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1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2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4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5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7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8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9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671" r:id="rId2"/>
    <p:sldMasterId id="2147483680" r:id="rId3"/>
    <p:sldMasterId id="2147483689" r:id="rId4"/>
    <p:sldMasterId id="2147483697" r:id="rId5"/>
    <p:sldMasterId id="2147483705" r:id="rId6"/>
    <p:sldMasterId id="2147483713" r:id="rId7"/>
    <p:sldMasterId id="2147483730" r:id="rId8"/>
    <p:sldMasterId id="2147483738" r:id="rId9"/>
    <p:sldMasterId id="2147483746" r:id="rId10"/>
    <p:sldMasterId id="2147483756" r:id="rId11"/>
    <p:sldMasterId id="2147483776" r:id="rId12"/>
    <p:sldMasterId id="2147483784" r:id="rId13"/>
    <p:sldMasterId id="2147483792" r:id="rId14"/>
    <p:sldMasterId id="2147483801" r:id="rId15"/>
    <p:sldMasterId id="2147483822" r:id="rId16"/>
    <p:sldMasterId id="2147483830" r:id="rId17"/>
    <p:sldMasterId id="2147483840" r:id="rId18"/>
    <p:sldMasterId id="2147483883" r:id="rId19"/>
    <p:sldMasterId id="2147483896" r:id="rId20"/>
  </p:sldMasterIdLst>
  <p:notesMasterIdLst>
    <p:notesMasterId r:id="rId41"/>
  </p:notesMasterIdLst>
  <p:sldIdLst>
    <p:sldId id="273" r:id="rId21"/>
    <p:sldId id="1215" r:id="rId22"/>
    <p:sldId id="1245" r:id="rId23"/>
    <p:sldId id="1248" r:id="rId24"/>
    <p:sldId id="1254" r:id="rId25"/>
    <p:sldId id="450" r:id="rId26"/>
    <p:sldId id="1253" r:id="rId27"/>
    <p:sldId id="1247" r:id="rId28"/>
    <p:sldId id="1260" r:id="rId29"/>
    <p:sldId id="447" r:id="rId30"/>
    <p:sldId id="339" r:id="rId31"/>
    <p:sldId id="1257" r:id="rId32"/>
    <p:sldId id="1258" r:id="rId33"/>
    <p:sldId id="1259" r:id="rId34"/>
    <p:sldId id="1242" r:id="rId35"/>
    <p:sldId id="1243" r:id="rId36"/>
    <p:sldId id="1244" r:id="rId37"/>
    <p:sldId id="1256" r:id="rId38"/>
    <p:sldId id="1249" r:id="rId39"/>
    <p:sldId id="1231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s Hersbach" initials="HH" lastIdx="0" clrIdx="0">
    <p:extLst>
      <p:ext uri="{19B8F6BF-5375-455C-9EA6-DF929625EA0E}">
        <p15:presenceInfo xmlns:p15="http://schemas.microsoft.com/office/powerpoint/2012/main" userId="S-1-5-21-171678682-3845115016-305999489-35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6DA6"/>
    <a:srgbClr val="DFDB25"/>
    <a:srgbClr val="DA7D2F"/>
    <a:srgbClr val="ED7D30"/>
    <a:srgbClr val="5AC5DD"/>
    <a:srgbClr val="A73F3C"/>
    <a:srgbClr val="6A508C"/>
    <a:srgbClr val="82A144"/>
    <a:srgbClr val="3C97AF"/>
    <a:srgbClr val="B6CA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86154" autoAdjust="0"/>
  </p:normalViewPr>
  <p:slideViewPr>
    <p:cSldViewPr>
      <p:cViewPr varScale="1">
        <p:scale>
          <a:sx n="109" d="100"/>
          <a:sy n="109" d="100"/>
        </p:scale>
        <p:origin x="114" y="7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2CD7E-4193-46CB-8698-CB3797083196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37BDE-1E16-4497-8123-4D9E05ECC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Twelve-month running-mean surface temperature anomaly (K) relative to 1981-2010, from 1950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2020: (a) Global average, for ERA5, JRA-55, HadCRUT5 and GISTEMP, and the spread (pale blue shading) among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datasets plus Berkeley Earth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NOAAGlobalTemp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(b) European average from ERA5 and E-OBSv21, and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spread (blue shading) between these datasets and the others used in (a); (c) Australian average from ERA5, JRA-55,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GISTEMP and ACORN-SAT, and the spread (blue shading) between all datasets other than ERA5 and JRA-55. In (b),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averages for ERA5 and E-OBS are calculated using only grid points for which E-OBS has complete coverage 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time. The ERA5 climate for 1981-2010 is used to calculate both the E-OBS and the ERA5 anomalies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49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VTPR, a predecessor of the High Resolution Infrared Sounder (HIRS) instrument, is a passive infrared sounder carried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four satellites (NOAA-2 through -5) and provided data from November 1972 until February 1979.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67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61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220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022AE-9FDD-47CC-8201-96565E1AC0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87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8.tiff"/><Relationship Id="rId5" Type="http://schemas.openxmlformats.org/officeDocument/2006/relationships/image" Target="../media/image32.jpeg"/><Relationship Id="rId4" Type="http://schemas.openxmlformats.org/officeDocument/2006/relationships/image" Target="../media/image53.pn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32.jpeg"/><Relationship Id="rId4" Type="http://schemas.openxmlformats.org/officeDocument/2006/relationships/image" Target="../media/image53.png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65.jpe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65.jpe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58.tiff"/><Relationship Id="rId5" Type="http://schemas.openxmlformats.org/officeDocument/2006/relationships/image" Target="../media/image32.jpeg"/><Relationship Id="rId4" Type="http://schemas.openxmlformats.org/officeDocument/2006/relationships/image" Target="../media/image53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66.jpe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67.png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58.tiff"/><Relationship Id="rId5" Type="http://schemas.openxmlformats.org/officeDocument/2006/relationships/image" Target="../media/image32.jpeg"/><Relationship Id="rId4" Type="http://schemas.openxmlformats.org/officeDocument/2006/relationships/image" Target="../media/image53.png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67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32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7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7.png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8.jpeg"/><Relationship Id="rId7" Type="http://schemas.openxmlformats.org/officeDocument/2006/relationships/image" Target="../media/image54.ti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53.png"/><Relationship Id="rId11" Type="http://schemas.openxmlformats.org/officeDocument/2006/relationships/image" Target="../media/image58.tiff"/><Relationship Id="rId5" Type="http://schemas.openxmlformats.org/officeDocument/2006/relationships/image" Target="../media/image52.png"/><Relationship Id="rId10" Type="http://schemas.openxmlformats.org/officeDocument/2006/relationships/image" Target="../media/image57.tif"/><Relationship Id="rId4" Type="http://schemas.openxmlformats.org/officeDocument/2006/relationships/image" Target="../media/image29.png"/><Relationship Id="rId9" Type="http://schemas.openxmlformats.org/officeDocument/2006/relationships/image" Target="../media/image5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58.tiff"/><Relationship Id="rId4" Type="http://schemas.openxmlformats.org/officeDocument/2006/relationships/image" Target="../media/image27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58.tiff"/><Relationship Id="rId4" Type="http://schemas.openxmlformats.org/officeDocument/2006/relationships/image" Target="../media/image27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58.tiff"/><Relationship Id="rId4" Type="http://schemas.openxmlformats.org/officeDocument/2006/relationships/image" Target="../media/image27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58.tiff"/><Relationship Id="rId4" Type="http://schemas.openxmlformats.org/officeDocument/2006/relationships/image" Target="../media/image27.png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32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27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27.png"/></Relationships>
</file>

<file path=ppt/slideLayouts/_rels/slideLayout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8.jpeg"/><Relationship Id="rId7" Type="http://schemas.openxmlformats.org/officeDocument/2006/relationships/image" Target="../media/image54.ti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53.png"/><Relationship Id="rId11" Type="http://schemas.openxmlformats.org/officeDocument/2006/relationships/image" Target="../media/image58.tiff"/><Relationship Id="rId5" Type="http://schemas.openxmlformats.org/officeDocument/2006/relationships/image" Target="../media/image52.png"/><Relationship Id="rId10" Type="http://schemas.openxmlformats.org/officeDocument/2006/relationships/image" Target="../media/image57.tif"/><Relationship Id="rId4" Type="http://schemas.openxmlformats.org/officeDocument/2006/relationships/image" Target="../media/image29.png"/><Relationship Id="rId9" Type="http://schemas.openxmlformats.org/officeDocument/2006/relationships/image" Target="../media/image56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58.tiff"/><Relationship Id="rId4" Type="http://schemas.openxmlformats.org/officeDocument/2006/relationships/image" Target="../media/image27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58.tiff"/><Relationship Id="rId4" Type="http://schemas.openxmlformats.org/officeDocument/2006/relationships/image" Target="../media/image27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58.tiff"/><Relationship Id="rId4" Type="http://schemas.openxmlformats.org/officeDocument/2006/relationships/image" Target="../media/image27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58.tiff"/><Relationship Id="rId4" Type="http://schemas.openxmlformats.org/officeDocument/2006/relationships/image" Target="../media/image27.png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0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2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7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8.jpeg"/><Relationship Id="rId7" Type="http://schemas.openxmlformats.org/officeDocument/2006/relationships/image" Target="../media/image54.ti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3.png"/><Relationship Id="rId11" Type="http://schemas.openxmlformats.org/officeDocument/2006/relationships/image" Target="../media/image58.tiff"/><Relationship Id="rId5" Type="http://schemas.openxmlformats.org/officeDocument/2006/relationships/image" Target="../media/image52.png"/><Relationship Id="rId10" Type="http://schemas.openxmlformats.org/officeDocument/2006/relationships/image" Target="../media/image57.tif"/><Relationship Id="rId4" Type="http://schemas.openxmlformats.org/officeDocument/2006/relationships/image" Target="../media/image29.png"/><Relationship Id="rId9" Type="http://schemas.openxmlformats.org/officeDocument/2006/relationships/image" Target="../media/image56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8.tiff"/><Relationship Id="rId4" Type="http://schemas.openxmlformats.org/officeDocument/2006/relationships/image" Target="../media/image2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8.tiff"/><Relationship Id="rId4" Type="http://schemas.openxmlformats.org/officeDocument/2006/relationships/image" Target="../media/image27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8.tiff"/><Relationship Id="rId4" Type="http://schemas.openxmlformats.org/officeDocument/2006/relationships/image" Target="../media/image27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8.tiff"/><Relationship Id="rId4" Type="http://schemas.openxmlformats.org/officeDocument/2006/relationships/image" Target="../media/image27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8.tiff"/><Relationship Id="rId5" Type="http://schemas.openxmlformats.org/officeDocument/2006/relationships/image" Target="../media/image32.jpeg"/><Relationship Id="rId4" Type="http://schemas.openxmlformats.org/officeDocument/2006/relationships/image" Target="../media/image53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8.tiff"/><Relationship Id="rId5" Type="http://schemas.openxmlformats.org/officeDocument/2006/relationships/image" Target="../media/image32.jpeg"/><Relationship Id="rId4" Type="http://schemas.openxmlformats.org/officeDocument/2006/relationships/image" Target="../media/image53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6" y="0"/>
            <a:ext cx="2102132" cy="5184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36512" y="0"/>
            <a:ext cx="2124000" cy="5220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3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2"/>
            <a:ext cx="2106504" cy="517526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-21945" y="-3"/>
            <a:ext cx="2102132" cy="516404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02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43A8E8C-D148-48B8-AF81-7C82CEB72A13}"/>
              </a:ext>
            </a:extLst>
          </p:cNvPr>
          <p:cNvSpPr/>
          <p:nvPr userDrawn="1"/>
        </p:nvSpPr>
        <p:spPr>
          <a:xfrm>
            <a:off x="5940152" y="4521600"/>
            <a:ext cx="302433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7629F0-3CE0-444F-8D42-09010ABBBD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00" y="4802400"/>
            <a:ext cx="817200" cy="156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C5AA8E-AF22-4911-A356-B6A73688C1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00" y="4705200"/>
            <a:ext cx="784800" cy="2882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E240566-52FD-41B4-AA0A-D3ACE416FA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600" y="4694400"/>
            <a:ext cx="932400" cy="24463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2158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45099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87774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44046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8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814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37672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63393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37975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51945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8" y="699543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6007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0B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1322672"/>
            <a:ext cx="2747277" cy="28826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3/15/2021</a:t>
            </a:fld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9212" y="-20538"/>
            <a:ext cx="1877256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478516" y="3723878"/>
            <a:ext cx="1717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Marine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16" name="Picture 15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17" name="Picture 16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3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92315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5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7" y="4650009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8" y="-11267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5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856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52554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5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1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9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95643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13410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95680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D419B5DE-873E-B64B-9477-3A94B85A392B}" type="datetime1">
              <a:rPr lang="it-IT" smtClean="0"/>
              <a:t>15/03/2021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r>
              <a:rPr lang="de-DE"/>
              <a:t>C3S 311a Lot3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64" y="4659982"/>
            <a:ext cx="819869" cy="2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241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18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E19023A4-8E31-1048-80B5-0BD196D9C1CD}" type="datetime1">
              <a:rPr lang="it-IT" smtClean="0"/>
              <a:t>15/03/2021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r>
              <a:rPr lang="de-DE"/>
              <a:t>C3S 311a Lot3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64" y="4727861"/>
            <a:ext cx="819869" cy="2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940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4206E-0FFA-C94E-97DA-FF7CEDAA7A1A}" type="datetime1">
              <a:rPr lang="it-IT" smtClean="0"/>
              <a:t>15/03/2021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C3S 311a Lot3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/>
              <a:t>Harmonization</a:t>
            </a:r>
            <a:r>
              <a:rPr lang="en-US" sz="2200" baseline="0" dirty="0"/>
              <a:t> of global in-situ observations for climate applications</a:t>
            </a:r>
            <a:endParaRPr lang="en-US" sz="2200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8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362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8759-D565-EE4B-A3D2-FD84AF82814B}" type="datetime1">
              <a:rPr lang="it-IT" smtClean="0"/>
              <a:t>15/03/2021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C3S 311a Lot3 Annual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64" y="4727861"/>
            <a:ext cx="819869" cy="2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83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878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69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41E9A-4D7A-0D41-A4F5-8ADCC0295EC8}" type="datetime1">
              <a:rPr lang="it-IT" smtClean="0"/>
              <a:t>15/03/2021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C3S 311a Lot3 Annual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64" y="4727861"/>
            <a:ext cx="819869" cy="2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791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5C8-77FE-7142-8F93-B0F03FB659CE}" type="datetime1">
              <a:rPr lang="it-IT" smtClean="0"/>
              <a:t>15/03/2021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C3S 311a Lot3 Annual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64" y="4727861"/>
            <a:ext cx="819869" cy="2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827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1D5C-FF88-3C41-A175-CEF619730C67}" type="datetime1">
              <a:rPr lang="it-IT" smtClean="0"/>
              <a:t>15/03/2021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C3S 311a Lot3 Annual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" name="Immagine 16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6" y="4736952"/>
            <a:ext cx="1195295" cy="31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641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6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8951" y="4820507"/>
            <a:ext cx="1068237" cy="19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9862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41868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8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857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25323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08891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6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8951" y="4820507"/>
            <a:ext cx="1068237" cy="19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63030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7102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146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584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5972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541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90872" y="699541"/>
            <a:ext cx="4038601" cy="3816426"/>
          </a:xfrm>
          <a:prstGeom prst="rect">
            <a:avLst/>
          </a:prstGeom>
        </p:spPr>
        <p:txBody>
          <a:bodyPr/>
          <a:lstStyle>
            <a:lvl1pPr indent="-165096">
              <a:spcBef>
                <a:spcPts val="500"/>
              </a:spcBef>
              <a:defRPr sz="2800"/>
            </a:lvl1pPr>
            <a:lvl2pPr marL="765156" indent="-155571">
              <a:spcBef>
                <a:spcPts val="500"/>
              </a:spcBef>
              <a:defRPr sz="2800"/>
            </a:lvl2pPr>
            <a:lvl3pPr marL="1183609" indent="-142235">
              <a:spcBef>
                <a:spcPts val="500"/>
              </a:spcBef>
              <a:defRPr sz="2800"/>
            </a:lvl3pPr>
            <a:lvl4pPr marL="1663658" indent="-177796">
              <a:spcBef>
                <a:spcPts val="500"/>
              </a:spcBef>
              <a:defRPr sz="2800"/>
            </a:lvl4pPr>
            <a:lvl5pPr marL="2120847" indent="-177796">
              <a:spcBef>
                <a:spcPts val="5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hape 73"/>
          <p:cNvSpPr txBox="1">
            <a:spLocks noGrp="1"/>
          </p:cNvSpPr>
          <p:nvPr>
            <p:ph type="body" sz="half" idx="13"/>
          </p:nvPr>
        </p:nvSpPr>
        <p:spPr>
          <a:xfrm>
            <a:off x="4781871" y="699541"/>
            <a:ext cx="4038599" cy="381642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1768" y="4931617"/>
            <a:ext cx="275034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970383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00153" y="627533"/>
            <a:ext cx="4040190" cy="47982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400" b="1"/>
            </a:lvl1pPr>
            <a:lvl2pPr marL="0" indent="0">
              <a:buClrTx/>
              <a:buSzTx/>
              <a:buFontTx/>
              <a:buNone/>
              <a:defRPr sz="2400" b="1"/>
            </a:lvl2pPr>
            <a:lvl3pPr marL="0" indent="0">
              <a:buClrTx/>
              <a:buSzTx/>
              <a:buFontTx/>
              <a:buNone/>
              <a:defRPr sz="2400" b="1"/>
            </a:lvl3pPr>
            <a:lvl4pPr marL="0" indent="0">
              <a:buClrTx/>
              <a:buSzTx/>
              <a:buFontTx/>
              <a:buNone/>
              <a:defRPr sz="2400" b="1"/>
            </a:lvl4pPr>
            <a:lvl5pPr marL="0" indent="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hape 84"/>
          <p:cNvSpPr txBox="1">
            <a:spLocks noGrp="1"/>
          </p:cNvSpPr>
          <p:nvPr>
            <p:ph type="body" sz="half" idx="13"/>
          </p:nvPr>
        </p:nvSpPr>
        <p:spPr>
          <a:xfrm>
            <a:off x="899589" y="1203599"/>
            <a:ext cx="4040190" cy="339102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hape 85"/>
          <p:cNvSpPr txBox="1">
            <a:spLocks noGrp="1"/>
          </p:cNvSpPr>
          <p:nvPr>
            <p:ph type="body" sz="quarter" idx="14"/>
          </p:nvPr>
        </p:nvSpPr>
        <p:spPr>
          <a:xfrm>
            <a:off x="5087980" y="627533"/>
            <a:ext cx="4041774" cy="479823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8" name="Shape 86"/>
          <p:cNvSpPr txBox="1">
            <a:spLocks noGrp="1"/>
          </p:cNvSpPr>
          <p:nvPr>
            <p:ph type="body" sz="half" idx="15"/>
          </p:nvPr>
        </p:nvSpPr>
        <p:spPr>
          <a:xfrm>
            <a:off x="5087416" y="1203599"/>
            <a:ext cx="4041776" cy="339102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1768" y="4931617"/>
            <a:ext cx="275034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8272778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15" descr="Shap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176" y="4624181"/>
            <a:ext cx="2037897" cy="409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Shape 16" descr="Shap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195" y="4796737"/>
            <a:ext cx="890557" cy="1530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" name="Shape 96"/>
          <p:cNvGrpSpPr/>
          <p:nvPr/>
        </p:nvGrpSpPr>
        <p:grpSpPr>
          <a:xfrm>
            <a:off x="1" y="-8195"/>
            <a:ext cx="2323579" cy="5195024"/>
            <a:chOff x="0" y="0"/>
            <a:chExt cx="2323578" cy="5195022"/>
          </a:xfrm>
        </p:grpSpPr>
        <p:pic>
          <p:nvPicPr>
            <p:cNvPr id="69" name="Shape 97" descr="Shape 9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578"/>
              <a:ext cx="2323579" cy="5177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" name="Shape 98"/>
            <p:cNvSpPr/>
            <p:nvPr/>
          </p:nvSpPr>
          <p:spPr>
            <a:xfrm>
              <a:off x="10442" y="-1"/>
              <a:ext cx="2313137" cy="5184802"/>
            </a:xfrm>
            <a:prstGeom prst="rect">
              <a:avLst/>
            </a:prstGeom>
            <a:gradFill flip="none" rotWithShape="1">
              <a:gsLst>
                <a:gs pos="0">
                  <a:srgbClr val="97B4E4">
                    <a:alpha val="0"/>
                  </a:srgbClr>
                </a:gs>
                <a:gs pos="64000">
                  <a:srgbClr val="FFFFFF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378" hangingPunct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Shape 99"/>
            <p:cNvSpPr/>
            <p:nvPr/>
          </p:nvSpPr>
          <p:spPr>
            <a:xfrm>
              <a:off x="0" y="13961"/>
              <a:ext cx="2323579" cy="5181062"/>
            </a:xfrm>
            <a:prstGeom prst="rect">
              <a:avLst/>
            </a:prstGeom>
            <a:solidFill>
              <a:srgbClr val="FFFFFF">
                <a:alpha val="4784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378" hangingPunct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878905" y="204785"/>
            <a:ext cx="3008315" cy="871539"/>
          </a:xfrm>
          <a:prstGeom prst="rect">
            <a:avLst/>
          </a:prstGeom>
          <a:noFill/>
        </p:spPr>
        <p:txBody>
          <a:bodyPr anchor="b"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idx="1"/>
          </p:nvPr>
        </p:nvSpPr>
        <p:spPr>
          <a:xfrm>
            <a:off x="3996753" y="204788"/>
            <a:ext cx="5111752" cy="4389834"/>
          </a:xfrm>
          <a:prstGeom prst="rect">
            <a:avLst/>
          </a:prstGeom>
        </p:spPr>
        <p:txBody>
          <a:bodyPr/>
          <a:lstStyle>
            <a:lvl1pPr indent="-139697">
              <a:spcBef>
                <a:spcPts val="600"/>
              </a:spcBef>
              <a:defRPr sz="3200"/>
            </a:lvl1pPr>
            <a:lvl2pPr marL="758352" indent="-123368">
              <a:spcBef>
                <a:spcPts val="600"/>
              </a:spcBef>
              <a:defRPr sz="3200"/>
            </a:lvl2pPr>
            <a:lvl3pPr marL="1168371" indent="-101597">
              <a:spcBef>
                <a:spcPts val="600"/>
              </a:spcBef>
              <a:defRPr sz="3200"/>
            </a:lvl3pPr>
            <a:lvl4pPr marL="1661119" indent="-162556">
              <a:spcBef>
                <a:spcPts val="600"/>
              </a:spcBef>
              <a:defRPr sz="3200"/>
            </a:lvl4pPr>
            <a:lvl5pPr marL="2118307" indent="-162556">
              <a:spcBef>
                <a:spcPts val="6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102"/>
          <p:cNvSpPr txBox="1">
            <a:spLocks noGrp="1"/>
          </p:cNvSpPr>
          <p:nvPr>
            <p:ph type="body" sz="half" idx="13"/>
          </p:nvPr>
        </p:nvSpPr>
        <p:spPr>
          <a:xfrm>
            <a:off x="878903" y="1076325"/>
            <a:ext cx="3008316" cy="351829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79" name="Shape 106"/>
          <p:cNvGrpSpPr/>
          <p:nvPr/>
        </p:nvGrpSpPr>
        <p:grpSpPr>
          <a:xfrm>
            <a:off x="107503" y="20829"/>
            <a:ext cx="878636" cy="4929624"/>
            <a:chOff x="0" y="-2"/>
            <a:chExt cx="878634" cy="4929622"/>
          </a:xfrm>
        </p:grpSpPr>
        <p:sp>
          <p:nvSpPr>
            <p:cNvPr id="76" name="Shape 107"/>
            <p:cNvSpPr/>
            <p:nvPr/>
          </p:nvSpPr>
          <p:spPr>
            <a:xfrm flipH="1">
              <a:off x="338634" y="1041185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0784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78" hangingPunct="0"/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Shape 108"/>
            <p:cNvSpPr txBox="1"/>
            <p:nvPr/>
          </p:nvSpPr>
          <p:spPr>
            <a:xfrm>
              <a:off x="0" y="593999"/>
              <a:ext cx="878634" cy="430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78" name="Shape 109" descr="Shape 10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70" y="-2"/>
              <a:ext cx="662955" cy="684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1768" y="4931617"/>
            <a:ext cx="275034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7860669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5" descr="Shap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176" y="4624181"/>
            <a:ext cx="2037897" cy="409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Shape 16" descr="Shap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195" y="4796737"/>
            <a:ext cx="890557" cy="1530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" name="Shape 55"/>
          <p:cNvGrpSpPr/>
          <p:nvPr/>
        </p:nvGrpSpPr>
        <p:grpSpPr>
          <a:xfrm>
            <a:off x="1" y="-1"/>
            <a:ext cx="2323579" cy="5143503"/>
            <a:chOff x="0" y="0"/>
            <a:chExt cx="2323578" cy="5143501"/>
          </a:xfrm>
        </p:grpSpPr>
        <p:pic>
          <p:nvPicPr>
            <p:cNvPr id="117" name="Shape 56" descr="Shape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453"/>
              <a:ext cx="2323579" cy="51261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" name="Shape 57"/>
            <p:cNvSpPr/>
            <p:nvPr/>
          </p:nvSpPr>
          <p:spPr>
            <a:xfrm>
              <a:off x="10442" y="-1"/>
              <a:ext cx="2313137" cy="5133381"/>
            </a:xfrm>
            <a:prstGeom prst="rect">
              <a:avLst/>
            </a:prstGeom>
            <a:gradFill flip="none" rotWithShape="1">
              <a:gsLst>
                <a:gs pos="0">
                  <a:srgbClr val="97B4E4">
                    <a:alpha val="0"/>
                  </a:srgbClr>
                </a:gs>
                <a:gs pos="64000">
                  <a:srgbClr val="FFFFFF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378" hangingPunct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Shape 58"/>
            <p:cNvSpPr/>
            <p:nvPr/>
          </p:nvSpPr>
          <p:spPr>
            <a:xfrm>
              <a:off x="0" y="13823"/>
              <a:ext cx="2323579" cy="5129679"/>
            </a:xfrm>
            <a:prstGeom prst="rect">
              <a:avLst/>
            </a:prstGeom>
            <a:solidFill>
              <a:srgbClr val="FFFFFF">
                <a:alpha val="4784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378" hangingPunct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grpSp>
        <p:nvGrpSpPr>
          <p:cNvPr id="125" name="Shape 63"/>
          <p:cNvGrpSpPr/>
          <p:nvPr/>
        </p:nvGrpSpPr>
        <p:grpSpPr>
          <a:xfrm>
            <a:off x="107503" y="20829"/>
            <a:ext cx="878636" cy="4929624"/>
            <a:chOff x="0" y="-2"/>
            <a:chExt cx="878634" cy="4929622"/>
          </a:xfrm>
        </p:grpSpPr>
        <p:sp>
          <p:nvSpPr>
            <p:cNvPr id="122" name="Shape 64"/>
            <p:cNvSpPr/>
            <p:nvPr/>
          </p:nvSpPr>
          <p:spPr>
            <a:xfrm flipH="1">
              <a:off x="338634" y="1041185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0784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78" hangingPunct="0"/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Shape 65"/>
            <p:cNvSpPr txBox="1"/>
            <p:nvPr/>
          </p:nvSpPr>
          <p:spPr>
            <a:xfrm>
              <a:off x="0" y="593999"/>
              <a:ext cx="878634" cy="430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124" name="Shape 66" descr="Shape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70" y="-2"/>
              <a:ext cx="662955" cy="684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1768" y="4931617"/>
            <a:ext cx="275034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1895236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8" hangingPunct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02384" y="3147815"/>
            <a:ext cx="4680524" cy="115213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914355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0" defTabSz="914355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0" defTabSz="914355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 defTabSz="914355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0" defTabSz="914355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8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1200704"/>
            <a:ext cx="3240360" cy="271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4680599"/>
            <a:ext cx="769230" cy="280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037" y="4650010"/>
            <a:ext cx="1145583" cy="300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1389" y="-40"/>
            <a:ext cx="1852615" cy="515039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extBox 16"/>
          <p:cNvSpPr txBox="1"/>
          <p:nvPr/>
        </p:nvSpPr>
        <p:spPr>
          <a:xfrm>
            <a:off x="621854" y="3536429"/>
            <a:ext cx="1440162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r>
              <a:rPr sz="1100" kern="0"/>
              <a:t>Climate Change</a:t>
            </a:r>
          </a:p>
        </p:txBody>
      </p:sp>
      <p:sp>
        <p:nvSpPr>
          <p:cNvPr id="173" name="Title 1"/>
          <p:cNvSpPr txBox="1"/>
          <p:nvPr/>
        </p:nvSpPr>
        <p:spPr>
          <a:xfrm>
            <a:off x="2602384" y="2590711"/>
            <a:ext cx="467829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2800" spc="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r>
              <a:rPr sz="2800" kern="0"/>
              <a:t>Lot5: Aerosols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909906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90872" y="699543"/>
            <a:ext cx="4038602" cy="3816426"/>
          </a:xfrm>
          <a:prstGeom prst="rect">
            <a:avLst/>
          </a:prstGeom>
        </p:spPr>
        <p:txBody>
          <a:bodyPr lIns="45718" tIns="45718" rIns="45718" bIns="45718"/>
          <a:lstStyle>
            <a:lvl1pPr marL="342884" indent="-342884" defTabSz="914355">
              <a:spcBef>
                <a:spcPts val="600"/>
              </a:spcBef>
              <a:buClrTx/>
              <a:defRPr sz="2800"/>
            </a:lvl1pPr>
            <a:lvl2pPr marL="790535" indent="-333357" defTabSz="914355">
              <a:spcBef>
                <a:spcPts val="600"/>
              </a:spcBef>
              <a:buClrTx/>
              <a:defRPr sz="2800"/>
            </a:lvl2pPr>
            <a:lvl3pPr marL="1234377" indent="-320023" defTabSz="914355">
              <a:spcBef>
                <a:spcPts val="600"/>
              </a:spcBef>
              <a:buClrTx/>
              <a:defRPr sz="2800"/>
            </a:lvl3pPr>
            <a:lvl4pPr marL="1727113" indent="-355581" defTabSz="914355">
              <a:spcBef>
                <a:spcPts val="600"/>
              </a:spcBef>
              <a:buClrTx/>
              <a:defRPr sz="2800"/>
            </a:lvl4pPr>
            <a:lvl5pPr marL="2184289" indent="-355580" defTabSz="914355">
              <a:spcBef>
                <a:spcPts val="6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867704" y="235007"/>
            <a:ext cx="7819098" cy="277541"/>
          </a:xfrm>
          <a:prstGeom prst="rect">
            <a:avLst/>
          </a:prstGeom>
        </p:spPr>
        <p:txBody>
          <a:bodyPr lIns="45718" tIns="45718" rIns="45718" bIns="45718"/>
          <a:lstStyle>
            <a:lvl1pPr defTabSz="914355">
              <a:defRPr spc="700"/>
            </a:lvl1pPr>
          </a:lstStyle>
          <a:p>
            <a:r>
              <a:t>Title Text</a:t>
            </a:r>
          </a:p>
        </p:txBody>
      </p:sp>
      <p:grpSp>
        <p:nvGrpSpPr>
          <p:cNvPr id="187" name="Group 16"/>
          <p:cNvGrpSpPr/>
          <p:nvPr/>
        </p:nvGrpSpPr>
        <p:grpSpPr>
          <a:xfrm>
            <a:off x="107506" y="20833"/>
            <a:ext cx="878636" cy="4929621"/>
            <a:chOff x="0" y="-1"/>
            <a:chExt cx="878634" cy="4929620"/>
          </a:xfrm>
        </p:grpSpPr>
        <p:sp>
          <p:nvSpPr>
            <p:cNvPr id="184" name="Straight Connector 17"/>
            <p:cNvSpPr/>
            <p:nvPr/>
          </p:nvSpPr>
          <p:spPr>
            <a:xfrm flipH="1">
              <a:off x="338634" y="1041184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1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78" hangingPunct="0"/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TextBox 18"/>
            <p:cNvSpPr txBox="1"/>
            <p:nvPr/>
          </p:nvSpPr>
          <p:spPr>
            <a:xfrm>
              <a:off x="0" y="593999"/>
              <a:ext cx="878634" cy="430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186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1" y="-1"/>
              <a:ext cx="662955" cy="684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949541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00156" y="627535"/>
            <a:ext cx="4040188" cy="479823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914355">
              <a:spcBef>
                <a:spcPts val="500"/>
              </a:spcBef>
              <a:buClrTx/>
              <a:buSzTx/>
              <a:buFontTx/>
              <a:buNone/>
              <a:defRPr sz="2400" b="1"/>
            </a:lvl1pPr>
            <a:lvl2pPr marL="0" indent="0" defTabSz="914355">
              <a:spcBef>
                <a:spcPts val="500"/>
              </a:spcBef>
              <a:buClrTx/>
              <a:buSzTx/>
              <a:buFontTx/>
              <a:buNone/>
              <a:defRPr sz="2400" b="1"/>
            </a:lvl2pPr>
            <a:lvl3pPr marL="0" indent="0" defTabSz="914355">
              <a:spcBef>
                <a:spcPts val="500"/>
              </a:spcBef>
              <a:buClrTx/>
              <a:buSzTx/>
              <a:buFontTx/>
              <a:buNone/>
              <a:defRPr sz="2400" b="1"/>
            </a:lvl3pPr>
            <a:lvl4pPr marL="0" indent="0" defTabSz="914355">
              <a:spcBef>
                <a:spcPts val="500"/>
              </a:spcBef>
              <a:buClrTx/>
              <a:buSzTx/>
              <a:buFontTx/>
              <a:buNone/>
              <a:defRPr sz="2400" b="1"/>
            </a:lvl4pPr>
            <a:lvl5pPr marL="0" indent="0" defTabSz="914355">
              <a:spcBef>
                <a:spcPts val="5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087981" y="627535"/>
            <a:ext cx="4041777" cy="479823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867704" y="235007"/>
            <a:ext cx="7819098" cy="277541"/>
          </a:xfrm>
          <a:prstGeom prst="rect">
            <a:avLst/>
          </a:prstGeom>
        </p:spPr>
        <p:txBody>
          <a:bodyPr lIns="45718" tIns="45718" rIns="45718" bIns="45718"/>
          <a:lstStyle>
            <a:lvl1pPr defTabSz="914355">
              <a:defRPr spc="700"/>
            </a:lvl1pPr>
          </a:lstStyle>
          <a:p>
            <a:r>
              <a:t>Title Text</a:t>
            </a:r>
          </a:p>
        </p:txBody>
      </p:sp>
      <p:grpSp>
        <p:nvGrpSpPr>
          <p:cNvPr id="202" name="Group 18"/>
          <p:cNvGrpSpPr/>
          <p:nvPr/>
        </p:nvGrpSpPr>
        <p:grpSpPr>
          <a:xfrm>
            <a:off x="107506" y="20833"/>
            <a:ext cx="878636" cy="4929621"/>
            <a:chOff x="0" y="-1"/>
            <a:chExt cx="878634" cy="4929620"/>
          </a:xfrm>
        </p:grpSpPr>
        <p:sp>
          <p:nvSpPr>
            <p:cNvPr id="199" name="Straight Connector 19"/>
            <p:cNvSpPr/>
            <p:nvPr/>
          </p:nvSpPr>
          <p:spPr>
            <a:xfrm flipH="1">
              <a:off x="338634" y="1041184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1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78" hangingPunct="0"/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TextBox 20"/>
            <p:cNvSpPr txBox="1"/>
            <p:nvPr/>
          </p:nvSpPr>
          <p:spPr>
            <a:xfrm>
              <a:off x="0" y="593999"/>
              <a:ext cx="878634" cy="430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201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1" y="-1"/>
              <a:ext cx="662955" cy="684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429511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" name="Group 26"/>
          <p:cNvGrpSpPr/>
          <p:nvPr/>
        </p:nvGrpSpPr>
        <p:grpSpPr>
          <a:xfrm>
            <a:off x="-140429" y="-46114"/>
            <a:ext cx="2298487" cy="5282162"/>
            <a:chOff x="0" y="-1"/>
            <a:chExt cx="2298485" cy="5282160"/>
          </a:xfrm>
        </p:grpSpPr>
        <p:pic>
          <p:nvPicPr>
            <p:cNvPr id="247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0" name="Group 28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248" name="Rectangle 29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Rectangle 30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2" name="Title Text"/>
          <p:cNvSpPr txBox="1">
            <a:spLocks noGrp="1"/>
          </p:cNvSpPr>
          <p:nvPr>
            <p:ph type="title"/>
          </p:nvPr>
        </p:nvSpPr>
        <p:spPr>
          <a:xfrm>
            <a:off x="867704" y="246286"/>
            <a:ext cx="7819098" cy="288034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700"/>
            </a:lvl1pPr>
          </a:lstStyle>
          <a:p>
            <a:r>
              <a:t>Title Text</a:t>
            </a:r>
          </a:p>
        </p:txBody>
      </p:sp>
      <p:sp>
        <p:nvSpPr>
          <p:cNvPr id="253" name="Body Level One…"/>
          <p:cNvSpPr txBox="1">
            <a:spLocks noGrp="1"/>
          </p:cNvSpPr>
          <p:nvPr>
            <p:ph type="body" idx="1"/>
          </p:nvPr>
        </p:nvSpPr>
        <p:spPr>
          <a:xfrm>
            <a:off x="1387048" y="699542"/>
            <a:ext cx="7299753" cy="3823075"/>
          </a:xfrm>
          <a:prstGeom prst="rect">
            <a:avLst/>
          </a:prstGeom>
        </p:spPr>
        <p:txBody>
          <a:bodyPr lIns="45718" tIns="45718" rIns="45718" bIns="45718"/>
          <a:lstStyle>
            <a:lvl1pPr indent="-342892">
              <a:buClrTx/>
            </a:lvl1pPr>
            <a:lvl2pPr marL="774681" indent="-317492">
              <a:buClrTx/>
            </a:lvl2pPr>
            <a:lvl3pPr marL="1200120" indent="-285743">
              <a:buClrTx/>
            </a:lvl3pPr>
            <a:lvl4pPr marL="1698128" indent="-326562">
              <a:buClrTx/>
            </a:lvl4pPr>
            <a:lvl5pPr marL="2155316" indent="-326562"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" name="Straight Connector 23"/>
          <p:cNvSpPr/>
          <p:nvPr/>
        </p:nvSpPr>
        <p:spPr>
          <a:xfrm flipH="1">
            <a:off x="471541" y="1062019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78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" name="TextBox 24"/>
          <p:cNvSpPr txBox="1"/>
          <p:nvPr/>
        </p:nvSpPr>
        <p:spPr>
          <a:xfrm>
            <a:off x="35497" y="614834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25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6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2718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191014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" name="Group 9"/>
          <p:cNvGrpSpPr/>
          <p:nvPr/>
        </p:nvGrpSpPr>
        <p:grpSpPr>
          <a:xfrm>
            <a:off x="-140429" y="-46114"/>
            <a:ext cx="2298487" cy="5282162"/>
            <a:chOff x="0" y="-1"/>
            <a:chExt cx="2298485" cy="5282160"/>
          </a:xfrm>
        </p:grpSpPr>
        <p:pic>
          <p:nvPicPr>
            <p:cNvPr id="265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8" name="Group 11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266" name="Rectangle 13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Rectangle 17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0" name="Body Level One…"/>
          <p:cNvSpPr txBox="1">
            <a:spLocks noGrp="1"/>
          </p:cNvSpPr>
          <p:nvPr>
            <p:ph type="body" idx="1"/>
          </p:nvPr>
        </p:nvSpPr>
        <p:spPr>
          <a:xfrm>
            <a:off x="942975" y="699542"/>
            <a:ext cx="7743826" cy="3823075"/>
          </a:xfrm>
          <a:prstGeom prst="rect">
            <a:avLst/>
          </a:prstGeom>
        </p:spPr>
        <p:txBody>
          <a:bodyPr lIns="45718" tIns="45718" rIns="45718" bIns="45718"/>
          <a:lstStyle>
            <a:lvl1pPr indent="-342892">
              <a:buClrTx/>
            </a:lvl1pPr>
            <a:lvl2pPr marL="774681" indent="-317492">
              <a:buClrTx/>
            </a:lvl2pPr>
            <a:lvl3pPr marL="1200120" indent="-285743">
              <a:buClrTx/>
            </a:lvl3pPr>
            <a:lvl4pPr marL="1698128" indent="-326562">
              <a:buClrTx/>
            </a:lvl4pPr>
            <a:lvl5pPr marL="2155316" indent="-326562"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1" name="Title Text"/>
          <p:cNvSpPr txBox="1">
            <a:spLocks noGrp="1"/>
          </p:cNvSpPr>
          <p:nvPr>
            <p:ph type="title"/>
          </p:nvPr>
        </p:nvSpPr>
        <p:spPr>
          <a:xfrm>
            <a:off x="867704" y="246286"/>
            <a:ext cx="7819098" cy="288034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700"/>
            </a:lvl1pPr>
          </a:lstStyle>
          <a:p>
            <a:r>
              <a:t>Title Text</a:t>
            </a:r>
          </a:p>
        </p:txBody>
      </p:sp>
      <p:sp>
        <p:nvSpPr>
          <p:cNvPr id="272" name="Straight Connector 14"/>
          <p:cNvSpPr/>
          <p:nvPr/>
        </p:nvSpPr>
        <p:spPr>
          <a:xfrm flipH="1">
            <a:off x="471541" y="1062019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78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" name="TextBox 15"/>
          <p:cNvSpPr txBox="1"/>
          <p:nvPr/>
        </p:nvSpPr>
        <p:spPr>
          <a:xfrm>
            <a:off x="35497" y="614834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274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6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2718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809286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2C4D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8" hangingPunct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279" y="0"/>
            <a:ext cx="184839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itle 1"/>
          <p:cNvSpPr txBox="1"/>
          <p:nvPr/>
        </p:nvSpPr>
        <p:spPr>
          <a:xfrm>
            <a:off x="2602384" y="2051309"/>
            <a:ext cx="4678291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2400" spc="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r>
              <a:rPr sz="2400" kern="0"/>
              <a:t>WHAT’S THE ATMOSPHERE LIKE TODAY?</a:t>
            </a:r>
          </a:p>
        </p:txBody>
      </p:sp>
      <p:sp>
        <p:nvSpPr>
          <p:cNvPr id="2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02384" y="3147815"/>
            <a:ext cx="4680523" cy="115213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0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0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0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87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8600" y="509458"/>
            <a:ext cx="3168353" cy="3715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0" y="4680599"/>
            <a:ext cx="769230" cy="280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036" y="4650009"/>
            <a:ext cx="1145583" cy="300445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TextBox 16"/>
          <p:cNvSpPr txBox="1"/>
          <p:nvPr/>
        </p:nvSpPr>
        <p:spPr>
          <a:xfrm>
            <a:off x="204713" y="3507855"/>
            <a:ext cx="2361727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r>
              <a:rPr sz="1400" kern="0"/>
              <a:t>Atmosphere Monitoring</a:t>
            </a:r>
          </a:p>
        </p:txBody>
      </p:sp>
      <p:sp>
        <p:nvSpPr>
          <p:cNvPr id="291" name="Straight Arrow Connector 2"/>
          <p:cNvSpPr/>
          <p:nvPr/>
        </p:nvSpPr>
        <p:spPr>
          <a:xfrm flipV="1">
            <a:off x="1308780" y="339502"/>
            <a:ext cx="2" cy="864097"/>
          </a:xfrm>
          <a:prstGeom prst="line">
            <a:avLst/>
          </a:prstGeom>
          <a:ln w="7620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 defTabSz="914378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2" name="Straight Arrow Connector 14"/>
          <p:cNvSpPr/>
          <p:nvPr/>
        </p:nvSpPr>
        <p:spPr>
          <a:xfrm flipV="1">
            <a:off x="2418808" y="1419621"/>
            <a:ext cx="785043" cy="408978"/>
          </a:xfrm>
          <a:prstGeom prst="line">
            <a:avLst/>
          </a:prstGeom>
          <a:ln w="7620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 defTabSz="914378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3" name="TextBox 18"/>
          <p:cNvSpPr txBox="1"/>
          <p:nvPr/>
        </p:nvSpPr>
        <p:spPr>
          <a:xfrm>
            <a:off x="4931866" y="4408135"/>
            <a:ext cx="833439" cy="2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r>
              <a:rPr sz="800" kern="0"/>
              <a:t>Copernicus EU</a:t>
            </a:r>
          </a:p>
        </p:txBody>
      </p:sp>
      <p:sp>
        <p:nvSpPr>
          <p:cNvPr id="294" name="TextBox 19"/>
          <p:cNvSpPr txBox="1"/>
          <p:nvPr/>
        </p:nvSpPr>
        <p:spPr>
          <a:xfrm>
            <a:off x="4931866" y="4778715"/>
            <a:ext cx="833439" cy="2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r>
              <a:rPr sz="800" kern="0"/>
              <a:t>Copernicus EU</a:t>
            </a:r>
          </a:p>
        </p:txBody>
      </p:sp>
      <p:sp>
        <p:nvSpPr>
          <p:cNvPr id="295" name="TextBox 20"/>
          <p:cNvSpPr txBox="1"/>
          <p:nvPr/>
        </p:nvSpPr>
        <p:spPr>
          <a:xfrm>
            <a:off x="6129008" y="4785988"/>
            <a:ext cx="1083471" cy="2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r>
              <a:rPr sz="800" kern="0"/>
              <a:t>www.copernicus.eu</a:t>
            </a:r>
          </a:p>
        </p:txBody>
      </p:sp>
      <p:sp>
        <p:nvSpPr>
          <p:cNvPr id="296" name="TextBox 21"/>
          <p:cNvSpPr txBox="1"/>
          <p:nvPr/>
        </p:nvSpPr>
        <p:spPr>
          <a:xfrm>
            <a:off x="6129008" y="4416786"/>
            <a:ext cx="833439" cy="2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r>
              <a:rPr sz="800" kern="0"/>
              <a:t>Copernicus EU</a:t>
            </a:r>
          </a:p>
        </p:txBody>
      </p:sp>
      <p:pic>
        <p:nvPicPr>
          <p:cNvPr id="297" name="Picture 5" descr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971" y="4760437"/>
            <a:ext cx="252002" cy="252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icture 7" descr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9" y="4371949"/>
            <a:ext cx="287860" cy="28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Picture 12" descr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1674" y="4364676"/>
            <a:ext cx="297400" cy="36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icture 15" descr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3326" y="4743865"/>
            <a:ext cx="288477" cy="28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icture 1" descr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1800" y="4811834"/>
            <a:ext cx="823502" cy="141502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8168" y="4628785"/>
            <a:ext cx="275034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92384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7" name="Rectangle 16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4" name="Group 7"/>
          <p:cNvGrpSpPr/>
          <p:nvPr/>
        </p:nvGrpSpPr>
        <p:grpSpPr>
          <a:xfrm>
            <a:off x="-140429" y="-46114"/>
            <a:ext cx="2298487" cy="5282162"/>
            <a:chOff x="0" y="-1"/>
            <a:chExt cx="2298485" cy="5282160"/>
          </a:xfrm>
        </p:grpSpPr>
        <p:pic>
          <p:nvPicPr>
            <p:cNvPr id="310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3" name="Group 28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311" name="Rectangle 29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Rectangle 30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22920" y="699541"/>
            <a:ext cx="4038602" cy="3816426"/>
          </a:xfrm>
          <a:prstGeom prst="rect">
            <a:avLst/>
          </a:prstGeom>
        </p:spPr>
        <p:txBody>
          <a:bodyPr lIns="45718" tIns="45718" rIns="45718" bIns="45718"/>
          <a:lstStyle>
            <a:lvl1pPr indent="-342892">
              <a:spcBef>
                <a:spcPts val="600"/>
              </a:spcBef>
              <a:buClrTx/>
              <a:defRPr sz="2800"/>
            </a:lvl1pPr>
            <a:lvl2pPr marL="790556" indent="-333367">
              <a:spcBef>
                <a:spcPts val="600"/>
              </a:spcBef>
              <a:buClrTx/>
              <a:defRPr sz="2800"/>
            </a:lvl2pPr>
            <a:lvl3pPr marL="1234407" indent="-320030">
              <a:spcBef>
                <a:spcPts val="600"/>
              </a:spcBef>
              <a:buClrTx/>
              <a:defRPr sz="2800"/>
            </a:lvl3pPr>
            <a:lvl4pPr marL="1727157" indent="-355591">
              <a:spcBef>
                <a:spcPts val="600"/>
              </a:spcBef>
              <a:buClrTx/>
              <a:defRPr sz="2800"/>
            </a:lvl4pPr>
            <a:lvl5pPr marL="2184346" indent="-355591">
              <a:spcBef>
                <a:spcPts val="6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6" name="Title Text"/>
          <p:cNvSpPr txBox="1">
            <a:spLocks noGrp="1"/>
          </p:cNvSpPr>
          <p:nvPr>
            <p:ph type="title"/>
          </p:nvPr>
        </p:nvSpPr>
        <p:spPr>
          <a:xfrm>
            <a:off x="867704" y="246286"/>
            <a:ext cx="7819098" cy="288034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700"/>
            </a:lvl1pPr>
          </a:lstStyle>
          <a:p>
            <a:r>
              <a:t>Title Text</a:t>
            </a:r>
          </a:p>
        </p:txBody>
      </p:sp>
      <p:sp>
        <p:nvSpPr>
          <p:cNvPr id="317" name="Straight Connector 15"/>
          <p:cNvSpPr/>
          <p:nvPr/>
        </p:nvSpPr>
        <p:spPr>
          <a:xfrm flipH="1">
            <a:off x="471541" y="1062019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78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8" name="TextBox 16"/>
          <p:cNvSpPr txBox="1"/>
          <p:nvPr/>
        </p:nvSpPr>
        <p:spPr>
          <a:xfrm>
            <a:off x="35497" y="614834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31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6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Rectangle 1"/>
          <p:cNvSpPr/>
          <p:nvPr/>
        </p:nvSpPr>
        <p:spPr>
          <a:xfrm>
            <a:off x="5940152" y="4610776"/>
            <a:ext cx="901143" cy="409245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8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Picture 18" descr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051" y="4746177"/>
            <a:ext cx="823502" cy="141502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828095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Group 12"/>
          <p:cNvGrpSpPr/>
          <p:nvPr/>
        </p:nvGrpSpPr>
        <p:grpSpPr>
          <a:xfrm>
            <a:off x="-140429" y="-46114"/>
            <a:ext cx="2298487" cy="5282162"/>
            <a:chOff x="0" y="-1"/>
            <a:chExt cx="2298485" cy="5282160"/>
          </a:xfrm>
        </p:grpSpPr>
        <p:pic>
          <p:nvPicPr>
            <p:cNvPr id="330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3" name="Group 17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331" name="Rectangle 18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Rectangle 20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00153" y="627534"/>
            <a:ext cx="4040190" cy="479825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087981" y="627534"/>
            <a:ext cx="4041777" cy="479825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337" name="Title Text"/>
          <p:cNvSpPr txBox="1">
            <a:spLocks noGrp="1"/>
          </p:cNvSpPr>
          <p:nvPr>
            <p:ph type="title"/>
          </p:nvPr>
        </p:nvSpPr>
        <p:spPr>
          <a:xfrm>
            <a:off x="867704" y="246286"/>
            <a:ext cx="7819098" cy="288034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700"/>
            </a:lvl1pPr>
          </a:lstStyle>
          <a:p>
            <a:r>
              <a:t>Title Text</a:t>
            </a:r>
          </a:p>
        </p:txBody>
      </p:sp>
      <p:sp>
        <p:nvSpPr>
          <p:cNvPr id="338" name="Straight Connector 14"/>
          <p:cNvSpPr/>
          <p:nvPr/>
        </p:nvSpPr>
        <p:spPr>
          <a:xfrm flipH="1">
            <a:off x="471541" y="1062019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78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9" name="TextBox 15"/>
          <p:cNvSpPr txBox="1"/>
          <p:nvPr/>
        </p:nvSpPr>
        <p:spPr>
          <a:xfrm>
            <a:off x="35497" y="614834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34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6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Rectangle 21"/>
          <p:cNvSpPr/>
          <p:nvPr/>
        </p:nvSpPr>
        <p:spPr>
          <a:xfrm>
            <a:off x="5940152" y="4610776"/>
            <a:ext cx="901143" cy="409245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8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Picture 22" descr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051" y="4746177"/>
            <a:ext cx="823502" cy="141502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379627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" name="Group 28"/>
          <p:cNvGrpSpPr/>
          <p:nvPr/>
        </p:nvGrpSpPr>
        <p:grpSpPr>
          <a:xfrm>
            <a:off x="-140429" y="-46114"/>
            <a:ext cx="2298487" cy="5282162"/>
            <a:chOff x="0" y="-1"/>
            <a:chExt cx="2298485" cy="5282160"/>
          </a:xfrm>
        </p:grpSpPr>
        <p:pic>
          <p:nvPicPr>
            <p:cNvPr id="351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54" name="Group 30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352" name="Rectangle 31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Rectangle 32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6" name="Title Text"/>
          <p:cNvSpPr txBox="1">
            <a:spLocks noGrp="1"/>
          </p:cNvSpPr>
          <p:nvPr>
            <p:ph type="title"/>
          </p:nvPr>
        </p:nvSpPr>
        <p:spPr>
          <a:xfrm>
            <a:off x="867704" y="246286"/>
            <a:ext cx="7819098" cy="288034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700"/>
            </a:lvl1pPr>
          </a:lstStyle>
          <a:p>
            <a:r>
              <a:t>Title Text</a:t>
            </a:r>
          </a:p>
        </p:txBody>
      </p:sp>
      <p:sp>
        <p:nvSpPr>
          <p:cNvPr id="357" name="Straight Connector 18"/>
          <p:cNvSpPr/>
          <p:nvPr/>
        </p:nvSpPr>
        <p:spPr>
          <a:xfrm flipH="1">
            <a:off x="471541" y="1062019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78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8" name="TextBox 19"/>
          <p:cNvSpPr txBox="1"/>
          <p:nvPr/>
        </p:nvSpPr>
        <p:spPr>
          <a:xfrm>
            <a:off x="35497" y="614834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35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6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Rectangle 13"/>
          <p:cNvSpPr/>
          <p:nvPr/>
        </p:nvSpPr>
        <p:spPr>
          <a:xfrm>
            <a:off x="5940152" y="4610776"/>
            <a:ext cx="901143" cy="409245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8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051" y="4746177"/>
            <a:ext cx="823502" cy="141502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535642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4" name="Group 25"/>
          <p:cNvGrpSpPr/>
          <p:nvPr/>
        </p:nvGrpSpPr>
        <p:grpSpPr>
          <a:xfrm>
            <a:off x="-140429" y="-46114"/>
            <a:ext cx="2298487" cy="5282162"/>
            <a:chOff x="0" y="-1"/>
            <a:chExt cx="2298485" cy="5282160"/>
          </a:xfrm>
        </p:grpSpPr>
        <p:pic>
          <p:nvPicPr>
            <p:cNvPr id="370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73" name="Group 27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371" name="Rectangle 28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Rectangle 29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5" name="Title Text"/>
          <p:cNvSpPr txBox="1">
            <a:spLocks noGrp="1"/>
          </p:cNvSpPr>
          <p:nvPr>
            <p:ph type="title"/>
          </p:nvPr>
        </p:nvSpPr>
        <p:spPr>
          <a:xfrm>
            <a:off x="1007224" y="204786"/>
            <a:ext cx="3008317" cy="871540"/>
          </a:xfrm>
          <a:prstGeom prst="rect">
            <a:avLst/>
          </a:prstGeom>
          <a:noFill/>
        </p:spPr>
        <p:txBody>
          <a:bodyPr lIns="45718" tIns="45718" rIns="45718" bIns="45718" anchor="b"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6" name="Body Level One…"/>
          <p:cNvSpPr txBox="1">
            <a:spLocks noGrp="1"/>
          </p:cNvSpPr>
          <p:nvPr>
            <p:ph type="body" idx="1"/>
          </p:nvPr>
        </p:nvSpPr>
        <p:spPr>
          <a:xfrm>
            <a:off x="3996755" y="204789"/>
            <a:ext cx="5111752" cy="4389836"/>
          </a:xfrm>
          <a:prstGeom prst="rect">
            <a:avLst/>
          </a:prstGeom>
        </p:spPr>
        <p:txBody>
          <a:bodyPr lIns="45718" tIns="45718" rIns="45718" bIns="45718"/>
          <a:lstStyle>
            <a:lvl1pPr indent="-342892">
              <a:spcBef>
                <a:spcPts val="700"/>
              </a:spcBef>
              <a:buClrTx/>
              <a:defRPr sz="3200"/>
            </a:lvl1pPr>
            <a:lvl2pPr marL="783752" indent="-326563">
              <a:spcBef>
                <a:spcPts val="700"/>
              </a:spcBef>
              <a:buClrTx/>
              <a:defRPr sz="3200"/>
            </a:lvl2pPr>
            <a:lvl3pPr marL="1219169" indent="-304793">
              <a:spcBef>
                <a:spcPts val="700"/>
              </a:spcBef>
              <a:buClrTx/>
              <a:defRPr sz="3200"/>
            </a:lvl3pPr>
            <a:lvl4pPr marL="1737317" indent="-365751">
              <a:spcBef>
                <a:spcPts val="700"/>
              </a:spcBef>
              <a:buClrTx/>
              <a:defRPr sz="3200"/>
            </a:lvl4pPr>
            <a:lvl5pPr marL="2194505" indent="-365751">
              <a:spcBef>
                <a:spcPts val="700"/>
              </a:spcBef>
              <a:buClrTx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7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07223" y="1076327"/>
            <a:ext cx="3008316" cy="3518297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8" name="Straight Connector 15"/>
          <p:cNvSpPr/>
          <p:nvPr/>
        </p:nvSpPr>
        <p:spPr>
          <a:xfrm flipH="1">
            <a:off x="471541" y="1062019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78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9" name="TextBox 16"/>
          <p:cNvSpPr txBox="1"/>
          <p:nvPr/>
        </p:nvSpPr>
        <p:spPr>
          <a:xfrm>
            <a:off x="35497" y="614834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38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6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Rectangle 18"/>
          <p:cNvSpPr/>
          <p:nvPr/>
        </p:nvSpPr>
        <p:spPr>
          <a:xfrm>
            <a:off x="5940152" y="4610776"/>
            <a:ext cx="901143" cy="409245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8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Picture 19" descr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051" y="4746177"/>
            <a:ext cx="823502" cy="141502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5221124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Picture Placeholder 7"/>
          <p:cNvSpPr>
            <a:spLocks noGrp="1"/>
          </p:cNvSpPr>
          <p:nvPr>
            <p:ph type="pic" sz="half" idx="13"/>
          </p:nvPr>
        </p:nvSpPr>
        <p:spPr>
          <a:xfrm>
            <a:off x="2" y="976140"/>
            <a:ext cx="2692401" cy="39895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04547" y="4998655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189687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MWF_Master_Logo_WHITE_nostrap.pn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4488657"/>
            <a:ext cx="1602110" cy="273844"/>
          </a:xfrm>
          <a:prstGeom prst="rect">
            <a:avLst/>
          </a:prstGeom>
        </p:spPr>
      </p:pic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6058978" y="4488657"/>
            <a:ext cx="1465181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March 15, 2021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2" y="970649"/>
            <a:ext cx="5903737" cy="38985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700" b="1"/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2" y="1485000"/>
            <a:ext cx="5903737" cy="29495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25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2" y="2025001"/>
            <a:ext cx="5903737" cy="23083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2" y="2340919"/>
            <a:ext cx="5903737" cy="19107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2" y="2571750"/>
            <a:ext cx="5903737" cy="17953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350"/>
              </a:lnSpc>
              <a:spcBef>
                <a:spcPts val="0"/>
              </a:spcBef>
              <a:buNone/>
              <a:defRPr sz="1050"/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90804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2026B-E574-48AC-A6ED-039152F9F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A07BF6-E394-4AE9-B87B-D1ADC34E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DE7DB-A51F-4B4A-8677-4E4BA514B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D38-C276-4ADE-BAA7-04B1B1B9118E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E5C2F-4364-4CBE-B9A0-CFAE32ED6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2C845-C164-467B-AD66-6C10587D9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3AD4-03C0-4282-8823-3D091AAC7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65422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1D198-FC1B-45A6-9E06-5191C740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C36ED-AFC5-4E50-84D0-BB668191E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C9B49-2905-47A0-93BF-46AFD42F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D38-C276-4ADE-BAA7-04B1B1B9118E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D674-895E-48FA-9F75-FD65E1EC1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8E679-EF6C-4429-A4AB-2DE68B832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3AD4-03C0-4282-8823-3D091AAC7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0024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53B30-1970-4901-85E7-0DB1A650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CA77A-9133-49A7-9270-6BB8616AA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ECCA0-C9AB-4829-9775-F6FCFE37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D38-C276-4ADE-BAA7-04B1B1B9118E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8CDA9-D033-4EA2-8262-3D9BBFA6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07585-47E3-4D59-AC35-BF7E719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3AD4-03C0-4282-8823-3D091AAC7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18226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289C1-91E1-4AF0-8B68-171099551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2CC9E-1EB8-489A-8BB6-058C3626C2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1BDCA-8010-4D7E-B7B6-BF9CD0AE4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E684F-32CA-497E-AD49-B297764C8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D38-C276-4ADE-BAA7-04B1B1B9118E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D499E-9300-4089-B638-0DBB424A2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1659C-A3E2-428F-B565-44190DC2F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3AD4-03C0-4282-8823-3D091AAC7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209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314E2-9DEA-44C6-9868-79CC9AB34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FECD6-0D1E-46FA-A4EB-B92AE373E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E75D44-5CD1-4B1C-9727-5CEDDBBD8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D37D3-AB96-414B-8562-9E68D273BE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3AA77E-49E7-479A-9504-755F3B77C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4737C6-3B6F-4C29-90AC-5940EF80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D38-C276-4ADE-BAA7-04B1B1B9118E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ED1EF-0947-4E1A-A694-5892E3FFC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0046A9-8855-477B-99C9-49F23140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3AD4-03C0-4282-8823-3D091AAC7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29747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6A582-C17E-438C-9B2A-265D6B8CA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56CAC3-8AC0-4197-80BC-0B0311FFC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D38-C276-4ADE-BAA7-04B1B1B9118E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CA44F9-346F-42D7-A00B-D10BCB1B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9570E-BB66-4B97-AA36-F99A11DAB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3AD4-03C0-4282-8823-3D091AAC7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9076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B5217-DB4F-4CF6-8ACB-3DF3E530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D38-C276-4ADE-BAA7-04B1B1B9118E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3509B3-AC3B-4623-BFF7-443B4EE96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D5F98-BAAA-435C-8608-6F3D33A19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3AD4-03C0-4282-8823-3D091AAC7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2259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E202B-86A1-4BB1-8375-7E69260D5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81628-9B38-4A9F-88BC-19EEDE16D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A5A96-437C-402F-80C2-3C639F207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2A2F2-A0EA-462F-8AE2-EFA333CBE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D38-C276-4ADE-BAA7-04B1B1B9118E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E4016-D8A6-4BED-B050-567A8FB25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82BC0-69D1-4E54-B095-E5038CF5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3AD4-03C0-4282-8823-3D091AAC7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9146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28749-82A5-4B0C-925F-BA065A3C8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64F482-F35C-4063-826B-1A760FF3F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42C263-6AA4-4C71-845D-ACEBB0B4BB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F7864-DB17-4A57-972A-A888DBE70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D38-C276-4ADE-BAA7-04B1B1B9118E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E9FD2-2759-4D6C-BEC7-A8A2E8E34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5BA99-8AF7-438C-BECE-A7FA03DB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3AD4-03C0-4282-8823-3D091AAC7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8244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E86C-EED3-4FAA-8909-F317234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43113-5856-468E-AFDA-4E36FFBD8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56BBB-E2B3-487B-A164-B81BB1BA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D38-C276-4ADE-BAA7-04B1B1B9118E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5C98B-1292-4720-A003-868332319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D51FB-5D7D-4A85-814E-F0DAC3E4C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3AD4-03C0-4282-8823-3D091AAC7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30146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C10EA3-3D9B-42D5-A1DB-ABC609CB5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3B2FA9-967F-4C67-8D73-ED2E8159D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6CC60-A019-4154-9760-E11C897AC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D38-C276-4ADE-BAA7-04B1B1B9118E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79275-068A-4A42-939A-0543F12F2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A67E8-74D8-40FA-8EAC-FAE20BC9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33AD4-03C0-4282-8823-3D091AAC7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0114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3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9C2ECB2A-CD8B-49FC-A16B-E3A0D22DE569}" type="datetime1">
              <a:rPr lang="en-US" smtClean="0"/>
              <a:t>3/15/2021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44348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90873" y="699541"/>
            <a:ext cx="4038601" cy="3816426"/>
          </a:xfrm>
          <a:prstGeom prst="rect">
            <a:avLst/>
          </a:prstGeom>
        </p:spPr>
        <p:txBody>
          <a:bodyPr/>
          <a:lstStyle>
            <a:lvl1pPr indent="-165092">
              <a:spcBef>
                <a:spcPts val="500"/>
              </a:spcBef>
              <a:defRPr sz="2800"/>
            </a:lvl1pPr>
            <a:lvl2pPr marL="765137" indent="-155567">
              <a:spcBef>
                <a:spcPts val="500"/>
              </a:spcBef>
              <a:defRPr sz="2800"/>
            </a:lvl2pPr>
            <a:lvl3pPr marL="1183580" indent="-142232">
              <a:spcBef>
                <a:spcPts val="500"/>
              </a:spcBef>
              <a:defRPr sz="2800"/>
            </a:lvl3pPr>
            <a:lvl4pPr marL="1663616" indent="-177791">
              <a:spcBef>
                <a:spcPts val="500"/>
              </a:spcBef>
              <a:defRPr sz="2800"/>
            </a:lvl4pPr>
            <a:lvl5pPr marL="2120794" indent="-177791">
              <a:spcBef>
                <a:spcPts val="5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hape 73"/>
          <p:cNvSpPr txBox="1">
            <a:spLocks noGrp="1"/>
          </p:cNvSpPr>
          <p:nvPr>
            <p:ph type="body" sz="half" idx="13"/>
          </p:nvPr>
        </p:nvSpPr>
        <p:spPr>
          <a:xfrm>
            <a:off x="4781872" y="699542"/>
            <a:ext cx="4038599" cy="381642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1769" y="4931617"/>
            <a:ext cx="275034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353320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00153" y="627533"/>
            <a:ext cx="4040190" cy="47982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400" b="1"/>
            </a:lvl1pPr>
            <a:lvl2pPr marL="0" indent="0">
              <a:buClrTx/>
              <a:buSzTx/>
              <a:buFontTx/>
              <a:buNone/>
              <a:defRPr sz="2400" b="1"/>
            </a:lvl2pPr>
            <a:lvl3pPr marL="0" indent="0">
              <a:buClrTx/>
              <a:buSzTx/>
              <a:buFontTx/>
              <a:buNone/>
              <a:defRPr sz="2400" b="1"/>
            </a:lvl3pPr>
            <a:lvl4pPr marL="0" indent="0">
              <a:buClrTx/>
              <a:buSzTx/>
              <a:buFontTx/>
              <a:buNone/>
              <a:defRPr sz="2400" b="1"/>
            </a:lvl4pPr>
            <a:lvl5pPr marL="0" indent="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hape 84"/>
          <p:cNvSpPr txBox="1">
            <a:spLocks noGrp="1"/>
          </p:cNvSpPr>
          <p:nvPr>
            <p:ph type="body" sz="half" idx="13"/>
          </p:nvPr>
        </p:nvSpPr>
        <p:spPr>
          <a:xfrm>
            <a:off x="899589" y="1203599"/>
            <a:ext cx="4040190" cy="339102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hape 85"/>
          <p:cNvSpPr txBox="1">
            <a:spLocks noGrp="1"/>
          </p:cNvSpPr>
          <p:nvPr>
            <p:ph type="body" sz="quarter" idx="14"/>
          </p:nvPr>
        </p:nvSpPr>
        <p:spPr>
          <a:xfrm>
            <a:off x="5087980" y="627533"/>
            <a:ext cx="4041774" cy="479823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8" name="Shape 86"/>
          <p:cNvSpPr txBox="1">
            <a:spLocks noGrp="1"/>
          </p:cNvSpPr>
          <p:nvPr>
            <p:ph type="body" sz="half" idx="15"/>
          </p:nvPr>
        </p:nvSpPr>
        <p:spPr>
          <a:xfrm>
            <a:off x="5087416" y="1203599"/>
            <a:ext cx="4041776" cy="339102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1769" y="4931617"/>
            <a:ext cx="275034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920160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15" descr="Shap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176" y="4624181"/>
            <a:ext cx="2037897" cy="409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Shape 16" descr="Shap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196" y="4796737"/>
            <a:ext cx="890557" cy="1530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" name="Shape 96"/>
          <p:cNvGrpSpPr/>
          <p:nvPr/>
        </p:nvGrpSpPr>
        <p:grpSpPr>
          <a:xfrm>
            <a:off x="2" y="-8195"/>
            <a:ext cx="2323579" cy="5195024"/>
            <a:chOff x="0" y="0"/>
            <a:chExt cx="2323578" cy="5195022"/>
          </a:xfrm>
        </p:grpSpPr>
        <p:pic>
          <p:nvPicPr>
            <p:cNvPr id="69" name="Shape 97" descr="Shape 9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578"/>
              <a:ext cx="2323579" cy="5177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" name="Shape 98"/>
            <p:cNvSpPr/>
            <p:nvPr/>
          </p:nvSpPr>
          <p:spPr>
            <a:xfrm>
              <a:off x="10442" y="-1"/>
              <a:ext cx="2313137" cy="5184802"/>
            </a:xfrm>
            <a:prstGeom prst="rect">
              <a:avLst/>
            </a:prstGeom>
            <a:gradFill flip="none" rotWithShape="1">
              <a:gsLst>
                <a:gs pos="0">
                  <a:srgbClr val="97B4E4">
                    <a:alpha val="0"/>
                  </a:srgbClr>
                </a:gs>
                <a:gs pos="64000">
                  <a:srgbClr val="FFFFFF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355" hangingPunct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Shape 99"/>
            <p:cNvSpPr/>
            <p:nvPr/>
          </p:nvSpPr>
          <p:spPr>
            <a:xfrm>
              <a:off x="0" y="13961"/>
              <a:ext cx="2323579" cy="5181062"/>
            </a:xfrm>
            <a:prstGeom prst="rect">
              <a:avLst/>
            </a:prstGeom>
            <a:solidFill>
              <a:srgbClr val="FFFFFF">
                <a:alpha val="4784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355" hangingPunct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878906" y="204785"/>
            <a:ext cx="3008315" cy="871539"/>
          </a:xfrm>
          <a:prstGeom prst="rect">
            <a:avLst/>
          </a:prstGeom>
          <a:noFill/>
        </p:spPr>
        <p:txBody>
          <a:bodyPr anchor="b"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idx="1"/>
          </p:nvPr>
        </p:nvSpPr>
        <p:spPr>
          <a:xfrm>
            <a:off x="3996753" y="204788"/>
            <a:ext cx="5111752" cy="4389834"/>
          </a:xfrm>
          <a:prstGeom prst="rect">
            <a:avLst/>
          </a:prstGeom>
        </p:spPr>
        <p:txBody>
          <a:bodyPr/>
          <a:lstStyle>
            <a:lvl1pPr indent="-139694">
              <a:spcBef>
                <a:spcPts val="600"/>
              </a:spcBef>
              <a:defRPr sz="3200"/>
            </a:lvl1pPr>
            <a:lvl2pPr marL="758333" indent="-123365">
              <a:spcBef>
                <a:spcPts val="600"/>
              </a:spcBef>
              <a:defRPr sz="3200"/>
            </a:lvl2pPr>
            <a:lvl3pPr marL="1168342" indent="-101594">
              <a:spcBef>
                <a:spcPts val="600"/>
              </a:spcBef>
              <a:defRPr sz="3200"/>
            </a:lvl3pPr>
            <a:lvl4pPr marL="1661078" indent="-162552">
              <a:spcBef>
                <a:spcPts val="600"/>
              </a:spcBef>
              <a:defRPr sz="3200"/>
            </a:lvl4pPr>
            <a:lvl5pPr marL="2118254" indent="-162552">
              <a:spcBef>
                <a:spcPts val="6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102"/>
          <p:cNvSpPr txBox="1">
            <a:spLocks noGrp="1"/>
          </p:cNvSpPr>
          <p:nvPr>
            <p:ph type="body" sz="half" idx="13"/>
          </p:nvPr>
        </p:nvSpPr>
        <p:spPr>
          <a:xfrm>
            <a:off x="878903" y="1076326"/>
            <a:ext cx="3008316" cy="351829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79" name="Shape 106"/>
          <p:cNvGrpSpPr/>
          <p:nvPr/>
        </p:nvGrpSpPr>
        <p:grpSpPr>
          <a:xfrm>
            <a:off x="107503" y="20829"/>
            <a:ext cx="878636" cy="4929624"/>
            <a:chOff x="0" y="-2"/>
            <a:chExt cx="878634" cy="4929622"/>
          </a:xfrm>
        </p:grpSpPr>
        <p:sp>
          <p:nvSpPr>
            <p:cNvPr id="76" name="Shape 107"/>
            <p:cNvSpPr/>
            <p:nvPr/>
          </p:nvSpPr>
          <p:spPr>
            <a:xfrm flipH="1">
              <a:off x="338634" y="1041185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0784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55" hangingPunct="0"/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Shape 108"/>
            <p:cNvSpPr txBox="1"/>
            <p:nvPr/>
          </p:nvSpPr>
          <p:spPr>
            <a:xfrm>
              <a:off x="0" y="593999"/>
              <a:ext cx="878634" cy="430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defTabSz="914355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914355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78" name="Shape 109" descr="Shape 10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70" y="-2"/>
              <a:ext cx="662955" cy="684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1769" y="4931617"/>
            <a:ext cx="275034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256071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5" descr="Shap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176" y="4624181"/>
            <a:ext cx="2037897" cy="409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Shape 16" descr="Shap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196" y="4796737"/>
            <a:ext cx="890557" cy="1530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" name="Shape 55"/>
          <p:cNvGrpSpPr/>
          <p:nvPr/>
        </p:nvGrpSpPr>
        <p:grpSpPr>
          <a:xfrm>
            <a:off x="2" y="-1"/>
            <a:ext cx="2323579" cy="5143503"/>
            <a:chOff x="0" y="0"/>
            <a:chExt cx="2323578" cy="5143501"/>
          </a:xfrm>
        </p:grpSpPr>
        <p:pic>
          <p:nvPicPr>
            <p:cNvPr id="117" name="Shape 56" descr="Shape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453"/>
              <a:ext cx="2323579" cy="51261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" name="Shape 57"/>
            <p:cNvSpPr/>
            <p:nvPr/>
          </p:nvSpPr>
          <p:spPr>
            <a:xfrm>
              <a:off x="10442" y="-1"/>
              <a:ext cx="2313137" cy="5133381"/>
            </a:xfrm>
            <a:prstGeom prst="rect">
              <a:avLst/>
            </a:prstGeom>
            <a:gradFill flip="none" rotWithShape="1">
              <a:gsLst>
                <a:gs pos="0">
                  <a:srgbClr val="97B4E4">
                    <a:alpha val="0"/>
                  </a:srgbClr>
                </a:gs>
                <a:gs pos="64000">
                  <a:srgbClr val="FFFFFF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355" hangingPunct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Shape 58"/>
            <p:cNvSpPr/>
            <p:nvPr/>
          </p:nvSpPr>
          <p:spPr>
            <a:xfrm>
              <a:off x="0" y="13823"/>
              <a:ext cx="2323579" cy="5129679"/>
            </a:xfrm>
            <a:prstGeom prst="rect">
              <a:avLst/>
            </a:prstGeom>
            <a:solidFill>
              <a:srgbClr val="FFFFFF">
                <a:alpha val="4784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355" hangingPunct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grpSp>
        <p:nvGrpSpPr>
          <p:cNvPr id="125" name="Shape 63"/>
          <p:cNvGrpSpPr/>
          <p:nvPr/>
        </p:nvGrpSpPr>
        <p:grpSpPr>
          <a:xfrm>
            <a:off x="107503" y="20829"/>
            <a:ext cx="878636" cy="4929624"/>
            <a:chOff x="0" y="-2"/>
            <a:chExt cx="878634" cy="4929622"/>
          </a:xfrm>
        </p:grpSpPr>
        <p:sp>
          <p:nvSpPr>
            <p:cNvPr id="122" name="Shape 64"/>
            <p:cNvSpPr/>
            <p:nvPr/>
          </p:nvSpPr>
          <p:spPr>
            <a:xfrm flipH="1">
              <a:off x="338634" y="1041185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0784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55" hangingPunct="0"/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Shape 65"/>
            <p:cNvSpPr txBox="1"/>
            <p:nvPr/>
          </p:nvSpPr>
          <p:spPr>
            <a:xfrm>
              <a:off x="0" y="593999"/>
              <a:ext cx="878634" cy="430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defTabSz="914355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914355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124" name="Shape 66" descr="Shape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70" y="-2"/>
              <a:ext cx="662955" cy="684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1769" y="4931617"/>
            <a:ext cx="275034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079737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55" hangingPunct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02384" y="3147816"/>
            <a:ext cx="4680524" cy="115213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914333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0" defTabSz="914333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0" defTabSz="914333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 defTabSz="914333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0" defTabSz="914333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8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1200704"/>
            <a:ext cx="3240360" cy="271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4680599"/>
            <a:ext cx="769230" cy="280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037" y="4650011"/>
            <a:ext cx="1145583" cy="300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1390" y="-40"/>
            <a:ext cx="1852615" cy="515039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extBox 16"/>
          <p:cNvSpPr txBox="1"/>
          <p:nvPr/>
        </p:nvSpPr>
        <p:spPr>
          <a:xfrm>
            <a:off x="621854" y="3536429"/>
            <a:ext cx="1440162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55" hangingPunct="0"/>
            <a:r>
              <a:rPr sz="1100" kern="0"/>
              <a:t>Climate Change</a:t>
            </a:r>
          </a:p>
        </p:txBody>
      </p:sp>
      <p:sp>
        <p:nvSpPr>
          <p:cNvPr id="173" name="Title 1"/>
          <p:cNvSpPr txBox="1"/>
          <p:nvPr/>
        </p:nvSpPr>
        <p:spPr>
          <a:xfrm>
            <a:off x="2602385" y="2590711"/>
            <a:ext cx="467829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2800" spc="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55" hangingPunct="0"/>
            <a:r>
              <a:rPr sz="2800" kern="0"/>
              <a:t>Lot5: Aerosols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1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116739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90872" y="699543"/>
            <a:ext cx="4038602" cy="3816426"/>
          </a:xfrm>
          <a:prstGeom prst="rect">
            <a:avLst/>
          </a:prstGeom>
        </p:spPr>
        <p:txBody>
          <a:bodyPr lIns="45718" tIns="45718" rIns="45718" bIns="45718"/>
          <a:lstStyle>
            <a:lvl1pPr marL="342875" indent="-342875" defTabSz="914333">
              <a:spcBef>
                <a:spcPts val="600"/>
              </a:spcBef>
              <a:buClrTx/>
              <a:defRPr sz="2800"/>
            </a:lvl1pPr>
            <a:lvl2pPr marL="790515" indent="-333349" defTabSz="914333">
              <a:spcBef>
                <a:spcPts val="600"/>
              </a:spcBef>
              <a:buClrTx/>
              <a:defRPr sz="2800"/>
            </a:lvl2pPr>
            <a:lvl3pPr marL="1234346" indent="-320015" defTabSz="914333">
              <a:spcBef>
                <a:spcPts val="600"/>
              </a:spcBef>
              <a:buClrTx/>
              <a:defRPr sz="2800"/>
            </a:lvl3pPr>
            <a:lvl4pPr marL="1727070" indent="-355572" defTabSz="914333">
              <a:spcBef>
                <a:spcPts val="600"/>
              </a:spcBef>
              <a:buClrTx/>
              <a:defRPr sz="2800"/>
            </a:lvl4pPr>
            <a:lvl5pPr marL="2184235" indent="-355571" defTabSz="914333">
              <a:spcBef>
                <a:spcPts val="6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867704" y="235008"/>
            <a:ext cx="7819098" cy="277541"/>
          </a:xfrm>
          <a:prstGeom prst="rect">
            <a:avLst/>
          </a:prstGeom>
        </p:spPr>
        <p:txBody>
          <a:bodyPr lIns="45718" tIns="45718" rIns="45718" bIns="45718"/>
          <a:lstStyle>
            <a:lvl1pPr defTabSz="914333">
              <a:defRPr spc="700"/>
            </a:lvl1pPr>
          </a:lstStyle>
          <a:p>
            <a:r>
              <a:t>Title Text</a:t>
            </a:r>
          </a:p>
        </p:txBody>
      </p:sp>
      <p:grpSp>
        <p:nvGrpSpPr>
          <p:cNvPr id="187" name="Group 16"/>
          <p:cNvGrpSpPr/>
          <p:nvPr/>
        </p:nvGrpSpPr>
        <p:grpSpPr>
          <a:xfrm>
            <a:off x="107506" y="20834"/>
            <a:ext cx="878636" cy="4929621"/>
            <a:chOff x="0" y="-1"/>
            <a:chExt cx="878634" cy="4929620"/>
          </a:xfrm>
        </p:grpSpPr>
        <p:sp>
          <p:nvSpPr>
            <p:cNvPr id="184" name="Straight Connector 17"/>
            <p:cNvSpPr/>
            <p:nvPr/>
          </p:nvSpPr>
          <p:spPr>
            <a:xfrm flipH="1">
              <a:off x="338634" y="1041184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1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55" hangingPunct="0"/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TextBox 18"/>
            <p:cNvSpPr txBox="1"/>
            <p:nvPr/>
          </p:nvSpPr>
          <p:spPr>
            <a:xfrm>
              <a:off x="0" y="593999"/>
              <a:ext cx="878634" cy="430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914355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914355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186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1" y="-1"/>
              <a:ext cx="662955" cy="684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1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0971872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00156" y="627535"/>
            <a:ext cx="4040188" cy="479823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914333">
              <a:spcBef>
                <a:spcPts val="500"/>
              </a:spcBef>
              <a:buClrTx/>
              <a:buSzTx/>
              <a:buFontTx/>
              <a:buNone/>
              <a:defRPr sz="2400" b="1"/>
            </a:lvl1pPr>
            <a:lvl2pPr marL="0" indent="0" defTabSz="914333">
              <a:spcBef>
                <a:spcPts val="500"/>
              </a:spcBef>
              <a:buClrTx/>
              <a:buSzTx/>
              <a:buFontTx/>
              <a:buNone/>
              <a:defRPr sz="2400" b="1"/>
            </a:lvl2pPr>
            <a:lvl3pPr marL="0" indent="0" defTabSz="914333">
              <a:spcBef>
                <a:spcPts val="500"/>
              </a:spcBef>
              <a:buClrTx/>
              <a:buSzTx/>
              <a:buFontTx/>
              <a:buNone/>
              <a:defRPr sz="2400" b="1"/>
            </a:lvl3pPr>
            <a:lvl4pPr marL="0" indent="0" defTabSz="914333">
              <a:spcBef>
                <a:spcPts val="500"/>
              </a:spcBef>
              <a:buClrTx/>
              <a:buSzTx/>
              <a:buFontTx/>
              <a:buNone/>
              <a:defRPr sz="2400" b="1"/>
            </a:lvl4pPr>
            <a:lvl5pPr marL="0" indent="0" defTabSz="914333">
              <a:spcBef>
                <a:spcPts val="5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087981" y="627535"/>
            <a:ext cx="4041777" cy="479823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867704" y="235008"/>
            <a:ext cx="7819098" cy="277541"/>
          </a:xfrm>
          <a:prstGeom prst="rect">
            <a:avLst/>
          </a:prstGeom>
        </p:spPr>
        <p:txBody>
          <a:bodyPr lIns="45718" tIns="45718" rIns="45718" bIns="45718"/>
          <a:lstStyle>
            <a:lvl1pPr defTabSz="914333">
              <a:defRPr spc="700"/>
            </a:lvl1pPr>
          </a:lstStyle>
          <a:p>
            <a:r>
              <a:t>Title Text</a:t>
            </a:r>
          </a:p>
        </p:txBody>
      </p:sp>
      <p:grpSp>
        <p:nvGrpSpPr>
          <p:cNvPr id="202" name="Group 18"/>
          <p:cNvGrpSpPr/>
          <p:nvPr/>
        </p:nvGrpSpPr>
        <p:grpSpPr>
          <a:xfrm>
            <a:off x="107506" y="20834"/>
            <a:ext cx="878636" cy="4929621"/>
            <a:chOff x="0" y="-1"/>
            <a:chExt cx="878634" cy="4929620"/>
          </a:xfrm>
        </p:grpSpPr>
        <p:sp>
          <p:nvSpPr>
            <p:cNvPr id="199" name="Straight Connector 19"/>
            <p:cNvSpPr/>
            <p:nvPr/>
          </p:nvSpPr>
          <p:spPr>
            <a:xfrm flipH="1">
              <a:off x="338634" y="1041184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1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55" hangingPunct="0"/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TextBox 20"/>
            <p:cNvSpPr txBox="1"/>
            <p:nvPr/>
          </p:nvSpPr>
          <p:spPr>
            <a:xfrm>
              <a:off x="0" y="593999"/>
              <a:ext cx="878634" cy="430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914355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914355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201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1" y="-1"/>
              <a:ext cx="662955" cy="684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1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116364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" name="Group 26"/>
          <p:cNvGrpSpPr/>
          <p:nvPr/>
        </p:nvGrpSpPr>
        <p:grpSpPr>
          <a:xfrm>
            <a:off x="-140428" y="-46114"/>
            <a:ext cx="2298487" cy="5282162"/>
            <a:chOff x="0" y="-1"/>
            <a:chExt cx="2298485" cy="5282160"/>
          </a:xfrm>
        </p:grpSpPr>
        <p:pic>
          <p:nvPicPr>
            <p:cNvPr id="247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0" name="Group 28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248" name="Rectangle 29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55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Rectangle 30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55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2" name="Title Text"/>
          <p:cNvSpPr txBox="1">
            <a:spLocks noGrp="1"/>
          </p:cNvSpPr>
          <p:nvPr>
            <p:ph type="title"/>
          </p:nvPr>
        </p:nvSpPr>
        <p:spPr>
          <a:xfrm>
            <a:off x="867704" y="246286"/>
            <a:ext cx="7819098" cy="288034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700"/>
            </a:lvl1pPr>
          </a:lstStyle>
          <a:p>
            <a:r>
              <a:t>Title Text</a:t>
            </a:r>
          </a:p>
        </p:txBody>
      </p:sp>
      <p:sp>
        <p:nvSpPr>
          <p:cNvPr id="253" name="Body Level One…"/>
          <p:cNvSpPr txBox="1">
            <a:spLocks noGrp="1"/>
          </p:cNvSpPr>
          <p:nvPr>
            <p:ph type="body" idx="1"/>
          </p:nvPr>
        </p:nvSpPr>
        <p:spPr>
          <a:xfrm>
            <a:off x="1387049" y="699543"/>
            <a:ext cx="7299753" cy="3823075"/>
          </a:xfrm>
          <a:prstGeom prst="rect">
            <a:avLst/>
          </a:prstGeom>
        </p:spPr>
        <p:txBody>
          <a:bodyPr lIns="45718" tIns="45718" rIns="45718" bIns="45718"/>
          <a:lstStyle>
            <a:lvl1pPr indent="-342884">
              <a:buClrTx/>
            </a:lvl1pPr>
            <a:lvl2pPr marL="774662" indent="-317484">
              <a:buClrTx/>
            </a:lvl2pPr>
            <a:lvl3pPr marL="1200090" indent="-285736">
              <a:buClrTx/>
            </a:lvl3pPr>
            <a:lvl4pPr marL="1698086" indent="-326554">
              <a:buClrTx/>
            </a:lvl4pPr>
            <a:lvl5pPr marL="2155262" indent="-326554"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" name="Straight Connector 23"/>
          <p:cNvSpPr/>
          <p:nvPr/>
        </p:nvSpPr>
        <p:spPr>
          <a:xfrm flipH="1">
            <a:off x="471541" y="1062020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55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" name="TextBox 24"/>
          <p:cNvSpPr txBox="1"/>
          <p:nvPr/>
        </p:nvSpPr>
        <p:spPr>
          <a:xfrm>
            <a:off x="35497" y="614835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55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55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25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7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1" y="492718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1086133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" name="Group 9"/>
          <p:cNvGrpSpPr/>
          <p:nvPr/>
        </p:nvGrpSpPr>
        <p:grpSpPr>
          <a:xfrm>
            <a:off x="-140428" y="-46114"/>
            <a:ext cx="2298487" cy="5282162"/>
            <a:chOff x="0" y="-1"/>
            <a:chExt cx="2298485" cy="5282160"/>
          </a:xfrm>
        </p:grpSpPr>
        <p:pic>
          <p:nvPicPr>
            <p:cNvPr id="265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8" name="Group 11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266" name="Rectangle 13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55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Rectangle 17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55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0" name="Body Level One…"/>
          <p:cNvSpPr txBox="1">
            <a:spLocks noGrp="1"/>
          </p:cNvSpPr>
          <p:nvPr>
            <p:ph type="body" idx="1"/>
          </p:nvPr>
        </p:nvSpPr>
        <p:spPr>
          <a:xfrm>
            <a:off x="942975" y="699543"/>
            <a:ext cx="7743826" cy="3823075"/>
          </a:xfrm>
          <a:prstGeom prst="rect">
            <a:avLst/>
          </a:prstGeom>
        </p:spPr>
        <p:txBody>
          <a:bodyPr lIns="45718" tIns="45718" rIns="45718" bIns="45718"/>
          <a:lstStyle>
            <a:lvl1pPr indent="-342884">
              <a:buClrTx/>
            </a:lvl1pPr>
            <a:lvl2pPr marL="774662" indent="-317484">
              <a:buClrTx/>
            </a:lvl2pPr>
            <a:lvl3pPr marL="1200090" indent="-285736">
              <a:buClrTx/>
            </a:lvl3pPr>
            <a:lvl4pPr marL="1698086" indent="-326554">
              <a:buClrTx/>
            </a:lvl4pPr>
            <a:lvl5pPr marL="2155262" indent="-326554"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1" name="Title Text"/>
          <p:cNvSpPr txBox="1">
            <a:spLocks noGrp="1"/>
          </p:cNvSpPr>
          <p:nvPr>
            <p:ph type="title"/>
          </p:nvPr>
        </p:nvSpPr>
        <p:spPr>
          <a:xfrm>
            <a:off x="867704" y="246286"/>
            <a:ext cx="7819098" cy="288034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700"/>
            </a:lvl1pPr>
          </a:lstStyle>
          <a:p>
            <a:r>
              <a:t>Title Text</a:t>
            </a:r>
          </a:p>
        </p:txBody>
      </p:sp>
      <p:sp>
        <p:nvSpPr>
          <p:cNvPr id="272" name="Straight Connector 14"/>
          <p:cNvSpPr/>
          <p:nvPr/>
        </p:nvSpPr>
        <p:spPr>
          <a:xfrm flipH="1">
            <a:off x="471541" y="1062020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55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" name="TextBox 15"/>
          <p:cNvSpPr txBox="1"/>
          <p:nvPr/>
        </p:nvSpPr>
        <p:spPr>
          <a:xfrm>
            <a:off x="35497" y="614835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55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55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274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7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1" y="492718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980999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2C4D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55" hangingPunct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279" y="0"/>
            <a:ext cx="184839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itle 1"/>
          <p:cNvSpPr txBox="1"/>
          <p:nvPr/>
        </p:nvSpPr>
        <p:spPr>
          <a:xfrm>
            <a:off x="2602385" y="2051310"/>
            <a:ext cx="4678291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2400" spc="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55" hangingPunct="0"/>
            <a:r>
              <a:rPr sz="2400" kern="0"/>
              <a:t>WHAT’S THE ATMOSPHERE LIKE TODAY?</a:t>
            </a:r>
          </a:p>
        </p:txBody>
      </p:sp>
      <p:sp>
        <p:nvSpPr>
          <p:cNvPr id="2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02385" y="3147816"/>
            <a:ext cx="4680523" cy="115213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0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0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0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87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8600" y="509458"/>
            <a:ext cx="3168353" cy="3715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0" y="4680599"/>
            <a:ext cx="769230" cy="280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037" y="4650010"/>
            <a:ext cx="1145583" cy="300445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TextBox 16"/>
          <p:cNvSpPr txBox="1"/>
          <p:nvPr/>
        </p:nvSpPr>
        <p:spPr>
          <a:xfrm>
            <a:off x="204714" y="3507856"/>
            <a:ext cx="2361727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55" hangingPunct="0"/>
            <a:r>
              <a:rPr sz="1400" kern="0"/>
              <a:t>Atmosphere Monitoring</a:t>
            </a:r>
          </a:p>
        </p:txBody>
      </p:sp>
      <p:sp>
        <p:nvSpPr>
          <p:cNvPr id="291" name="Straight Arrow Connector 2"/>
          <p:cNvSpPr/>
          <p:nvPr/>
        </p:nvSpPr>
        <p:spPr>
          <a:xfrm flipV="1">
            <a:off x="1308781" y="339503"/>
            <a:ext cx="2" cy="864097"/>
          </a:xfrm>
          <a:prstGeom prst="line">
            <a:avLst/>
          </a:prstGeom>
          <a:ln w="7620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 defTabSz="914355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2" name="Straight Arrow Connector 14"/>
          <p:cNvSpPr/>
          <p:nvPr/>
        </p:nvSpPr>
        <p:spPr>
          <a:xfrm flipV="1">
            <a:off x="2418808" y="1419621"/>
            <a:ext cx="785043" cy="408978"/>
          </a:xfrm>
          <a:prstGeom prst="line">
            <a:avLst/>
          </a:prstGeom>
          <a:ln w="7620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 defTabSz="914355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3" name="TextBox 18"/>
          <p:cNvSpPr txBox="1"/>
          <p:nvPr/>
        </p:nvSpPr>
        <p:spPr>
          <a:xfrm>
            <a:off x="4931866" y="4408135"/>
            <a:ext cx="833439" cy="2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55" hangingPunct="0"/>
            <a:r>
              <a:rPr sz="800" kern="0"/>
              <a:t>Copernicus EU</a:t>
            </a:r>
          </a:p>
        </p:txBody>
      </p:sp>
      <p:sp>
        <p:nvSpPr>
          <p:cNvPr id="294" name="TextBox 19"/>
          <p:cNvSpPr txBox="1"/>
          <p:nvPr/>
        </p:nvSpPr>
        <p:spPr>
          <a:xfrm>
            <a:off x="4931866" y="4778716"/>
            <a:ext cx="833439" cy="2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55" hangingPunct="0"/>
            <a:r>
              <a:rPr sz="800" kern="0"/>
              <a:t>Copernicus EU</a:t>
            </a:r>
          </a:p>
        </p:txBody>
      </p:sp>
      <p:sp>
        <p:nvSpPr>
          <p:cNvPr id="295" name="TextBox 20"/>
          <p:cNvSpPr txBox="1"/>
          <p:nvPr/>
        </p:nvSpPr>
        <p:spPr>
          <a:xfrm>
            <a:off x="6129008" y="4785988"/>
            <a:ext cx="1083471" cy="2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55" hangingPunct="0"/>
            <a:r>
              <a:rPr sz="800" kern="0"/>
              <a:t>www.copernicus.eu</a:t>
            </a:r>
          </a:p>
        </p:txBody>
      </p:sp>
      <p:sp>
        <p:nvSpPr>
          <p:cNvPr id="296" name="TextBox 21"/>
          <p:cNvSpPr txBox="1"/>
          <p:nvPr/>
        </p:nvSpPr>
        <p:spPr>
          <a:xfrm>
            <a:off x="6129008" y="4416787"/>
            <a:ext cx="833439" cy="2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55" hangingPunct="0"/>
            <a:r>
              <a:rPr sz="800" kern="0"/>
              <a:t>Copernicus EU</a:t>
            </a:r>
          </a:p>
        </p:txBody>
      </p:sp>
      <p:pic>
        <p:nvPicPr>
          <p:cNvPr id="297" name="Picture 5" descr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972" y="4760437"/>
            <a:ext cx="252002" cy="252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icture 7" descr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9" y="4371949"/>
            <a:ext cx="287860" cy="28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Picture 12" descr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1674" y="4364677"/>
            <a:ext cx="297400" cy="36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icture 15" descr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3326" y="4743865"/>
            <a:ext cx="288477" cy="28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icture 1" descr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1800" y="4811835"/>
            <a:ext cx="823502" cy="141502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8169" y="4628785"/>
            <a:ext cx="275034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9670558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4" name="Group 7"/>
          <p:cNvGrpSpPr/>
          <p:nvPr/>
        </p:nvGrpSpPr>
        <p:grpSpPr>
          <a:xfrm>
            <a:off x="-140428" y="-46114"/>
            <a:ext cx="2298487" cy="5282162"/>
            <a:chOff x="0" y="-1"/>
            <a:chExt cx="2298485" cy="5282160"/>
          </a:xfrm>
        </p:grpSpPr>
        <p:pic>
          <p:nvPicPr>
            <p:cNvPr id="310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3" name="Group 28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311" name="Rectangle 29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55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Rectangle 30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55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22920" y="699541"/>
            <a:ext cx="4038602" cy="3816426"/>
          </a:xfrm>
          <a:prstGeom prst="rect">
            <a:avLst/>
          </a:prstGeom>
        </p:spPr>
        <p:txBody>
          <a:bodyPr lIns="45718" tIns="45718" rIns="45718" bIns="45718"/>
          <a:lstStyle>
            <a:lvl1pPr indent="-342884">
              <a:spcBef>
                <a:spcPts val="600"/>
              </a:spcBef>
              <a:buClrTx/>
              <a:defRPr sz="2800"/>
            </a:lvl1pPr>
            <a:lvl2pPr marL="790536" indent="-333359">
              <a:spcBef>
                <a:spcPts val="600"/>
              </a:spcBef>
              <a:buClrTx/>
              <a:defRPr sz="2800"/>
            </a:lvl2pPr>
            <a:lvl3pPr marL="1234376" indent="-320022">
              <a:spcBef>
                <a:spcPts val="600"/>
              </a:spcBef>
              <a:buClrTx/>
              <a:defRPr sz="2800"/>
            </a:lvl3pPr>
            <a:lvl4pPr marL="1727114" indent="-355582">
              <a:spcBef>
                <a:spcPts val="600"/>
              </a:spcBef>
              <a:buClrTx/>
              <a:defRPr sz="2800"/>
            </a:lvl4pPr>
            <a:lvl5pPr marL="2184292" indent="-355582">
              <a:spcBef>
                <a:spcPts val="6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6" name="Title Text"/>
          <p:cNvSpPr txBox="1">
            <a:spLocks noGrp="1"/>
          </p:cNvSpPr>
          <p:nvPr>
            <p:ph type="title"/>
          </p:nvPr>
        </p:nvSpPr>
        <p:spPr>
          <a:xfrm>
            <a:off x="867704" y="246286"/>
            <a:ext cx="7819098" cy="288034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700"/>
            </a:lvl1pPr>
          </a:lstStyle>
          <a:p>
            <a:r>
              <a:t>Title Text</a:t>
            </a:r>
          </a:p>
        </p:txBody>
      </p:sp>
      <p:sp>
        <p:nvSpPr>
          <p:cNvPr id="317" name="Straight Connector 15"/>
          <p:cNvSpPr/>
          <p:nvPr/>
        </p:nvSpPr>
        <p:spPr>
          <a:xfrm flipH="1">
            <a:off x="471541" y="1062020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55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8" name="TextBox 16"/>
          <p:cNvSpPr txBox="1"/>
          <p:nvPr/>
        </p:nvSpPr>
        <p:spPr>
          <a:xfrm>
            <a:off x="35497" y="614835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55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55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31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7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Rectangle 1"/>
          <p:cNvSpPr/>
          <p:nvPr/>
        </p:nvSpPr>
        <p:spPr>
          <a:xfrm>
            <a:off x="5940152" y="4610777"/>
            <a:ext cx="901143" cy="409245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55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Picture 18" descr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051" y="4746177"/>
            <a:ext cx="823502" cy="141502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1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9611457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Group 12"/>
          <p:cNvGrpSpPr/>
          <p:nvPr/>
        </p:nvGrpSpPr>
        <p:grpSpPr>
          <a:xfrm>
            <a:off x="-140428" y="-46114"/>
            <a:ext cx="2298487" cy="5282162"/>
            <a:chOff x="0" y="-1"/>
            <a:chExt cx="2298485" cy="5282160"/>
          </a:xfrm>
        </p:grpSpPr>
        <p:pic>
          <p:nvPicPr>
            <p:cNvPr id="330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3" name="Group 17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331" name="Rectangle 18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55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Rectangle 20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55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00153" y="627535"/>
            <a:ext cx="4040190" cy="479825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087981" y="627535"/>
            <a:ext cx="4041777" cy="479825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337" name="Title Text"/>
          <p:cNvSpPr txBox="1">
            <a:spLocks noGrp="1"/>
          </p:cNvSpPr>
          <p:nvPr>
            <p:ph type="title"/>
          </p:nvPr>
        </p:nvSpPr>
        <p:spPr>
          <a:xfrm>
            <a:off x="867704" y="246286"/>
            <a:ext cx="7819098" cy="288034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700"/>
            </a:lvl1pPr>
          </a:lstStyle>
          <a:p>
            <a:r>
              <a:t>Title Text</a:t>
            </a:r>
          </a:p>
        </p:txBody>
      </p:sp>
      <p:sp>
        <p:nvSpPr>
          <p:cNvPr id="338" name="Straight Connector 14"/>
          <p:cNvSpPr/>
          <p:nvPr/>
        </p:nvSpPr>
        <p:spPr>
          <a:xfrm flipH="1">
            <a:off x="471541" y="1062020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55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9" name="TextBox 15"/>
          <p:cNvSpPr txBox="1"/>
          <p:nvPr/>
        </p:nvSpPr>
        <p:spPr>
          <a:xfrm>
            <a:off x="35497" y="614835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55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55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34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7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Rectangle 21"/>
          <p:cNvSpPr/>
          <p:nvPr/>
        </p:nvSpPr>
        <p:spPr>
          <a:xfrm>
            <a:off x="5940152" y="4610777"/>
            <a:ext cx="901143" cy="409245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55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Picture 22" descr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051" y="4746177"/>
            <a:ext cx="823502" cy="141502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1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491562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" name="Group 28"/>
          <p:cNvGrpSpPr/>
          <p:nvPr/>
        </p:nvGrpSpPr>
        <p:grpSpPr>
          <a:xfrm>
            <a:off x="-140428" y="-46114"/>
            <a:ext cx="2298487" cy="5282162"/>
            <a:chOff x="0" y="-1"/>
            <a:chExt cx="2298485" cy="5282160"/>
          </a:xfrm>
        </p:grpSpPr>
        <p:pic>
          <p:nvPicPr>
            <p:cNvPr id="351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54" name="Group 30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352" name="Rectangle 31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55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Rectangle 32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55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6" name="Title Text"/>
          <p:cNvSpPr txBox="1">
            <a:spLocks noGrp="1"/>
          </p:cNvSpPr>
          <p:nvPr>
            <p:ph type="title"/>
          </p:nvPr>
        </p:nvSpPr>
        <p:spPr>
          <a:xfrm>
            <a:off x="867704" y="246286"/>
            <a:ext cx="7819098" cy="288034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700"/>
            </a:lvl1pPr>
          </a:lstStyle>
          <a:p>
            <a:r>
              <a:t>Title Text</a:t>
            </a:r>
          </a:p>
        </p:txBody>
      </p:sp>
      <p:sp>
        <p:nvSpPr>
          <p:cNvPr id="357" name="Straight Connector 18"/>
          <p:cNvSpPr/>
          <p:nvPr/>
        </p:nvSpPr>
        <p:spPr>
          <a:xfrm flipH="1">
            <a:off x="471541" y="1062020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55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8" name="TextBox 19"/>
          <p:cNvSpPr txBox="1"/>
          <p:nvPr/>
        </p:nvSpPr>
        <p:spPr>
          <a:xfrm>
            <a:off x="35497" y="614835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55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55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35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7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Rectangle 13"/>
          <p:cNvSpPr/>
          <p:nvPr/>
        </p:nvSpPr>
        <p:spPr>
          <a:xfrm>
            <a:off x="5940152" y="4610777"/>
            <a:ext cx="901143" cy="409245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55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051" y="4746177"/>
            <a:ext cx="823502" cy="141502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1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5132570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4" name="Group 25"/>
          <p:cNvGrpSpPr/>
          <p:nvPr/>
        </p:nvGrpSpPr>
        <p:grpSpPr>
          <a:xfrm>
            <a:off x="-140428" y="-46114"/>
            <a:ext cx="2298487" cy="5282162"/>
            <a:chOff x="0" y="-1"/>
            <a:chExt cx="2298485" cy="5282160"/>
          </a:xfrm>
        </p:grpSpPr>
        <p:pic>
          <p:nvPicPr>
            <p:cNvPr id="370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73" name="Group 27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371" name="Rectangle 28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55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Rectangle 29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55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5" name="Title Text"/>
          <p:cNvSpPr txBox="1">
            <a:spLocks noGrp="1"/>
          </p:cNvSpPr>
          <p:nvPr>
            <p:ph type="title"/>
          </p:nvPr>
        </p:nvSpPr>
        <p:spPr>
          <a:xfrm>
            <a:off x="1007225" y="204786"/>
            <a:ext cx="3008317" cy="871540"/>
          </a:xfrm>
          <a:prstGeom prst="rect">
            <a:avLst/>
          </a:prstGeom>
          <a:noFill/>
        </p:spPr>
        <p:txBody>
          <a:bodyPr lIns="45718" tIns="45718" rIns="45718" bIns="45718" anchor="b"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6" name="Body Level One…"/>
          <p:cNvSpPr txBox="1">
            <a:spLocks noGrp="1"/>
          </p:cNvSpPr>
          <p:nvPr>
            <p:ph type="body" idx="1"/>
          </p:nvPr>
        </p:nvSpPr>
        <p:spPr>
          <a:xfrm>
            <a:off x="3996756" y="204790"/>
            <a:ext cx="5111752" cy="4389836"/>
          </a:xfrm>
          <a:prstGeom prst="rect">
            <a:avLst/>
          </a:prstGeom>
        </p:spPr>
        <p:txBody>
          <a:bodyPr lIns="45718" tIns="45718" rIns="45718" bIns="45718"/>
          <a:lstStyle>
            <a:lvl1pPr indent="-342884">
              <a:spcBef>
                <a:spcPts val="700"/>
              </a:spcBef>
              <a:buClrTx/>
              <a:defRPr sz="3200"/>
            </a:lvl1pPr>
            <a:lvl2pPr marL="783733" indent="-326555">
              <a:spcBef>
                <a:spcPts val="700"/>
              </a:spcBef>
              <a:buClrTx/>
              <a:defRPr sz="3200"/>
            </a:lvl2pPr>
            <a:lvl3pPr marL="1219139" indent="-304786">
              <a:spcBef>
                <a:spcPts val="700"/>
              </a:spcBef>
              <a:buClrTx/>
              <a:defRPr sz="3200"/>
            </a:lvl3pPr>
            <a:lvl4pPr marL="1737274" indent="-365742">
              <a:spcBef>
                <a:spcPts val="700"/>
              </a:spcBef>
              <a:buClrTx/>
              <a:defRPr sz="3200"/>
            </a:lvl4pPr>
            <a:lvl5pPr marL="2194451" indent="-365742">
              <a:spcBef>
                <a:spcPts val="700"/>
              </a:spcBef>
              <a:buClrTx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7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07223" y="1076328"/>
            <a:ext cx="3008316" cy="3518297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8" name="Straight Connector 15"/>
          <p:cNvSpPr/>
          <p:nvPr/>
        </p:nvSpPr>
        <p:spPr>
          <a:xfrm flipH="1">
            <a:off x="471541" y="1062020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55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9" name="TextBox 16"/>
          <p:cNvSpPr txBox="1"/>
          <p:nvPr/>
        </p:nvSpPr>
        <p:spPr>
          <a:xfrm>
            <a:off x="35497" y="614835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55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55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38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7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Rectangle 18"/>
          <p:cNvSpPr/>
          <p:nvPr/>
        </p:nvSpPr>
        <p:spPr>
          <a:xfrm>
            <a:off x="5940152" y="4610777"/>
            <a:ext cx="901143" cy="409245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55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Picture 19" descr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051" y="4746177"/>
            <a:ext cx="823502" cy="141502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1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9885048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Picture Placeholder 7"/>
          <p:cNvSpPr>
            <a:spLocks noGrp="1"/>
          </p:cNvSpPr>
          <p:nvPr>
            <p:ph type="pic" sz="half" idx="13"/>
          </p:nvPr>
        </p:nvSpPr>
        <p:spPr>
          <a:xfrm>
            <a:off x="2" y="976140"/>
            <a:ext cx="2692401" cy="39895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04548" y="4998655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672670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MWF_Master_Logo_WHITE_nostrap.pn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4" y="4488657"/>
            <a:ext cx="1602110" cy="273844"/>
          </a:xfrm>
          <a:prstGeom prst="rect">
            <a:avLst/>
          </a:prstGeom>
        </p:spPr>
      </p:pic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6058979" y="4488657"/>
            <a:ext cx="1465181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March 18, 2021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3" y="970649"/>
            <a:ext cx="5903737" cy="38985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700" b="1"/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3" y="1485001"/>
            <a:ext cx="5903737" cy="29495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25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3" y="2025002"/>
            <a:ext cx="5903737" cy="23083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3" y="2340919"/>
            <a:ext cx="5903737" cy="19107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3" y="2571750"/>
            <a:ext cx="5903737" cy="17953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350"/>
              </a:lnSpc>
              <a:spcBef>
                <a:spcPts val="0"/>
              </a:spcBef>
              <a:buNone/>
              <a:defRPr sz="1050"/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51869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F4B063-E023-4FF9-BBD4-B8AC44AF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D3357-5DDB-4807-86CD-9A757007A89C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8F5AF5-EC2D-42BF-B017-571BE2A7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E5C8F-710C-46A9-9064-DED030039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5B3F-CAB6-4FC6-A67C-26DE4B3A0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732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5474" y="-4537"/>
            <a:ext cx="9144000" cy="51840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76"/>
          <a:stretch/>
        </p:blipFill>
        <p:spPr bwMode="auto">
          <a:xfrm>
            <a:off x="7260856" y="-4538"/>
            <a:ext cx="1944000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520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52094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520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873" y="1470422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61033" y="3363838"/>
            <a:ext cx="2189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Land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15" name="Picture 14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16" name="Picture 15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24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3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16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28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Designer\Desktop\PRESENTATION COPERNICUS\foto3.jpg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64" y="0"/>
            <a:ext cx="1980000" cy="52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15" name="Picture 14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16" name="Picture 15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76593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6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91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27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9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236046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96" y="251"/>
            <a:ext cx="1958012" cy="52560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7164288" y="0"/>
            <a:ext cx="1728192" cy="5292000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3" descr="S:\F15015_Copernicus\3_Work\330_Work-in-process\Logos_icons\User Uptake_blanc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" y="902657"/>
            <a:ext cx="2821221" cy="2821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723496" y="372387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Data Access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5" name="Picture 14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" name="Picture 1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3" name="Picture 2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57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777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880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6278" y="0"/>
            <a:ext cx="18483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491630"/>
            <a:ext cx="2088232" cy="2448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3507854"/>
            <a:ext cx="23617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Atmosphere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8" name="Picture 17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19" name="Picture 18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20" name="Picture 19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26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93805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00" y="0"/>
            <a:ext cx="2266574" cy="51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 userDrawn="1"/>
        </p:nvSpPr>
        <p:spPr>
          <a:xfrm>
            <a:off x="-25648" y="-1"/>
            <a:ext cx="2266574" cy="518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0" y="0"/>
            <a:ext cx="2298483" cy="5184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282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235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348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482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S:\F15015_Copernicus\3_Work\330_Work-in-process\SC4_BackgroundMat\Visual_ID\Photos\Climate_change_ThinkstockPhotos-147656737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/>
        </p:blipFill>
        <p:spPr bwMode="auto">
          <a:xfrm>
            <a:off x="0" y="-45910"/>
            <a:ext cx="2350852" cy="52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 userDrawn="1"/>
        </p:nvSpPr>
        <p:spPr>
          <a:xfrm>
            <a:off x="-108520" y="-53200"/>
            <a:ext cx="2483768" cy="50732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0" y="-38100"/>
            <a:ext cx="2350852" cy="484209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2966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454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9"/>
            <a:ext cx="1873569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74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7494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74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3" name="Picture 2" descr="C3Siconwhite copy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95686"/>
            <a:ext cx="1374927" cy="1439997"/>
          </a:xfrm>
          <a:prstGeom prst="rect">
            <a:avLst/>
          </a:prstGeom>
        </p:spPr>
      </p:pic>
      <p:pic>
        <p:nvPicPr>
          <p:cNvPr id="18" name="Picture 17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19" name="Picture 18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20" name="Picture 19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2888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S:\F15015_Copernicus\3_Work\330_Work-in-process\SC4_BackgroundMat\Visual_ID\Photos\Po_River_Italy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1410" y="-20538"/>
            <a:ext cx="2077082" cy="5183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-36513" y="-56538"/>
            <a:ext cx="2124000" cy="5220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-36512" y="-19954"/>
            <a:ext cx="2120906" cy="5184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29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852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9759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:\F15015_Copernicus\3_Work\330_Work-in-process\SC4_BackgroundMat\Visual_ID\Photos\Climate_change_ThinkstockPhotos-147656737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/>
        </p:blipFill>
        <p:spPr bwMode="auto">
          <a:xfrm>
            <a:off x="0" y="-45910"/>
            <a:ext cx="2350852" cy="52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-108520" y="-53200"/>
            <a:ext cx="2483768" cy="525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-38100"/>
            <a:ext cx="2350852" cy="5256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2605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:\F15015_Copernicus\3_Work\330_Work-in-process\SC4_BackgroundMat\Visual_ID\Photos\Climate_change_ThinkstockPhotos-147656737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/>
        </p:blipFill>
        <p:spPr bwMode="auto">
          <a:xfrm>
            <a:off x="0" y="-45910"/>
            <a:ext cx="2350852" cy="52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 userDrawn="1"/>
        </p:nvSpPr>
        <p:spPr>
          <a:xfrm>
            <a:off x="-108520" y="-53200"/>
            <a:ext cx="2483768" cy="52532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-38100"/>
            <a:ext cx="2350852" cy="5256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940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19239" y="-12685"/>
            <a:ext cx="2463883" cy="5176972"/>
            <a:chOff x="-2604708" y="-1040096"/>
            <a:chExt cx="2463883" cy="5176972"/>
          </a:xfrm>
        </p:grpSpPr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604436" y="-1028650"/>
              <a:ext cx="2002973" cy="51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-2604436" y="-1013193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2604708" y="-1040096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40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785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506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50606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853" y="1937973"/>
            <a:ext cx="2061385" cy="1765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018177" y="3710205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Security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6" t="16406" r="27978" b="9049"/>
          <a:stretch/>
        </p:blipFill>
        <p:spPr bwMode="auto">
          <a:xfrm>
            <a:off x="7195186" y="0"/>
            <a:ext cx="2016000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506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19" name="Picture 18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20" name="Picture 19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26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863769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08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010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3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103" y="-92545"/>
            <a:ext cx="2077083" cy="5256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94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20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04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63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194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0" y="-1"/>
            <a:ext cx="1907999" cy="528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64794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64794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64794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699542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332113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Space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Component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7" name="Picture 16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18" name="Picture 17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19" name="Picture 18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53126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827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880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60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819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28" y="0"/>
            <a:ext cx="2220615" cy="517857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-1"/>
            <a:ext cx="2102132" cy="517857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35837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9316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8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749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16" y="-92546"/>
            <a:ext cx="2666236" cy="525891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6802308" y="-2655"/>
            <a:ext cx="2810252" cy="5169026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54798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54798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54798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3" name="Picture 5" descr="S:\F15015_Copernicus\3_Work\330_Work-in-process\Logos_icons\UserUptake_blanc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2355"/>
            <a:ext cx="2990300" cy="2990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556872" y="336383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User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Uptake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9" name="Picture 18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20" name="Picture 19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21" name="Picture 20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27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67123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126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7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003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44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6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4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8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31445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S:\F15015_Copernicus\3_Work\330_Work-in-process\SC4_BackgroundMat\Visual_ID\Photos\InSitu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8"/>
          <a:stretch/>
        </p:blipFill>
        <p:spPr bwMode="auto">
          <a:xfrm>
            <a:off x="7293989" y="-92546"/>
            <a:ext cx="1980000" cy="5291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54798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54798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54798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0928" y="3462268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In</a:t>
            </a:r>
            <a:r>
              <a:rPr lang="es-ES" sz="1100" b="0" baseline="0" dirty="0">
                <a:solidFill>
                  <a:schemeClr val="bg1"/>
                </a:solidFill>
              </a:rPr>
              <a:t> situ</a:t>
            </a:r>
            <a:endParaRPr lang="en-US" sz="1100" b="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603940" y="1541238"/>
            <a:ext cx="1728192" cy="1784190"/>
            <a:chOff x="-1692696" y="827409"/>
            <a:chExt cx="1728192" cy="1784190"/>
          </a:xfrm>
        </p:grpSpPr>
        <p:pic>
          <p:nvPicPr>
            <p:cNvPr id="2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29" name="Picture 28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35" name="Picture 34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36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31976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30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89602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72749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33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436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1410" y="-11063"/>
            <a:ext cx="2091596" cy="5160587"/>
            <a:chOff x="-2916832" y="-200722"/>
            <a:chExt cx="2091596" cy="5160587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0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0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Rectangle 15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89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9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8094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90872" y="699541"/>
            <a:ext cx="4038601" cy="3816426"/>
          </a:xfrm>
          <a:prstGeom prst="rect">
            <a:avLst/>
          </a:prstGeom>
        </p:spPr>
        <p:txBody>
          <a:bodyPr/>
          <a:lstStyle>
            <a:lvl1pPr indent="-165096">
              <a:spcBef>
                <a:spcPts val="500"/>
              </a:spcBef>
              <a:defRPr sz="2800"/>
            </a:lvl1pPr>
            <a:lvl2pPr marL="765156" indent="-155571">
              <a:spcBef>
                <a:spcPts val="500"/>
              </a:spcBef>
              <a:defRPr sz="2800"/>
            </a:lvl2pPr>
            <a:lvl3pPr marL="1183609" indent="-142235">
              <a:spcBef>
                <a:spcPts val="500"/>
              </a:spcBef>
              <a:defRPr sz="2800"/>
            </a:lvl3pPr>
            <a:lvl4pPr marL="1663658" indent="-177796">
              <a:spcBef>
                <a:spcPts val="500"/>
              </a:spcBef>
              <a:defRPr sz="2800"/>
            </a:lvl4pPr>
            <a:lvl5pPr marL="2120847" indent="-177796">
              <a:spcBef>
                <a:spcPts val="5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hape 73"/>
          <p:cNvSpPr txBox="1">
            <a:spLocks noGrp="1"/>
          </p:cNvSpPr>
          <p:nvPr>
            <p:ph type="body" sz="half" idx="13"/>
          </p:nvPr>
        </p:nvSpPr>
        <p:spPr>
          <a:xfrm>
            <a:off x="4781871" y="699541"/>
            <a:ext cx="4038599" cy="381642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1768" y="4931617"/>
            <a:ext cx="275034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515534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00153" y="627533"/>
            <a:ext cx="4040190" cy="47982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400" b="1"/>
            </a:lvl1pPr>
            <a:lvl2pPr marL="0" indent="0">
              <a:buClrTx/>
              <a:buSzTx/>
              <a:buFontTx/>
              <a:buNone/>
              <a:defRPr sz="2400" b="1"/>
            </a:lvl2pPr>
            <a:lvl3pPr marL="0" indent="0">
              <a:buClrTx/>
              <a:buSzTx/>
              <a:buFontTx/>
              <a:buNone/>
              <a:defRPr sz="2400" b="1"/>
            </a:lvl3pPr>
            <a:lvl4pPr marL="0" indent="0">
              <a:buClrTx/>
              <a:buSzTx/>
              <a:buFontTx/>
              <a:buNone/>
              <a:defRPr sz="2400" b="1"/>
            </a:lvl4pPr>
            <a:lvl5pPr marL="0" indent="0"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hape 84"/>
          <p:cNvSpPr txBox="1">
            <a:spLocks noGrp="1"/>
          </p:cNvSpPr>
          <p:nvPr>
            <p:ph type="body" sz="half" idx="13"/>
          </p:nvPr>
        </p:nvSpPr>
        <p:spPr>
          <a:xfrm>
            <a:off x="899589" y="1203599"/>
            <a:ext cx="4040190" cy="339102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hape 85"/>
          <p:cNvSpPr txBox="1">
            <a:spLocks noGrp="1"/>
          </p:cNvSpPr>
          <p:nvPr>
            <p:ph type="body" sz="quarter" idx="14"/>
          </p:nvPr>
        </p:nvSpPr>
        <p:spPr>
          <a:xfrm>
            <a:off x="5087980" y="627533"/>
            <a:ext cx="4041774" cy="479823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8" name="Shape 86"/>
          <p:cNvSpPr txBox="1">
            <a:spLocks noGrp="1"/>
          </p:cNvSpPr>
          <p:nvPr>
            <p:ph type="body" sz="half" idx="15"/>
          </p:nvPr>
        </p:nvSpPr>
        <p:spPr>
          <a:xfrm>
            <a:off x="5087416" y="1203599"/>
            <a:ext cx="4041776" cy="339102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1768" y="4931617"/>
            <a:ext cx="275034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00259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15" descr="Shap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176" y="4624181"/>
            <a:ext cx="2037897" cy="409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Shape 16" descr="Shap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195" y="4796737"/>
            <a:ext cx="890557" cy="1530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" name="Shape 96"/>
          <p:cNvGrpSpPr/>
          <p:nvPr/>
        </p:nvGrpSpPr>
        <p:grpSpPr>
          <a:xfrm>
            <a:off x="1" y="-8195"/>
            <a:ext cx="2323579" cy="5195024"/>
            <a:chOff x="0" y="0"/>
            <a:chExt cx="2323578" cy="5195022"/>
          </a:xfrm>
        </p:grpSpPr>
        <p:pic>
          <p:nvPicPr>
            <p:cNvPr id="69" name="Shape 97" descr="Shape 9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578"/>
              <a:ext cx="2323579" cy="5177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" name="Shape 98"/>
            <p:cNvSpPr/>
            <p:nvPr/>
          </p:nvSpPr>
          <p:spPr>
            <a:xfrm>
              <a:off x="10442" y="-1"/>
              <a:ext cx="2313137" cy="5184802"/>
            </a:xfrm>
            <a:prstGeom prst="rect">
              <a:avLst/>
            </a:prstGeom>
            <a:gradFill flip="none" rotWithShape="1">
              <a:gsLst>
                <a:gs pos="0">
                  <a:srgbClr val="97B4E4">
                    <a:alpha val="0"/>
                  </a:srgbClr>
                </a:gs>
                <a:gs pos="64000">
                  <a:srgbClr val="FFFFFF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378" hangingPunct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Shape 99"/>
            <p:cNvSpPr/>
            <p:nvPr/>
          </p:nvSpPr>
          <p:spPr>
            <a:xfrm>
              <a:off x="0" y="13961"/>
              <a:ext cx="2323579" cy="5181062"/>
            </a:xfrm>
            <a:prstGeom prst="rect">
              <a:avLst/>
            </a:prstGeom>
            <a:solidFill>
              <a:srgbClr val="FFFFFF">
                <a:alpha val="4784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378" hangingPunct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878905" y="204785"/>
            <a:ext cx="3008315" cy="871539"/>
          </a:xfrm>
          <a:prstGeom prst="rect">
            <a:avLst/>
          </a:prstGeom>
          <a:noFill/>
        </p:spPr>
        <p:txBody>
          <a:bodyPr anchor="b"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idx="1"/>
          </p:nvPr>
        </p:nvSpPr>
        <p:spPr>
          <a:xfrm>
            <a:off x="3996753" y="204788"/>
            <a:ext cx="5111752" cy="4389834"/>
          </a:xfrm>
          <a:prstGeom prst="rect">
            <a:avLst/>
          </a:prstGeom>
        </p:spPr>
        <p:txBody>
          <a:bodyPr/>
          <a:lstStyle>
            <a:lvl1pPr indent="-139697">
              <a:spcBef>
                <a:spcPts val="600"/>
              </a:spcBef>
              <a:defRPr sz="3200"/>
            </a:lvl1pPr>
            <a:lvl2pPr marL="758352" indent="-123368">
              <a:spcBef>
                <a:spcPts val="600"/>
              </a:spcBef>
              <a:defRPr sz="3200"/>
            </a:lvl2pPr>
            <a:lvl3pPr marL="1168371" indent="-101597">
              <a:spcBef>
                <a:spcPts val="600"/>
              </a:spcBef>
              <a:defRPr sz="3200"/>
            </a:lvl3pPr>
            <a:lvl4pPr marL="1661119" indent="-162556">
              <a:spcBef>
                <a:spcPts val="600"/>
              </a:spcBef>
              <a:defRPr sz="3200"/>
            </a:lvl4pPr>
            <a:lvl5pPr marL="2118307" indent="-162556">
              <a:spcBef>
                <a:spcPts val="6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102"/>
          <p:cNvSpPr txBox="1">
            <a:spLocks noGrp="1"/>
          </p:cNvSpPr>
          <p:nvPr>
            <p:ph type="body" sz="half" idx="13"/>
          </p:nvPr>
        </p:nvSpPr>
        <p:spPr>
          <a:xfrm>
            <a:off x="878903" y="1076325"/>
            <a:ext cx="3008316" cy="351829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grpSp>
        <p:nvGrpSpPr>
          <p:cNvPr id="79" name="Shape 106"/>
          <p:cNvGrpSpPr/>
          <p:nvPr/>
        </p:nvGrpSpPr>
        <p:grpSpPr>
          <a:xfrm>
            <a:off x="107503" y="20829"/>
            <a:ext cx="878636" cy="4929624"/>
            <a:chOff x="0" y="-2"/>
            <a:chExt cx="878634" cy="4929622"/>
          </a:xfrm>
        </p:grpSpPr>
        <p:sp>
          <p:nvSpPr>
            <p:cNvPr id="76" name="Shape 107"/>
            <p:cNvSpPr/>
            <p:nvPr/>
          </p:nvSpPr>
          <p:spPr>
            <a:xfrm flipH="1">
              <a:off x="338634" y="1041185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0784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78" hangingPunct="0"/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Shape 108"/>
            <p:cNvSpPr txBox="1"/>
            <p:nvPr/>
          </p:nvSpPr>
          <p:spPr>
            <a:xfrm>
              <a:off x="0" y="593999"/>
              <a:ext cx="878634" cy="430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78" name="Shape 109" descr="Shape 10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70" y="-2"/>
              <a:ext cx="662955" cy="684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1768" y="4931617"/>
            <a:ext cx="275034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4901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5" descr="Shap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176" y="4624181"/>
            <a:ext cx="2037897" cy="409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Shape 16" descr="Shap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195" y="4796737"/>
            <a:ext cx="890557" cy="1530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" name="Shape 55"/>
          <p:cNvGrpSpPr/>
          <p:nvPr/>
        </p:nvGrpSpPr>
        <p:grpSpPr>
          <a:xfrm>
            <a:off x="1" y="-1"/>
            <a:ext cx="2323579" cy="5143503"/>
            <a:chOff x="0" y="0"/>
            <a:chExt cx="2323578" cy="5143501"/>
          </a:xfrm>
        </p:grpSpPr>
        <p:pic>
          <p:nvPicPr>
            <p:cNvPr id="117" name="Shape 56" descr="Shape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453"/>
              <a:ext cx="2323579" cy="51261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" name="Shape 57"/>
            <p:cNvSpPr/>
            <p:nvPr/>
          </p:nvSpPr>
          <p:spPr>
            <a:xfrm>
              <a:off x="10442" y="-1"/>
              <a:ext cx="2313137" cy="5133381"/>
            </a:xfrm>
            <a:prstGeom prst="rect">
              <a:avLst/>
            </a:prstGeom>
            <a:gradFill flip="none" rotWithShape="1">
              <a:gsLst>
                <a:gs pos="0">
                  <a:srgbClr val="97B4E4">
                    <a:alpha val="0"/>
                  </a:srgbClr>
                </a:gs>
                <a:gs pos="64000">
                  <a:srgbClr val="FFFFFF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378" hangingPunct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Shape 58"/>
            <p:cNvSpPr/>
            <p:nvPr/>
          </p:nvSpPr>
          <p:spPr>
            <a:xfrm>
              <a:off x="0" y="13823"/>
              <a:ext cx="2323579" cy="5129679"/>
            </a:xfrm>
            <a:prstGeom prst="rect">
              <a:avLst/>
            </a:prstGeom>
            <a:solidFill>
              <a:srgbClr val="FFFFFF">
                <a:alpha val="4784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378" hangingPunct="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8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grpSp>
        <p:nvGrpSpPr>
          <p:cNvPr id="125" name="Shape 63"/>
          <p:cNvGrpSpPr/>
          <p:nvPr/>
        </p:nvGrpSpPr>
        <p:grpSpPr>
          <a:xfrm>
            <a:off x="107503" y="20829"/>
            <a:ext cx="878636" cy="4929624"/>
            <a:chOff x="0" y="-2"/>
            <a:chExt cx="878634" cy="4929622"/>
          </a:xfrm>
        </p:grpSpPr>
        <p:sp>
          <p:nvSpPr>
            <p:cNvPr id="122" name="Shape 64"/>
            <p:cNvSpPr/>
            <p:nvPr/>
          </p:nvSpPr>
          <p:spPr>
            <a:xfrm flipH="1">
              <a:off x="338634" y="1041185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0784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78" hangingPunct="0"/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Shape 65"/>
            <p:cNvSpPr txBox="1"/>
            <p:nvPr/>
          </p:nvSpPr>
          <p:spPr>
            <a:xfrm>
              <a:off x="0" y="593999"/>
              <a:ext cx="878634" cy="430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124" name="Shape 66" descr="Shape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70" y="-2"/>
              <a:ext cx="662955" cy="684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1768" y="4931617"/>
            <a:ext cx="275034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387098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8" hangingPunct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02384" y="3147815"/>
            <a:ext cx="4680524" cy="115213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914355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0" defTabSz="914355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0" defTabSz="914355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 defTabSz="914355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0" defTabSz="914355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8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1200704"/>
            <a:ext cx="3240360" cy="271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4680599"/>
            <a:ext cx="769230" cy="280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037" y="4650010"/>
            <a:ext cx="1145583" cy="300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1389" y="-40"/>
            <a:ext cx="1852615" cy="515039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extBox 16"/>
          <p:cNvSpPr txBox="1"/>
          <p:nvPr/>
        </p:nvSpPr>
        <p:spPr>
          <a:xfrm>
            <a:off x="621854" y="3536429"/>
            <a:ext cx="1440162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r>
              <a:rPr sz="1100" kern="0"/>
              <a:t>Climate Change</a:t>
            </a:r>
          </a:p>
        </p:txBody>
      </p:sp>
      <p:sp>
        <p:nvSpPr>
          <p:cNvPr id="173" name="Title 1"/>
          <p:cNvSpPr txBox="1"/>
          <p:nvPr/>
        </p:nvSpPr>
        <p:spPr>
          <a:xfrm>
            <a:off x="2602384" y="2590711"/>
            <a:ext cx="467829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2800" spc="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r>
              <a:rPr sz="2800" kern="0"/>
              <a:t>Lot5: Aerosols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2584196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90872" y="699543"/>
            <a:ext cx="4038602" cy="3816426"/>
          </a:xfrm>
          <a:prstGeom prst="rect">
            <a:avLst/>
          </a:prstGeom>
        </p:spPr>
        <p:txBody>
          <a:bodyPr lIns="45718" tIns="45718" rIns="45718" bIns="45718"/>
          <a:lstStyle>
            <a:lvl1pPr marL="342884" indent="-342884" defTabSz="914355">
              <a:spcBef>
                <a:spcPts val="600"/>
              </a:spcBef>
              <a:buClrTx/>
              <a:defRPr sz="2800"/>
            </a:lvl1pPr>
            <a:lvl2pPr marL="790535" indent="-333357" defTabSz="914355">
              <a:spcBef>
                <a:spcPts val="600"/>
              </a:spcBef>
              <a:buClrTx/>
              <a:defRPr sz="2800"/>
            </a:lvl2pPr>
            <a:lvl3pPr marL="1234377" indent="-320023" defTabSz="914355">
              <a:spcBef>
                <a:spcPts val="600"/>
              </a:spcBef>
              <a:buClrTx/>
              <a:defRPr sz="2800"/>
            </a:lvl3pPr>
            <a:lvl4pPr marL="1727113" indent="-355581" defTabSz="914355">
              <a:spcBef>
                <a:spcPts val="600"/>
              </a:spcBef>
              <a:buClrTx/>
              <a:defRPr sz="2800"/>
            </a:lvl4pPr>
            <a:lvl5pPr marL="2184289" indent="-355580" defTabSz="914355">
              <a:spcBef>
                <a:spcPts val="6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867704" y="235007"/>
            <a:ext cx="7819098" cy="277541"/>
          </a:xfrm>
          <a:prstGeom prst="rect">
            <a:avLst/>
          </a:prstGeom>
        </p:spPr>
        <p:txBody>
          <a:bodyPr lIns="45718" tIns="45718" rIns="45718" bIns="45718"/>
          <a:lstStyle>
            <a:lvl1pPr defTabSz="914355">
              <a:defRPr spc="700"/>
            </a:lvl1pPr>
          </a:lstStyle>
          <a:p>
            <a:r>
              <a:t>Title Text</a:t>
            </a:r>
          </a:p>
        </p:txBody>
      </p:sp>
      <p:grpSp>
        <p:nvGrpSpPr>
          <p:cNvPr id="187" name="Group 16"/>
          <p:cNvGrpSpPr/>
          <p:nvPr/>
        </p:nvGrpSpPr>
        <p:grpSpPr>
          <a:xfrm>
            <a:off x="107506" y="20833"/>
            <a:ext cx="878636" cy="4929621"/>
            <a:chOff x="0" y="-1"/>
            <a:chExt cx="878634" cy="4929620"/>
          </a:xfrm>
        </p:grpSpPr>
        <p:sp>
          <p:nvSpPr>
            <p:cNvPr id="184" name="Straight Connector 17"/>
            <p:cNvSpPr/>
            <p:nvPr/>
          </p:nvSpPr>
          <p:spPr>
            <a:xfrm flipH="1">
              <a:off x="338634" y="1041184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1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78" hangingPunct="0"/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TextBox 18"/>
            <p:cNvSpPr txBox="1"/>
            <p:nvPr/>
          </p:nvSpPr>
          <p:spPr>
            <a:xfrm>
              <a:off x="0" y="593999"/>
              <a:ext cx="878634" cy="430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186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1" y="-1"/>
              <a:ext cx="662955" cy="684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1860627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00156" y="627535"/>
            <a:ext cx="4040188" cy="479823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914355">
              <a:spcBef>
                <a:spcPts val="500"/>
              </a:spcBef>
              <a:buClrTx/>
              <a:buSzTx/>
              <a:buFontTx/>
              <a:buNone/>
              <a:defRPr sz="2400" b="1"/>
            </a:lvl1pPr>
            <a:lvl2pPr marL="0" indent="0" defTabSz="914355">
              <a:spcBef>
                <a:spcPts val="500"/>
              </a:spcBef>
              <a:buClrTx/>
              <a:buSzTx/>
              <a:buFontTx/>
              <a:buNone/>
              <a:defRPr sz="2400" b="1"/>
            </a:lvl2pPr>
            <a:lvl3pPr marL="0" indent="0" defTabSz="914355">
              <a:spcBef>
                <a:spcPts val="500"/>
              </a:spcBef>
              <a:buClrTx/>
              <a:buSzTx/>
              <a:buFontTx/>
              <a:buNone/>
              <a:defRPr sz="2400" b="1"/>
            </a:lvl3pPr>
            <a:lvl4pPr marL="0" indent="0" defTabSz="914355">
              <a:spcBef>
                <a:spcPts val="500"/>
              </a:spcBef>
              <a:buClrTx/>
              <a:buSzTx/>
              <a:buFontTx/>
              <a:buNone/>
              <a:defRPr sz="2400" b="1"/>
            </a:lvl4pPr>
            <a:lvl5pPr marL="0" indent="0" defTabSz="914355">
              <a:spcBef>
                <a:spcPts val="5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087981" y="627535"/>
            <a:ext cx="4041777" cy="479823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867704" y="235007"/>
            <a:ext cx="7819098" cy="277541"/>
          </a:xfrm>
          <a:prstGeom prst="rect">
            <a:avLst/>
          </a:prstGeom>
        </p:spPr>
        <p:txBody>
          <a:bodyPr lIns="45718" tIns="45718" rIns="45718" bIns="45718"/>
          <a:lstStyle>
            <a:lvl1pPr defTabSz="914355">
              <a:defRPr spc="700"/>
            </a:lvl1pPr>
          </a:lstStyle>
          <a:p>
            <a:r>
              <a:t>Title Text</a:t>
            </a:r>
          </a:p>
        </p:txBody>
      </p:sp>
      <p:grpSp>
        <p:nvGrpSpPr>
          <p:cNvPr id="202" name="Group 18"/>
          <p:cNvGrpSpPr/>
          <p:nvPr/>
        </p:nvGrpSpPr>
        <p:grpSpPr>
          <a:xfrm>
            <a:off x="107506" y="20833"/>
            <a:ext cx="878636" cy="4929621"/>
            <a:chOff x="0" y="-1"/>
            <a:chExt cx="878634" cy="4929620"/>
          </a:xfrm>
        </p:grpSpPr>
        <p:sp>
          <p:nvSpPr>
            <p:cNvPr id="199" name="Straight Connector 19"/>
            <p:cNvSpPr/>
            <p:nvPr/>
          </p:nvSpPr>
          <p:spPr>
            <a:xfrm flipH="1">
              <a:off x="338634" y="1041184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1000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78" hangingPunct="0"/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TextBox 20"/>
            <p:cNvSpPr txBox="1"/>
            <p:nvPr/>
          </p:nvSpPr>
          <p:spPr>
            <a:xfrm>
              <a:off x="0" y="593999"/>
              <a:ext cx="878634" cy="430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201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1" y="-1"/>
              <a:ext cx="662955" cy="684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68750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" name="Group 26"/>
          <p:cNvGrpSpPr/>
          <p:nvPr/>
        </p:nvGrpSpPr>
        <p:grpSpPr>
          <a:xfrm>
            <a:off x="-140429" y="-46114"/>
            <a:ext cx="2298487" cy="5282162"/>
            <a:chOff x="0" y="-1"/>
            <a:chExt cx="2298485" cy="5282160"/>
          </a:xfrm>
        </p:grpSpPr>
        <p:pic>
          <p:nvPicPr>
            <p:cNvPr id="247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0" name="Group 28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248" name="Rectangle 29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Rectangle 30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2" name="Title Text"/>
          <p:cNvSpPr txBox="1">
            <a:spLocks noGrp="1"/>
          </p:cNvSpPr>
          <p:nvPr>
            <p:ph type="title"/>
          </p:nvPr>
        </p:nvSpPr>
        <p:spPr>
          <a:xfrm>
            <a:off x="867704" y="246286"/>
            <a:ext cx="7819098" cy="288034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700"/>
            </a:lvl1pPr>
          </a:lstStyle>
          <a:p>
            <a:r>
              <a:t>Title Text</a:t>
            </a:r>
          </a:p>
        </p:txBody>
      </p:sp>
      <p:sp>
        <p:nvSpPr>
          <p:cNvPr id="253" name="Body Level One…"/>
          <p:cNvSpPr txBox="1">
            <a:spLocks noGrp="1"/>
          </p:cNvSpPr>
          <p:nvPr>
            <p:ph type="body" idx="1"/>
          </p:nvPr>
        </p:nvSpPr>
        <p:spPr>
          <a:xfrm>
            <a:off x="1387048" y="699542"/>
            <a:ext cx="7299753" cy="3823075"/>
          </a:xfrm>
          <a:prstGeom prst="rect">
            <a:avLst/>
          </a:prstGeom>
        </p:spPr>
        <p:txBody>
          <a:bodyPr lIns="45718" tIns="45718" rIns="45718" bIns="45718"/>
          <a:lstStyle>
            <a:lvl1pPr indent="-342892">
              <a:buClrTx/>
            </a:lvl1pPr>
            <a:lvl2pPr marL="774681" indent="-317492">
              <a:buClrTx/>
            </a:lvl2pPr>
            <a:lvl3pPr marL="1200120" indent="-285743">
              <a:buClrTx/>
            </a:lvl3pPr>
            <a:lvl4pPr marL="1698128" indent="-326562">
              <a:buClrTx/>
            </a:lvl4pPr>
            <a:lvl5pPr marL="2155316" indent="-326562"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" name="Straight Connector 23"/>
          <p:cNvSpPr/>
          <p:nvPr/>
        </p:nvSpPr>
        <p:spPr>
          <a:xfrm flipH="1">
            <a:off x="471541" y="1062019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78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" name="TextBox 24"/>
          <p:cNvSpPr txBox="1"/>
          <p:nvPr/>
        </p:nvSpPr>
        <p:spPr>
          <a:xfrm>
            <a:off x="35497" y="614834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25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6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2718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89193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" name="Group 9"/>
          <p:cNvGrpSpPr/>
          <p:nvPr/>
        </p:nvGrpSpPr>
        <p:grpSpPr>
          <a:xfrm>
            <a:off x="-140429" y="-46114"/>
            <a:ext cx="2298487" cy="5282162"/>
            <a:chOff x="0" y="-1"/>
            <a:chExt cx="2298485" cy="5282160"/>
          </a:xfrm>
        </p:grpSpPr>
        <p:pic>
          <p:nvPicPr>
            <p:cNvPr id="265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8" name="Group 11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266" name="Rectangle 13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Rectangle 17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0" name="Body Level One…"/>
          <p:cNvSpPr txBox="1">
            <a:spLocks noGrp="1"/>
          </p:cNvSpPr>
          <p:nvPr>
            <p:ph type="body" idx="1"/>
          </p:nvPr>
        </p:nvSpPr>
        <p:spPr>
          <a:xfrm>
            <a:off x="942975" y="699542"/>
            <a:ext cx="7743826" cy="3823075"/>
          </a:xfrm>
          <a:prstGeom prst="rect">
            <a:avLst/>
          </a:prstGeom>
        </p:spPr>
        <p:txBody>
          <a:bodyPr lIns="45718" tIns="45718" rIns="45718" bIns="45718"/>
          <a:lstStyle>
            <a:lvl1pPr indent="-342892">
              <a:buClrTx/>
            </a:lvl1pPr>
            <a:lvl2pPr marL="774681" indent="-317492">
              <a:buClrTx/>
            </a:lvl2pPr>
            <a:lvl3pPr marL="1200120" indent="-285743">
              <a:buClrTx/>
            </a:lvl3pPr>
            <a:lvl4pPr marL="1698128" indent="-326562">
              <a:buClrTx/>
            </a:lvl4pPr>
            <a:lvl5pPr marL="2155316" indent="-326562"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1" name="Title Text"/>
          <p:cNvSpPr txBox="1">
            <a:spLocks noGrp="1"/>
          </p:cNvSpPr>
          <p:nvPr>
            <p:ph type="title"/>
          </p:nvPr>
        </p:nvSpPr>
        <p:spPr>
          <a:xfrm>
            <a:off x="867704" y="246286"/>
            <a:ext cx="7819098" cy="288034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700"/>
            </a:lvl1pPr>
          </a:lstStyle>
          <a:p>
            <a:r>
              <a:t>Title Text</a:t>
            </a:r>
          </a:p>
        </p:txBody>
      </p:sp>
      <p:sp>
        <p:nvSpPr>
          <p:cNvPr id="272" name="Straight Connector 14"/>
          <p:cNvSpPr/>
          <p:nvPr/>
        </p:nvSpPr>
        <p:spPr>
          <a:xfrm flipH="1">
            <a:off x="471541" y="1062019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78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" name="TextBox 15"/>
          <p:cNvSpPr txBox="1"/>
          <p:nvPr/>
        </p:nvSpPr>
        <p:spPr>
          <a:xfrm>
            <a:off x="35497" y="614834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274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6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2718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07498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1410" y="-20538"/>
            <a:ext cx="2091596" cy="5160587"/>
            <a:chOff x="-2916832" y="-200722"/>
            <a:chExt cx="2091596" cy="5160587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2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Rectangle 20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378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2C4D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8" hangingPunct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279" y="0"/>
            <a:ext cx="184839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itle 1"/>
          <p:cNvSpPr txBox="1"/>
          <p:nvPr/>
        </p:nvSpPr>
        <p:spPr>
          <a:xfrm>
            <a:off x="2602384" y="2051309"/>
            <a:ext cx="4678291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2400" spc="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r>
              <a:rPr sz="2400" kern="0"/>
              <a:t>WHAT’S THE ATMOSPHERE LIKE TODAY?</a:t>
            </a:r>
          </a:p>
        </p:txBody>
      </p:sp>
      <p:sp>
        <p:nvSpPr>
          <p:cNvPr id="2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02384" y="3147815"/>
            <a:ext cx="4680523" cy="115213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0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0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0">
              <a:buClrTx/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87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8600" y="509458"/>
            <a:ext cx="3168353" cy="3715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0" y="4680599"/>
            <a:ext cx="769230" cy="280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036" y="4650009"/>
            <a:ext cx="1145583" cy="300445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TextBox 16"/>
          <p:cNvSpPr txBox="1"/>
          <p:nvPr/>
        </p:nvSpPr>
        <p:spPr>
          <a:xfrm>
            <a:off x="204713" y="3507855"/>
            <a:ext cx="2361727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r>
              <a:rPr sz="1400" kern="0"/>
              <a:t>Atmosphere Monitoring</a:t>
            </a:r>
          </a:p>
        </p:txBody>
      </p:sp>
      <p:sp>
        <p:nvSpPr>
          <p:cNvPr id="291" name="Straight Arrow Connector 2"/>
          <p:cNvSpPr/>
          <p:nvPr/>
        </p:nvSpPr>
        <p:spPr>
          <a:xfrm flipV="1">
            <a:off x="1308780" y="339502"/>
            <a:ext cx="2" cy="864097"/>
          </a:xfrm>
          <a:prstGeom prst="line">
            <a:avLst/>
          </a:prstGeom>
          <a:ln w="7620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 defTabSz="914378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2" name="Straight Arrow Connector 14"/>
          <p:cNvSpPr/>
          <p:nvPr/>
        </p:nvSpPr>
        <p:spPr>
          <a:xfrm flipV="1">
            <a:off x="2418808" y="1419621"/>
            <a:ext cx="785043" cy="408978"/>
          </a:xfrm>
          <a:prstGeom prst="line">
            <a:avLst/>
          </a:prstGeom>
          <a:ln w="76200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 defTabSz="914378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3" name="TextBox 18"/>
          <p:cNvSpPr txBox="1"/>
          <p:nvPr/>
        </p:nvSpPr>
        <p:spPr>
          <a:xfrm>
            <a:off x="4931866" y="4408135"/>
            <a:ext cx="833439" cy="2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r>
              <a:rPr sz="800" kern="0"/>
              <a:t>Copernicus EU</a:t>
            </a:r>
          </a:p>
        </p:txBody>
      </p:sp>
      <p:sp>
        <p:nvSpPr>
          <p:cNvPr id="294" name="TextBox 19"/>
          <p:cNvSpPr txBox="1"/>
          <p:nvPr/>
        </p:nvSpPr>
        <p:spPr>
          <a:xfrm>
            <a:off x="4931866" y="4778715"/>
            <a:ext cx="833439" cy="2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r>
              <a:rPr sz="800" kern="0"/>
              <a:t>Copernicus EU</a:t>
            </a:r>
          </a:p>
        </p:txBody>
      </p:sp>
      <p:sp>
        <p:nvSpPr>
          <p:cNvPr id="295" name="TextBox 20"/>
          <p:cNvSpPr txBox="1"/>
          <p:nvPr/>
        </p:nvSpPr>
        <p:spPr>
          <a:xfrm>
            <a:off x="6129008" y="4785988"/>
            <a:ext cx="1083471" cy="2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r>
              <a:rPr sz="800" kern="0"/>
              <a:t>www.copernicus.eu</a:t>
            </a:r>
          </a:p>
        </p:txBody>
      </p:sp>
      <p:sp>
        <p:nvSpPr>
          <p:cNvPr id="296" name="TextBox 21"/>
          <p:cNvSpPr txBox="1"/>
          <p:nvPr/>
        </p:nvSpPr>
        <p:spPr>
          <a:xfrm>
            <a:off x="6129008" y="4416786"/>
            <a:ext cx="833439" cy="21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r>
              <a:rPr sz="800" kern="0"/>
              <a:t>Copernicus EU</a:t>
            </a:r>
          </a:p>
        </p:txBody>
      </p:sp>
      <p:pic>
        <p:nvPicPr>
          <p:cNvPr id="297" name="Picture 5" descr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971" y="4760437"/>
            <a:ext cx="252002" cy="252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icture 7" descr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9" y="4371949"/>
            <a:ext cx="287860" cy="28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Picture 12" descr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1674" y="4364676"/>
            <a:ext cx="297400" cy="36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icture 15" descr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3326" y="4743865"/>
            <a:ext cx="288477" cy="28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icture 1" descr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1800" y="4811834"/>
            <a:ext cx="823502" cy="141502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8168" y="4628785"/>
            <a:ext cx="275034" cy="2769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838682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4" name="Group 7"/>
          <p:cNvGrpSpPr/>
          <p:nvPr/>
        </p:nvGrpSpPr>
        <p:grpSpPr>
          <a:xfrm>
            <a:off x="-140429" y="-46114"/>
            <a:ext cx="2298487" cy="5282162"/>
            <a:chOff x="0" y="-1"/>
            <a:chExt cx="2298485" cy="5282160"/>
          </a:xfrm>
        </p:grpSpPr>
        <p:pic>
          <p:nvPicPr>
            <p:cNvPr id="310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3" name="Group 28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311" name="Rectangle 29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Rectangle 30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22920" y="699541"/>
            <a:ext cx="4038602" cy="3816426"/>
          </a:xfrm>
          <a:prstGeom prst="rect">
            <a:avLst/>
          </a:prstGeom>
        </p:spPr>
        <p:txBody>
          <a:bodyPr lIns="45718" tIns="45718" rIns="45718" bIns="45718"/>
          <a:lstStyle>
            <a:lvl1pPr indent="-342892">
              <a:spcBef>
                <a:spcPts val="600"/>
              </a:spcBef>
              <a:buClrTx/>
              <a:defRPr sz="2800"/>
            </a:lvl1pPr>
            <a:lvl2pPr marL="790556" indent="-333367">
              <a:spcBef>
                <a:spcPts val="600"/>
              </a:spcBef>
              <a:buClrTx/>
              <a:defRPr sz="2800"/>
            </a:lvl2pPr>
            <a:lvl3pPr marL="1234407" indent="-320030">
              <a:spcBef>
                <a:spcPts val="600"/>
              </a:spcBef>
              <a:buClrTx/>
              <a:defRPr sz="2800"/>
            </a:lvl3pPr>
            <a:lvl4pPr marL="1727157" indent="-355591">
              <a:spcBef>
                <a:spcPts val="600"/>
              </a:spcBef>
              <a:buClrTx/>
              <a:defRPr sz="2800"/>
            </a:lvl4pPr>
            <a:lvl5pPr marL="2184346" indent="-355591">
              <a:spcBef>
                <a:spcPts val="6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6" name="Title Text"/>
          <p:cNvSpPr txBox="1">
            <a:spLocks noGrp="1"/>
          </p:cNvSpPr>
          <p:nvPr>
            <p:ph type="title"/>
          </p:nvPr>
        </p:nvSpPr>
        <p:spPr>
          <a:xfrm>
            <a:off x="867704" y="246286"/>
            <a:ext cx="7819098" cy="288034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700"/>
            </a:lvl1pPr>
          </a:lstStyle>
          <a:p>
            <a:r>
              <a:t>Title Text</a:t>
            </a:r>
          </a:p>
        </p:txBody>
      </p:sp>
      <p:sp>
        <p:nvSpPr>
          <p:cNvPr id="317" name="Straight Connector 15"/>
          <p:cNvSpPr/>
          <p:nvPr/>
        </p:nvSpPr>
        <p:spPr>
          <a:xfrm flipH="1">
            <a:off x="471541" y="1062019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78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8" name="TextBox 16"/>
          <p:cNvSpPr txBox="1"/>
          <p:nvPr/>
        </p:nvSpPr>
        <p:spPr>
          <a:xfrm>
            <a:off x="35497" y="614834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31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6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Rectangle 1"/>
          <p:cNvSpPr/>
          <p:nvPr/>
        </p:nvSpPr>
        <p:spPr>
          <a:xfrm>
            <a:off x="5940152" y="4610776"/>
            <a:ext cx="901143" cy="409245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8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Picture 18" descr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051" y="4746177"/>
            <a:ext cx="823502" cy="141502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6228088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Group 12"/>
          <p:cNvGrpSpPr/>
          <p:nvPr/>
        </p:nvGrpSpPr>
        <p:grpSpPr>
          <a:xfrm>
            <a:off x="-140429" y="-46114"/>
            <a:ext cx="2298487" cy="5282162"/>
            <a:chOff x="0" y="-1"/>
            <a:chExt cx="2298485" cy="5282160"/>
          </a:xfrm>
        </p:grpSpPr>
        <p:pic>
          <p:nvPicPr>
            <p:cNvPr id="330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3" name="Group 17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331" name="Rectangle 18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Rectangle 20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00153" y="627534"/>
            <a:ext cx="4040190" cy="479825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087981" y="627534"/>
            <a:ext cx="4041777" cy="479825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337" name="Title Text"/>
          <p:cNvSpPr txBox="1">
            <a:spLocks noGrp="1"/>
          </p:cNvSpPr>
          <p:nvPr>
            <p:ph type="title"/>
          </p:nvPr>
        </p:nvSpPr>
        <p:spPr>
          <a:xfrm>
            <a:off x="867704" y="246286"/>
            <a:ext cx="7819098" cy="288034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700"/>
            </a:lvl1pPr>
          </a:lstStyle>
          <a:p>
            <a:r>
              <a:t>Title Text</a:t>
            </a:r>
          </a:p>
        </p:txBody>
      </p:sp>
      <p:sp>
        <p:nvSpPr>
          <p:cNvPr id="338" name="Straight Connector 14"/>
          <p:cNvSpPr/>
          <p:nvPr/>
        </p:nvSpPr>
        <p:spPr>
          <a:xfrm flipH="1">
            <a:off x="471541" y="1062019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78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9" name="TextBox 15"/>
          <p:cNvSpPr txBox="1"/>
          <p:nvPr/>
        </p:nvSpPr>
        <p:spPr>
          <a:xfrm>
            <a:off x="35497" y="614834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34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6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Rectangle 21"/>
          <p:cNvSpPr/>
          <p:nvPr/>
        </p:nvSpPr>
        <p:spPr>
          <a:xfrm>
            <a:off x="5940152" y="4610776"/>
            <a:ext cx="901143" cy="409245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8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Picture 22" descr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051" y="4746177"/>
            <a:ext cx="823502" cy="141502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353279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" name="Group 28"/>
          <p:cNvGrpSpPr/>
          <p:nvPr/>
        </p:nvGrpSpPr>
        <p:grpSpPr>
          <a:xfrm>
            <a:off x="-140429" y="-46114"/>
            <a:ext cx="2298487" cy="5282162"/>
            <a:chOff x="0" y="-1"/>
            <a:chExt cx="2298485" cy="5282160"/>
          </a:xfrm>
        </p:grpSpPr>
        <p:pic>
          <p:nvPicPr>
            <p:cNvPr id="351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54" name="Group 30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352" name="Rectangle 31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Rectangle 32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6" name="Title Text"/>
          <p:cNvSpPr txBox="1">
            <a:spLocks noGrp="1"/>
          </p:cNvSpPr>
          <p:nvPr>
            <p:ph type="title"/>
          </p:nvPr>
        </p:nvSpPr>
        <p:spPr>
          <a:xfrm>
            <a:off x="867704" y="246286"/>
            <a:ext cx="7819098" cy="288034"/>
          </a:xfrm>
          <a:prstGeom prst="rect">
            <a:avLst/>
          </a:prstGeom>
          <a:solidFill>
            <a:srgbClr val="5AC4DD"/>
          </a:solidFill>
        </p:spPr>
        <p:txBody>
          <a:bodyPr lIns="45718" tIns="45718" rIns="45718" bIns="45718"/>
          <a:lstStyle>
            <a:lvl1pPr>
              <a:defRPr spc="700"/>
            </a:lvl1pPr>
          </a:lstStyle>
          <a:p>
            <a:r>
              <a:t>Title Text</a:t>
            </a:r>
          </a:p>
        </p:txBody>
      </p:sp>
      <p:sp>
        <p:nvSpPr>
          <p:cNvPr id="357" name="Straight Connector 18"/>
          <p:cNvSpPr/>
          <p:nvPr/>
        </p:nvSpPr>
        <p:spPr>
          <a:xfrm flipH="1">
            <a:off x="471541" y="1062019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78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8" name="TextBox 19"/>
          <p:cNvSpPr txBox="1"/>
          <p:nvPr/>
        </p:nvSpPr>
        <p:spPr>
          <a:xfrm>
            <a:off x="35497" y="614834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35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6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Rectangle 13"/>
          <p:cNvSpPr/>
          <p:nvPr/>
        </p:nvSpPr>
        <p:spPr>
          <a:xfrm>
            <a:off x="5940152" y="4610776"/>
            <a:ext cx="901143" cy="409245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8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051" y="4746177"/>
            <a:ext cx="823502" cy="141502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799843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4" name="Group 25"/>
          <p:cNvGrpSpPr/>
          <p:nvPr/>
        </p:nvGrpSpPr>
        <p:grpSpPr>
          <a:xfrm>
            <a:off x="-140429" y="-46114"/>
            <a:ext cx="2298487" cy="5282162"/>
            <a:chOff x="0" y="-1"/>
            <a:chExt cx="2298485" cy="5282160"/>
          </a:xfrm>
        </p:grpSpPr>
        <p:pic>
          <p:nvPicPr>
            <p:cNvPr id="370" name="Picture 2" descr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08" y="-1"/>
              <a:ext cx="2266578" cy="5189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73" name="Group 27"/>
            <p:cNvGrpSpPr/>
            <p:nvPr/>
          </p:nvGrpSpPr>
          <p:grpSpPr>
            <a:xfrm>
              <a:off x="-1" y="-2"/>
              <a:ext cx="2298487" cy="5282162"/>
              <a:chOff x="0" y="-1"/>
              <a:chExt cx="2298485" cy="5282161"/>
            </a:xfrm>
          </p:grpSpPr>
          <p:sp>
            <p:nvSpPr>
              <p:cNvPr id="371" name="Rectangle 28"/>
              <p:cNvSpPr/>
              <p:nvPr/>
            </p:nvSpPr>
            <p:spPr>
              <a:xfrm>
                <a:off x="31908" y="47079"/>
                <a:ext cx="2266578" cy="5235081"/>
              </a:xfrm>
              <a:prstGeom prst="rect">
                <a:avLst/>
              </a:prstGeom>
              <a:gradFill flip="none" rotWithShape="1">
                <a:gsLst>
                  <a:gs pos="0">
                    <a:srgbClr val="949CC8">
                      <a:alpha val="0"/>
                    </a:srgbClr>
                  </a:gs>
                  <a:gs pos="78000">
                    <a:srgbClr val="FFFFFF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Rectangle 29"/>
              <p:cNvSpPr/>
              <p:nvPr/>
            </p:nvSpPr>
            <p:spPr>
              <a:xfrm>
                <a:off x="-1" y="-2"/>
                <a:ext cx="2298487" cy="5189616"/>
              </a:xfrm>
              <a:prstGeom prst="rect">
                <a:avLst/>
              </a:prstGeom>
              <a:solidFill>
                <a:srgbClr val="FFFFFF">
                  <a:alpha val="47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14378" hangingPunct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8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5" name="Title Text"/>
          <p:cNvSpPr txBox="1">
            <a:spLocks noGrp="1"/>
          </p:cNvSpPr>
          <p:nvPr>
            <p:ph type="title"/>
          </p:nvPr>
        </p:nvSpPr>
        <p:spPr>
          <a:xfrm>
            <a:off x="1007224" y="204786"/>
            <a:ext cx="3008317" cy="871540"/>
          </a:xfrm>
          <a:prstGeom prst="rect">
            <a:avLst/>
          </a:prstGeom>
          <a:noFill/>
        </p:spPr>
        <p:txBody>
          <a:bodyPr lIns="45718" tIns="45718" rIns="45718" bIns="45718" anchor="b"/>
          <a:lstStyle>
            <a:lvl1pPr>
              <a:defRPr sz="2000" b="1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6" name="Body Level One…"/>
          <p:cNvSpPr txBox="1">
            <a:spLocks noGrp="1"/>
          </p:cNvSpPr>
          <p:nvPr>
            <p:ph type="body" idx="1"/>
          </p:nvPr>
        </p:nvSpPr>
        <p:spPr>
          <a:xfrm>
            <a:off x="3996755" y="204789"/>
            <a:ext cx="5111752" cy="4389836"/>
          </a:xfrm>
          <a:prstGeom prst="rect">
            <a:avLst/>
          </a:prstGeom>
        </p:spPr>
        <p:txBody>
          <a:bodyPr lIns="45718" tIns="45718" rIns="45718" bIns="45718"/>
          <a:lstStyle>
            <a:lvl1pPr indent="-342892">
              <a:spcBef>
                <a:spcPts val="700"/>
              </a:spcBef>
              <a:buClrTx/>
              <a:defRPr sz="3200"/>
            </a:lvl1pPr>
            <a:lvl2pPr marL="783752" indent="-326563">
              <a:spcBef>
                <a:spcPts val="700"/>
              </a:spcBef>
              <a:buClrTx/>
              <a:defRPr sz="3200"/>
            </a:lvl2pPr>
            <a:lvl3pPr marL="1219169" indent="-304793">
              <a:spcBef>
                <a:spcPts val="700"/>
              </a:spcBef>
              <a:buClrTx/>
              <a:defRPr sz="3200"/>
            </a:lvl3pPr>
            <a:lvl4pPr marL="1737317" indent="-365751">
              <a:spcBef>
                <a:spcPts val="700"/>
              </a:spcBef>
              <a:buClrTx/>
              <a:defRPr sz="3200"/>
            </a:lvl4pPr>
            <a:lvl5pPr marL="2194505" indent="-365751">
              <a:spcBef>
                <a:spcPts val="700"/>
              </a:spcBef>
              <a:buClrTx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7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07223" y="1076327"/>
            <a:ext cx="3008316" cy="3518297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8" name="Straight Connector 15"/>
          <p:cNvSpPr/>
          <p:nvPr/>
        </p:nvSpPr>
        <p:spPr>
          <a:xfrm flipH="1">
            <a:off x="471541" y="1062019"/>
            <a:ext cx="2" cy="3888433"/>
          </a:xfrm>
          <a:prstGeom prst="line">
            <a:avLst/>
          </a:prstGeom>
          <a:ln w="31750">
            <a:solidFill>
              <a:srgbClr val="5AC4DD"/>
            </a:solidFill>
          </a:ln>
        </p:spPr>
        <p:txBody>
          <a:bodyPr lIns="45718" tIns="45718" rIns="45718" bIns="45718"/>
          <a:lstStyle/>
          <a:p>
            <a:pPr defTabSz="914378" hangingPunct="0"/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9" name="TextBox 16"/>
          <p:cNvSpPr txBox="1"/>
          <p:nvPr/>
        </p:nvSpPr>
        <p:spPr>
          <a:xfrm>
            <a:off x="35497" y="614834"/>
            <a:ext cx="950642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</a:p>
          <a:p>
            <a:pPr algn="ctr" defTabSz="914378" hangingPunct="0">
              <a:defRPr sz="110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00" kern="0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</a:p>
        </p:txBody>
      </p:sp>
      <p:pic>
        <p:nvPicPr>
          <p:cNvPr id="38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53" y="42236"/>
            <a:ext cx="693116" cy="6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Rectangle 18"/>
          <p:cNvSpPr/>
          <p:nvPr/>
        </p:nvSpPr>
        <p:spPr>
          <a:xfrm>
            <a:off x="5940152" y="4610776"/>
            <a:ext cx="901143" cy="409245"/>
          </a:xfrm>
          <a:prstGeom prst="rect">
            <a:avLst/>
          </a:prstGeom>
          <a:solidFill>
            <a:srgbClr val="F8F8F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378" hangingPunct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8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Picture 19" descr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051" y="4746177"/>
            <a:ext cx="823502" cy="141502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6920" y="4931599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4393659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247" y="4610264"/>
            <a:ext cx="2037896" cy="40976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Picture Placeholder 7"/>
          <p:cNvSpPr>
            <a:spLocks noGrp="1"/>
          </p:cNvSpPr>
          <p:nvPr>
            <p:ph type="pic" sz="half" idx="13"/>
          </p:nvPr>
        </p:nvSpPr>
        <p:spPr>
          <a:xfrm>
            <a:off x="2" y="976140"/>
            <a:ext cx="2692401" cy="39895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04547" y="4998655"/>
            <a:ext cx="279881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2021703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MWF_Master_Logo_WHITE_nostrap.pn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4488657"/>
            <a:ext cx="1602110" cy="273844"/>
          </a:xfrm>
          <a:prstGeom prst="rect">
            <a:avLst/>
          </a:prstGeom>
        </p:spPr>
      </p:pic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6058978" y="4488657"/>
            <a:ext cx="1465181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March 15, 2021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620422" y="970649"/>
            <a:ext cx="5903737" cy="38985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700" b="1"/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620422" y="1485000"/>
            <a:ext cx="5903737" cy="29495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25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620422" y="2025001"/>
            <a:ext cx="5903737" cy="23083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620422" y="2340919"/>
            <a:ext cx="5903737" cy="19107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20422" y="2571750"/>
            <a:ext cx="5903737" cy="17953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350"/>
              </a:lnSpc>
              <a:spcBef>
                <a:spcPts val="0"/>
              </a:spcBef>
              <a:buNone/>
              <a:defRPr sz="1050"/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7605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20422" y="270000"/>
            <a:ext cx="5903737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620422" y="702000"/>
            <a:ext cx="5903738" cy="3739500"/>
          </a:xfrm>
          <a:prstGeom prst="rect">
            <a:avLst/>
          </a:prstGeom>
        </p:spPr>
        <p:txBody>
          <a:bodyPr lIns="0" tIns="0" rIns="0" bIns="0"/>
          <a:lstStyle>
            <a:lvl1pPr marL="0" indent="-135000">
              <a:lnSpc>
                <a:spcPts val="1650"/>
              </a:lnSpc>
              <a:spcBef>
                <a:spcPts val="825"/>
              </a:spcBef>
              <a:buClr>
                <a:srgbClr val="064E83"/>
              </a:buClr>
              <a:defRPr sz="1350">
                <a:solidFill>
                  <a:schemeClr val="tx1"/>
                </a:solidFill>
              </a:defRPr>
            </a:lvl1pPr>
            <a:lvl2pPr marL="472500" indent="-202500">
              <a:lnSpc>
                <a:spcPts val="1500"/>
              </a:lnSpc>
              <a:spcBef>
                <a:spcPts val="75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42500" indent="-202500">
              <a:lnSpc>
                <a:spcPts val="1350"/>
              </a:lnSpc>
              <a:spcBef>
                <a:spcPts val="675"/>
              </a:spcBef>
              <a:buClr>
                <a:srgbClr val="064E83"/>
              </a:buClr>
              <a:defRPr sz="1050">
                <a:solidFill>
                  <a:schemeClr val="tx1"/>
                </a:solidFill>
              </a:defRPr>
            </a:lvl3pPr>
            <a:lvl4pPr marL="1012500" indent="-202500">
              <a:lnSpc>
                <a:spcPts val="1200"/>
              </a:lnSpc>
              <a:spcBef>
                <a:spcPts val="600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282500" indent="-202500">
              <a:lnSpc>
                <a:spcPts val="1050"/>
              </a:lnSpc>
              <a:spcBef>
                <a:spcPts val="525"/>
              </a:spcBef>
              <a:buClr>
                <a:srgbClr val="064E83"/>
              </a:buClr>
              <a:defRPr sz="75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524159" y="4731191"/>
            <a:ext cx="1619840" cy="162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675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627464" y="4731192"/>
            <a:ext cx="3041021" cy="17299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75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23" y="4720198"/>
            <a:ext cx="1007041" cy="172994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5B4765F8-464D-4106-A1B6-B00A762AC89D}"/>
              </a:ext>
            </a:extLst>
          </p:cNvPr>
          <p:cNvSpPr txBox="1">
            <a:spLocks/>
          </p:cNvSpPr>
          <p:nvPr userDrawn="1"/>
        </p:nvSpPr>
        <p:spPr>
          <a:xfrm>
            <a:off x="2627464" y="4738335"/>
            <a:ext cx="3041021" cy="17299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b="1" kern="1200" cap="all" baseline="0">
                <a:solidFill>
                  <a:srgbClr val="064E8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75" dirty="0"/>
              <a:t>European Centre for Medium-Range Weather Forecasts</a:t>
            </a:r>
          </a:p>
        </p:txBody>
      </p:sp>
      <p:pic>
        <p:nvPicPr>
          <p:cNvPr id="10" name="Picture 9" descr="ECMWF_Master_Logo_RGB_nostrap.png">
            <a:extLst>
              <a:ext uri="{FF2B5EF4-FFF2-40B4-BE49-F238E27FC236}">
                <a16:creationId xmlns:a16="http://schemas.microsoft.com/office/drawing/2014/main" id="{8D42D6C7-9921-4FC0-9E6B-BA0616B69F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23" y="4727341"/>
            <a:ext cx="1007041" cy="1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003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8" y="699543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4090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3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715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0"/>
            <a:ext cx="2106504" cy="517526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-1"/>
            <a:ext cx="2102132" cy="51640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0" y="722087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493317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60000" y="493317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0000" y="1080000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01" y="4650009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8" y="-11267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5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664000" y="4811835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172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39928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5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1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9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71344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43A8E8C-D148-48B8-AF81-7C82CEB72A13}"/>
              </a:ext>
            </a:extLst>
          </p:cNvPr>
          <p:cNvSpPr/>
          <p:nvPr userDrawn="1"/>
        </p:nvSpPr>
        <p:spPr>
          <a:xfrm>
            <a:off x="5940152" y="4521601"/>
            <a:ext cx="302433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7629F0-3CE0-444F-8D42-09010ABBBD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00" y="4802401"/>
            <a:ext cx="817200" cy="156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C5AA8E-AF22-4911-A356-B6A73688C1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00" y="4705200"/>
            <a:ext cx="784800" cy="2882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E240566-52FD-41B4-AA0A-D3ACE416FA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600" y="4694400"/>
            <a:ext cx="932400" cy="24463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374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54946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10746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46689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493317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60000" y="493317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0000" y="1080000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8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6640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39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85884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1768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.e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73.xml"/><Relationship Id="rId21" Type="http://schemas.openxmlformats.org/officeDocument/2006/relationships/image" Target="../media/image31.png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image" Target="../media/image49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10" Type="http://schemas.openxmlformats.org/officeDocument/2006/relationships/image" Target="../media/image58.tiff"/><Relationship Id="rId4" Type="http://schemas.openxmlformats.org/officeDocument/2006/relationships/slideLayout" Target="../slideLayouts/slideLayout91.xml"/><Relationship Id="rId9" Type="http://schemas.openxmlformats.org/officeDocument/2006/relationships/image" Target="../media/image49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10" Type="http://schemas.openxmlformats.org/officeDocument/2006/relationships/image" Target="../media/image58.tiff"/><Relationship Id="rId4" Type="http://schemas.openxmlformats.org/officeDocument/2006/relationships/slideLayout" Target="../slideLayouts/slideLayout98.xml"/><Relationship Id="rId9" Type="http://schemas.openxmlformats.org/officeDocument/2006/relationships/image" Target="../media/image49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6.xml"/><Relationship Id="rId10" Type="http://schemas.openxmlformats.org/officeDocument/2006/relationships/image" Target="../media/image58.tiff"/><Relationship Id="rId4" Type="http://schemas.openxmlformats.org/officeDocument/2006/relationships/slideLayout" Target="../slideLayouts/slideLayout105.xml"/><Relationship Id="rId9" Type="http://schemas.openxmlformats.org/officeDocument/2006/relationships/image" Target="../media/image49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9" Type="http://schemas.openxmlformats.org/officeDocument/2006/relationships/image" Target="../media/image49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0.xml"/><Relationship Id="rId10" Type="http://schemas.openxmlformats.org/officeDocument/2006/relationships/image" Target="../media/image58.tiff"/><Relationship Id="rId4" Type="http://schemas.openxmlformats.org/officeDocument/2006/relationships/slideLayout" Target="../slideLayouts/slideLayout119.xml"/><Relationship Id="rId9" Type="http://schemas.openxmlformats.org/officeDocument/2006/relationships/image" Target="../media/image49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127.xml"/><Relationship Id="rId10" Type="http://schemas.openxmlformats.org/officeDocument/2006/relationships/image" Target="../media/image58.tiff"/><Relationship Id="rId4" Type="http://schemas.openxmlformats.org/officeDocument/2006/relationships/slideLayout" Target="../slideLayouts/slideLayout126.xml"/><Relationship Id="rId9" Type="http://schemas.openxmlformats.org/officeDocument/2006/relationships/image" Target="../media/image49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19" Type="http://schemas.openxmlformats.org/officeDocument/2006/relationships/image" Target="../media/image50.png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emf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theme" Target="../theme/theme20.xml"/><Relationship Id="rId3" Type="http://schemas.openxmlformats.org/officeDocument/2006/relationships/slideLayout" Target="../slideLayouts/slideLayout160.xml"/><Relationship Id="rId21" Type="http://schemas.openxmlformats.org/officeDocument/2006/relationships/image" Target="../media/image31.png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67.xml"/><Relationship Id="rId19" Type="http://schemas.openxmlformats.org/officeDocument/2006/relationships/image" Target="../media/image49.png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1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2" name="Picture 11" descr="ECMWF_Master_Logo_CMYK_nostrap (1)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7" name="Picture 6" descr="logo-ce-horizontal-en-quadri.eps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4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55" r:id="rId5"/>
    <p:sldLayoutId id="2147483727" r:id="rId6"/>
    <p:sldLayoutId id="2147483728" r:id="rId7"/>
    <p:sldLayoutId id="2147483729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4" name="Picture 13" descr="ECMWF_Master_Logo_CMYK_nostrap (1)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5" name="Picture 14" descr="logo-ce-horizontal-en-quadri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0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5" descr="Shape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30176" y="4624181"/>
            <a:ext cx="2037897" cy="409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Shape 16" descr="Shap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56195" y="4796737"/>
            <a:ext cx="890557" cy="15302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942976" y="699542"/>
            <a:ext cx="7743825" cy="38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867704" y="235007"/>
            <a:ext cx="7819098" cy="277541"/>
          </a:xfrm>
          <a:prstGeom prst="rect">
            <a:avLst/>
          </a:prstGeom>
          <a:solidFill>
            <a:srgbClr val="941333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3" tIns="91423" rIns="91423" bIns="91423" anchor="ctr">
            <a:normAutofit/>
          </a:bodyPr>
          <a:lstStyle/>
          <a:p>
            <a:r>
              <a:t>Title Text</a:t>
            </a:r>
          </a:p>
        </p:txBody>
      </p:sp>
      <p:grpSp>
        <p:nvGrpSpPr>
          <p:cNvPr id="9" name="Shape 50"/>
          <p:cNvGrpSpPr/>
          <p:nvPr/>
        </p:nvGrpSpPr>
        <p:grpSpPr>
          <a:xfrm>
            <a:off x="107503" y="20829"/>
            <a:ext cx="878636" cy="4929624"/>
            <a:chOff x="0" y="-2"/>
            <a:chExt cx="878634" cy="4929622"/>
          </a:xfrm>
        </p:grpSpPr>
        <p:sp>
          <p:nvSpPr>
            <p:cNvPr id="6" name="Shape 51"/>
            <p:cNvSpPr/>
            <p:nvPr/>
          </p:nvSpPr>
          <p:spPr>
            <a:xfrm flipH="1">
              <a:off x="338634" y="1041185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0784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78" hangingPunct="0"/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52"/>
            <p:cNvSpPr txBox="1"/>
            <p:nvPr/>
          </p:nvSpPr>
          <p:spPr>
            <a:xfrm>
              <a:off x="0" y="593999"/>
              <a:ext cx="878634" cy="430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8" name="Shape 53" descr="Shape 53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270" y="-2"/>
              <a:ext cx="662955" cy="684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1769" y="4927209"/>
            <a:ext cx="275033" cy="276956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fld id="{86CB4B4D-7CA3-9044-876B-883B54F8677D}" type="slidenum">
              <a:rPr lang="it-IT" kern="0" smtClean="0"/>
              <a:pPr defTabSz="914378" hangingPunct="0"/>
              <a:t>‹#›</a:t>
            </a:fld>
            <a:endParaRPr lang="it-IT" kern="0"/>
          </a:p>
        </p:txBody>
      </p:sp>
    </p:spTree>
    <p:extLst>
      <p:ext uri="{BB962C8B-B14F-4D97-AF65-F5344CB8AC3E}">
        <p14:creationId xmlns:p14="http://schemas.microsoft.com/office/powerpoint/2010/main" val="270596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1" r:id="rId4"/>
    <p:sldLayoutId id="2147483762" r:id="rId5"/>
    <p:sldLayoutId id="2147483763" r:id="rId6"/>
    <p:sldLayoutId id="2147483764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838" r:id="rId16"/>
    <p:sldLayoutId id="2147483882" r:id="rId17"/>
  </p:sldLayoutIdLst>
  <p:transition spd="med"/>
  <p:txStyles>
    <p:titleStyle>
      <a:lvl1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892" marR="0" indent="-215894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61981" marR="0" indent="-190496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174721" marR="0" indent="-158746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660028" marR="0" indent="-199565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17217" marR="0" indent="-199565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514537" marR="0" indent="-101597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2971726" marR="0" indent="-101597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428915" marR="0" indent="-101597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886103" marR="0" indent="-101597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4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3" y="4610777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8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3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</p:sldLayoutIdLst>
  <p:txStyles>
    <p:titleStyle>
      <a:lvl1pPr algn="ctr" defTabSz="91437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5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2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4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57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</p:sldLayoutIdLst>
  <p:txStyles>
    <p:titleStyle>
      <a:lvl1pPr algn="ctr" defTabSz="91437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2024F-749C-EB4F-9516-B91D3801E622}" type="datetime1">
              <a:rPr lang="it-IT" smtClean="0"/>
              <a:t>15/03/2021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C3S 311a Lot3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9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5616" y="4820507"/>
            <a:ext cx="1068237" cy="19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321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5" descr="Shap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30176" y="4624181"/>
            <a:ext cx="2037897" cy="409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Shape 16" descr="Shap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56195" y="4796737"/>
            <a:ext cx="890557" cy="15302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942976" y="699542"/>
            <a:ext cx="7743825" cy="38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867704" y="235007"/>
            <a:ext cx="7819098" cy="277541"/>
          </a:xfrm>
          <a:prstGeom prst="rect">
            <a:avLst/>
          </a:prstGeom>
          <a:solidFill>
            <a:srgbClr val="9413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3" tIns="91423" rIns="91423" bIns="91423" anchor="ctr">
            <a:normAutofit/>
          </a:bodyPr>
          <a:lstStyle/>
          <a:p>
            <a:r>
              <a:t>Title Text</a:t>
            </a:r>
          </a:p>
        </p:txBody>
      </p:sp>
      <p:grpSp>
        <p:nvGrpSpPr>
          <p:cNvPr id="9" name="Shape 50"/>
          <p:cNvGrpSpPr/>
          <p:nvPr/>
        </p:nvGrpSpPr>
        <p:grpSpPr>
          <a:xfrm>
            <a:off x="107503" y="20829"/>
            <a:ext cx="878636" cy="4929624"/>
            <a:chOff x="0" y="-2"/>
            <a:chExt cx="878634" cy="4929622"/>
          </a:xfrm>
        </p:grpSpPr>
        <p:sp>
          <p:nvSpPr>
            <p:cNvPr id="6" name="Shape 51"/>
            <p:cNvSpPr/>
            <p:nvPr/>
          </p:nvSpPr>
          <p:spPr>
            <a:xfrm flipH="1">
              <a:off x="338634" y="1041185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0784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78" hangingPunct="0"/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52"/>
            <p:cNvSpPr txBox="1"/>
            <p:nvPr/>
          </p:nvSpPr>
          <p:spPr>
            <a:xfrm>
              <a:off x="0" y="593999"/>
              <a:ext cx="878634" cy="430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914378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8" name="Shape 53" descr="Shape 5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270" y="-2"/>
              <a:ext cx="662955" cy="684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1769" y="4927209"/>
            <a:ext cx="275033" cy="276956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78" hangingPunct="0"/>
            <a:fld id="{86CB4B4D-7CA3-9044-876B-883B54F8677D}" type="slidenum">
              <a:rPr lang="it-IT" kern="0" smtClean="0"/>
              <a:pPr defTabSz="914378" hangingPunct="0"/>
              <a:t>‹#›</a:t>
            </a:fld>
            <a:endParaRPr lang="it-IT" kern="0"/>
          </a:p>
        </p:txBody>
      </p:sp>
    </p:spTree>
    <p:extLst>
      <p:ext uri="{BB962C8B-B14F-4D97-AF65-F5344CB8AC3E}">
        <p14:creationId xmlns:p14="http://schemas.microsoft.com/office/powerpoint/2010/main" val="398431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</p:sldLayoutIdLst>
  <p:transition spd="med"/>
  <p:txStyles>
    <p:titleStyle>
      <a:lvl1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892" marR="0" indent="-215894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61981" marR="0" indent="-190496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174721" marR="0" indent="-158746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660028" marR="0" indent="-199565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17217" marR="0" indent="-199565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514537" marR="0" indent="-101597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2971726" marR="0" indent="-101597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428915" marR="0" indent="-101597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886103" marR="0" indent="-101597" algn="l" defTabSz="914378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BD6EB2-1AB2-4291-98BD-323A20C1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AD5CE-8F7B-4C4B-8600-C4F2FAEDB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B3FE7-6F4D-4DAF-ABA3-8105CE47E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06D38-C276-4ADE-BAA7-04B1B1B9118E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06BDE-20F6-4D04-A422-42CF88E07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E6134-D7D2-45CE-B7B7-6E307E693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3AD4-03C0-4282-8823-3D091AAC7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78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4" name="Picture 13" descr="ECMWF_Master_Logo_CMYK_nostrap (1)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5" name="Picture 14" descr="logo-ce-horizontal-en-quadri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5" descr="Shape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30176" y="4624181"/>
            <a:ext cx="2037897" cy="409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Shape 16" descr="Shap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56196" y="4796737"/>
            <a:ext cx="890557" cy="15302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942976" y="699543"/>
            <a:ext cx="7743825" cy="38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867704" y="235008"/>
            <a:ext cx="7819098" cy="277541"/>
          </a:xfrm>
          <a:prstGeom prst="rect">
            <a:avLst/>
          </a:prstGeom>
          <a:solidFill>
            <a:srgbClr val="9413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3" tIns="91423" rIns="91423" bIns="91423" anchor="ctr">
            <a:normAutofit/>
          </a:bodyPr>
          <a:lstStyle/>
          <a:p>
            <a:r>
              <a:t>Title Text</a:t>
            </a:r>
          </a:p>
        </p:txBody>
      </p:sp>
      <p:grpSp>
        <p:nvGrpSpPr>
          <p:cNvPr id="9" name="Shape 50"/>
          <p:cNvGrpSpPr/>
          <p:nvPr/>
        </p:nvGrpSpPr>
        <p:grpSpPr>
          <a:xfrm>
            <a:off x="107503" y="20829"/>
            <a:ext cx="878636" cy="4929624"/>
            <a:chOff x="0" y="-2"/>
            <a:chExt cx="878634" cy="4929622"/>
          </a:xfrm>
        </p:grpSpPr>
        <p:sp>
          <p:nvSpPr>
            <p:cNvPr id="6" name="Shape 51"/>
            <p:cNvSpPr/>
            <p:nvPr/>
          </p:nvSpPr>
          <p:spPr>
            <a:xfrm flipH="1">
              <a:off x="338634" y="1041185"/>
              <a:ext cx="2" cy="3888435"/>
            </a:xfrm>
            <a:prstGeom prst="line">
              <a:avLst/>
            </a:prstGeom>
            <a:noFill/>
            <a:ln w="31750" cap="flat">
              <a:solidFill>
                <a:srgbClr val="941333">
                  <a:alpha val="80784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355" hangingPunct="0"/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52"/>
            <p:cNvSpPr txBox="1"/>
            <p:nvPr/>
          </p:nvSpPr>
          <p:spPr>
            <a:xfrm>
              <a:off x="0" y="593999"/>
              <a:ext cx="878634" cy="430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defTabSz="914355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Climate</a:t>
              </a:r>
            </a:p>
            <a:p>
              <a:pPr defTabSz="914355" hangingPunct="0">
                <a:defRPr sz="110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kern="0">
                  <a:solidFill>
                    <a:srgbClr val="941333"/>
                  </a:solidFill>
                  <a:latin typeface="Calibri"/>
                  <a:ea typeface="Calibri"/>
                  <a:cs typeface="Calibri"/>
                  <a:sym typeface="Calibri"/>
                </a:rPr>
                <a:t>Change</a:t>
              </a:r>
            </a:p>
          </p:txBody>
        </p:sp>
        <p:pic>
          <p:nvPicPr>
            <p:cNvPr id="8" name="Shape 53" descr="Shape 53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270" y="-2"/>
              <a:ext cx="662955" cy="684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1770" y="4927209"/>
            <a:ext cx="275033" cy="276956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355" hangingPunct="0"/>
            <a:fld id="{86CB4B4D-7CA3-9044-876B-883B54F8677D}" type="slidenum">
              <a:rPr lang="it-IT" kern="0" smtClean="0"/>
              <a:pPr defTabSz="914355" hangingPunct="0"/>
              <a:t>‹#›</a:t>
            </a:fld>
            <a:endParaRPr lang="it-IT" kern="0"/>
          </a:p>
        </p:txBody>
      </p:sp>
    </p:spTree>
    <p:extLst>
      <p:ext uri="{BB962C8B-B14F-4D97-AF65-F5344CB8AC3E}">
        <p14:creationId xmlns:p14="http://schemas.microsoft.com/office/powerpoint/2010/main" val="36247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</p:sldLayoutIdLst>
  <p:transition spd="med"/>
  <p:txStyles>
    <p:titleStyle>
      <a:lvl1pPr marL="0" marR="0" indent="0" algn="l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884" marR="0" indent="-215888" algn="l" defTabSz="914355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61962" marR="0" indent="-190491" algn="l" defTabSz="914355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174692" marR="0" indent="-158742" algn="l" defTabSz="914355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659986" marR="0" indent="-199560" algn="l" defTabSz="914355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–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17164" marR="0" indent="-199560" algn="l" defTabSz="914355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»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514474" marR="0" indent="-101594" algn="l" defTabSz="914355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2971652" marR="0" indent="-101594" algn="l" defTabSz="914355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428829" marR="0" indent="-101594" algn="l" defTabSz="914355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886006" marR="0" indent="-101594" algn="l" defTabSz="914355" rtl="0" latinLnBrk="0">
        <a:lnSpc>
          <a:spcPct val="100000"/>
        </a:lnSpc>
        <a:spcBef>
          <a:spcPts val="4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35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4" name="Picture 13" descr="ECMWF_Master_Logo_CMYK_nostrap (1)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5" name="Picture 14" descr="logo-ce-horizontal-en-quadri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4" name="Picture 13" descr="ECMWF_Master_Logo_CMYK_nostrap (1)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5" name="Picture 14" descr="logo-ce-horizontal-en-quadri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1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1" name="Picture 10" descr="ECMWF_Master_Logo_CMYK_nostrap (1)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2" name="Picture 11" descr="logo-ce-horizontal-en-quadri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5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1" name="Picture 10" descr="ECMWF_Master_Logo_CMYK_nostrap (1)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2" name="Picture 11" descr="logo-ce-horizontal-en-quadri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8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4" name="Picture 13" descr="ECMWF_Master_Logo_CMYK_nostrap (1)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5" name="Picture 14" descr="logo-ce-horizontal-en-quadri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4" name="Picture 13" descr="ECMWF_Master_Logo_CMYK_nostrap (1)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5" name="Picture 14" descr="logo-ce-horizontal-en-quadri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2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4" name="Picture 13" descr="ECMWF_Master_Logo_CMYK_nostrap (1).eps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5" name="Picture 14" descr="logo-ce-horizontal-en-quadri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>
          <a:xfrm>
            <a:off x="2195736" y="2427734"/>
            <a:ext cx="4752528" cy="1800200"/>
          </a:xfrm>
        </p:spPr>
        <p:txBody>
          <a:bodyPr>
            <a:normAutofit fontScale="70000" lnSpcReduction="20000"/>
          </a:bodyPr>
          <a:lstStyle/>
          <a:p>
            <a:r>
              <a:rPr lang="en-US" sz="1500" dirty="0"/>
              <a:t>Bill Bell, Hans </a:t>
            </a:r>
            <a:r>
              <a:rPr lang="en-US" sz="1500" dirty="0" err="1"/>
              <a:t>Hersbach</a:t>
            </a:r>
            <a:r>
              <a:rPr lang="en-US" sz="1500" dirty="0"/>
              <a:t>,  Adrian Simmons, Julien Nicolas, </a:t>
            </a:r>
            <a:r>
              <a:rPr lang="en-US" sz="1500" dirty="0" err="1"/>
              <a:t>Dinand</a:t>
            </a:r>
            <a:r>
              <a:rPr lang="en-US" sz="1500" dirty="0"/>
              <a:t> </a:t>
            </a:r>
            <a:r>
              <a:rPr lang="en-US" sz="1500" dirty="0" err="1"/>
              <a:t>Schepers</a:t>
            </a:r>
            <a:r>
              <a:rPr lang="en-US" sz="1500" dirty="0"/>
              <a:t>, Paul </a:t>
            </a:r>
            <a:r>
              <a:rPr lang="en-US" sz="1500" dirty="0" err="1"/>
              <a:t>Berrisford</a:t>
            </a:r>
            <a:r>
              <a:rPr lang="en-US" sz="1500" dirty="0"/>
              <a:t>, Andras </a:t>
            </a:r>
            <a:r>
              <a:rPr lang="en-US" sz="1500" dirty="0" err="1"/>
              <a:t>Horanyi</a:t>
            </a:r>
            <a:r>
              <a:rPr lang="en-US" sz="1500" dirty="0"/>
              <a:t>, Joaquin  Munoz-</a:t>
            </a:r>
            <a:r>
              <a:rPr lang="en-US" sz="1500" dirty="0" err="1"/>
              <a:t>Sabater</a:t>
            </a:r>
            <a:r>
              <a:rPr lang="en-US" sz="1500" dirty="0"/>
              <a:t>, Cornel </a:t>
            </a:r>
            <a:r>
              <a:rPr lang="en-US" sz="1500" dirty="0" err="1"/>
              <a:t>Soci</a:t>
            </a:r>
            <a:r>
              <a:rPr lang="en-US" sz="1500" dirty="0"/>
              <a:t> and Raluca Radu</a:t>
            </a:r>
          </a:p>
          <a:p>
            <a:endParaRPr lang="en-US" sz="1500" dirty="0"/>
          </a:p>
          <a:p>
            <a:r>
              <a:rPr lang="en-US" sz="1900" dirty="0"/>
              <a:t>Copernicus Climate Change Service Reanalysis Team, ECMWF</a:t>
            </a:r>
          </a:p>
          <a:p>
            <a:endParaRPr lang="en-US" sz="1500" dirty="0"/>
          </a:p>
          <a:p>
            <a:r>
              <a:rPr lang="en-US" sz="1500" dirty="0"/>
              <a:t>Joerg Schulz,  </a:t>
            </a:r>
            <a:r>
              <a:rPr lang="en-US" sz="1500" dirty="0" err="1"/>
              <a:t>Viju</a:t>
            </a:r>
            <a:r>
              <a:rPr lang="en-US" sz="1500" dirty="0"/>
              <a:t> John,  Paul </a:t>
            </a:r>
            <a:r>
              <a:rPr lang="en-US" sz="1500" dirty="0" err="1"/>
              <a:t>Poli</a:t>
            </a:r>
            <a:r>
              <a:rPr lang="en-US" sz="1500" dirty="0"/>
              <a:t> and Timo </a:t>
            </a:r>
            <a:r>
              <a:rPr lang="en-US" sz="1500" dirty="0" err="1"/>
              <a:t>Hanschmann</a:t>
            </a:r>
            <a:r>
              <a:rPr lang="en-US" sz="1500" dirty="0"/>
              <a:t> </a:t>
            </a:r>
          </a:p>
          <a:p>
            <a:endParaRPr lang="en-US" sz="1500" dirty="0"/>
          </a:p>
          <a:p>
            <a:r>
              <a:rPr lang="en-US" sz="2100" dirty="0"/>
              <a:t>EUMETSAT</a:t>
            </a:r>
          </a:p>
          <a:p>
            <a:endParaRPr lang="en-US" sz="1500" dirty="0"/>
          </a:p>
          <a:p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1419622"/>
            <a:ext cx="4752528" cy="720080"/>
          </a:xfrm>
        </p:spPr>
        <p:txBody>
          <a:bodyPr>
            <a:normAutofit fontScale="40000" lnSpcReduction="20000"/>
          </a:bodyPr>
          <a:lstStyle/>
          <a:p>
            <a:r>
              <a:rPr lang="en-GB" sz="5600" dirty="0"/>
              <a:t>Global Reanalysis at ECMWF:</a:t>
            </a:r>
          </a:p>
          <a:p>
            <a:r>
              <a:rPr lang="en-GB" sz="5600" dirty="0"/>
              <a:t>ERA5, ERA6 and MW FCDRs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11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9DEC-64E3-4081-A986-7664C29C4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Observations used in the ERA5 back extension (1950-1979)</a:t>
            </a:r>
          </a:p>
        </p:txBody>
      </p:sp>
      <p:pic>
        <p:nvPicPr>
          <p:cNvPr id="6" name="Picture 5" descr="Chart, table&#10;&#10;Description automatically generated">
            <a:extLst>
              <a:ext uri="{FF2B5EF4-FFF2-40B4-BE49-F238E27FC236}">
                <a16:creationId xmlns:a16="http://schemas.microsoft.com/office/drawing/2014/main" id="{695753AA-2F89-419A-BBC8-7D6270302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39" r="5839"/>
          <a:stretch/>
        </p:blipFill>
        <p:spPr>
          <a:xfrm>
            <a:off x="2520000" y="699542"/>
            <a:ext cx="6157147" cy="39604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77AF03-8605-49C9-AAEB-6D19C4B00148}"/>
              </a:ext>
            </a:extLst>
          </p:cNvPr>
          <p:cNvSpPr/>
          <p:nvPr/>
        </p:nvSpPr>
        <p:spPr>
          <a:xfrm>
            <a:off x="755576" y="699542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GB" sz="1200" dirty="0">
                <a:latin typeface="Arial" panose="020B0604020202020204" pitchFamily="34" charset="0"/>
              </a:rPr>
              <a:t>1950: around 53,000 per day</a:t>
            </a:r>
          </a:p>
          <a:p>
            <a:pPr>
              <a:buClr>
                <a:srgbClr val="C00000"/>
              </a:buClr>
            </a:pPr>
            <a:r>
              <a:rPr lang="en-GB" sz="1200" dirty="0">
                <a:latin typeface="Arial" panose="020B0604020202020204" pitchFamily="34" charset="0"/>
              </a:rPr>
              <a:t>1978: around 570,000 per day</a:t>
            </a:r>
          </a:p>
          <a:p>
            <a:pPr>
              <a:buClr>
                <a:srgbClr val="C00000"/>
              </a:buClr>
            </a:pPr>
            <a:r>
              <a:rPr lang="en-GB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2020: around 25 million per day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3E2ED1-5218-4EAE-B232-16F0B615A708}"/>
              </a:ext>
            </a:extLst>
          </p:cNvPr>
          <p:cNvSpPr/>
          <p:nvPr/>
        </p:nvSpPr>
        <p:spPr>
          <a:xfrm>
            <a:off x="755576" y="1493371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GB" sz="1200" b="1" dirty="0">
                <a:solidFill>
                  <a:srgbClr val="C00000"/>
                </a:solidFill>
                <a:latin typeface="Arial" panose="020B0604020202020204" pitchFamily="34" charset="0"/>
              </a:rPr>
              <a:t>Some satellite observations:</a:t>
            </a:r>
          </a:p>
          <a:p>
            <a:pPr>
              <a:buClr>
                <a:srgbClr val="C00000"/>
              </a:buClr>
            </a:pPr>
            <a:r>
              <a:rPr lang="en-GB" sz="1200" dirty="0">
                <a:latin typeface="Arial" panose="020B0604020202020204" pitchFamily="34" charset="0"/>
              </a:rPr>
              <a:t>BUV: partial column ozone</a:t>
            </a:r>
          </a:p>
          <a:p>
            <a:pPr>
              <a:buClr>
                <a:srgbClr val="C00000"/>
              </a:buClr>
            </a:pPr>
            <a:r>
              <a:rPr lang="en-GB" sz="1200" dirty="0">
                <a:latin typeface="Arial" panose="020B0604020202020204" pitchFamily="34" charset="0"/>
              </a:rPr>
              <a:t>VTPR: sensitive to upper-air T and Q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231C3E-7D7E-4934-8BA2-5FE009F385CC}"/>
              </a:ext>
            </a:extLst>
          </p:cNvPr>
          <p:cNvSpPr/>
          <p:nvPr/>
        </p:nvSpPr>
        <p:spPr>
          <a:xfrm>
            <a:off x="755576" y="2211710"/>
            <a:ext cx="3024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GB" sz="1200" b="1" dirty="0">
                <a:solidFill>
                  <a:srgbClr val="C00000"/>
                </a:solidFill>
                <a:latin typeface="Arial" panose="020B0604020202020204" pitchFamily="34" charset="0"/>
              </a:rPr>
              <a:t>Lots of conventional observations:</a:t>
            </a:r>
          </a:p>
          <a:p>
            <a:pPr>
              <a:buClr>
                <a:srgbClr val="C00000"/>
              </a:buClr>
            </a:pPr>
            <a:r>
              <a:rPr lang="en-GB" sz="1200" dirty="0">
                <a:latin typeface="Arial" panose="020B0604020202020204" pitchFamily="34" charset="0"/>
              </a:rPr>
              <a:t>Including from extra sources</a:t>
            </a:r>
          </a:p>
          <a:p>
            <a:pPr>
              <a:buClr>
                <a:srgbClr val="C00000"/>
              </a:buClr>
            </a:pPr>
            <a:endParaRPr lang="en-GB" sz="1200" dirty="0">
              <a:latin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en-GB" sz="1200" b="1" dirty="0">
                <a:latin typeface="Arial" panose="020B0604020202020204" pitchFamily="34" charset="0"/>
              </a:rPr>
              <a:t>Upper air:</a:t>
            </a:r>
          </a:p>
          <a:p>
            <a:pPr>
              <a:buClr>
                <a:srgbClr val="C00000"/>
              </a:buClr>
            </a:pPr>
            <a:r>
              <a:rPr lang="en-GB" sz="1200" dirty="0">
                <a:latin typeface="Arial" panose="020B0604020202020204" pitchFamily="34" charset="0"/>
              </a:rPr>
              <a:t>weather balloons, aircraft,</a:t>
            </a:r>
          </a:p>
          <a:p>
            <a:pPr>
              <a:buClr>
                <a:srgbClr val="C00000"/>
              </a:buClr>
            </a:pPr>
            <a:r>
              <a:rPr lang="en-GB" sz="1200" dirty="0">
                <a:latin typeface="Arial" panose="020B0604020202020204" pitchFamily="34" charset="0"/>
              </a:rPr>
              <a:t>T, U/V, Q</a:t>
            </a:r>
          </a:p>
          <a:p>
            <a:pPr>
              <a:buClr>
                <a:srgbClr val="C00000"/>
              </a:buClr>
            </a:pPr>
            <a:endParaRPr lang="en-GB" sz="1200" dirty="0">
              <a:latin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en-GB" sz="1200" b="1" dirty="0">
                <a:latin typeface="Arial" panose="020B0604020202020204" pitchFamily="34" charset="0"/>
              </a:rPr>
              <a:t>Surface:</a:t>
            </a:r>
          </a:p>
          <a:p>
            <a:pPr>
              <a:buClr>
                <a:srgbClr val="C00000"/>
              </a:buClr>
            </a:pPr>
            <a:r>
              <a:rPr lang="en-GB" sz="1200" dirty="0">
                <a:latin typeface="Arial" panose="020B0604020202020204" pitchFamily="34" charset="0"/>
              </a:rPr>
              <a:t>Land, ship, buoy, </a:t>
            </a:r>
            <a:r>
              <a:rPr lang="en-GB" sz="1200" dirty="0" err="1">
                <a:latin typeface="Arial" panose="020B0604020202020204" pitchFamily="34" charset="0"/>
              </a:rPr>
              <a:t>IBTrACS</a:t>
            </a:r>
            <a:r>
              <a:rPr lang="en-GB" sz="1200" dirty="0">
                <a:latin typeface="Arial" panose="020B0604020202020204" pitchFamily="34" charset="0"/>
              </a:rPr>
              <a:t> tropical cyclone bogus:</a:t>
            </a:r>
          </a:p>
          <a:p>
            <a:pPr>
              <a:buClr>
                <a:srgbClr val="C00000"/>
              </a:buClr>
            </a:pPr>
            <a:r>
              <a:rPr lang="en-GB" sz="1200" dirty="0">
                <a:latin typeface="Arial" panose="020B0604020202020204" pitchFamily="34" charset="0"/>
              </a:rPr>
              <a:t>Ps, 10m wind, Rh2m,</a:t>
            </a:r>
          </a:p>
          <a:p>
            <a:pPr>
              <a:buClr>
                <a:srgbClr val="C00000"/>
              </a:buClr>
            </a:pPr>
            <a:r>
              <a:rPr lang="en-GB" sz="1200" dirty="0">
                <a:latin typeface="Arial" panose="020B0604020202020204" pitchFamily="34" charset="0"/>
              </a:rPr>
              <a:t>T2m, snow depth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79BA49-C927-4AD0-80CF-1E1F734A29D3}"/>
              </a:ext>
            </a:extLst>
          </p:cNvPr>
          <p:cNvSpPr/>
          <p:nvPr/>
        </p:nvSpPr>
        <p:spPr>
          <a:xfrm>
            <a:off x="755576" y="4515966"/>
            <a:ext cx="26642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GB" sz="1200" b="1" dirty="0">
                <a:solidFill>
                  <a:srgbClr val="C00000"/>
                </a:solidFill>
                <a:latin typeface="Arial" panose="020B0604020202020204" pitchFamily="34" charset="0"/>
              </a:rPr>
              <a:t>No wave-height observations</a:t>
            </a:r>
          </a:p>
        </p:txBody>
      </p:sp>
    </p:spTree>
    <p:extLst>
      <p:ext uri="{BB962C8B-B14F-4D97-AF65-F5344CB8AC3E}">
        <p14:creationId xmlns:p14="http://schemas.microsoft.com/office/powerpoint/2010/main" val="103712912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9E83A1A5-3CF3-460C-85AC-D628CBF4D0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59" y="4463578"/>
            <a:ext cx="474163" cy="49974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660025-F9C8-4252-9DDC-1CD5C615B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Ensemble spread as a measure for the </a:t>
            </a:r>
            <a:r>
              <a:rPr lang="en-GB" i="1" dirty="0"/>
              <a:t>synoptic</a:t>
            </a:r>
            <a:r>
              <a:rPr lang="en-GB" dirty="0"/>
              <a:t> ERA5 uncertainty </a:t>
            </a: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4BF8D7-D370-4748-BD0F-A6FD5EC01F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23" y="1080103"/>
            <a:ext cx="6583693" cy="329184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9B1DB3-3FB1-4D48-B336-1FFB26D980C9}"/>
              </a:ext>
            </a:extLst>
          </p:cNvPr>
          <p:cNvCxnSpPr>
            <a:cxnSpLocks/>
          </p:cNvCxnSpPr>
          <p:nvPr/>
        </p:nvCxnSpPr>
        <p:spPr>
          <a:xfrm flipV="1">
            <a:off x="1619672" y="3652216"/>
            <a:ext cx="727177" cy="719734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5155B0B-9C5A-402D-9CE8-AE7516D60B4E}"/>
              </a:ext>
            </a:extLst>
          </p:cNvPr>
          <p:cNvSpPr txBox="1"/>
          <p:nvPr/>
        </p:nvSpPr>
        <p:spPr>
          <a:xfrm>
            <a:off x="1259632" y="4299942"/>
            <a:ext cx="407873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95">
              <a:defRPr/>
            </a:pPr>
            <a:r>
              <a:rPr lang="en-US" sz="1200" b="1" dirty="0">
                <a:latin typeface="Calibri"/>
              </a:rPr>
              <a:t>IGY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048516-026B-4E86-8A38-E0D3D12B2875}"/>
              </a:ext>
            </a:extLst>
          </p:cNvPr>
          <p:cNvSpPr txBox="1"/>
          <p:nvPr/>
        </p:nvSpPr>
        <p:spPr>
          <a:xfrm>
            <a:off x="1547663" y="660328"/>
            <a:ext cx="63368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A73F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Spread decreases over time when more and more observations become available</a:t>
            </a:r>
          </a:p>
          <a:p>
            <a:pPr lvl="0"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Major changes in the observing system are clearly visible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04D1A49-28DD-4089-A982-CC35AF49CB05}"/>
              </a:ext>
            </a:extLst>
          </p:cNvPr>
          <p:cNvCxnSpPr>
            <a:cxnSpLocks/>
          </p:cNvCxnSpPr>
          <p:nvPr/>
        </p:nvCxnSpPr>
        <p:spPr>
          <a:xfrm flipV="1">
            <a:off x="2781564" y="3732388"/>
            <a:ext cx="759583" cy="606492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1F1E88-A41A-4DA0-BD42-41C58DC82DFA}"/>
              </a:ext>
            </a:extLst>
          </p:cNvPr>
          <p:cNvSpPr txBox="1"/>
          <p:nvPr/>
        </p:nvSpPr>
        <p:spPr>
          <a:xfrm>
            <a:off x="2291919" y="4299942"/>
            <a:ext cx="551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95">
              <a:defRPr/>
            </a:pPr>
            <a:r>
              <a:rPr lang="en-US" sz="1200" b="1" dirty="0">
                <a:latin typeface="Calibri"/>
              </a:rPr>
              <a:t>VTPR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C6C4D0-3E3A-4A9E-A4CF-3725CFEAC4FD}"/>
              </a:ext>
            </a:extLst>
          </p:cNvPr>
          <p:cNvCxnSpPr>
            <a:cxnSpLocks/>
          </p:cNvCxnSpPr>
          <p:nvPr/>
        </p:nvCxnSpPr>
        <p:spPr>
          <a:xfrm flipV="1">
            <a:off x="3787009" y="3723878"/>
            <a:ext cx="208927" cy="648072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0CC47D5-0124-448A-8FDA-3FD22F117554}"/>
              </a:ext>
            </a:extLst>
          </p:cNvPr>
          <p:cNvCxnSpPr>
            <a:cxnSpLocks/>
          </p:cNvCxnSpPr>
          <p:nvPr/>
        </p:nvCxnSpPr>
        <p:spPr>
          <a:xfrm flipV="1">
            <a:off x="5364088" y="3652216"/>
            <a:ext cx="207077" cy="719734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93EDA4-A79A-4C3B-933A-5947960856F8}"/>
              </a:ext>
            </a:extLst>
          </p:cNvPr>
          <p:cNvCxnSpPr>
            <a:cxnSpLocks/>
          </p:cNvCxnSpPr>
          <p:nvPr/>
        </p:nvCxnSpPr>
        <p:spPr>
          <a:xfrm flipV="1">
            <a:off x="6084168" y="2499742"/>
            <a:ext cx="124563" cy="1872209"/>
          </a:xfrm>
          <a:prstGeom prst="straightConnector1">
            <a:avLst/>
          </a:prstGeom>
          <a:ln w="476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4788BAF-155C-484E-B260-B9F6DCE119FA}"/>
              </a:ext>
            </a:extLst>
          </p:cNvPr>
          <p:cNvSpPr txBox="1"/>
          <p:nvPr/>
        </p:nvSpPr>
        <p:spPr>
          <a:xfrm>
            <a:off x="3204106" y="4338880"/>
            <a:ext cx="911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95">
              <a:defRPr/>
            </a:pPr>
            <a:r>
              <a:rPr lang="en-US" sz="1200" b="1" dirty="0">
                <a:latin typeface="Calibri"/>
              </a:rPr>
              <a:t>TOVS</a:t>
            </a:r>
          </a:p>
          <a:p>
            <a:pPr algn="ctr" defTabSz="685595">
              <a:defRPr/>
            </a:pPr>
            <a:r>
              <a:rPr lang="en-US" sz="800" b="1" dirty="0">
                <a:latin typeface="Calibri"/>
              </a:rPr>
              <a:t>(HIRS, MSU, SSU)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9766DA-10AD-4A75-B9FC-85C63180F9E6}"/>
              </a:ext>
            </a:extLst>
          </p:cNvPr>
          <p:cNvSpPr txBox="1"/>
          <p:nvPr/>
        </p:nvSpPr>
        <p:spPr>
          <a:xfrm>
            <a:off x="4813374" y="4342125"/>
            <a:ext cx="727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95">
              <a:defRPr/>
            </a:pPr>
            <a:r>
              <a:rPr lang="en-US" sz="1200" b="1" dirty="0">
                <a:latin typeface="Calibri"/>
              </a:rPr>
              <a:t>ATOVS</a:t>
            </a:r>
          </a:p>
          <a:p>
            <a:pPr algn="ctr" defTabSz="685595">
              <a:defRPr/>
            </a:pPr>
            <a:r>
              <a:rPr lang="en-US" sz="800" b="1" dirty="0">
                <a:latin typeface="Calibri"/>
              </a:rPr>
              <a:t>(AMSU-A)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A33D0E-4C38-417D-B221-8864AEC811B6}"/>
              </a:ext>
            </a:extLst>
          </p:cNvPr>
          <p:cNvSpPr txBox="1"/>
          <p:nvPr/>
        </p:nvSpPr>
        <p:spPr>
          <a:xfrm>
            <a:off x="5604287" y="4331880"/>
            <a:ext cx="911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95">
              <a:defRPr/>
            </a:pPr>
            <a:r>
              <a:rPr lang="en-US" sz="1200" b="1" dirty="0">
                <a:latin typeface="Calibri"/>
              </a:rPr>
              <a:t>GNSS-RO</a:t>
            </a:r>
          </a:p>
          <a:p>
            <a:pPr algn="ctr" defTabSz="685595">
              <a:defRPr/>
            </a:pPr>
            <a:r>
              <a:rPr lang="en-US" sz="800" b="1" dirty="0">
                <a:latin typeface="Calibri"/>
              </a:rPr>
              <a:t>(COSMIC,..)</a:t>
            </a:r>
          </a:p>
        </p:txBody>
      </p:sp>
    </p:spTree>
    <p:extLst>
      <p:ext uri="{BB962C8B-B14F-4D97-AF65-F5344CB8AC3E}">
        <p14:creationId xmlns:p14="http://schemas.microsoft.com/office/powerpoint/2010/main" val="233109390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65B64-3BE7-4F94-A25A-656C3E70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Variational Bias Correction in ERA5 – bias model &amp; typical corrections (example : ATMS-7)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993D402-4FA8-49C6-A85D-01562AE1AD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r="5241" b="9353"/>
          <a:stretch/>
        </p:blipFill>
        <p:spPr>
          <a:xfrm>
            <a:off x="0" y="683681"/>
            <a:ext cx="2250733" cy="1800000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C06436C-3B42-469F-8D83-4A80328288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r="7227" b="9353"/>
          <a:stretch/>
        </p:blipFill>
        <p:spPr>
          <a:xfrm>
            <a:off x="2254204" y="699542"/>
            <a:ext cx="2250733" cy="1800000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D8117E69-E8C5-48E6-A8F0-468938F44D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r="5241" b="8975"/>
          <a:stretch/>
        </p:blipFill>
        <p:spPr>
          <a:xfrm>
            <a:off x="4562082" y="699542"/>
            <a:ext cx="2307317" cy="180000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B064A2EA-36E2-42E5-90D2-6EBA892AAE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r="5241" b="9034"/>
          <a:stretch/>
        </p:blipFill>
        <p:spPr>
          <a:xfrm>
            <a:off x="6926544" y="699542"/>
            <a:ext cx="2242845" cy="1800000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4CED95C9-16A5-4A06-8D0F-F593CB9913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r="4449" b="9990"/>
          <a:stretch/>
        </p:blipFill>
        <p:spPr>
          <a:xfrm>
            <a:off x="194204" y="2431573"/>
            <a:ext cx="2333333" cy="1800000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4A4CD93F-EB1C-45F3-BE20-EF58512970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" r="5021" b="7015"/>
          <a:stretch/>
        </p:blipFill>
        <p:spPr>
          <a:xfrm>
            <a:off x="2943321" y="2487758"/>
            <a:ext cx="2400773" cy="1913228"/>
          </a:xfrm>
          <a:prstGeom prst="rect">
            <a:avLst/>
          </a:prstGeom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CD102E31-FA73-4AA4-828E-B9274837B5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r="7015" b="7015"/>
          <a:stretch/>
        </p:blipFill>
        <p:spPr>
          <a:xfrm>
            <a:off x="5542729" y="2515403"/>
            <a:ext cx="2307317" cy="18928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F7F1CD9-8863-4BC0-BB00-FD828E4C5F6D}"/>
              </a:ext>
            </a:extLst>
          </p:cNvPr>
          <p:cNvSpPr txBox="1"/>
          <p:nvPr/>
        </p:nvSpPr>
        <p:spPr>
          <a:xfrm>
            <a:off x="7596336" y="2094579"/>
            <a:ext cx="1241683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+ offset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+ scan biases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(to 3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rd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order)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3755FC-18F8-440E-909B-10840D0B5DE5}"/>
              </a:ext>
            </a:extLst>
          </p:cNvPr>
          <p:cNvSpPr txBox="1"/>
          <p:nvPr/>
        </p:nvSpPr>
        <p:spPr>
          <a:xfrm>
            <a:off x="143751" y="4271897"/>
            <a:ext cx="3203758" cy="830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Accounts for: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Instrument errors (spectral, radiometric, …)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Forecast model errors 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RT model errors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B17495-0117-4DDC-AAAA-2127B58D9FF0}"/>
              </a:ext>
            </a:extLst>
          </p:cNvPr>
          <p:cNvSpPr txBox="1"/>
          <p:nvPr/>
        </p:nvSpPr>
        <p:spPr>
          <a:xfrm>
            <a:off x="3803180" y="4276527"/>
            <a:ext cx="5366209" cy="830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Expect (hope!)  that in time, as instruments &amp; models improve:  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The (mean) amplitude of bias corrections reduce; and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The variance of the bias corrections reduce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Eventually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 – the corrections are (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) small &amp; (ii) bounded by the uncertainties</a:t>
            </a:r>
          </a:p>
        </p:txBody>
      </p:sp>
    </p:spTree>
    <p:extLst>
      <p:ext uri="{BB962C8B-B14F-4D97-AF65-F5344CB8AC3E}">
        <p14:creationId xmlns:p14="http://schemas.microsoft.com/office/powerpoint/2010/main" val="120407107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78ED98D4-6C65-48F6-8D33-3BDBB9229F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/>
          <a:stretch/>
        </p:blipFill>
        <p:spPr>
          <a:xfrm>
            <a:off x="467545" y="563285"/>
            <a:ext cx="5226116" cy="4016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60CB0-A756-4328-A8F0-49F78C3F8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MSU-3 / AMSU-A7  / ATMS-8 Bias Corrections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8EC91E-81A4-4CBB-9653-032292332DAE}"/>
              </a:ext>
            </a:extLst>
          </p:cNvPr>
          <p:cNvSpPr txBox="1"/>
          <p:nvPr/>
        </p:nvSpPr>
        <p:spPr>
          <a:xfrm>
            <a:off x="3347864" y="1367887"/>
            <a:ext cx="1961430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defTabSz="914378" hangingPunct="0"/>
            <a:r>
              <a:rPr lang="en-GB" sz="1000" b="1" dirty="0">
                <a:solidFill>
                  <a:srgbClr val="6666FF"/>
                </a:solidFill>
                <a:latin typeface="Arial"/>
                <a:ea typeface="+mj-ea"/>
                <a:cs typeface="Arial"/>
                <a:sym typeface="Arial"/>
              </a:rPr>
              <a:t>ERA Interim</a:t>
            </a:r>
            <a:endParaRPr lang="en-GB" sz="800" b="1" dirty="0">
              <a:solidFill>
                <a:srgbClr val="6666FF"/>
              </a:solidFill>
              <a:latin typeface="Arial"/>
              <a:ea typeface="+mj-ea"/>
              <a:cs typeface="Arial"/>
              <a:sym typeface="Arial"/>
            </a:endParaRPr>
          </a:p>
          <a:p>
            <a:pPr defTabSz="914378" hangingPunct="0"/>
            <a:r>
              <a:rPr lang="en-GB" sz="1000" dirty="0">
                <a:solidFill>
                  <a:srgbClr val="6666FF"/>
                </a:solidFill>
                <a:latin typeface="Arial"/>
                <a:ea typeface="+mj-ea"/>
                <a:cs typeface="Arial"/>
                <a:sym typeface="Arial"/>
              </a:rPr>
              <a:t>Bias corrections (</a:t>
            </a:r>
            <a:r>
              <a:rPr lang="en-GB" sz="1000" b="1" dirty="0">
                <a:solidFill>
                  <a:srgbClr val="6666FF"/>
                </a:solidFill>
                <a:latin typeface="Arial"/>
                <a:ea typeface="+mj-ea"/>
                <a:cs typeface="Arial"/>
                <a:sym typeface="Arial"/>
              </a:rPr>
              <a:t>bold</a:t>
            </a:r>
            <a:r>
              <a:rPr lang="en-GB" sz="1000" dirty="0">
                <a:solidFill>
                  <a:srgbClr val="6666FF"/>
                </a:solidFill>
                <a:latin typeface="Arial"/>
                <a:ea typeface="+mj-ea"/>
                <a:cs typeface="Arial"/>
                <a:sym typeface="Arial"/>
              </a:rPr>
              <a:t>) ± STDEV</a:t>
            </a:r>
          </a:p>
          <a:p>
            <a:pPr defTabSz="914378" hangingPunct="0"/>
            <a:r>
              <a:rPr lang="en-GB" sz="1000" dirty="0">
                <a:solidFill>
                  <a:srgbClr val="6666FF"/>
                </a:solidFill>
                <a:latin typeface="Arial"/>
                <a:ea typeface="+mj-ea"/>
                <a:cs typeface="Arial"/>
                <a:sym typeface="Arial"/>
              </a:rPr>
              <a:t>of bias corrections (</a:t>
            </a:r>
            <a:r>
              <a:rPr lang="en-GB" sz="1000" dirty="0">
                <a:solidFill>
                  <a:srgbClr val="FFFFFF">
                    <a:lumMod val="50000"/>
                  </a:srgbClr>
                </a:solidFill>
                <a:latin typeface="Arial"/>
                <a:ea typeface="+mj-ea"/>
                <a:cs typeface="Arial"/>
                <a:sym typeface="Arial"/>
              </a:rPr>
              <a:t>grey</a:t>
            </a:r>
            <a:r>
              <a:rPr lang="en-GB" sz="1000" dirty="0">
                <a:solidFill>
                  <a:srgbClr val="6666FF"/>
                </a:solidFill>
                <a:latin typeface="Arial"/>
                <a:ea typeface="+mj-ea"/>
                <a:cs typeface="Arial"/>
                <a:sym typeface="Arial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D8C173-B67C-4CD8-9D17-1BDA35096A23}"/>
              </a:ext>
            </a:extLst>
          </p:cNvPr>
          <p:cNvSpPr txBox="1"/>
          <p:nvPr/>
        </p:nvSpPr>
        <p:spPr>
          <a:xfrm>
            <a:off x="3419873" y="2726484"/>
            <a:ext cx="433769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defTabSz="914378" hangingPunct="0"/>
            <a:r>
              <a:rPr lang="en-GB" sz="1000" b="1" dirty="0">
                <a:solidFill>
                  <a:srgbClr val="FF0000"/>
                </a:solidFill>
                <a:latin typeface="Arial"/>
                <a:ea typeface="+mj-ea"/>
                <a:cs typeface="Arial"/>
                <a:sym typeface="Arial"/>
              </a:rPr>
              <a:t>ERA5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73049E-C977-4005-88D2-6B11E73A1723}"/>
              </a:ext>
            </a:extLst>
          </p:cNvPr>
          <p:cNvSpPr txBox="1"/>
          <p:nvPr/>
        </p:nvSpPr>
        <p:spPr>
          <a:xfrm>
            <a:off x="3476237" y="3867895"/>
            <a:ext cx="1958224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defTabSz="914378" hangingPunct="0"/>
            <a:r>
              <a:rPr lang="en-GB" sz="10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Difference in bias corrections</a:t>
            </a:r>
          </a:p>
          <a:p>
            <a:pPr defTabSz="914378" hangingPunct="0"/>
            <a:r>
              <a:rPr lang="en-GB" sz="1000" dirty="0">
                <a:solidFill>
                  <a:srgbClr val="FFFFFF">
                    <a:lumMod val="65000"/>
                  </a:srgbClr>
                </a:solidFill>
                <a:latin typeface="Arial"/>
                <a:ea typeface="+mj-ea"/>
                <a:cs typeface="Arial"/>
                <a:sym typeface="Arial"/>
              </a:rPr>
              <a:t>STDEV of ERA5 bias corrections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266CF2-3605-4B20-A349-C72DDD894677}"/>
              </a:ext>
            </a:extLst>
          </p:cNvPr>
          <p:cNvSpPr txBox="1"/>
          <p:nvPr/>
        </p:nvSpPr>
        <p:spPr>
          <a:xfrm>
            <a:off x="5559625" y="710545"/>
            <a:ext cx="3596493" cy="4524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MSU-3 / AMSU-A7 / ATMS-8 </a:t>
            </a:r>
          </a:p>
          <a:p>
            <a:pPr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(54.96 / 54.94 / 54.94 GHz)</a:t>
            </a:r>
          </a:p>
          <a:p>
            <a:pPr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T –sounding, </a:t>
            </a:r>
            <a:r>
              <a:rPr lang="en-GB" sz="1200" dirty="0" err="1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w.fn</a:t>
            </a:r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. peak at 270 </a:t>
            </a:r>
            <a:r>
              <a:rPr lang="en-GB" sz="1200" dirty="0" err="1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hPa</a:t>
            </a:r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</a:t>
            </a:r>
          </a:p>
          <a:p>
            <a:pPr defTabSz="914378" hangingPunct="0"/>
            <a:endParaRPr lang="en-GB" sz="120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  <a:p>
            <a:pPr marL="171446" indent="-171446" defTabSz="914378" hangingPunct="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Improvements MSU - &gt; AMSU-A - &gt; ATMS</a:t>
            </a:r>
          </a:p>
          <a:p>
            <a:pPr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   (FY-3 MWTS / MWTS-2, </a:t>
            </a:r>
            <a:r>
              <a:rPr lang="en-GB" sz="1200" dirty="0" err="1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Metop</a:t>
            </a:r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-SG MWS ?)</a:t>
            </a:r>
          </a:p>
          <a:p>
            <a:pPr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</a:t>
            </a:r>
          </a:p>
          <a:p>
            <a:pPr marL="171446" indent="-171446" defTabSz="914378" hangingPunct="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Little change from ERA-Interim to ERA5</a:t>
            </a:r>
          </a:p>
          <a:p>
            <a:pPr marL="171446" indent="-171446" defTabSz="914378" hangingPunct="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  <a:p>
            <a:pPr marL="171446" indent="-171446" defTabSz="914378" hangingPunct="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Suggests model bias and RT related biases </a:t>
            </a:r>
          </a:p>
          <a:p>
            <a:pPr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   are less significant than instrument biases</a:t>
            </a:r>
          </a:p>
          <a:p>
            <a:pPr marL="171446" indent="-171446" defTabSz="914378" hangingPunct="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  <a:p>
            <a:pPr marL="171446" indent="-171446" defTabSz="914378" hangingPunct="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MSU &amp; AMSU-A possible mechanisms identified:</a:t>
            </a:r>
          </a:p>
          <a:p>
            <a:pPr marL="171446" indent="-171446" defTabSz="914378" hangingPunct="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  <a:p>
            <a:pPr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  - Radiometer non-linearities. Zou </a:t>
            </a:r>
            <a:r>
              <a:rPr lang="en-GB" sz="1200" i="1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et al </a:t>
            </a:r>
          </a:p>
          <a:p>
            <a:pPr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   (JTECH, 2010) </a:t>
            </a:r>
          </a:p>
          <a:p>
            <a:pPr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  - Spectral shifts. Zou </a:t>
            </a:r>
            <a:r>
              <a:rPr lang="en-GB" sz="1200" i="1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et al </a:t>
            </a:r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(JGR, 2011), </a:t>
            </a:r>
          </a:p>
          <a:p>
            <a:pPr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    Lu and Bell (JTECH, 2013)</a:t>
            </a:r>
          </a:p>
          <a:p>
            <a:pPr marL="171446" indent="-171446" defTabSz="914378" hangingPunct="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  <a:p>
            <a:pPr marL="171446" indent="-171446" defTabSz="914378" hangingPunct="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But disappointing results in NWP testing so far </a:t>
            </a:r>
          </a:p>
          <a:p>
            <a:pPr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   (for AMSU-A, </a:t>
            </a:r>
            <a:r>
              <a:rPr lang="en-GB" sz="1200" dirty="0" err="1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Lupu</a:t>
            </a:r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</a:t>
            </a:r>
            <a:r>
              <a:rPr lang="en-GB" sz="1200" i="1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et al</a:t>
            </a:r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, ECMWF TM 770, 2016)</a:t>
            </a:r>
          </a:p>
          <a:p>
            <a:pPr marL="171446" indent="-171446" defTabSz="914378" hangingPunct="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  <a:p>
            <a:pPr defTabSz="914378" hangingPunct="0"/>
            <a:endParaRPr lang="en-GB" sz="120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  <a:p>
            <a:pPr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</a:t>
            </a:r>
            <a:endParaRPr lang="en-GB" sz="140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531F0B-01EA-4AA4-B0C2-8689743D0D97}"/>
              </a:ext>
            </a:extLst>
          </p:cNvPr>
          <p:cNvSpPr txBox="1"/>
          <p:nvPr/>
        </p:nvSpPr>
        <p:spPr>
          <a:xfrm>
            <a:off x="467545" y="4545490"/>
            <a:ext cx="1866597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defTabSz="914378" hangingPunct="0"/>
            <a:r>
              <a:rPr lang="en-GB" sz="14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ERA5 – ERA Interim</a:t>
            </a:r>
          </a:p>
          <a:p>
            <a:pPr defTabSz="914378" hangingPunct="0"/>
            <a:r>
              <a:rPr lang="en-GB" sz="1400" dirty="0">
                <a:solidFill>
                  <a:srgbClr val="FF0000"/>
                </a:solidFill>
                <a:latin typeface="Arial"/>
                <a:ea typeface="+mj-ea"/>
                <a:cs typeface="Arial"/>
                <a:sym typeface="Arial"/>
              </a:rPr>
              <a:t>ERA5.1 – ERA Interim</a:t>
            </a:r>
          </a:p>
          <a:p>
            <a:pPr defTabSz="914378" hangingPunct="0"/>
            <a:endParaRPr lang="en-GB" sz="140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DDC4C2-E2B9-4E78-BF9E-8BF6857CD15B}"/>
              </a:ext>
            </a:extLst>
          </p:cNvPr>
          <p:cNvCxnSpPr/>
          <p:nvPr/>
        </p:nvCxnSpPr>
        <p:spPr>
          <a:xfrm flipV="1">
            <a:off x="2195736" y="3867895"/>
            <a:ext cx="432048" cy="712322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49C1AB-E581-492C-A462-08B75A299C0E}"/>
              </a:ext>
            </a:extLst>
          </p:cNvPr>
          <p:cNvCxnSpPr>
            <a:cxnSpLocks/>
          </p:cNvCxnSpPr>
          <p:nvPr/>
        </p:nvCxnSpPr>
        <p:spPr>
          <a:xfrm flipV="1">
            <a:off x="2407221" y="3795887"/>
            <a:ext cx="1069016" cy="1082206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991066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0CB0-A756-4328-A8F0-49F78C3F8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MSU-2 / -3  / -4 Bias Corrections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273996-6A04-458D-90B2-57FCDDA4D8F5}"/>
              </a:ext>
            </a:extLst>
          </p:cNvPr>
          <p:cNvSpPr txBox="1"/>
          <p:nvPr/>
        </p:nvSpPr>
        <p:spPr>
          <a:xfrm>
            <a:off x="742973" y="627535"/>
            <a:ext cx="2048505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MSU-2 / AMSU-A5 / ATMS-6</a:t>
            </a:r>
          </a:p>
          <a:p>
            <a:pPr algn="ctr"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Peak 700 </a:t>
            </a:r>
            <a:r>
              <a:rPr lang="en-GB" sz="1200" dirty="0" err="1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hPa</a:t>
            </a:r>
            <a:endParaRPr lang="en-GB" sz="120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BDBFB-62A3-4EFF-9A2C-9F1B8895AF77}"/>
              </a:ext>
            </a:extLst>
          </p:cNvPr>
          <p:cNvSpPr txBox="1"/>
          <p:nvPr/>
        </p:nvSpPr>
        <p:spPr>
          <a:xfrm>
            <a:off x="3596640" y="627535"/>
            <a:ext cx="2048505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MSU-3 / AMSU-A7 / ATMS-8</a:t>
            </a:r>
          </a:p>
          <a:p>
            <a:pPr algn="ctr"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Peak 270 </a:t>
            </a:r>
            <a:r>
              <a:rPr lang="en-GB" sz="1200" dirty="0" err="1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hPa</a:t>
            </a:r>
            <a:endParaRPr lang="en-GB" sz="120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6C82FA-B38F-4954-86A9-1D3AFD5BB284}"/>
              </a:ext>
            </a:extLst>
          </p:cNvPr>
          <p:cNvSpPr txBox="1"/>
          <p:nvPr/>
        </p:nvSpPr>
        <p:spPr>
          <a:xfrm>
            <a:off x="6325912" y="627533"/>
            <a:ext cx="2133465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MSU-4 / AMSU-A9 / ATMS-10</a:t>
            </a:r>
          </a:p>
          <a:p>
            <a:pPr algn="ctr" defTabSz="914378" hangingPunct="0"/>
            <a:r>
              <a:rPr lang="en-GB" sz="12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Peak 90 </a:t>
            </a:r>
            <a:r>
              <a:rPr lang="en-GB" sz="1200" dirty="0" err="1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hPa</a:t>
            </a:r>
            <a:endParaRPr lang="en-GB" sz="1200" dirty="0">
              <a:solidFill>
                <a:srgbClr val="000000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BA5678-6E22-4225-87D5-3059027937CD}"/>
              </a:ext>
            </a:extLst>
          </p:cNvPr>
          <p:cNvSpPr txBox="1"/>
          <p:nvPr/>
        </p:nvSpPr>
        <p:spPr>
          <a:xfrm>
            <a:off x="638388" y="3579862"/>
            <a:ext cx="7147145" cy="1384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285743" indent="-285743" defTabSz="91437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Similar picture (to MSU-3) for MSU-2 and MSU-4.</a:t>
            </a:r>
          </a:p>
          <a:p>
            <a:pPr marL="285743" indent="-285743" defTabSz="91437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Changes in bias correction </a:t>
            </a:r>
            <a:r>
              <a:rPr lang="en-GB" sz="1400" i="1" dirty="0" err="1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wrt</a:t>
            </a:r>
            <a:r>
              <a:rPr lang="en-GB" sz="14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ERA-Interim are generally small, with the exception of:</a:t>
            </a:r>
          </a:p>
          <a:p>
            <a:pPr marL="742931" lvl="1" indent="-285743" defTabSz="91437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Aqua AMSU-A 2003-2016</a:t>
            </a:r>
          </a:p>
          <a:p>
            <a:pPr marL="742931" lvl="1" indent="-285743" defTabSz="91437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The period from 2000 -  2006 ( fixed in </a:t>
            </a:r>
            <a:r>
              <a:rPr lang="en-GB" sz="1400" dirty="0">
                <a:solidFill>
                  <a:srgbClr val="FF0000"/>
                </a:solidFill>
                <a:latin typeface="Arial"/>
                <a:ea typeface="+mj-ea"/>
                <a:cs typeface="Arial"/>
                <a:sym typeface="Arial"/>
              </a:rPr>
              <a:t>ERA5.1 </a:t>
            </a:r>
            <a:r>
              <a:rPr lang="en-GB" sz="14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) </a:t>
            </a:r>
          </a:p>
          <a:p>
            <a:pPr marL="285743" indent="-285743" defTabSz="914378" hangingPunct="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Largest discrepancies AMSU-9 (0.5K), but still detectable in AMSU-7 and AMSU-5</a:t>
            </a:r>
          </a:p>
          <a:p>
            <a:pPr defTabSz="914378" hangingPunct="0"/>
            <a:r>
              <a:rPr lang="en-GB" sz="14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 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5313C51-C9A2-408F-BDAB-6CA949BA31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/>
          <a:stretch/>
        </p:blipFill>
        <p:spPr>
          <a:xfrm>
            <a:off x="539553" y="1204181"/>
            <a:ext cx="2760575" cy="216000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B2C92C47-13FF-47B8-A6FB-3B95FE91F5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4" t="4106" r="4410"/>
          <a:stretch/>
        </p:blipFill>
        <p:spPr>
          <a:xfrm>
            <a:off x="3420269" y="1306274"/>
            <a:ext cx="2423607" cy="2057907"/>
          </a:xfrm>
          <a:prstGeom prst="rect">
            <a:avLst/>
          </a:prstGeom>
        </p:spPr>
      </p:pic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31683839-081F-40D4-A034-351A164C42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4" t="4106" r="4408"/>
          <a:stretch/>
        </p:blipFill>
        <p:spPr>
          <a:xfrm>
            <a:off x="6180842" y="1306274"/>
            <a:ext cx="2423607" cy="20579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330A4D-3FBB-48B7-9E6F-7B22C87CCFDA}"/>
              </a:ext>
            </a:extLst>
          </p:cNvPr>
          <p:cNvSpPr txBox="1"/>
          <p:nvPr/>
        </p:nvSpPr>
        <p:spPr>
          <a:xfrm>
            <a:off x="838753" y="2931790"/>
            <a:ext cx="1599152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defTabSz="914378" hangingPunct="0"/>
            <a:r>
              <a:rPr lang="en-GB" sz="800" dirty="0">
                <a:solidFill>
                  <a:srgbClr val="000000"/>
                </a:solidFill>
                <a:latin typeface="Arial"/>
                <a:ea typeface="+mj-ea"/>
                <a:cs typeface="Arial"/>
                <a:sym typeface="Arial"/>
              </a:rPr>
              <a:t>Difference in bias corrections</a:t>
            </a:r>
          </a:p>
          <a:p>
            <a:pPr defTabSz="914378" hangingPunct="0"/>
            <a:r>
              <a:rPr lang="en-GB" sz="800" dirty="0">
                <a:solidFill>
                  <a:srgbClr val="FFFFFF">
                    <a:lumMod val="65000"/>
                  </a:srgbClr>
                </a:solidFill>
                <a:latin typeface="Arial"/>
                <a:ea typeface="+mj-ea"/>
                <a:cs typeface="Arial"/>
                <a:sym typeface="Arial"/>
              </a:rPr>
              <a:t>STDEV of ERA5 bias corrections</a:t>
            </a:r>
          </a:p>
        </p:txBody>
      </p:sp>
    </p:spTree>
    <p:extLst>
      <p:ext uri="{BB962C8B-B14F-4D97-AF65-F5344CB8AC3E}">
        <p14:creationId xmlns:p14="http://schemas.microsoft.com/office/powerpoint/2010/main" val="420861099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1FDBF-35C1-4388-916E-3B33349C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Model error manifested in biased </a:t>
            </a:r>
            <a:r>
              <a:rPr lang="en-GB" dirty="0" err="1"/>
              <a:t>fg_departures</a:t>
            </a:r>
            <a:endParaRPr lang="en-GB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71D6F3A-A2A2-47DC-99AB-561180052F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t="4072" r="3940" b="49088"/>
          <a:stretch/>
        </p:blipFill>
        <p:spPr>
          <a:xfrm>
            <a:off x="971599" y="1347614"/>
            <a:ext cx="5522700" cy="2016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86DC9-5FA3-427A-A225-427A74D82291}"/>
              </a:ext>
            </a:extLst>
          </p:cNvPr>
          <p:cNvSpPr txBox="1"/>
          <p:nvPr/>
        </p:nvSpPr>
        <p:spPr>
          <a:xfrm>
            <a:off x="971599" y="889212"/>
            <a:ext cx="1926036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NOAA-18 AMSU-A8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C7B5028-51FF-4332-AF2B-CC8CB08B42E6}"/>
              </a:ext>
            </a:extLst>
          </p:cNvPr>
          <p:cNvCxnSpPr>
            <a:cxnSpLocks/>
          </p:cNvCxnSpPr>
          <p:nvPr/>
        </p:nvCxnSpPr>
        <p:spPr>
          <a:xfrm>
            <a:off x="5796136" y="2211710"/>
            <a:ext cx="0" cy="288032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E8D91B-FA5E-4D73-99D0-2E7B91E1B6AB}"/>
              </a:ext>
            </a:extLst>
          </p:cNvPr>
          <p:cNvCxnSpPr>
            <a:cxnSpLocks/>
          </p:cNvCxnSpPr>
          <p:nvPr/>
        </p:nvCxnSpPr>
        <p:spPr>
          <a:xfrm flipV="1">
            <a:off x="5796136" y="2652142"/>
            <a:ext cx="0" cy="279648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40B7BC-7ECD-48DC-A7CA-089FD4D54E8A}"/>
              </a:ext>
            </a:extLst>
          </p:cNvPr>
          <p:cNvSpPr txBox="1"/>
          <p:nvPr/>
        </p:nvSpPr>
        <p:spPr>
          <a:xfrm>
            <a:off x="6012160" y="2211710"/>
            <a:ext cx="2633089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f</a:t>
            </a:r>
            <a:r>
              <a:rPr kumimoji="0" lang="en-GB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g</a:t>
            </a: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departures biased by ~25 </a:t>
            </a:r>
            <a:r>
              <a:rPr kumimoji="0" lang="en-GB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mK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3EE342-C1A4-487C-B1D9-298270105EB3}"/>
              </a:ext>
            </a:extLst>
          </p:cNvPr>
          <p:cNvCxnSpPr>
            <a:cxnSpLocks/>
          </p:cNvCxnSpPr>
          <p:nvPr/>
        </p:nvCxnSpPr>
        <p:spPr>
          <a:xfrm>
            <a:off x="1763688" y="4515966"/>
            <a:ext cx="2664296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CCD1A8-7D6C-420B-B68A-AA368C14FDE7}"/>
              </a:ext>
            </a:extLst>
          </p:cNvPr>
          <p:cNvCxnSpPr>
            <a:cxnSpLocks/>
          </p:cNvCxnSpPr>
          <p:nvPr/>
        </p:nvCxnSpPr>
        <p:spPr>
          <a:xfrm flipV="1">
            <a:off x="1763688" y="3643486"/>
            <a:ext cx="0" cy="87248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33C1F6C-8D86-4715-BC06-78E23BD80A90}"/>
              </a:ext>
            </a:extLst>
          </p:cNvPr>
          <p:cNvSpPr/>
          <p:nvPr/>
        </p:nvSpPr>
        <p:spPr>
          <a:xfrm>
            <a:off x="2118627" y="3733839"/>
            <a:ext cx="45719" cy="45719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B69AE2-D7FB-4CAD-B83B-F2247BF39221}"/>
              </a:ext>
            </a:extLst>
          </p:cNvPr>
          <p:cNvSpPr/>
          <p:nvPr/>
        </p:nvSpPr>
        <p:spPr>
          <a:xfrm>
            <a:off x="2533232" y="3779558"/>
            <a:ext cx="45719" cy="45719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592DED-9757-4535-82C1-2076FC06FF1E}"/>
              </a:ext>
            </a:extLst>
          </p:cNvPr>
          <p:cNvSpPr/>
          <p:nvPr/>
        </p:nvSpPr>
        <p:spPr>
          <a:xfrm>
            <a:off x="2940548" y="3820647"/>
            <a:ext cx="45719" cy="45719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174057B-C09F-4813-920B-6EB3A7796512}"/>
              </a:ext>
            </a:extLst>
          </p:cNvPr>
          <p:cNvSpPr/>
          <p:nvPr/>
        </p:nvSpPr>
        <p:spPr>
          <a:xfrm>
            <a:off x="3347864" y="3854287"/>
            <a:ext cx="45719" cy="45719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2373EAC-5718-4BF5-843A-E086B12233AA}"/>
              </a:ext>
            </a:extLst>
          </p:cNvPr>
          <p:cNvSpPr/>
          <p:nvPr/>
        </p:nvSpPr>
        <p:spPr>
          <a:xfrm>
            <a:off x="3740400" y="3864703"/>
            <a:ext cx="45719" cy="45719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E833A29-3D07-4808-9823-7865DA3398C6}"/>
              </a:ext>
            </a:extLst>
          </p:cNvPr>
          <p:cNvCxnSpPr>
            <a:cxnSpLocks/>
          </p:cNvCxnSpPr>
          <p:nvPr/>
        </p:nvCxnSpPr>
        <p:spPr>
          <a:xfrm>
            <a:off x="2194676" y="3811037"/>
            <a:ext cx="338556" cy="241891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57C3242-B908-4EFF-836B-4EB1E853C0C2}"/>
              </a:ext>
            </a:extLst>
          </p:cNvPr>
          <p:cNvCxnSpPr>
            <a:endCxn id="21" idx="4"/>
          </p:cNvCxnSpPr>
          <p:nvPr/>
        </p:nvCxnSpPr>
        <p:spPr>
          <a:xfrm flipV="1">
            <a:off x="2556091" y="3825277"/>
            <a:ext cx="1" cy="227651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006FD2-6DB6-4AF3-BAAB-92B9A3A309B6}"/>
              </a:ext>
            </a:extLst>
          </p:cNvPr>
          <p:cNvCxnSpPr>
            <a:cxnSpLocks/>
          </p:cNvCxnSpPr>
          <p:nvPr/>
        </p:nvCxnSpPr>
        <p:spPr>
          <a:xfrm>
            <a:off x="2613422" y="3858852"/>
            <a:ext cx="338556" cy="241891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91F9028-2160-4118-9B9F-14B9637E0FD9}"/>
              </a:ext>
            </a:extLst>
          </p:cNvPr>
          <p:cNvCxnSpPr>
            <a:cxnSpLocks/>
          </p:cNvCxnSpPr>
          <p:nvPr/>
        </p:nvCxnSpPr>
        <p:spPr>
          <a:xfrm>
            <a:off x="2997788" y="3890057"/>
            <a:ext cx="338556" cy="241891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553F4FA-FC62-4077-9A0C-222F40691B88}"/>
              </a:ext>
            </a:extLst>
          </p:cNvPr>
          <p:cNvCxnSpPr>
            <a:cxnSpLocks/>
          </p:cNvCxnSpPr>
          <p:nvPr/>
        </p:nvCxnSpPr>
        <p:spPr>
          <a:xfrm>
            <a:off x="3428775" y="3925209"/>
            <a:ext cx="338556" cy="241891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09405F0-2EF0-4E9A-9416-68A335166644}"/>
              </a:ext>
            </a:extLst>
          </p:cNvPr>
          <p:cNvCxnSpPr/>
          <p:nvPr/>
        </p:nvCxnSpPr>
        <p:spPr>
          <a:xfrm flipV="1">
            <a:off x="2969121" y="3873092"/>
            <a:ext cx="1" cy="227651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222C704-EE8B-41E6-9C27-AE848F1AFABB}"/>
              </a:ext>
            </a:extLst>
          </p:cNvPr>
          <p:cNvCxnSpPr/>
          <p:nvPr/>
        </p:nvCxnSpPr>
        <p:spPr>
          <a:xfrm flipV="1">
            <a:off x="3365009" y="3925392"/>
            <a:ext cx="1" cy="227651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3CDDFEA-9BC3-4647-ACF7-26880CCA1AAA}"/>
              </a:ext>
            </a:extLst>
          </p:cNvPr>
          <p:cNvCxnSpPr/>
          <p:nvPr/>
        </p:nvCxnSpPr>
        <p:spPr>
          <a:xfrm flipV="1">
            <a:off x="3763259" y="3940504"/>
            <a:ext cx="1" cy="227651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75D1861-8771-4B3C-B81C-A79427FEB34D}"/>
              </a:ext>
            </a:extLst>
          </p:cNvPr>
          <p:cNvSpPr txBox="1"/>
          <p:nvPr/>
        </p:nvSpPr>
        <p:spPr>
          <a:xfrm>
            <a:off x="1424709" y="3527874"/>
            <a:ext cx="369649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x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(T)</a:t>
            </a: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EC209B-A8A5-4AF6-9943-418E3CD97B7D}"/>
              </a:ext>
            </a:extLst>
          </p:cNvPr>
          <p:cNvSpPr txBox="1"/>
          <p:nvPr/>
        </p:nvSpPr>
        <p:spPr>
          <a:xfrm>
            <a:off x="2099347" y="3494644"/>
            <a:ext cx="472241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OBS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B75CB01-2748-4F8F-B814-ECCDFE947BE6}"/>
              </a:ext>
            </a:extLst>
          </p:cNvPr>
          <p:cNvSpPr txBox="1"/>
          <p:nvPr/>
        </p:nvSpPr>
        <p:spPr>
          <a:xfrm>
            <a:off x="2302819" y="4047385"/>
            <a:ext cx="340795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FG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D0E9E0-30E4-4A22-BA02-91B7DD837ECA}"/>
              </a:ext>
            </a:extLst>
          </p:cNvPr>
          <p:cNvSpPr txBox="1"/>
          <p:nvPr/>
        </p:nvSpPr>
        <p:spPr>
          <a:xfrm>
            <a:off x="3819724" y="3820647"/>
            <a:ext cx="342397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99D26E-5A9F-4BA3-874F-D4AE7E17D751}"/>
              </a:ext>
            </a:extLst>
          </p:cNvPr>
          <p:cNvSpPr txBox="1"/>
          <p:nvPr/>
        </p:nvSpPr>
        <p:spPr>
          <a:xfrm>
            <a:off x="4058213" y="4571117"/>
            <a:ext cx="529949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time </a:t>
            </a:r>
          </a:p>
        </p:txBody>
      </p:sp>
    </p:spTree>
    <p:extLst>
      <p:ext uri="{BB962C8B-B14F-4D97-AF65-F5344CB8AC3E}">
        <p14:creationId xmlns:p14="http://schemas.microsoft.com/office/powerpoint/2010/main" val="133668404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D59E8-E9CC-4A07-838E-F1C2FAA8E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Disentangling Model Error </a:t>
            </a:r>
            <a:r>
              <a:rPr lang="en-GB" i="1" dirty="0"/>
              <a:t>&amp;</a:t>
            </a:r>
            <a:r>
              <a:rPr lang="en-GB" dirty="0"/>
              <a:t> Instrument Error / AMSU-A Mean FG_DEPS in ERA5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7D9B8935-528A-46A8-BFEE-ED308E095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601" r="471"/>
          <a:stretch/>
        </p:blipFill>
        <p:spPr>
          <a:xfrm>
            <a:off x="1187624" y="555526"/>
            <a:ext cx="3346411" cy="4443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E3D194-6F71-45E5-9698-8924B8010812}"/>
              </a:ext>
            </a:extLst>
          </p:cNvPr>
          <p:cNvSpPr txBox="1"/>
          <p:nvPr/>
        </p:nvSpPr>
        <p:spPr>
          <a:xfrm>
            <a:off x="4569279" y="627534"/>
            <a:ext cx="4467217" cy="22775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ERA5 mean first guess departures </a:t>
            </a:r>
            <a:r>
              <a:rPr lang="en-GB" sz="1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s</a:t>
            </a: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hown for AMSU-A</a:t>
            </a:r>
            <a:endParaRPr kumimoji="0" lang="en-GB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800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Error bars represent (±1</a:t>
            </a:r>
            <a:r>
              <a:rPr kumimoji="0" lang="el-G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σ</a:t>
            </a: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) spread </a:t>
            </a:r>
            <a:r>
              <a:rPr lang="en-GB" sz="1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over the lifetime of each sensor</a:t>
            </a:r>
            <a:endParaRPr lang="en-GB" sz="800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Consistent picture of :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a cold model bias mid-trop to mid-</a:t>
            </a:r>
            <a:r>
              <a:rPr lang="en-GB" sz="1400"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strat</a:t>
            </a:r>
            <a:endParaRPr lang="en-GB" sz="1400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a (larger) warm model bias above 10 </a:t>
            </a:r>
            <a:r>
              <a:rPr lang="en-GB" sz="1400"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hPa</a:t>
            </a:r>
            <a:endParaRPr lang="en-GB" sz="1400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GB" sz="1400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Broadly consistent with analysis increments in ERA5 (</a:t>
            </a:r>
            <a:r>
              <a:rPr lang="en-GB" sz="1400" i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below, from Fig 16, </a:t>
            </a:r>
            <a:r>
              <a:rPr lang="en-GB" sz="1400" i="1"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Hersbach</a:t>
            </a:r>
            <a:r>
              <a:rPr lang="en-GB" sz="1400" i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et al, 2020</a:t>
            </a:r>
            <a:r>
              <a:rPr lang="en-GB" sz="1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)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D8A3C51-80EC-407A-978C-A5579E322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2" b="49063"/>
          <a:stretch/>
        </p:blipFill>
        <p:spPr bwMode="auto">
          <a:xfrm>
            <a:off x="4527503" y="3030407"/>
            <a:ext cx="3346411" cy="198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A65DA2-628C-4D05-AAB5-9A55D4BA5AB8}"/>
              </a:ext>
            </a:extLst>
          </p:cNvPr>
          <p:cNvCxnSpPr>
            <a:cxnSpLocks/>
          </p:cNvCxnSpPr>
          <p:nvPr/>
        </p:nvCxnSpPr>
        <p:spPr>
          <a:xfrm flipH="1">
            <a:off x="3851921" y="1851670"/>
            <a:ext cx="675582" cy="7200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F9C495E-8F2F-4C94-B0B2-A01A0CD868B9}"/>
              </a:ext>
            </a:extLst>
          </p:cNvPr>
          <p:cNvCxnSpPr>
            <a:cxnSpLocks/>
          </p:cNvCxnSpPr>
          <p:nvPr/>
        </p:nvCxnSpPr>
        <p:spPr>
          <a:xfrm flipH="1">
            <a:off x="3563888" y="2144953"/>
            <a:ext cx="970147" cy="29608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5767476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EC496-DB67-4A1B-868A-94CF300C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Model Error / AMSU-A Mean FG_DEPS in ERA-Interim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5A9D2476-CE1B-44B4-9574-AAD3336C1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4434"/>
          <a:stretch/>
        </p:blipFill>
        <p:spPr>
          <a:xfrm>
            <a:off x="798968" y="532943"/>
            <a:ext cx="3384376" cy="4610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9D3E59-B055-43E5-A7E7-098A49AD98C3}"/>
              </a:ext>
            </a:extLst>
          </p:cNvPr>
          <p:cNvSpPr txBox="1"/>
          <p:nvPr/>
        </p:nvSpPr>
        <p:spPr>
          <a:xfrm>
            <a:off x="4579448" y="685291"/>
            <a:ext cx="3846562" cy="14465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Indications that </a:t>
            </a: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3333FF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ERA-Interim</a:t>
            </a: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Exhibits similar biases (to ERA5) above 10 </a:t>
            </a:r>
            <a:r>
              <a:rPr lang="en-GB" sz="1400"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hPa</a:t>
            </a:r>
            <a:endParaRPr lang="en-GB" sz="800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Exhibits larger biases below 200 </a:t>
            </a:r>
            <a:r>
              <a:rPr kumimoji="0" lang="en-GB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hPa</a:t>
            </a:r>
            <a:endParaRPr kumimoji="0" lang="en-GB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800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Exhibits smaller biases around 100 </a:t>
            </a:r>
            <a:r>
              <a:rPr lang="en-GB" sz="1400"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hPa</a:t>
            </a:r>
            <a:r>
              <a:rPr lang="en-GB" sz="1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.</a:t>
            </a: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FEBB1A-84DE-43B4-9A38-4032E050F18A}"/>
              </a:ext>
            </a:extLst>
          </p:cNvPr>
          <p:cNvCxnSpPr>
            <a:cxnSpLocks/>
          </p:cNvCxnSpPr>
          <p:nvPr/>
        </p:nvCxnSpPr>
        <p:spPr>
          <a:xfrm flipH="1" flipV="1">
            <a:off x="3347864" y="850797"/>
            <a:ext cx="1216690" cy="38502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D704591-AC19-4BB1-A38C-1E546A184389}"/>
              </a:ext>
            </a:extLst>
          </p:cNvPr>
          <p:cNvCxnSpPr>
            <a:cxnSpLocks/>
          </p:cNvCxnSpPr>
          <p:nvPr/>
        </p:nvCxnSpPr>
        <p:spPr>
          <a:xfrm flipH="1" flipV="1">
            <a:off x="3635897" y="1318066"/>
            <a:ext cx="921451" cy="33107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2D7905-8FF3-41B1-96A8-0B3519A2D156}"/>
              </a:ext>
            </a:extLst>
          </p:cNvPr>
          <p:cNvCxnSpPr>
            <a:cxnSpLocks/>
          </p:cNvCxnSpPr>
          <p:nvPr/>
        </p:nvCxnSpPr>
        <p:spPr>
          <a:xfrm flipH="1">
            <a:off x="3563888" y="1923678"/>
            <a:ext cx="993460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7" name="Picture 4">
            <a:extLst>
              <a:ext uri="{FF2B5EF4-FFF2-40B4-BE49-F238E27FC236}">
                <a16:creationId xmlns:a16="http://schemas.microsoft.com/office/drawing/2014/main" id="{4689871A-9ABA-46F6-BB00-C1BF607ED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0" b="50625"/>
          <a:stretch/>
        </p:blipFill>
        <p:spPr bwMode="auto">
          <a:xfrm>
            <a:off x="6299746" y="2923761"/>
            <a:ext cx="2718019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2B66A1FB-294B-4FB3-BE35-54020DECC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96" b="49063"/>
          <a:stretch/>
        </p:blipFill>
        <p:spPr bwMode="auto">
          <a:xfrm>
            <a:off x="4060618" y="2921461"/>
            <a:ext cx="2335962" cy="162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8405A3-5DA0-4900-8CAF-D3861308DB16}"/>
              </a:ext>
            </a:extLst>
          </p:cNvPr>
          <p:cNvSpPr txBox="1"/>
          <p:nvPr/>
        </p:nvSpPr>
        <p:spPr>
          <a:xfrm>
            <a:off x="4421182" y="2401654"/>
            <a:ext cx="1664875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ERA5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analysis increments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CFBBB1-3745-44B0-AE9C-509DD850D313}"/>
              </a:ext>
            </a:extLst>
          </p:cNvPr>
          <p:cNvSpPr txBox="1"/>
          <p:nvPr/>
        </p:nvSpPr>
        <p:spPr>
          <a:xfrm>
            <a:off x="6775422" y="2398245"/>
            <a:ext cx="1664875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ERA-Interim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analysis increments</a:t>
            </a:r>
          </a:p>
        </p:txBody>
      </p:sp>
    </p:spTree>
    <p:extLst>
      <p:ext uri="{BB962C8B-B14F-4D97-AF65-F5344CB8AC3E}">
        <p14:creationId xmlns:p14="http://schemas.microsoft.com/office/powerpoint/2010/main" val="152518256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8768E1A-8455-4611-8763-3FA1B747F6B6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300" dirty="0"/>
              <a:t>EUMETSAT’s contribution to C3S Phase 2 (highlighting MW)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31852" y="4117755"/>
            <a:ext cx="3568243" cy="369332"/>
            <a:chOff x="5180222" y="4362658"/>
            <a:chExt cx="3568242" cy="369332"/>
          </a:xfrm>
        </p:grpSpPr>
        <p:sp>
          <p:nvSpPr>
            <p:cNvPr id="46" name="Rectangle 45"/>
            <p:cNvSpPr/>
            <p:nvPr/>
          </p:nvSpPr>
          <p:spPr>
            <a:xfrm>
              <a:off x="5180222" y="4453798"/>
              <a:ext cx="183600" cy="19689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F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92080" y="4362658"/>
              <a:ext cx="679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GB" dirty="0">
                  <a:solidFill>
                    <a:prstClr val="black"/>
                  </a:solidFill>
                  <a:latin typeface="Calibri" panose="020F0502020204030204"/>
                </a:rPr>
                <a:t>FCDR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513182" y="4453798"/>
              <a:ext cx="183600" cy="1968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T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625040" y="4362658"/>
              <a:ext cx="6832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GB" dirty="0">
                  <a:solidFill>
                    <a:prstClr val="black"/>
                  </a:solidFill>
                  <a:latin typeface="Calibri" panose="020F0502020204030204"/>
                </a:rPr>
                <a:t>TCDR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814778" y="4453798"/>
              <a:ext cx="183600" cy="1968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R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26636" y="4362658"/>
              <a:ext cx="821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GB" dirty="0">
                  <a:solidFill>
                    <a:prstClr val="black"/>
                  </a:solidFill>
                  <a:latin typeface="Calibri" panose="020F0502020204030204"/>
                </a:rPr>
                <a:t>Report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97724" y="2015656"/>
            <a:ext cx="8117780" cy="628103"/>
            <a:chOff x="597724" y="1951259"/>
            <a:chExt cx="8117780" cy="628103"/>
          </a:xfrm>
        </p:grpSpPr>
        <p:grpSp>
          <p:nvGrpSpPr>
            <p:cNvPr id="16" name="Group 15"/>
            <p:cNvGrpSpPr/>
            <p:nvPr/>
          </p:nvGrpSpPr>
          <p:grpSpPr>
            <a:xfrm>
              <a:off x="597724" y="1951259"/>
              <a:ext cx="8117780" cy="628103"/>
              <a:chOff x="565158" y="990634"/>
              <a:chExt cx="12035349" cy="35076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565158" y="1080468"/>
                <a:ext cx="12035349" cy="260928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tIns="0" bIns="36000">
                <a:spAutoFit/>
              </a:bodyPr>
              <a:lstStyle/>
              <a:p>
                <a:pPr marL="177796" lvl="1" indent="-177796" defTabSz="711182">
                  <a:buFontTx/>
                  <a:buChar char="••"/>
                </a:pPr>
                <a:endParaRPr lang="en-GB" sz="14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177796" lvl="1" indent="-177796" defTabSz="711182">
                  <a:buFontTx/>
                  <a:buChar char="••"/>
                </a:pPr>
                <a:r>
                  <a:rPr lang="en-GB" sz="1400" dirty="0">
                    <a:solidFill>
                      <a:prstClr val="black"/>
                    </a:solidFill>
                    <a:latin typeface="Calibri" panose="020F0502020204030204"/>
                  </a:rPr>
                  <a:t>     </a:t>
                </a:r>
                <a:r>
                  <a:rPr lang="en-GB" sz="1400" dirty="0">
                    <a:solidFill>
                      <a:schemeClr val="bg1">
                        <a:lumMod val="75000"/>
                      </a:schemeClr>
                    </a:solidFill>
                    <a:latin typeface="Calibri" panose="020F0502020204030204"/>
                  </a:rPr>
                  <a:t>METEOSAT: </a:t>
                </a:r>
                <a:r>
                  <a:rPr lang="en-GB" sz="1400" u="sng" dirty="0">
                    <a:solidFill>
                      <a:schemeClr val="bg1">
                        <a:lumMod val="75000"/>
                      </a:schemeClr>
                    </a:solidFill>
                    <a:latin typeface="Calibri" panose="020F0502020204030204"/>
                  </a:rPr>
                  <a:t>radiances</a:t>
                </a:r>
                <a:r>
                  <a:rPr lang="en-GB" sz="1400" dirty="0">
                    <a:solidFill>
                      <a:schemeClr val="bg1">
                        <a:lumMod val="75000"/>
                      </a:schemeClr>
                    </a:solidFill>
                    <a:latin typeface="Calibri" panose="020F0502020204030204"/>
                  </a:rPr>
                  <a:t> and </a:t>
                </a:r>
                <a:r>
                  <a:rPr lang="en-GB" sz="1400" u="sng" dirty="0">
                    <a:solidFill>
                      <a:schemeClr val="bg1">
                        <a:lumMod val="75000"/>
                      </a:schemeClr>
                    </a:solidFill>
                    <a:latin typeface="Calibri" panose="020F0502020204030204"/>
                  </a:rPr>
                  <a:t>atmospheric</a:t>
                </a:r>
                <a:r>
                  <a:rPr lang="en-GB" sz="1400" dirty="0">
                    <a:solidFill>
                      <a:schemeClr val="bg1">
                        <a:lumMod val="75000"/>
                      </a:schemeClr>
                    </a:solidFill>
                    <a:latin typeface="Calibri" panose="020F0502020204030204"/>
                  </a:rPr>
                  <a:t> motion vectors from </a:t>
                </a:r>
                <a:r>
                  <a:rPr lang="en-GB" sz="1400" u="sng" dirty="0">
                    <a:solidFill>
                      <a:schemeClr val="bg1">
                        <a:lumMod val="75000"/>
                      </a:schemeClr>
                    </a:solidFill>
                    <a:latin typeface="Calibri" panose="020F0502020204030204"/>
                  </a:rPr>
                  <a:t>First</a:t>
                </a:r>
                <a:r>
                  <a:rPr lang="en-GB" sz="1400" dirty="0">
                    <a:solidFill>
                      <a:schemeClr val="bg1">
                        <a:lumMod val="75000"/>
                      </a:schemeClr>
                    </a:solidFill>
                    <a:latin typeface="Calibri" panose="020F0502020204030204"/>
                  </a:rPr>
                  <a:t> and </a:t>
                </a:r>
                <a:r>
                  <a:rPr lang="en-GB" sz="1400" u="sng" dirty="0">
                    <a:solidFill>
                      <a:schemeClr val="bg1">
                        <a:lumMod val="75000"/>
                      </a:schemeClr>
                    </a:solidFill>
                    <a:latin typeface="Calibri" panose="020F0502020204030204"/>
                  </a:rPr>
                  <a:t>Second</a:t>
                </a:r>
                <a:r>
                  <a:rPr lang="en-GB" sz="1400" dirty="0">
                    <a:solidFill>
                      <a:schemeClr val="bg1">
                        <a:lumMod val="75000"/>
                      </a:schemeClr>
                    </a:solidFill>
                    <a:latin typeface="Calibri" panose="020F0502020204030204"/>
                  </a:rPr>
                  <a:t> Gen. Rapid-Scan</a:t>
                </a: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982337" y="990634"/>
                <a:ext cx="8647434" cy="185661"/>
              </a:xfrm>
              <a:custGeom>
                <a:avLst/>
                <a:gdLst>
                  <a:gd name="connsiteX0" fmla="*/ 0 w 5420677"/>
                  <a:gd name="connsiteY0" fmla="*/ 34441 h 206640"/>
                  <a:gd name="connsiteX1" fmla="*/ 34441 w 5420677"/>
                  <a:gd name="connsiteY1" fmla="*/ 0 h 206640"/>
                  <a:gd name="connsiteX2" fmla="*/ 5386236 w 5420677"/>
                  <a:gd name="connsiteY2" fmla="*/ 0 h 206640"/>
                  <a:gd name="connsiteX3" fmla="*/ 5420677 w 5420677"/>
                  <a:gd name="connsiteY3" fmla="*/ 34441 h 206640"/>
                  <a:gd name="connsiteX4" fmla="*/ 5420677 w 5420677"/>
                  <a:gd name="connsiteY4" fmla="*/ 172199 h 206640"/>
                  <a:gd name="connsiteX5" fmla="*/ 5386236 w 5420677"/>
                  <a:gd name="connsiteY5" fmla="*/ 206640 h 206640"/>
                  <a:gd name="connsiteX6" fmla="*/ 34441 w 5420677"/>
                  <a:gd name="connsiteY6" fmla="*/ 206640 h 206640"/>
                  <a:gd name="connsiteX7" fmla="*/ 0 w 5420677"/>
                  <a:gd name="connsiteY7" fmla="*/ 172199 h 206640"/>
                  <a:gd name="connsiteX8" fmla="*/ 0 w 5420677"/>
                  <a:gd name="connsiteY8" fmla="*/ 34441 h 206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0677" h="206640">
                    <a:moveTo>
                      <a:pt x="0" y="34441"/>
                    </a:moveTo>
                    <a:cubicBezTo>
                      <a:pt x="0" y="15420"/>
                      <a:pt x="15420" y="0"/>
                      <a:pt x="34441" y="0"/>
                    </a:cubicBezTo>
                    <a:lnTo>
                      <a:pt x="5386236" y="0"/>
                    </a:lnTo>
                    <a:cubicBezTo>
                      <a:pt x="5405257" y="0"/>
                      <a:pt x="5420677" y="15420"/>
                      <a:pt x="5420677" y="34441"/>
                    </a:cubicBezTo>
                    <a:lnTo>
                      <a:pt x="5420677" y="172199"/>
                    </a:lnTo>
                    <a:cubicBezTo>
                      <a:pt x="5420677" y="191220"/>
                      <a:pt x="5405257" y="206640"/>
                      <a:pt x="5386236" y="206640"/>
                    </a:cubicBezTo>
                    <a:lnTo>
                      <a:pt x="34441" y="206640"/>
                    </a:lnTo>
                    <a:cubicBezTo>
                      <a:pt x="15420" y="206640"/>
                      <a:pt x="0" y="191220"/>
                      <a:pt x="0" y="172199"/>
                    </a:cubicBezTo>
                    <a:lnTo>
                      <a:pt x="0" y="34441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14976" tIns="0" rIns="214976" bIns="10087" numCol="1" spcCol="1270" anchor="ctr" anchorCtr="0">
                <a:noAutofit/>
              </a:bodyPr>
              <a:lstStyle/>
              <a:p>
                <a:pPr algn="ctr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000" dirty="0">
                    <a:solidFill>
                      <a:prstClr val="white"/>
                    </a:solidFill>
                    <a:latin typeface="Calibri" panose="020F0502020204030204"/>
                  </a:rPr>
                  <a:t>FCDR/TCDR for European high-resolution reanalyses</a:t>
                </a: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654355" y="2350903"/>
              <a:ext cx="184136" cy="19689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F</a:t>
              </a: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65685" y="2350903"/>
              <a:ext cx="184136" cy="1968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1560" y="555116"/>
            <a:ext cx="8103944" cy="1361886"/>
            <a:chOff x="611560" y="555114"/>
            <a:chExt cx="8103944" cy="1361886"/>
          </a:xfrm>
        </p:grpSpPr>
        <p:grpSp>
          <p:nvGrpSpPr>
            <p:cNvPr id="12" name="Group 11"/>
            <p:cNvGrpSpPr/>
            <p:nvPr/>
          </p:nvGrpSpPr>
          <p:grpSpPr>
            <a:xfrm>
              <a:off x="611560" y="555114"/>
              <a:ext cx="8103944" cy="1361886"/>
              <a:chOff x="841312" y="3240675"/>
              <a:chExt cx="7763136" cy="138188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841312" y="3413974"/>
                <a:ext cx="7763136" cy="1208586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177796" lvl="1" indent="-177796" defTabSz="711182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GB" sz="14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177796" lvl="1" indent="-177796" defTabSz="711182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n-US" sz="1400" dirty="0">
                    <a:solidFill>
                      <a:prstClr val="black"/>
                    </a:solidFill>
                    <a:latin typeface="Calibri" panose="020F0502020204030204"/>
                  </a:rPr>
                  <a:t>     </a:t>
                </a:r>
                <a:r>
                  <a:rPr lang="en-US" sz="1400" dirty="0">
                    <a:solidFill>
                      <a:schemeClr val="bg1">
                        <a:lumMod val="75000"/>
                      </a:schemeClr>
                    </a:solidFill>
                    <a:latin typeface="Calibri" panose="020F0502020204030204"/>
                  </a:rPr>
                  <a:t>HIRS: infrared, soundings (1978-2021)</a:t>
                </a:r>
                <a:endParaRPr lang="en-GB" sz="1400" dirty="0">
                  <a:solidFill>
                    <a:schemeClr val="bg1">
                      <a:lumMod val="75000"/>
                    </a:schemeClr>
                  </a:solidFill>
                  <a:latin typeface="Calibri" panose="020F0502020204030204"/>
                </a:endParaRPr>
              </a:p>
              <a:p>
                <a:pPr marL="177796" lvl="1" indent="-177796" defTabSz="711182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n-GB" sz="1400" dirty="0">
                    <a:solidFill>
                      <a:prstClr val="black"/>
                    </a:solidFill>
                    <a:latin typeface="Calibri" panose="020F0502020204030204"/>
                  </a:rPr>
                  <a:t>     SSMT: microwave, soundings (1991-2005)</a:t>
                </a:r>
              </a:p>
              <a:p>
                <a:pPr marL="177796" lvl="1" indent="-177796" defTabSz="711182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n-GB" sz="1400" dirty="0">
                    <a:solidFill>
                      <a:prstClr val="black"/>
                    </a:solidFill>
                    <a:latin typeface="Calibri" panose="020F0502020204030204"/>
                  </a:rPr>
                  <a:t>     SSMIS: microwave, soundings (2003-2021): addressing upper-atmospheric sounding</a:t>
                </a:r>
              </a:p>
              <a:p>
                <a:pPr marL="177796" lvl="1" indent="-177796" defTabSz="711182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n-GB" sz="1400" dirty="0">
                    <a:solidFill>
                      <a:prstClr val="black"/>
                    </a:solidFill>
                    <a:latin typeface="Calibri" panose="020F0502020204030204"/>
                  </a:rPr>
                  <a:t>     </a:t>
                </a:r>
                <a:r>
                  <a:rPr lang="en-GB" sz="1400" dirty="0">
                    <a:solidFill>
                      <a:schemeClr val="bg1">
                        <a:lumMod val="75000"/>
                      </a:schemeClr>
                    </a:solidFill>
                    <a:latin typeface="Calibri" panose="020F0502020204030204"/>
                  </a:rPr>
                  <a:t>Japanese GEO radiances (1978-2015): assimilation readiness report</a:t>
                </a: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1058700" y="3240675"/>
                <a:ext cx="5626268" cy="311759"/>
              </a:xfrm>
              <a:custGeom>
                <a:avLst/>
                <a:gdLst>
                  <a:gd name="connsiteX0" fmla="*/ 0 w 5420677"/>
                  <a:gd name="connsiteY0" fmla="*/ 34441 h 206640"/>
                  <a:gd name="connsiteX1" fmla="*/ 34441 w 5420677"/>
                  <a:gd name="connsiteY1" fmla="*/ 0 h 206640"/>
                  <a:gd name="connsiteX2" fmla="*/ 5386236 w 5420677"/>
                  <a:gd name="connsiteY2" fmla="*/ 0 h 206640"/>
                  <a:gd name="connsiteX3" fmla="*/ 5420677 w 5420677"/>
                  <a:gd name="connsiteY3" fmla="*/ 34441 h 206640"/>
                  <a:gd name="connsiteX4" fmla="*/ 5420677 w 5420677"/>
                  <a:gd name="connsiteY4" fmla="*/ 172199 h 206640"/>
                  <a:gd name="connsiteX5" fmla="*/ 5386236 w 5420677"/>
                  <a:gd name="connsiteY5" fmla="*/ 206640 h 206640"/>
                  <a:gd name="connsiteX6" fmla="*/ 34441 w 5420677"/>
                  <a:gd name="connsiteY6" fmla="*/ 206640 h 206640"/>
                  <a:gd name="connsiteX7" fmla="*/ 0 w 5420677"/>
                  <a:gd name="connsiteY7" fmla="*/ 172199 h 206640"/>
                  <a:gd name="connsiteX8" fmla="*/ 0 w 5420677"/>
                  <a:gd name="connsiteY8" fmla="*/ 34441 h 206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0677" h="206640">
                    <a:moveTo>
                      <a:pt x="0" y="34441"/>
                    </a:moveTo>
                    <a:cubicBezTo>
                      <a:pt x="0" y="15420"/>
                      <a:pt x="15420" y="0"/>
                      <a:pt x="34441" y="0"/>
                    </a:cubicBezTo>
                    <a:lnTo>
                      <a:pt x="5386236" y="0"/>
                    </a:lnTo>
                    <a:cubicBezTo>
                      <a:pt x="5405257" y="0"/>
                      <a:pt x="5420677" y="15420"/>
                      <a:pt x="5420677" y="34441"/>
                    </a:cubicBezTo>
                    <a:lnTo>
                      <a:pt x="5420677" y="172199"/>
                    </a:lnTo>
                    <a:cubicBezTo>
                      <a:pt x="5420677" y="191220"/>
                      <a:pt x="5405257" y="206640"/>
                      <a:pt x="5386236" y="206640"/>
                    </a:cubicBezTo>
                    <a:lnTo>
                      <a:pt x="34441" y="206640"/>
                    </a:lnTo>
                    <a:cubicBezTo>
                      <a:pt x="15420" y="206640"/>
                      <a:pt x="0" y="191220"/>
                      <a:pt x="0" y="172199"/>
                    </a:cubicBezTo>
                    <a:lnTo>
                      <a:pt x="0" y="34441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14976" tIns="10087" rIns="214976" bIns="10087" numCol="1" spcCol="1270" anchor="ctr" anchorCtr="0">
                <a:noAutofit/>
              </a:bodyPr>
              <a:lstStyle/>
              <a:p>
                <a:pPr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000" dirty="0">
                    <a:solidFill>
                      <a:prstClr val="white"/>
                    </a:solidFill>
                    <a:latin typeface="Calibri" panose="020F0502020204030204"/>
                  </a:rPr>
                  <a:t>ERA6 preparations (delivery &lt;2025)</a:t>
                </a: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654993" y="1203598"/>
              <a:ext cx="184136" cy="19689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F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4993" y="1434784"/>
              <a:ext cx="184136" cy="19689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F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54993" y="1665970"/>
              <a:ext cx="184136" cy="196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867704" y="1434784"/>
              <a:ext cx="184136" cy="1968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R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867704" y="1203598"/>
              <a:ext cx="184136" cy="1968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R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32042" y="2715768"/>
            <a:ext cx="3594348" cy="1259705"/>
            <a:chOff x="5132042" y="2709695"/>
            <a:chExt cx="3594348" cy="1259704"/>
          </a:xfrm>
        </p:grpSpPr>
        <p:grpSp>
          <p:nvGrpSpPr>
            <p:cNvPr id="37" name="Group 36"/>
            <p:cNvGrpSpPr/>
            <p:nvPr/>
          </p:nvGrpSpPr>
          <p:grpSpPr>
            <a:xfrm>
              <a:off x="5132042" y="2709695"/>
              <a:ext cx="3594348" cy="1259704"/>
              <a:chOff x="588790" y="998032"/>
              <a:chExt cx="7803155" cy="703479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588790" y="1078457"/>
                <a:ext cx="7803155" cy="623054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177796" lvl="1" indent="-177796" defTabSz="711182">
                  <a:buFontTx/>
                  <a:buChar char="••"/>
                </a:pPr>
                <a:endParaRPr lang="en-GB" sz="14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177796" lvl="1" indent="-177796" defTabSz="711182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n-GB" sz="1400" dirty="0">
                    <a:solidFill>
                      <a:prstClr val="black"/>
                    </a:solidFill>
                    <a:latin typeface="Calibri" panose="020F0502020204030204"/>
                  </a:rPr>
                  <a:t>     MSU &amp; AMSUA: microwave, soundings        (1978-2020): </a:t>
                </a:r>
                <a:r>
                  <a:rPr lang="en-GB" sz="1400" dirty="0">
                    <a:solidFill>
                      <a:prstClr val="black"/>
                    </a:solidFill>
                  </a:rPr>
                  <a:t>FIDUCEO-type analysis</a:t>
                </a:r>
                <a:r>
                  <a:rPr lang="en-GB" sz="1400" dirty="0">
                    <a:solidFill>
                      <a:prstClr val="black"/>
                    </a:solidFill>
                    <a:latin typeface="Calibri" panose="020F0502020204030204"/>
                  </a:rPr>
                  <a:t>     </a:t>
                </a:r>
                <a:endParaRPr lang="en-GB" sz="1400" dirty="0">
                  <a:solidFill>
                    <a:srgbClr val="FF0000"/>
                  </a:solidFill>
                  <a:latin typeface="Calibri" panose="020F0502020204030204"/>
                </a:endParaRPr>
              </a:p>
              <a:p>
                <a:pPr marL="177796" lvl="1" indent="-177796" defTabSz="711182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n-GB" sz="1400" dirty="0">
                    <a:solidFill>
                      <a:prstClr val="black"/>
                    </a:solidFill>
                    <a:latin typeface="Calibri" panose="020F0502020204030204"/>
                  </a:rPr>
                  <a:t>ATMS: microwave, soundings (2011-2021): </a:t>
                </a:r>
                <a:br>
                  <a:rPr lang="en-GB" sz="1400" dirty="0">
                    <a:solidFill>
                      <a:prstClr val="black"/>
                    </a:solidFill>
                    <a:latin typeface="Calibri" panose="020F0502020204030204"/>
                  </a:rPr>
                </a:br>
                <a:r>
                  <a:rPr lang="en-GB" sz="1400" dirty="0">
                    <a:solidFill>
                      <a:prstClr val="black"/>
                    </a:solidFill>
                    <a:latin typeface="Calibri" panose="020F0502020204030204"/>
                  </a:rPr>
                  <a:t>     FIDUCEO-type analysis, all channels</a:t>
                </a:r>
                <a:endParaRPr lang="en-GB" sz="1400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1007211" y="998032"/>
                <a:ext cx="7142849" cy="193734"/>
              </a:xfrm>
              <a:custGeom>
                <a:avLst/>
                <a:gdLst>
                  <a:gd name="connsiteX0" fmla="*/ 0 w 5420677"/>
                  <a:gd name="connsiteY0" fmla="*/ 34441 h 206640"/>
                  <a:gd name="connsiteX1" fmla="*/ 34441 w 5420677"/>
                  <a:gd name="connsiteY1" fmla="*/ 0 h 206640"/>
                  <a:gd name="connsiteX2" fmla="*/ 5386236 w 5420677"/>
                  <a:gd name="connsiteY2" fmla="*/ 0 h 206640"/>
                  <a:gd name="connsiteX3" fmla="*/ 5420677 w 5420677"/>
                  <a:gd name="connsiteY3" fmla="*/ 34441 h 206640"/>
                  <a:gd name="connsiteX4" fmla="*/ 5420677 w 5420677"/>
                  <a:gd name="connsiteY4" fmla="*/ 172199 h 206640"/>
                  <a:gd name="connsiteX5" fmla="*/ 5386236 w 5420677"/>
                  <a:gd name="connsiteY5" fmla="*/ 206640 h 206640"/>
                  <a:gd name="connsiteX6" fmla="*/ 34441 w 5420677"/>
                  <a:gd name="connsiteY6" fmla="*/ 206640 h 206640"/>
                  <a:gd name="connsiteX7" fmla="*/ 0 w 5420677"/>
                  <a:gd name="connsiteY7" fmla="*/ 172199 h 206640"/>
                  <a:gd name="connsiteX8" fmla="*/ 0 w 5420677"/>
                  <a:gd name="connsiteY8" fmla="*/ 34441 h 206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0677" h="206640">
                    <a:moveTo>
                      <a:pt x="0" y="34441"/>
                    </a:moveTo>
                    <a:cubicBezTo>
                      <a:pt x="0" y="15420"/>
                      <a:pt x="15420" y="0"/>
                      <a:pt x="34441" y="0"/>
                    </a:cubicBezTo>
                    <a:lnTo>
                      <a:pt x="5386236" y="0"/>
                    </a:lnTo>
                    <a:cubicBezTo>
                      <a:pt x="5405257" y="0"/>
                      <a:pt x="5420677" y="15420"/>
                      <a:pt x="5420677" y="34441"/>
                    </a:cubicBezTo>
                    <a:lnTo>
                      <a:pt x="5420677" y="172199"/>
                    </a:lnTo>
                    <a:cubicBezTo>
                      <a:pt x="5420677" y="191220"/>
                      <a:pt x="5405257" y="206640"/>
                      <a:pt x="5386236" y="206640"/>
                    </a:cubicBezTo>
                    <a:lnTo>
                      <a:pt x="34441" y="206640"/>
                    </a:lnTo>
                    <a:cubicBezTo>
                      <a:pt x="15420" y="206640"/>
                      <a:pt x="0" y="191220"/>
                      <a:pt x="0" y="172199"/>
                    </a:cubicBezTo>
                    <a:lnTo>
                      <a:pt x="0" y="34441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14976" tIns="10087" rIns="214976" bIns="10087" numCol="1" spcCol="1270" anchor="ctr" anchorCtr="0">
                <a:noAutofit/>
              </a:bodyPr>
              <a:lstStyle/>
              <a:p>
                <a:pPr algn="ctr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000" dirty="0">
                    <a:solidFill>
                      <a:prstClr val="white"/>
                    </a:solidFill>
                    <a:latin typeface="Calibri" panose="020F0502020204030204"/>
                  </a:rPr>
                  <a:t>Benchmark FCDR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5172993" y="3102657"/>
              <a:ext cx="184136" cy="19689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F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172993" y="3539110"/>
              <a:ext cx="184136" cy="19689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F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396009" y="3100460"/>
              <a:ext cx="183600" cy="1968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R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1560" y="2715766"/>
            <a:ext cx="4287116" cy="1319118"/>
            <a:chOff x="611560" y="2705304"/>
            <a:chExt cx="4287116" cy="1319118"/>
          </a:xfrm>
        </p:grpSpPr>
        <p:grpSp>
          <p:nvGrpSpPr>
            <p:cNvPr id="13" name="Group 12"/>
            <p:cNvGrpSpPr/>
            <p:nvPr/>
          </p:nvGrpSpPr>
          <p:grpSpPr>
            <a:xfrm>
              <a:off x="611560" y="2705304"/>
              <a:ext cx="4287116" cy="1319118"/>
              <a:chOff x="879866" y="876645"/>
              <a:chExt cx="7794771" cy="113203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879866" y="1004179"/>
                <a:ext cx="7794771" cy="1004499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bIns="36000">
                <a:spAutoFit/>
              </a:bodyPr>
              <a:lstStyle/>
              <a:p>
                <a:pPr marL="0" lvl="1" defTabSz="711182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GB" sz="14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177796" lvl="1" indent="-177796" defTabSz="711182">
                  <a:spcBef>
                    <a:spcPct val="0"/>
                  </a:spcBef>
                  <a:buFontTx/>
                  <a:buChar char="••"/>
                </a:pPr>
                <a:r>
                  <a:rPr lang="en-GB" sz="1400" dirty="0">
                    <a:solidFill>
                      <a:prstClr val="black"/>
                    </a:solidFill>
                    <a:latin typeface="Calibri" panose="020F0502020204030204"/>
                  </a:rPr>
                  <a:t>     SMMR: microwave, images (1978-1987)     </a:t>
                </a:r>
              </a:p>
              <a:p>
                <a:pPr marL="177796" lvl="1" indent="-177796" defTabSz="711182">
                  <a:spcBef>
                    <a:spcPct val="0"/>
                  </a:spcBef>
                  <a:buFontTx/>
                  <a:buChar char="••"/>
                </a:pPr>
                <a:r>
                  <a:rPr lang="en-GB" sz="1400" dirty="0">
                    <a:solidFill>
                      <a:prstClr val="black"/>
                    </a:solidFill>
                    <a:latin typeface="Calibri" panose="020F0502020204030204"/>
                  </a:rPr>
                  <a:t>     </a:t>
                </a:r>
                <a:r>
                  <a:rPr lang="en-GB" sz="1400" dirty="0">
                    <a:solidFill>
                      <a:schemeClr val="bg1">
                        <a:lumMod val="75000"/>
                      </a:schemeClr>
                    </a:solidFill>
                    <a:latin typeface="Calibri" panose="020F0502020204030204"/>
                  </a:rPr>
                  <a:t>SSH: infrared, soundings (1977-1980)</a:t>
                </a:r>
              </a:p>
              <a:p>
                <a:pPr marL="177796" lvl="1" indent="-177796" defTabSz="711182">
                  <a:spcBef>
                    <a:spcPct val="0"/>
                  </a:spcBef>
                  <a:buFontTx/>
                  <a:buChar char="••"/>
                </a:pPr>
                <a:r>
                  <a:rPr lang="en-GB" sz="1400" dirty="0">
                    <a:solidFill>
                      <a:prstClr val="black"/>
                    </a:solidFill>
                    <a:latin typeface="Calibri" panose="020F0502020204030204"/>
                  </a:rPr>
                  <a:t>     </a:t>
                </a:r>
                <a:r>
                  <a:rPr lang="en-GB" sz="1400" dirty="0">
                    <a:solidFill>
                      <a:schemeClr val="bg1">
                        <a:lumMod val="75000"/>
                      </a:schemeClr>
                    </a:solidFill>
                    <a:latin typeface="Calibri" panose="020F0502020204030204"/>
                  </a:rPr>
                  <a:t>SI-1: infrared, spectra (1977, 1979)</a:t>
                </a:r>
              </a:p>
              <a:p>
                <a:pPr marL="177796" lvl="1" indent="-177796" defTabSz="711182">
                  <a:spcBef>
                    <a:spcPct val="0"/>
                  </a:spcBef>
                  <a:buFontTx/>
                  <a:buChar char="••"/>
                </a:pPr>
                <a:r>
                  <a:rPr lang="en-GB" sz="1400" dirty="0">
                    <a:solidFill>
                      <a:prstClr val="black"/>
                    </a:solidFill>
                    <a:latin typeface="Calibri" panose="020F0502020204030204"/>
                  </a:rPr>
                  <a:t>     </a:t>
                </a:r>
                <a:r>
                  <a:rPr lang="en-GB" sz="1400" dirty="0">
                    <a:solidFill>
                      <a:schemeClr val="bg1">
                        <a:lumMod val="75000"/>
                      </a:schemeClr>
                    </a:solidFill>
                    <a:latin typeface="Calibri" panose="020F0502020204030204"/>
                  </a:rPr>
                  <a:t>THIR: polar atmos. motion vectors (70-85)</a:t>
                </a: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1475656" y="876645"/>
                <a:ext cx="6984777" cy="312919"/>
              </a:xfrm>
              <a:custGeom>
                <a:avLst/>
                <a:gdLst>
                  <a:gd name="connsiteX0" fmla="*/ 0 w 5420677"/>
                  <a:gd name="connsiteY0" fmla="*/ 34441 h 206640"/>
                  <a:gd name="connsiteX1" fmla="*/ 34441 w 5420677"/>
                  <a:gd name="connsiteY1" fmla="*/ 0 h 206640"/>
                  <a:gd name="connsiteX2" fmla="*/ 5386236 w 5420677"/>
                  <a:gd name="connsiteY2" fmla="*/ 0 h 206640"/>
                  <a:gd name="connsiteX3" fmla="*/ 5420677 w 5420677"/>
                  <a:gd name="connsiteY3" fmla="*/ 34441 h 206640"/>
                  <a:gd name="connsiteX4" fmla="*/ 5420677 w 5420677"/>
                  <a:gd name="connsiteY4" fmla="*/ 172199 h 206640"/>
                  <a:gd name="connsiteX5" fmla="*/ 5386236 w 5420677"/>
                  <a:gd name="connsiteY5" fmla="*/ 206640 h 206640"/>
                  <a:gd name="connsiteX6" fmla="*/ 34441 w 5420677"/>
                  <a:gd name="connsiteY6" fmla="*/ 206640 h 206640"/>
                  <a:gd name="connsiteX7" fmla="*/ 0 w 5420677"/>
                  <a:gd name="connsiteY7" fmla="*/ 172199 h 206640"/>
                  <a:gd name="connsiteX8" fmla="*/ 0 w 5420677"/>
                  <a:gd name="connsiteY8" fmla="*/ 34441 h 206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20677" h="206640">
                    <a:moveTo>
                      <a:pt x="0" y="34441"/>
                    </a:moveTo>
                    <a:cubicBezTo>
                      <a:pt x="0" y="15420"/>
                      <a:pt x="15420" y="0"/>
                      <a:pt x="34441" y="0"/>
                    </a:cubicBezTo>
                    <a:lnTo>
                      <a:pt x="5386236" y="0"/>
                    </a:lnTo>
                    <a:cubicBezTo>
                      <a:pt x="5405257" y="0"/>
                      <a:pt x="5420677" y="15420"/>
                      <a:pt x="5420677" y="34441"/>
                    </a:cubicBezTo>
                    <a:lnTo>
                      <a:pt x="5420677" y="172199"/>
                    </a:lnTo>
                    <a:cubicBezTo>
                      <a:pt x="5420677" y="191220"/>
                      <a:pt x="5405257" y="206640"/>
                      <a:pt x="5386236" y="206640"/>
                    </a:cubicBezTo>
                    <a:lnTo>
                      <a:pt x="34441" y="206640"/>
                    </a:lnTo>
                    <a:cubicBezTo>
                      <a:pt x="15420" y="206640"/>
                      <a:pt x="0" y="191220"/>
                      <a:pt x="0" y="172199"/>
                    </a:cubicBezTo>
                    <a:lnTo>
                      <a:pt x="0" y="34441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14976" tIns="10087" rIns="214976" bIns="10087" numCol="1" spcCol="1270" anchor="ctr" anchorCtr="0">
                <a:noAutofit/>
              </a:bodyPr>
              <a:lstStyle/>
              <a:p>
                <a:pPr algn="ctr" defTabSz="88897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000" dirty="0">
                    <a:solidFill>
                      <a:prstClr val="white"/>
                    </a:solidFill>
                    <a:latin typeface="Calibri" panose="020F0502020204030204"/>
                  </a:rPr>
                  <a:t>Early satellite era FCDR/TCDR</a:t>
                </a: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654355" y="3102856"/>
              <a:ext cx="184136" cy="19689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F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55712" y="3361157"/>
              <a:ext cx="182244" cy="19745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F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53820" y="3582341"/>
              <a:ext cx="184136" cy="19689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F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54088" y="3804392"/>
              <a:ext cx="184136" cy="1968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T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16126" y="3117717"/>
              <a:ext cx="198000" cy="196892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20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304945" y="3378605"/>
              <a:ext cx="198000" cy="196892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20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871628" y="3102856"/>
              <a:ext cx="183600" cy="1968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R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879109" y="3355928"/>
              <a:ext cx="183600" cy="1968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R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862172" y="3789564"/>
              <a:ext cx="183600" cy="1968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1200" dirty="0">
                  <a:solidFill>
                    <a:prstClr val="white"/>
                  </a:solidFill>
                  <a:latin typeface="Calibri" panose="020F0502020204030204"/>
                </a:rPr>
                <a:t>R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310325" y="3827335"/>
              <a:ext cx="198000" cy="196892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20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27621" y="3990457"/>
            <a:ext cx="3631152" cy="523220"/>
            <a:chOff x="5188970" y="4680874"/>
            <a:chExt cx="3631152" cy="523219"/>
          </a:xfrm>
        </p:grpSpPr>
        <p:sp>
          <p:nvSpPr>
            <p:cNvPr id="91" name="Rectangle 90"/>
            <p:cNvSpPr/>
            <p:nvPr/>
          </p:nvSpPr>
          <p:spPr>
            <a:xfrm>
              <a:off x="5188970" y="4747251"/>
              <a:ext cx="198000" cy="196892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303903" y="4680874"/>
              <a:ext cx="3516219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GB" sz="1400" dirty="0">
                  <a:solidFill>
                    <a:prstClr val="black"/>
                  </a:solidFill>
                  <a:latin typeface="Calibri" panose="020F0502020204030204"/>
                </a:rPr>
                <a:t>  Some uncertainty, related to availability and </a:t>
              </a:r>
              <a:br>
                <a:rPr lang="en-GB" sz="1400" dirty="0">
                  <a:solidFill>
                    <a:prstClr val="black"/>
                  </a:solidFill>
                  <a:latin typeface="Calibri" panose="020F0502020204030204"/>
                </a:rPr>
              </a:br>
              <a:r>
                <a:rPr lang="en-GB" sz="1400" dirty="0">
                  <a:solidFill>
                    <a:prstClr val="black"/>
                  </a:solidFill>
                  <a:latin typeface="Calibri" panose="020F0502020204030204"/>
                </a:rPr>
                <a:t>quality of the sensor data</a:t>
              </a:r>
            </a:p>
          </p:txBody>
        </p:sp>
      </p:grpSp>
      <p:sp>
        <p:nvSpPr>
          <p:cNvPr id="83" name="Rectangle 82"/>
          <p:cNvSpPr/>
          <p:nvPr/>
        </p:nvSpPr>
        <p:spPr>
          <a:xfrm>
            <a:off x="654355" y="968865"/>
            <a:ext cx="184136" cy="19689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 dirty="0">
                <a:solidFill>
                  <a:prstClr val="white"/>
                </a:solidFill>
                <a:latin typeface="Calibri" panose="020F0502020204030204"/>
              </a:rPr>
              <a:t>F</a:t>
            </a:r>
          </a:p>
        </p:txBody>
      </p:sp>
      <p:sp>
        <p:nvSpPr>
          <p:cNvPr id="93" name="Rectangle 92"/>
          <p:cNvSpPr/>
          <p:nvPr/>
        </p:nvSpPr>
        <p:spPr>
          <a:xfrm>
            <a:off x="865686" y="1660266"/>
            <a:ext cx="184136" cy="1968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 dirty="0">
                <a:solidFill>
                  <a:prstClr val="white"/>
                </a:solidFill>
                <a:latin typeface="Calibri" panose="020F0502020204030204"/>
              </a:rPr>
              <a:t>R</a:t>
            </a:r>
          </a:p>
        </p:txBody>
      </p:sp>
      <p:sp>
        <p:nvSpPr>
          <p:cNvPr id="84" name="Rectangle 83"/>
          <p:cNvSpPr/>
          <p:nvPr/>
        </p:nvSpPr>
        <p:spPr>
          <a:xfrm>
            <a:off x="865686" y="969556"/>
            <a:ext cx="184136" cy="1968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1200" dirty="0">
                <a:solidFill>
                  <a:prstClr val="white"/>
                </a:solidFill>
                <a:latin typeface="Calibri" panose="020F0502020204030204"/>
              </a:rPr>
              <a:t>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41108" y="2373817"/>
            <a:ext cx="335348" cy="197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tIns="18000" bIns="18000" rtlCol="0">
            <a:spAutoFit/>
          </a:bodyPr>
          <a:lstStyle>
            <a:defPPr>
              <a:defRPr lang="en-US"/>
            </a:defPPr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r>
              <a:rPr lang="en-US" dirty="0">
                <a:solidFill>
                  <a:prstClr val="black"/>
                </a:solidFill>
              </a:rPr>
              <a:t>15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923782" y="2373817"/>
            <a:ext cx="335348" cy="197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tIns="18000" bIns="18000" rtlCol="0">
            <a:spAutoFit/>
          </a:bodyPr>
          <a:lstStyle>
            <a:defPPr>
              <a:defRPr lang="en-US"/>
            </a:defPPr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r>
              <a:rPr lang="en-US" dirty="0">
                <a:solidFill>
                  <a:prstClr val="black"/>
                </a:solidFill>
              </a:rPr>
              <a:t>11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265766" y="987575"/>
            <a:ext cx="410690" cy="197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tIns="18000" bIns="18000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endParaRPr lang="en-GB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8265766" y="1431683"/>
            <a:ext cx="409086" cy="197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tIns="18000" bIns="18000" rtlCol="0">
            <a:spAutoFit/>
          </a:bodyPr>
          <a:lstStyle>
            <a:defPPr>
              <a:defRPr lang="en-US"/>
            </a:defPPr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r>
              <a:rPr lang="en-US" dirty="0">
                <a:solidFill>
                  <a:prstClr val="black"/>
                </a:solidFill>
              </a:rPr>
              <a:t>  47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538311" y="3128180"/>
            <a:ext cx="333746" cy="197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tIns="18000" bIns="18000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9</a:t>
            </a:r>
            <a:endParaRPr lang="en-GB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38311" y="3375758"/>
            <a:ext cx="333746" cy="197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tIns="18000" bIns="18000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5</a:t>
            </a:r>
            <a:endParaRPr lang="en-GB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539162" y="3623336"/>
            <a:ext cx="338554" cy="197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tIns="18000" bIns="18000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</a:t>
            </a:r>
            <a:endParaRPr lang="en-GB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43691" y="3834954"/>
            <a:ext cx="335348" cy="197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tIns="18000" bIns="18000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GB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265766" y="1209629"/>
            <a:ext cx="409086" cy="197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tIns="18000" bIns="18000" rtlCol="0">
            <a:spAutoFit/>
          </a:bodyPr>
          <a:lstStyle>
            <a:defPPr>
              <a:defRPr lang="en-US"/>
            </a:defPPr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r>
              <a:rPr lang="en-US" dirty="0">
                <a:solidFill>
                  <a:prstClr val="black"/>
                </a:solidFill>
              </a:rPr>
              <a:t>  25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265766" y="3305057"/>
            <a:ext cx="449738" cy="197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tIns="18000" bIns="18000" rtlCol="0">
            <a:spAutoFit/>
          </a:bodyPr>
          <a:lstStyle>
            <a:defPPr>
              <a:defRPr lang="en-US"/>
            </a:defPPr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r>
              <a:rPr lang="en-US" dirty="0">
                <a:solidFill>
                  <a:prstClr val="black"/>
                </a:solidFill>
              </a:rPr>
              <a:t> 152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265766" y="3735987"/>
            <a:ext cx="409086" cy="197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tIns="18000" bIns="18000" rtlCol="0">
            <a:spAutoFit/>
          </a:bodyPr>
          <a:lstStyle>
            <a:defPPr>
              <a:defRPr lang="en-US"/>
            </a:defPPr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r>
              <a:rPr lang="en-US" dirty="0">
                <a:solidFill>
                  <a:prstClr val="black"/>
                </a:solidFill>
              </a:rPr>
              <a:t>  14</a:t>
            </a:r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5027622" y="4443573"/>
            <a:ext cx="3598425" cy="251795"/>
            <a:chOff x="5188970" y="4717545"/>
            <a:chExt cx="3598425" cy="251795"/>
          </a:xfrm>
        </p:grpSpPr>
        <p:sp>
          <p:nvSpPr>
            <p:cNvPr id="71" name="Rectangle 70"/>
            <p:cNvSpPr/>
            <p:nvPr/>
          </p:nvSpPr>
          <p:spPr>
            <a:xfrm>
              <a:off x="5188970" y="4747251"/>
              <a:ext cx="319318" cy="19793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tIns="18000" bIns="18000" rtlCol="0">
              <a:spAutoFit/>
            </a:bodyPr>
            <a:lstStyle/>
            <a:p>
              <a:pPr defTabSz="685800"/>
              <a:r>
                <a:rPr lang="en-US" sz="105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xx</a:t>
              </a:r>
              <a:endPara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414292" y="4717545"/>
              <a:ext cx="3373103" cy="251795"/>
            </a:xfrm>
            <a:prstGeom prst="rect">
              <a:avLst/>
            </a:prstGeom>
            <a:noFill/>
          </p:spPr>
          <p:txBody>
            <a:bodyPr wrap="none" tIns="18000" bIns="18000" rtlCol="0">
              <a:spAutoFit/>
            </a:bodyPr>
            <a:lstStyle>
              <a:defPPr>
                <a:defRPr lang="en-US"/>
              </a:defPPr>
              <a:lvl1pPr>
                <a:defRPr sz="105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defTabSz="685800"/>
              <a:r>
                <a:rPr lang="en-GB" sz="1400" dirty="0">
                  <a:solidFill>
                    <a:prstClr val="black"/>
                  </a:solidFill>
                  <a:latin typeface="Calibri" panose="020F0502020204030204"/>
                </a:rPr>
                <a:t>  Satellite-years expected in deliverable CDR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3E58D84-FA74-4C82-9FC7-582F2DDA98F5}"/>
              </a:ext>
            </a:extLst>
          </p:cNvPr>
          <p:cNvSpPr txBox="1"/>
          <p:nvPr/>
        </p:nvSpPr>
        <p:spPr>
          <a:xfrm>
            <a:off x="653820" y="4538733"/>
            <a:ext cx="6821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Builds on existing programme (2016-2021)  </a:t>
            </a:r>
          </a:p>
          <a:p>
            <a:r>
              <a:rPr lang="en-GB" dirty="0"/>
              <a:t>which will/has deliver(</a:t>
            </a:r>
            <a:r>
              <a:rPr lang="en-GB" dirty="0" err="1"/>
              <a:t>ed</a:t>
            </a:r>
            <a:r>
              <a:rPr lang="en-GB" dirty="0"/>
              <a:t>) FCDRs for HIRS, ATMS, MHS and MWHS-1/-2</a:t>
            </a:r>
          </a:p>
        </p:txBody>
      </p:sp>
    </p:spTree>
    <p:extLst>
      <p:ext uri="{BB962C8B-B14F-4D97-AF65-F5344CB8AC3E}">
        <p14:creationId xmlns:p14="http://schemas.microsoft.com/office/powerpoint/2010/main" val="2850921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D5AD5-0500-429E-9AE1-7BA5E2186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Satellite Data Rescue to Support ERA6 (and beyond)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B66BC-110C-4D5B-B73F-3040B083225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1"/>
          <a:stretch/>
        </p:blipFill>
        <p:spPr bwMode="auto">
          <a:xfrm>
            <a:off x="867704" y="627534"/>
            <a:ext cx="5040103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21AC76-2CFD-41C1-9CF7-D7288C45A736}"/>
              </a:ext>
            </a:extLst>
          </p:cNvPr>
          <p:cNvSpPr/>
          <p:nvPr/>
        </p:nvSpPr>
        <p:spPr>
          <a:xfrm>
            <a:off x="724808" y="2490017"/>
            <a:ext cx="5328592" cy="1224136"/>
          </a:xfrm>
          <a:prstGeom prst="rect">
            <a:avLst/>
          </a:prstGeom>
          <a:noFill/>
          <a:ln w="38100" cap="flat">
            <a:solidFill>
              <a:srgbClr val="00B05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BDE7D9-E3F2-46FF-B311-F3BC00101899}"/>
              </a:ext>
            </a:extLst>
          </p:cNvPr>
          <p:cNvSpPr txBox="1"/>
          <p:nvPr/>
        </p:nvSpPr>
        <p:spPr>
          <a:xfrm>
            <a:off x="6183006" y="1122880"/>
            <a:ext cx="2825385" cy="1384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Recovery and assessment of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/>
              </a:rPr>
              <a:t>e</a:t>
            </a: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arly IR imager and sounder data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/>
              </a:rPr>
              <a:t>was the main focus of a C3S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activity during 2019-2021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/>
              </a:rPr>
              <a:t>(</a:t>
            </a:r>
            <a:r>
              <a:rPr lang="en-GB" sz="14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Arial"/>
              </a:rPr>
              <a:t>Spascia</a:t>
            </a:r>
            <a:r>
              <a:rPr lang="en-GB" sz="14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/>
              </a:rPr>
              <a:t> Ltd, U of Reading,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/>
              </a:rPr>
              <a:t>Met Office, </a:t>
            </a:r>
            <a:r>
              <a:rPr lang="en-GB" sz="1400" dirty="0" err="1">
                <a:solidFill>
                  <a:schemeClr val="accent1"/>
                </a:solidFill>
                <a:latin typeface="+mj-lt"/>
                <a:ea typeface="+mj-ea"/>
                <a:cs typeface="+mj-cs"/>
                <a:sym typeface="Arial"/>
              </a:rPr>
              <a:t>Meteo</a:t>
            </a:r>
            <a:r>
              <a:rPr lang="en-GB" sz="14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/>
              </a:rPr>
              <a:t>-France, ICARE)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BADD8F29-08D8-4627-9EBF-CC2A1A656BFD}"/>
              </a:ext>
            </a:extLst>
          </p:cNvPr>
          <p:cNvSpPr/>
          <p:nvPr/>
        </p:nvSpPr>
        <p:spPr>
          <a:xfrm>
            <a:off x="6019935" y="1275606"/>
            <a:ext cx="136241" cy="864096"/>
          </a:xfrm>
          <a:prstGeom prst="rightBrac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1F4BF5-B9C2-4168-8E04-89798B8DE77E}"/>
              </a:ext>
            </a:extLst>
          </p:cNvPr>
          <p:cNvSpPr txBox="1"/>
          <p:nvPr/>
        </p:nvSpPr>
        <p:spPr>
          <a:xfrm>
            <a:off x="6170648" y="2627133"/>
            <a:ext cx="2718048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Next phase (2021-2024)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rgbClr val="00B050"/>
                </a:solidFill>
                <a:latin typeface="+mj-lt"/>
                <a:ea typeface="+mj-ea"/>
                <a:cs typeface="+mj-cs"/>
                <a:sym typeface="Arial"/>
              </a:rPr>
              <a:t>involves more work on the early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rgbClr val="00B050"/>
                </a:solidFill>
                <a:latin typeface="+mj-lt"/>
                <a:ea typeface="+mj-ea"/>
                <a:cs typeface="+mj-cs"/>
                <a:sym typeface="Arial"/>
              </a:rPr>
              <a:t>MW sensors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69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E64CB94-A338-4E80-864C-6921BF6D4663}"/>
              </a:ext>
            </a:extLst>
          </p:cNvPr>
          <p:cNvSpPr txBox="1">
            <a:spLocks/>
          </p:cNvSpPr>
          <p:nvPr/>
        </p:nvSpPr>
        <p:spPr>
          <a:xfrm>
            <a:off x="1403648" y="987574"/>
            <a:ext cx="7128792" cy="3384376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lnSpc>
                <a:spcPts val="21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3429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ERA5 &amp; the extension back to 1950</a:t>
            </a:r>
          </a:p>
          <a:p>
            <a:pPr marR="0" lvl="0" algn="l" defTabSz="3429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endParaRPr lang="en-GB" dirty="0">
              <a:solidFill>
                <a:srgbClr val="FFFFFF">
                  <a:lumMod val="65000"/>
                </a:srgbClr>
              </a:solidFill>
              <a:latin typeface="Arial"/>
              <a:cs typeface="Arial"/>
            </a:endParaRPr>
          </a:p>
          <a:p>
            <a:pPr marL="742950" lvl="1" indent="-285750" defTabSz="342900">
              <a:lnSpc>
                <a:spcPts val="2100"/>
              </a:lnSpc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FFFFFF">
                    <a:lumMod val="65000"/>
                  </a:srgbClr>
                </a:solidFill>
                <a:latin typeface="Arial"/>
                <a:cs typeface="Arial"/>
              </a:rPr>
              <a:t>Comparison with ERA Interim</a:t>
            </a:r>
          </a:p>
          <a:p>
            <a:pPr marL="742950" lvl="1" indent="-285750" defTabSz="342900">
              <a:lnSpc>
                <a:spcPts val="2100"/>
              </a:lnSpc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FFFFFF">
                    <a:lumMod val="65000"/>
                  </a:srgbClr>
                </a:solidFill>
                <a:latin typeface="Arial"/>
                <a:cs typeface="Arial"/>
              </a:rPr>
              <a:t>Surface and upper air performance</a:t>
            </a:r>
          </a:p>
          <a:p>
            <a:pPr marL="742950" lvl="1" indent="-285750" defTabSz="342900">
              <a:lnSpc>
                <a:spcPts val="2100"/>
              </a:lnSpc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FFFFFF">
                    <a:lumMod val="65000"/>
                  </a:srgbClr>
                </a:solidFill>
                <a:latin typeface="Arial"/>
                <a:cs typeface="Arial"/>
              </a:rPr>
              <a:t>Observations and impact on EDA spread</a:t>
            </a:r>
          </a:p>
          <a:p>
            <a:pPr marR="0" lvl="0" algn="l" defTabSz="3429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endParaRPr lang="en-GB" dirty="0">
              <a:solidFill>
                <a:srgbClr val="FFFFFF">
                  <a:lumMod val="65000"/>
                </a:srgbClr>
              </a:solidFill>
              <a:latin typeface="Arial"/>
              <a:cs typeface="Arial"/>
            </a:endParaRPr>
          </a:p>
          <a:p>
            <a:pPr marL="285750" marR="0" lvl="0" indent="-285750" algn="l" defTabSz="3429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Bias correction of MSU and AMSU-A in ERA5</a:t>
            </a:r>
          </a:p>
          <a:p>
            <a:pPr marR="0" lvl="0" algn="l" defTabSz="3429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endParaRPr lang="en-GB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marR="0" lvl="0" indent="-285750" algn="l" defTabSz="3429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MW data rescue and reprocessing efforts for ERA6 (2024)</a:t>
            </a:r>
          </a:p>
          <a:p>
            <a:pPr marL="285750" marR="0" lvl="0" indent="-285750" algn="l" defTabSz="3429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marR="0" lvl="0" indent="-285750" algn="l" defTabSz="3429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Summary </a:t>
            </a:r>
          </a:p>
          <a:p>
            <a:pPr marL="285750" marR="0" lvl="0" indent="-285750" algn="l" defTabSz="3429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marR="0" lvl="0" indent="-285750" algn="l" defTabSz="3429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3429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endParaRPr lang="en-GB" dirty="0">
              <a:solidFill>
                <a:schemeClr val="tx1"/>
              </a:solidFill>
              <a:latin typeface="Arial"/>
              <a:cs typeface="Arial"/>
            </a:endParaRPr>
          </a:p>
          <a:p>
            <a:pPr marR="0" lvl="0" algn="l" defTabSz="3429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3429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3429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55909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00F7-0E1B-435A-BE6A-3EFEC241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78527"/>
            <a:ext cx="8208912" cy="276999"/>
          </a:xfrm>
        </p:spPr>
        <p:txBody>
          <a:bodyPr/>
          <a:lstStyle/>
          <a:p>
            <a:pPr algn="ctr"/>
            <a:r>
              <a:rPr lang="en-GB" sz="1400" dirty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F677A-A1B6-440B-BE5F-5045DA38C29E}"/>
              </a:ext>
            </a:extLst>
          </p:cNvPr>
          <p:cNvSpPr txBox="1"/>
          <p:nvPr/>
        </p:nvSpPr>
        <p:spPr>
          <a:xfrm>
            <a:off x="679713" y="1420666"/>
            <a:ext cx="4180319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defRPr/>
            </a:pPr>
            <a:r>
              <a:rPr lang="en-US" sz="1400" b="1" kern="0" dirty="0">
                <a:latin typeface="PF Square Sans Pro" charset="0"/>
                <a:ea typeface="PF Square Sans Pro" charset="0"/>
                <a:cs typeface="PF Square Sans Pro" charset="0"/>
              </a:rPr>
              <a:t>ERA5:</a:t>
            </a:r>
            <a:r>
              <a:rPr lang="en-US" sz="1400" i="1" kern="0" dirty="0">
                <a:solidFill>
                  <a:srgbClr val="C00000"/>
                </a:solidFill>
                <a:latin typeface="PF Square Sans Pro" charset="0"/>
                <a:ea typeface="PF Square Sans Pro" charset="0"/>
                <a:cs typeface="PF Square Sans Pro" charset="0"/>
              </a:rPr>
              <a:t> A full-observing-system global reanalysis for the atmosphere, land and ocean waves</a:t>
            </a:r>
          </a:p>
          <a:p>
            <a:pPr marL="1714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Daily updates 5 days behind real time from 1979 onwards</a:t>
            </a:r>
          </a:p>
          <a:p>
            <a:pPr marL="1714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Hourly snapshots at 31km resolution up to about 80km height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FCEC82-287C-4F20-900C-2A105A5F2C35}"/>
              </a:ext>
            </a:extLst>
          </p:cNvPr>
          <p:cNvSpPr txBox="1"/>
          <p:nvPr/>
        </p:nvSpPr>
        <p:spPr>
          <a:xfrm>
            <a:off x="4788024" y="3315637"/>
            <a:ext cx="4180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defRPr/>
            </a:pPr>
            <a:r>
              <a:rPr lang="en-GB" sz="1200" dirty="0">
                <a:solidFill>
                  <a:srgbClr val="C00000"/>
                </a:solidFill>
                <a:latin typeface="Calibri"/>
              </a:rPr>
              <a:t>New (autumn 2020) ERA5 Back extension: 1950 - 1978</a:t>
            </a:r>
          </a:p>
          <a:p>
            <a:pPr>
              <a:buClr>
                <a:srgbClr val="C00000"/>
              </a:buClr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Has in general good characteristics</a:t>
            </a:r>
          </a:p>
          <a:p>
            <a:pPr>
              <a:buClr>
                <a:srgbClr val="C00000"/>
              </a:buClr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However sub-optimal for tropical cyclones</a:t>
            </a:r>
          </a:p>
          <a:p>
            <a:pPr>
              <a:buClr>
                <a:srgbClr val="C00000"/>
              </a:buClr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Suitable for many users; be careful with extremes</a:t>
            </a:r>
          </a:p>
          <a:p>
            <a:pPr>
              <a:buClr>
                <a:srgbClr val="C00000"/>
              </a:buClr>
              <a:defRPr/>
            </a:pPr>
            <a:endParaRPr lang="en-GB" sz="1200" dirty="0">
              <a:solidFill>
                <a:prstClr val="black"/>
              </a:solidFill>
              <a:latin typeface="Calibri"/>
            </a:endParaRPr>
          </a:p>
          <a:p>
            <a:pPr>
              <a:buClr>
                <a:srgbClr val="C00000"/>
              </a:buClr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We are about to start the production of an improved version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9887B7-E6A5-4505-A0EC-56140AED0753}"/>
              </a:ext>
            </a:extLst>
          </p:cNvPr>
          <p:cNvSpPr txBox="1"/>
          <p:nvPr/>
        </p:nvSpPr>
        <p:spPr>
          <a:xfrm>
            <a:off x="1043607" y="823813"/>
            <a:ext cx="7920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tabLst/>
              <a:defRPr/>
            </a:pPr>
            <a:r>
              <a:rPr lang="en-GB" sz="1400" b="1" i="1" kern="0" dirty="0">
                <a:solidFill>
                  <a:srgbClr val="002060"/>
                </a:solidFill>
                <a:latin typeface="PF Square Sans Pro" charset="0"/>
                <a:ea typeface="PF Square Sans Pro" charset="0"/>
                <a:cs typeface="PF Square Sans Pro" charset="0"/>
              </a:rPr>
              <a:t>Over 45,000 C3S Climate Data Store users; typically over 400 </a:t>
            </a:r>
            <a:r>
              <a:rPr lang="en-GB" sz="1400" b="1" i="1" kern="0" dirty="0" err="1">
                <a:solidFill>
                  <a:srgbClr val="002060"/>
                </a:solidFill>
                <a:latin typeface="PF Square Sans Pro" charset="0"/>
                <a:ea typeface="PF Square Sans Pro" charset="0"/>
                <a:cs typeface="PF Square Sans Pro" charset="0"/>
              </a:rPr>
              <a:t>Tbyte</a:t>
            </a:r>
            <a:r>
              <a:rPr lang="en-GB" sz="1400" b="1" i="1" kern="0" dirty="0">
                <a:solidFill>
                  <a:srgbClr val="002060"/>
                </a:solidFill>
                <a:latin typeface="PF Square Sans Pro" charset="0"/>
                <a:ea typeface="PF Square Sans Pro" charset="0"/>
                <a:cs typeface="PF Square Sans Pro" charset="0"/>
              </a:rPr>
              <a:t> of downloads per week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ADB197-FF73-47DF-9C16-5B5DE10B7BD4}"/>
              </a:ext>
            </a:extLst>
          </p:cNvPr>
          <p:cNvSpPr txBox="1"/>
          <p:nvPr/>
        </p:nvSpPr>
        <p:spPr>
          <a:xfrm>
            <a:off x="611560" y="3147814"/>
            <a:ext cx="4176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defRPr/>
            </a:pPr>
            <a:r>
              <a:rPr lang="en-GB" sz="1200" dirty="0">
                <a:solidFill>
                  <a:srgbClr val="C00000"/>
                </a:solidFill>
                <a:latin typeface="Calibri"/>
              </a:rPr>
              <a:t>Further reading: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latin typeface="Calibri"/>
              </a:rPr>
              <a:t>The ERA5 journal paper (Hersbach et. al, 2020)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latin typeface="Calibri"/>
              </a:rPr>
              <a:t>Simmons et. al, 2021: on ERA5 surface temperature and humidity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Bell et. al, submitted: the ERA5 back extension paper.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The ERA5 online documentation</a:t>
            </a:r>
          </a:p>
          <a:p>
            <a:pPr>
              <a:buClr>
                <a:srgbClr val="C00000"/>
              </a:buClr>
              <a:defRPr/>
            </a:pP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61923001-2EE4-4D19-BCD4-8C09F82037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10564" r="40149" b="19632"/>
          <a:stretch/>
        </p:blipFill>
        <p:spPr>
          <a:xfrm>
            <a:off x="5292080" y="1347790"/>
            <a:ext cx="3060000" cy="1584000"/>
          </a:xfrm>
          <a:prstGeom prst="rect">
            <a:avLst/>
          </a:prstGeom>
        </p:spPr>
      </p:pic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163312AF-C32C-430B-8143-3A601FE40F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06" t="7371" r="532" b="14897"/>
          <a:stretch/>
        </p:blipFill>
        <p:spPr>
          <a:xfrm>
            <a:off x="8370104" y="1311806"/>
            <a:ext cx="396000" cy="176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024B5F-409B-4D67-8033-7E75C18E9F95}"/>
              </a:ext>
            </a:extLst>
          </p:cNvPr>
          <p:cNvSpPr txBox="1"/>
          <p:nvPr/>
        </p:nvSpPr>
        <p:spPr>
          <a:xfrm>
            <a:off x="6228184" y="2973605"/>
            <a:ext cx="956348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February 2021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44B9B1-A151-4B10-B3EE-1479429DD166}"/>
              </a:ext>
            </a:extLst>
          </p:cNvPr>
          <p:cNvCxnSpPr>
            <a:cxnSpLocks/>
          </p:cNvCxnSpPr>
          <p:nvPr/>
        </p:nvCxnSpPr>
        <p:spPr>
          <a:xfrm>
            <a:off x="5004048" y="2859782"/>
            <a:ext cx="270200" cy="0"/>
          </a:xfrm>
          <a:prstGeom prst="straightConnector1">
            <a:avLst/>
          </a:prstGeom>
          <a:noFill/>
          <a:ln w="34925" cap="flat">
            <a:solidFill>
              <a:srgbClr val="C00000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50574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8BB441E-BBF6-4B6F-B00A-F595E1F7C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860058"/>
              </p:ext>
            </p:extLst>
          </p:nvPr>
        </p:nvGraphicFramePr>
        <p:xfrm>
          <a:off x="844448" y="537977"/>
          <a:ext cx="6509345" cy="4480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926">
                  <a:extLst>
                    <a:ext uri="{9D8B030D-6E8A-4147-A177-3AD203B41FA5}">
                      <a16:colId xmlns:a16="http://schemas.microsoft.com/office/drawing/2014/main" val="689794606"/>
                    </a:ext>
                  </a:extLst>
                </a:gridCol>
                <a:gridCol w="1633669">
                  <a:extLst>
                    <a:ext uri="{9D8B030D-6E8A-4147-A177-3AD203B41FA5}">
                      <a16:colId xmlns:a16="http://schemas.microsoft.com/office/drawing/2014/main" val="368106204"/>
                    </a:ext>
                  </a:extLst>
                </a:gridCol>
                <a:gridCol w="3185750">
                  <a:extLst>
                    <a:ext uri="{9D8B030D-6E8A-4147-A177-3AD203B41FA5}">
                      <a16:colId xmlns:a16="http://schemas.microsoft.com/office/drawing/2014/main" val="3893270460"/>
                    </a:ext>
                  </a:extLst>
                </a:gridCol>
              </a:tblGrid>
              <a:tr h="26084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ERA-Interim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ERA5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3562779771"/>
                  </a:ext>
                </a:extLst>
              </a:tr>
              <a:tr h="218545"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Period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15968"/>
                          </a:solidFill>
                        </a:rPr>
                        <a:t>1979 – present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b="1" i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1950 – present</a:t>
                      </a:r>
                      <a:r>
                        <a:rPr lang="en-US" sz="1100" baseline="0" dirty="0"/>
                        <a:t>, produced in 2 phases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972976853"/>
                  </a:ext>
                </a:extLst>
              </a:tr>
              <a:tr h="373654"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Availability behind real time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15968"/>
                          </a:solidFill>
                        </a:rPr>
                        <a:t>2-3 months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/>
                        <a:t>2-3 months (final product)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5 days </a:t>
                      </a:r>
                      <a:r>
                        <a:rPr lang="en-US" sz="1100" baseline="0" dirty="0"/>
                        <a:t>(ERA5T)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4101728558"/>
                  </a:ext>
                </a:extLst>
              </a:tr>
              <a:tr h="373654"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Assimilation</a:t>
                      </a:r>
                      <a:r>
                        <a:rPr lang="en-US" sz="1100" b="1" i="1" baseline="0" dirty="0">
                          <a:solidFill>
                            <a:srgbClr val="C00000"/>
                          </a:solidFill>
                        </a:rPr>
                        <a:t> system</a:t>
                      </a:r>
                      <a:endParaRPr lang="en-US" sz="1100" b="1" i="1" dirty="0">
                        <a:solidFill>
                          <a:srgbClr val="C00000"/>
                        </a:solidFill>
                      </a:endParaRP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15968"/>
                          </a:solidFill>
                        </a:rPr>
                        <a:t>2006 (31r2),</a:t>
                      </a:r>
                      <a:r>
                        <a:rPr lang="en-US" sz="1100" baseline="0" dirty="0">
                          <a:solidFill>
                            <a:srgbClr val="215968"/>
                          </a:solidFill>
                        </a:rPr>
                        <a:t> 4D-Var</a:t>
                      </a:r>
                    </a:p>
                    <a:p>
                      <a:r>
                        <a:rPr lang="en-US" sz="1100" baseline="0" dirty="0">
                          <a:solidFill>
                            <a:srgbClr val="215968"/>
                          </a:solidFill>
                        </a:rPr>
                        <a:t>soil moisture: 1D-OI</a:t>
                      </a:r>
                      <a:endParaRPr lang="en-US" sz="1100" dirty="0">
                        <a:solidFill>
                          <a:srgbClr val="215968"/>
                        </a:solidFill>
                      </a:endParaRP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b="1" i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r>
                        <a:rPr lang="en-US" sz="1100" b="0" i="0" baseline="0" dirty="0">
                          <a:solidFill>
                            <a:schemeClr val="dk1"/>
                          </a:solidFill>
                        </a:rPr>
                        <a:t> (41r2), </a:t>
                      </a:r>
                      <a:r>
                        <a:rPr lang="en-US" sz="1100" b="1" i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4D-Var, hybrid EDA</a:t>
                      </a:r>
                    </a:p>
                    <a:p>
                      <a:r>
                        <a:rPr lang="en-US" sz="1100" b="1" i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soil moisture: SEKF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1725556633"/>
                  </a:ext>
                </a:extLst>
              </a:tr>
              <a:tr h="528762"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Model input</a:t>
                      </a:r>
                    </a:p>
                    <a:p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(radiation and surface)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15968"/>
                          </a:solidFill>
                        </a:rPr>
                        <a:t>As in operations, </a:t>
                      </a:r>
                    </a:p>
                    <a:p>
                      <a:r>
                        <a:rPr lang="en-US" sz="1100" i="1" dirty="0">
                          <a:solidFill>
                            <a:srgbClr val="215968"/>
                          </a:solidFill>
                        </a:rPr>
                        <a:t>(inconsistent</a:t>
                      </a:r>
                      <a:r>
                        <a:rPr lang="en-US" sz="1100" i="1" baseline="0" dirty="0">
                          <a:solidFill>
                            <a:srgbClr val="215968"/>
                          </a:solidFill>
                        </a:rPr>
                        <a:t> SST and sea ice)</a:t>
                      </a:r>
                      <a:endParaRPr lang="en-US" sz="1100" i="1" dirty="0">
                        <a:solidFill>
                          <a:srgbClr val="215968"/>
                        </a:solidFill>
                      </a:endParaRP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App</a:t>
                      </a:r>
                      <a:r>
                        <a:rPr lang="en-US" sz="1100" b="1" i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rop</a:t>
                      </a:r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riate</a:t>
                      </a:r>
                      <a:r>
                        <a:rPr lang="en-US" sz="1100" b="1" i="1" baseline="0" dirty="0">
                          <a:solidFill>
                            <a:srgbClr val="C00000"/>
                          </a:solidFill>
                        </a:rPr>
                        <a:t> for c</a:t>
                      </a:r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limate</a:t>
                      </a:r>
                      <a:r>
                        <a:rPr lang="en-US" sz="1100" dirty="0"/>
                        <a:t>, e.g.,</a:t>
                      </a:r>
                    </a:p>
                    <a:p>
                      <a:r>
                        <a:rPr lang="en-US" sz="1100" baseline="0" dirty="0"/>
                        <a:t>evolution of greenhouse gases, volcanic eruptions, sea surface temperature and sea ice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3575125910"/>
                  </a:ext>
                </a:extLst>
              </a:tr>
              <a:tr h="318426"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Land-surface model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rgbClr val="215968"/>
                          </a:solidFill>
                        </a:rPr>
                        <a:t>TESSEL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b="1" i="1" u="none" strike="noStrike" kern="1200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HTESSEL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2416065322"/>
                  </a:ext>
                </a:extLst>
              </a:tr>
              <a:tr h="373654"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Spatial resolution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15968"/>
                          </a:solidFill>
                        </a:rPr>
                        <a:t>79</a:t>
                      </a:r>
                      <a:r>
                        <a:rPr lang="en-US" sz="1100" baseline="0" dirty="0">
                          <a:solidFill>
                            <a:srgbClr val="215968"/>
                          </a:solidFill>
                        </a:rPr>
                        <a:t> km globally</a:t>
                      </a:r>
                    </a:p>
                    <a:p>
                      <a:r>
                        <a:rPr lang="en-US" sz="1100" baseline="0" dirty="0">
                          <a:solidFill>
                            <a:srgbClr val="215968"/>
                          </a:solidFill>
                        </a:rPr>
                        <a:t>60 levels to 10 Pa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31 km globally</a:t>
                      </a:r>
                    </a:p>
                    <a:p>
                      <a:r>
                        <a:rPr lang="en-US" sz="1100" dirty="0"/>
                        <a:t>137 </a:t>
                      </a:r>
                      <a:r>
                        <a:rPr lang="en-US" sz="1100" baseline="0" dirty="0"/>
                        <a:t>levels to</a:t>
                      </a:r>
                      <a:r>
                        <a:rPr lang="en-US" sz="1100" dirty="0"/>
                        <a:t> 1 Pa</a:t>
                      </a:r>
                      <a:endParaRPr lang="en-US" sz="1100" baseline="0" dirty="0">
                        <a:solidFill>
                          <a:srgbClr val="7F7F7F"/>
                        </a:solidFill>
                      </a:endParaRP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642535594"/>
                  </a:ext>
                </a:extLst>
              </a:tr>
              <a:tr h="99089"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Uncertainty estimate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215968"/>
                        </a:solidFill>
                      </a:endParaRP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b="1" i="1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10-member </a:t>
                      </a:r>
                      <a:r>
                        <a:rPr lang="en-US" sz="1100" b="1" i="1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EDA</a:t>
                      </a:r>
                      <a:r>
                        <a:rPr lang="en-US" sz="1100" b="1" i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at 63 km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3203552404"/>
                  </a:ext>
                </a:extLst>
              </a:tr>
              <a:tr h="528762"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Output</a:t>
                      </a:r>
                      <a:r>
                        <a:rPr lang="en-US" sz="1100" b="1" i="1" baseline="0" dirty="0">
                          <a:solidFill>
                            <a:srgbClr val="C00000"/>
                          </a:solidFill>
                        </a:rPr>
                        <a:t> frequency</a:t>
                      </a:r>
                      <a:endParaRPr lang="en-US" sz="1100" b="1" i="1" dirty="0">
                        <a:solidFill>
                          <a:srgbClr val="C00000"/>
                        </a:solidFill>
                      </a:endParaRP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15968"/>
                          </a:solidFill>
                        </a:rPr>
                        <a:t>6-hourly</a:t>
                      </a:r>
                      <a:r>
                        <a:rPr lang="en-US" sz="1100" baseline="0" dirty="0">
                          <a:solidFill>
                            <a:srgbClr val="215968"/>
                          </a:solidFill>
                        </a:rPr>
                        <a:t> Analysis fields</a:t>
                      </a:r>
                      <a:endParaRPr lang="en-US" sz="1100" dirty="0">
                        <a:solidFill>
                          <a:srgbClr val="215968"/>
                        </a:solidFill>
                      </a:endParaRP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Hourly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(three-hourly for the ensemble),</a:t>
                      </a:r>
                    </a:p>
                    <a:p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Extended list of parameters  </a:t>
                      </a:r>
                    </a:p>
                    <a:p>
                      <a:r>
                        <a:rPr lang="en-US" sz="11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 9 Peta Byte (1950 - timely updates)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3511633306"/>
                  </a:ext>
                </a:extLst>
              </a:tr>
              <a:tr h="218545"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Extra Observations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15968"/>
                          </a:solidFill>
                        </a:rPr>
                        <a:t>Mostly ERA-40</a:t>
                      </a:r>
                      <a:r>
                        <a:rPr lang="en-US" sz="1100" baseline="0" dirty="0">
                          <a:solidFill>
                            <a:srgbClr val="215968"/>
                          </a:solidFill>
                        </a:rPr>
                        <a:t>, </a:t>
                      </a:r>
                      <a:r>
                        <a:rPr lang="en-US" sz="1100" dirty="0">
                          <a:solidFill>
                            <a:srgbClr val="215968"/>
                          </a:solidFill>
                        </a:rPr>
                        <a:t>GTS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Various </a:t>
                      </a:r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reprocessed</a:t>
                      </a:r>
                      <a:r>
                        <a:rPr lang="en-US" sz="1100" b="1" i="1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CDRs</a:t>
                      </a:r>
                      <a:r>
                        <a:rPr lang="en-US" sz="1100" dirty="0"/>
                        <a:t>, </a:t>
                      </a:r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latest instruments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797460114"/>
                  </a:ext>
                </a:extLst>
              </a:tr>
              <a:tr h="412789">
                <a:tc>
                  <a:txBody>
                    <a:bodyPr/>
                    <a:lstStyle/>
                    <a:p>
                      <a:r>
                        <a:rPr lang="en-US" sz="1100" b="1" i="1" dirty="0" err="1">
                          <a:solidFill>
                            <a:srgbClr val="C00000"/>
                          </a:solidFill>
                        </a:rPr>
                        <a:t>Variational</a:t>
                      </a:r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 Bias</a:t>
                      </a:r>
                      <a:r>
                        <a:rPr lang="en-US" sz="1100" b="1" i="1" baseline="0" dirty="0">
                          <a:solidFill>
                            <a:srgbClr val="C00000"/>
                          </a:solidFill>
                        </a:rPr>
                        <a:t> control Radiosondes</a:t>
                      </a:r>
                      <a:endParaRPr lang="en-US" sz="1100" b="1" i="1" dirty="0">
                        <a:solidFill>
                          <a:srgbClr val="C00000"/>
                        </a:solidFill>
                      </a:endParaRP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rgbClr val="215968"/>
                          </a:solidFill>
                        </a:rPr>
                        <a:t>Satellite radiances, RAOBCORE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Also </a:t>
                      </a:r>
                      <a:r>
                        <a:rPr lang="en-US" sz="1100" baseline="0" dirty="0"/>
                        <a:t>ozone, aircraft, surface pressure, </a:t>
                      </a:r>
                    </a:p>
                    <a:p>
                      <a:r>
                        <a:rPr lang="en-US" sz="1100" baseline="0" dirty="0"/>
                        <a:t>RISE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1943306809"/>
                  </a:ext>
                </a:extLst>
              </a:tr>
              <a:tr h="373654"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solidFill>
                            <a:srgbClr val="C00000"/>
                          </a:solidFill>
                        </a:rPr>
                        <a:t>Land</a:t>
                      </a:r>
                      <a:r>
                        <a:rPr lang="en-US" sz="1100" b="1" i="1" baseline="0" dirty="0">
                          <a:solidFill>
                            <a:srgbClr val="C00000"/>
                          </a:solidFill>
                        </a:rPr>
                        <a:t> downscaling product</a:t>
                      </a:r>
                      <a:endParaRPr lang="en-US" sz="1100" b="1" i="1" dirty="0">
                        <a:solidFill>
                          <a:srgbClr val="C00000"/>
                        </a:solidFill>
                      </a:endParaRP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215968"/>
                          </a:solidFill>
                        </a:rPr>
                        <a:t>ERA-Interim land, 79km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ERA5L, </a:t>
                      </a:r>
                      <a:r>
                        <a:rPr lang="en-US" sz="1100" b="1" i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9km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(forced by ERA5)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164664968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D80E5BCF-5A36-45F7-B600-679099EF2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1600" kern="1200" spc="0" dirty="0">
                <a:ea typeface="+mj-ea"/>
              </a:rPr>
              <a:t>ERA5 and ERA-Interim </a:t>
            </a:r>
          </a:p>
        </p:txBody>
      </p:sp>
    </p:spTree>
    <p:extLst>
      <p:ext uri="{BB962C8B-B14F-4D97-AF65-F5344CB8AC3E}">
        <p14:creationId xmlns:p14="http://schemas.microsoft.com/office/powerpoint/2010/main" val="203824023"/>
      </p:ext>
    </p:extLst>
  </p:cSld>
  <p:clrMapOvr>
    <a:masterClrMapping/>
  </p:clrMapOvr>
  <p:transition spd="med" advTm="71657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FF0D3-2A74-4298-A02C-27B0F3495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ERA5  extends back to 1950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8C4B74D-BD23-4837-B7AA-D88A5AA3D4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80391"/>
            <a:ext cx="6696744" cy="37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5234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92A75-56BE-46BA-8CB5-4CB96FFA6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Upper Air Anomalies (relative to ERA5 climate 1981-2010) </a:t>
            </a:r>
          </a:p>
        </p:txBody>
      </p:sp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97DB00C-18F3-4B78-81E4-86867E06C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9542"/>
            <a:ext cx="5448605" cy="40864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AEF719-DA5C-4A25-8E8D-8E7582B96C73}"/>
              </a:ext>
            </a:extLst>
          </p:cNvPr>
          <p:cNvSpPr txBox="1"/>
          <p:nvPr/>
        </p:nvSpPr>
        <p:spPr>
          <a:xfrm>
            <a:off x="6060165" y="987574"/>
            <a:ext cx="2698812" cy="101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Warming troposphere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      esp. post-1980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Cooling stratosphere,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      punctuated by volcanic eruptions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More discontinuous above 10 </a:t>
            </a:r>
            <a:r>
              <a:rPr lang="en-GB" sz="1200"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hPa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5AFCE-AD1E-4CF8-B12E-89887084B1A2}"/>
              </a:ext>
            </a:extLst>
          </p:cNvPr>
          <p:cNvSpPr txBox="1"/>
          <p:nvPr/>
        </p:nvSpPr>
        <p:spPr>
          <a:xfrm>
            <a:off x="6060165" y="2190227"/>
            <a:ext cx="2931248" cy="101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Impact of BUV evident 1970-1972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Anomalies generally smaller when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      the observing system constraints the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      analysis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200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A47FA6-7C5F-4BC4-BC02-BE0DCDB6166E}"/>
              </a:ext>
            </a:extLst>
          </p:cNvPr>
          <p:cNvSpPr txBox="1"/>
          <p:nvPr/>
        </p:nvSpPr>
        <p:spPr>
          <a:xfrm>
            <a:off x="6060165" y="3435846"/>
            <a:ext cx="3068208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Moistening troposphere &amp; drying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      stratosphere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Discontinuities evident in stratospheric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      </a:t>
            </a:r>
            <a:r>
              <a:rPr kumimoji="0" lang="en-GB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humidity at 1974 and 1986 at ‘seams’  -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      due to long spin-up.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2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       mitigated more effectively pre-1979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77638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AB0C5-5037-4CD7-9B3F-36322B99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4" y="235007"/>
            <a:ext cx="7819098" cy="310413"/>
          </a:xfrm>
        </p:spPr>
        <p:txBody>
          <a:bodyPr>
            <a:normAutofit fontScale="90000"/>
          </a:bodyPr>
          <a:lstStyle/>
          <a:p>
            <a:r>
              <a:rPr lang="en-GB" dirty="0"/>
              <a:t>Evolution of 2m temperature anomalies and comparison with other datasets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56E272-643F-49D0-9828-FAA66F430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9542"/>
            <a:ext cx="3527209" cy="42495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71BD3A-7E70-4567-802D-511411C2A94F}"/>
              </a:ext>
            </a:extLst>
          </p:cNvPr>
          <p:cNvSpPr/>
          <p:nvPr/>
        </p:nvSpPr>
        <p:spPr>
          <a:xfrm>
            <a:off x="4777253" y="929674"/>
            <a:ext cx="32274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Temperature trends: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The global mean temperature shows little trend from 1950 to the mid 1970s.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After that global warming becomes clearly visible with a global trend of around </a:t>
            </a:r>
          </a:p>
          <a:p>
            <a:pPr marL="628650" lvl="1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0.18 K/decade for 1981-2010</a:t>
            </a:r>
          </a:p>
          <a:p>
            <a:pPr marL="628650" lvl="1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0.24 K/decade for 1991-2020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258584-EBEA-4D09-987D-44E662A03AC3}"/>
              </a:ext>
            </a:extLst>
          </p:cNvPr>
          <p:cNvSpPr/>
          <p:nvPr/>
        </p:nvSpPr>
        <p:spPr>
          <a:xfrm>
            <a:off x="4788024" y="2698923"/>
            <a:ext cx="32274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</a:rPr>
              <a:t>Consistency between datasets: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panose="020B0604020202020204" pitchFamily="34" charset="0"/>
              </a:rPr>
              <a:t>reanalyses</a:t>
            </a:r>
            <a:r>
              <a:rPr lang="en-US" sz="1200" dirty="0">
                <a:latin typeface="Arial" panose="020B0604020202020204" pitchFamily="34" charset="0"/>
              </a:rPr>
              <a:t> and more direct observation-based datasets.</a:t>
            </a:r>
          </a:p>
          <a:p>
            <a:pPr>
              <a:buClr>
                <a:srgbClr val="C00000"/>
              </a:buClr>
            </a:pPr>
            <a:endParaRPr lang="en-US" sz="1200" dirty="0">
              <a:latin typeface="Arial" panose="020B0604020202020204" pitchFamily="34" charset="0"/>
            </a:endParaRP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In general, quite good and reassuring,</a:t>
            </a:r>
          </a:p>
          <a:p>
            <a:pPr marL="628650" lvl="1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especially over Europe,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However, there are some discrepancies,</a:t>
            </a:r>
          </a:p>
          <a:p>
            <a:pPr marL="628650" lvl="1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especially over Australia</a:t>
            </a:r>
          </a:p>
        </p:txBody>
      </p:sp>
    </p:spTree>
    <p:extLst>
      <p:ext uri="{BB962C8B-B14F-4D97-AF65-F5344CB8AC3E}">
        <p14:creationId xmlns:p14="http://schemas.microsoft.com/office/powerpoint/2010/main" val="108262705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E252-6232-4E1C-B363-A3A7A37B2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Precipitation: Correlation with GPCC &amp; comparison with JRA-55</a:t>
            </a:r>
          </a:p>
        </p:txBody>
      </p:sp>
      <p:pic>
        <p:nvPicPr>
          <p:cNvPr id="4" name="Picture 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A412ED1D-6B8C-4EC2-AE10-5049DE907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771550"/>
            <a:ext cx="5040560" cy="42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2948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746D-9FDB-42CD-A16B-C8CCB9669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Observations assimilated in ERA5 (1979-2020)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3BDF30-BF08-4F8C-8CA6-4B804E932A4F}"/>
              </a:ext>
            </a:extLst>
          </p:cNvPr>
          <p:cNvSpPr txBox="1"/>
          <p:nvPr/>
        </p:nvSpPr>
        <p:spPr>
          <a:xfrm>
            <a:off x="1328187" y="910337"/>
            <a:ext cx="2800767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4A3DEF"/>
                </a:solidFill>
              </a:rPr>
              <a:t>Reprocessed </a:t>
            </a:r>
          </a:p>
          <a:p>
            <a:r>
              <a:rPr lang="en-GB" sz="1400" dirty="0">
                <a:solidFill>
                  <a:srgbClr val="4A3DEF"/>
                </a:solidFill>
              </a:rPr>
              <a:t>data, or change</a:t>
            </a:r>
          </a:p>
          <a:p>
            <a:r>
              <a:rPr lang="en-GB" sz="1400" dirty="0">
                <a:solidFill>
                  <a:srgbClr val="4A3DEF"/>
                </a:solidFill>
              </a:rPr>
              <a:t>in processing</a:t>
            </a:r>
          </a:p>
          <a:p>
            <a:r>
              <a:rPr lang="en-GB" sz="1400" dirty="0">
                <a:solidFill>
                  <a:srgbClr val="4A3DEF"/>
                </a:solidFill>
              </a:rPr>
              <a:t>since ERA Interim</a:t>
            </a:r>
          </a:p>
          <a:p>
            <a:endParaRPr lang="en-GB" sz="1400" dirty="0">
              <a:solidFill>
                <a:srgbClr val="427AEA"/>
              </a:solidFill>
            </a:endParaRP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Same as ERA Interim (pre-2015)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or operations post-2015</a:t>
            </a:r>
          </a:p>
          <a:p>
            <a:endParaRPr lang="en-GB" sz="1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sz="1400" dirty="0">
                <a:solidFill>
                  <a:srgbClr val="FF0000"/>
                </a:solidFill>
              </a:rPr>
              <a:t>Not used in </a:t>
            </a:r>
          </a:p>
          <a:p>
            <a:r>
              <a:rPr lang="en-GB" sz="1400" dirty="0">
                <a:solidFill>
                  <a:srgbClr val="FF0000"/>
                </a:solidFill>
              </a:rPr>
              <a:t>ERA5, but used </a:t>
            </a:r>
          </a:p>
          <a:p>
            <a:r>
              <a:rPr lang="en-GB" sz="1400" dirty="0">
                <a:solidFill>
                  <a:srgbClr val="FF0000"/>
                </a:solidFill>
              </a:rPr>
              <a:t>in ERA Interim (pre-2015) or </a:t>
            </a:r>
          </a:p>
          <a:p>
            <a:r>
              <a:rPr lang="en-GB" sz="1400" dirty="0">
                <a:solidFill>
                  <a:srgbClr val="FF0000"/>
                </a:solidFill>
              </a:rPr>
              <a:t>ECMWF operations </a:t>
            </a:r>
          </a:p>
          <a:p>
            <a:r>
              <a:rPr lang="en-GB" sz="1400" dirty="0">
                <a:solidFill>
                  <a:srgbClr val="FF0000"/>
                </a:solidFill>
              </a:rPr>
              <a:t>(post-2015)</a:t>
            </a:r>
          </a:p>
          <a:p>
            <a:endParaRPr lang="en-GB" sz="1400" dirty="0">
              <a:solidFill>
                <a:srgbClr val="FF0000"/>
              </a:solidFill>
            </a:endParaRPr>
          </a:p>
          <a:p>
            <a:r>
              <a:rPr lang="en-GB" sz="1400" dirty="0">
                <a:solidFill>
                  <a:srgbClr val="00B050"/>
                </a:solidFill>
              </a:rPr>
              <a:t>Not used in </a:t>
            </a:r>
          </a:p>
          <a:p>
            <a:r>
              <a:rPr lang="en-GB" sz="1400" dirty="0">
                <a:solidFill>
                  <a:srgbClr val="00B050"/>
                </a:solidFill>
              </a:rPr>
              <a:t>ERA Interim, </a:t>
            </a:r>
          </a:p>
          <a:p>
            <a:r>
              <a:rPr lang="en-GB" sz="1400" dirty="0">
                <a:solidFill>
                  <a:srgbClr val="00B050"/>
                </a:solidFill>
              </a:rPr>
              <a:t>but used in ERA5</a:t>
            </a:r>
          </a:p>
        </p:txBody>
      </p:sp>
      <p:pic>
        <p:nvPicPr>
          <p:cNvPr id="9" name="Picture 8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4D86584E-4D53-4A84-8923-15D772B331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63433"/>
            <a:ext cx="3717643" cy="5080067"/>
          </a:xfrm>
          <a:prstGeom prst="rect">
            <a:avLst/>
          </a:prstGeom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621338C2-3364-45A5-A2CD-1F65B0A44848}"/>
              </a:ext>
            </a:extLst>
          </p:cNvPr>
          <p:cNvSpPr/>
          <p:nvPr/>
        </p:nvSpPr>
        <p:spPr>
          <a:xfrm>
            <a:off x="4788024" y="2787774"/>
            <a:ext cx="504056" cy="2232248"/>
          </a:xfrm>
          <a:prstGeom prst="leftBrac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218E6-7370-4E33-9561-593A8A342F92}"/>
              </a:ext>
            </a:extLst>
          </p:cNvPr>
          <p:cNvSpPr txBox="1"/>
          <p:nvPr/>
        </p:nvSpPr>
        <p:spPr>
          <a:xfrm>
            <a:off x="3629547" y="3642290"/>
            <a:ext cx="1175959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MW imagers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and sounders</a:t>
            </a:r>
          </a:p>
        </p:txBody>
      </p:sp>
    </p:spTree>
    <p:extLst>
      <p:ext uri="{BB962C8B-B14F-4D97-AF65-F5344CB8AC3E}">
        <p14:creationId xmlns:p14="http://schemas.microsoft.com/office/powerpoint/2010/main" val="3430262063"/>
      </p:ext>
    </p:extLst>
  </p:cSld>
  <p:clrMapOvr>
    <a:masterClrMapping/>
  </p:clrMapOvr>
  <p:transition spd="med" advTm="88679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746D-9FDB-42CD-A16B-C8CCB9669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Observations assimilated in ERA5 (1979-2020)  - MW only</a:t>
            </a:r>
          </a:p>
        </p:txBody>
      </p:sp>
      <p:pic>
        <p:nvPicPr>
          <p:cNvPr id="9" name="Picture 8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4D86584E-4D53-4A84-8923-15D772B331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1"/>
          <a:stretch/>
        </p:blipFill>
        <p:spPr>
          <a:xfrm>
            <a:off x="1835696" y="699542"/>
            <a:ext cx="6309270" cy="41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40129"/>
      </p:ext>
    </p:extLst>
  </p:cSld>
  <p:clrMapOvr>
    <a:masterClrMapping/>
  </p:clrMapOvr>
  <p:transition spd="med" advTm="88679"/>
</p:sld>
</file>

<file path=ppt/theme/theme1.xml><?xml version="1.0" encoding="utf-8"?>
<a:theme xmlns:a="http://schemas.openxmlformats.org/drawingml/2006/main" name="Data Access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n situ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Climate Change">
  <a:themeElements>
    <a:clrScheme name="Climate Chang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limate Chang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limate Chan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4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7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Climate Change">
  <a:themeElements>
    <a:clrScheme name="Climate Chang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limate Chang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limate Chan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r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9_Climate Change">
  <a:themeElements>
    <a:clrScheme name="Climate Chang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limate Chang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limate Chan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mergenc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ecurit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User Uptak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10081</TotalTime>
  <Words>1824</Words>
  <Application>Microsoft Office PowerPoint</Application>
  <PresentationFormat>On-screen Show (16:9)</PresentationFormat>
  <Paragraphs>349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Arial</vt:lpstr>
      <vt:lpstr>Calibri</vt:lpstr>
      <vt:lpstr>Calibri Light</vt:lpstr>
      <vt:lpstr>Helvetica</vt:lpstr>
      <vt:lpstr>PF Square Sans Pro</vt:lpstr>
      <vt:lpstr>Data Access</vt:lpstr>
      <vt:lpstr>Marine</vt:lpstr>
      <vt:lpstr>Land</vt:lpstr>
      <vt:lpstr>Emergency</vt:lpstr>
      <vt:lpstr>Atmosphere</vt:lpstr>
      <vt:lpstr>Climate Change</vt:lpstr>
      <vt:lpstr>Security</vt:lpstr>
      <vt:lpstr>Space component</vt:lpstr>
      <vt:lpstr>User Uptake</vt:lpstr>
      <vt:lpstr>In situ</vt:lpstr>
      <vt:lpstr>5_Climate Change</vt:lpstr>
      <vt:lpstr>4_Climate Change</vt:lpstr>
      <vt:lpstr>1_Climate Change</vt:lpstr>
      <vt:lpstr>2_Climate Change</vt:lpstr>
      <vt:lpstr>3_Climate Change</vt:lpstr>
      <vt:lpstr>6_Climate Change</vt:lpstr>
      <vt:lpstr>7_Climate Change</vt:lpstr>
      <vt:lpstr>8_Climate Change</vt:lpstr>
      <vt:lpstr>Office Theme</vt:lpstr>
      <vt:lpstr>9_Climate Change</vt:lpstr>
      <vt:lpstr>PowerPoint Presentation</vt:lpstr>
      <vt:lpstr>Overview</vt:lpstr>
      <vt:lpstr>ERA5 and ERA-Interim </vt:lpstr>
      <vt:lpstr>ERA5  extends back to 1950</vt:lpstr>
      <vt:lpstr>Upper Air Anomalies (relative to ERA5 climate 1981-2010) </vt:lpstr>
      <vt:lpstr>Evolution of 2m temperature anomalies and comparison with other datasets</vt:lpstr>
      <vt:lpstr>Precipitation: Correlation with GPCC &amp; comparison with JRA-55</vt:lpstr>
      <vt:lpstr>Observations assimilated in ERA5 (1979-2020)</vt:lpstr>
      <vt:lpstr>Observations assimilated in ERA5 (1979-2020)  - MW only</vt:lpstr>
      <vt:lpstr>Observations used in the ERA5 back extension (1950-1979)</vt:lpstr>
      <vt:lpstr>Ensemble spread as a measure for the synoptic ERA5 uncertainty </vt:lpstr>
      <vt:lpstr>Variational Bias Correction in ERA5 – bias model &amp; typical corrections (example : ATMS-7)</vt:lpstr>
      <vt:lpstr>MSU-3 / AMSU-A7  / ATMS-8 Bias Corrections</vt:lpstr>
      <vt:lpstr>MSU-2 / -3  / -4 Bias Corrections</vt:lpstr>
      <vt:lpstr>Model error manifested in biased fg_departures</vt:lpstr>
      <vt:lpstr>Disentangling Model Error &amp; Instrument Error / AMSU-A Mean FG_DEPS in ERA5</vt:lpstr>
      <vt:lpstr>Model Error / AMSU-A Mean FG_DEPS in ERA-Interim</vt:lpstr>
      <vt:lpstr>EUMETSAT’s contribution to C3S Phase 2 (highlighting MW)</vt:lpstr>
      <vt:lpstr>Satellite Data Rescue to Support ERA6 (and beyond)</vt:lpstr>
      <vt:lpstr>Summary</vt:lpstr>
    </vt:vector>
  </TitlesOfParts>
  <Company>GCG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Borras, Telm</dc:creator>
  <cp:lastModifiedBy>Bill Bell</cp:lastModifiedBy>
  <cp:revision>1269</cp:revision>
  <dcterms:created xsi:type="dcterms:W3CDTF">2016-08-05T07:21:09Z</dcterms:created>
  <dcterms:modified xsi:type="dcterms:W3CDTF">2021-03-18T09:48:23Z</dcterms:modified>
</cp:coreProperties>
</file>