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15"/>
  </p:notesMasterIdLst>
  <p:handoutMasterIdLst>
    <p:handoutMasterId r:id="rId16"/>
  </p:handoutMasterIdLst>
  <p:sldIdLst>
    <p:sldId id="589" r:id="rId2"/>
    <p:sldId id="631" r:id="rId3"/>
    <p:sldId id="630" r:id="rId4"/>
    <p:sldId id="632" r:id="rId5"/>
    <p:sldId id="633" r:id="rId6"/>
    <p:sldId id="636" r:id="rId7"/>
    <p:sldId id="625" r:id="rId8"/>
    <p:sldId id="627" r:id="rId9"/>
    <p:sldId id="626" r:id="rId10"/>
    <p:sldId id="628" r:id="rId11"/>
    <p:sldId id="629" r:id="rId12"/>
    <p:sldId id="634" r:id="rId13"/>
    <p:sldId id="635" r:id="rId14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E8E8E8"/>
    <a:srgbClr val="E0E0E0"/>
    <a:srgbClr val="C5B9AC"/>
    <a:srgbClr val="F1F1F1"/>
    <a:srgbClr val="FEDB00"/>
    <a:srgbClr val="99C221"/>
    <a:srgbClr val="00205B"/>
    <a:srgbClr val="FE5000"/>
    <a:srgbClr val="CB3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6552" autoAdjust="0"/>
  </p:normalViewPr>
  <p:slideViewPr>
    <p:cSldViewPr snapToGrid="0">
      <p:cViewPr varScale="1">
        <p:scale>
          <a:sx n="77" d="100"/>
          <a:sy n="77" d="100"/>
        </p:scale>
        <p:origin x="504" y="8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optically homogeneous areas: areas that show no significant change in their reflectance over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50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8093207" y="230589"/>
            <a:ext cx="4098795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097605" y="6145001"/>
            <a:ext cx="3858471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36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37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10852843" y="6598214"/>
            <a:ext cx="1134139" cy="244549"/>
          </a:xfrm>
          <a:prstGeom prst="rect">
            <a:avLst/>
          </a:prstGeom>
          <a:solidFill>
            <a:srgbClr val="E8E8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5298" y="553831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150" y="5108992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8701" y="52442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0656" y="49394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919287" y="3156926"/>
            <a:ext cx="1191409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 bwMode="auto">
          <a:xfrm>
            <a:off x="2314237" y="1608858"/>
            <a:ext cx="1558951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2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737293" y="1966704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Oval 257"/>
          <p:cNvSpPr/>
          <p:nvPr userDrawn="1"/>
        </p:nvSpPr>
        <p:spPr bwMode="auto">
          <a:xfrm>
            <a:off x="160257" y="447025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3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1270996" y="3937937"/>
            <a:ext cx="176888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55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667857" y="1145124"/>
            <a:ext cx="843209" cy="669798"/>
          </a:xfrm>
          <a:prstGeom prst="rect">
            <a:avLst/>
          </a:prstGeom>
        </p:spPr>
      </p:pic>
      <p:sp>
        <p:nvSpPr>
          <p:cNvPr id="259" name="Oval 258"/>
          <p:cNvSpPr/>
          <p:nvPr userDrawn="1"/>
        </p:nvSpPr>
        <p:spPr bwMode="auto">
          <a:xfrm>
            <a:off x="228845" y="2573024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7" name="Picture 256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23299" y="3178572"/>
            <a:ext cx="1409372" cy="1119526"/>
          </a:xfrm>
          <a:prstGeom prst="rect">
            <a:avLst/>
          </a:prstGeom>
        </p:spPr>
      </p:pic>
      <p:sp>
        <p:nvSpPr>
          <p:cNvPr id="260" name="Oval 259"/>
          <p:cNvSpPr/>
          <p:nvPr userDrawn="1"/>
        </p:nvSpPr>
        <p:spPr bwMode="auto">
          <a:xfrm>
            <a:off x="3697435" y="1918079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4079004" y="2466463"/>
            <a:ext cx="795814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Oval 260"/>
          <p:cNvSpPr/>
          <p:nvPr userDrawn="1"/>
        </p:nvSpPr>
        <p:spPr bwMode="auto">
          <a:xfrm>
            <a:off x="5546139" y="3626136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1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5949465" y="4025891"/>
            <a:ext cx="752301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" name="Oval 264"/>
          <p:cNvSpPr/>
          <p:nvPr userDrawn="1"/>
        </p:nvSpPr>
        <p:spPr bwMode="auto">
          <a:xfrm>
            <a:off x="427125" y="1786399"/>
            <a:ext cx="1558951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66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729832" y="1901522"/>
            <a:ext cx="1280557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Rectangle 261"/>
          <p:cNvSpPr/>
          <p:nvPr userDrawn="1"/>
        </p:nvSpPr>
        <p:spPr bwMode="auto">
          <a:xfrm>
            <a:off x="228845" y="6598213"/>
            <a:ext cx="353547" cy="244549"/>
          </a:xfrm>
          <a:prstGeom prst="rect">
            <a:avLst/>
          </a:prstGeom>
          <a:solidFill>
            <a:srgbClr val="E8E8E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9" y="1237127"/>
            <a:ext cx="8714152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4" name="Picture 2" descr="http://gsics.atmos.umd.edu/pub/Development/Logos/GSICS300px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828" y="74186"/>
            <a:ext cx="2143125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12191998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8" y="1290111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736126" y="6649210"/>
            <a:ext cx="3113648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665872" y="6649210"/>
            <a:ext cx="4628617" cy="15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985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EUM/RSP/VWG/20/1199502, v1 Draft, 28 October 2020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18080" y="6593586"/>
            <a:ext cx="359394" cy="262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1108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108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47550" y="665038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tar.nesdis.noaa.gov/smcd/spb/LANDEM/impact_GDAS_emAIRS.php" TargetMode="External"/><Relationship Id="rId4" Type="http://schemas.openxmlformats.org/officeDocument/2006/relationships/hyperlink" Target="https://journals.ametsoc.org/ei/article/8/7/1/697/Mapping-Surface-Broadband-Emissivity-of-the-Sahara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sics.atmos.umd.edu/pub/Development/20200319/20200319_GSICS_webmeeting_KMA_GEO_LEO_IR_Product_status_v1.2.3.pptx" TargetMode="External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gsics.atmos.umd.edu/bin/view/Development/2020031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6251116" y="2681207"/>
            <a:ext cx="5799015" cy="1906291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lvl="0">
              <a:spcBef>
                <a:spcPct val="20000"/>
              </a:spcBef>
              <a:defRPr/>
            </a:pPr>
            <a:r>
              <a:rPr lang="en-GB" sz="20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Tim Hewison (EUMETSAT)</a:t>
            </a:r>
          </a:p>
          <a:p>
            <a:pPr lvl="0">
              <a:spcBef>
                <a:spcPct val="20000"/>
              </a:spcBef>
              <a:defRPr/>
            </a:pPr>
            <a:r>
              <a:rPr lang="en-GB" sz="20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Ali Mousivand</a:t>
            </a:r>
          </a:p>
          <a:p>
            <a:pPr lvl="0">
              <a:spcBef>
                <a:spcPct val="20000"/>
              </a:spcBef>
              <a:defRPr/>
            </a:pPr>
            <a:r>
              <a:rPr lang="en-GB" sz="20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Alessandro Burini</a:t>
            </a:r>
          </a:p>
          <a:p>
            <a:pPr>
              <a:spcBef>
                <a:spcPct val="20000"/>
              </a:spcBef>
              <a:defRPr/>
            </a:pPr>
            <a:r>
              <a:rPr lang="en-GB" sz="20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Dorothée</a:t>
            </a:r>
            <a:r>
              <a:rPr lang="en-GB" sz="2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Coppens</a:t>
            </a:r>
          </a:p>
          <a:p>
            <a:pPr lvl="0">
              <a:spcBef>
                <a:spcPct val="20000"/>
              </a:spcBef>
              <a:defRPr/>
            </a:pPr>
            <a:endParaRPr lang="en-GB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3159138" y="1491607"/>
            <a:ext cx="8755200" cy="105011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r">
              <a:defRPr/>
            </a:pPr>
            <a:r>
              <a:rPr lang="en-GB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Introducing the “Hot Land Bias”</a:t>
            </a:r>
            <a:endParaRPr lang="en-GB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gsics.atmos.umd.edu/pub/Development/Logos/GSICS300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08" y="190072"/>
            <a:ext cx="28575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2789" y="56098"/>
            <a:ext cx="4198578" cy="596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09" y="72362"/>
            <a:ext cx="4324683" cy="6143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480394" y="5929224"/>
            <a:ext cx="3066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E5000"/>
                </a:solidFill>
              </a:rPr>
              <a:t>Limited to Biases &lt; </a:t>
            </a:r>
            <a:r>
              <a:rPr lang="en-US" sz="2000" dirty="0" smtClean="0">
                <a:solidFill>
                  <a:srgbClr val="FE5000"/>
                </a:solidFill>
              </a:rPr>
              <a:t>5k</a:t>
            </a:r>
            <a:endParaRPr lang="en-US" sz="2000" dirty="0">
              <a:solidFill>
                <a:srgbClr val="FE5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34794" y="707804"/>
            <a:ext cx="4772250" cy="5027227"/>
            <a:chOff x="2002173" y="1366565"/>
            <a:chExt cx="4772250" cy="5027227"/>
          </a:xfrm>
        </p:grpSpPr>
        <p:sp>
          <p:nvSpPr>
            <p:cNvPr id="3" name="Rectangle 2"/>
            <p:cNvSpPr/>
            <p:nvPr/>
          </p:nvSpPr>
          <p:spPr>
            <a:xfrm>
              <a:off x="2055486" y="1366565"/>
              <a:ext cx="47189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NDVI    </a:t>
              </a:r>
              <a:r>
                <a:rPr lang="en-US" sz="2000" dirty="0" err="1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CorrCoeff</a:t>
              </a:r>
              <a:r>
                <a:rPr lang="en-US" sz="2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= 0.13</a:t>
              </a:r>
              <a:endParaRPr lang="en-GB" sz="7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40445" y="2960170"/>
              <a:ext cx="40260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Elevation 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CorrCoeff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0.08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002174" y="4457171"/>
              <a:ext cx="39157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Slope 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CorrCoeff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0.02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02173" y="5932127"/>
              <a:ext cx="43084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Aspect 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CorrCoeff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0.01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65259" y="752053"/>
            <a:ext cx="4140160" cy="4869908"/>
            <a:chOff x="2002173" y="1455060"/>
            <a:chExt cx="4140160" cy="4869908"/>
          </a:xfrm>
        </p:grpSpPr>
        <p:sp>
          <p:nvSpPr>
            <p:cNvPr id="13" name="Rectangle 12"/>
            <p:cNvSpPr/>
            <p:nvPr/>
          </p:nvSpPr>
          <p:spPr>
            <a:xfrm>
              <a:off x="2055486" y="1455060"/>
              <a:ext cx="38607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NDVI 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CorrCoeff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0.15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40445" y="2930674"/>
              <a:ext cx="41018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Elevation 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CorrCoeff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0.09</a:t>
              </a:r>
              <a:endParaRPr lang="en-GB" sz="7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02174" y="4378513"/>
              <a:ext cx="37361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Slope 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CorrCoeff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 - 0.02  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02173" y="5863303"/>
              <a:ext cx="37361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Aspect </a:t>
              </a:r>
              <a:r>
                <a:rPr lang="en-US" sz="2000" dirty="0" err="1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CorrCoeff</a:t>
              </a:r>
              <a:r>
                <a: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00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0.01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675376" y="5994620"/>
            <a:ext cx="3066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E5000"/>
                </a:solidFill>
              </a:rPr>
              <a:t>Limited to Biases &lt; </a:t>
            </a:r>
            <a:r>
              <a:rPr lang="en-US" sz="2000" dirty="0" smtClean="0">
                <a:solidFill>
                  <a:srgbClr val="FE5000"/>
                </a:solidFill>
              </a:rPr>
              <a:t>3k</a:t>
            </a:r>
            <a:endParaRPr lang="en-US" sz="2000" dirty="0">
              <a:solidFill>
                <a:srgbClr val="FE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54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on Hot Land Bias and way forward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9" y="1019909"/>
            <a:ext cx="11083938" cy="5479894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 EUMETSAT analysis indicates </a:t>
            </a:r>
            <a:r>
              <a:rPr lang="en-US" sz="8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the biases could not be explained by the variations in NDVI/slope/aspect and elevation</a:t>
            </a:r>
            <a:r>
              <a:rPr lang="en-US" sz="8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5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65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7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Investigation – </a:t>
            </a:r>
            <a:r>
              <a:rPr lang="en-US" sz="7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extend dynamic range of GSICS </a:t>
            </a:r>
            <a:r>
              <a:rPr lang="en-US" sz="7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endParaRPr lang="en-US" sz="72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72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 filters to reject:</a:t>
            </a:r>
          </a:p>
          <a:p>
            <a:pPr lvl="1"/>
            <a:r>
              <a:rPr lang="en-US" sz="6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Brightness Temperatures</a:t>
            </a:r>
          </a:p>
          <a:p>
            <a:pPr lvl="1"/>
            <a:r>
              <a:rPr lang="en-US" sz="6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Geographic areas</a:t>
            </a:r>
          </a:p>
          <a:p>
            <a:pPr lvl="1"/>
            <a:r>
              <a:rPr lang="en-US" sz="6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Solar Zenith Angles</a:t>
            </a:r>
          </a:p>
          <a:p>
            <a:pPr lvl="2"/>
            <a:r>
              <a:rPr lang="en-US" sz="6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Applying </a:t>
            </a:r>
            <a:r>
              <a:rPr lang="en-US" sz="6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SolZen</a:t>
            </a:r>
            <a:r>
              <a:rPr lang="en-US" sz="6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50° filter to LEO-LEO IR collocations removes hot land bias</a:t>
            </a:r>
          </a:p>
          <a:p>
            <a:pPr lvl="2"/>
            <a:r>
              <a:rPr lang="en-US" sz="6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Applying </a:t>
            </a:r>
            <a:r>
              <a:rPr lang="en-US" sz="6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SolZen</a:t>
            </a:r>
            <a:r>
              <a:rPr lang="en-US" sz="6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40° filter to GEO-LEO IR collocations removes hot land </a:t>
            </a:r>
            <a:r>
              <a:rPr lang="en-US" sz="6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</a:p>
          <a:p>
            <a:pPr lvl="2"/>
            <a:endParaRPr lang="en-US" sz="6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892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Repeat </a:t>
            </a:r>
            <a:r>
              <a:rPr lang="en-US" sz="6892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similar analysis using </a:t>
            </a:r>
            <a:endParaRPr lang="en-US" sz="6892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6093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609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least two sets of same points </a:t>
            </a:r>
            <a:r>
              <a:rPr lang="en-US" sz="6093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609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check whether biases are </a:t>
            </a:r>
            <a:r>
              <a:rPr lang="en-US" sz="6093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location-dependent</a:t>
            </a:r>
          </a:p>
          <a:p>
            <a:pPr lvl="1"/>
            <a:r>
              <a:rPr lang="en-US" sz="6093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 instruments</a:t>
            </a:r>
          </a:p>
          <a:p>
            <a:pPr lvl="1"/>
            <a:r>
              <a:rPr lang="en-US" sz="6093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lang="en-US" sz="609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geographic </a:t>
            </a:r>
            <a:r>
              <a:rPr lang="en-US" sz="6093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</a:p>
          <a:p>
            <a:r>
              <a:rPr lang="en-US" sz="6892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Any hypothesis for underlying mechanism introducing bias?</a:t>
            </a:r>
            <a:endParaRPr lang="en-US" sz="6892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6093" dirty="0" smtClean="0"/>
              <a:t>Possible specular solar contributions? Sun-glint? !</a:t>
            </a:r>
          </a:p>
          <a:p>
            <a:pPr lvl="1"/>
            <a:r>
              <a:rPr lang="en-US" sz="6000" dirty="0" smtClean="0">
                <a:solidFill>
                  <a:srgbClr val="00B5E2"/>
                </a:solidFill>
              </a:rPr>
              <a:t>Input from Dave </a:t>
            </a:r>
            <a:r>
              <a:rPr lang="en-US" sz="6000" dirty="0" smtClean="0">
                <a:solidFill>
                  <a:srgbClr val="00B5E2"/>
                </a:solidFill>
              </a:rPr>
              <a:t>Tobin:</a:t>
            </a:r>
            <a:endParaRPr lang="en-US" sz="6000" dirty="0" smtClean="0">
              <a:solidFill>
                <a:srgbClr val="00B5E2"/>
              </a:solidFill>
            </a:endParaRPr>
          </a:p>
          <a:p>
            <a:pPr lvl="2"/>
            <a:r>
              <a:rPr lang="en-IE" sz="5600" dirty="0" smtClean="0">
                <a:solidFill>
                  <a:srgbClr val="00B5E2"/>
                </a:solidFill>
              </a:rPr>
              <a:t>spatial mismatch </a:t>
            </a:r>
            <a:r>
              <a:rPr lang="en-IE" sz="5600" dirty="0">
                <a:solidFill>
                  <a:srgbClr val="00B5E2"/>
                </a:solidFill>
              </a:rPr>
              <a:t>for warm, heterogeneous </a:t>
            </a:r>
            <a:r>
              <a:rPr lang="en-IE" sz="5600" dirty="0" smtClean="0">
                <a:solidFill>
                  <a:srgbClr val="00B5E2"/>
                </a:solidFill>
              </a:rPr>
              <a:t>scenes </a:t>
            </a:r>
            <a:r>
              <a:rPr lang="en-IE" sz="6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(fires</a:t>
            </a:r>
            <a:r>
              <a:rPr lang="en-IE" sz="6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IE" sz="6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IE" sz="4800" dirty="0" smtClean="0">
                <a:solidFill>
                  <a:srgbClr val="00B5E2"/>
                </a:solidFill>
              </a:rPr>
              <a:t>The symptoms seem to fit that from what I saw.  We have seen this with AIRS and </a:t>
            </a:r>
            <a:r>
              <a:rPr lang="en-IE" sz="4800" dirty="0" err="1" smtClean="0">
                <a:solidFill>
                  <a:srgbClr val="00B5E2"/>
                </a:solidFill>
              </a:rPr>
              <a:t>CrIS</a:t>
            </a:r>
            <a:r>
              <a:rPr lang="en-IE" sz="4800" dirty="0" smtClean="0">
                <a:solidFill>
                  <a:srgbClr val="00B5E2"/>
                </a:solidFill>
              </a:rPr>
              <a:t> …. The AIRS footprint is smeared more because it does not have a motion image compensation mirror, and so it blurs the hot spots and does not see as warm as scenes as </a:t>
            </a:r>
            <a:r>
              <a:rPr lang="en-IE" sz="4800" dirty="0" err="1" smtClean="0">
                <a:solidFill>
                  <a:srgbClr val="00B5E2"/>
                </a:solidFill>
              </a:rPr>
              <a:t>CrIS</a:t>
            </a:r>
            <a:r>
              <a:rPr lang="en-IE" sz="4800" dirty="0" smtClean="0">
                <a:solidFill>
                  <a:srgbClr val="00B5E2"/>
                </a:solidFill>
              </a:rPr>
              <a:t> does, or any sensor with a smaller footprint.  Re-dong some of the comparisons assuming a larger (or smaller?) IASI footprint would help diagnose it.</a:t>
            </a:r>
            <a:endParaRPr lang="en-GB" sz="4400" dirty="0">
              <a:solidFill>
                <a:srgbClr val="00B5E2"/>
              </a:solidFill>
            </a:endParaRPr>
          </a:p>
          <a:p>
            <a:pPr lvl="1"/>
            <a:r>
              <a:rPr lang="en-US" sz="6000" dirty="0" smtClean="0"/>
              <a:t>(</a:t>
            </a:r>
            <a:r>
              <a:rPr lang="en-US" sz="6000" dirty="0"/>
              <a:t>Your ideas here</a:t>
            </a:r>
            <a:r>
              <a:rPr lang="en-US" sz="6000" dirty="0" smtClean="0"/>
              <a:t>)?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06884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Emissivity Effect?</a:t>
            </a:r>
            <a:endParaRPr lang="en-GB" dirty="0"/>
          </a:p>
        </p:txBody>
      </p:sp>
      <p:pic>
        <p:nvPicPr>
          <p:cNvPr id="371716" name="Picture 4" descr="https://lh5.googleusercontent.com/dzJfcnxq1xUuqEo14pwY8m8s2qunxOK8W3FhJ62N6cvzwIbfm6UeWh51rIo9AhIsWpZWFhK8x6l7GfY3viJQij9kMmvfG83Y8WIAQugyyY5Kf_NxPgl4PrI2_j4j310YOi7P00k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54" y="1237127"/>
            <a:ext cx="6434086" cy="38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8" name="Picture 6" descr="https://lh4.googleusercontent.com/n6xh8WJOnEQLDDF2TfhS5RkgplWaHxv82oLO4GbwgsbDbQGHYBrGMCLimTz2U2ehYs53ceoGlxsbxgWFpnCZlUmQ6nQYKhr4ThJx4uLewgnF59vSWxEltiudpdUSKfHzgIlzBfu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9" y="1237127"/>
            <a:ext cx="495300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8249" y="5438200"/>
            <a:ext cx="6559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Emissivity can </a:t>
            </a:r>
            <a:r>
              <a:rPr lang="en-US" sz="1200" b="0" dirty="0">
                <a:solidFill>
                  <a:srgbClr val="000000"/>
                </a:solidFill>
                <a:latin typeface="Arial" panose="020B0604020202020204" pitchFamily="34" charset="0"/>
              </a:rPr>
              <a:t>be as low as 0.7 at 8.7µm [</a:t>
            </a:r>
            <a:r>
              <a:rPr lang="en-US" sz="1200" b="0" u="sng" dirty="0">
                <a:solidFill>
                  <a:srgbClr val="1155CC"/>
                </a:solidFill>
                <a:latin typeface="Arial" panose="020B0604020202020204" pitchFamily="34" charset="0"/>
                <a:hlinkClick r:id="rId4"/>
              </a:rPr>
              <a:t>Ogawa &amp; </a:t>
            </a:r>
            <a:r>
              <a:rPr lang="en-US" sz="1200" b="0" u="sng" dirty="0" err="1">
                <a:solidFill>
                  <a:srgbClr val="1155CC"/>
                </a:solidFill>
                <a:latin typeface="Arial" panose="020B0604020202020204" pitchFamily="34" charset="0"/>
                <a:hlinkClick r:id="rId4"/>
              </a:rPr>
              <a:t>Schmugge</a:t>
            </a:r>
            <a:r>
              <a:rPr lang="en-US" sz="1200" b="0" u="sng" dirty="0">
                <a:solidFill>
                  <a:srgbClr val="1155CC"/>
                </a:solidFill>
                <a:latin typeface="Arial" panose="020B0604020202020204" pitchFamily="34" charset="0"/>
                <a:hlinkClick r:id="rId4"/>
              </a:rPr>
              <a:t>, 2004</a:t>
            </a:r>
            <a:r>
              <a:rPr lang="en-US" sz="1200" b="0" dirty="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  <a:endParaRPr lang="en-US" sz="1200" b="0" dirty="0"/>
          </a:p>
          <a:p>
            <a:r>
              <a:rPr lang="en-US" sz="1200" dirty="0"/>
              <a:t/>
            </a:r>
            <a:br>
              <a:rPr lang="en-US" sz="1200" dirty="0"/>
            </a:br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5913911" y="5507449"/>
            <a:ext cx="59570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  <a:latin typeface="Arial" panose="020B0604020202020204" pitchFamily="34" charset="0"/>
              </a:rPr>
              <a:t>But is generally ~0.9 at 11µm: </a:t>
            </a:r>
            <a:r>
              <a:rPr lang="en-US" sz="1200" b="0" dirty="0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https://www.star.nesdis.noaa.gov/smcd/spb/LANDEM/impact_GDAS_emAIRS.php</a:t>
            </a:r>
            <a:endParaRPr lang="en-US" sz="12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0272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019908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83528" y="5978742"/>
            <a:ext cx="801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S. Zhou and J. Cheng, "An Improved Temperature and Emissivity Separation Algorithm for the Advanced Himawari Imager,"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>
                <a:solidFill>
                  <a:schemeClr val="tx1"/>
                </a:solidFill>
              </a:rPr>
              <a:t>IEEE Transactions on Geoscience and Remote Sensing, vol. 58, no. 10, pp. 7105-7124, Oct. 2020, </a:t>
            </a:r>
            <a:r>
              <a:rPr lang="en-US" dirty="0" err="1">
                <a:solidFill>
                  <a:schemeClr val="tx1"/>
                </a:solidFill>
              </a:rPr>
              <a:t>doi</a:t>
            </a:r>
            <a:r>
              <a:rPr lang="en-US" dirty="0">
                <a:solidFill>
                  <a:schemeClr val="tx1"/>
                </a:solidFill>
              </a:rPr>
              <a:t>: 10.1109/TGRS.2020.2979846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261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LEO-LEO IR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9" y="1237128"/>
            <a:ext cx="5062901" cy="4902416"/>
          </a:xfrm>
        </p:spPr>
        <p:txBody>
          <a:bodyPr>
            <a:noAutofit/>
          </a:bodyPr>
          <a:lstStyle/>
          <a:p>
            <a:r>
              <a:rPr lang="en-GB" sz="1600" dirty="0" smtClean="0"/>
              <a:t>LEO-LEO Collocation Thresholds:</a:t>
            </a:r>
            <a:endParaRPr lang="en-GB" sz="1600" dirty="0"/>
          </a:p>
          <a:p>
            <a:pPr lvl="1"/>
            <a:r>
              <a:rPr lang="en-GB" sz="1400" dirty="0"/>
              <a:t>|</a:t>
            </a:r>
            <a:r>
              <a:rPr lang="en-GB" sz="1400" dirty="0" err="1"/>
              <a:t>dt</a:t>
            </a:r>
            <a:r>
              <a:rPr lang="en-GB" sz="1400" dirty="0"/>
              <a:t>|&lt;300s (GSICS GEO-LEO)</a:t>
            </a:r>
          </a:p>
          <a:p>
            <a:pPr lvl="1"/>
            <a:r>
              <a:rPr lang="en-GB" sz="1400" dirty="0"/>
              <a:t>|dx|&lt;6km (IASI </a:t>
            </a:r>
            <a:r>
              <a:rPr lang="en-GB" sz="1400" dirty="0" err="1"/>
              <a:t>iFOV</a:t>
            </a:r>
            <a:r>
              <a:rPr lang="en-GB" sz="1400" dirty="0"/>
              <a:t>/2)</a:t>
            </a:r>
          </a:p>
          <a:p>
            <a:pPr lvl="1"/>
            <a:r>
              <a:rPr lang="en-GB" sz="1400" dirty="0"/>
              <a:t>|</a:t>
            </a:r>
            <a:r>
              <a:rPr lang="en-GB" sz="1400" dirty="0" err="1"/>
              <a:t>dzen</a:t>
            </a:r>
            <a:r>
              <a:rPr lang="en-GB" sz="1400" dirty="0"/>
              <a:t>|&lt;0.02 (more relaxed than GSICS GEO-LEO)</a:t>
            </a:r>
          </a:p>
          <a:p>
            <a:pPr lvl="1"/>
            <a:r>
              <a:rPr lang="en-GB" sz="1400" dirty="0"/>
              <a:t>All times (day + night) = all SZA</a:t>
            </a:r>
          </a:p>
          <a:p>
            <a:pPr lvl="1"/>
            <a:r>
              <a:rPr lang="en-GB" sz="1400" dirty="0"/>
              <a:t>All dates (at least in test of ~1 month)</a:t>
            </a:r>
          </a:p>
          <a:p>
            <a:pPr lvl="1"/>
            <a:r>
              <a:rPr lang="en-GB" sz="1400" dirty="0"/>
              <a:t>All geographic coverage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(</a:t>
            </a:r>
            <a:r>
              <a:rPr lang="en-GB" sz="1400" dirty="0" err="1"/>
              <a:t>land+sea</a:t>
            </a:r>
            <a:r>
              <a:rPr lang="en-GB" sz="1400" dirty="0"/>
              <a:t>, all latitudes, all longitudes)</a:t>
            </a:r>
          </a:p>
          <a:p>
            <a:pPr lvl="1"/>
            <a:r>
              <a:rPr lang="en-GB" sz="1400" dirty="0"/>
              <a:t>All scan angles (VZA)</a:t>
            </a:r>
          </a:p>
          <a:p>
            <a:pPr lvl="1"/>
            <a:r>
              <a:rPr lang="en-GB" sz="1400" dirty="0"/>
              <a:t>All Relative Azimuth Angles (RAA)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(</a:t>
            </a:r>
            <a:r>
              <a:rPr lang="en-GB" sz="1400" dirty="0"/>
              <a:t>not relevant for IR - re-check with 3.8µm</a:t>
            </a:r>
            <a:r>
              <a:rPr lang="en-GB" sz="1400" dirty="0" smtClean="0"/>
              <a:t>)</a:t>
            </a:r>
            <a:br>
              <a:rPr lang="en-GB" sz="1400" dirty="0" smtClean="0"/>
            </a:br>
            <a:endParaRPr lang="en-GB" sz="1400" dirty="0"/>
          </a:p>
          <a:p>
            <a:r>
              <a:rPr lang="en-GB" sz="1600" dirty="0" smtClean="0"/>
              <a:t>These </a:t>
            </a:r>
            <a:r>
              <a:rPr lang="en-GB" sz="1600" dirty="0"/>
              <a:t>thresholds ensure a maximum bias &lt;0.1K</a:t>
            </a:r>
          </a:p>
          <a:p>
            <a:pPr lvl="1"/>
            <a:r>
              <a:rPr lang="en-GB" sz="1400" dirty="0"/>
              <a:t>Except for hot scenes (&gt;300K), typically only found over land surfaces in low latitudes during daytime</a:t>
            </a:r>
          </a:p>
          <a:p>
            <a:pPr lvl="1"/>
            <a:r>
              <a:rPr lang="en-GB" sz="1400" dirty="0"/>
              <a:t>where the resulting biases have significant sensitivity to </a:t>
            </a:r>
            <a:r>
              <a:rPr lang="en-GB" sz="1400" dirty="0" err="1"/>
              <a:t>dt</a:t>
            </a:r>
            <a:r>
              <a:rPr lang="en-GB" sz="1400" dirty="0"/>
              <a:t>, </a:t>
            </a:r>
            <a:r>
              <a:rPr lang="en-GB" sz="1400" dirty="0" err="1"/>
              <a:t>dzen</a:t>
            </a:r>
            <a:r>
              <a:rPr lang="en-GB" sz="1400" dirty="0"/>
              <a:t>, SZA, VZA and RAA</a:t>
            </a:r>
          </a:p>
          <a:p>
            <a:pPr marL="0" indent="0">
              <a:buNone/>
            </a:pPr>
            <a:r>
              <a:rPr lang="en-GB" sz="1600" dirty="0"/>
              <a:t/>
            </a:r>
            <a:br>
              <a:rPr lang="en-GB" sz="1600" dirty="0"/>
            </a:br>
            <a:endParaRPr lang="en-US" sz="1800" dirty="0"/>
          </a:p>
        </p:txBody>
      </p:sp>
      <p:pic>
        <p:nvPicPr>
          <p:cNvPr id="366594" name="Picture 2" descr="https://lh5.googleusercontent.com/ZXVEp-A2LH4Xb48hO4-HHb6xhG2hWSkXZ5Az5JxGJW7KnqTlmnz6UpjFBjxxzeiiPoM4wq6DZJQeJK1dXVC0BcizceYUMzCX3JDliigh2u1KQDXSm5YvNAHWDV8aYGB2BZkI7x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509954"/>
            <a:ext cx="6800850" cy="6000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Oval 3"/>
          <p:cNvSpPr/>
          <p:nvPr/>
        </p:nvSpPr>
        <p:spPr bwMode="auto">
          <a:xfrm>
            <a:off x="11162807" y="4536374"/>
            <a:ext cx="724394" cy="771896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61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GEO-LEO IR Hot End Issue</a:t>
            </a:r>
            <a:endParaRPr lang="en-GB" dirty="0"/>
          </a:p>
        </p:txBody>
      </p:sp>
      <p:pic>
        <p:nvPicPr>
          <p:cNvPr id="368644" name="Picture 4" descr="https://lh5.googleusercontent.com/aQROg9HadOX18NF3BDteNGatFx8lLoAhrETA4_od3MeKrMNEgEWTb9PfgnZFWkQD5N3_bPh8dM8GLfVhW5xvnJVW6DvxSg8jpGbgpYOZGqFimhb92I7RyJE-EC0ucNJi37ZXTnB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"/>
          <a:stretch/>
        </p:blipFill>
        <p:spPr bwMode="auto">
          <a:xfrm>
            <a:off x="5426034" y="509954"/>
            <a:ext cx="6765966" cy="60007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Oval 6"/>
          <p:cNvSpPr/>
          <p:nvPr/>
        </p:nvSpPr>
        <p:spPr bwMode="auto">
          <a:xfrm>
            <a:off x="11162807" y="4536374"/>
            <a:ext cx="724394" cy="771896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28249" y="1237128"/>
            <a:ext cx="5062901" cy="4902416"/>
          </a:xfrm>
        </p:spPr>
        <p:txBody>
          <a:bodyPr>
            <a:noAutofit/>
          </a:bodyPr>
          <a:lstStyle/>
          <a:p>
            <a:r>
              <a:rPr lang="en-GB" sz="1600" dirty="0" smtClean="0"/>
              <a:t>GEO-LEO Collocation Thresholds:</a:t>
            </a:r>
            <a:endParaRPr lang="en-GB" sz="1600" dirty="0"/>
          </a:p>
          <a:p>
            <a:pPr lvl="1"/>
            <a:r>
              <a:rPr lang="en-GB" sz="1400" dirty="0"/>
              <a:t>|</a:t>
            </a:r>
            <a:r>
              <a:rPr lang="en-GB" sz="1400" dirty="0" err="1"/>
              <a:t>dt</a:t>
            </a:r>
            <a:r>
              <a:rPr lang="en-GB" sz="1400" dirty="0"/>
              <a:t>|&lt;300s (GSICS GEO-LEO)</a:t>
            </a:r>
          </a:p>
          <a:p>
            <a:pPr lvl="1"/>
            <a:r>
              <a:rPr lang="en-GB" sz="1400" dirty="0"/>
              <a:t>|dx|&lt;6km (IASI </a:t>
            </a:r>
            <a:r>
              <a:rPr lang="en-GB" sz="1400" dirty="0" err="1"/>
              <a:t>iFOV</a:t>
            </a:r>
            <a:r>
              <a:rPr lang="en-GB" sz="1400" dirty="0"/>
              <a:t>/2)</a:t>
            </a:r>
          </a:p>
          <a:p>
            <a:pPr lvl="1"/>
            <a:r>
              <a:rPr lang="en-GB" sz="1400" dirty="0"/>
              <a:t>|</a:t>
            </a:r>
            <a:r>
              <a:rPr lang="en-GB" sz="1400" dirty="0" err="1"/>
              <a:t>dzen</a:t>
            </a:r>
            <a:r>
              <a:rPr lang="en-GB" sz="1400" dirty="0"/>
              <a:t>|&lt;</a:t>
            </a:r>
            <a:r>
              <a:rPr lang="en-GB" sz="1400" dirty="0" smtClean="0"/>
              <a:t>0.01 </a:t>
            </a:r>
          </a:p>
          <a:p>
            <a:pPr lvl="1"/>
            <a:endParaRPr lang="en-GB" sz="1400" dirty="0"/>
          </a:p>
          <a:p>
            <a:pPr lvl="1"/>
            <a:r>
              <a:rPr lang="en-GB" sz="1400" dirty="0"/>
              <a:t>All times (day + night) = all SZA</a:t>
            </a:r>
          </a:p>
          <a:p>
            <a:pPr lvl="1"/>
            <a:r>
              <a:rPr lang="en-GB" sz="1400" dirty="0"/>
              <a:t>All dates (at least in test of ~1 month)</a:t>
            </a:r>
          </a:p>
          <a:p>
            <a:pPr lvl="1"/>
            <a:r>
              <a:rPr lang="en-GB" sz="1400" dirty="0"/>
              <a:t>All geographic coverage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(</a:t>
            </a:r>
            <a:r>
              <a:rPr lang="en-GB" sz="1400" dirty="0" err="1"/>
              <a:t>land+sea</a:t>
            </a:r>
            <a:r>
              <a:rPr lang="en-GB" sz="1400" dirty="0"/>
              <a:t>, all latitudes, all longitudes)</a:t>
            </a:r>
          </a:p>
          <a:p>
            <a:pPr lvl="1"/>
            <a:r>
              <a:rPr lang="en-GB" sz="1400" dirty="0"/>
              <a:t>All scan angles (VZA)</a:t>
            </a:r>
          </a:p>
          <a:p>
            <a:pPr lvl="1"/>
            <a:r>
              <a:rPr lang="en-GB" sz="1400" dirty="0"/>
              <a:t>All Relative Azimuth Angles (RAA) </a:t>
            </a:r>
            <a:r>
              <a:rPr lang="en-GB" sz="1400" dirty="0" smtClean="0"/>
              <a:t/>
            </a:r>
            <a:br>
              <a:rPr lang="en-GB" sz="1400" dirty="0" smtClean="0"/>
            </a:br>
            <a:endParaRPr lang="en-GB" sz="1400" dirty="0"/>
          </a:p>
          <a:p>
            <a:r>
              <a:rPr lang="en-GB" sz="1600" dirty="0" smtClean="0"/>
              <a:t>Unresolved bias for cold scenes</a:t>
            </a:r>
          </a:p>
          <a:p>
            <a:pPr lvl="1"/>
            <a:r>
              <a:rPr lang="en-GB" sz="1400" dirty="0" smtClean="0"/>
              <a:t>Under investigation</a:t>
            </a:r>
          </a:p>
          <a:p>
            <a:pPr lvl="1"/>
            <a:endParaRPr lang="en-GB" sz="1400" dirty="0" smtClean="0"/>
          </a:p>
          <a:p>
            <a:r>
              <a:rPr lang="en-GB" sz="1600" dirty="0">
                <a:solidFill>
                  <a:srgbClr val="00B5E2"/>
                </a:solidFill>
              </a:rPr>
              <a:t>Similar bias to LEO-LEO IR</a:t>
            </a:r>
          </a:p>
          <a:p>
            <a:pPr lvl="1"/>
            <a:r>
              <a:rPr lang="en-GB" sz="1400" dirty="0" smtClean="0">
                <a:solidFill>
                  <a:srgbClr val="00B5E2"/>
                </a:solidFill>
              </a:rPr>
              <a:t>Bias over hot </a:t>
            </a:r>
            <a:r>
              <a:rPr lang="en-GB" sz="1400" dirty="0">
                <a:solidFill>
                  <a:srgbClr val="00B5E2"/>
                </a:solidFill>
              </a:rPr>
              <a:t>scenes (&gt;300K), typically only found over land surfaces in low latitudes during daytime</a:t>
            </a:r>
          </a:p>
          <a:p>
            <a:pPr lvl="1"/>
            <a:r>
              <a:rPr lang="en-GB" sz="1400" dirty="0">
                <a:solidFill>
                  <a:srgbClr val="00B5E2"/>
                </a:solidFill>
              </a:rPr>
              <a:t>where the resulting biases have significant sensitivity to </a:t>
            </a:r>
            <a:r>
              <a:rPr lang="en-GB" sz="1400" dirty="0" err="1">
                <a:solidFill>
                  <a:srgbClr val="00B5E2"/>
                </a:solidFill>
              </a:rPr>
              <a:t>dt</a:t>
            </a:r>
            <a:r>
              <a:rPr lang="en-GB" sz="1400" dirty="0">
                <a:solidFill>
                  <a:srgbClr val="00B5E2"/>
                </a:solidFill>
              </a:rPr>
              <a:t>, </a:t>
            </a:r>
            <a:r>
              <a:rPr lang="en-GB" sz="1400" dirty="0" err="1">
                <a:solidFill>
                  <a:srgbClr val="00B5E2"/>
                </a:solidFill>
              </a:rPr>
              <a:t>dzen</a:t>
            </a:r>
            <a:r>
              <a:rPr lang="en-GB" sz="1400" dirty="0">
                <a:solidFill>
                  <a:srgbClr val="00B5E2"/>
                </a:solidFill>
              </a:rPr>
              <a:t>, SZA, VZA and RAA</a:t>
            </a:r>
          </a:p>
          <a:p>
            <a:pPr marL="0" indent="0">
              <a:buNone/>
            </a:pPr>
            <a:r>
              <a:rPr lang="en-GB" sz="1600" dirty="0"/>
              <a:t/>
            </a:r>
            <a:br>
              <a:rPr lang="en-GB" sz="16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6056313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Distribution of SLSTR-IASI daytime biases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04" y="1237127"/>
            <a:ext cx="2324472" cy="5262675"/>
          </a:xfrm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Excess </a:t>
            </a:r>
            <a:r>
              <a:rPr lang="en-GB" dirty="0"/>
              <a:t>biases are visible not only over desert areas, but other land - e.g. </a:t>
            </a:r>
            <a:r>
              <a:rPr lang="en-GB" dirty="0" smtClean="0"/>
              <a:t>Brazil</a:t>
            </a:r>
          </a:p>
          <a:p>
            <a:endParaRPr lang="en-GB" dirty="0"/>
          </a:p>
          <a:p>
            <a:r>
              <a:rPr lang="en-GB" dirty="0"/>
              <a:t>But some desert areas (e.g. Algeria) are not biased at all, despite being really hot!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367618" name="Picture 2" descr="https://lh4.googleusercontent.com/3mVF4CpKKDXovv5d3roYzSFyWS0BhWvrbNsl9rJUkb-0GmpwTC7aStS_NH-Ioxe9HWAOGuWw9u90UeBv40uXfLMr8jCgyXr1txcRlqekn9HYnDQwtymomPb8LWGdwWgESEAtvr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099127"/>
            <a:ext cx="972502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8963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GEO-LEO IR Hot End Issue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9" y="1237127"/>
            <a:ext cx="5953798" cy="5262675"/>
          </a:xfrm>
        </p:spPr>
        <p:txBody>
          <a:bodyPr>
            <a:normAutofit fontScale="62500" lnSpcReduction="20000"/>
          </a:bodyPr>
          <a:lstStyle/>
          <a:p>
            <a:r>
              <a:rPr lang="en-US" sz="4800" dirty="0"/>
              <a:t>Aim to extend dynamic range of GEO-LEO </a:t>
            </a:r>
            <a:r>
              <a:rPr lang="en-US" sz="4800" dirty="0" smtClean="0"/>
              <a:t>IR </a:t>
            </a:r>
            <a:r>
              <a:rPr lang="en-US" sz="4800" dirty="0"/>
              <a:t>inter-calibration</a:t>
            </a:r>
          </a:p>
          <a:p>
            <a:r>
              <a:rPr lang="en-US" sz="4800" dirty="0"/>
              <a:t>Include collocations over land</a:t>
            </a:r>
          </a:p>
          <a:p>
            <a:pPr lvl="1"/>
            <a:r>
              <a:rPr lang="en-US" sz="4308" dirty="0" smtClean="0"/>
              <a:t>in </a:t>
            </a:r>
            <a:r>
              <a:rPr lang="en-US" sz="4308" dirty="0"/>
              <a:t>the </a:t>
            </a:r>
            <a:r>
              <a:rPr lang="en-US" sz="4308" dirty="0" smtClean="0"/>
              <a:t>daytime</a:t>
            </a:r>
          </a:p>
          <a:p>
            <a:endParaRPr lang="en-GB" dirty="0" smtClean="0"/>
          </a:p>
          <a:p>
            <a:r>
              <a:rPr lang="en-GB" dirty="0" smtClean="0"/>
              <a:t>Analysis of Radiance </a:t>
            </a:r>
            <a:r>
              <a:rPr lang="en-GB" dirty="0"/>
              <a:t>Difference (SEVIRI-IASI) </a:t>
            </a:r>
            <a:r>
              <a:rPr lang="en-GB" dirty="0" smtClean="0"/>
              <a:t>IR10.8 : </a:t>
            </a:r>
            <a:endParaRPr lang="en-GB" dirty="0"/>
          </a:p>
          <a:p>
            <a:pPr lvl="1"/>
            <a:r>
              <a:rPr lang="en-GB" dirty="0"/>
              <a:t>Many positive biases over desert areas, </a:t>
            </a:r>
            <a:endParaRPr lang="en-GB" dirty="0" smtClean="0"/>
          </a:p>
          <a:p>
            <a:pPr lvl="1"/>
            <a:r>
              <a:rPr lang="en-GB" dirty="0" smtClean="0"/>
              <a:t>Many </a:t>
            </a:r>
            <a:r>
              <a:rPr lang="en-GB" dirty="0"/>
              <a:t>negative biases over DCCs</a:t>
            </a:r>
          </a:p>
          <a:p>
            <a:endParaRPr lang="en-GB" dirty="0"/>
          </a:p>
        </p:txBody>
      </p:sp>
      <p:pic>
        <p:nvPicPr>
          <p:cNvPr id="368642" name="Picture 2" descr="https://lh3.googleusercontent.com/SzLg7vXNmhYDVD07UFBHm9yEfzEdn0coeoDeCONKaL445nbndZxOqUFEICjWcOHWbOhVcTI6V5cAllRCd2qWjR8tBRonUX4GzeE-LYDgC83KPk9Lp4viSGFOeRPxI00HQAoN9B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154001"/>
            <a:ext cx="573405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57950" y="5897699"/>
            <a:ext cx="5643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chemeClr val="tx1"/>
                </a:solidFill>
              </a:rPr>
              <a:t>Plot </a:t>
            </a:r>
            <a:r>
              <a:rPr lang="en-GB" sz="1400" b="0" dirty="0" smtClean="0">
                <a:solidFill>
                  <a:schemeClr val="tx1"/>
                </a:solidFill>
              </a:rPr>
              <a:t>of Radiance Difference (SEVIRI-IASI</a:t>
            </a:r>
            <a:r>
              <a:rPr lang="en-GB" sz="1400" b="0" dirty="0">
                <a:solidFill>
                  <a:schemeClr val="tx1"/>
                </a:solidFill>
              </a:rPr>
              <a:t>) </a:t>
            </a:r>
            <a:r>
              <a:rPr lang="en-GB" sz="1400" b="0" dirty="0" smtClean="0">
                <a:solidFill>
                  <a:schemeClr val="tx1"/>
                </a:solidFill>
              </a:rPr>
              <a:t>IR10.8 (</a:t>
            </a:r>
            <a:r>
              <a:rPr lang="en-GB" sz="1400" b="0" dirty="0" err="1" smtClean="0">
                <a:solidFill>
                  <a:schemeClr val="tx1"/>
                </a:solidFill>
              </a:rPr>
              <a:t>mW</a:t>
            </a:r>
            <a:r>
              <a:rPr lang="en-GB" sz="1400" b="0" dirty="0" smtClean="0">
                <a:solidFill>
                  <a:schemeClr val="tx1"/>
                </a:solidFill>
              </a:rPr>
              <a:t>/m2/</a:t>
            </a:r>
            <a:r>
              <a:rPr lang="en-GB" sz="1400" b="0" dirty="0" err="1" smtClean="0">
                <a:solidFill>
                  <a:schemeClr val="tx1"/>
                </a:solidFill>
              </a:rPr>
              <a:t>sr</a:t>
            </a:r>
            <a:r>
              <a:rPr lang="en-GB" sz="1400" b="0" dirty="0" smtClean="0">
                <a:solidFill>
                  <a:schemeClr val="tx1"/>
                </a:solidFill>
              </a:rPr>
              <a:t>/cm-1)</a:t>
            </a:r>
          </a:p>
          <a:p>
            <a:pPr algn="ctr"/>
            <a:r>
              <a:rPr lang="en-GB" sz="1400" b="0" dirty="0" smtClean="0">
                <a:solidFill>
                  <a:schemeClr val="tx1"/>
                </a:solidFill>
              </a:rPr>
              <a:t>for </a:t>
            </a:r>
            <a:r>
              <a:rPr lang="en-GB" sz="1400" b="0" dirty="0">
                <a:solidFill>
                  <a:schemeClr val="tx1"/>
                </a:solidFill>
              </a:rPr>
              <a:t>daytime </a:t>
            </a:r>
            <a:r>
              <a:rPr lang="en-GB" sz="1400" b="0" dirty="0" smtClean="0">
                <a:solidFill>
                  <a:schemeClr val="tx1"/>
                </a:solidFill>
              </a:rPr>
              <a:t>overpasses</a:t>
            </a:r>
          </a:p>
        </p:txBody>
      </p:sp>
    </p:spTree>
    <p:extLst>
      <p:ext uri="{BB962C8B-B14F-4D97-AF65-F5344CB8AC3E}">
        <p14:creationId xmlns:p14="http://schemas.microsoft.com/office/powerpoint/2010/main" val="41548642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KMA found similar bias in AMI over Australia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1111972"/>
            <a:ext cx="446722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10"/>
          <p:cNvSpPr/>
          <p:nvPr/>
        </p:nvSpPr>
        <p:spPr>
          <a:xfrm>
            <a:off x="8604704" y="4394911"/>
            <a:ext cx="358729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Shown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large biases at high temperature 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(&gt;300K, Australian desert) </a:t>
            </a:r>
            <a:r>
              <a:rPr lang="en-US" altLang="ko-K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scene in window channels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during the daytime.</a:t>
            </a:r>
          </a:p>
        </p:txBody>
      </p:sp>
      <p:sp>
        <p:nvSpPr>
          <p:cNvPr id="6" name="직사각형 10"/>
          <p:cNvSpPr/>
          <p:nvPr/>
        </p:nvSpPr>
        <p:spPr>
          <a:xfrm>
            <a:off x="8604704" y="5580464"/>
            <a:ext cx="358729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 smtClean="0"/>
              <a:t>Material from Minju </a:t>
            </a:r>
            <a:r>
              <a:rPr lang="en-GB" b="0" dirty="0"/>
              <a:t>Gu (KMA) - </a:t>
            </a:r>
            <a:r>
              <a:rPr lang="en-GB" b="0" dirty="0" smtClean="0"/>
              <a:t/>
            </a:r>
            <a:br>
              <a:rPr lang="en-GB" b="0" dirty="0" smtClean="0"/>
            </a:br>
            <a:r>
              <a:rPr lang="en-GB" b="0" u="sng" dirty="0" smtClean="0">
                <a:hlinkClick r:id="rId3"/>
              </a:rPr>
              <a:t>KMA </a:t>
            </a:r>
            <a:r>
              <a:rPr lang="en-GB" b="0" u="sng" dirty="0">
                <a:hlinkClick r:id="rId3"/>
              </a:rPr>
              <a:t>GEO-LEO IR product </a:t>
            </a:r>
            <a:r>
              <a:rPr lang="en-GB" b="0" u="sng" dirty="0" smtClean="0">
                <a:hlinkClick r:id="rId3"/>
              </a:rPr>
              <a:t>status</a:t>
            </a:r>
            <a:r>
              <a:rPr lang="en-GB" b="0" u="sng" dirty="0" smtClean="0"/>
              <a:t> </a:t>
            </a:r>
            <a:br>
              <a:rPr lang="en-GB" b="0" u="sng" dirty="0" smtClean="0"/>
            </a:br>
            <a:r>
              <a:rPr lang="en-GB" b="0" u="sng" dirty="0" smtClean="0">
                <a:hlinkClick r:id="rId4"/>
              </a:rPr>
              <a:t>2020 GRWG Meeting</a:t>
            </a:r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384593" y="1111972"/>
            <a:ext cx="4769298" cy="118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400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Period: August 2019 (10min. bin)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400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Latitude: 35N~35S (including Australian Desert)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sz="1400" spc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is increased around local noon in window channels</a:t>
            </a:r>
          </a:p>
        </p:txBody>
      </p:sp>
      <p:pic>
        <p:nvPicPr>
          <p:cNvPr id="8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3401"/>
            <a:ext cx="5106113" cy="25530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28654" y="58631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latinLnBrk="0"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mountain region is included in collocation data</a:t>
            </a:r>
          </a:p>
          <a:p>
            <a:pPr marL="214313" indent="-214313" latinLnBrk="0"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Anomaly is presumed to be the anisotropic effect</a:t>
            </a:r>
          </a:p>
        </p:txBody>
      </p:sp>
      <p:pic>
        <p:nvPicPr>
          <p:cNvPr id="10" name="그림 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128654" y="4554073"/>
            <a:ext cx="2093103" cy="1349490"/>
          </a:xfrm>
          <a:prstGeom prst="rect">
            <a:avLst/>
          </a:prstGeom>
        </p:spPr>
      </p:pic>
      <p:pic>
        <p:nvPicPr>
          <p:cNvPr id="11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10" y="4574788"/>
            <a:ext cx="1959281" cy="1203420"/>
          </a:xfrm>
          <a:prstGeom prst="rect">
            <a:avLst/>
          </a:prstGeom>
        </p:spPr>
      </p:pic>
      <p:sp>
        <p:nvSpPr>
          <p:cNvPr id="12" name="직사각형 12"/>
          <p:cNvSpPr/>
          <p:nvPr/>
        </p:nvSpPr>
        <p:spPr>
          <a:xfrm>
            <a:off x="6727907" y="4326746"/>
            <a:ext cx="1457450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West </a:t>
            </a:r>
            <a:r>
              <a:rPr lang="en-US" altLang="ko-KR" sz="1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macdonnell</a:t>
            </a:r>
            <a:r>
              <a:rPr lang="en-US" altLang="ko-KR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(Bing)</a:t>
            </a:r>
            <a:endParaRPr lang="ko-KR" alt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직사각형 13"/>
          <p:cNvSpPr/>
          <p:nvPr/>
        </p:nvSpPr>
        <p:spPr>
          <a:xfrm>
            <a:off x="4178927" y="4321381"/>
            <a:ext cx="2077128" cy="2646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lnSpc>
                <a:spcPct val="120000"/>
              </a:lnSpc>
            </a:pPr>
            <a:r>
              <a:rPr lang="en-US" altLang="ko-KR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SRTM DEM 90m data (USGS)</a:t>
            </a:r>
            <a:endParaRPr lang="en-US" altLang="ko-KR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5333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land bias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87" y="1019908"/>
            <a:ext cx="6105832" cy="53979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Aim to extend dynamic range </a:t>
            </a:r>
          </a:p>
          <a:p>
            <a:pPr lvl="1"/>
            <a:r>
              <a:rPr lang="en-US" sz="1908" dirty="0" smtClean="0"/>
              <a:t>of GEO-LEO and LEO-LEO IR inter-calibration</a:t>
            </a:r>
          </a:p>
          <a:p>
            <a:r>
              <a:rPr lang="en-US" sz="2400" dirty="0" smtClean="0"/>
              <a:t>Include collocations over land</a:t>
            </a:r>
          </a:p>
          <a:p>
            <a:pPr lvl="1"/>
            <a:r>
              <a:rPr lang="en-US" sz="1908" dirty="0" smtClean="0"/>
              <a:t>in the daytime</a:t>
            </a:r>
          </a:p>
          <a:p>
            <a:r>
              <a:rPr lang="en-US" sz="2400" dirty="0" smtClean="0"/>
              <a:t>Significant </a:t>
            </a:r>
            <a:r>
              <a:rPr lang="en-US" sz="2400" dirty="0"/>
              <a:t>bias </a:t>
            </a:r>
            <a:r>
              <a:rPr lang="en-US" sz="2400" dirty="0" smtClean="0"/>
              <a:t>(&gt;8K) </a:t>
            </a:r>
            <a:r>
              <a:rPr lang="en-US" sz="2400" dirty="0"/>
              <a:t>is seen </a:t>
            </a:r>
            <a:r>
              <a:rPr lang="en-US" sz="2400" dirty="0" smtClean="0"/>
              <a:t>in some IASI </a:t>
            </a:r>
            <a:r>
              <a:rPr lang="en-US" sz="2400" dirty="0"/>
              <a:t>and SLSTR </a:t>
            </a:r>
            <a:r>
              <a:rPr lang="en-US" sz="2400" dirty="0" smtClean="0"/>
              <a:t>collocations over land</a:t>
            </a:r>
          </a:p>
          <a:p>
            <a:r>
              <a:rPr lang="en-US" sz="2400" dirty="0"/>
              <a:t>Primary visual inspection </a:t>
            </a:r>
            <a:r>
              <a:rPr lang="en-US" sz="2400" dirty="0" smtClean="0"/>
              <a:t>suggested biases </a:t>
            </a:r>
            <a:r>
              <a:rPr lang="en-US" sz="2400" dirty="0"/>
              <a:t>are larger over high </a:t>
            </a:r>
            <a:r>
              <a:rPr lang="en-US" sz="2400" dirty="0" smtClean="0"/>
              <a:t>land</a:t>
            </a:r>
          </a:p>
          <a:p>
            <a:r>
              <a:rPr lang="en-US" sz="2400" dirty="0" smtClean="0"/>
              <a:t>Based </a:t>
            </a:r>
            <a:r>
              <a:rPr lang="en-US" sz="2400" dirty="0"/>
              <a:t>on this assumption, different per point surface </a:t>
            </a:r>
            <a:r>
              <a:rPr lang="en-US" sz="2400" dirty="0" smtClean="0"/>
              <a:t>characteristics (</a:t>
            </a:r>
            <a:r>
              <a:rPr lang="en-US" sz="2400" dirty="0"/>
              <a:t>e.g. elevation, slope, aspect, NDVI) were extracted and examined to see whether a meaningful correlation exist between such characteristics and bias variation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18" y="1190035"/>
            <a:ext cx="5716203" cy="37875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444890" y="2818839"/>
            <a:ext cx="875810" cy="1898438"/>
            <a:chOff x="5401543" y="3079125"/>
            <a:chExt cx="875810" cy="1898438"/>
          </a:xfrm>
        </p:grpSpPr>
        <p:sp>
          <p:nvSpPr>
            <p:cNvPr id="16" name="Rectangle 15"/>
            <p:cNvSpPr/>
            <p:nvPr/>
          </p:nvSpPr>
          <p:spPr bwMode="auto">
            <a:xfrm>
              <a:off x="5470366" y="3079125"/>
              <a:ext cx="806987" cy="17671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401543" y="3147949"/>
              <a:ext cx="836482" cy="1829614"/>
              <a:chOff x="5975820" y="3086147"/>
              <a:chExt cx="502306" cy="123199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103522" y="3316636"/>
                <a:ext cx="99158" cy="778388"/>
                <a:chOff x="7673242" y="2522134"/>
                <a:chExt cx="99158" cy="778388"/>
              </a:xfrm>
            </p:grpSpPr>
            <p:sp>
              <p:nvSpPr>
                <p:cNvPr id="10" name="Oval 9"/>
                <p:cNvSpPr/>
                <p:nvPr/>
              </p:nvSpPr>
              <p:spPr bwMode="auto">
                <a:xfrm>
                  <a:off x="7673242" y="2656696"/>
                  <a:ext cx="99158" cy="94518"/>
                </a:xfrm>
                <a:prstGeom prst="ellipse">
                  <a:avLst/>
                </a:prstGeom>
                <a:solidFill>
                  <a:srgbClr val="11C9F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11" name="Oval 10"/>
                <p:cNvSpPr/>
                <p:nvPr/>
              </p:nvSpPr>
              <p:spPr bwMode="auto">
                <a:xfrm>
                  <a:off x="7673242" y="2791258"/>
                  <a:ext cx="99158" cy="94518"/>
                </a:xfrm>
                <a:prstGeom prst="ellipse">
                  <a:avLst/>
                </a:prstGeom>
                <a:solidFill>
                  <a:srgbClr val="11F228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12" name="Oval 11"/>
                <p:cNvSpPr/>
                <p:nvPr/>
              </p:nvSpPr>
              <p:spPr bwMode="auto">
                <a:xfrm>
                  <a:off x="7673242" y="2922161"/>
                  <a:ext cx="99158" cy="94518"/>
                </a:xfrm>
                <a:prstGeom prst="ellipse">
                  <a:avLst/>
                </a:prstGeom>
                <a:solidFill>
                  <a:srgbClr val="D0F21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13" name="Oval 12"/>
                <p:cNvSpPr/>
                <p:nvPr/>
              </p:nvSpPr>
              <p:spPr bwMode="auto">
                <a:xfrm>
                  <a:off x="7673242" y="3065524"/>
                  <a:ext cx="99158" cy="94518"/>
                </a:xfrm>
                <a:prstGeom prst="ellipse">
                  <a:avLst/>
                </a:prstGeom>
                <a:solidFill>
                  <a:srgbClr val="F2901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14" name="Oval 13"/>
                <p:cNvSpPr/>
                <p:nvPr/>
              </p:nvSpPr>
              <p:spPr bwMode="auto">
                <a:xfrm>
                  <a:off x="7673242" y="3206004"/>
                  <a:ext cx="99158" cy="94518"/>
                </a:xfrm>
                <a:prstGeom prst="ellipse">
                  <a:avLst/>
                </a:prstGeom>
                <a:solidFill>
                  <a:srgbClr val="F22A1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  <p:sp>
              <p:nvSpPr>
                <p:cNvPr id="15" name="Oval 14"/>
                <p:cNvSpPr/>
                <p:nvPr/>
              </p:nvSpPr>
              <p:spPr bwMode="auto">
                <a:xfrm>
                  <a:off x="7673242" y="2522134"/>
                  <a:ext cx="99158" cy="94518"/>
                </a:xfrm>
                <a:prstGeom prst="ellipse">
                  <a:avLst/>
                </a:prstGeom>
                <a:solidFill>
                  <a:srgbClr val="112AF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GB"/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6184341" y="3240466"/>
                <a:ext cx="293785" cy="1077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dirty="0">
                    <a:solidFill>
                      <a:srgbClr val="002060"/>
                    </a:solidFill>
                  </a:rPr>
                  <a:t>0-1</a:t>
                </a:r>
              </a:p>
              <a:p>
                <a:r>
                  <a:rPr lang="en-GB" sz="1400" dirty="0">
                    <a:solidFill>
                      <a:srgbClr val="002060"/>
                    </a:solidFill>
                  </a:rPr>
                  <a:t>1-2</a:t>
                </a:r>
              </a:p>
              <a:p>
                <a:r>
                  <a:rPr lang="en-GB" sz="1400" dirty="0">
                    <a:solidFill>
                      <a:srgbClr val="002060"/>
                    </a:solidFill>
                  </a:rPr>
                  <a:t>2-3</a:t>
                </a:r>
              </a:p>
              <a:p>
                <a:r>
                  <a:rPr lang="en-GB" sz="1400" dirty="0">
                    <a:solidFill>
                      <a:srgbClr val="002060"/>
                    </a:solidFill>
                  </a:rPr>
                  <a:t>3-5</a:t>
                </a:r>
              </a:p>
              <a:p>
                <a:r>
                  <a:rPr lang="en-GB" sz="1400" dirty="0">
                    <a:solidFill>
                      <a:srgbClr val="002060"/>
                    </a:solidFill>
                  </a:rPr>
                  <a:t>5-8</a:t>
                </a:r>
              </a:p>
              <a:p>
                <a:r>
                  <a:rPr lang="en-GB" sz="1400" dirty="0">
                    <a:solidFill>
                      <a:srgbClr val="002060"/>
                    </a:solidFill>
                  </a:rPr>
                  <a:t>&gt;8</a:t>
                </a:r>
              </a:p>
              <a:p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975820" y="3086147"/>
                <a:ext cx="449727" cy="176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100" dirty="0">
                    <a:solidFill>
                      <a:srgbClr val="002060"/>
                    </a:solidFill>
                  </a:rPr>
                  <a:t>Bias (K)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0760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92996"/>
            <a:ext cx="2685580" cy="3238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72" y="73218"/>
            <a:ext cx="2685580" cy="3238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Close-up </a:t>
            </a:r>
            <a:r>
              <a:rPr lang="en-US" dirty="0" smtClean="0"/>
              <a:t>of some </a:t>
            </a:r>
            <a:r>
              <a:rPr lang="en-US" dirty="0"/>
              <a:t>areas with large bias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75" y="3395760"/>
            <a:ext cx="2886528" cy="34622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97" y="3404230"/>
            <a:ext cx="3073372" cy="34537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60" y="3973999"/>
            <a:ext cx="3479897" cy="2305762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30" idx="4"/>
            <a:endCxn id="21" idx="3"/>
          </p:cNvCxnSpPr>
          <p:nvPr/>
        </p:nvCxnSpPr>
        <p:spPr bwMode="auto">
          <a:xfrm flipH="1" flipV="1">
            <a:off x="4209769" y="5131116"/>
            <a:ext cx="1245620" cy="393513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 bwMode="auto">
          <a:xfrm rot="6061337">
            <a:off x="5322632" y="5441322"/>
            <a:ext cx="467715" cy="205999"/>
          </a:xfrm>
          <a:prstGeom prst="ellipse">
            <a:avLst/>
          </a:prstGeom>
          <a:noFill/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>
              <a:solidFill>
                <a:schemeClr val="bg1"/>
              </a:solidFill>
              <a:latin typeface="Tahoma" pitchFamily="34" charset="0"/>
            </a:endParaRPr>
          </a:p>
        </p:txBody>
      </p:sp>
      <p:cxnSp>
        <p:nvCxnSpPr>
          <p:cNvPr id="32" name="Straight Arrow Connector 31"/>
          <p:cNvCxnSpPr>
            <a:stCxn id="33" idx="4"/>
            <a:endCxn id="15" idx="2"/>
          </p:cNvCxnSpPr>
          <p:nvPr/>
        </p:nvCxnSpPr>
        <p:spPr bwMode="auto">
          <a:xfrm flipH="1" flipV="1">
            <a:off x="5301763" y="3311559"/>
            <a:ext cx="1100681" cy="1691657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 bwMode="auto">
          <a:xfrm rot="6061337">
            <a:off x="6339138" y="4955059"/>
            <a:ext cx="243494" cy="119081"/>
          </a:xfrm>
          <a:prstGeom prst="ellipse">
            <a:avLst/>
          </a:prstGeom>
          <a:noFill/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>
              <a:solidFill>
                <a:schemeClr val="bg1"/>
              </a:solidFill>
              <a:latin typeface="Tahoma" pitchFamily="34" charset="0"/>
            </a:endParaRPr>
          </a:p>
        </p:txBody>
      </p:sp>
      <p:cxnSp>
        <p:nvCxnSpPr>
          <p:cNvPr id="35" name="Straight Arrow Connector 34"/>
          <p:cNvCxnSpPr>
            <a:stCxn id="36" idx="2"/>
            <a:endCxn id="13" idx="2"/>
          </p:cNvCxnSpPr>
          <p:nvPr/>
        </p:nvCxnSpPr>
        <p:spPr bwMode="auto">
          <a:xfrm flipV="1">
            <a:off x="6902462" y="3331337"/>
            <a:ext cx="1272929" cy="1146963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 bwMode="auto">
          <a:xfrm rot="7008393">
            <a:off x="6616099" y="4551450"/>
            <a:ext cx="394716" cy="205999"/>
          </a:xfrm>
          <a:prstGeom prst="ellipse">
            <a:avLst/>
          </a:prstGeom>
          <a:noFill/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>
              <a:solidFill>
                <a:schemeClr val="bg1"/>
              </a:solidFill>
              <a:latin typeface="Tahoma" pitchFamily="34" charset="0"/>
            </a:endParaRPr>
          </a:p>
        </p:txBody>
      </p:sp>
      <p:cxnSp>
        <p:nvCxnSpPr>
          <p:cNvPr id="42" name="Straight Arrow Connector 41"/>
          <p:cNvCxnSpPr>
            <a:stCxn id="43" idx="0"/>
            <a:endCxn id="12" idx="1"/>
          </p:cNvCxnSpPr>
          <p:nvPr/>
        </p:nvCxnSpPr>
        <p:spPr bwMode="auto">
          <a:xfrm>
            <a:off x="7271635" y="4948446"/>
            <a:ext cx="878940" cy="178435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 bwMode="auto">
          <a:xfrm rot="6061337">
            <a:off x="7024264" y="4858886"/>
            <a:ext cx="347149" cy="150369"/>
          </a:xfrm>
          <a:prstGeom prst="ellipse">
            <a:avLst/>
          </a:prstGeom>
          <a:noFill/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>
              <a:solidFill>
                <a:schemeClr val="bg1"/>
              </a:solidFill>
              <a:latin typeface="Tahoma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948776" y="1611928"/>
            <a:ext cx="836482" cy="1829614"/>
            <a:chOff x="5975820" y="3086147"/>
            <a:chExt cx="502306" cy="1231995"/>
          </a:xfrm>
        </p:grpSpPr>
        <p:grpSp>
          <p:nvGrpSpPr>
            <p:cNvPr id="48" name="Group 47"/>
            <p:cNvGrpSpPr/>
            <p:nvPr/>
          </p:nvGrpSpPr>
          <p:grpSpPr>
            <a:xfrm>
              <a:off x="6103522" y="3316636"/>
              <a:ext cx="99158" cy="778388"/>
              <a:chOff x="7673242" y="2522134"/>
              <a:chExt cx="99158" cy="778388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7673242" y="2656696"/>
                <a:ext cx="99158" cy="94518"/>
              </a:xfrm>
              <a:prstGeom prst="ellipse">
                <a:avLst/>
              </a:prstGeom>
              <a:solidFill>
                <a:srgbClr val="11C9F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7673242" y="2791258"/>
                <a:ext cx="99158" cy="94518"/>
              </a:xfrm>
              <a:prstGeom prst="ellipse">
                <a:avLst/>
              </a:prstGeom>
              <a:solidFill>
                <a:srgbClr val="11F22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7673242" y="2922161"/>
                <a:ext cx="99158" cy="94518"/>
              </a:xfrm>
              <a:prstGeom prst="ellipse">
                <a:avLst/>
              </a:prstGeom>
              <a:solidFill>
                <a:srgbClr val="D0F21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7673242" y="3065524"/>
                <a:ext cx="99158" cy="94518"/>
              </a:xfrm>
              <a:prstGeom prst="ellipse">
                <a:avLst/>
              </a:prstGeom>
              <a:solidFill>
                <a:srgbClr val="F2901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7673242" y="3206004"/>
                <a:ext cx="99158" cy="94518"/>
              </a:xfrm>
              <a:prstGeom prst="ellipse">
                <a:avLst/>
              </a:prstGeom>
              <a:solidFill>
                <a:srgbClr val="F22A1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7673242" y="2522134"/>
                <a:ext cx="99158" cy="94518"/>
              </a:xfrm>
              <a:prstGeom prst="ellipse">
                <a:avLst/>
              </a:prstGeom>
              <a:solidFill>
                <a:srgbClr val="112AF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6184341" y="3240466"/>
              <a:ext cx="293785" cy="10776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</a:rPr>
                <a:t>0-1</a:t>
              </a:r>
            </a:p>
            <a:p>
              <a:r>
                <a:rPr lang="en-GB" sz="1400" dirty="0">
                  <a:solidFill>
                    <a:srgbClr val="002060"/>
                  </a:solidFill>
                </a:rPr>
                <a:t>1-2</a:t>
              </a:r>
            </a:p>
            <a:p>
              <a:r>
                <a:rPr lang="en-GB" sz="1400" dirty="0">
                  <a:solidFill>
                    <a:srgbClr val="002060"/>
                  </a:solidFill>
                </a:rPr>
                <a:t>2-3</a:t>
              </a:r>
            </a:p>
            <a:p>
              <a:r>
                <a:rPr lang="en-GB" sz="1400" dirty="0">
                  <a:solidFill>
                    <a:srgbClr val="002060"/>
                  </a:solidFill>
                </a:rPr>
                <a:t>3-5</a:t>
              </a:r>
            </a:p>
            <a:p>
              <a:r>
                <a:rPr lang="en-GB" sz="1400" dirty="0">
                  <a:solidFill>
                    <a:srgbClr val="002060"/>
                  </a:solidFill>
                </a:rPr>
                <a:t>5-8</a:t>
              </a:r>
            </a:p>
            <a:p>
              <a:r>
                <a:rPr lang="en-GB" sz="1400" dirty="0">
                  <a:solidFill>
                    <a:srgbClr val="002060"/>
                  </a:solidFill>
                </a:rPr>
                <a:t>&gt;8</a:t>
              </a:r>
            </a:p>
            <a:p>
              <a:endParaRPr lang="en-GB" sz="1400" dirty="0">
                <a:solidFill>
                  <a:srgbClr val="00206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5820" y="3086147"/>
              <a:ext cx="449727" cy="1761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</a:rPr>
                <a:t>Bias (K)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937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land </a:t>
            </a:r>
            <a:r>
              <a:rPr lang="en-US" dirty="0"/>
              <a:t>bias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66" y="1046758"/>
            <a:ext cx="10925781" cy="5397979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IASI-SLSTR 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collocation </a:t>
            </a: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points 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3600" dirty="0">
                <a:solidFill>
                  <a:srgbClr val="FE5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2020-06-11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of </a:t>
            </a:r>
            <a:r>
              <a:rPr lang="en-US" sz="3600" dirty="0">
                <a:solidFill>
                  <a:srgbClr val="FE5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16,860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points over </a:t>
            </a: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 selected, 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given that:</a:t>
            </a:r>
          </a:p>
          <a:p>
            <a:pPr lvl="1"/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 difference between IASI and SLSTR &lt; 300</a:t>
            </a:r>
          </a:p>
          <a:p>
            <a:pPr lvl="1"/>
            <a:r>
              <a:rPr lang="en-US" sz="35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Secant of zenith angle difference between IASI and SLSTR &lt; 0.010</a:t>
            </a:r>
          </a:p>
          <a:p>
            <a:pPr marL="457200" lvl="1" indent="0">
              <a:buNone/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Sensitivity of observed bias is checked against:</a:t>
            </a:r>
          </a:p>
          <a:p>
            <a:pPr lvl="1"/>
            <a:r>
              <a:rPr lang="en-US" sz="3108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r>
              <a:rPr lang="en-US" sz="3108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Elevation, Slope and </a:t>
            </a:r>
            <a:r>
              <a:rPr lang="en-US" sz="3108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Aspect…</a:t>
            </a:r>
          </a:p>
          <a:p>
            <a:pPr lvl="1"/>
            <a:r>
              <a:rPr lang="en-US" sz="3108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ModisNDVI</a:t>
            </a:r>
            <a:r>
              <a:rPr lang="en-US" sz="3108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(median value from ‘2020-06-01‘ to ‘2020-06-15’)</a:t>
            </a:r>
          </a:p>
          <a:p>
            <a:pPr lvl="1"/>
            <a:r>
              <a:rPr lang="en-US" sz="3108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ETOPO1 global DEM (1 arc-minute global relief model of Earth's surface that integrates land topography and ocean bathymetry) </a:t>
            </a:r>
          </a:p>
          <a:p>
            <a:pPr lvl="1"/>
            <a:r>
              <a:rPr lang="en-US" sz="3108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Slope and aspect extracted from the DEM</a:t>
            </a:r>
          </a:p>
          <a:p>
            <a:pPr lvl="1"/>
            <a:r>
              <a:rPr lang="en-US" sz="3108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NDVI, Elevation, Slope and aspect are examined</a:t>
            </a:r>
          </a:p>
          <a:p>
            <a:pPr lvl="1"/>
            <a:r>
              <a:rPr lang="en-US" sz="3108" dirty="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converted to 12 km pixel size (downgraded from 1km)</a:t>
            </a:r>
          </a:p>
          <a:p>
            <a:pPr lvl="1"/>
            <a:endParaRPr lang="en-US" sz="3108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92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07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FF10032D-85B5-4306-82CC-47275A0559E9}" vid="{A0C3C1E4-82B4-4DE5-AC93-43DC36640A7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(16_9 format)</Template>
  <TotalTime>2398</TotalTime>
  <Words>1077</Words>
  <Application>Microsoft Office PowerPoint</Application>
  <PresentationFormat>Widescreen</PresentationFormat>
  <Paragraphs>142</Paragraphs>
  <Slides>13</Slides>
  <Notes>2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Helvetica</vt:lpstr>
      <vt:lpstr>Tahoma</vt:lpstr>
      <vt:lpstr>Times New Roman</vt:lpstr>
      <vt:lpstr>Wingdings</vt:lpstr>
      <vt:lpstr>Viewgraph Landscape Template</vt:lpstr>
      <vt:lpstr>Clip</vt:lpstr>
      <vt:lpstr>PowerPoint Presentation</vt:lpstr>
      <vt:lpstr>LEO-LEO IR</vt:lpstr>
      <vt:lpstr>GEO-LEO IR Hot End Issue</vt:lpstr>
      <vt:lpstr>Distribution of SLSTR-IASI daytime biases</vt:lpstr>
      <vt:lpstr>GEO-LEO IR Hot End Issue</vt:lpstr>
      <vt:lpstr>KMA found similar bias in AMI over Australia</vt:lpstr>
      <vt:lpstr>Hot land bias problem</vt:lpstr>
      <vt:lpstr>Close-up of some areas with large bias</vt:lpstr>
      <vt:lpstr>Hot land bias problem</vt:lpstr>
      <vt:lpstr>Results</vt:lpstr>
      <vt:lpstr>Conclusions on Hot Land Bias and way forward</vt:lpstr>
      <vt:lpstr>Emissivity Effect?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Hewison</dc:creator>
  <cp:lastModifiedBy>Tim Hewison</cp:lastModifiedBy>
  <cp:revision>117</cp:revision>
  <cp:lastPrinted>2006-03-06T14:11:17Z</cp:lastPrinted>
  <dcterms:created xsi:type="dcterms:W3CDTF">2020-10-28T10:03:20Z</dcterms:created>
  <dcterms:modified xsi:type="dcterms:W3CDTF">2021-04-08T11:13:04Z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1199502</vt:lpwstr>
  </property>
  <property fmtid="{D5CDD505-2E9C-101B-9397-08002B2CF9AE}" pid="3" name="DM_DOCNAME">
    <vt:lpwstr>Hewison_GSICS-ECMWF_ErrorWorkshop</vt:lpwstr>
  </property>
  <property fmtid="{D5CDD505-2E9C-101B-9397-08002B2CF9AE}" pid="4" name="DM_AUTHOR">
    <vt:lpwstr>Tim Hewison</vt:lpwstr>
  </property>
  <property fmtid="{D5CDD505-2E9C-101B-9397-08002B2CF9AE}" pid="5" name="DM_E_DOC_NO">
    <vt:lpwstr>EUM/RSP/VWG/20/1199502</vt:lpwstr>
  </property>
  <property fmtid="{D5CDD505-2E9C-101B-9397-08002B2CF9AE}" pid="6" name="DM_E_VER_NO">
    <vt:lpwstr>1 Draft</vt:lpwstr>
  </property>
  <property fmtid="{D5CDD505-2E9C-101B-9397-08002B2CF9AE}" pid="7" name="DM_E_ISS_DATE">
    <vt:lpwstr>28 October 2020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