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metadata/core-properties" Target="docProps/core0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</p:sldIdLst>
  <p:sldSz cx="10077450" cy="75628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6" d="100"/>
          <a:sy n="106" d="100"/>
        </p:scale>
        <p:origin x="19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1007676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0" y="3047040"/>
            <a:ext cx="1007676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6348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63480" y="304704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0" y="304704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407040" y="75600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813720" y="75600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813720" y="304704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407040" y="304704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0" y="304704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0" y="756000"/>
            <a:ext cx="10076760" cy="4385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spcBef>
                <a:spcPts val="697"/>
              </a:spcBef>
            </a:pPr>
            <a:endParaRPr lang="en-US" sz="2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1007676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491724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63480" y="756000"/>
            <a:ext cx="491724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755640" y="-360"/>
            <a:ext cx="8565120" cy="3508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spcBef>
                <a:spcPts val="697"/>
              </a:spcBef>
            </a:pPr>
            <a:endParaRPr lang="en-US" sz="2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0" y="304704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63480" y="756000"/>
            <a:ext cx="491724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0" y="756000"/>
            <a:ext cx="10076760" cy="4385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spcBef>
                <a:spcPts val="697"/>
              </a:spcBef>
            </a:pPr>
            <a:endParaRPr lang="en-US" sz="2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491724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6348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63480" y="304704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6348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0" y="3047040"/>
            <a:ext cx="1007676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1007676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0" y="3047040"/>
            <a:ext cx="1007676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6348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163480" y="304704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0" y="304704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3407040" y="75600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813720" y="75600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813720" y="304704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3407040" y="304704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0" y="304704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0" y="756000"/>
            <a:ext cx="10076760" cy="4385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spcBef>
                <a:spcPts val="697"/>
              </a:spcBef>
            </a:pPr>
            <a:endParaRPr lang="en-US" sz="2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1007676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491724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163480" y="756000"/>
            <a:ext cx="491724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1007676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755640" y="-360"/>
            <a:ext cx="8565120" cy="3508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spcBef>
                <a:spcPts val="697"/>
              </a:spcBef>
            </a:pPr>
            <a:endParaRPr lang="en-US" sz="2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0" y="304704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63480" y="756000"/>
            <a:ext cx="491724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491724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6348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163480" y="304704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6348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0" y="3047040"/>
            <a:ext cx="1007676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1007676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0" y="3047040"/>
            <a:ext cx="1007676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16348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5163480" y="304704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0" y="304704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3407040" y="75600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813720" y="75600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6813720" y="304704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 type="body"/>
          </p:nvPr>
        </p:nvSpPr>
        <p:spPr>
          <a:xfrm>
            <a:off x="3407040" y="304704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 type="body"/>
          </p:nvPr>
        </p:nvSpPr>
        <p:spPr>
          <a:xfrm>
            <a:off x="0" y="304704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ubTitle"/>
          </p:nvPr>
        </p:nvSpPr>
        <p:spPr>
          <a:xfrm>
            <a:off x="0" y="756000"/>
            <a:ext cx="10076760" cy="4385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spcBef>
                <a:spcPts val="697"/>
              </a:spcBef>
            </a:pPr>
            <a:endParaRPr lang="en-US" sz="2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1007676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491724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63480" y="756000"/>
            <a:ext cx="491724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491724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63480" y="756000"/>
            <a:ext cx="491724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subTitle"/>
          </p:nvPr>
        </p:nvSpPr>
        <p:spPr>
          <a:xfrm>
            <a:off x="755640" y="-360"/>
            <a:ext cx="8565120" cy="3508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spcBef>
                <a:spcPts val="697"/>
              </a:spcBef>
            </a:pPr>
            <a:endParaRPr lang="en-US" sz="2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0" y="304704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5163480" y="756000"/>
            <a:ext cx="491724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491724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516348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5163480" y="304704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516348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0" y="3047040"/>
            <a:ext cx="1007676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1007676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0" y="3047040"/>
            <a:ext cx="1007676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516348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5163480" y="304704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0" y="304704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3407040" y="75600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6813720" y="75600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6813720" y="304704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0" name="PlaceHolder 6"/>
          <p:cNvSpPr>
            <a:spLocks noGrp="1"/>
          </p:cNvSpPr>
          <p:nvPr>
            <p:ph type="body"/>
          </p:nvPr>
        </p:nvSpPr>
        <p:spPr>
          <a:xfrm>
            <a:off x="3407040" y="304704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1" name="PlaceHolder 7"/>
          <p:cNvSpPr>
            <a:spLocks noGrp="1"/>
          </p:cNvSpPr>
          <p:nvPr>
            <p:ph type="body"/>
          </p:nvPr>
        </p:nvSpPr>
        <p:spPr>
          <a:xfrm>
            <a:off x="0" y="3047040"/>
            <a:ext cx="324432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55640" y="-360"/>
            <a:ext cx="8565120" cy="3508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spcBef>
                <a:spcPts val="697"/>
              </a:spcBef>
            </a:pPr>
            <a:endParaRPr lang="en-US" sz="2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0" y="304704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63480" y="756000"/>
            <a:ext cx="491724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491724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6348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63480" y="304704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388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63480" y="756000"/>
            <a:ext cx="491724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0" y="3047040"/>
            <a:ext cx="10076760" cy="20919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09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000" b="0" strike="noStrike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876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29880" y="6519600"/>
            <a:ext cx="234756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6480" y="7223760"/>
            <a:ext cx="2736720" cy="33840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9052560" y="7040880"/>
            <a:ext cx="97704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6A68E30E-7F36-4251-8BA6-1C9B0F36B3D7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0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754920" y="-30240"/>
            <a:ext cx="8560080" cy="6411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r>
              <a:rPr lang="en-US" sz="3880" b="0" strike="noStrike" spc="-1">
                <a:solidFill>
                  <a:srgbClr val="FCFF4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Click to edit the title text format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167400" y="671400"/>
            <a:ext cx="973548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77280">
              <a:spcBef>
                <a:spcPts val="658"/>
              </a:spcBef>
            </a:pPr>
            <a:r>
              <a:rPr lang="en-US" sz="2650" b="0" strike="noStrike" spc="-1">
                <a:solidFill>
                  <a:srgbClr val="FEF70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Click to edit the outline text format</a:t>
            </a:r>
          </a:p>
          <a:p>
            <a:pPr marL="818280" lvl="1">
              <a:spcBef>
                <a:spcPts val="547"/>
              </a:spcBef>
              <a:buClr>
                <a:srgbClr val="000000"/>
              </a:buClr>
              <a:buFont typeface="Times New Roman"/>
              <a:buChar char="–"/>
            </a:pPr>
            <a:r>
              <a:rPr lang="en-US" sz="2210" b="0" strike="noStrike" spc="-1">
                <a:solidFill>
                  <a:srgbClr val="FEF70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Second Outline Level</a:t>
            </a:r>
          </a:p>
          <a:p>
            <a:pPr marL="1260000" lvl="2">
              <a:spcBef>
                <a:spcPts val="493"/>
              </a:spcBef>
              <a:buClr>
                <a:srgbClr val="000000"/>
              </a:buClr>
              <a:buFont typeface="Times New Roman"/>
              <a:buChar char="•"/>
            </a:pPr>
            <a:r>
              <a:rPr lang="en-US" sz="1990" b="0" strike="noStrike" spc="-1">
                <a:solidFill>
                  <a:srgbClr val="F5FE0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Third Outline Level</a:t>
            </a:r>
          </a:p>
          <a:p>
            <a:pPr marL="1763280" lvl="3">
              <a:spcBef>
                <a:spcPts val="547"/>
              </a:spcBef>
              <a:buClr>
                <a:srgbClr val="000000"/>
              </a:buClr>
              <a:buFont typeface="Times New Roman"/>
              <a:buChar char="–"/>
            </a:pPr>
            <a:r>
              <a:rPr lang="en-US" sz="221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Fourth Outline Level</a:t>
            </a:r>
          </a:p>
          <a:p>
            <a:pPr marL="2266920" lvl="4">
              <a:spcBef>
                <a:spcPts val="547"/>
              </a:spcBef>
              <a:buClr>
                <a:srgbClr val="000000"/>
              </a:buClr>
              <a:buFont typeface="Times New Roman"/>
              <a:buChar char="»"/>
            </a:pPr>
            <a:r>
              <a:rPr lang="en-US" sz="221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Fifth Outline Level</a:t>
            </a:r>
          </a:p>
          <a:p>
            <a:pPr marL="2266920" lvl="5">
              <a:spcBef>
                <a:spcPts val="547"/>
              </a:spcBef>
              <a:buClr>
                <a:srgbClr val="000000"/>
              </a:buClr>
              <a:buFont typeface="Times New Roman"/>
              <a:buChar char="»"/>
            </a:pPr>
            <a:r>
              <a:rPr lang="en-US" sz="221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Sixth Outline Level</a:t>
            </a:r>
          </a:p>
          <a:p>
            <a:pPr marL="2266920" lvl="6">
              <a:spcBef>
                <a:spcPts val="547"/>
              </a:spcBef>
              <a:buClr>
                <a:srgbClr val="000000"/>
              </a:buClr>
              <a:buFont typeface="Times New Roman"/>
              <a:buChar char="»"/>
            </a:pPr>
            <a:r>
              <a:rPr lang="en-US" sz="221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Seventh Outline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91440" y="7132320"/>
            <a:ext cx="2011320" cy="33624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2019 June 18 CALCON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8775360" y="7225560"/>
            <a:ext cx="1254240" cy="27612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r"/>
            <a:fld id="{A40F0667-BC96-4BF4-987E-9AF8618BABAD}" type="slidenum">
              <a:rPr lang="en-US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0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754920" y="-30240"/>
            <a:ext cx="8560080" cy="6411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r>
              <a:rPr lang="en-US" sz="3880" b="0" strike="noStrike" spc="-1">
                <a:solidFill>
                  <a:srgbClr val="FCFF4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Click to edit the title text format</a:t>
            </a: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67400" y="671400"/>
            <a:ext cx="973548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77280">
              <a:spcBef>
                <a:spcPts val="658"/>
              </a:spcBef>
            </a:pPr>
            <a:r>
              <a:rPr lang="en-US" sz="2650" b="0" strike="noStrike" spc="-1">
                <a:solidFill>
                  <a:srgbClr val="FEF70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Click to edit the outline text format</a:t>
            </a:r>
          </a:p>
          <a:p>
            <a:pPr marL="818640" lvl="1">
              <a:spcBef>
                <a:spcPts val="493"/>
              </a:spcBef>
              <a:buClr>
                <a:srgbClr val="000000"/>
              </a:buClr>
              <a:buFont typeface="Times New Roman"/>
              <a:buChar char="–"/>
            </a:pPr>
            <a:r>
              <a:rPr lang="en-US" sz="1990" b="0" strike="noStrike" spc="-1">
                <a:solidFill>
                  <a:srgbClr val="FEF70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Second Outline Level</a:t>
            </a:r>
          </a:p>
          <a:p>
            <a:pPr marL="1258200" lvl="2">
              <a:spcBef>
                <a:spcPts val="658"/>
              </a:spcBef>
              <a:buClr>
                <a:srgbClr val="000000"/>
              </a:buClr>
              <a:buFont typeface="Times New Roman"/>
              <a:buChar char="•"/>
            </a:pPr>
            <a:r>
              <a:rPr lang="en-US" sz="1760" b="0" strike="noStrike" spc="-1">
                <a:solidFill>
                  <a:srgbClr val="FFFF99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Third Outline Level</a:t>
            </a:r>
          </a:p>
          <a:p>
            <a:pPr marL="1761840" lvl="3">
              <a:spcBef>
                <a:spcPts val="547"/>
              </a:spcBef>
              <a:buClr>
                <a:srgbClr val="000000"/>
              </a:buClr>
              <a:buFont typeface="Times New Roman"/>
              <a:buChar char="–"/>
            </a:pPr>
            <a:r>
              <a:rPr lang="en-US" sz="1540" b="0" strike="noStrike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Fourth Outline Level</a:t>
            </a:r>
          </a:p>
          <a:p>
            <a:pPr marL="2266920" lvl="4">
              <a:spcBef>
                <a:spcPts val="547"/>
              </a:spcBef>
              <a:buClr>
                <a:srgbClr val="000000"/>
              </a:buClr>
              <a:buFont typeface="Times New Roman"/>
              <a:buChar char="»"/>
            </a:pPr>
            <a:r>
              <a:rPr lang="en-US" sz="221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Fifth Outline Level</a:t>
            </a:r>
          </a:p>
          <a:p>
            <a:pPr marL="2266920" lvl="5">
              <a:spcBef>
                <a:spcPts val="547"/>
              </a:spcBef>
              <a:buClr>
                <a:srgbClr val="000000"/>
              </a:buClr>
              <a:buFont typeface="Times New Roman"/>
              <a:buChar char="»"/>
            </a:pPr>
            <a:r>
              <a:rPr lang="en-US" sz="221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Sixth Outline Level</a:t>
            </a:r>
          </a:p>
          <a:p>
            <a:pPr marL="2266920" lvl="6">
              <a:spcBef>
                <a:spcPts val="547"/>
              </a:spcBef>
              <a:buClr>
                <a:srgbClr val="000000"/>
              </a:buClr>
              <a:buFont typeface="Times New Roman"/>
              <a:buChar char="»"/>
            </a:pPr>
            <a:r>
              <a:rPr lang="en-US" sz="221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Seventh Outline Level</a:t>
            </a:r>
          </a:p>
        </p:txBody>
      </p:sp>
      <p:sp>
        <p:nvSpPr>
          <p:cNvPr id="83" name="PlaceHolder 3"/>
          <p:cNvSpPr>
            <a:spLocks noGrp="1"/>
          </p:cNvSpPr>
          <p:nvPr>
            <p:ph type="ftr"/>
          </p:nvPr>
        </p:nvSpPr>
        <p:spPr>
          <a:xfrm>
            <a:off x="1847160" y="7309800"/>
            <a:ext cx="6040800" cy="563760"/>
          </a:xfrm>
          <a:prstGeom prst="rect">
            <a:avLst/>
          </a:prstGeom>
        </p:spPr>
        <p:txBody>
          <a:bodyPr lIns="90000" tIns="46800" rIns="90000" bIns="46800"/>
          <a:lstStyle/>
          <a:p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2013jan28 @ASU</a:t>
            </a:r>
            <a:endParaRPr lang="en-US" sz="1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sldNum"/>
          </p:nvPr>
        </p:nvSpPr>
        <p:spPr>
          <a:xfrm>
            <a:off x="8817120" y="7057800"/>
            <a:ext cx="1256040" cy="563760"/>
          </a:xfrm>
          <a:prstGeom prst="rect">
            <a:avLst/>
          </a:prstGeom>
        </p:spPr>
        <p:txBody>
          <a:bodyPr lIns="90000" tIns="46800" rIns="90000" bIns="46800"/>
          <a:lstStyle/>
          <a:p>
            <a:fld id="{FD71E1EF-5E6A-4CD4-B0A3-A6058D8A8DA5}" type="slidenum"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0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755640" y="-360"/>
            <a:ext cx="8565120" cy="7567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r>
              <a:rPr lang="en-US" sz="388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Click to edit the title text format</a:t>
            </a: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0" y="756000"/>
            <a:ext cx="10076760" cy="43858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68"/>
              </a:spcBef>
              <a:buClr>
                <a:srgbClr val="FCFF17"/>
              </a:buClr>
              <a:buFont typeface="Times"/>
              <a:buChar char="•"/>
            </a:pPr>
            <a:r>
              <a:rPr lang="en-US" sz="309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Click to edit the outline text format</a:t>
            </a:r>
          </a:p>
          <a:p>
            <a:pPr marL="742680" lvl="1" indent="-285480">
              <a:spcBef>
                <a:spcPts val="658"/>
              </a:spcBef>
              <a:buClr>
                <a:srgbClr val="FCFF17"/>
              </a:buClr>
              <a:buFont typeface="Times"/>
              <a:buChar char="–"/>
            </a:pPr>
            <a:r>
              <a:rPr lang="en-US" sz="265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Second Outline Level</a:t>
            </a:r>
          </a:p>
          <a:p>
            <a:pPr marL="1143000" lvl="2" indent="-228600">
              <a:spcBef>
                <a:spcPts val="547"/>
              </a:spcBef>
              <a:buClr>
                <a:srgbClr val="FCFF17"/>
              </a:buClr>
              <a:buFont typeface="Times"/>
              <a:buChar char="•"/>
            </a:pPr>
            <a:r>
              <a:rPr lang="en-US" sz="221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Third Outline Level</a:t>
            </a:r>
          </a:p>
          <a:p>
            <a:pPr marL="1600200" lvl="3" indent="-228600">
              <a:spcBef>
                <a:spcPts val="493"/>
              </a:spcBef>
              <a:buClr>
                <a:srgbClr val="FCFF17"/>
              </a:buClr>
              <a:buFont typeface="Times"/>
              <a:buChar char="–"/>
            </a:pPr>
            <a:r>
              <a:rPr lang="en-US" sz="199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Fourth Outline Level</a:t>
            </a:r>
          </a:p>
          <a:p>
            <a:pPr marL="2057400" lvl="4" indent="-228600">
              <a:spcBef>
                <a:spcPts val="439"/>
              </a:spcBef>
              <a:buClr>
                <a:srgbClr val="000000"/>
              </a:buClr>
              <a:buFont typeface="Times"/>
              <a:buChar char="»"/>
            </a:pPr>
            <a:r>
              <a:rPr lang="en-US" sz="176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Fifth Outline Level</a:t>
            </a:r>
          </a:p>
          <a:p>
            <a:pPr marL="2057400" lvl="5" indent="-228600">
              <a:spcBef>
                <a:spcPts val="439"/>
              </a:spcBef>
              <a:buClr>
                <a:srgbClr val="000000"/>
              </a:buClr>
              <a:buFont typeface="Times"/>
              <a:buChar char="»"/>
            </a:pPr>
            <a:r>
              <a:rPr lang="en-US" sz="176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Sixth Outline Level</a:t>
            </a:r>
          </a:p>
          <a:p>
            <a:pPr marL="2057400" lvl="6" indent="-228600">
              <a:spcBef>
                <a:spcPts val="439"/>
              </a:spcBef>
              <a:buClr>
                <a:srgbClr val="000000"/>
              </a:buClr>
              <a:buFont typeface="Times"/>
              <a:buChar char="»"/>
            </a:pPr>
            <a:r>
              <a:rPr lang="en-US" sz="176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Seventh Outline Level</a:t>
            </a:r>
          </a:p>
        </p:txBody>
      </p:sp>
      <p:sp>
        <p:nvSpPr>
          <p:cNvPr id="123" name="PlaceHolder 3"/>
          <p:cNvSpPr>
            <a:spLocks noGrp="1"/>
          </p:cNvSpPr>
          <p:nvPr>
            <p:ph type="dt"/>
          </p:nvPr>
        </p:nvSpPr>
        <p:spPr>
          <a:xfrm>
            <a:off x="0" y="7141320"/>
            <a:ext cx="2099520" cy="33840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24" name="PlaceHolder 4"/>
          <p:cNvSpPr>
            <a:spLocks noGrp="1"/>
          </p:cNvSpPr>
          <p:nvPr>
            <p:ph type="ftr"/>
          </p:nvPr>
        </p:nvSpPr>
        <p:spPr>
          <a:xfrm>
            <a:off x="3190680" y="7225200"/>
            <a:ext cx="3191040" cy="33840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ctr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25" name="PlaceHolder 5"/>
          <p:cNvSpPr>
            <a:spLocks noGrp="1"/>
          </p:cNvSpPr>
          <p:nvPr>
            <p:ph type="sldNum"/>
          </p:nvPr>
        </p:nvSpPr>
        <p:spPr>
          <a:xfrm>
            <a:off x="8649000" y="7225200"/>
            <a:ext cx="1427400" cy="33840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r">
              <a:buClr>
                <a:srgbClr val="FFFFFF"/>
              </a:buClr>
              <a:buSzPct val="45000"/>
              <a:buFont typeface="Wingdings" charset="2"/>
              <a:buChar char=""/>
            </a:pPr>
            <a:fld id="{B7810938-0E12-4BBF-82EA-82EAF6931F8E}" type="slidenum">
              <a:rPr lang="en-US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755640" y="-360"/>
            <a:ext cx="8565120" cy="7567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/>
            <a:r>
              <a:rPr lang="en-US" sz="388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SLIMED model status.      Hugh Kieffer</a:t>
            </a:r>
          </a:p>
        </p:txBody>
      </p:sp>
      <p:sp>
        <p:nvSpPr>
          <p:cNvPr id="163" name="TextShape 2"/>
          <p:cNvSpPr txBox="1"/>
          <p:nvPr/>
        </p:nvSpPr>
        <p:spPr>
          <a:xfrm>
            <a:off x="91440" y="670680"/>
            <a:ext cx="9692640" cy="6703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Goal:  System that can incorporate all useful data, progressively approach the real Moon </a:t>
            </a:r>
          </a:p>
          <a:p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SLIMED model of lunar spectral irradiance.  </a:t>
            </a:r>
            <a:r>
              <a:rPr lang="en-US" sz="2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Continuous in all 6 dimensions</a:t>
            </a:r>
            <a:endParaRPr lang="en-US" sz="20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Based on many [12] instruments,  90,000 measurements.  Includes TSI and SSI variation.</a:t>
            </a:r>
          </a:p>
          <a:p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Optional: libration model derived from 10 maps by Lunar orbiters.        </a:t>
            </a:r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DejaVu Sans"/>
                <a:ea typeface="DejaVu Sans"/>
              </a:rPr>
              <a:t>⇖</a:t>
            </a:r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DejaVu Sans"/>
                <a:ea typeface="DejaVu Sans"/>
              </a:rPr>
              <a:t>⇧</a:t>
            </a:r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0.1% effect</a:t>
            </a:r>
            <a:endParaRPr lang="en-US" sz="20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lang="en-US" sz="20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Since 2021 March:  Have added AeroNet  Mauna Loa (released 2021 July)</a:t>
            </a:r>
            <a:endParaRPr lang="en-US" sz="20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Paper submitted to JARS (2021 Dec.)  in review.         Since:</a:t>
            </a:r>
            <a:endParaRPr lang="en-US" sz="20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  Redid libration model from Lunar Orbiters (MapLib) including latitude of the Sun</a:t>
            </a:r>
            <a:endParaRPr lang="en-US" sz="20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     Resulting SLIMED model slightly different (0.3%) from model in manuscript.</a:t>
            </a:r>
            <a:endParaRPr lang="en-US" sz="20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Heft: Adjust overall weight for each instrument.     Base model: weight in %: </a:t>
            </a:r>
          </a:p>
          <a:p>
            <a:r>
              <a:rPr lang="en-US" sz="15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ROLOG=20 OLI=10 HypM=1 MODT=10 MODA=8 VIIRS=5 VIIRN=10 SeaW=10 PleA=8 PleB=8 NIST=5 AerN=5  </a:t>
            </a:r>
          </a:p>
          <a:p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SLIMED Base model,  3 </a:t>
            </a:r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DejaVu Sans"/>
                <a:ea typeface="DejaVu Sans"/>
              </a:rPr>
              <a:t>≤</a:t>
            </a:r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Nimbus Roman"/>
                <a:ea typeface="DejaVu Sans"/>
              </a:rPr>
              <a:t>g</a:t>
            </a:r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DejaVu Sans"/>
                <a:ea typeface="DejaVu Sans"/>
              </a:rPr>
              <a:t>≤</a:t>
            </a:r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Nimbus Roman"/>
                <a:ea typeface="DejaVu Sans"/>
              </a:rPr>
              <a:t> 95, h</a:t>
            </a:r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as 34</a:t>
            </a:r>
            <a:r>
              <a:rPr lang="en-US" sz="2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coefficients. MapLib has 22 fixed coefficients</a:t>
            </a:r>
          </a:p>
          <a:p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Mean absolute residual 0.63%, with or without MapLib  </a:t>
            </a:r>
          </a:p>
          <a:p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Calibrate all instruments in inventory [24].   Get </a:t>
            </a:r>
            <a:r>
              <a:rPr lang="en-US" sz="2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mean gain bias</a:t>
            </a:r>
            <a:r>
              <a:rPr lang="en-US" sz="20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of each band, Fig. 1</a:t>
            </a:r>
          </a:p>
          <a:p>
            <a:r>
              <a:rPr lang="en-US" sz="18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Absolute scale still uncertain, maybe 2%, but differences between instruments are solid.</a:t>
            </a:r>
          </a:p>
          <a:p>
            <a:endParaRPr lang="en-US" sz="1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en-US" sz="12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GSICS-VIS/NIR 2022Feb10 zoom</a:t>
            </a:r>
            <a:endParaRPr lang="en-US" sz="12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548640" y="-138240"/>
            <a:ext cx="8670240" cy="8254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/>
            <a:r>
              <a:rPr lang="en-US" sz="24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Gain bias for bands in several Instruments and other models</a:t>
            </a:r>
          </a:p>
        </p:txBody>
      </p:sp>
      <p:sp>
        <p:nvSpPr>
          <p:cNvPr id="165" name="TextShape 2"/>
          <p:cNvSpPr txBox="1"/>
          <p:nvPr/>
        </p:nvSpPr>
        <p:spPr>
          <a:xfrm>
            <a:off x="457200" y="6770880"/>
            <a:ext cx="9115920" cy="596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LEO and surface solid, GEO dashed, models dash-dots. Includes trends, mostly tiny. </a:t>
            </a:r>
          </a:p>
          <a:p>
            <a:r>
              <a:rPr lang="en-US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ROLO: white is 2005 data, purple is model (GIRO), pink is data using HSRS </a:t>
            </a:r>
          </a:p>
        </p:txBody>
      </p:sp>
      <p:pic>
        <p:nvPicPr>
          <p:cNvPr id="166" name="Picture 165"/>
          <p:cNvPicPr/>
          <p:nvPr/>
        </p:nvPicPr>
        <p:blipFill>
          <a:blip r:embed="rId2"/>
          <a:stretch/>
        </p:blipFill>
        <p:spPr>
          <a:xfrm>
            <a:off x="290880" y="548640"/>
            <a:ext cx="9547920" cy="6126480"/>
          </a:xfrm>
          <a:prstGeom prst="rect">
            <a:avLst/>
          </a:prstGeom>
          <a:ln>
            <a:noFill/>
          </a:ln>
        </p:spPr>
      </p:pic>
      <p:sp>
        <p:nvSpPr>
          <p:cNvPr id="167" name="CustomShape 3"/>
          <p:cNvSpPr/>
          <p:nvPr/>
        </p:nvSpPr>
        <p:spPr>
          <a:xfrm>
            <a:off x="3474720" y="1097280"/>
            <a:ext cx="360" cy="1645920"/>
          </a:xfrm>
          <a:custGeom>
            <a:avLst/>
            <a:gdLst/>
            <a:ahLst/>
            <a:cxnLst/>
            <a:rect l="0" t="0" r="r" b="b"/>
            <a:pathLst>
              <a:path w="3" h="4574">
                <a:moveTo>
                  <a:pt x="0" y="910"/>
                </a:moveTo>
                <a:lnTo>
                  <a:pt x="1" y="0"/>
                </a:lnTo>
                <a:lnTo>
                  <a:pt x="2" y="910"/>
                </a:lnTo>
                <a:lnTo>
                  <a:pt x="1" y="910"/>
                </a:lnTo>
                <a:lnTo>
                  <a:pt x="1" y="3662"/>
                </a:lnTo>
                <a:lnTo>
                  <a:pt x="2" y="3662"/>
                </a:lnTo>
                <a:lnTo>
                  <a:pt x="1" y="4573"/>
                </a:lnTo>
                <a:lnTo>
                  <a:pt x="0" y="3662"/>
                </a:lnTo>
                <a:lnTo>
                  <a:pt x="0" y="3662"/>
                </a:lnTo>
                <a:lnTo>
                  <a:pt x="0" y="910"/>
                </a:lnTo>
              </a:path>
            </a:pathLst>
          </a:custGeom>
          <a:solidFill>
            <a:srgbClr val="729FC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755640" y="-360"/>
            <a:ext cx="8565120" cy="7567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/>
            <a:r>
              <a:rPr lang="en-US" sz="388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Discussion</a:t>
            </a:r>
          </a:p>
        </p:txBody>
      </p:sp>
      <p:sp>
        <p:nvSpPr>
          <p:cNvPr id="169" name="TextShape 2"/>
          <p:cNvSpPr txBox="1"/>
          <p:nvPr/>
        </p:nvSpPr>
        <p:spPr>
          <a:xfrm>
            <a:off x="91440" y="665280"/>
            <a:ext cx="9692640" cy="6714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sz="18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Model generation assumes instruments are consistent (except for first VIIRS trends),</a:t>
            </a:r>
            <a:endParaRPr lang="en-US" sz="1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en-US" sz="18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And each band may have a scale error.</a:t>
            </a:r>
            <a:endParaRPr lang="en-US" sz="1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en-US" sz="18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Current best estimate of the Moon; but polarization not included.</a:t>
            </a:r>
            <a:endParaRPr lang="en-US" sz="1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en-US" sz="18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We are still lacking accurate absolute measurements of spectral irradiance at any geometry.</a:t>
            </a:r>
            <a:endParaRPr lang="en-US" sz="1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en-US" sz="18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The relation between instruments (data in hand) will not change substantially.</a:t>
            </a:r>
            <a:endParaRPr lang="en-US" sz="1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lang="en-US" sz="1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en-US" sz="18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Instruments cannot really be this different; must result from image-to-irradiance processing</a:t>
            </a:r>
            <a:endParaRPr lang="en-US" sz="1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en-US" sz="18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or  nadir-view  to  Moon-view hardware differences.</a:t>
            </a:r>
          </a:p>
          <a:p>
            <a:endParaRPr lang="en-US" sz="1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en-US" sz="18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Choosing NOAA-20 VIIRS as a reference does not look like a good idea based on lunar calibration.</a:t>
            </a:r>
          </a:p>
          <a:p>
            <a:endParaRPr lang="en-US" sz="1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lang="en-US" sz="1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lang="en-US" sz="1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lang="en-US" sz="1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lang="en-US" sz="1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lang="en-US" sz="1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lang="en-US" sz="18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en-US" sz="18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  <a:p>
            <a:r>
              <a:rPr lang="en-US" sz="1200" b="1" strike="noStrike" spc="-1">
                <a:solidFill>
                  <a:srgbClr val="FCFF17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GSICS-VIS/NIR 2022Feb10 zoom</a:t>
            </a:r>
            <a:endParaRPr lang="en-US" sz="1200" b="1" strike="noStrike" spc="-1">
              <a:solidFill>
                <a:srgbClr val="FCFF17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2338</TotalTime>
  <Words>399</Words>
  <Application>Microsoft Macintosh PowerPoint</Application>
  <PresentationFormat>Custom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DejaVu Sans</vt:lpstr>
      <vt:lpstr>Nimbus Roman</vt:lpstr>
      <vt:lpstr>Symbol</vt:lpstr>
      <vt:lpstr>Times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Doelling, David Robert (LARC-E302)</cp:lastModifiedBy>
  <cp:revision>1</cp:revision>
  <dcterms:modified xsi:type="dcterms:W3CDTF">2022-02-10T14:25:44Z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2021-03-19T07:34:05Z</dcterms:created>
  <dc:creator>Hugh Kieffer</dc:creator>
  <dc:description/>
  <dc:language>en-US</dc:language>
  <cp:lastModifiedBy>Hugh Kieffer</cp:lastModifiedBy>
  <dcterms:modified xsi:type="dcterms:W3CDTF">2022-02-10T03:30:21Z</dcterms:modified>
  <cp:revision>10</cp:revision>
  <dc:subject/>
  <dc:title>20Am</dc:title>
</cp:coreProperties>
</file>