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35" r:id="rId2"/>
    <p:sldId id="843" r:id="rId3"/>
    <p:sldId id="839" r:id="rId4"/>
    <p:sldId id="840" r:id="rId5"/>
    <p:sldId id="841" r:id="rId6"/>
    <p:sldId id="842" r:id="rId7"/>
    <p:sldId id="836" r:id="rId8"/>
    <p:sldId id="838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E32"/>
    <a:srgbClr val="CCECFF"/>
    <a:srgbClr val="FCE06A"/>
    <a:srgbClr val="FFCCCC"/>
    <a:srgbClr val="FFCC99"/>
    <a:srgbClr val="FF3300"/>
    <a:srgbClr val="333399"/>
    <a:srgbClr val="000000"/>
    <a:srgbClr val="0C4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7867" autoAdjust="0"/>
  </p:normalViewPr>
  <p:slideViewPr>
    <p:cSldViewPr snapToGrid="0">
      <p:cViewPr varScale="1">
        <p:scale>
          <a:sx n="101" d="100"/>
          <a:sy n="101" d="100"/>
        </p:scale>
        <p:origin x="10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14-18 March 2022</a:t>
            </a:r>
            <a:r>
              <a:rPr lang="it-IT" sz="1000" b="0" dirty="0"/>
              <a:t>, GSICS Annual Meeting, Virtual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" y="58190"/>
            <a:ext cx="3320451" cy="61969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Agency Report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6">
            <a:extLst>
              <a:ext uri="{FF2B5EF4-FFF2-40B4-BE49-F238E27FC236}">
                <a16:creationId xmlns:a16="http://schemas.microsoft.com/office/drawing/2014/main" id="{C4411A78-3E90-1747-B96F-B262C888790E}"/>
              </a:ext>
            </a:extLst>
          </p:cNvPr>
          <p:cNvSpPr txBox="1">
            <a:spLocks/>
          </p:cNvSpPr>
          <p:nvPr/>
        </p:nvSpPr>
        <p:spPr>
          <a:xfrm>
            <a:off x="1251563" y="2440183"/>
            <a:ext cx="9688875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smtClean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IASI-A: End of life tests</a:t>
            </a:r>
            <a:endParaRPr kumimoji="0" lang="fr-FR" sz="4400" b="0" i="0" u="none" strike="noStrike" kern="1200" cap="all" spc="0" normalizeH="0" baseline="0" noProof="0" dirty="0">
              <a:ln>
                <a:noFill/>
              </a:ln>
              <a:solidFill>
                <a:srgbClr val="005191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1" name="Espace réservé du texte 9">
            <a:extLst>
              <a:ext uri="{FF2B5EF4-FFF2-40B4-BE49-F238E27FC236}">
                <a16:creationId xmlns:a16="http://schemas.microsoft.com/office/drawing/2014/main" id="{729C6B4F-3F09-EE4B-B7E7-E8DA092E81F2}"/>
              </a:ext>
            </a:extLst>
          </p:cNvPr>
          <p:cNvSpPr txBox="1">
            <a:spLocks/>
          </p:cNvSpPr>
          <p:nvPr/>
        </p:nvSpPr>
        <p:spPr>
          <a:xfrm>
            <a:off x="10131178" y="4089186"/>
            <a:ext cx="1618520" cy="17851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1950" indent="-352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143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524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716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fr-FR" dirty="0">
                <a:solidFill>
                  <a:srgbClr val="005191"/>
                </a:solidFill>
              </a:rPr>
              <a:t>Laura Le Barbier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Yannick</a:t>
            </a:r>
            <a:r>
              <a:rPr kumimoji="0" lang="fr-FR" sz="1400" b="0" i="0" u="sng" strike="noStrike" kern="1200" cap="none" spc="0" normalizeH="0" noProof="0" dirty="0" smtClean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Kangah</a:t>
            </a:r>
            <a:endParaRPr kumimoji="0" lang="fr-FR" sz="1400" b="0" i="0" u="sng" strike="noStrike" kern="1200" cap="none" spc="0" normalizeH="0" baseline="0" noProof="0" dirty="0" smtClean="0">
              <a:ln>
                <a:noFill/>
              </a:ln>
              <a:solidFill>
                <a:srgbClr val="005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Jérémie Ansart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Olivier Vandermarcq</a:t>
            </a:r>
          </a:p>
        </p:txBody>
      </p:sp>
    </p:spTree>
    <p:extLst>
      <p:ext uri="{BB962C8B-B14F-4D97-AF65-F5344CB8AC3E}">
        <p14:creationId xmlns:p14="http://schemas.microsoft.com/office/powerpoint/2010/main" val="31007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IASI-A End Of Life tests</a:t>
            </a:r>
            <a:endParaRPr lang="fr-FR" sz="36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392723" y="1122485"/>
            <a:ext cx="10972800" cy="525779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7 tests </a:t>
            </a:r>
            <a:r>
              <a:rPr lang="fr-FR" sz="2400" dirty="0" err="1" smtClean="0"/>
              <a:t>achieved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07/09/2021 to 28/11/2021: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ouput</a:t>
            </a:r>
            <a:r>
              <a:rPr lang="fr-FR" sz="2400" dirty="0" smtClean="0"/>
              <a:t> in </a:t>
            </a:r>
            <a:r>
              <a:rPr lang="fr-FR" sz="2400" dirty="0" err="1" smtClean="0"/>
              <a:t>progress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759142" y="5124954"/>
            <a:ext cx="1823258" cy="232757"/>
          </a:xfrm>
        </p:spPr>
        <p:txBody>
          <a:bodyPr/>
          <a:lstStyle/>
          <a:p>
            <a:fld id="{DA28AC38-E0E8-49D7-B2FE-71FD7C42C0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13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IASI-EOL-13</a:t>
            </a:r>
          </a:p>
          <a:p>
            <a:pPr algn="ctr"/>
            <a:r>
              <a:rPr lang="fr-FR" sz="1200" dirty="0" smtClean="0"/>
              <a:t>Test of </a:t>
            </a:r>
            <a:r>
              <a:rPr lang="fr-FR" sz="1200" dirty="0" err="1" smtClean="0"/>
              <a:t>redundancies</a:t>
            </a:r>
            <a:endParaRPr lang="fr-FR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898344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IASI-EOL-16</a:t>
            </a:r>
          </a:p>
          <a:p>
            <a:pPr algn="ctr"/>
            <a:r>
              <a:rPr lang="fr-FR" sz="1200" dirty="0" smtClean="0"/>
              <a:t>Test of </a:t>
            </a:r>
            <a:r>
              <a:rPr lang="fr-FR" sz="1200" dirty="0" err="1" smtClean="0"/>
              <a:t>various</a:t>
            </a:r>
            <a:r>
              <a:rPr lang="fr-FR" sz="1200" dirty="0" smtClean="0"/>
              <a:t> CSQ </a:t>
            </a:r>
            <a:r>
              <a:rPr lang="fr-FR" sz="1200" dirty="0" err="1"/>
              <a:t>t</a:t>
            </a:r>
            <a:r>
              <a:rPr lang="fr-FR" sz="1200" dirty="0" err="1" smtClean="0"/>
              <a:t>hresholds</a:t>
            </a:r>
            <a:endParaRPr lang="fr-FR" sz="1200" dirty="0" smtClean="0"/>
          </a:p>
          <a:p>
            <a:pPr algn="ctr"/>
            <a:r>
              <a:rPr lang="fr-FR" sz="1200" dirty="0" smtClean="0"/>
              <a:t>B-</a:t>
            </a:r>
            <a:r>
              <a:rPr lang="fr-FR" sz="1200" dirty="0" err="1" smtClean="0"/>
              <a:t>Side</a:t>
            </a:r>
            <a:r>
              <a:rPr lang="fr-FR" sz="1200" dirty="0" smtClean="0"/>
              <a:t> &amp; </a:t>
            </a:r>
            <a:r>
              <a:rPr lang="fr-FR" sz="1200" strike="sngStrike" dirty="0" smtClean="0">
                <a:solidFill>
                  <a:srgbClr val="FF0000"/>
                </a:solidFill>
              </a:rPr>
              <a:t>A-</a:t>
            </a:r>
            <a:r>
              <a:rPr lang="fr-FR" sz="1200" strike="sngStrike" dirty="0" err="1" smtClean="0">
                <a:solidFill>
                  <a:srgbClr val="FF0000"/>
                </a:solidFill>
              </a:rPr>
              <a:t>Side</a:t>
            </a:r>
            <a:endParaRPr lang="fr-FR" sz="1200" strike="sngStrike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4727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IASI-EOL-15</a:t>
            </a:r>
          </a:p>
          <a:p>
            <a:pPr algn="ctr"/>
            <a:r>
              <a:rPr lang="fr-FR" sz="1200" dirty="0" err="1" smtClean="0"/>
              <a:t>Supersample</a:t>
            </a:r>
            <a:r>
              <a:rPr lang="fr-FR" sz="1200" dirty="0" smtClean="0"/>
              <a:t> mode by </a:t>
            </a:r>
            <a:r>
              <a:rPr lang="fr-FR" sz="1200" dirty="0" err="1" smtClean="0"/>
              <a:t>swath</a:t>
            </a:r>
            <a:r>
              <a:rPr lang="fr-FR" sz="1200" dirty="0" smtClean="0"/>
              <a:t> </a:t>
            </a:r>
            <a:r>
              <a:rPr lang="fr-FR" sz="1200" dirty="0" err="1" smtClean="0"/>
              <a:t>reduction</a:t>
            </a:r>
            <a:endParaRPr lang="fr-FR" sz="1200" strike="sngStrike" dirty="0"/>
          </a:p>
        </p:txBody>
      </p:sp>
      <p:sp>
        <p:nvSpPr>
          <p:cNvPr id="8" name="Rectangle 7"/>
          <p:cNvSpPr/>
          <p:nvPr/>
        </p:nvSpPr>
        <p:spPr>
          <a:xfrm>
            <a:off x="5298835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IASI-EOL-18</a:t>
            </a:r>
          </a:p>
          <a:p>
            <a:pPr algn="ctr"/>
            <a:r>
              <a:rPr lang="fr-FR" sz="1200" dirty="0" smtClean="0"/>
              <a:t>NedT </a:t>
            </a:r>
            <a:r>
              <a:rPr lang="fr-FR" sz="1200" dirty="0" err="1" smtClean="0"/>
              <a:t>improvement</a:t>
            </a:r>
            <a:r>
              <a:rPr lang="fr-FR" sz="1200" dirty="0" smtClean="0"/>
              <a:t> by </a:t>
            </a:r>
            <a:r>
              <a:rPr lang="fr-FR" sz="1200" dirty="0" err="1" smtClean="0"/>
              <a:t>switching</a:t>
            </a:r>
            <a:r>
              <a:rPr lang="fr-FR" sz="1200" dirty="0" smtClean="0"/>
              <a:t> off 3 pixels out of  4 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7011064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IASI-EOL-01&amp;02</a:t>
            </a:r>
          </a:p>
          <a:p>
            <a:pPr algn="ctr"/>
            <a:r>
              <a:rPr lang="en-US" sz="1200" dirty="0" smtClean="0"/>
              <a:t>Locking </a:t>
            </a:r>
            <a:r>
              <a:rPr lang="en-US" sz="1200" dirty="0"/>
              <a:t>Filtering </a:t>
            </a:r>
            <a:r>
              <a:rPr lang="en-US" sz="1200" dirty="0" smtClean="0"/>
              <a:t>Device (LFD)</a:t>
            </a:r>
            <a:r>
              <a:rPr lang="fr-FR" sz="1200" dirty="0" smtClean="0"/>
              <a:t> &amp; Compensation </a:t>
            </a:r>
            <a:r>
              <a:rPr lang="fr-FR" sz="1200" dirty="0" err="1" smtClean="0"/>
              <a:t>Device</a:t>
            </a:r>
            <a:r>
              <a:rPr lang="fr-FR" sz="1200" dirty="0" smtClean="0"/>
              <a:t> (CD) Stop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8741416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IASI-EOL-03</a:t>
            </a:r>
          </a:p>
          <a:p>
            <a:pPr algn="ctr"/>
            <a:r>
              <a:rPr lang="fr-FR" sz="1200" dirty="0" smtClean="0"/>
              <a:t>Inter-calibration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10435027" y="1749173"/>
            <a:ext cx="1506414" cy="1002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IASI-EOL-17</a:t>
            </a:r>
          </a:p>
          <a:p>
            <a:pPr algn="ctr"/>
            <a:r>
              <a:rPr lang="fr-FR" sz="1200" dirty="0" err="1" smtClean="0"/>
              <a:t>Limb</a:t>
            </a:r>
            <a:r>
              <a:rPr lang="fr-FR" sz="1200" dirty="0" smtClean="0"/>
              <a:t> acquisition </a:t>
            </a:r>
            <a:r>
              <a:rPr lang="fr-FR" sz="1200" dirty="0" err="1" smtClean="0"/>
              <a:t>during</a:t>
            </a:r>
            <a:r>
              <a:rPr lang="fr-FR" sz="1200" dirty="0" smtClean="0"/>
              <a:t> </a:t>
            </a:r>
            <a:r>
              <a:rPr lang="fr-FR" sz="1200" dirty="0" err="1" smtClean="0"/>
              <a:t>backflip</a:t>
            </a:r>
            <a:r>
              <a:rPr lang="fr-FR" sz="1200" dirty="0" smtClean="0"/>
              <a:t> </a:t>
            </a:r>
            <a:r>
              <a:rPr lang="fr-FR" sz="1200" dirty="0" err="1" smtClean="0"/>
              <a:t>maneuver</a:t>
            </a:r>
            <a:endParaRPr lang="fr-FR" sz="1200" dirty="0"/>
          </a:p>
        </p:txBody>
      </p:sp>
      <p:sp>
        <p:nvSpPr>
          <p:cNvPr id="23" name="Flèche vers le bas 22"/>
          <p:cNvSpPr/>
          <p:nvPr/>
        </p:nvSpPr>
        <p:spPr>
          <a:xfrm>
            <a:off x="828259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95213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100" dirty="0" smtClean="0">
                <a:solidFill>
                  <a:srgbClr val="0070C0"/>
                </a:solidFill>
              </a:rPr>
              <a:t>Check </a:t>
            </a:r>
            <a:r>
              <a:rPr lang="fr-FR" sz="1100" dirty="0" err="1" smtClean="0">
                <a:solidFill>
                  <a:srgbClr val="0070C0"/>
                </a:solidFill>
              </a:rPr>
              <a:t>remaining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redundancies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never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exercised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before</a:t>
            </a:r>
            <a:r>
              <a:rPr lang="fr-FR" sz="1100" dirty="0" smtClean="0">
                <a:solidFill>
                  <a:srgbClr val="0070C0"/>
                </a:solidFill>
              </a:rPr>
              <a:t> Laser 2 &amp; DPC5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4416" y="4663357"/>
            <a:ext cx="688009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1200" smtClean="0"/>
              <a:t>Succes</a:t>
            </a:r>
            <a:endParaRPr lang="fr-FR" sz="1200" dirty="0"/>
          </a:p>
        </p:txBody>
      </p:sp>
      <p:sp>
        <p:nvSpPr>
          <p:cNvPr id="27" name="Flèche vers le bas 26"/>
          <p:cNvSpPr/>
          <p:nvPr/>
        </p:nvSpPr>
        <p:spPr>
          <a:xfrm>
            <a:off x="2531390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898344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100" dirty="0" err="1" smtClean="0">
                <a:solidFill>
                  <a:srgbClr val="0070C0"/>
                </a:solidFill>
              </a:rPr>
              <a:t>Characterize</a:t>
            </a:r>
            <a:r>
              <a:rPr lang="fr-FR" sz="1100" dirty="0" smtClean="0">
                <a:solidFill>
                  <a:srgbClr val="0070C0"/>
                </a:solidFill>
              </a:rPr>
              <a:t> more </a:t>
            </a:r>
            <a:r>
              <a:rPr lang="fr-FR" sz="1100" dirty="0" err="1" smtClean="0">
                <a:solidFill>
                  <a:srgbClr val="0070C0"/>
                </a:solidFill>
              </a:rPr>
              <a:t>finely</a:t>
            </a:r>
            <a:r>
              <a:rPr lang="fr-FR" sz="1100" dirty="0" smtClean="0">
                <a:solidFill>
                  <a:srgbClr val="0070C0"/>
                </a:solidFill>
              </a:rPr>
              <a:t> the Cube corder Speed </a:t>
            </a:r>
            <a:r>
              <a:rPr lang="fr-FR" sz="1100" dirty="0" err="1" smtClean="0">
                <a:solidFill>
                  <a:srgbClr val="0070C0"/>
                </a:solidFill>
              </a:rPr>
              <a:t>Quality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error</a:t>
            </a:r>
            <a:r>
              <a:rPr lang="fr-FR" sz="1100" dirty="0" smtClean="0">
                <a:solidFill>
                  <a:srgbClr val="0070C0"/>
                </a:solidFill>
              </a:rPr>
              <a:t> anomalies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974122" y="4663357"/>
            <a:ext cx="1354858" cy="461665"/>
          </a:xfrm>
          <a:prstGeom prst="rect">
            <a:avLst/>
          </a:prstGeom>
          <a:solidFill>
            <a:srgbClr val="EAEE3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Partial </a:t>
            </a:r>
            <a:r>
              <a:rPr lang="fr-FR" sz="1200" dirty="0" err="1"/>
              <a:t>s</a:t>
            </a:r>
            <a:r>
              <a:rPr lang="fr-FR" sz="1200" dirty="0" err="1" smtClean="0"/>
              <a:t>ucces</a:t>
            </a:r>
            <a:r>
              <a:rPr lang="fr-FR" sz="1200" dirty="0" smtClean="0"/>
              <a:t> of </a:t>
            </a:r>
          </a:p>
          <a:p>
            <a:pPr algn="ctr"/>
            <a:r>
              <a:rPr lang="fr-FR" sz="1200" dirty="0" err="1" smtClean="0"/>
              <a:t>operations</a:t>
            </a:r>
            <a:endParaRPr lang="fr-FR" sz="1200" dirty="0" smtClean="0"/>
          </a:p>
        </p:txBody>
      </p:sp>
      <p:sp>
        <p:nvSpPr>
          <p:cNvPr id="30" name="Flèche vers le bas 29"/>
          <p:cNvSpPr/>
          <p:nvPr/>
        </p:nvSpPr>
        <p:spPr>
          <a:xfrm>
            <a:off x="4267773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634727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100" dirty="0" err="1" smtClean="0">
                <a:solidFill>
                  <a:srgbClr val="0070C0"/>
                </a:solidFill>
              </a:rPr>
              <a:t>Increase</a:t>
            </a:r>
            <a:r>
              <a:rPr lang="fr-FR" sz="1100" dirty="0" smtClean="0">
                <a:solidFill>
                  <a:srgbClr val="0070C0"/>
                </a:solidFill>
              </a:rPr>
              <a:t> the spatial </a:t>
            </a:r>
            <a:r>
              <a:rPr lang="fr-FR" sz="1100" dirty="0" err="1" smtClean="0">
                <a:solidFill>
                  <a:srgbClr val="0070C0"/>
                </a:solidFill>
              </a:rPr>
              <a:t>density</a:t>
            </a:r>
            <a:r>
              <a:rPr lang="fr-FR" sz="1100" dirty="0" smtClean="0">
                <a:solidFill>
                  <a:srgbClr val="0070C0"/>
                </a:solidFill>
              </a:rPr>
              <a:t> of the </a:t>
            </a:r>
            <a:r>
              <a:rPr lang="fr-FR" sz="1100" dirty="0" err="1" smtClean="0">
                <a:solidFill>
                  <a:srgbClr val="0070C0"/>
                </a:solidFill>
              </a:rPr>
              <a:t>soundings</a:t>
            </a:r>
            <a:r>
              <a:rPr lang="fr-FR" sz="1100" dirty="0" smtClean="0">
                <a:solidFill>
                  <a:srgbClr val="0070C0"/>
                </a:solidFill>
              </a:rPr>
              <a:t> and </a:t>
            </a:r>
            <a:r>
              <a:rPr lang="fr-FR" sz="1100" dirty="0" err="1" smtClean="0">
                <a:solidFill>
                  <a:srgbClr val="0070C0"/>
                </a:solidFill>
              </a:rPr>
              <a:t>improve</a:t>
            </a:r>
            <a:r>
              <a:rPr lang="fr-FR" sz="1100" dirty="0" smtClean="0">
                <a:solidFill>
                  <a:srgbClr val="0070C0"/>
                </a:solidFill>
              </a:rPr>
              <a:t> the spatial </a:t>
            </a:r>
            <a:r>
              <a:rPr lang="fr-FR" sz="1100" dirty="0" err="1" smtClean="0">
                <a:solidFill>
                  <a:srgbClr val="0070C0"/>
                </a:solidFill>
              </a:rPr>
              <a:t>resolution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9059" y="4663357"/>
            <a:ext cx="1617751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Succes</a:t>
            </a:r>
            <a:r>
              <a:rPr lang="fr-FR" sz="1200" dirty="0" smtClean="0"/>
              <a:t> of </a:t>
            </a:r>
            <a:r>
              <a:rPr lang="fr-FR" sz="1200" dirty="0" err="1" smtClean="0"/>
              <a:t>operations</a:t>
            </a:r>
            <a:endParaRPr lang="fr-FR" sz="1200" dirty="0" smtClean="0"/>
          </a:p>
        </p:txBody>
      </p:sp>
      <p:sp>
        <p:nvSpPr>
          <p:cNvPr id="34" name="Flèche vers le bas 33"/>
          <p:cNvSpPr/>
          <p:nvPr/>
        </p:nvSpPr>
        <p:spPr>
          <a:xfrm>
            <a:off x="5931881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298835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100" dirty="0" smtClean="0">
                <a:solidFill>
                  <a:srgbClr val="0070C0"/>
                </a:solidFill>
              </a:rPr>
              <a:t>Check the </a:t>
            </a:r>
            <a:r>
              <a:rPr lang="fr-FR" sz="1100" dirty="0" err="1" smtClean="0">
                <a:solidFill>
                  <a:srgbClr val="0070C0"/>
                </a:solidFill>
              </a:rPr>
              <a:t>decrease</a:t>
            </a:r>
            <a:r>
              <a:rPr lang="fr-FR" sz="1100" dirty="0" smtClean="0">
                <a:solidFill>
                  <a:srgbClr val="0070C0"/>
                </a:solidFill>
              </a:rPr>
              <a:t> of detector </a:t>
            </a:r>
            <a:r>
              <a:rPr lang="fr-FR" sz="1100" dirty="0" err="1" smtClean="0">
                <a:solidFill>
                  <a:srgbClr val="0070C0"/>
                </a:solidFill>
              </a:rPr>
              <a:t>temp</a:t>
            </a:r>
            <a:r>
              <a:rPr lang="fr-FR" sz="1100" dirty="0" smtClean="0">
                <a:solidFill>
                  <a:srgbClr val="0070C0"/>
                </a:solidFill>
              </a:rPr>
              <a:t>.  and </a:t>
            </a:r>
            <a:r>
              <a:rPr lang="fr-FR" sz="1100" dirty="0" err="1" smtClean="0">
                <a:solidFill>
                  <a:srgbClr val="0070C0"/>
                </a:solidFill>
              </a:rPr>
              <a:t>Nedt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improvement</a:t>
            </a:r>
            <a:r>
              <a:rPr lang="fr-FR" sz="1100" dirty="0" smtClean="0">
                <a:solidFill>
                  <a:srgbClr val="0070C0"/>
                </a:solidFill>
              </a:rPr>
              <a:t> in B1 band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708038" y="4663357"/>
            <a:ext cx="688009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err="1" smtClean="0"/>
              <a:t>Succes</a:t>
            </a:r>
            <a:endParaRPr lang="fr-FR" dirty="0"/>
          </a:p>
        </p:txBody>
      </p:sp>
      <p:sp>
        <p:nvSpPr>
          <p:cNvPr id="37" name="Flèche vers le bas 36"/>
          <p:cNvSpPr/>
          <p:nvPr/>
        </p:nvSpPr>
        <p:spPr>
          <a:xfrm>
            <a:off x="7644110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011064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Test the release of the 3 LFDs and check the effect of the CD stop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720389" y="4968840"/>
            <a:ext cx="208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</a:t>
            </a:r>
            <a:r>
              <a:rPr lang="fr-FR" sz="1200" dirty="0" err="1" smtClean="0"/>
              <a:t>echanism</a:t>
            </a:r>
            <a:r>
              <a:rPr lang="fr-FR" sz="1200" dirty="0" smtClean="0"/>
              <a:t> </a:t>
            </a:r>
            <a:r>
              <a:rPr lang="fr-FR" sz="1200" dirty="0" err="1" smtClean="0"/>
              <a:t>worked</a:t>
            </a:r>
            <a:r>
              <a:rPr lang="fr-FR" sz="1200" dirty="0" smtClean="0"/>
              <a:t> </a:t>
            </a:r>
            <a:r>
              <a:rPr lang="fr-FR" sz="1200" dirty="0" err="1" smtClean="0"/>
              <a:t>after</a:t>
            </a:r>
            <a:r>
              <a:rPr lang="fr-FR" sz="1200" dirty="0" smtClean="0"/>
              <a:t> 15 </a:t>
            </a:r>
            <a:r>
              <a:rPr lang="fr-FR" sz="1200" dirty="0" err="1" smtClean="0"/>
              <a:t>years</a:t>
            </a:r>
            <a:r>
              <a:rPr lang="fr-FR" sz="1200" dirty="0" smtClean="0"/>
              <a:t> in </a:t>
            </a:r>
            <a:r>
              <a:rPr lang="fr-FR" sz="1200" dirty="0" err="1" smtClean="0"/>
              <a:t>Space</a:t>
            </a:r>
            <a:r>
              <a:rPr lang="fr-FR" sz="1200" dirty="0"/>
              <a:t> </a:t>
            </a:r>
            <a:r>
              <a:rPr lang="fr-FR" sz="1200" dirty="0" smtClean="0"/>
              <a:t>; but no  time </a:t>
            </a:r>
            <a:r>
              <a:rPr lang="fr-FR" sz="1200" dirty="0" err="1" smtClean="0"/>
              <a:t>enough</a:t>
            </a:r>
            <a:r>
              <a:rPr lang="fr-FR" sz="1200" dirty="0" smtClean="0"/>
              <a:t> to observe the full </a:t>
            </a:r>
            <a:r>
              <a:rPr lang="fr-FR" sz="1200" dirty="0" err="1" smtClean="0"/>
              <a:t>deployment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40" name="Flèche vers le bas 39"/>
          <p:cNvSpPr/>
          <p:nvPr/>
        </p:nvSpPr>
        <p:spPr>
          <a:xfrm>
            <a:off x="9374462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8741416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Use </a:t>
            </a:r>
            <a:r>
              <a:rPr lang="en-US" sz="1100" dirty="0">
                <a:solidFill>
                  <a:srgbClr val="0070C0"/>
                </a:solidFill>
              </a:rPr>
              <a:t>the opportunity </a:t>
            </a:r>
            <a:r>
              <a:rPr lang="en-US" sz="1100" dirty="0" smtClean="0">
                <a:solidFill>
                  <a:srgbClr val="0070C0"/>
                </a:solidFill>
              </a:rPr>
              <a:t>of </a:t>
            </a:r>
            <a:r>
              <a:rPr lang="en-US" sz="1100" dirty="0">
                <a:solidFill>
                  <a:srgbClr val="0070C0"/>
                </a:solidFill>
              </a:rPr>
              <a:t>the deorbiting of </a:t>
            </a:r>
            <a:r>
              <a:rPr lang="en-US" sz="1100" dirty="0" err="1">
                <a:solidFill>
                  <a:srgbClr val="0070C0"/>
                </a:solidFill>
              </a:rPr>
              <a:t>Metop</a:t>
            </a:r>
            <a:r>
              <a:rPr lang="en-US" sz="1100" dirty="0">
                <a:solidFill>
                  <a:srgbClr val="0070C0"/>
                </a:solidFill>
              </a:rPr>
              <a:t>-A </a:t>
            </a:r>
            <a:r>
              <a:rPr lang="en-US" sz="1100" dirty="0" smtClean="0">
                <a:solidFill>
                  <a:srgbClr val="0070C0"/>
                </a:solidFill>
              </a:rPr>
              <a:t>to </a:t>
            </a:r>
            <a:r>
              <a:rPr lang="en-US" sz="1100" dirty="0">
                <a:solidFill>
                  <a:srgbClr val="0070C0"/>
                </a:solidFill>
              </a:rPr>
              <a:t>acquire </a:t>
            </a:r>
            <a:r>
              <a:rPr lang="en-US" sz="1100" dirty="0" smtClean="0">
                <a:solidFill>
                  <a:srgbClr val="0070C0"/>
                </a:solidFill>
              </a:rPr>
              <a:t>real SNO data by IASI-A and B or C 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43" name="Flèche vers le bas 42"/>
          <p:cNvSpPr/>
          <p:nvPr/>
        </p:nvSpPr>
        <p:spPr>
          <a:xfrm>
            <a:off x="11068073" y="4001712"/>
            <a:ext cx="240323" cy="545123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0435027" y="2872233"/>
            <a:ext cx="1506414" cy="1002324"/>
          </a:xfrm>
          <a:prstGeom prst="rect">
            <a:avLst/>
          </a:prstGeom>
          <a:solidFill>
            <a:srgbClr val="FCE06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100" dirty="0" smtClean="0">
                <a:solidFill>
                  <a:srgbClr val="0070C0"/>
                </a:solidFill>
              </a:rPr>
              <a:t>Test of the </a:t>
            </a:r>
            <a:r>
              <a:rPr lang="fr-FR" sz="1100" dirty="0" err="1" smtClean="0">
                <a:solidFill>
                  <a:srgbClr val="0070C0"/>
                </a:solidFill>
              </a:rPr>
              <a:t>spectroscopy</a:t>
            </a:r>
            <a:r>
              <a:rPr lang="fr-FR" sz="1100" dirty="0" smtClean="0">
                <a:solidFill>
                  <a:srgbClr val="0070C0"/>
                </a:solidFill>
              </a:rPr>
              <a:t> and radiance </a:t>
            </a:r>
            <a:r>
              <a:rPr lang="fr-FR" sz="1100" dirty="0" err="1" smtClean="0">
                <a:solidFill>
                  <a:srgbClr val="0070C0"/>
                </a:solidFill>
              </a:rPr>
              <a:t>modelling</a:t>
            </a:r>
            <a:r>
              <a:rPr lang="fr-FR" sz="1100" dirty="0" smtClean="0">
                <a:solidFill>
                  <a:srgbClr val="0070C0"/>
                </a:solidFill>
              </a:rPr>
              <a:t> in new conditions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920588" y="4663357"/>
            <a:ext cx="114807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SNO </a:t>
            </a:r>
            <a:r>
              <a:rPr lang="fr-FR" sz="1200" dirty="0" err="1" smtClean="0"/>
              <a:t>acquired</a:t>
            </a:r>
            <a:endParaRPr lang="fr-FR" sz="12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774625" y="496884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err="1"/>
              <a:t>Analysis</a:t>
            </a:r>
            <a:r>
              <a:rPr lang="fr-FR" dirty="0"/>
              <a:t> of  L2 </a:t>
            </a:r>
          </a:p>
          <a:p>
            <a:r>
              <a:rPr lang="fr-FR" dirty="0" err="1"/>
              <a:t>is</a:t>
            </a:r>
            <a:r>
              <a:rPr lang="fr-FR" dirty="0"/>
              <a:t> on </a:t>
            </a:r>
            <a:r>
              <a:rPr lang="fr-FR" dirty="0" err="1" smtClean="0"/>
              <a:t>going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-3879" y="4968840"/>
            <a:ext cx="190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Laser 2 performances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compliant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reqrts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15 </a:t>
            </a:r>
            <a:r>
              <a:rPr lang="fr-FR" dirty="0" err="1" smtClean="0"/>
              <a:t>years</a:t>
            </a:r>
            <a:r>
              <a:rPr lang="fr-FR" dirty="0" smtClean="0"/>
              <a:t> in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87372" y="5124954"/>
            <a:ext cx="172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err="1"/>
              <a:t>Characterization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achieved</a:t>
            </a:r>
            <a:r>
              <a:rPr lang="fr-FR" dirty="0" smtClean="0"/>
              <a:t> on </a:t>
            </a:r>
            <a:endParaRPr lang="fr-FR" dirty="0"/>
          </a:p>
          <a:p>
            <a:r>
              <a:rPr lang="fr-FR" dirty="0" smtClean="0"/>
              <a:t>B-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955396" y="4663357"/>
            <a:ext cx="1617751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Succes</a:t>
            </a:r>
            <a:r>
              <a:rPr lang="fr-FR" sz="1200" dirty="0" smtClean="0"/>
              <a:t> of </a:t>
            </a:r>
            <a:r>
              <a:rPr lang="fr-FR" sz="1200" dirty="0" err="1" smtClean="0"/>
              <a:t>operations</a:t>
            </a:r>
            <a:endParaRPr lang="fr-FR" sz="1200" dirty="0" smtClean="0"/>
          </a:p>
        </p:txBody>
      </p:sp>
      <p:sp>
        <p:nvSpPr>
          <p:cNvPr id="48" name="ZoneTexte 47"/>
          <p:cNvSpPr txBox="1"/>
          <p:nvPr/>
        </p:nvSpPr>
        <p:spPr>
          <a:xfrm>
            <a:off x="10379359" y="4663357"/>
            <a:ext cx="1617751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Succes</a:t>
            </a:r>
            <a:r>
              <a:rPr lang="fr-FR" sz="1200" dirty="0" smtClean="0"/>
              <a:t> of </a:t>
            </a:r>
            <a:r>
              <a:rPr lang="fr-FR" sz="1200" dirty="0" err="1" smtClean="0"/>
              <a:t>operations</a:t>
            </a:r>
            <a:endParaRPr lang="fr-FR" sz="1200" dirty="0" smtClean="0"/>
          </a:p>
        </p:txBody>
      </p:sp>
      <p:sp>
        <p:nvSpPr>
          <p:cNvPr id="49" name="ZoneTexte 48"/>
          <p:cNvSpPr txBox="1"/>
          <p:nvPr/>
        </p:nvSpPr>
        <p:spPr>
          <a:xfrm>
            <a:off x="10614199" y="4968840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 smtClean="0"/>
              <a:t>going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8920588" y="4968840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 smtClean="0"/>
              <a:t>going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475941" y="5808308"/>
            <a:ext cx="1768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More in </a:t>
            </a:r>
            <a:r>
              <a:rPr lang="fr-FR" dirty="0" err="1" smtClean="0"/>
              <a:t>following</a:t>
            </a:r>
            <a:r>
              <a:rPr lang="fr-FR" dirty="0" smtClean="0"/>
              <a:t> slides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5242630" y="5803630"/>
            <a:ext cx="1768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More in </a:t>
            </a:r>
            <a:r>
              <a:rPr lang="fr-FR" dirty="0" err="1" smtClean="0"/>
              <a:t>following</a:t>
            </a:r>
            <a:r>
              <a:rPr lang="fr-FR" dirty="0" smtClean="0"/>
              <a:t> slides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0304017" y="5817354"/>
            <a:ext cx="1768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fr-FR" dirty="0" smtClean="0"/>
              <a:t>More in </a:t>
            </a:r>
            <a:r>
              <a:rPr lang="fr-FR" dirty="0" err="1" smtClean="0"/>
              <a:t>following</a:t>
            </a:r>
            <a:r>
              <a:rPr lang="fr-FR" dirty="0" smtClean="0"/>
              <a:t> slides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>
                <a:solidFill>
                  <a:srgbClr val="0070C0"/>
                </a:solidFill>
                <a:latin typeface="Arial" panose="020B0604020202020204"/>
                <a:cs typeface="+mn-cs"/>
              </a:rPr>
              <a:t>Purpose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Increase the spatial sampling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Process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en-GB" sz="1800" dirty="0" smtClean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Modification of the scanning law parameters: dividing by ~8 the spacing between two views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(from 58.178 </a:t>
            </a:r>
            <a:r>
              <a:rPr lang="en-US" sz="1600" dirty="0" err="1">
                <a:solidFill>
                  <a:srgbClr val="0070C0"/>
                </a:solidFill>
              </a:rPr>
              <a:t>mrad</a:t>
            </a:r>
            <a:r>
              <a:rPr lang="en-US" sz="1600" dirty="0">
                <a:solidFill>
                  <a:srgbClr val="0070C0"/>
                </a:solidFill>
              </a:rPr>
              <a:t> to 7.3 </a:t>
            </a:r>
            <a:r>
              <a:rPr lang="en-US" sz="1600" dirty="0" err="1">
                <a:solidFill>
                  <a:srgbClr val="0070C0"/>
                </a:solidFill>
              </a:rPr>
              <a:t>mrad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fr-FR" sz="1800" b="1" kern="1200" dirty="0">
              <a:solidFill>
                <a:srgbClr val="0070C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56032"/>
            <a:ext cx="127539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 smtClean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IASI-EOL-15: </a:t>
            </a:r>
            <a:r>
              <a:rPr lang="en-US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Local improvement of spatial sampling and possibly spatial resolution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08" y="2703638"/>
            <a:ext cx="4752642" cy="27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Results and expected outcomes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Significant </a:t>
            </a: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increase of the spatial variability of L1 spectra.                               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Oversampling area of interest : atmospheric chemistry, pollution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Impact of overlapping pixel on the retrievals: preparation of MTG-IRS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Noise reduction (e.g. by averaging L1 data) : preparation of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IASI-NG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Data </a:t>
            </a:r>
            <a:r>
              <a:rPr lang="en-US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availability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 </a:t>
            </a:r>
            <a:endParaRPr lang="en-US" sz="1600" kern="1200" dirty="0">
              <a:solidFill>
                <a:srgbClr val="0070C0"/>
              </a:solidFill>
              <a:latin typeface="Arial" panose="020B0604020202020204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22 Sept 2021 - 21 Oct 2021 ~29 days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56032"/>
            <a:ext cx="127539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 smtClean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IASI-EOL-15: </a:t>
            </a:r>
            <a:r>
              <a:rPr lang="en-US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Local improvement of spatial sampling and possibly spatial resolution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9" y="1323504"/>
            <a:ext cx="5048251" cy="29627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3899" y="2440243"/>
            <a:ext cx="3352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Consecutive FOR variability exhibit atmospheric structures and exceed noise level 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105275" y="2901908"/>
            <a:ext cx="1314450" cy="17466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076699" y="2901908"/>
            <a:ext cx="1381126" cy="46166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>
                <a:solidFill>
                  <a:srgbClr val="0070C0"/>
                </a:solidFill>
                <a:latin typeface="Arial" panose="020B0604020202020204"/>
                <a:cs typeface="+mn-cs"/>
              </a:rPr>
              <a:t>Purpose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Performing limb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measurements </a:t>
            </a: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with IASI between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~25km and ~85km </a:t>
            </a: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during </a:t>
            </a:r>
            <a:r>
              <a:rPr lang="en-US" sz="1600" kern="1200" dirty="0" err="1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Metop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-A </a:t>
            </a: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backflip </a:t>
            </a:r>
            <a:r>
              <a:rPr lang="en-US" sz="1600" kern="1200" dirty="0" err="1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manœuvre</a:t>
            </a: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Process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en-GB" sz="1800" dirty="0" smtClean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fr-FR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Alternatively using </a:t>
            </a:r>
            <a:r>
              <a:rPr lang="en-US" altLang="fr-FR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Earth View (EW) nadir </a:t>
            </a:r>
            <a:r>
              <a:rPr lang="en-US" altLang="fr-FR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and </a:t>
            </a:r>
            <a:r>
              <a:rPr lang="en-US" altLang="fr-FR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Cold Space 2 (</a:t>
            </a:r>
            <a:r>
              <a:rPr lang="en-US" altLang="fr-FR" sz="1600" kern="1200" dirty="0" smtClean="0">
                <a:solidFill>
                  <a:srgbClr val="0070C0"/>
                </a:solidFill>
                <a:latin typeface="Arial" panose="020B0604020202020204"/>
              </a:rPr>
              <a:t>CS2)</a:t>
            </a:r>
            <a:r>
              <a:rPr lang="en-US" altLang="fr-FR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 Scan Positions to perform limb viewing measurements as long as possible</a:t>
            </a:r>
            <a:endParaRPr lang="en-US" altLang="fr-FR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fr-FR" sz="1800" b="1" kern="1200" dirty="0">
              <a:solidFill>
                <a:srgbClr val="0070C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5721" y="656032"/>
            <a:ext cx="9963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 smtClean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IASI-EOL-17: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Deep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space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manœuvre acquisition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2617515"/>
            <a:ext cx="3705225" cy="3276637"/>
          </a:xfrm>
          <a:prstGeom prst="rect">
            <a:avLst/>
          </a:prstGeom>
        </p:spPr>
      </p:pic>
      <p:sp>
        <p:nvSpPr>
          <p:cNvPr id="11" name="Organigramme : Terminateur 10"/>
          <p:cNvSpPr/>
          <p:nvPr/>
        </p:nvSpPr>
        <p:spPr>
          <a:xfrm>
            <a:off x="6434136" y="5371861"/>
            <a:ext cx="714376" cy="674453"/>
          </a:xfrm>
          <a:prstGeom prst="flowChartTerminator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CS2 SP</a:t>
            </a:r>
          </a:p>
        </p:txBody>
      </p:sp>
      <p:sp>
        <p:nvSpPr>
          <p:cNvPr id="12" name="Organigramme : Terminateur 11"/>
          <p:cNvSpPr/>
          <p:nvPr/>
        </p:nvSpPr>
        <p:spPr>
          <a:xfrm>
            <a:off x="7487065" y="5355924"/>
            <a:ext cx="675858" cy="718726"/>
          </a:xfrm>
          <a:prstGeom prst="flowChartTerminator">
            <a:avLst/>
          </a:prstGeom>
          <a:gradFill flip="none" rotWithShape="1">
            <a:gsLst>
              <a:gs pos="24000">
                <a:srgbClr val="E06D6D"/>
              </a:gs>
              <a:gs pos="97000">
                <a:srgbClr val="C00000">
                  <a:alpha val="59000"/>
                </a:srgbClr>
              </a:gs>
              <a:gs pos="100000">
                <a:srgbClr val="FFD9D9">
                  <a:alpha val="5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Nadir EW SP</a:t>
            </a:r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67149" y="5848338"/>
            <a:ext cx="292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Limb</a:t>
            </a:r>
            <a:r>
              <a:rPr lang="fr-FR" sz="1600" i="1" dirty="0" smtClean="0"/>
              <a:t> acquisitions </a:t>
            </a:r>
            <a:r>
              <a:rPr lang="fr-FR" sz="1600" i="1" dirty="0" err="1" smtClean="0"/>
              <a:t>timeline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712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Results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800" b="1" kern="1200" dirty="0">
                <a:solidFill>
                  <a:srgbClr val="0070C0"/>
                </a:solidFill>
                <a:latin typeface="Arial" panose="020B0604020202020204"/>
                <a:cs typeface="+mn-cs"/>
              </a:rPr>
              <a:t>and </a:t>
            </a:r>
            <a:r>
              <a:rPr lang="fr-FR" sz="1800" b="1" kern="1200" dirty="0" err="1">
                <a:solidFill>
                  <a:srgbClr val="0070C0"/>
                </a:solidFill>
                <a:latin typeface="Arial" panose="020B0604020202020204"/>
                <a:cs typeface="+mn-cs"/>
              </a:rPr>
              <a:t>expected</a:t>
            </a:r>
            <a:r>
              <a:rPr lang="fr-FR" sz="1800" b="1" kern="1200" dirty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800" b="1" kern="1200" dirty="0" err="1">
                <a:solidFill>
                  <a:srgbClr val="0070C0"/>
                </a:solidFill>
                <a:latin typeface="Arial" panose="020B0604020202020204"/>
                <a:cs typeface="+mn-cs"/>
              </a:rPr>
              <a:t>outcomes</a:t>
            </a:r>
            <a:r>
              <a:rPr lang="fr-FR" sz="1800" b="1" kern="1200" dirty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fr-FR" sz="1800" b="1" kern="1200" dirty="0" smtClean="0">
              <a:solidFill>
                <a:srgbClr val="0070C0"/>
              </a:solidFill>
              <a:latin typeface="Arial" panose="020B0604020202020204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Detection and analysis of stratospheric chemistry </a:t>
            </a: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Analysis of the Non local </a:t>
            </a:r>
            <a:r>
              <a:rPr lang="en-US" sz="1600" kern="1200" dirty="0" err="1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thermodynamical</a:t>
            </a: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 equilibrium of stratospheric CO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Data </a:t>
            </a: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availability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en-GB" sz="1800" dirty="0" smtClean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fr-FR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½ orbit 27/11/2021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observed</a:t>
            </a:r>
            <a:r>
              <a:rPr lang="fr-FR" sz="1600" dirty="0" smtClean="0">
                <a:solidFill>
                  <a:srgbClr val="0070C0"/>
                </a:solidFill>
              </a:rPr>
              <a:t> a </a:t>
            </a:r>
            <a:r>
              <a:rPr lang="fr-FR" sz="1600" dirty="0" err="1" smtClean="0">
                <a:solidFill>
                  <a:srgbClr val="0070C0"/>
                </a:solidFill>
              </a:rPr>
              <a:t>substantial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increase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of the detectors </a:t>
            </a:r>
            <a:r>
              <a:rPr lang="fr-FR" sz="1600" dirty="0" err="1" smtClean="0">
                <a:solidFill>
                  <a:srgbClr val="0070C0"/>
                </a:solidFill>
              </a:rPr>
              <a:t>temperatures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after</a:t>
            </a:r>
            <a:r>
              <a:rPr lang="fr-FR" sz="1600" dirty="0" smtClean="0">
                <a:solidFill>
                  <a:srgbClr val="0070C0"/>
                </a:solidFill>
              </a:rPr>
              <a:t> the first 10 </a:t>
            </a:r>
            <a:r>
              <a:rPr lang="fr-FR" sz="1600" dirty="0" err="1" smtClean="0">
                <a:solidFill>
                  <a:srgbClr val="0070C0"/>
                </a:solidFill>
              </a:rPr>
              <a:t>mns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Worst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performances </a:t>
            </a:r>
            <a:r>
              <a:rPr lang="fr-FR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after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that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5721" y="656032"/>
            <a:ext cx="9963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 smtClean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IASI-EOL-17: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Deep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space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manœuvre acquisition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85" y="1828800"/>
            <a:ext cx="5539640" cy="35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>
                <a:solidFill>
                  <a:srgbClr val="0070C0"/>
                </a:solidFill>
                <a:latin typeface="Arial" panose="020B0604020202020204"/>
                <a:cs typeface="+mn-cs"/>
              </a:rPr>
              <a:t>Purpose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Improve the radiometric noise performance in spectral band B1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Process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en-GB" sz="1800" dirty="0" smtClean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</a:rPr>
              <a:t>powering only one pixel out of four </a:t>
            </a:r>
            <a:r>
              <a:rPr lang="en-GB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sym typeface="Wingdings" panose="05000000000000000000" pitchFamily="2" charset="2"/>
              </a:rPr>
              <a:t>reduction of detector temperature and improvement of </a:t>
            </a:r>
            <a:r>
              <a:rPr lang="en-GB" sz="1600" kern="1200" dirty="0" err="1" smtClean="0">
                <a:solidFill>
                  <a:srgbClr val="0070C0"/>
                </a:solidFill>
                <a:latin typeface="Arial" panose="020B0604020202020204"/>
                <a:ea typeface="+mn-ea"/>
                <a:sym typeface="Wingdings" panose="05000000000000000000" pitchFamily="2" charset="2"/>
              </a:rPr>
              <a:t>nedt</a:t>
            </a:r>
            <a:r>
              <a:rPr lang="en-GB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sym typeface="Wingdings" panose="05000000000000000000" pitchFamily="2" charset="2"/>
              </a:rPr>
              <a:t> performance in B1</a:t>
            </a:r>
            <a:endParaRPr lang="fr-FR" sz="1600" kern="1200" dirty="0" smtClean="0">
              <a:solidFill>
                <a:srgbClr val="0070C0"/>
              </a:solidFill>
              <a:latin typeface="Arial" panose="020B0604020202020204"/>
              <a:ea typeface="+mn-ea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fr-FR" sz="1800" b="1" kern="1200" dirty="0">
              <a:solidFill>
                <a:srgbClr val="0070C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5721" y="656032"/>
            <a:ext cx="9963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IASI-EOL-18: NEDT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improvment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in B1 on 1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sounder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pixel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29" y="2346664"/>
            <a:ext cx="5939142" cy="271111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086225" y="5157755"/>
            <a:ext cx="3352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&gt;3°C of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20" idx="0"/>
          </p:cNvCxnSpPr>
          <p:nvPr/>
        </p:nvCxnSpPr>
        <p:spPr>
          <a:xfrm flipH="1" flipV="1">
            <a:off x="4819650" y="3819525"/>
            <a:ext cx="942975" cy="133823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0" idx="0"/>
          </p:cNvCxnSpPr>
          <p:nvPr/>
        </p:nvCxnSpPr>
        <p:spPr>
          <a:xfrm flipV="1">
            <a:off x="5762625" y="4448175"/>
            <a:ext cx="1971675" cy="7095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IASI-A End Of Life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40678"/>
            <a:ext cx="10972800" cy="5257799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Results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 smtClean="0">
                <a:solidFill>
                  <a:srgbClr val="0070C0"/>
                </a:solidFill>
                <a:latin typeface="Arial" panose="020B0604020202020204"/>
                <a:ea typeface="+mn-ea"/>
                <a:cs typeface="+mn-cs"/>
              </a:rPr>
              <a:t>Significant improvement of the radiometric noise performance in spectral band B1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600" kern="1200" dirty="0" smtClean="0">
              <a:solidFill>
                <a:srgbClr val="0070C0"/>
              </a:solidFill>
              <a:latin typeface="Arial" panose="020B0604020202020204"/>
              <a:ea typeface="+mn-ea"/>
              <a:cs typeface="+mn-cs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Data </a:t>
            </a:r>
            <a:r>
              <a:rPr lang="fr-FR" sz="1800" b="1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availability</a:t>
            </a:r>
            <a:r>
              <a:rPr lang="fr-FR" sz="1800" b="1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:</a:t>
            </a:r>
            <a:endParaRPr lang="en-GB" sz="1800" dirty="0" smtClean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kern="1200" dirty="0">
                <a:solidFill>
                  <a:srgbClr val="0070C0"/>
                </a:solidFill>
                <a:latin typeface="Arial" panose="020B0604020202020204"/>
                <a:cs typeface="+mn-cs"/>
              </a:rPr>
              <a:t>15-24 October and 27-31 October</a:t>
            </a:r>
            <a:endParaRPr lang="fr-FR" sz="1600" kern="1200" dirty="0">
              <a:solidFill>
                <a:srgbClr val="0070C0"/>
              </a:solidFill>
              <a:latin typeface="Arial" panose="020B0604020202020204"/>
              <a:cs typeface="+mn-cs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L0 (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radiometrically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calibrated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) data. The « routine »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processing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does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not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allow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interferometric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axis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calculation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with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only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one pixel.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Spectral calibration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can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be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performed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 on user </a:t>
            </a:r>
            <a:r>
              <a:rPr lang="fr-FR" sz="1600" kern="1200" dirty="0" err="1" smtClean="0">
                <a:solidFill>
                  <a:srgbClr val="0070C0"/>
                </a:solidFill>
                <a:latin typeface="Arial" panose="020B0604020202020204"/>
                <a:cs typeface="+mn-cs"/>
              </a:rPr>
              <a:t>request</a:t>
            </a:r>
            <a:r>
              <a:rPr lang="fr-FR" sz="1600" kern="1200" dirty="0" smtClean="0">
                <a:solidFill>
                  <a:srgbClr val="0070C0"/>
                </a:solidFill>
                <a:latin typeface="Arial" panose="020B0604020202020204"/>
                <a:cs typeface="+mn-cs"/>
              </a:rPr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5721" y="656032"/>
            <a:ext cx="9963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IASI-EOL-18: NEDT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improvment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in B1 on 1 </a:t>
            </a:r>
            <a:r>
              <a:rPr lang="fr-FR" sz="2100" dirty="0" err="1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sounder</a:t>
            </a:r>
            <a:r>
              <a:rPr lang="fr-FR" sz="2100" dirty="0">
                <a:solidFill>
                  <a:srgbClr val="005191"/>
                </a:solidFill>
                <a:latin typeface="Arial Black" panose="020B0A04020102020204"/>
                <a:ea typeface="+mj-ea"/>
                <a:cs typeface="+mj-cs"/>
              </a:rPr>
              <a:t> pixel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923" y="1710101"/>
            <a:ext cx="4916102" cy="31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44136</TotalTime>
  <Words>644</Words>
  <Application>Microsoft Office PowerPoint</Application>
  <PresentationFormat>Grand écran</PresentationFormat>
  <Paragraphs>146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Default Design</vt:lpstr>
      <vt:lpstr>Présentation PowerPoint</vt:lpstr>
      <vt:lpstr>IASI-A End Of Life tests</vt:lpstr>
      <vt:lpstr>IASI-A End Of Life tests</vt:lpstr>
      <vt:lpstr>IASI-A End Of Life tests</vt:lpstr>
      <vt:lpstr>IASI-A End Of Life tests</vt:lpstr>
      <vt:lpstr>IASI-A End Of Life tests</vt:lpstr>
      <vt:lpstr>IASI-A End Of Life tests</vt:lpstr>
      <vt:lpstr>IASI-A End Of Life tests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Kangah Yannick (SPASCIA)</cp:lastModifiedBy>
  <cp:revision>1041</cp:revision>
  <dcterms:created xsi:type="dcterms:W3CDTF">2004-06-10T15:46:18Z</dcterms:created>
  <dcterms:modified xsi:type="dcterms:W3CDTF">2022-03-14T16:01:05Z</dcterms:modified>
</cp:coreProperties>
</file>