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63" r:id="rId5"/>
    <p:sldId id="280" r:id="rId6"/>
    <p:sldId id="282" r:id="rId7"/>
    <p:sldId id="265" r:id="rId8"/>
    <p:sldId id="269" r:id="rId9"/>
    <p:sldId id="266" r:id="rId10"/>
    <p:sldId id="268" r:id="rId11"/>
    <p:sldId id="272" r:id="rId12"/>
    <p:sldId id="287" r:id="rId13"/>
    <p:sldId id="286" r:id="rId14"/>
    <p:sldId id="279" r:id="rId15"/>
    <p:sldId id="392" r:id="rId16"/>
    <p:sldId id="289" r:id="rId17"/>
    <p:sldId id="283" r:id="rId18"/>
    <p:sldId id="288"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guide id="3" orient="horz" pos="162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QXY72yEx7OOypnOnxGkjkGfhP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40" d="100"/>
          <a:sy n="140" d="100"/>
        </p:scale>
        <p:origin x="-792" y="-222"/>
      </p:cViewPr>
      <p:guideLst>
        <p:guide orient="horz" pos="2160"/>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36423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f51667e96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11f51667e9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f51667e9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1f51667e96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11f51667e96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3"/>
          <p:cNvSpPr txBox="1">
            <a:spLocks noGrp="1"/>
          </p:cNvSpPr>
          <p:nvPr>
            <p:ph type="ftr" idx="11"/>
          </p:nvPr>
        </p:nvSpPr>
        <p:spPr>
          <a:xfrm>
            <a:off x="3137780" y="4808005"/>
            <a:ext cx="374738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lang="en-US" b="0" i="0" smtClean="0">
                <a:solidFill>
                  <a:schemeClr val="tx1"/>
                </a:solidFill>
                <a:effectLs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5 May 2022, GSICS IR Subgroup Web Meeting </a:t>
            </a:r>
          </a:p>
        </p:txBody>
      </p:sp>
      <p:sp>
        <p:nvSpPr>
          <p:cNvPr id="20" name="Google Shape;20;p23"/>
          <p:cNvSpPr txBox="1">
            <a:spLocks noGrp="1"/>
          </p:cNvSpPr>
          <p:nvPr>
            <p:ph type="sldNum" idx="12"/>
          </p:nvPr>
        </p:nvSpPr>
        <p:spPr>
          <a:xfrm>
            <a:off x="8528365" y="4865744"/>
            <a:ext cx="56131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2874766" y="-1217414"/>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5463780" y="1371601"/>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272780" y="-609600"/>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4"/>
          <p:cNvSpPr txBox="1">
            <a:spLocks noGrp="1"/>
          </p:cNvSpPr>
          <p:nvPr>
            <p:ph type="ftr" idx="11"/>
          </p:nvPr>
        </p:nvSpPr>
        <p:spPr>
          <a:xfrm>
            <a:off x="4024264" y="4800599"/>
            <a:ext cx="2280719"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5 May 2022, GSICS IR Subgroup Web Meeting </a:t>
            </a:r>
            <a:endParaRPr lang="en-US" dirty="0"/>
          </a:p>
        </p:txBody>
      </p:sp>
      <p:sp>
        <p:nvSpPr>
          <p:cNvPr id="26" name="Google Shape;26;p24"/>
          <p:cNvSpPr txBox="1">
            <a:spLocks noGrp="1"/>
          </p:cNvSpPr>
          <p:nvPr>
            <p:ph type="sldNum" idx="12"/>
          </p:nvPr>
        </p:nvSpPr>
        <p:spPr>
          <a:xfrm>
            <a:off x="8686800" y="4865744"/>
            <a:ext cx="348558"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6"/>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7"/>
          <p:cNvSpPr txBox="1">
            <a:spLocks noGrp="1"/>
          </p:cNvSpPr>
          <p:nvPr>
            <p:ph type="body" idx="3"/>
          </p:nvPr>
        </p:nvSpPr>
        <p:spPr>
          <a:xfrm>
            <a:off x="4645028"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4645028"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457203"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457203" y="1076327"/>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1792288" y="459581"/>
            <a:ext cx="5486400" cy="3086100"/>
          </a:xfrm>
          <a:prstGeom prst="rect">
            <a:avLst/>
          </a:prstGeom>
          <a:noFill/>
          <a:ln>
            <a:noFill/>
          </a:ln>
        </p:spPr>
      </p:sp>
      <p:sp>
        <p:nvSpPr>
          <p:cNvPr id="68" name="Google Shape;68;p31"/>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tar.nesdis.noaa.gov/icvs/index.php"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star.nesdis.noaa.gov/icvs-beta/" TargetMode="External"/><Relationship Id="rId4" Type="http://schemas.openxmlformats.org/officeDocument/2006/relationships/hyperlink" Target="https://www.star.nesdis.noaa.gov/icvs/GSICS.ph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552894" y="598359"/>
            <a:ext cx="8203018" cy="1522948"/>
          </a:xfrm>
          <a:prstGeom prst="rect">
            <a:avLst/>
          </a:prstGeom>
          <a:noFill/>
          <a:ln>
            <a:noFill/>
          </a:ln>
        </p:spPr>
        <p:txBody>
          <a:bodyPr spcFirstLastPara="1" wrap="square" lIns="91425" tIns="45700" rIns="91425" bIns="45700" anchor="ctr" anchorCtr="0">
            <a:noAutofit/>
          </a:bodyPr>
          <a:lstStyle/>
          <a:p>
            <a:pPr lvl="0">
              <a:buSzPts val="2400"/>
            </a:pPr>
            <a:r>
              <a:rPr lang="en-US" sz="3200" dirty="0"/>
              <a:t>Long-term Monitoring (LTM) of </a:t>
            </a:r>
            <a:r>
              <a:rPr lang="en-US" sz="3200" dirty="0" err="1"/>
              <a:t>CrIS</a:t>
            </a:r>
            <a:r>
              <a:rPr lang="en-US" sz="3200" dirty="0"/>
              <a:t> and ABI Inter-sensor Radiance Differences via ICVS: </a:t>
            </a:r>
            <a:br>
              <a:rPr lang="en-US" sz="3200" dirty="0"/>
            </a:br>
            <a:r>
              <a:rPr lang="en-US" sz="3200" dirty="0"/>
              <a:t>An Improved SNO Method and Case Studies</a:t>
            </a:r>
            <a:endParaRPr sz="3200" dirty="0"/>
          </a:p>
        </p:txBody>
      </p:sp>
      <p:sp>
        <p:nvSpPr>
          <p:cNvPr id="89" name="Google Shape;89;p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fontScale="62500" lnSpcReduction="20000"/>
          </a:bodyPr>
          <a:lstStyle/>
          <a:p>
            <a:pPr marL="0" lvl="0" indent="0">
              <a:spcBef>
                <a:spcPts val="0"/>
              </a:spcBef>
              <a:buSzPts val="2000"/>
            </a:pPr>
            <a:r>
              <a:rPr lang="en-US" sz="2000" b="1" dirty="0">
                <a:solidFill>
                  <a:schemeClr val="tx1"/>
                </a:solidFill>
              </a:rPr>
              <a:t>Xin Jin</a:t>
            </a:r>
            <a:r>
              <a:rPr lang="en-US" sz="2000" b="1" baseline="30000" dirty="0">
                <a:solidFill>
                  <a:schemeClr val="tx1"/>
                </a:solidFill>
              </a:rPr>
              <a:t>1</a:t>
            </a:r>
            <a:r>
              <a:rPr lang="en-US" sz="2000" b="1" dirty="0">
                <a:solidFill>
                  <a:schemeClr val="tx1"/>
                </a:solidFill>
              </a:rPr>
              <a:t>, </a:t>
            </a:r>
            <a:r>
              <a:rPr lang="en-US" sz="2000" b="1" dirty="0" err="1">
                <a:solidFill>
                  <a:schemeClr val="tx1"/>
                </a:solidFill>
              </a:rPr>
              <a:t>Banghua</a:t>
            </a:r>
            <a:r>
              <a:rPr lang="en-US" sz="2000" b="1" dirty="0">
                <a:solidFill>
                  <a:schemeClr val="tx1"/>
                </a:solidFill>
              </a:rPr>
              <a:t> Yan</a:t>
            </a:r>
            <a:r>
              <a:rPr lang="en-US" sz="2000" b="1" baseline="30000" dirty="0">
                <a:solidFill>
                  <a:schemeClr val="tx1"/>
                </a:solidFill>
              </a:rPr>
              <a:t>2</a:t>
            </a:r>
            <a:r>
              <a:rPr lang="en-US" sz="2000" b="1" dirty="0">
                <a:solidFill>
                  <a:schemeClr val="tx1"/>
                </a:solidFill>
              </a:rPr>
              <a:t>, and </a:t>
            </a:r>
            <a:r>
              <a:rPr lang="en-US" sz="2000" b="1" dirty="0" err="1">
                <a:solidFill>
                  <a:schemeClr val="tx1"/>
                </a:solidFill>
              </a:rPr>
              <a:t>Ninghai</a:t>
            </a:r>
            <a:r>
              <a:rPr lang="en-US" sz="2000" b="1" dirty="0">
                <a:solidFill>
                  <a:schemeClr val="tx1"/>
                </a:solidFill>
              </a:rPr>
              <a:t> Sun</a:t>
            </a:r>
            <a:r>
              <a:rPr lang="en-US" sz="2000" b="1" baseline="30000" dirty="0">
                <a:solidFill>
                  <a:schemeClr val="tx1"/>
                </a:solidFill>
              </a:rPr>
              <a:t>3</a:t>
            </a:r>
            <a:endParaRPr lang="en-US" sz="2000" b="1" dirty="0">
              <a:solidFill>
                <a:schemeClr val="tx1"/>
              </a:solidFill>
            </a:endParaRPr>
          </a:p>
          <a:p>
            <a:pPr marL="0" lvl="0" indent="0" algn="ctr" rtl="0">
              <a:spcBef>
                <a:spcPts val="0"/>
              </a:spcBef>
              <a:spcAft>
                <a:spcPts val="0"/>
              </a:spcAft>
              <a:buClr>
                <a:srgbClr val="888888"/>
              </a:buClr>
              <a:buSzPts val="2000"/>
              <a:buNone/>
            </a:pPr>
            <a:endParaRPr lang="en-US" sz="2000" b="1" dirty="0">
              <a:solidFill>
                <a:schemeClr val="tx1"/>
              </a:solidFill>
            </a:endParaRPr>
          </a:p>
          <a:p>
            <a:pPr marL="0" lvl="0" indent="0">
              <a:spcBef>
                <a:spcPts val="0"/>
              </a:spcBef>
              <a:buSzPts val="2000"/>
            </a:pPr>
            <a:r>
              <a:rPr lang="en-US" sz="2000" b="1" dirty="0">
                <a:solidFill>
                  <a:schemeClr val="tx1"/>
                </a:solidFill>
              </a:rPr>
              <a:t>NOAA STAR Integrated Calibration and Validation system (ICVS) Team</a:t>
            </a:r>
          </a:p>
          <a:p>
            <a:pPr marL="0" lvl="0" indent="0">
              <a:spcBef>
                <a:spcPts val="0"/>
              </a:spcBef>
              <a:buSzPts val="2000"/>
            </a:pPr>
            <a:endParaRPr lang="en-US" sz="2000" b="1" dirty="0">
              <a:solidFill>
                <a:schemeClr val="tx1"/>
              </a:solidFill>
            </a:endParaRPr>
          </a:p>
          <a:p>
            <a:pPr marL="0" lvl="0" indent="0" algn="ctr" rtl="0">
              <a:spcBef>
                <a:spcPts val="0"/>
              </a:spcBef>
              <a:spcAft>
                <a:spcPts val="0"/>
              </a:spcAft>
              <a:buClr>
                <a:srgbClr val="888888"/>
              </a:buClr>
              <a:buSzPts val="2000"/>
              <a:buNone/>
            </a:pPr>
            <a:endParaRPr lang="en-US" sz="2000" b="1" dirty="0"/>
          </a:p>
          <a:p>
            <a:pPr marL="0" lvl="0" indent="0">
              <a:spcBef>
                <a:spcPts val="0"/>
              </a:spcBef>
              <a:buSzPts val="2000"/>
            </a:pPr>
            <a:r>
              <a:rPr lang="en-US" sz="1700" b="1" i="1" dirty="0"/>
              <a:t>1: Science Systems and Applications, Inc. </a:t>
            </a:r>
          </a:p>
          <a:p>
            <a:pPr marL="0" lvl="0" indent="0">
              <a:spcBef>
                <a:spcPts val="0"/>
              </a:spcBef>
              <a:buSzPts val="2000"/>
            </a:pPr>
            <a:r>
              <a:rPr lang="en-US" sz="1700" b="1" i="1" dirty="0"/>
              <a:t>2: NOAA/NESDIS/STAR</a:t>
            </a:r>
          </a:p>
          <a:p>
            <a:pPr marL="0" lvl="0" indent="0">
              <a:spcBef>
                <a:spcPts val="0"/>
              </a:spcBef>
              <a:buSzPts val="2000"/>
            </a:pPr>
            <a:r>
              <a:rPr lang="en-US" sz="1700" b="1" i="1" dirty="0"/>
              <a:t>3: Global Science and Technology, Inc.</a:t>
            </a:r>
          </a:p>
        </p:txBody>
      </p:sp>
      <p:sp>
        <p:nvSpPr>
          <p:cNvPr id="90" name="Google Shape;90;p1"/>
          <p:cNvSpPr txBox="1">
            <a:spLocks noGrp="1"/>
          </p:cNvSpPr>
          <p:nvPr>
            <p:ph type="dt" idx="4294967295"/>
          </p:nvPr>
        </p:nvSpPr>
        <p:spPr>
          <a:xfrm>
            <a:off x="3559456" y="4767264"/>
            <a:ext cx="3138164" cy="273844"/>
          </a:xfrm>
          <a:prstGeom prst="rect">
            <a:avLst/>
          </a:prstGeom>
          <a:noFill/>
          <a:ln>
            <a:noFill/>
          </a:ln>
        </p:spPr>
        <p:txBody>
          <a:bodyPr spcFirstLastPara="1" wrap="square" lIns="91425" tIns="45700" rIns="91425" bIns="45700" anchor="ctr" anchorCtr="0">
            <a:noAutofit/>
          </a:bodyPr>
          <a:lstStyle/>
          <a:p>
            <a:r>
              <a:rPr lang="en-US" dirty="0">
                <a:solidFill>
                  <a:schemeClr val="tx1"/>
                </a:solidFill>
              </a:rPr>
              <a:t>5 May 2022, GSICS IR Subgroup Web Meeting </a:t>
            </a:r>
          </a:p>
        </p:txBody>
      </p:sp>
      <p:sp>
        <p:nvSpPr>
          <p:cNvPr id="91" name="Google Shape;91;p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txBox="1"/>
          <p:nvPr/>
        </p:nvSpPr>
        <p:spPr>
          <a:xfrm>
            <a:off x="2880261" y="932358"/>
            <a:ext cx="4030291"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latin typeface="Calibri"/>
                <a:ea typeface="Calibri"/>
                <a:cs typeface="Calibri"/>
                <a:sym typeface="Calibri"/>
              </a:rPr>
              <a:t>Orbital-averaged NEDN, relative to the specification</a:t>
            </a:r>
            <a:endParaRPr dirty="0">
              <a:solidFill>
                <a:schemeClr val="dk1"/>
              </a:solidFill>
              <a:latin typeface="Calibri"/>
              <a:ea typeface="Calibri"/>
              <a:cs typeface="Calibri"/>
              <a:sym typeface="Calibri"/>
            </a:endParaRPr>
          </a:p>
        </p:txBody>
      </p:sp>
      <p:pic>
        <p:nvPicPr>
          <p:cNvPr id="212" name="Google Shape;212;p10" descr="C:\Users\jin\Documents\meeting\j01_g16\Noise_NPP.png"/>
          <p:cNvPicPr preferRelativeResize="0"/>
          <p:nvPr/>
        </p:nvPicPr>
        <p:blipFill rotWithShape="1">
          <a:blip r:embed="rId3">
            <a:alphaModFix/>
          </a:blip>
          <a:srcRect/>
          <a:stretch/>
        </p:blipFill>
        <p:spPr>
          <a:xfrm>
            <a:off x="1871666" y="1212701"/>
            <a:ext cx="5886550" cy="3191049"/>
          </a:xfrm>
          <a:prstGeom prst="rect">
            <a:avLst/>
          </a:prstGeom>
          <a:noFill/>
          <a:ln>
            <a:noFill/>
          </a:ln>
        </p:spPr>
      </p:pic>
      <p:sp>
        <p:nvSpPr>
          <p:cNvPr id="214" name="Google Shape;214;p1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15" name="Google Shape;215;p10"/>
          <p:cNvSpPr txBox="1"/>
          <p:nvPr/>
        </p:nvSpPr>
        <p:spPr>
          <a:xfrm>
            <a:off x="1375263" y="4502264"/>
            <a:ext cx="6788506" cy="430847"/>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alibri"/>
                <a:ea typeface="Calibri"/>
                <a:cs typeface="Calibri"/>
                <a:sym typeface="Calibri"/>
              </a:rPr>
              <a:t>Possible root cause: the </a:t>
            </a:r>
            <a:r>
              <a:rPr lang="en-US" sz="1100" dirty="0" err="1">
                <a:solidFill>
                  <a:schemeClr val="dk1"/>
                </a:solidFill>
                <a:latin typeface="Calibri"/>
                <a:ea typeface="Calibri"/>
                <a:cs typeface="Calibri"/>
                <a:sym typeface="Calibri"/>
              </a:rPr>
              <a:t>CrIS</a:t>
            </a:r>
            <a:r>
              <a:rPr lang="en-US" sz="1100" dirty="0">
                <a:solidFill>
                  <a:schemeClr val="dk1"/>
                </a:solidFill>
                <a:latin typeface="Calibri"/>
                <a:ea typeface="Calibri"/>
                <a:cs typeface="Calibri"/>
                <a:sym typeface="Calibri"/>
              </a:rPr>
              <a:t> noise has an increasing trend. Applying the temporal interpolation method reduced the ABI sensor noise, therefore amplifying the impact of </a:t>
            </a:r>
            <a:r>
              <a:rPr lang="en-US" sz="1100" dirty="0" err="1">
                <a:solidFill>
                  <a:schemeClr val="dk1"/>
                </a:solidFill>
                <a:latin typeface="Calibri"/>
                <a:ea typeface="Calibri"/>
                <a:cs typeface="Calibri"/>
                <a:sym typeface="Calibri"/>
              </a:rPr>
              <a:t>CrIS</a:t>
            </a:r>
            <a:r>
              <a:rPr lang="en-US" sz="1100" dirty="0">
                <a:solidFill>
                  <a:schemeClr val="dk1"/>
                </a:solidFill>
                <a:latin typeface="Calibri"/>
                <a:ea typeface="Calibri"/>
                <a:cs typeface="Calibri"/>
                <a:sym typeface="Calibri"/>
              </a:rPr>
              <a:t> noise trend in SNO BT </a:t>
            </a:r>
            <a:r>
              <a:rPr lang="en-US" sz="1100" dirty="0" err="1">
                <a:solidFill>
                  <a:schemeClr val="dk1"/>
                </a:solidFill>
                <a:latin typeface="Calibri"/>
                <a:ea typeface="Calibri"/>
                <a:cs typeface="Calibri"/>
                <a:sym typeface="Calibri"/>
              </a:rPr>
              <a:t>StdDev</a:t>
            </a:r>
            <a:r>
              <a:rPr lang="en-US" sz="1100" dirty="0">
                <a:solidFill>
                  <a:schemeClr val="dk1"/>
                </a:solidFill>
                <a:latin typeface="Calibri"/>
                <a:ea typeface="Calibri"/>
                <a:cs typeface="Calibri"/>
                <a:sym typeface="Calibri"/>
              </a:rPr>
              <a:t> time series</a:t>
            </a:r>
            <a:endParaRPr sz="1100" dirty="0">
              <a:solidFill>
                <a:schemeClr val="dk1"/>
              </a:solidFill>
              <a:latin typeface="Calibri"/>
              <a:ea typeface="Calibri"/>
              <a:cs typeface="Calibri"/>
              <a:sym typeface="Calibri"/>
            </a:endParaRPr>
          </a:p>
        </p:txBody>
      </p:sp>
      <p:sp>
        <p:nvSpPr>
          <p:cNvPr id="7" name="Google Shape;220;p11"/>
          <p:cNvSpPr txBox="1"/>
          <p:nvPr/>
        </p:nvSpPr>
        <p:spPr>
          <a:xfrm>
            <a:off x="245853" y="125998"/>
            <a:ext cx="8652293" cy="830956"/>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solidFill>
                <a:latin typeface="Calibri" panose="020F0502020204030204" pitchFamily="34" charset="0"/>
              </a:rPr>
              <a:t>Root Cause of Increased Standard Deviation Differences: </a:t>
            </a:r>
          </a:p>
          <a:p>
            <a:pPr algn="ctr"/>
            <a:r>
              <a:rPr lang="en-US" sz="2400" b="1" dirty="0">
                <a:solidFill>
                  <a:schemeClr val="tx1"/>
                </a:solidFill>
                <a:latin typeface="Calibri" panose="020F0502020204030204" pitchFamily="34" charset="0"/>
              </a:rPr>
              <a:t>NOAA-20 </a:t>
            </a:r>
            <a:r>
              <a:rPr lang="en-US" sz="2400" b="1" dirty="0" err="1">
                <a:solidFill>
                  <a:schemeClr val="tx1"/>
                </a:solidFill>
                <a:latin typeface="Calibri" panose="020F0502020204030204" pitchFamily="34" charset="0"/>
              </a:rPr>
              <a:t>CrIS</a:t>
            </a:r>
            <a:r>
              <a:rPr lang="en-US" sz="2400" b="1" dirty="0">
                <a:solidFill>
                  <a:schemeClr val="tx1"/>
                </a:solidFill>
                <a:latin typeface="Calibri" panose="020F0502020204030204" pitchFamily="34" charset="0"/>
              </a:rPr>
              <a:t> Sensor Noise Degradation?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9" name="Google Shape;249;p1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51" name="Google Shape;251;p14"/>
          <p:cNvSpPr txBox="1"/>
          <p:nvPr/>
        </p:nvSpPr>
        <p:spPr>
          <a:xfrm>
            <a:off x="1232616" y="4760309"/>
            <a:ext cx="7040609" cy="307736"/>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chemeClr val="dk1"/>
                </a:solidFill>
                <a:latin typeface="Calibri"/>
                <a:ea typeface="Calibri"/>
                <a:cs typeface="Calibri"/>
                <a:sym typeface="Calibri"/>
              </a:rPr>
              <a:t>Cold scene temperature bias is one of the major root causes on the BT bias time series plots</a:t>
            </a:r>
            <a:endParaRPr dirty="0">
              <a:solidFill>
                <a:schemeClr val="dk1"/>
              </a:solidFill>
              <a:latin typeface="Calibri"/>
              <a:ea typeface="Calibri"/>
              <a:cs typeface="Calibri"/>
              <a:sym typeface="Calibri"/>
            </a:endParaRPr>
          </a:p>
        </p:txBody>
      </p:sp>
      <p:sp>
        <p:nvSpPr>
          <p:cNvPr id="9" name="Google Shape;220;p11"/>
          <p:cNvSpPr txBox="1"/>
          <p:nvPr/>
        </p:nvSpPr>
        <p:spPr>
          <a:xfrm>
            <a:off x="287788" y="102392"/>
            <a:ext cx="8652293" cy="830956"/>
          </a:xfrm>
          <a:prstGeom prst="rect">
            <a:avLst/>
          </a:prstGeom>
          <a:noFill/>
          <a:ln>
            <a:noFill/>
          </a:ln>
        </p:spPr>
        <p:txBody>
          <a:bodyPr spcFirstLastPara="1" wrap="square" lIns="91425" tIns="45700" rIns="91425" bIns="45700" anchor="t" anchorCtr="0">
            <a:spAutoFit/>
          </a:bodyPr>
          <a:lstStyle/>
          <a:p>
            <a:pPr lvl="0" algn="ctr"/>
            <a:r>
              <a:rPr lang="en-US" sz="2400" b="1" dirty="0">
                <a:solidFill>
                  <a:schemeClr val="tx1"/>
                </a:solidFill>
                <a:latin typeface="Calibri"/>
                <a:ea typeface="Calibri"/>
                <a:cs typeface="Calibri"/>
                <a:sym typeface="Calibri"/>
              </a:rPr>
              <a:t>Scene Temperature Dependency Analysis: </a:t>
            </a:r>
          </a:p>
          <a:p>
            <a:pPr lvl="0" algn="ctr"/>
            <a:r>
              <a:rPr lang="en-US" sz="2400" b="1" dirty="0">
                <a:solidFill>
                  <a:schemeClr val="tx1"/>
                </a:solidFill>
                <a:latin typeface="Calibri"/>
                <a:ea typeface="Calibri"/>
                <a:cs typeface="Calibri"/>
                <a:sym typeface="Calibri"/>
              </a:rPr>
              <a:t>Root Cause to Large Inter-Sensor Biases</a:t>
            </a:r>
          </a:p>
        </p:txBody>
      </p:sp>
      <p:pic>
        <p:nvPicPr>
          <p:cNvPr id="3078" name="Picture 6" descr="C:\Users\jin\Documents\meeting\j01_g16\plot_sno_month_GOES-16_J01_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06" y="1571932"/>
            <a:ext cx="4467284" cy="297819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jin\Documents\meeting\j01_g16\plot_sno_month_GOES-17_J01_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316" y="1571932"/>
            <a:ext cx="4467285" cy="29781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12242" y="1080733"/>
            <a:ext cx="7168896" cy="492443"/>
          </a:xfrm>
          <a:prstGeom prst="rect">
            <a:avLst/>
          </a:prstGeom>
        </p:spPr>
        <p:txBody>
          <a:bodyPr wrap="square">
            <a:spAutoFit/>
          </a:bodyPr>
          <a:lstStyle/>
          <a:p>
            <a:pPr algn="ctr"/>
            <a:r>
              <a:rPr lang="en-US" b="1" dirty="0">
                <a:solidFill>
                  <a:schemeClr val="dk1"/>
                </a:solidFill>
                <a:latin typeface="Calibri"/>
                <a:ea typeface="Calibri"/>
                <a:cs typeface="Calibri"/>
                <a:sym typeface="Calibri"/>
              </a:rPr>
              <a:t>Monthly Aggregated BT Bias Difference Time Series</a:t>
            </a:r>
            <a:endParaRPr lang="en-US" b="1" dirty="0">
              <a:solidFill>
                <a:srgbClr val="FF0000"/>
              </a:solidFill>
              <a:latin typeface="Calibri"/>
              <a:ea typeface="Calibri"/>
              <a:cs typeface="Calibri"/>
              <a:sym typeface="Calibri"/>
            </a:endParaRPr>
          </a:p>
          <a:p>
            <a:r>
              <a:rPr lang="en-US" sz="1200" dirty="0">
                <a:solidFill>
                  <a:schemeClr val="dk1"/>
                </a:solidFill>
                <a:latin typeface="Calibri"/>
                <a:ea typeface="Calibri"/>
                <a:cs typeface="Calibri"/>
                <a:sym typeface="Calibri"/>
              </a:rPr>
              <a:t>          (left) J01/</a:t>
            </a:r>
            <a:r>
              <a:rPr lang="en-US" sz="1200" dirty="0" err="1">
                <a:solidFill>
                  <a:schemeClr val="dk1"/>
                </a:solidFill>
                <a:latin typeface="Calibri"/>
                <a:ea typeface="Calibri"/>
                <a:cs typeface="Calibri"/>
                <a:sym typeface="Calibri"/>
              </a:rPr>
              <a:t>CrIS</a:t>
            </a:r>
            <a:r>
              <a:rPr lang="en-US" sz="1200" dirty="0">
                <a:solidFill>
                  <a:schemeClr val="dk1"/>
                </a:solidFill>
                <a:latin typeface="Calibri"/>
                <a:ea typeface="Calibri"/>
                <a:cs typeface="Calibri"/>
                <a:sym typeface="Calibri"/>
              </a:rPr>
              <a:t> vs G16/ABI                                                                                      (right) J01/</a:t>
            </a:r>
            <a:r>
              <a:rPr lang="en-US" sz="1200" dirty="0" err="1">
                <a:solidFill>
                  <a:schemeClr val="dk1"/>
                </a:solidFill>
                <a:latin typeface="Calibri"/>
                <a:ea typeface="Calibri"/>
                <a:cs typeface="Calibri"/>
                <a:sym typeface="Calibri"/>
              </a:rPr>
              <a:t>CrIS</a:t>
            </a:r>
            <a:r>
              <a:rPr lang="en-US" sz="1200" dirty="0">
                <a:solidFill>
                  <a:schemeClr val="dk1"/>
                </a:solidFill>
                <a:latin typeface="Calibri"/>
                <a:ea typeface="Calibri"/>
                <a:cs typeface="Calibri"/>
                <a:sym typeface="Calibri"/>
              </a:rPr>
              <a:t> vs G17/ABI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353"/>
            <a:ext cx="8229600" cy="857250"/>
          </a:xfrm>
        </p:spPr>
        <p:txBody>
          <a:bodyPr>
            <a:normAutofit/>
          </a:bodyPr>
          <a:lstStyle/>
          <a:p>
            <a:r>
              <a:rPr lang="en-US" sz="2400" b="1" dirty="0">
                <a:solidFill>
                  <a:schemeClr val="tx1"/>
                </a:solidFill>
              </a:rPr>
              <a:t>Detection of Sensor Anomaly </a:t>
            </a:r>
            <a:br>
              <a:rPr lang="en-US" sz="2400" b="1" dirty="0">
                <a:solidFill>
                  <a:schemeClr val="tx1"/>
                </a:solidFill>
              </a:rPr>
            </a:br>
            <a:r>
              <a:rPr lang="en-US" sz="1600" b="1" dirty="0"/>
              <a:t>(G17 ABI Ch08 anomaly between 01/22 and 01/31, 2022)</a:t>
            </a:r>
            <a:endParaRPr lang="en-US" sz="2400" b="1" dirty="0"/>
          </a:p>
        </p:txBody>
      </p:sp>
      <p:sp>
        <p:nvSpPr>
          <p:cNvPr id="5" name="Slide Number Placeholder 4"/>
          <p:cNvSpPr>
            <a:spLocks noGrp="1"/>
          </p:cNvSpPr>
          <p:nvPr>
            <p:ph type="sldNum" sz="quarter" idx="12"/>
          </p:nvPr>
        </p:nvSpPr>
        <p:spPr/>
        <p:txBody>
          <a:bodyPr/>
          <a:lstStyle/>
          <a:p>
            <a:fld id="{260462EB-271F-4F11-9955-1E138F9D0B00}" type="slidenum">
              <a:rPr lang="en-US" smtClean="0"/>
              <a:t>12</a:t>
            </a:fld>
            <a:endParaRPr lang="en-US"/>
          </a:p>
        </p:txBody>
      </p:sp>
      <p:grpSp>
        <p:nvGrpSpPr>
          <p:cNvPr id="3" name="Group 2"/>
          <p:cNvGrpSpPr/>
          <p:nvPr/>
        </p:nvGrpSpPr>
        <p:grpSpPr>
          <a:xfrm>
            <a:off x="2402786" y="1314588"/>
            <a:ext cx="3633414" cy="2891930"/>
            <a:chOff x="3482960" y="1582532"/>
            <a:chExt cx="2819400" cy="2608131"/>
          </a:xfrm>
        </p:grpSpPr>
        <p:pic>
          <p:nvPicPr>
            <p:cNvPr id="2058" name="Picture 10" descr="N20 CRIS vs. GOES-17 -- ABI Band 08 -- 15 Jan 2022 -- Scatter Pl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2960" y="1582532"/>
              <a:ext cx="2819400" cy="2608131"/>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4892660" y="3036735"/>
              <a:ext cx="339395"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1058233">
              <a:off x="3938396" y="2323358"/>
              <a:ext cx="457200" cy="2032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961935" y="4276152"/>
            <a:ext cx="7823607" cy="577081"/>
          </a:xfrm>
          <a:prstGeom prst="rect">
            <a:avLst/>
          </a:prstGeom>
        </p:spPr>
        <p:txBody>
          <a:bodyPr wrap="square">
            <a:spAutoFit/>
          </a:bodyPr>
          <a:lstStyle/>
          <a:p>
            <a:r>
              <a:rPr lang="en-US" sz="1050" dirty="0"/>
              <a:t>“</a:t>
            </a:r>
            <a:r>
              <a:rPr lang="en-US" sz="1050" i="1" dirty="0"/>
              <a:t>G17 B08 did experience an under-performance due to bad detector #256 and it caused anomalous behaviors and striping during 01/22 - 01/31. This issue was resolved with the BDS update on 01/31, 2022 and CWG is working on reporting in our CEL</a:t>
            </a:r>
            <a:r>
              <a:rPr lang="en-US" sz="1050" dirty="0"/>
              <a:t>”,  Courtesy to </a:t>
            </a:r>
            <a:r>
              <a:rPr lang="en-US" sz="1050" dirty="0" err="1"/>
              <a:t>Hye</a:t>
            </a:r>
            <a:r>
              <a:rPr lang="en-US" sz="1050" dirty="0"/>
              <a:t> Lim </a:t>
            </a:r>
            <a:r>
              <a:rPr lang="en-US" sz="1050" dirty="0" err="1"/>
              <a:t>Yoo</a:t>
            </a:r>
            <a:r>
              <a:rPr lang="en-US" sz="1050" dirty="0"/>
              <a:t>, hyelim.yoo@noaa.gov</a:t>
            </a:r>
          </a:p>
        </p:txBody>
      </p:sp>
    </p:spTree>
    <p:extLst>
      <p:ext uri="{BB962C8B-B14F-4D97-AF65-F5344CB8AC3E}">
        <p14:creationId xmlns:p14="http://schemas.microsoft.com/office/powerpoint/2010/main" val="4239178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0462EB-271F-4F11-9955-1E138F9D0B00}" type="slidenum">
              <a:rPr lang="en-US" smtClean="0"/>
              <a:t>13</a:t>
            </a:fld>
            <a:endParaRPr lang="en-US"/>
          </a:p>
        </p:txBody>
      </p:sp>
      <p:grpSp>
        <p:nvGrpSpPr>
          <p:cNvPr id="12" name="Group 11"/>
          <p:cNvGrpSpPr/>
          <p:nvPr/>
        </p:nvGrpSpPr>
        <p:grpSpPr>
          <a:xfrm>
            <a:off x="4624944" y="1385801"/>
            <a:ext cx="3619286" cy="2571722"/>
            <a:chOff x="4933709" y="3349869"/>
            <a:chExt cx="3240751" cy="1672981"/>
          </a:xfrm>
        </p:grpSpPr>
        <p:pic>
          <p:nvPicPr>
            <p:cNvPr id="3074" name="Picture 2" descr="file:///D:/gate/docum/ompsCal/G17_B12_20220405105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15" t="16784" r="7865" b="20774"/>
            <a:stretch/>
          </p:blipFill>
          <p:spPr bwMode="auto">
            <a:xfrm>
              <a:off x="4933709" y="3349869"/>
              <a:ext cx="3240751" cy="167298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429468" y="4469153"/>
              <a:ext cx="2199735" cy="2561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085660" y="1385800"/>
            <a:ext cx="3248604" cy="2698743"/>
            <a:chOff x="1905000" y="1709751"/>
            <a:chExt cx="4724400" cy="4369637"/>
          </a:xfrm>
        </p:grpSpPr>
        <p:pic>
          <p:nvPicPr>
            <p:cNvPr id="10" name="Picture 2" descr="N20 CRIS vs. GOES-17 -- ABI Band 12 -- 22 Mar 2022 -- Scatter 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09751"/>
              <a:ext cx="4724400" cy="436963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5206042" y="4488733"/>
              <a:ext cx="356558" cy="4642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a:spLocks noGrp="1"/>
          </p:cNvSpPr>
          <p:nvPr>
            <p:ph type="title"/>
          </p:nvPr>
        </p:nvSpPr>
        <p:spPr>
          <a:xfrm>
            <a:off x="440623" y="318836"/>
            <a:ext cx="8229600" cy="857250"/>
          </a:xfrm>
        </p:spPr>
        <p:txBody>
          <a:bodyPr>
            <a:normAutofit/>
          </a:bodyPr>
          <a:lstStyle/>
          <a:p>
            <a:r>
              <a:rPr lang="en-US" sz="2400" b="1" dirty="0">
                <a:solidFill>
                  <a:schemeClr val="tx1"/>
                </a:solidFill>
              </a:rPr>
              <a:t>Sensor Calibration Update Detection</a:t>
            </a:r>
            <a:br>
              <a:rPr lang="en-US" sz="2400" b="1" dirty="0">
                <a:solidFill>
                  <a:schemeClr val="tx1"/>
                </a:solidFill>
              </a:rPr>
            </a:br>
            <a:r>
              <a:rPr lang="en-US" sz="1600" b="1" dirty="0">
                <a:solidFill>
                  <a:schemeClr val="tx1"/>
                </a:solidFill>
              </a:rPr>
              <a:t>(G17 ABI Ch12 Calibration Update on 04/05, 2022)</a:t>
            </a:r>
          </a:p>
        </p:txBody>
      </p:sp>
      <p:sp>
        <p:nvSpPr>
          <p:cNvPr id="3" name="Rectangle 2"/>
          <p:cNvSpPr/>
          <p:nvPr/>
        </p:nvSpPr>
        <p:spPr>
          <a:xfrm>
            <a:off x="958291" y="4260103"/>
            <a:ext cx="7659015" cy="430887"/>
          </a:xfrm>
          <a:prstGeom prst="rect">
            <a:avLst/>
          </a:prstGeom>
        </p:spPr>
        <p:txBody>
          <a:bodyPr wrap="square">
            <a:spAutoFit/>
          </a:bodyPr>
          <a:lstStyle/>
          <a:p>
            <a:r>
              <a:rPr lang="en-US" sz="1050" dirty="0"/>
              <a:t>“</a:t>
            </a:r>
            <a:r>
              <a:rPr lang="en-US" sz="1050" i="1" dirty="0"/>
              <a:t>The boundary you observed is due to the activation of Predictive Calibration (</a:t>
            </a:r>
            <a:r>
              <a:rPr lang="en-US" sz="1050" i="1" dirty="0" err="1"/>
              <a:t>pCal</a:t>
            </a:r>
            <a:r>
              <a:rPr lang="en-US" sz="1050" i="1" dirty="0"/>
              <a:t>) at 1055 UCTC on 4/5 such that the upper half of the FD image did not use </a:t>
            </a:r>
            <a:r>
              <a:rPr lang="en-US" sz="1050" i="1" dirty="0" err="1"/>
              <a:t>pCal</a:t>
            </a:r>
            <a:r>
              <a:rPr lang="en-US" sz="1050" i="1" dirty="0"/>
              <a:t> and the lower half did</a:t>
            </a:r>
            <a:r>
              <a:rPr lang="en-US" sz="1050" dirty="0"/>
              <a:t>”,  Courtesy to Fred Wu, xiangqian.wu@noaa.gov</a:t>
            </a:r>
          </a:p>
        </p:txBody>
      </p:sp>
    </p:spTree>
    <p:extLst>
      <p:ext uri="{BB962C8B-B14F-4D97-AF65-F5344CB8AC3E}">
        <p14:creationId xmlns:p14="http://schemas.microsoft.com/office/powerpoint/2010/main" val="3666931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a:spLocks noGrp="1"/>
          </p:cNvSpPr>
          <p:nvPr>
            <p:ph type="title"/>
          </p:nvPr>
        </p:nvSpPr>
        <p:spPr>
          <a:xfrm>
            <a:off x="457200" y="190906"/>
            <a:ext cx="8229600" cy="382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2400" b="1" dirty="0">
                <a:solidFill>
                  <a:schemeClr val="tx1"/>
                </a:solidFill>
              </a:rPr>
              <a:t>Conclusions and Summary</a:t>
            </a:r>
            <a:endParaRPr sz="2400" b="1" dirty="0">
              <a:solidFill>
                <a:schemeClr val="tx1"/>
              </a:solidFill>
            </a:endParaRPr>
          </a:p>
        </p:txBody>
      </p:sp>
      <p:sp>
        <p:nvSpPr>
          <p:cNvPr id="306" name="Google Shape;306;p21"/>
          <p:cNvSpPr txBox="1">
            <a:spLocks noGrp="1"/>
          </p:cNvSpPr>
          <p:nvPr>
            <p:ph type="body" idx="1"/>
          </p:nvPr>
        </p:nvSpPr>
        <p:spPr>
          <a:xfrm>
            <a:off x="527539" y="734607"/>
            <a:ext cx="8229600" cy="435171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1800"/>
              <a:buChar char="•"/>
            </a:pPr>
            <a:r>
              <a:rPr lang="en-US" sz="1400" dirty="0"/>
              <a:t>A new LEO/GEO SNO method is presented, using the temporal interpolation around the SNO moment to generate a ABI dataset instead of using the nearest measurements</a:t>
            </a:r>
            <a:endParaRPr sz="2800" dirty="0"/>
          </a:p>
          <a:p>
            <a:pPr marL="742950" lvl="1" indent="-285750" algn="l" rtl="0">
              <a:spcBef>
                <a:spcPts val="320"/>
              </a:spcBef>
              <a:spcAft>
                <a:spcPts val="0"/>
              </a:spcAft>
              <a:buClr>
                <a:schemeClr val="dk1"/>
              </a:buClr>
              <a:buSzPts val="1600"/>
              <a:buChar char="–"/>
            </a:pPr>
            <a:r>
              <a:rPr lang="en-US" sz="1200" dirty="0"/>
              <a:t>Pros:</a:t>
            </a:r>
            <a:endParaRPr sz="2400" dirty="0"/>
          </a:p>
          <a:p>
            <a:pPr marL="1143000" lvl="2" indent="-228600" algn="l" rtl="0">
              <a:spcBef>
                <a:spcPts val="280"/>
              </a:spcBef>
              <a:spcAft>
                <a:spcPts val="0"/>
              </a:spcAft>
              <a:buClr>
                <a:schemeClr val="dk1"/>
              </a:buClr>
              <a:buSzPts val="1400"/>
              <a:buChar char="•"/>
            </a:pPr>
            <a:r>
              <a:rPr lang="en-US" sz="1050" dirty="0"/>
              <a:t>Preserving as many valuable samples as possible</a:t>
            </a:r>
            <a:endParaRPr sz="1800" dirty="0"/>
          </a:p>
          <a:p>
            <a:pPr marL="1143000" lvl="2" indent="-228600" algn="l" rtl="0">
              <a:spcBef>
                <a:spcPts val="280"/>
              </a:spcBef>
              <a:spcAft>
                <a:spcPts val="0"/>
              </a:spcAft>
              <a:buClr>
                <a:schemeClr val="dk1"/>
              </a:buClr>
              <a:buSzPts val="1400"/>
              <a:buChar char="•"/>
            </a:pPr>
            <a:r>
              <a:rPr lang="en-US" sz="1050" dirty="0"/>
              <a:t>Reducing the </a:t>
            </a:r>
            <a:r>
              <a:rPr lang="en-US" sz="1050" dirty="0">
                <a:solidFill>
                  <a:schemeClr val="tx1"/>
                </a:solidFill>
              </a:rPr>
              <a:t>uncertainty of the inter-sensor biases</a:t>
            </a:r>
            <a:endParaRPr sz="1050" dirty="0">
              <a:solidFill>
                <a:schemeClr val="tx1"/>
              </a:solidFill>
            </a:endParaRPr>
          </a:p>
          <a:p>
            <a:pPr marL="742950" lvl="1" indent="-285750" algn="l" rtl="0">
              <a:spcBef>
                <a:spcPts val="320"/>
              </a:spcBef>
              <a:spcAft>
                <a:spcPts val="0"/>
              </a:spcAft>
              <a:buClr>
                <a:schemeClr val="dk1"/>
              </a:buClr>
              <a:buSzPts val="1600"/>
              <a:buChar char="–"/>
            </a:pPr>
            <a:r>
              <a:rPr lang="en-US" sz="1200" dirty="0"/>
              <a:t>Cons:</a:t>
            </a:r>
            <a:endParaRPr sz="2400" dirty="0"/>
          </a:p>
          <a:p>
            <a:pPr marL="1143000" lvl="2" indent="-228600" algn="l" rtl="0">
              <a:spcBef>
                <a:spcPts val="280"/>
              </a:spcBef>
              <a:spcAft>
                <a:spcPts val="0"/>
              </a:spcAft>
              <a:buClr>
                <a:schemeClr val="dk1"/>
              </a:buClr>
              <a:buSzPts val="1400"/>
              <a:buChar char="•"/>
            </a:pPr>
            <a:r>
              <a:rPr lang="en-US" sz="1050" dirty="0"/>
              <a:t>Requiring continuous ABI full disk measurements with good quality</a:t>
            </a:r>
            <a:endParaRPr sz="1400" dirty="0"/>
          </a:p>
          <a:p>
            <a:pPr marL="342900" lvl="0" indent="-342900" algn="l" rtl="0">
              <a:spcBef>
                <a:spcPts val="360"/>
              </a:spcBef>
              <a:spcAft>
                <a:spcPts val="0"/>
              </a:spcAft>
              <a:buClr>
                <a:schemeClr val="dk1"/>
              </a:buClr>
              <a:buSzPts val="1800"/>
              <a:buChar char="•"/>
            </a:pPr>
            <a:r>
              <a:rPr lang="en-US" sz="1400" dirty="0">
                <a:solidFill>
                  <a:schemeClr val="tx1"/>
                </a:solidFill>
              </a:rPr>
              <a:t>The improved SNO method has been applied to operational LTM of </a:t>
            </a:r>
            <a:r>
              <a:rPr lang="en-US" sz="1400" dirty="0" err="1">
                <a:solidFill>
                  <a:schemeClr val="tx1"/>
                </a:solidFill>
              </a:rPr>
              <a:t>CrIS</a:t>
            </a:r>
            <a:r>
              <a:rPr lang="en-US" sz="1400" dirty="0">
                <a:solidFill>
                  <a:schemeClr val="tx1"/>
                </a:solidFill>
              </a:rPr>
              <a:t> and ABI inter-sensor biases via the STAR ICVS LTM system to support the SNPP and JPSS Cal/Val missions</a:t>
            </a:r>
          </a:p>
          <a:p>
            <a:pPr marL="800100" lvl="1">
              <a:buChar char="•"/>
            </a:pPr>
            <a:r>
              <a:rPr lang="en-US" sz="1050" dirty="0">
                <a:solidFill>
                  <a:schemeClr val="tx1"/>
                </a:solidFill>
              </a:rPr>
              <a:t>Providing a new LTM performance monitoring method for the </a:t>
            </a:r>
            <a:r>
              <a:rPr lang="en-US" sz="1050" dirty="0" err="1">
                <a:solidFill>
                  <a:schemeClr val="tx1"/>
                </a:solidFill>
              </a:rPr>
              <a:t>CrIS</a:t>
            </a:r>
            <a:r>
              <a:rPr lang="en-US" sz="1050" dirty="0">
                <a:solidFill>
                  <a:schemeClr val="tx1"/>
                </a:solidFill>
              </a:rPr>
              <a:t>-ABI inter-sensor comparison with good agreement with current method</a:t>
            </a:r>
          </a:p>
          <a:p>
            <a:pPr marL="800100" lvl="1">
              <a:buChar char="•"/>
            </a:pPr>
            <a:r>
              <a:rPr lang="en-US" sz="1050" dirty="0">
                <a:solidFill>
                  <a:schemeClr val="tx1"/>
                </a:solidFill>
              </a:rPr>
              <a:t>Assisting in capturing the </a:t>
            </a:r>
            <a:r>
              <a:rPr lang="en-US" sz="1050" dirty="0" err="1">
                <a:solidFill>
                  <a:schemeClr val="tx1"/>
                </a:solidFill>
              </a:rPr>
              <a:t>CrIS</a:t>
            </a:r>
            <a:r>
              <a:rPr lang="en-US" sz="1050" dirty="0">
                <a:solidFill>
                  <a:schemeClr val="tx1"/>
                </a:solidFill>
              </a:rPr>
              <a:t> sensor noise degradation by using the differences of the bias standard deviations between the two SNO methods.</a:t>
            </a:r>
          </a:p>
          <a:p>
            <a:pPr marL="800100" lvl="1">
              <a:buChar char="•"/>
            </a:pPr>
            <a:r>
              <a:rPr lang="en-US" sz="1050" dirty="0">
                <a:solidFill>
                  <a:schemeClr val="tx1"/>
                </a:solidFill>
              </a:rPr>
              <a:t>Better understanding the root cause of large inter-sensor biases: most of the outlies in BT bias time series are caused by the scene temperature dependency feature of ABI sensors. </a:t>
            </a:r>
          </a:p>
          <a:p>
            <a:pPr marL="800100" lvl="1">
              <a:buChar char="•"/>
            </a:pPr>
            <a:r>
              <a:rPr lang="en-US" sz="1050" dirty="0">
                <a:solidFill>
                  <a:schemeClr val="tx1"/>
                </a:solidFill>
              </a:rPr>
              <a:t>Demonstrating its value in detecting sensor (calibration) anomaly or update: more effectively capturing sensor calibration anomaly or calibration table update  since the ‘unexpected’ (e.g., outliers) SNO pairs of the data sets are not removed.</a:t>
            </a:r>
            <a:endParaRPr sz="1400" dirty="0">
              <a:solidFill>
                <a:schemeClr val="tx1"/>
              </a:solidFill>
            </a:endParaRPr>
          </a:p>
          <a:p>
            <a:pPr marL="342900" lvl="0" indent="-342900" algn="l" rtl="0">
              <a:spcBef>
                <a:spcPts val="360"/>
              </a:spcBef>
              <a:spcAft>
                <a:spcPts val="0"/>
              </a:spcAft>
              <a:buClr>
                <a:schemeClr val="dk1"/>
              </a:buClr>
              <a:buSzPts val="1800"/>
              <a:buChar char="•"/>
            </a:pPr>
            <a:r>
              <a:rPr lang="en-US" sz="1400" dirty="0">
                <a:solidFill>
                  <a:schemeClr val="tx1"/>
                </a:solidFill>
              </a:rPr>
              <a:t>Recommendations for operational </a:t>
            </a:r>
            <a:r>
              <a:rPr lang="en-US" sz="1400" dirty="0" err="1">
                <a:solidFill>
                  <a:schemeClr val="tx1"/>
                </a:solidFill>
              </a:rPr>
              <a:t>CrIS</a:t>
            </a:r>
            <a:r>
              <a:rPr lang="en-US" sz="1400" dirty="0">
                <a:solidFill>
                  <a:schemeClr val="tx1"/>
                </a:solidFill>
              </a:rPr>
              <a:t>-ABI SNO instrument performance monitoring:</a:t>
            </a:r>
            <a:endParaRPr sz="2800" dirty="0">
              <a:solidFill>
                <a:schemeClr val="tx1"/>
              </a:solidFill>
            </a:endParaRPr>
          </a:p>
          <a:p>
            <a:pPr marL="742950" lvl="1" indent="-285750" algn="l" rtl="0">
              <a:spcBef>
                <a:spcPts val="280"/>
              </a:spcBef>
              <a:spcAft>
                <a:spcPts val="0"/>
              </a:spcAft>
              <a:buClr>
                <a:schemeClr val="dk1"/>
              </a:buClr>
              <a:buSzPts val="1400"/>
              <a:buChar char="–"/>
            </a:pPr>
            <a:r>
              <a:rPr lang="en-US" sz="1050" dirty="0"/>
              <a:t>Separating warm and cold scenes </a:t>
            </a:r>
            <a:r>
              <a:rPr lang="en-US" sz="1050" dirty="0">
                <a:solidFill>
                  <a:schemeClr val="tx1"/>
                </a:solidFill>
              </a:rPr>
              <a:t>in monitoring </a:t>
            </a:r>
            <a:r>
              <a:rPr lang="en-US" sz="1050" dirty="0" err="1">
                <a:solidFill>
                  <a:schemeClr val="tx1"/>
                </a:solidFill>
              </a:rPr>
              <a:t>CrIS</a:t>
            </a:r>
            <a:r>
              <a:rPr lang="en-US" sz="1050" dirty="0">
                <a:solidFill>
                  <a:schemeClr val="tx1"/>
                </a:solidFill>
              </a:rPr>
              <a:t> and ABI inter-sensor biases</a:t>
            </a:r>
            <a:endParaRPr sz="2400" dirty="0">
              <a:solidFill>
                <a:schemeClr val="tx1"/>
              </a:solidFill>
            </a:endParaRPr>
          </a:p>
          <a:p>
            <a:pPr marL="742950" lvl="1" indent="-285750" algn="l" rtl="0">
              <a:spcBef>
                <a:spcPts val="280"/>
              </a:spcBef>
              <a:spcAft>
                <a:spcPts val="0"/>
              </a:spcAft>
              <a:buClr>
                <a:schemeClr val="dk1"/>
              </a:buClr>
              <a:buSzPts val="1400"/>
              <a:buChar char="–"/>
            </a:pPr>
            <a:r>
              <a:rPr lang="en-US" sz="1050" dirty="0"/>
              <a:t>Keeping scene temperature dependency scattering plots for anomaly detection</a:t>
            </a:r>
            <a:endParaRPr sz="1050" dirty="0"/>
          </a:p>
        </p:txBody>
      </p:sp>
      <p:sp>
        <p:nvSpPr>
          <p:cNvPr id="308" name="Google Shape;308;p2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687" y="895803"/>
            <a:ext cx="6172200" cy="642938"/>
          </a:xfrm>
        </p:spPr>
        <p:txBody>
          <a:bodyPr>
            <a:normAutofit/>
          </a:bodyPr>
          <a:lstStyle/>
          <a:p>
            <a:r>
              <a:rPr lang="en-US" sz="1575"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Disclaimer</a:t>
            </a:r>
          </a:p>
        </p:txBody>
      </p:sp>
      <p:sp>
        <p:nvSpPr>
          <p:cNvPr id="3" name="Content Placeholder 2"/>
          <p:cNvSpPr>
            <a:spLocks noGrp="1"/>
          </p:cNvSpPr>
          <p:nvPr>
            <p:ph idx="1"/>
          </p:nvPr>
        </p:nvSpPr>
        <p:spPr>
          <a:xfrm>
            <a:off x="1977656" y="1538740"/>
            <a:ext cx="6113721" cy="984944"/>
          </a:xfrm>
        </p:spPr>
        <p:txBody>
          <a:bodyPr/>
          <a:lstStyle/>
          <a:p>
            <a:pPr marL="0" indent="0">
              <a:buNone/>
            </a:pPr>
            <a:r>
              <a:rPr lang="en-US" sz="1575" dirty="0">
                <a:latin typeface="Times New Roman" panose="02020603050405020304" pitchFamily="18" charset="0"/>
                <a:cs typeface="Times New Roman" panose="02020603050405020304" pitchFamily="18" charset="0"/>
              </a:rPr>
              <a:t>The presentation contents are solely the opinions of the authors and do not constitute a statement of policy, decision, or position on behalf of NOAA or the U. S. Government.</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EABF53F6-191C-424C-A425-0C2F36082FC8}" type="slidenum">
              <a:rPr lang="en-US" smtClean="0"/>
              <a:pPr/>
              <a:t>15</a:t>
            </a:fld>
            <a:endParaRPr lang="en-US"/>
          </a:p>
        </p:txBody>
      </p:sp>
      <p:sp>
        <p:nvSpPr>
          <p:cNvPr id="7" name="Title 1">
            <a:extLst>
              <a:ext uri="{FF2B5EF4-FFF2-40B4-BE49-F238E27FC236}">
                <a16:creationId xmlns="" xmlns:a16="http://schemas.microsoft.com/office/drawing/2014/main" id="{BDFE2AF7-8970-4944-9E6C-DE58E5865FDB}"/>
              </a:ext>
            </a:extLst>
          </p:cNvPr>
          <p:cNvSpPr txBox="1">
            <a:spLocks/>
          </p:cNvSpPr>
          <p:nvPr/>
        </p:nvSpPr>
        <p:spPr>
          <a:xfrm>
            <a:off x="1448028" y="2732263"/>
            <a:ext cx="6172200" cy="642938"/>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00"/>
              </a:buClr>
              <a:buSzPts val="1800"/>
              <a:buFont typeface="Times New Roman"/>
              <a:buNone/>
              <a:defRPr sz="3600" b="1" i="0" u="none" strike="noStrike" cap="none">
                <a:solidFill>
                  <a:srgbClr val="FFFF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575"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Acknowledgement</a:t>
            </a:r>
          </a:p>
        </p:txBody>
      </p:sp>
      <p:sp>
        <p:nvSpPr>
          <p:cNvPr id="9" name="Content Placeholder 2">
            <a:extLst>
              <a:ext uri="{FF2B5EF4-FFF2-40B4-BE49-F238E27FC236}">
                <a16:creationId xmlns="" xmlns:a16="http://schemas.microsoft.com/office/drawing/2014/main" id="{7FAEF044-CA9D-4EFA-B858-1914A7DED5A2}"/>
              </a:ext>
            </a:extLst>
          </p:cNvPr>
          <p:cNvSpPr txBox="1">
            <a:spLocks/>
          </p:cNvSpPr>
          <p:nvPr/>
        </p:nvSpPr>
        <p:spPr>
          <a:xfrm>
            <a:off x="1797182" y="3583780"/>
            <a:ext cx="6588828" cy="984944"/>
          </a:xfrm>
          <a:prstGeom prst="rect">
            <a:avLst/>
          </a:prstGeom>
          <a:noFill/>
          <a:ln>
            <a:noFill/>
          </a:ln>
        </p:spPr>
        <p:txBody>
          <a:bodyPr spcFirstLastPara="1" wrap="square" lIns="68569" tIns="34275" rIns="68569" bIns="34275"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buNone/>
            </a:pPr>
            <a:r>
              <a:rPr lang="en-US" sz="1575" dirty="0" smtClean="0">
                <a:solidFill>
                  <a:schemeClr val="tx1"/>
                </a:solidFill>
                <a:latin typeface="Times New Roman" panose="02020603050405020304" pitchFamily="18" charset="0"/>
                <a:cs typeface="Times New Roman" panose="02020603050405020304" pitchFamily="18" charset="0"/>
              </a:rPr>
              <a:t>The authors would like to thank </a:t>
            </a:r>
            <a:r>
              <a:rPr lang="en-US" sz="1575" dirty="0" err="1" smtClean="0">
                <a:solidFill>
                  <a:schemeClr val="tx1"/>
                </a:solidFill>
                <a:latin typeface="Times New Roman" panose="02020603050405020304" pitchFamily="18" charset="0"/>
                <a:cs typeface="Times New Roman" panose="02020603050405020304" pitchFamily="18" charset="0"/>
              </a:rPr>
              <a:t>Likun</a:t>
            </a:r>
            <a:r>
              <a:rPr lang="en-US" sz="1575" dirty="0" smtClean="0">
                <a:solidFill>
                  <a:schemeClr val="tx1"/>
                </a:solidFill>
                <a:latin typeface="Times New Roman" panose="02020603050405020304" pitchFamily="18" charset="0"/>
                <a:cs typeface="Times New Roman" panose="02020603050405020304" pitchFamily="18" charset="0"/>
              </a:rPr>
              <a:t> Wang, Fred Wu, </a:t>
            </a:r>
            <a:r>
              <a:rPr lang="en-US" sz="1575" dirty="0" err="1" smtClean="0">
                <a:solidFill>
                  <a:schemeClr val="tx1"/>
                </a:solidFill>
                <a:latin typeface="Times New Roman" panose="02020603050405020304" pitchFamily="18" charset="0"/>
                <a:cs typeface="Times New Roman" panose="02020603050405020304" pitchFamily="18" charset="0"/>
              </a:rPr>
              <a:t>Fangfang</a:t>
            </a:r>
            <a:r>
              <a:rPr lang="en-US" sz="1575" dirty="0" smtClean="0">
                <a:solidFill>
                  <a:schemeClr val="tx1"/>
                </a:solidFill>
                <a:latin typeface="Times New Roman" panose="02020603050405020304" pitchFamily="18" charset="0"/>
                <a:cs typeface="Times New Roman" panose="02020603050405020304" pitchFamily="18" charset="0"/>
              </a:rPr>
              <a:t> Yu, and many other colleagues for valuable discussions and inspirations</a:t>
            </a:r>
            <a:endParaRPr lang="en-US" sz="1575"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7850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slides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1629137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C6D546-3824-48B7-9A25-9D4E7152C69C}"/>
              </a:ext>
            </a:extLst>
          </p:cNvPr>
          <p:cNvSpPr>
            <a:spLocks noGrp="1"/>
          </p:cNvSpPr>
          <p:nvPr>
            <p:ph type="title"/>
          </p:nvPr>
        </p:nvSpPr>
        <p:spPr>
          <a:xfrm>
            <a:off x="295942" y="279728"/>
            <a:ext cx="8552121" cy="538301"/>
          </a:xfrm>
        </p:spPr>
        <p:txBody>
          <a:bodyPr>
            <a:noAutofit/>
          </a:bodyPr>
          <a:lstStyle/>
          <a:p>
            <a:r>
              <a:rPr lang="en-US" sz="2800" b="1" dirty="0"/>
              <a:t>Time Series of </a:t>
            </a:r>
            <a:r>
              <a:rPr lang="en-US" sz="2800" b="1" dirty="0" err="1"/>
              <a:t>CrIS</a:t>
            </a:r>
            <a:r>
              <a:rPr lang="en-US" sz="2800" b="1" dirty="0"/>
              <a:t> – ABI BT Biases</a:t>
            </a:r>
          </a:p>
        </p:txBody>
      </p:sp>
      <p:sp>
        <p:nvSpPr>
          <p:cNvPr id="4" name="Slide Number Placeholder 3">
            <a:extLst>
              <a:ext uri="{FF2B5EF4-FFF2-40B4-BE49-F238E27FC236}">
                <a16:creationId xmlns="" xmlns:a16="http://schemas.microsoft.com/office/drawing/2014/main" id="{91109167-D410-41F0-8C57-090983A9A0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7170" name="Picture 2" descr="C:\Users\jin\Documents\meeting\j01_g16\J01_G17_bias_BTpaper_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743" y="3037417"/>
            <a:ext cx="3044825" cy="202988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ile:///C:/Users/jin/Documents/meeting/j01_g16/J01_G16_bias_BTpaper_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141" y="812800"/>
            <a:ext cx="3018447" cy="201295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jin\Documents\meeting\j01_g16\J01_G16_bias_BTpaper_05_o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663" y="812800"/>
            <a:ext cx="3019425" cy="20129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jin\Documents\meeting\j01_g16\J01_G17_bias_BTpaper_05_ol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0264" y="3037417"/>
            <a:ext cx="3044824" cy="202988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2908300"/>
            <a:ext cx="9134848" cy="34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616450" y="818029"/>
            <a:ext cx="3" cy="424927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450" y="990600"/>
            <a:ext cx="1483098" cy="584775"/>
          </a:xfrm>
          <a:prstGeom prst="rect">
            <a:avLst/>
          </a:prstGeom>
          <a:noFill/>
        </p:spPr>
        <p:txBody>
          <a:bodyPr wrap="none" rtlCol="0">
            <a:spAutoFit/>
          </a:bodyPr>
          <a:lstStyle/>
          <a:p>
            <a:r>
              <a:rPr lang="en-US" sz="1100" dirty="0"/>
              <a:t>J01 </a:t>
            </a:r>
            <a:r>
              <a:rPr lang="en-US" sz="1100" dirty="0" err="1"/>
              <a:t>CrIS</a:t>
            </a:r>
            <a:r>
              <a:rPr lang="en-US" sz="1100" dirty="0"/>
              <a:t> vs G16 ABI</a:t>
            </a:r>
          </a:p>
          <a:p>
            <a:endParaRPr lang="en-US" sz="1100" dirty="0"/>
          </a:p>
          <a:p>
            <a:r>
              <a:rPr lang="en-US" sz="1000" dirty="0"/>
              <a:t>Temporal interpolation</a:t>
            </a:r>
          </a:p>
        </p:txBody>
      </p:sp>
      <p:sp>
        <p:nvSpPr>
          <p:cNvPr id="15" name="TextBox 14"/>
          <p:cNvSpPr txBox="1"/>
          <p:nvPr/>
        </p:nvSpPr>
        <p:spPr>
          <a:xfrm>
            <a:off x="7651750" y="990600"/>
            <a:ext cx="1483098" cy="584775"/>
          </a:xfrm>
          <a:prstGeom prst="rect">
            <a:avLst/>
          </a:prstGeom>
          <a:noFill/>
        </p:spPr>
        <p:txBody>
          <a:bodyPr wrap="none" rtlCol="0">
            <a:spAutoFit/>
          </a:bodyPr>
          <a:lstStyle/>
          <a:p>
            <a:r>
              <a:rPr lang="en-US" sz="1100" dirty="0"/>
              <a:t>J01 </a:t>
            </a:r>
            <a:r>
              <a:rPr lang="en-US" sz="1100" dirty="0" err="1"/>
              <a:t>CrIS</a:t>
            </a:r>
            <a:r>
              <a:rPr lang="en-US" sz="1100" dirty="0"/>
              <a:t> vs G16 ABI</a:t>
            </a:r>
          </a:p>
          <a:p>
            <a:endParaRPr lang="en-US" sz="1100" dirty="0"/>
          </a:p>
          <a:p>
            <a:r>
              <a:rPr lang="en-US" sz="1000" dirty="0"/>
              <a:t>Nearest time</a:t>
            </a:r>
          </a:p>
        </p:txBody>
      </p:sp>
      <p:sp>
        <p:nvSpPr>
          <p:cNvPr id="16" name="TextBox 15"/>
          <p:cNvSpPr txBox="1"/>
          <p:nvPr/>
        </p:nvSpPr>
        <p:spPr>
          <a:xfrm>
            <a:off x="0" y="3371850"/>
            <a:ext cx="1483098" cy="584775"/>
          </a:xfrm>
          <a:prstGeom prst="rect">
            <a:avLst/>
          </a:prstGeom>
          <a:noFill/>
        </p:spPr>
        <p:txBody>
          <a:bodyPr wrap="none" rtlCol="0">
            <a:spAutoFit/>
          </a:bodyPr>
          <a:lstStyle/>
          <a:p>
            <a:r>
              <a:rPr lang="en-US" sz="1100" dirty="0"/>
              <a:t>J01 </a:t>
            </a:r>
            <a:r>
              <a:rPr lang="en-US" sz="1100" dirty="0" err="1"/>
              <a:t>CrIS</a:t>
            </a:r>
            <a:r>
              <a:rPr lang="en-US" sz="1100" dirty="0"/>
              <a:t> vs G17 ABI</a:t>
            </a:r>
          </a:p>
          <a:p>
            <a:endParaRPr lang="en-US" sz="1100" dirty="0"/>
          </a:p>
          <a:p>
            <a:r>
              <a:rPr lang="en-US" sz="1000" dirty="0"/>
              <a:t>Temporal interpolation</a:t>
            </a:r>
          </a:p>
        </p:txBody>
      </p:sp>
      <p:sp>
        <p:nvSpPr>
          <p:cNvPr id="17" name="TextBox 16"/>
          <p:cNvSpPr txBox="1"/>
          <p:nvPr/>
        </p:nvSpPr>
        <p:spPr>
          <a:xfrm>
            <a:off x="7685088" y="3371849"/>
            <a:ext cx="1483098" cy="584775"/>
          </a:xfrm>
          <a:prstGeom prst="rect">
            <a:avLst/>
          </a:prstGeom>
          <a:noFill/>
        </p:spPr>
        <p:txBody>
          <a:bodyPr wrap="none" rtlCol="0">
            <a:spAutoFit/>
          </a:bodyPr>
          <a:lstStyle/>
          <a:p>
            <a:r>
              <a:rPr lang="en-US" sz="1100" dirty="0"/>
              <a:t>J01 </a:t>
            </a:r>
            <a:r>
              <a:rPr lang="en-US" sz="1100" dirty="0" err="1"/>
              <a:t>CrIS</a:t>
            </a:r>
            <a:r>
              <a:rPr lang="en-US" sz="1100" dirty="0"/>
              <a:t> vs G17 ABI</a:t>
            </a:r>
          </a:p>
          <a:p>
            <a:endParaRPr lang="en-US" sz="1100" dirty="0"/>
          </a:p>
          <a:p>
            <a:r>
              <a:rPr lang="en-US" sz="1000" dirty="0"/>
              <a:t>Nearest time</a:t>
            </a:r>
          </a:p>
        </p:txBody>
      </p:sp>
    </p:spTree>
    <p:extLst>
      <p:ext uri="{BB962C8B-B14F-4D97-AF65-F5344CB8AC3E}">
        <p14:creationId xmlns:p14="http://schemas.microsoft.com/office/powerpoint/2010/main" val="879131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C6D546-3824-48B7-9A25-9D4E7152C69C}"/>
              </a:ext>
            </a:extLst>
          </p:cNvPr>
          <p:cNvSpPr>
            <a:spLocks noGrp="1"/>
          </p:cNvSpPr>
          <p:nvPr>
            <p:ph type="title"/>
          </p:nvPr>
        </p:nvSpPr>
        <p:spPr>
          <a:xfrm>
            <a:off x="295942" y="279728"/>
            <a:ext cx="8552121" cy="538301"/>
          </a:xfrm>
        </p:spPr>
        <p:txBody>
          <a:bodyPr>
            <a:noAutofit/>
          </a:bodyPr>
          <a:lstStyle/>
          <a:p>
            <a:r>
              <a:rPr lang="en-US" sz="2800" b="1" dirty="0"/>
              <a:t>Time Series of </a:t>
            </a:r>
            <a:r>
              <a:rPr lang="en-US" sz="2800" b="1" dirty="0" err="1"/>
              <a:t>CrIS</a:t>
            </a:r>
            <a:r>
              <a:rPr lang="en-US" sz="2800" b="1" dirty="0"/>
              <a:t> – ABI BT </a:t>
            </a:r>
            <a:r>
              <a:rPr lang="en-US" sz="2800" b="1" dirty="0" err="1"/>
              <a:t>StdDev</a:t>
            </a:r>
            <a:endParaRPr lang="en-US" sz="2800" b="1" dirty="0"/>
          </a:p>
        </p:txBody>
      </p:sp>
      <p:sp>
        <p:nvSpPr>
          <p:cNvPr id="4" name="Slide Number Placeholder 3">
            <a:extLst>
              <a:ext uri="{FF2B5EF4-FFF2-40B4-BE49-F238E27FC236}">
                <a16:creationId xmlns="" xmlns:a16="http://schemas.microsoft.com/office/drawing/2014/main" id="{91109167-D410-41F0-8C57-090983A9A0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cxnSp>
        <p:nvCxnSpPr>
          <p:cNvPr id="7" name="Straight Connector 6"/>
          <p:cNvCxnSpPr/>
          <p:nvPr/>
        </p:nvCxnSpPr>
        <p:spPr>
          <a:xfrm>
            <a:off x="0" y="2908300"/>
            <a:ext cx="9134848" cy="34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616450" y="818029"/>
            <a:ext cx="3" cy="424927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450" y="990600"/>
            <a:ext cx="1483098" cy="584775"/>
          </a:xfrm>
          <a:prstGeom prst="rect">
            <a:avLst/>
          </a:prstGeom>
          <a:noFill/>
        </p:spPr>
        <p:txBody>
          <a:bodyPr wrap="none" rtlCol="0">
            <a:spAutoFit/>
          </a:bodyPr>
          <a:lstStyle/>
          <a:p>
            <a:r>
              <a:rPr lang="en-US" sz="1100" dirty="0"/>
              <a:t>J01 </a:t>
            </a:r>
            <a:r>
              <a:rPr lang="en-US" sz="1100" dirty="0" err="1"/>
              <a:t>CrIS</a:t>
            </a:r>
            <a:r>
              <a:rPr lang="en-US" sz="1100" dirty="0"/>
              <a:t> vs G16 ABI</a:t>
            </a:r>
          </a:p>
          <a:p>
            <a:endParaRPr lang="en-US" sz="1100" dirty="0"/>
          </a:p>
          <a:p>
            <a:r>
              <a:rPr lang="en-US" sz="1000" dirty="0"/>
              <a:t>Temporal interpolation</a:t>
            </a:r>
          </a:p>
        </p:txBody>
      </p:sp>
      <p:sp>
        <p:nvSpPr>
          <p:cNvPr id="15" name="TextBox 14"/>
          <p:cNvSpPr txBox="1"/>
          <p:nvPr/>
        </p:nvSpPr>
        <p:spPr>
          <a:xfrm>
            <a:off x="7651750" y="990600"/>
            <a:ext cx="1483098" cy="584775"/>
          </a:xfrm>
          <a:prstGeom prst="rect">
            <a:avLst/>
          </a:prstGeom>
          <a:noFill/>
        </p:spPr>
        <p:txBody>
          <a:bodyPr wrap="none" rtlCol="0">
            <a:spAutoFit/>
          </a:bodyPr>
          <a:lstStyle/>
          <a:p>
            <a:r>
              <a:rPr lang="en-US" sz="1100" dirty="0"/>
              <a:t>J01 </a:t>
            </a:r>
            <a:r>
              <a:rPr lang="en-US" sz="1100" dirty="0" err="1"/>
              <a:t>CrIS</a:t>
            </a:r>
            <a:r>
              <a:rPr lang="en-US" sz="1100" dirty="0"/>
              <a:t> vs G16 ABI</a:t>
            </a:r>
          </a:p>
          <a:p>
            <a:endParaRPr lang="en-US" sz="1100" dirty="0"/>
          </a:p>
          <a:p>
            <a:r>
              <a:rPr lang="en-US" sz="1000" dirty="0"/>
              <a:t>Nearest time</a:t>
            </a:r>
          </a:p>
        </p:txBody>
      </p:sp>
      <p:sp>
        <p:nvSpPr>
          <p:cNvPr id="16" name="TextBox 15"/>
          <p:cNvSpPr txBox="1"/>
          <p:nvPr/>
        </p:nvSpPr>
        <p:spPr>
          <a:xfrm>
            <a:off x="0" y="3371850"/>
            <a:ext cx="1483098" cy="584775"/>
          </a:xfrm>
          <a:prstGeom prst="rect">
            <a:avLst/>
          </a:prstGeom>
          <a:noFill/>
        </p:spPr>
        <p:txBody>
          <a:bodyPr wrap="none" rtlCol="0">
            <a:spAutoFit/>
          </a:bodyPr>
          <a:lstStyle/>
          <a:p>
            <a:r>
              <a:rPr lang="en-US" sz="1100" dirty="0"/>
              <a:t>J01 </a:t>
            </a:r>
            <a:r>
              <a:rPr lang="en-US" sz="1100" dirty="0" err="1"/>
              <a:t>CrIS</a:t>
            </a:r>
            <a:r>
              <a:rPr lang="en-US" sz="1100" dirty="0"/>
              <a:t> vs G17 ABI</a:t>
            </a:r>
          </a:p>
          <a:p>
            <a:endParaRPr lang="en-US" sz="1100" dirty="0"/>
          </a:p>
          <a:p>
            <a:r>
              <a:rPr lang="en-US" sz="1000" dirty="0"/>
              <a:t>Temporal interpolation</a:t>
            </a:r>
          </a:p>
        </p:txBody>
      </p:sp>
      <p:sp>
        <p:nvSpPr>
          <p:cNvPr id="17" name="TextBox 16"/>
          <p:cNvSpPr txBox="1"/>
          <p:nvPr/>
        </p:nvSpPr>
        <p:spPr>
          <a:xfrm>
            <a:off x="7685088" y="3371849"/>
            <a:ext cx="1483098" cy="584775"/>
          </a:xfrm>
          <a:prstGeom prst="rect">
            <a:avLst/>
          </a:prstGeom>
          <a:noFill/>
        </p:spPr>
        <p:txBody>
          <a:bodyPr wrap="none" rtlCol="0">
            <a:spAutoFit/>
          </a:bodyPr>
          <a:lstStyle/>
          <a:p>
            <a:r>
              <a:rPr lang="en-US" sz="1100" dirty="0"/>
              <a:t>J01 </a:t>
            </a:r>
            <a:r>
              <a:rPr lang="en-US" sz="1100" dirty="0" err="1"/>
              <a:t>CrIS</a:t>
            </a:r>
            <a:r>
              <a:rPr lang="en-US" sz="1100" dirty="0"/>
              <a:t> vs G17 ABI</a:t>
            </a:r>
          </a:p>
          <a:p>
            <a:endParaRPr lang="en-US" sz="1100" dirty="0"/>
          </a:p>
          <a:p>
            <a:r>
              <a:rPr lang="en-US" sz="1000" dirty="0"/>
              <a:t>Nearest time</a:t>
            </a:r>
          </a:p>
        </p:txBody>
      </p:sp>
      <p:pic>
        <p:nvPicPr>
          <p:cNvPr id="8194" name="Picture 2" descr="file:///C:/Users/jin/Documents/meeting/j01_g16/J01_G16_SD_diff_paper_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123" y="812800"/>
            <a:ext cx="3018445" cy="20129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ile:///C:/Users/jin/Documents/meeting/j01_g16/J01_G17_SD_diff_paper_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32" y="3037417"/>
            <a:ext cx="3043836" cy="202988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ile:///C:/Users/jin/Documents/meeting/j01_g16/J01_G16_SD_diff_paperold_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642" y="812800"/>
            <a:ext cx="3018446" cy="201295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file:///C:/Users/jin/Documents/meeting/j01_g16/J01_G17_SD_diff_paperold_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251" y="3037417"/>
            <a:ext cx="3043837" cy="202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285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1f51667e96_0_7"/>
          <p:cNvSpPr txBox="1">
            <a:spLocks noGrp="1"/>
          </p:cNvSpPr>
          <p:nvPr>
            <p:ph type="title"/>
          </p:nvPr>
        </p:nvSpPr>
        <p:spPr>
          <a:xfrm>
            <a:off x="457200" y="205979"/>
            <a:ext cx="8229600" cy="50640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2800" b="1" dirty="0"/>
              <a:t>Outline</a:t>
            </a:r>
            <a:endParaRPr sz="2800" b="1" dirty="0"/>
          </a:p>
        </p:txBody>
      </p:sp>
      <p:sp>
        <p:nvSpPr>
          <p:cNvPr id="97" name="Google Shape;97;g11f51667e96_0_7"/>
          <p:cNvSpPr txBox="1">
            <a:spLocks noGrp="1"/>
          </p:cNvSpPr>
          <p:nvPr>
            <p:ph type="body" idx="1"/>
          </p:nvPr>
        </p:nvSpPr>
        <p:spPr>
          <a:xfrm>
            <a:off x="528083" y="780164"/>
            <a:ext cx="8229600" cy="3394575"/>
          </a:xfrm>
          <a:prstGeom prst="rect">
            <a:avLst/>
          </a:prstGeom>
          <a:noFill/>
          <a:ln>
            <a:noFill/>
          </a:ln>
        </p:spPr>
        <p:txBody>
          <a:bodyPr spcFirstLastPara="1" wrap="square" lIns="91425" tIns="45700" rIns="91425" bIns="45700" anchor="t" anchorCtr="0">
            <a:normAutofit fontScale="70000" lnSpcReduction="20000"/>
          </a:bodyPr>
          <a:lstStyle/>
          <a:p>
            <a:pPr marL="342900" lvl="0" indent="-327660" algn="l" rtl="0">
              <a:spcBef>
                <a:spcPts val="0"/>
              </a:spcBef>
              <a:spcAft>
                <a:spcPts val="0"/>
              </a:spcAft>
              <a:buClr>
                <a:schemeClr val="dk1"/>
              </a:buClr>
              <a:buSzPct val="100000"/>
              <a:buChar char="•"/>
            </a:pPr>
            <a:r>
              <a:rPr lang="en-US" sz="2400" dirty="0"/>
              <a:t>Background</a:t>
            </a:r>
            <a:endParaRPr sz="2400" dirty="0"/>
          </a:p>
          <a:p>
            <a:pPr marL="742950" lvl="1" indent="-272415" algn="l" rtl="0">
              <a:spcBef>
                <a:spcPts val="308"/>
              </a:spcBef>
              <a:spcAft>
                <a:spcPts val="0"/>
              </a:spcAft>
              <a:buClr>
                <a:schemeClr val="dk1"/>
              </a:buClr>
              <a:buSzPct val="100000"/>
              <a:buChar char="–"/>
            </a:pPr>
            <a:r>
              <a:rPr lang="en-US" sz="2000" dirty="0"/>
              <a:t>ICVS-LTM: GSICS-Portal for Inter-sensor Monitoring</a:t>
            </a:r>
            <a:endParaRPr sz="2000" dirty="0"/>
          </a:p>
          <a:p>
            <a:pPr marL="742950" lvl="1" indent="-272415" algn="l" rtl="0">
              <a:spcBef>
                <a:spcPts val="308"/>
              </a:spcBef>
              <a:spcAft>
                <a:spcPts val="0"/>
              </a:spcAft>
              <a:buClr>
                <a:schemeClr val="dk1"/>
              </a:buClr>
              <a:buSzPct val="100000"/>
              <a:buChar char="–"/>
            </a:pPr>
            <a:r>
              <a:rPr lang="en-US" sz="2000" dirty="0"/>
              <a:t>Limitations in the existing </a:t>
            </a:r>
            <a:r>
              <a:rPr lang="en-US" sz="2000" dirty="0" err="1"/>
              <a:t>CrIS</a:t>
            </a:r>
            <a:r>
              <a:rPr lang="en-US" sz="2000" dirty="0"/>
              <a:t>-ABI SNO method</a:t>
            </a:r>
            <a:endParaRPr sz="2000" dirty="0"/>
          </a:p>
          <a:p>
            <a:pPr marL="342900" lvl="0" indent="-327660" algn="l" rtl="0">
              <a:spcBef>
                <a:spcPts val="352"/>
              </a:spcBef>
              <a:spcAft>
                <a:spcPts val="0"/>
              </a:spcAft>
              <a:buClr>
                <a:schemeClr val="dk1"/>
              </a:buClr>
              <a:buSzPct val="100000"/>
              <a:buChar char="•"/>
            </a:pPr>
            <a:endParaRPr lang="en-US" sz="2400" dirty="0"/>
          </a:p>
          <a:p>
            <a:pPr marL="342900" lvl="0" indent="-327660" algn="l" rtl="0">
              <a:spcBef>
                <a:spcPts val="352"/>
              </a:spcBef>
              <a:spcAft>
                <a:spcPts val="0"/>
              </a:spcAft>
              <a:buClr>
                <a:schemeClr val="dk1"/>
              </a:buClr>
              <a:buSzPct val="100000"/>
              <a:buChar char="•"/>
            </a:pPr>
            <a:r>
              <a:rPr lang="en-US" sz="2400" dirty="0"/>
              <a:t>Development of an Improved SNO Method</a:t>
            </a:r>
            <a:endParaRPr sz="2400" dirty="0"/>
          </a:p>
          <a:p>
            <a:pPr marL="742950" lvl="1" indent="-272415">
              <a:spcBef>
                <a:spcPts val="308"/>
              </a:spcBef>
              <a:buSzPct val="100000"/>
            </a:pPr>
            <a:r>
              <a:rPr lang="en-US" sz="2000" dirty="0"/>
              <a:t>Temporal Interpolation for SNO Observations</a:t>
            </a:r>
            <a:endParaRPr sz="2000" dirty="0"/>
          </a:p>
          <a:p>
            <a:pPr marL="742950" lvl="1" indent="-272415" algn="l" rtl="0">
              <a:spcBef>
                <a:spcPts val="308"/>
              </a:spcBef>
              <a:spcAft>
                <a:spcPts val="0"/>
              </a:spcAft>
              <a:buClr>
                <a:schemeClr val="dk1"/>
              </a:buClr>
              <a:buSzPct val="100000"/>
              <a:buChar char="–"/>
            </a:pPr>
            <a:r>
              <a:rPr lang="en-US" sz="2000" dirty="0"/>
              <a:t>Improved quality controls (QCs)</a:t>
            </a:r>
            <a:endParaRPr sz="2000" dirty="0"/>
          </a:p>
          <a:p>
            <a:pPr marL="342900" lvl="0" indent="-327660" algn="l" rtl="0">
              <a:spcBef>
                <a:spcPts val="352"/>
              </a:spcBef>
              <a:spcAft>
                <a:spcPts val="0"/>
              </a:spcAft>
              <a:buClr>
                <a:schemeClr val="dk1"/>
              </a:buClr>
              <a:buSzPct val="100000"/>
              <a:buChar char="•"/>
            </a:pPr>
            <a:endParaRPr lang="en-US" sz="2400" dirty="0"/>
          </a:p>
          <a:p>
            <a:pPr marL="342900" lvl="0" indent="-327660" algn="l" rtl="0">
              <a:spcBef>
                <a:spcPts val="352"/>
              </a:spcBef>
              <a:spcAft>
                <a:spcPts val="0"/>
              </a:spcAft>
              <a:buClr>
                <a:schemeClr val="dk1"/>
              </a:buClr>
              <a:buSzPct val="100000"/>
              <a:buChar char="•"/>
            </a:pPr>
            <a:r>
              <a:rPr lang="en-US" sz="2400" dirty="0"/>
              <a:t>Application to LTM of </a:t>
            </a:r>
            <a:r>
              <a:rPr lang="en-US" sz="2400" dirty="0" err="1"/>
              <a:t>CrIS</a:t>
            </a:r>
            <a:r>
              <a:rPr lang="en-US" sz="2400" dirty="0"/>
              <a:t> –ABI Inter-Sensor Radiance Differences </a:t>
            </a:r>
          </a:p>
          <a:p>
            <a:pPr marL="742950" lvl="1" indent="-272415">
              <a:spcBef>
                <a:spcPts val="308"/>
              </a:spcBef>
              <a:buSzPct val="100000"/>
            </a:pPr>
            <a:r>
              <a:rPr lang="en-US" sz="2000" dirty="0">
                <a:solidFill>
                  <a:schemeClr val="tx1"/>
                </a:solidFill>
              </a:rPr>
              <a:t>LTM of </a:t>
            </a:r>
            <a:r>
              <a:rPr lang="en-US" sz="2000" dirty="0" err="1">
                <a:solidFill>
                  <a:schemeClr val="tx1"/>
                </a:solidFill>
              </a:rPr>
              <a:t>CrIS</a:t>
            </a:r>
            <a:r>
              <a:rPr lang="en-US" sz="2000" dirty="0">
                <a:solidFill>
                  <a:schemeClr val="tx1"/>
                </a:solidFill>
              </a:rPr>
              <a:t>-ABI radiance differences</a:t>
            </a:r>
          </a:p>
          <a:p>
            <a:pPr marL="742950" lvl="1" indent="-272415" algn="l" rtl="0">
              <a:spcBef>
                <a:spcPts val="308"/>
              </a:spcBef>
              <a:spcAft>
                <a:spcPts val="0"/>
              </a:spcAft>
              <a:buClr>
                <a:schemeClr val="dk1"/>
              </a:buClr>
              <a:buSzPct val="100000"/>
              <a:buChar char="–"/>
            </a:pPr>
            <a:r>
              <a:rPr lang="en-US" sz="2000" dirty="0"/>
              <a:t>Scene temperature dependency analysis of the inter-sensor biases</a:t>
            </a:r>
            <a:endParaRPr sz="2000" dirty="0"/>
          </a:p>
          <a:p>
            <a:pPr marL="742950" lvl="1" indent="-272415" algn="l" rtl="0">
              <a:spcBef>
                <a:spcPts val="308"/>
              </a:spcBef>
              <a:spcAft>
                <a:spcPts val="0"/>
              </a:spcAft>
              <a:buClr>
                <a:schemeClr val="dk1"/>
              </a:buClr>
              <a:buSzPct val="100000"/>
              <a:buChar char="–"/>
            </a:pPr>
            <a:r>
              <a:rPr lang="en-US" sz="2000" dirty="0"/>
              <a:t>Detections of sensor calibration </a:t>
            </a:r>
            <a:r>
              <a:rPr lang="en-US" sz="2000" dirty="0">
                <a:solidFill>
                  <a:schemeClr val="tx1"/>
                </a:solidFill>
              </a:rPr>
              <a:t>anomaly and calibration update </a:t>
            </a:r>
            <a:endParaRPr sz="2000" dirty="0">
              <a:solidFill>
                <a:schemeClr val="tx1"/>
              </a:solidFill>
            </a:endParaRPr>
          </a:p>
          <a:p>
            <a:pPr marL="342900" lvl="0" indent="-327660" algn="l" rtl="0">
              <a:spcBef>
                <a:spcPts val="352"/>
              </a:spcBef>
              <a:spcAft>
                <a:spcPts val="0"/>
              </a:spcAft>
              <a:buClr>
                <a:schemeClr val="dk1"/>
              </a:buClr>
              <a:buSzPct val="100000"/>
              <a:buChar char="•"/>
            </a:pPr>
            <a:endParaRPr lang="en-US" sz="2400" dirty="0"/>
          </a:p>
          <a:p>
            <a:pPr marL="342900" lvl="0" indent="-327660" algn="l" rtl="0">
              <a:spcBef>
                <a:spcPts val="352"/>
              </a:spcBef>
              <a:spcAft>
                <a:spcPts val="0"/>
              </a:spcAft>
              <a:buClr>
                <a:schemeClr val="dk1"/>
              </a:buClr>
              <a:buSzPct val="100000"/>
              <a:buChar char="•"/>
            </a:pPr>
            <a:r>
              <a:rPr lang="en-US" sz="2400" dirty="0"/>
              <a:t>Summary and Conclusions</a:t>
            </a:r>
            <a:endParaRPr sz="2400" dirty="0"/>
          </a:p>
          <a:p>
            <a:pPr marL="342900" lvl="0" indent="-231140" algn="l" rtl="0">
              <a:spcBef>
                <a:spcPts val="352"/>
              </a:spcBef>
              <a:spcAft>
                <a:spcPts val="0"/>
              </a:spcAft>
              <a:buClr>
                <a:schemeClr val="dk1"/>
              </a:buClr>
              <a:buSzPct val="100000"/>
              <a:buNone/>
            </a:pPr>
            <a:endParaRPr sz="2400" dirty="0"/>
          </a:p>
        </p:txBody>
      </p:sp>
      <p:sp>
        <p:nvSpPr>
          <p:cNvPr id="99" name="Google Shape;99;g11f51667e96_0_7"/>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6" name="Google Shape;91;p1">
            <a:extLst>
              <a:ext uri="{FF2B5EF4-FFF2-40B4-BE49-F238E27FC236}">
                <a16:creationId xmlns="" xmlns:a16="http://schemas.microsoft.com/office/drawing/2014/main" id="{B1FF561F-060E-4E10-B53D-13E0B483CA86}"/>
              </a:ext>
            </a:extLst>
          </p:cNvPr>
          <p:cNvSpPr txBox="1">
            <a:spLocks/>
          </p:cNvSpPr>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1f51667e96_0_14"/>
          <p:cNvSpPr txBox="1">
            <a:spLocks noGrp="1"/>
          </p:cNvSpPr>
          <p:nvPr>
            <p:ph type="title"/>
          </p:nvPr>
        </p:nvSpPr>
        <p:spPr>
          <a:xfrm>
            <a:off x="457200" y="205985"/>
            <a:ext cx="8229600" cy="498375"/>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400" b="1" dirty="0"/>
              <a:t>ICVS-LTM System: GSICS-Portal</a:t>
            </a:r>
            <a:endParaRPr sz="2400" b="1" dirty="0"/>
          </a:p>
        </p:txBody>
      </p:sp>
      <p:sp>
        <p:nvSpPr>
          <p:cNvPr id="106" name="Google Shape;106;g11f51667e96_0_14"/>
          <p:cNvSpPr txBox="1">
            <a:spLocks noGrp="1"/>
          </p:cNvSpPr>
          <p:nvPr>
            <p:ph type="body" idx="1"/>
          </p:nvPr>
        </p:nvSpPr>
        <p:spPr>
          <a:xfrm>
            <a:off x="336698" y="645884"/>
            <a:ext cx="4901700" cy="4336650"/>
          </a:xfrm>
          <a:prstGeom prst="rect">
            <a:avLst/>
          </a:prstGeom>
        </p:spPr>
        <p:txBody>
          <a:bodyPr spcFirstLastPara="1" wrap="square" lIns="91425" tIns="45700" rIns="91425" bIns="45700" anchor="t" anchorCtr="0">
            <a:normAutofit fontScale="70000" lnSpcReduction="20000"/>
          </a:bodyPr>
          <a:lstStyle/>
          <a:p>
            <a:pPr marL="571500" lvl="0" indent="-302558" algn="l" rtl="0">
              <a:lnSpc>
                <a:spcPct val="90000"/>
              </a:lnSpc>
              <a:spcBef>
                <a:spcPts val="1000"/>
              </a:spcBef>
              <a:spcAft>
                <a:spcPts val="0"/>
              </a:spcAft>
              <a:buClr>
                <a:srgbClr val="888888"/>
              </a:buClr>
              <a:buSzPct val="117647"/>
              <a:buChar char="•"/>
            </a:pPr>
            <a:r>
              <a:rPr lang="en-US" sz="2200" b="1" dirty="0">
                <a:solidFill>
                  <a:srgbClr val="000000"/>
                </a:solidFill>
              </a:rPr>
              <a:t>What does ICVS-LTM do?</a:t>
            </a:r>
            <a:endParaRPr sz="1300" dirty="0">
              <a:solidFill>
                <a:srgbClr val="000000"/>
              </a:solidFill>
              <a:latin typeface="Arial"/>
              <a:ea typeface="Arial"/>
              <a:cs typeface="Arial"/>
              <a:sym typeface="Arial"/>
            </a:endParaRPr>
          </a:p>
          <a:p>
            <a:pPr marL="1028700" lvl="1" indent="-309282" algn="l" rtl="0">
              <a:lnSpc>
                <a:spcPct val="90000"/>
              </a:lnSpc>
              <a:spcBef>
                <a:spcPts val="500"/>
              </a:spcBef>
              <a:spcAft>
                <a:spcPts val="0"/>
              </a:spcAft>
              <a:buClr>
                <a:srgbClr val="888888"/>
              </a:buClr>
              <a:buSzPct val="117647"/>
              <a:buChar char="•"/>
            </a:pPr>
            <a:r>
              <a:rPr lang="en-US" sz="1900" dirty="0">
                <a:solidFill>
                  <a:srgbClr val="000000"/>
                </a:solidFill>
              </a:rPr>
              <a:t>An integrated calibration and validation system (ICVS) Monitoring System/Tool for </a:t>
            </a:r>
            <a:r>
              <a:rPr lang="en-US" sz="1900" u="sng" dirty="0">
                <a:solidFill>
                  <a:srgbClr val="000000"/>
                </a:solidFill>
              </a:rPr>
              <a:t>Near-Real Time (NRT)  and Long-Term (LT) </a:t>
            </a:r>
            <a:r>
              <a:rPr lang="en-US" sz="1900" dirty="0">
                <a:solidFill>
                  <a:srgbClr val="000000"/>
                </a:solidFill>
              </a:rPr>
              <a:t>Performance of Satellite Instrument and Data Monitoring to support all NOAA satellite missions</a:t>
            </a:r>
            <a:endParaRPr sz="1300" dirty="0">
              <a:solidFill>
                <a:srgbClr val="000000"/>
              </a:solidFill>
              <a:latin typeface="Arial"/>
              <a:ea typeface="Arial"/>
              <a:cs typeface="Arial"/>
              <a:sym typeface="Arial"/>
            </a:endParaRPr>
          </a:p>
          <a:p>
            <a:pPr marL="1028700" lvl="1" indent="-309282" algn="l" rtl="0">
              <a:lnSpc>
                <a:spcPct val="90000"/>
              </a:lnSpc>
              <a:spcBef>
                <a:spcPts val="500"/>
              </a:spcBef>
              <a:spcAft>
                <a:spcPts val="0"/>
              </a:spcAft>
              <a:buClr>
                <a:srgbClr val="888888"/>
              </a:buClr>
              <a:buSzPct val="117647"/>
              <a:buChar char="•"/>
            </a:pPr>
            <a:r>
              <a:rPr lang="en-US" sz="1900" dirty="0">
                <a:solidFill>
                  <a:srgbClr val="000000"/>
                </a:solidFill>
              </a:rPr>
              <a:t>ICVS is an important tool for instrument, level 1b or Sensor Data Records (SDR), and is used by OSPO, NWS, ECMWF, EUMETSAT, NASA, Air Force, NAVO, as well as STAR scientists (especially the radiance or SDR teams)</a:t>
            </a:r>
            <a:endParaRPr sz="2200" b="1" dirty="0">
              <a:solidFill>
                <a:srgbClr val="000000"/>
              </a:solidFill>
            </a:endParaRPr>
          </a:p>
          <a:p>
            <a:pPr marL="571500" lvl="0" indent="-302558" algn="l" rtl="0">
              <a:lnSpc>
                <a:spcPct val="90000"/>
              </a:lnSpc>
              <a:spcBef>
                <a:spcPts val="1000"/>
              </a:spcBef>
              <a:spcAft>
                <a:spcPts val="0"/>
              </a:spcAft>
              <a:buClr>
                <a:srgbClr val="888888"/>
              </a:buClr>
              <a:buSzPct val="117647"/>
              <a:buChar char="•"/>
            </a:pPr>
            <a:r>
              <a:rPr lang="en-US" sz="2200" b="1" dirty="0">
                <a:solidFill>
                  <a:srgbClr val="000000"/>
                </a:solidFill>
              </a:rPr>
              <a:t>Key Features</a:t>
            </a:r>
            <a:endParaRPr sz="1300" dirty="0">
              <a:solidFill>
                <a:srgbClr val="000000"/>
              </a:solidFill>
              <a:latin typeface="Arial"/>
              <a:ea typeface="Arial"/>
              <a:cs typeface="Arial"/>
              <a:sym typeface="Arial"/>
            </a:endParaRPr>
          </a:p>
          <a:p>
            <a:pPr marL="1028700" lvl="1" indent="-309282" algn="l" rtl="0">
              <a:lnSpc>
                <a:spcPct val="90000"/>
              </a:lnSpc>
              <a:spcBef>
                <a:spcPts val="500"/>
              </a:spcBef>
              <a:spcAft>
                <a:spcPts val="0"/>
              </a:spcAft>
              <a:buClr>
                <a:srgbClr val="888888"/>
              </a:buClr>
              <a:buSzPct val="112044"/>
              <a:buChar char="•"/>
            </a:pPr>
            <a:r>
              <a:rPr lang="en-US" sz="1900" dirty="0">
                <a:solidFill>
                  <a:srgbClr val="000000"/>
                </a:solidFill>
              </a:rPr>
              <a:t>Currently monitoring 30+ POES satellite instruments with more than 7000 parameters online</a:t>
            </a:r>
            <a:endParaRPr sz="1300" dirty="0">
              <a:solidFill>
                <a:srgbClr val="000000"/>
              </a:solidFill>
              <a:latin typeface="Arial"/>
              <a:ea typeface="Arial"/>
              <a:cs typeface="Arial"/>
              <a:sym typeface="Arial"/>
            </a:endParaRPr>
          </a:p>
          <a:p>
            <a:pPr marL="457200" lvl="1" indent="0" algn="l" rtl="0">
              <a:lnSpc>
                <a:spcPct val="90000"/>
              </a:lnSpc>
              <a:spcBef>
                <a:spcPts val="500"/>
              </a:spcBef>
              <a:spcAft>
                <a:spcPts val="0"/>
              </a:spcAft>
              <a:buClr>
                <a:srgbClr val="888888"/>
              </a:buClr>
              <a:buSzPct val="112044"/>
              <a:buFont typeface="Arial"/>
              <a:buNone/>
            </a:pPr>
            <a:r>
              <a:rPr lang="en-US" sz="1900" dirty="0">
                <a:solidFill>
                  <a:srgbClr val="000000"/>
                </a:solidFill>
              </a:rPr>
              <a:t>           (</a:t>
            </a:r>
            <a:r>
              <a:rPr lang="en-US" sz="1900" u="sng" dirty="0">
                <a:solidFill>
                  <a:srgbClr val="000000"/>
                </a:solidFill>
                <a:hlinkClick r:id="rId3">
                  <a:extLst>
                    <a:ext uri="{A12FA001-AC4F-418D-AE19-62706E023703}">
                      <ahyp:hlinkClr xmlns="" xmlns:ahyp="http://schemas.microsoft.com/office/drawing/2018/hyperlinkcolor" val="tx"/>
                    </a:ext>
                  </a:extLst>
                </a:hlinkClick>
              </a:rPr>
              <a:t>https://www.star.nesdis.noaa.gov/icvs/index.php</a:t>
            </a:r>
            <a:r>
              <a:rPr lang="en-US" sz="1900" dirty="0">
                <a:solidFill>
                  <a:srgbClr val="000000"/>
                </a:solidFill>
              </a:rPr>
              <a:t>)</a:t>
            </a:r>
            <a:endParaRPr sz="1300" dirty="0">
              <a:solidFill>
                <a:srgbClr val="000000"/>
              </a:solidFill>
              <a:latin typeface="Arial"/>
              <a:ea typeface="Arial"/>
              <a:cs typeface="Arial"/>
              <a:sym typeface="Arial"/>
            </a:endParaRPr>
          </a:p>
          <a:p>
            <a:pPr marL="1028700" lvl="1" indent="-309282" algn="l" rtl="0">
              <a:lnSpc>
                <a:spcPct val="90000"/>
              </a:lnSpc>
              <a:spcBef>
                <a:spcPts val="500"/>
              </a:spcBef>
              <a:spcAft>
                <a:spcPts val="0"/>
              </a:spcAft>
              <a:buClr>
                <a:srgbClr val="888888"/>
              </a:buClr>
              <a:buSzPct val="112044"/>
              <a:buChar char="•"/>
            </a:pPr>
            <a:r>
              <a:rPr lang="en-US" sz="1900" dirty="0">
                <a:solidFill>
                  <a:srgbClr val="000000"/>
                </a:solidFill>
              </a:rPr>
              <a:t>Used to </a:t>
            </a:r>
            <a:r>
              <a:rPr lang="en-US" sz="1900" dirty="0">
                <a:solidFill>
                  <a:schemeClr val="tx1"/>
                </a:solidFill>
              </a:rPr>
              <a:t>evaluate </a:t>
            </a:r>
            <a:r>
              <a:rPr lang="en-US" sz="1900" i="1" dirty="0">
                <a:solidFill>
                  <a:schemeClr val="tx1"/>
                </a:solidFill>
              </a:rPr>
              <a:t>instrument performance and Level 1b radiance/SDR</a:t>
            </a:r>
            <a:r>
              <a:rPr lang="en-US" sz="1900" dirty="0">
                <a:solidFill>
                  <a:schemeClr val="tx1"/>
                </a:solidFill>
              </a:rPr>
              <a:t> </a:t>
            </a:r>
            <a:r>
              <a:rPr lang="en-US" sz="1900" dirty="0">
                <a:solidFill>
                  <a:srgbClr val="000000"/>
                </a:solidFill>
              </a:rPr>
              <a:t>product quality for SNPP and NOAA-20 ATMS, VIIRS, OMPS and </a:t>
            </a:r>
            <a:r>
              <a:rPr lang="en-US" sz="1900" dirty="0" err="1">
                <a:solidFill>
                  <a:srgbClr val="000000"/>
                </a:solidFill>
              </a:rPr>
              <a:t>CrIS</a:t>
            </a:r>
            <a:r>
              <a:rPr lang="en-US" sz="1900" dirty="0">
                <a:solidFill>
                  <a:srgbClr val="000000"/>
                </a:solidFill>
              </a:rPr>
              <a:t>, AMSU, AVHRR and other satellite instruments</a:t>
            </a:r>
            <a:endParaRPr sz="1300" dirty="0">
              <a:solidFill>
                <a:srgbClr val="000000"/>
              </a:solidFill>
              <a:latin typeface="Arial"/>
              <a:ea typeface="Arial"/>
              <a:cs typeface="Arial"/>
              <a:sym typeface="Arial"/>
            </a:endParaRPr>
          </a:p>
          <a:p>
            <a:pPr marL="1028700" lvl="1" indent="-309282" algn="l" rtl="0">
              <a:lnSpc>
                <a:spcPct val="90000"/>
              </a:lnSpc>
              <a:spcBef>
                <a:spcPts val="500"/>
              </a:spcBef>
              <a:spcAft>
                <a:spcPts val="0"/>
              </a:spcAft>
              <a:buClr>
                <a:srgbClr val="888888"/>
              </a:buClr>
              <a:buSzPct val="112044"/>
              <a:buChar char="•"/>
            </a:pPr>
            <a:r>
              <a:rPr lang="en-US" sz="1900" b="1" dirty="0">
                <a:solidFill>
                  <a:srgbClr val="0000FF"/>
                </a:solidFill>
              </a:rPr>
              <a:t>GSICS-Portal and SNPP&amp;NOAA-20 inter-satellite radiances difference monitoring </a:t>
            </a:r>
            <a:r>
              <a:rPr lang="en-US" sz="1900" dirty="0">
                <a:solidFill>
                  <a:srgbClr val="000000"/>
                </a:solidFill>
              </a:rPr>
              <a:t>(</a:t>
            </a:r>
            <a:r>
              <a:rPr lang="en-US" sz="1900" u="sng" dirty="0">
                <a:solidFill>
                  <a:srgbClr val="000000"/>
                </a:solidFill>
                <a:hlinkClick r:id="rId4">
                  <a:extLst>
                    <a:ext uri="{A12FA001-AC4F-418D-AE19-62706E023703}">
                      <ahyp:hlinkClr xmlns="" xmlns:ahyp="http://schemas.microsoft.com/office/drawing/2018/hyperlinkcolor" val="tx"/>
                    </a:ext>
                  </a:extLst>
                </a:hlinkClick>
              </a:rPr>
              <a:t>https://www.star.nesdis.noaa.gov/icvs/GSICS.php</a:t>
            </a:r>
            <a:r>
              <a:rPr lang="en-US" sz="1900" dirty="0">
                <a:solidFill>
                  <a:srgbClr val="000000"/>
                </a:solidFill>
              </a:rPr>
              <a:t> and </a:t>
            </a:r>
            <a:r>
              <a:rPr lang="en-US" sz="1900" u="sng" dirty="0">
                <a:solidFill>
                  <a:srgbClr val="000000"/>
                </a:solidFill>
                <a:hlinkClick r:id="rId5">
                  <a:extLst>
                    <a:ext uri="{A12FA001-AC4F-418D-AE19-62706E023703}">
                      <ahyp:hlinkClr xmlns="" xmlns:ahyp="http://schemas.microsoft.com/office/drawing/2018/hyperlinkcolor" val="tx"/>
                    </a:ext>
                  </a:extLst>
                </a:hlinkClick>
              </a:rPr>
              <a:t>https://www.star.nesdis.noaa.gov/icvs-beta/</a:t>
            </a:r>
            <a:r>
              <a:rPr lang="en-US" sz="1900" dirty="0">
                <a:solidFill>
                  <a:srgbClr val="000000"/>
                </a:solidFill>
              </a:rPr>
              <a:t> )</a:t>
            </a:r>
            <a:endParaRPr sz="1300" dirty="0">
              <a:solidFill>
                <a:srgbClr val="000000"/>
              </a:solidFill>
              <a:latin typeface="Arial"/>
              <a:ea typeface="Arial"/>
              <a:cs typeface="Arial"/>
              <a:sym typeface="Arial"/>
            </a:endParaRPr>
          </a:p>
          <a:p>
            <a:pPr marL="1028700" lvl="1" indent="-309282" algn="l" rtl="0">
              <a:lnSpc>
                <a:spcPct val="90000"/>
              </a:lnSpc>
              <a:spcBef>
                <a:spcPts val="500"/>
              </a:spcBef>
              <a:spcAft>
                <a:spcPts val="0"/>
              </a:spcAft>
              <a:buClr>
                <a:srgbClr val="888888"/>
              </a:buClr>
              <a:buSzPct val="112044"/>
              <a:buChar char="•"/>
            </a:pPr>
            <a:r>
              <a:rPr lang="en-US" sz="1900" dirty="0">
                <a:solidFill>
                  <a:srgbClr val="000000"/>
                </a:solidFill>
              </a:rPr>
              <a:t>Serves as a </a:t>
            </a:r>
            <a:r>
              <a:rPr lang="en-US" sz="1900" dirty="0">
                <a:solidFill>
                  <a:schemeClr val="tx1"/>
                </a:solidFill>
              </a:rPr>
              <a:t>web-based dashboard </a:t>
            </a:r>
            <a:r>
              <a:rPr lang="en-US" sz="1900" dirty="0">
                <a:solidFill>
                  <a:srgbClr val="000000"/>
                </a:solidFill>
              </a:rPr>
              <a:t>for satellite instrument status and SDR (TDR) data quality</a:t>
            </a:r>
            <a:endParaRPr sz="1900" dirty="0">
              <a:solidFill>
                <a:srgbClr val="000000"/>
              </a:solidFill>
            </a:endParaRPr>
          </a:p>
          <a:p>
            <a:pPr marL="0" lvl="0" indent="0" algn="l" rtl="0">
              <a:spcBef>
                <a:spcPts val="360"/>
              </a:spcBef>
              <a:spcAft>
                <a:spcPts val="0"/>
              </a:spcAft>
              <a:buNone/>
            </a:pPr>
            <a:endParaRPr dirty="0"/>
          </a:p>
        </p:txBody>
      </p:sp>
      <p:sp>
        <p:nvSpPr>
          <p:cNvPr id="107" name="Google Shape;107;g11f51667e96_0_14"/>
          <p:cNvSpPr txBox="1">
            <a:spLocks noGrp="1"/>
          </p:cNvSpPr>
          <p:nvPr>
            <p:ph type="sldNum" idx="12"/>
          </p:nvPr>
        </p:nvSpPr>
        <p:spPr>
          <a:xfrm>
            <a:off x="6553200" y="4767263"/>
            <a:ext cx="2133600" cy="273825"/>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108" name="Google Shape;108;g11f51667e96_0_14"/>
          <p:cNvPicPr preferRelativeResize="0"/>
          <p:nvPr/>
        </p:nvPicPr>
        <p:blipFill>
          <a:blip r:embed="rId6">
            <a:alphaModFix/>
          </a:blip>
          <a:stretch>
            <a:fillRect/>
          </a:stretch>
        </p:blipFill>
        <p:spPr>
          <a:xfrm>
            <a:off x="5475838" y="826715"/>
            <a:ext cx="2534402" cy="2123865"/>
          </a:xfrm>
          <a:prstGeom prst="rect">
            <a:avLst/>
          </a:prstGeom>
          <a:noFill/>
          <a:ln>
            <a:noFill/>
          </a:ln>
        </p:spPr>
      </p:pic>
      <p:pic>
        <p:nvPicPr>
          <p:cNvPr id="1026" name="Picture 2" descr="N20 CRIS vs. GOES-17 -- ABI Band 09 -- 5 Apr 2022 -- Bi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4513" y="3154130"/>
            <a:ext cx="2593075" cy="19893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C07E8747-EE0E-48F6-B975-336D127BA009}"/>
              </a:ext>
            </a:extLst>
          </p:cNvPr>
          <p:cNvSpPr txBox="1"/>
          <p:nvPr/>
        </p:nvSpPr>
        <p:spPr>
          <a:xfrm>
            <a:off x="393104" y="4943445"/>
            <a:ext cx="2985247" cy="200055"/>
          </a:xfrm>
          <a:prstGeom prst="rect">
            <a:avLst/>
          </a:prstGeom>
          <a:noFill/>
        </p:spPr>
        <p:txBody>
          <a:bodyPr wrap="square" rtlCol="0">
            <a:spAutoFit/>
          </a:bodyPr>
          <a:lstStyle/>
          <a:p>
            <a:r>
              <a:rPr lang="en-US" sz="700" b="1" i="1" dirty="0">
                <a:solidFill>
                  <a:schemeClr val="tx1"/>
                </a:solidFill>
              </a:rPr>
              <a:t>(Reference: Yan et . al., 2021, AMS virtual annual conference)</a:t>
            </a:r>
          </a:p>
        </p:txBody>
      </p:sp>
      <p:sp>
        <p:nvSpPr>
          <p:cNvPr id="8" name="Google Shape;91;p1">
            <a:extLst>
              <a:ext uri="{FF2B5EF4-FFF2-40B4-BE49-F238E27FC236}">
                <a16:creationId xmlns="" xmlns:a16="http://schemas.microsoft.com/office/drawing/2014/main" id="{63BAE681-6381-4C5C-A620-890C79D0577E}"/>
              </a:ext>
            </a:extLst>
          </p:cNvPr>
          <p:cNvSpPr txBox="1">
            <a:spLocks/>
          </p:cNvSpPr>
          <p:nvPr/>
        </p:nvSpPr>
        <p:spPr>
          <a:xfrm>
            <a:off x="8750896" y="4855213"/>
            <a:ext cx="393104"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2400" b="1" dirty="0"/>
              <a:t>Current Quality Controls in Leo-Geo SNO Studies</a:t>
            </a:r>
            <a:endParaRPr sz="2400" b="1" dirty="0"/>
          </a:p>
        </p:txBody>
      </p:sp>
      <p:sp>
        <p:nvSpPr>
          <p:cNvPr id="165" name="Google Shape;165;p5"/>
          <p:cNvSpPr txBox="1">
            <a:spLocks noGrp="1"/>
          </p:cNvSpPr>
          <p:nvPr>
            <p:ph type="body" idx="1"/>
          </p:nvPr>
        </p:nvSpPr>
        <p:spPr>
          <a:xfrm>
            <a:off x="457200" y="984251"/>
            <a:ext cx="8229600" cy="33944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US" sz="1800" dirty="0"/>
              <a:t>Methods</a:t>
            </a:r>
            <a:endParaRPr sz="2800" dirty="0"/>
          </a:p>
          <a:p>
            <a:pPr marL="742950" lvl="1" indent="-285750" algn="l" rtl="0">
              <a:spcBef>
                <a:spcPts val="320"/>
              </a:spcBef>
              <a:spcAft>
                <a:spcPts val="0"/>
              </a:spcAft>
              <a:buClr>
                <a:schemeClr val="dk1"/>
              </a:buClr>
              <a:buSzPts val="1600"/>
              <a:buChar char="–"/>
            </a:pPr>
            <a:r>
              <a:rPr lang="en-US" sz="1400" dirty="0"/>
              <a:t>Reducing time difference between Leo &amp; Geo measurements (</a:t>
            </a:r>
            <a:r>
              <a:rPr lang="en-US" sz="1400" dirty="0" err="1"/>
              <a:t>Gunshor</a:t>
            </a:r>
            <a:r>
              <a:rPr lang="en-US" sz="1400" dirty="0"/>
              <a:t> et al, 2009)</a:t>
            </a:r>
            <a:endParaRPr sz="2400" dirty="0"/>
          </a:p>
          <a:p>
            <a:pPr marL="742950" lvl="1" indent="-285750" algn="l" rtl="0">
              <a:spcBef>
                <a:spcPts val="320"/>
              </a:spcBef>
              <a:spcAft>
                <a:spcPts val="0"/>
              </a:spcAft>
              <a:buClr>
                <a:schemeClr val="dk1"/>
              </a:buClr>
              <a:buSzPts val="1600"/>
              <a:buChar char="–"/>
            </a:pPr>
            <a:r>
              <a:rPr lang="en-US" sz="1400" dirty="0"/>
              <a:t>Removing chaotic high-resolution pixels in side of low-resolution pixel footprints </a:t>
            </a:r>
            <a:r>
              <a:rPr lang="en-US" sz="1400" dirty="0" smtClean="0"/>
              <a:t>(GSICS ATBD, 2015)</a:t>
            </a:r>
            <a:endParaRPr sz="2400" dirty="0"/>
          </a:p>
          <a:p>
            <a:pPr marL="742950" lvl="1" indent="-285750" algn="l" rtl="0">
              <a:spcBef>
                <a:spcPts val="320"/>
              </a:spcBef>
              <a:spcAft>
                <a:spcPts val="0"/>
              </a:spcAft>
              <a:buClr>
                <a:schemeClr val="dk1"/>
              </a:buClr>
              <a:buSzPts val="1600"/>
              <a:buChar char="–"/>
            </a:pPr>
            <a:r>
              <a:rPr lang="en-US" sz="1400" dirty="0"/>
              <a:t>Spatial averaging of more high-resolution pixels in extended areas surrounding the SNO view (</a:t>
            </a:r>
            <a:r>
              <a:rPr lang="en-US" sz="1400" dirty="0" err="1"/>
              <a:t>Gunshor</a:t>
            </a:r>
            <a:r>
              <a:rPr lang="en-US" sz="1400" dirty="0"/>
              <a:t> et al, 2009; </a:t>
            </a:r>
            <a:r>
              <a:rPr lang="en-US" sz="1400" dirty="0" err="1"/>
              <a:t>Okuyama</a:t>
            </a:r>
            <a:r>
              <a:rPr lang="en-US" sz="1400" dirty="0"/>
              <a:t> et al. 2018)</a:t>
            </a:r>
            <a:endParaRPr sz="2400" dirty="0"/>
          </a:p>
          <a:p>
            <a:pPr marL="342900" lvl="0" indent="-342900" algn="l" rtl="0">
              <a:spcBef>
                <a:spcPts val="400"/>
              </a:spcBef>
              <a:spcAft>
                <a:spcPts val="0"/>
              </a:spcAft>
              <a:buClr>
                <a:schemeClr val="dk1"/>
              </a:buClr>
              <a:buSzPts val="2000"/>
              <a:buChar char="•"/>
            </a:pPr>
            <a:r>
              <a:rPr lang="en-US" sz="1800" dirty="0"/>
              <a:t>Limitations</a:t>
            </a:r>
            <a:endParaRPr sz="2800" dirty="0"/>
          </a:p>
          <a:p>
            <a:pPr marL="742950" lvl="1" indent="-285750" algn="l" rtl="0">
              <a:spcBef>
                <a:spcPts val="320"/>
              </a:spcBef>
              <a:spcAft>
                <a:spcPts val="0"/>
              </a:spcAft>
              <a:buClr>
                <a:schemeClr val="dk1"/>
              </a:buClr>
              <a:buSzPts val="1600"/>
              <a:buChar char="–"/>
            </a:pPr>
            <a:r>
              <a:rPr lang="en-US" sz="1400" dirty="0"/>
              <a:t>Loss of valuable cases in chaotic scenes</a:t>
            </a:r>
            <a:endParaRPr sz="2400" dirty="0"/>
          </a:p>
          <a:p>
            <a:pPr marL="742950" lvl="1" indent="-285750" algn="l" rtl="0">
              <a:spcBef>
                <a:spcPts val="320"/>
              </a:spcBef>
              <a:spcAft>
                <a:spcPts val="0"/>
              </a:spcAft>
              <a:buClr>
                <a:schemeClr val="dk1"/>
              </a:buClr>
              <a:buSzPts val="1600"/>
              <a:buChar char="–"/>
            </a:pPr>
            <a:r>
              <a:rPr lang="en-US" sz="1400" dirty="0"/>
              <a:t>Reducing sensitivity to outliers caused by instrument anomalies or algorithm flaws</a:t>
            </a:r>
            <a:endParaRPr sz="2400" dirty="0"/>
          </a:p>
          <a:p>
            <a:pPr marL="742950" lvl="1" indent="-184150" algn="l" rtl="0">
              <a:spcBef>
                <a:spcPts val="320"/>
              </a:spcBef>
              <a:spcAft>
                <a:spcPts val="0"/>
              </a:spcAft>
              <a:buClr>
                <a:schemeClr val="dk1"/>
              </a:buClr>
              <a:buSzPts val="1600"/>
              <a:buNone/>
            </a:pPr>
            <a:endParaRPr sz="1400" dirty="0"/>
          </a:p>
        </p:txBody>
      </p:sp>
      <p:sp>
        <p:nvSpPr>
          <p:cNvPr id="167" name="Google Shape;167;p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68" name="Google Shape;168;p5"/>
          <p:cNvSpPr/>
          <p:nvPr/>
        </p:nvSpPr>
        <p:spPr>
          <a:xfrm>
            <a:off x="457200" y="3353738"/>
            <a:ext cx="8458200" cy="10617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dirty="0">
                <a:solidFill>
                  <a:schemeClr val="dk1"/>
                </a:solidFill>
                <a:latin typeface="Calibri"/>
                <a:ea typeface="Calibri"/>
                <a:cs typeface="Calibri"/>
                <a:sym typeface="Calibri"/>
              </a:rPr>
              <a:t>M. </a:t>
            </a:r>
            <a:r>
              <a:rPr lang="en-US" sz="900" i="1" dirty="0" err="1">
                <a:solidFill>
                  <a:schemeClr val="dk1"/>
                </a:solidFill>
                <a:latin typeface="Calibri"/>
                <a:ea typeface="Calibri"/>
                <a:cs typeface="Calibri"/>
                <a:sym typeface="Calibri"/>
              </a:rPr>
              <a:t>Gunshor</a:t>
            </a:r>
            <a:r>
              <a:rPr lang="en-US" sz="900" i="1" dirty="0">
                <a:solidFill>
                  <a:schemeClr val="dk1"/>
                </a:solidFill>
                <a:latin typeface="Calibri"/>
                <a:ea typeface="Calibri"/>
                <a:cs typeface="Calibri"/>
                <a:sym typeface="Calibri"/>
              </a:rPr>
              <a:t>, T. </a:t>
            </a:r>
            <a:r>
              <a:rPr lang="en-US" sz="900" i="1" dirty="0" err="1">
                <a:solidFill>
                  <a:schemeClr val="dk1"/>
                </a:solidFill>
                <a:latin typeface="Calibri"/>
                <a:ea typeface="Calibri"/>
                <a:cs typeface="Calibri"/>
                <a:sym typeface="Calibri"/>
              </a:rPr>
              <a:t>Schmit</a:t>
            </a:r>
            <a:r>
              <a:rPr lang="en-US" sz="900" i="1" dirty="0">
                <a:solidFill>
                  <a:schemeClr val="dk1"/>
                </a:solidFill>
                <a:latin typeface="Calibri"/>
                <a:ea typeface="Calibri"/>
                <a:cs typeface="Calibri"/>
                <a:sym typeface="Calibri"/>
              </a:rPr>
              <a:t>, W. </a:t>
            </a:r>
            <a:r>
              <a:rPr lang="en-US" sz="900" i="1" dirty="0" err="1">
                <a:solidFill>
                  <a:schemeClr val="dk1"/>
                </a:solidFill>
                <a:latin typeface="Calibri"/>
                <a:ea typeface="Calibri"/>
                <a:cs typeface="Calibri"/>
                <a:sym typeface="Calibri"/>
              </a:rPr>
              <a:t>Menzel</a:t>
            </a:r>
            <a:r>
              <a:rPr lang="en-US" sz="900" i="1" dirty="0">
                <a:solidFill>
                  <a:schemeClr val="dk1"/>
                </a:solidFill>
                <a:latin typeface="Calibri"/>
                <a:ea typeface="Calibri"/>
                <a:cs typeface="Calibri"/>
                <a:sym typeface="Calibri"/>
              </a:rPr>
              <a:t>, and D. Tobin, “</a:t>
            </a:r>
            <a:r>
              <a:rPr lang="en-US" sz="900" i="1" dirty="0" err="1">
                <a:solidFill>
                  <a:schemeClr val="dk1"/>
                </a:solidFill>
                <a:latin typeface="Calibri"/>
                <a:ea typeface="Calibri"/>
                <a:cs typeface="Calibri"/>
                <a:sym typeface="Calibri"/>
              </a:rPr>
              <a:t>Intercalibration</a:t>
            </a:r>
            <a:r>
              <a:rPr lang="en-US" sz="900" i="1" dirty="0">
                <a:solidFill>
                  <a:schemeClr val="dk1"/>
                </a:solidFill>
                <a:latin typeface="Calibri"/>
                <a:ea typeface="Calibri"/>
                <a:cs typeface="Calibri"/>
                <a:sym typeface="Calibri"/>
              </a:rPr>
              <a:t> of broadband geostationary imagers using AIRS,” J. Atmos. Ocean. Technol., vol. 26, no. 4, pp. 746–758, Apr 01, 2009.</a:t>
            </a:r>
            <a:endParaRPr sz="1050" i="1" dirty="0"/>
          </a:p>
          <a:p>
            <a:pPr marL="0" marR="0" lvl="0" indent="0" algn="l" rtl="0">
              <a:spcBef>
                <a:spcPts val="0"/>
              </a:spcBef>
              <a:spcAft>
                <a:spcPts val="0"/>
              </a:spcAft>
              <a:buNone/>
            </a:pPr>
            <a:endParaRPr sz="9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900" i="1" dirty="0">
                <a:solidFill>
                  <a:schemeClr val="dk1"/>
                </a:solidFill>
                <a:latin typeface="Calibri"/>
                <a:ea typeface="Calibri"/>
                <a:cs typeface="Calibri"/>
                <a:sym typeface="Calibri"/>
              </a:rPr>
              <a:t>A. </a:t>
            </a:r>
            <a:r>
              <a:rPr lang="en-US" sz="900" i="1" dirty="0" err="1">
                <a:solidFill>
                  <a:schemeClr val="dk1"/>
                </a:solidFill>
                <a:latin typeface="Calibri"/>
                <a:ea typeface="Calibri"/>
                <a:cs typeface="Calibri"/>
                <a:sym typeface="Calibri"/>
              </a:rPr>
              <a:t>Okuyama</a:t>
            </a:r>
            <a:r>
              <a:rPr lang="en-US" sz="900" i="1" dirty="0">
                <a:solidFill>
                  <a:schemeClr val="dk1"/>
                </a:solidFill>
                <a:latin typeface="Calibri"/>
                <a:ea typeface="Calibri"/>
                <a:cs typeface="Calibri"/>
                <a:sym typeface="Calibri"/>
              </a:rPr>
              <a:t>, M. Takahashi, K. Date, K. </a:t>
            </a:r>
            <a:r>
              <a:rPr lang="en-US" sz="900" i="1" dirty="0" err="1">
                <a:solidFill>
                  <a:schemeClr val="dk1"/>
                </a:solidFill>
                <a:latin typeface="Calibri"/>
                <a:ea typeface="Calibri"/>
                <a:cs typeface="Calibri"/>
                <a:sym typeface="Calibri"/>
              </a:rPr>
              <a:t>Hosaka</a:t>
            </a:r>
            <a:r>
              <a:rPr lang="en-US" sz="900" i="1" dirty="0">
                <a:solidFill>
                  <a:schemeClr val="dk1"/>
                </a:solidFill>
                <a:latin typeface="Calibri"/>
                <a:ea typeface="Calibri"/>
                <a:cs typeface="Calibri"/>
                <a:sym typeface="Calibri"/>
              </a:rPr>
              <a:t>, H. Murata, T. </a:t>
            </a:r>
            <a:r>
              <a:rPr lang="en-US" sz="900" i="1" dirty="0" err="1">
                <a:solidFill>
                  <a:schemeClr val="dk1"/>
                </a:solidFill>
                <a:latin typeface="Calibri"/>
                <a:ea typeface="Calibri"/>
                <a:cs typeface="Calibri"/>
                <a:sym typeface="Calibri"/>
              </a:rPr>
              <a:t>Tabata</a:t>
            </a:r>
            <a:r>
              <a:rPr lang="en-US" sz="900" i="1" dirty="0">
                <a:solidFill>
                  <a:schemeClr val="dk1"/>
                </a:solidFill>
                <a:latin typeface="Calibri"/>
                <a:ea typeface="Calibri"/>
                <a:cs typeface="Calibri"/>
                <a:sym typeface="Calibri"/>
              </a:rPr>
              <a:t>, R. Yoshino, “Validation of Himawari-8/AHI Radiometric Calibration Based on Two Years of In-Orbit Data”, J. Meteor. Soc. Japan, vol. 96B, pp. 91−109, Sept 20, 2018.</a:t>
            </a:r>
            <a:endParaRPr sz="1050" i="1" dirty="0"/>
          </a:p>
          <a:p>
            <a:pPr marL="0" marR="0" lvl="0" indent="0" algn="l" rtl="0">
              <a:spcBef>
                <a:spcPts val="0"/>
              </a:spcBef>
              <a:spcAft>
                <a:spcPts val="0"/>
              </a:spcAft>
              <a:buNone/>
            </a:pPr>
            <a:endParaRPr sz="900" i="1" dirty="0">
              <a:solidFill>
                <a:schemeClr val="dk1"/>
              </a:solidFill>
              <a:latin typeface="Calibri"/>
              <a:ea typeface="Calibri"/>
              <a:cs typeface="Calibri"/>
              <a:sym typeface="Calibri"/>
            </a:endParaRPr>
          </a:p>
          <a:p>
            <a:pPr lvl="0"/>
            <a:r>
              <a:rPr lang="en-US" sz="900" i="1" dirty="0" smtClean="0">
                <a:solidFill>
                  <a:schemeClr val="dk1"/>
                </a:solidFill>
                <a:latin typeface="Calibri"/>
                <a:ea typeface="Calibri"/>
                <a:cs typeface="Calibri"/>
                <a:sym typeface="Calibri"/>
              </a:rPr>
              <a:t>"ATBD </a:t>
            </a:r>
            <a:r>
              <a:rPr lang="en-US" sz="900" i="1" dirty="0">
                <a:solidFill>
                  <a:schemeClr val="dk1"/>
                </a:solidFill>
                <a:latin typeface="Calibri"/>
                <a:ea typeface="Calibri"/>
                <a:cs typeface="Calibri"/>
                <a:sym typeface="Calibri"/>
              </a:rPr>
              <a:t>for EUMETSAT Operational GSICS Inter-Calibration of </a:t>
            </a:r>
            <a:r>
              <a:rPr lang="en-US" sz="900" i="1" dirty="0" err="1" smtClean="0">
                <a:solidFill>
                  <a:schemeClr val="dk1"/>
                </a:solidFill>
                <a:latin typeface="Calibri"/>
                <a:ea typeface="Calibri"/>
                <a:cs typeface="Calibri"/>
                <a:sym typeface="Calibri"/>
              </a:rPr>
              <a:t>Meteosat</a:t>
            </a:r>
            <a:r>
              <a:rPr lang="en-US" sz="900" i="1" dirty="0" smtClean="0">
                <a:solidFill>
                  <a:schemeClr val="dk1"/>
                </a:solidFill>
                <a:latin typeface="Calibri"/>
                <a:ea typeface="Calibri"/>
                <a:cs typeface="Calibri"/>
                <a:sym typeface="Calibri"/>
              </a:rPr>
              <a:t>-IASI”, </a:t>
            </a:r>
            <a:r>
              <a:rPr lang="en-US" sz="900" i="1" dirty="0">
                <a:solidFill>
                  <a:schemeClr val="dk1"/>
                </a:solidFill>
                <a:latin typeface="Calibri"/>
                <a:ea typeface="Calibri"/>
                <a:cs typeface="Calibri"/>
                <a:sym typeface="Calibri"/>
              </a:rPr>
              <a:t>EUM/TSS/TEN/15/803179, 14 October 2015.</a:t>
            </a:r>
            <a:endParaRPr sz="900" i="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9FE0D1-62AF-4357-8EAC-C4B29FE9E72A}"/>
              </a:ext>
            </a:extLst>
          </p:cNvPr>
          <p:cNvSpPr>
            <a:spLocks noGrp="1"/>
          </p:cNvSpPr>
          <p:nvPr>
            <p:ph type="title"/>
          </p:nvPr>
        </p:nvSpPr>
        <p:spPr>
          <a:xfrm>
            <a:off x="597196" y="102392"/>
            <a:ext cx="8229600" cy="633897"/>
          </a:xfrm>
        </p:spPr>
        <p:txBody>
          <a:bodyPr>
            <a:noAutofit/>
          </a:bodyPr>
          <a:lstStyle/>
          <a:p>
            <a:r>
              <a:rPr lang="en-US" sz="2400" b="1" dirty="0" err="1">
                <a:solidFill>
                  <a:schemeClr val="tx1"/>
                </a:solidFill>
              </a:rPr>
              <a:t>CrIS</a:t>
            </a:r>
            <a:r>
              <a:rPr lang="en-US" sz="2400" b="1" dirty="0">
                <a:solidFill>
                  <a:schemeClr val="tx1"/>
                </a:solidFill>
              </a:rPr>
              <a:t>-ABI Inter-Sensor Bias LTM: </a:t>
            </a:r>
            <a:br>
              <a:rPr lang="en-US" sz="2400" b="1" dirty="0">
                <a:solidFill>
                  <a:schemeClr val="tx1"/>
                </a:solidFill>
              </a:rPr>
            </a:br>
            <a:r>
              <a:rPr lang="en-US" sz="2400" b="1" dirty="0">
                <a:solidFill>
                  <a:schemeClr val="tx1"/>
                </a:solidFill>
              </a:rPr>
              <a:t>Remaining Issues In Existing SNO Method</a:t>
            </a:r>
          </a:p>
        </p:txBody>
      </p:sp>
      <p:sp>
        <p:nvSpPr>
          <p:cNvPr id="3" name="Text Placeholder 2">
            <a:extLst>
              <a:ext uri="{FF2B5EF4-FFF2-40B4-BE49-F238E27FC236}">
                <a16:creationId xmlns="" xmlns:a16="http://schemas.microsoft.com/office/drawing/2014/main" id="{BAC0311D-AC9C-4F0B-B351-49B22FF6CD04}"/>
              </a:ext>
            </a:extLst>
          </p:cNvPr>
          <p:cNvSpPr>
            <a:spLocks noGrp="1"/>
          </p:cNvSpPr>
          <p:nvPr>
            <p:ph type="body" idx="1"/>
          </p:nvPr>
        </p:nvSpPr>
        <p:spPr>
          <a:xfrm>
            <a:off x="641498" y="923704"/>
            <a:ext cx="3930502" cy="3394472"/>
          </a:xfrm>
        </p:spPr>
        <p:txBody>
          <a:bodyPr>
            <a:normAutofit fontScale="77500" lnSpcReduction="20000"/>
          </a:bodyPr>
          <a:lstStyle/>
          <a:p>
            <a:r>
              <a:rPr lang="en-US" sz="2000" dirty="0">
                <a:solidFill>
                  <a:schemeClr val="tx1"/>
                </a:solidFill>
              </a:rPr>
              <a:t>Original SNO sample population is limited.</a:t>
            </a:r>
          </a:p>
          <a:p>
            <a:pPr lvl="1"/>
            <a:r>
              <a:rPr lang="en-US" sz="1600" dirty="0"/>
              <a:t>The SNO event is selected based on the ABI measurements matching the </a:t>
            </a:r>
            <a:r>
              <a:rPr lang="en-US" sz="1600" dirty="0" err="1"/>
              <a:t>CrIS</a:t>
            </a:r>
            <a:r>
              <a:rPr lang="en-US" sz="1600" dirty="0"/>
              <a:t> measurements around the nadir area.</a:t>
            </a:r>
          </a:p>
          <a:p>
            <a:pPr marL="571500" lvl="1" indent="0">
              <a:buNone/>
            </a:pPr>
            <a:endParaRPr lang="en-US" sz="1600" dirty="0"/>
          </a:p>
          <a:p>
            <a:r>
              <a:rPr lang="en-US" sz="2000" dirty="0"/>
              <a:t>QC criteria are arbitrary when dealing with chaotic samples that might be relevant to sensor calibration anomalies </a:t>
            </a:r>
            <a:r>
              <a:rPr lang="en-US" sz="2000" dirty="0">
                <a:solidFill>
                  <a:schemeClr val="tx1"/>
                </a:solidFill>
              </a:rPr>
              <a:t>or related to complicate surface conditions.</a:t>
            </a:r>
          </a:p>
          <a:p>
            <a:endParaRPr lang="en-US" sz="2000" dirty="0"/>
          </a:p>
          <a:p>
            <a:r>
              <a:rPr lang="en-US" sz="2000" dirty="0">
                <a:solidFill>
                  <a:schemeClr val="tx1"/>
                </a:solidFill>
              </a:rPr>
              <a:t>Potential </a:t>
            </a:r>
            <a:r>
              <a:rPr lang="en-US" sz="2000" dirty="0"/>
              <a:t>impacts:</a:t>
            </a:r>
          </a:p>
          <a:p>
            <a:pPr lvl="1"/>
            <a:r>
              <a:rPr lang="en-US" sz="1600" dirty="0"/>
              <a:t>Loss of valuable cases in chaotic scenes </a:t>
            </a:r>
          </a:p>
          <a:p>
            <a:pPr lvl="1"/>
            <a:r>
              <a:rPr lang="en-US" sz="1600" dirty="0"/>
              <a:t>Reducing sensitivity to outliers caused by instrument anomalies or algorithm flaws</a:t>
            </a:r>
          </a:p>
          <a:p>
            <a:pPr lvl="1"/>
            <a:endParaRPr lang="en-US" sz="1600" dirty="0"/>
          </a:p>
          <a:p>
            <a:pPr marL="571500" lvl="1" indent="0">
              <a:buNone/>
            </a:pPr>
            <a:endParaRPr lang="en-US" sz="1600" dirty="0"/>
          </a:p>
        </p:txBody>
      </p:sp>
      <p:sp>
        <p:nvSpPr>
          <p:cNvPr id="4" name="Slide Number Placeholder 3">
            <a:extLst>
              <a:ext uri="{FF2B5EF4-FFF2-40B4-BE49-F238E27FC236}">
                <a16:creationId xmlns="" xmlns:a16="http://schemas.microsoft.com/office/drawing/2014/main" id="{55083FA6-70C5-4A9E-93E4-72EB8643D7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10" name="Google Shape;136;p3" descr="https://ane4bf-datap1.s3.eu-west-1.amazonaws.com/wmod8_climatedata/s3fs-public/clouds_2.png?ep7HeFGb.0gkDouONREHQbZkUNkUR0wl">
            <a:extLst>
              <a:ext uri="{FF2B5EF4-FFF2-40B4-BE49-F238E27FC236}">
                <a16:creationId xmlns="" xmlns:a16="http://schemas.microsoft.com/office/drawing/2014/main" id="{6AC8152C-E536-4F62-9B6D-AEA987B42534}"/>
              </a:ext>
            </a:extLst>
          </p:cNvPr>
          <p:cNvPicPr preferRelativeResize="0"/>
          <p:nvPr/>
        </p:nvPicPr>
        <p:blipFill rotWithShape="1">
          <a:blip r:embed="rId2">
            <a:alphaModFix/>
          </a:blip>
          <a:srcRect/>
          <a:stretch/>
        </p:blipFill>
        <p:spPr>
          <a:xfrm>
            <a:off x="4865426" y="2971063"/>
            <a:ext cx="3759959" cy="1927872"/>
          </a:xfrm>
          <a:prstGeom prst="rect">
            <a:avLst/>
          </a:prstGeom>
          <a:noFill/>
          <a:ln>
            <a:noFill/>
          </a:ln>
        </p:spPr>
      </p:pic>
      <p:sp>
        <p:nvSpPr>
          <p:cNvPr id="11" name="Google Shape;137;p3">
            <a:extLst>
              <a:ext uri="{FF2B5EF4-FFF2-40B4-BE49-F238E27FC236}">
                <a16:creationId xmlns="" xmlns:a16="http://schemas.microsoft.com/office/drawing/2014/main" id="{AA09C6F4-5ABC-4AE1-A384-200A5D751B2C}"/>
              </a:ext>
            </a:extLst>
          </p:cNvPr>
          <p:cNvSpPr/>
          <p:nvPr/>
        </p:nvSpPr>
        <p:spPr>
          <a:xfrm>
            <a:off x="5015802" y="4946282"/>
            <a:ext cx="4114800" cy="246181"/>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https://gcos.wmo.int/en/essential-climate-variables/clouds</a:t>
            </a:r>
            <a:endParaRPr sz="1100"/>
          </a:p>
        </p:txBody>
      </p:sp>
      <p:grpSp>
        <p:nvGrpSpPr>
          <p:cNvPr id="12" name="Google Shape;138;p3">
            <a:extLst>
              <a:ext uri="{FF2B5EF4-FFF2-40B4-BE49-F238E27FC236}">
                <a16:creationId xmlns="" xmlns:a16="http://schemas.microsoft.com/office/drawing/2014/main" id="{2D22FC76-C542-4A49-85CC-198EC92E1909}"/>
              </a:ext>
            </a:extLst>
          </p:cNvPr>
          <p:cNvGrpSpPr/>
          <p:nvPr/>
        </p:nvGrpSpPr>
        <p:grpSpPr>
          <a:xfrm>
            <a:off x="5067696" y="3771903"/>
            <a:ext cx="1256904" cy="351114"/>
            <a:chOff x="5067696" y="5029200"/>
            <a:chExt cx="1256904" cy="468151"/>
          </a:xfrm>
        </p:grpSpPr>
        <p:sp>
          <p:nvSpPr>
            <p:cNvPr id="13" name="Google Shape;139;p3">
              <a:extLst>
                <a:ext uri="{FF2B5EF4-FFF2-40B4-BE49-F238E27FC236}">
                  <a16:creationId xmlns="" xmlns:a16="http://schemas.microsoft.com/office/drawing/2014/main" id="{FFBB98FD-3604-49F3-9D86-EE3B0F68DB6C}"/>
                </a:ext>
              </a:extLst>
            </p:cNvPr>
            <p:cNvSpPr/>
            <p:nvPr/>
          </p:nvSpPr>
          <p:spPr>
            <a:xfrm>
              <a:off x="6019800" y="5029200"/>
              <a:ext cx="152400" cy="152400"/>
            </a:xfrm>
            <a:prstGeom prst="ellipse">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40;p3">
              <a:extLst>
                <a:ext uri="{FF2B5EF4-FFF2-40B4-BE49-F238E27FC236}">
                  <a16:creationId xmlns="" xmlns:a16="http://schemas.microsoft.com/office/drawing/2014/main" id="{0EEECEC2-F043-4432-B94A-93F33A389FF3}"/>
                </a:ext>
              </a:extLst>
            </p:cNvPr>
            <p:cNvSpPr/>
            <p:nvPr/>
          </p:nvSpPr>
          <p:spPr>
            <a:xfrm>
              <a:off x="5181600" y="5029200"/>
              <a:ext cx="152400" cy="152400"/>
            </a:xfrm>
            <a:prstGeom prst="ellipse">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141;p3">
              <a:extLst>
                <a:ext uri="{FF2B5EF4-FFF2-40B4-BE49-F238E27FC236}">
                  <a16:creationId xmlns="" xmlns:a16="http://schemas.microsoft.com/office/drawing/2014/main" id="{E9CA6264-B92A-4078-A301-94121B6A3955}"/>
                </a:ext>
              </a:extLst>
            </p:cNvPr>
            <p:cNvSpPr txBox="1"/>
            <p:nvPr/>
          </p:nvSpPr>
          <p:spPr>
            <a:xfrm>
              <a:off x="5067696" y="5148591"/>
              <a:ext cx="418704" cy="3487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G17</a:t>
              </a:r>
              <a:endParaRPr sz="1100" b="1">
                <a:solidFill>
                  <a:schemeClr val="dk1"/>
                </a:solidFill>
                <a:latin typeface="Calibri"/>
                <a:ea typeface="Calibri"/>
                <a:cs typeface="Calibri"/>
                <a:sym typeface="Calibri"/>
              </a:endParaRPr>
            </a:p>
          </p:txBody>
        </p:sp>
        <p:sp>
          <p:nvSpPr>
            <p:cNvPr id="16" name="Google Shape;142;p3">
              <a:extLst>
                <a:ext uri="{FF2B5EF4-FFF2-40B4-BE49-F238E27FC236}">
                  <a16:creationId xmlns="" xmlns:a16="http://schemas.microsoft.com/office/drawing/2014/main" id="{BF45BFA3-4672-4BBE-AC9C-3668C3C3A9D6}"/>
                </a:ext>
              </a:extLst>
            </p:cNvPr>
            <p:cNvSpPr txBox="1"/>
            <p:nvPr/>
          </p:nvSpPr>
          <p:spPr>
            <a:xfrm>
              <a:off x="5905896" y="5148589"/>
              <a:ext cx="418704" cy="3487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G16</a:t>
              </a:r>
              <a:endParaRPr sz="1100" b="1">
                <a:solidFill>
                  <a:schemeClr val="dk1"/>
                </a:solidFill>
                <a:latin typeface="Calibri"/>
                <a:ea typeface="Calibri"/>
                <a:cs typeface="Calibri"/>
                <a:sym typeface="Calibri"/>
              </a:endParaRPr>
            </a:p>
          </p:txBody>
        </p:sp>
      </p:grpSp>
      <p:grpSp>
        <p:nvGrpSpPr>
          <p:cNvPr id="18" name="Group 17"/>
          <p:cNvGrpSpPr/>
          <p:nvPr/>
        </p:nvGrpSpPr>
        <p:grpSpPr>
          <a:xfrm>
            <a:off x="4627789" y="774327"/>
            <a:ext cx="4047217" cy="2114924"/>
            <a:chOff x="2330450" y="1852475"/>
            <a:chExt cx="4195535" cy="2196737"/>
          </a:xfrm>
        </p:grpSpPr>
        <p:pic>
          <p:nvPicPr>
            <p:cNvPr id="19" name="Picture 4" descr="file:///C:/Users/jin/Documents/meeting/j01_g16/J01_G16_bias_BTpaper_05.png"/>
            <p:cNvPicPr>
              <a:picLocks noChangeAspect="1" noChangeArrowheads="1"/>
            </p:cNvPicPr>
            <p:nvPr/>
          </p:nvPicPr>
          <p:blipFill rotWithShape="1">
            <a:blip r:embed="rId3">
              <a:extLst>
                <a:ext uri="{28A0092B-C50C-407E-A947-70E740481C1C}">
                  <a14:useLocalDpi xmlns:a14="http://schemas.microsoft.com/office/drawing/2010/main" val="0"/>
                </a:ext>
              </a:extLst>
            </a:blip>
            <a:srcRect t="60764" r="50000" b="19618"/>
            <a:stretch/>
          </p:blipFill>
          <p:spPr bwMode="auto">
            <a:xfrm>
              <a:off x="2330450" y="1852475"/>
              <a:ext cx="4195535" cy="10977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jin\Documents\meeting\j01_g16\J01_G17_bias_BTpaper_05.png"/>
            <p:cNvPicPr>
              <a:picLocks noChangeAspect="1" noChangeArrowheads="1"/>
            </p:cNvPicPr>
            <p:nvPr/>
          </p:nvPicPr>
          <p:blipFill rotWithShape="1">
            <a:blip r:embed="rId4">
              <a:extLst>
                <a:ext uri="{28A0092B-C50C-407E-A947-70E740481C1C}">
                  <a14:useLocalDpi xmlns:a14="http://schemas.microsoft.com/office/drawing/2010/main" val="0"/>
                </a:ext>
              </a:extLst>
            </a:blip>
            <a:srcRect t="60459" r="50000" b="19700"/>
            <a:stretch/>
          </p:blipFill>
          <p:spPr bwMode="auto">
            <a:xfrm>
              <a:off x="2330451" y="2939307"/>
              <a:ext cx="4195534" cy="110990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5914385" y="1416051"/>
            <a:ext cx="1350015" cy="230832"/>
          </a:xfrm>
          <a:prstGeom prst="rect">
            <a:avLst/>
          </a:prstGeom>
          <a:solidFill>
            <a:srgbClr val="FFFF00"/>
          </a:solidFill>
        </p:spPr>
        <p:txBody>
          <a:bodyPr wrap="square" rtlCol="0">
            <a:spAutoFit/>
          </a:bodyPr>
          <a:lstStyle/>
          <a:p>
            <a:r>
              <a:rPr lang="en-US" sz="900" dirty="0"/>
              <a:t>J01/</a:t>
            </a:r>
            <a:r>
              <a:rPr lang="en-US" sz="900" dirty="0" err="1"/>
              <a:t>CrIS</a:t>
            </a:r>
            <a:r>
              <a:rPr lang="en-US" sz="900" dirty="0"/>
              <a:t> vs G16/ABI</a:t>
            </a:r>
          </a:p>
        </p:txBody>
      </p:sp>
      <p:sp>
        <p:nvSpPr>
          <p:cNvPr id="21" name="TextBox 20"/>
          <p:cNvSpPr txBox="1"/>
          <p:nvPr/>
        </p:nvSpPr>
        <p:spPr>
          <a:xfrm>
            <a:off x="5905896" y="2476501"/>
            <a:ext cx="1350015" cy="230832"/>
          </a:xfrm>
          <a:prstGeom prst="rect">
            <a:avLst/>
          </a:prstGeom>
          <a:solidFill>
            <a:srgbClr val="FFFF00"/>
          </a:solidFill>
        </p:spPr>
        <p:txBody>
          <a:bodyPr wrap="square" rtlCol="0">
            <a:spAutoFit/>
          </a:bodyPr>
          <a:lstStyle/>
          <a:p>
            <a:r>
              <a:rPr lang="en-US" sz="900" dirty="0"/>
              <a:t>J01/</a:t>
            </a:r>
            <a:r>
              <a:rPr lang="en-US" sz="900" dirty="0" err="1"/>
              <a:t>CrIS</a:t>
            </a:r>
            <a:r>
              <a:rPr lang="en-US" sz="900" dirty="0"/>
              <a:t> vs G17/ABI</a:t>
            </a:r>
          </a:p>
        </p:txBody>
      </p:sp>
    </p:spTree>
    <p:extLst>
      <p:ext uri="{BB962C8B-B14F-4D97-AF65-F5344CB8AC3E}">
        <p14:creationId xmlns:p14="http://schemas.microsoft.com/office/powerpoint/2010/main" val="2502162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043618-7E29-4A0E-BA1A-1344CC95700C}"/>
              </a:ext>
            </a:extLst>
          </p:cNvPr>
          <p:cNvSpPr>
            <a:spLocks noGrp="1"/>
          </p:cNvSpPr>
          <p:nvPr>
            <p:ph type="title"/>
          </p:nvPr>
        </p:nvSpPr>
        <p:spPr>
          <a:xfrm>
            <a:off x="457200" y="205980"/>
            <a:ext cx="8229600" cy="410710"/>
          </a:xfrm>
        </p:spPr>
        <p:txBody>
          <a:bodyPr>
            <a:noAutofit/>
          </a:bodyPr>
          <a:lstStyle/>
          <a:p>
            <a:r>
              <a:rPr lang="en-US" sz="2400" b="1" dirty="0"/>
              <a:t>An Improved “SNO” Method: Temporal Interpolation </a:t>
            </a:r>
          </a:p>
        </p:txBody>
      </p:sp>
      <p:sp>
        <p:nvSpPr>
          <p:cNvPr id="4" name="Slide Number Placeholder 3">
            <a:extLst>
              <a:ext uri="{FF2B5EF4-FFF2-40B4-BE49-F238E27FC236}">
                <a16:creationId xmlns="" xmlns:a16="http://schemas.microsoft.com/office/drawing/2014/main" id="{E71084DE-A2A3-4B30-9D82-513666CDCF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800" y="1139825"/>
            <a:ext cx="6710363" cy="25662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193800" y="3957132"/>
            <a:ext cx="6769100" cy="877163"/>
          </a:xfrm>
          <a:prstGeom prst="rect">
            <a:avLst/>
          </a:prstGeom>
        </p:spPr>
        <p:txBody>
          <a:bodyPr wrap="square">
            <a:spAutoFit/>
          </a:bodyPr>
          <a:lstStyle/>
          <a:p>
            <a:r>
              <a:rPr lang="en-US" sz="1100" dirty="0"/>
              <a:t>Quality controls:</a:t>
            </a:r>
            <a:endParaRPr lang="en-US" sz="1000" dirty="0"/>
          </a:p>
          <a:p>
            <a:pPr marL="914400" lvl="1" indent="-514350">
              <a:buFont typeface="+mj-lt"/>
              <a:buAutoNum type="arabicPeriod"/>
            </a:pPr>
            <a:r>
              <a:rPr lang="en-US" sz="1000" dirty="0" err="1"/>
              <a:t>CrIS</a:t>
            </a:r>
            <a:r>
              <a:rPr lang="en-US" sz="1000" dirty="0"/>
              <a:t> data must be ±5-min around the SNO moment, considering the 10-min refreshing rate of ABI full-disk radiance data</a:t>
            </a:r>
          </a:p>
          <a:p>
            <a:pPr marL="914400" lvl="1" indent="-514350">
              <a:buFont typeface="+mj-lt"/>
              <a:buAutoNum type="arabicPeriod"/>
            </a:pPr>
            <a:r>
              <a:rPr lang="en-US" sz="1000" dirty="0"/>
              <a:t>Satellite zenith angle (</a:t>
            </a:r>
            <a:r>
              <a:rPr lang="en-US" sz="1000" dirty="0" err="1"/>
              <a:t>sza</a:t>
            </a:r>
            <a:r>
              <a:rPr lang="en-US" sz="1000" dirty="0"/>
              <a:t>) factor f(=abs(1-cos(</a:t>
            </a:r>
            <a:r>
              <a:rPr lang="en-US" sz="1000" dirty="0" err="1"/>
              <a:t>sza_leo</a:t>
            </a:r>
            <a:r>
              <a:rPr lang="en-US" sz="1000" dirty="0"/>
              <a:t>)/cos(</a:t>
            </a:r>
            <a:r>
              <a:rPr lang="en-US" sz="1000" dirty="0" err="1"/>
              <a:t>sza_geo</a:t>
            </a:r>
            <a:r>
              <a:rPr lang="en-US" sz="1000" dirty="0"/>
              <a:t>))) &lt;0.02</a:t>
            </a:r>
          </a:p>
          <a:p>
            <a:pPr marL="914400" lvl="1" indent="-514350">
              <a:buFont typeface="+mj-lt"/>
              <a:buAutoNum type="arabicPeriod"/>
            </a:pPr>
            <a:r>
              <a:rPr lang="en-US" sz="1000" dirty="0" err="1"/>
              <a:t>CrIS</a:t>
            </a:r>
            <a:r>
              <a:rPr lang="en-US" sz="1000" dirty="0"/>
              <a:t> FOR 12~19 are selected</a:t>
            </a:r>
          </a:p>
        </p:txBody>
      </p:sp>
    </p:spTree>
    <p:extLst>
      <p:ext uri="{BB962C8B-B14F-4D97-AF65-F5344CB8AC3E}">
        <p14:creationId xmlns:p14="http://schemas.microsoft.com/office/powerpoint/2010/main" val="379503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7"/>
          <p:cNvSpPr txBox="1">
            <a:spLocks noGrp="1"/>
          </p:cNvSpPr>
          <p:nvPr>
            <p:ph type="title"/>
          </p:nvPr>
        </p:nvSpPr>
        <p:spPr>
          <a:xfrm>
            <a:off x="457200" y="205979"/>
            <a:ext cx="8229600" cy="40007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2400" b="1" dirty="0"/>
              <a:t>Application to SNPP/NOAA-20 </a:t>
            </a:r>
            <a:r>
              <a:rPr lang="en-US" sz="2400" b="1" dirty="0" err="1"/>
              <a:t>CrIS</a:t>
            </a:r>
            <a:r>
              <a:rPr lang="en-US" sz="2400" b="1" dirty="0"/>
              <a:t> and GOES-16/17 ABI</a:t>
            </a:r>
            <a:endParaRPr sz="2400" b="1" dirty="0"/>
          </a:p>
        </p:txBody>
      </p:sp>
      <p:sp>
        <p:nvSpPr>
          <p:cNvPr id="186" name="Google Shape;186;p7"/>
          <p:cNvSpPr txBox="1">
            <a:spLocks noGrp="1"/>
          </p:cNvSpPr>
          <p:nvPr>
            <p:ph type="body" idx="1"/>
          </p:nvPr>
        </p:nvSpPr>
        <p:spPr>
          <a:xfrm>
            <a:off x="580361" y="868622"/>
            <a:ext cx="7744046" cy="389615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1600" dirty="0"/>
              <a:t>Data Sources</a:t>
            </a:r>
            <a:endParaRPr sz="2000" dirty="0"/>
          </a:p>
          <a:p>
            <a:pPr marL="742950" lvl="1" indent="-285750" algn="l" rtl="0">
              <a:spcBef>
                <a:spcPts val="400"/>
              </a:spcBef>
              <a:spcAft>
                <a:spcPts val="0"/>
              </a:spcAft>
              <a:buClr>
                <a:schemeClr val="dk1"/>
              </a:buClr>
              <a:buSzPts val="2000"/>
              <a:buChar char="–"/>
            </a:pPr>
            <a:r>
              <a:rPr lang="en-US" sz="1400" dirty="0"/>
              <a:t>J01 </a:t>
            </a:r>
            <a:r>
              <a:rPr lang="en-US" sz="1400" dirty="0" err="1"/>
              <a:t>CrIS</a:t>
            </a:r>
            <a:r>
              <a:rPr lang="en-US" sz="1400" dirty="0"/>
              <a:t> vs G16 ABI: 2018-06-01 ~ 2021-12-31</a:t>
            </a:r>
            <a:endParaRPr sz="1800" dirty="0"/>
          </a:p>
          <a:p>
            <a:pPr marL="742950" lvl="1" indent="-285750" algn="l" rtl="0">
              <a:spcBef>
                <a:spcPts val="400"/>
              </a:spcBef>
              <a:spcAft>
                <a:spcPts val="0"/>
              </a:spcAft>
              <a:buClr>
                <a:schemeClr val="dk1"/>
              </a:buClr>
              <a:buSzPts val="2000"/>
              <a:buChar char="–"/>
            </a:pPr>
            <a:r>
              <a:rPr lang="en-US" sz="1400" dirty="0"/>
              <a:t>J01 </a:t>
            </a:r>
            <a:r>
              <a:rPr lang="en-US" sz="1400" dirty="0" err="1"/>
              <a:t>CrIS</a:t>
            </a:r>
            <a:r>
              <a:rPr lang="en-US" sz="1400" dirty="0"/>
              <a:t> vs G17 ABI: 2019-04-11 ~ 2021-12-31</a:t>
            </a:r>
            <a:endParaRPr sz="1800" dirty="0"/>
          </a:p>
          <a:p>
            <a:pPr marL="742950" lvl="1" indent="-285750" algn="l" rtl="0">
              <a:spcBef>
                <a:spcPts val="400"/>
              </a:spcBef>
              <a:spcAft>
                <a:spcPts val="0"/>
              </a:spcAft>
              <a:buClr>
                <a:schemeClr val="dk1"/>
              </a:buClr>
              <a:buSzPts val="2000"/>
              <a:buChar char="–"/>
            </a:pPr>
            <a:r>
              <a:rPr lang="en-US" sz="1400" dirty="0"/>
              <a:t>NPP </a:t>
            </a:r>
            <a:r>
              <a:rPr lang="en-US" sz="1400" dirty="0" err="1"/>
              <a:t>CrIS</a:t>
            </a:r>
            <a:r>
              <a:rPr lang="en-US" sz="1400" dirty="0"/>
              <a:t> vs G16 ABI: 2018-06-01 ~ 2021-12-31</a:t>
            </a:r>
            <a:endParaRPr sz="1800" dirty="0"/>
          </a:p>
          <a:p>
            <a:pPr marL="742950" lvl="1" indent="-285750" algn="l" rtl="0">
              <a:spcBef>
                <a:spcPts val="400"/>
              </a:spcBef>
              <a:spcAft>
                <a:spcPts val="0"/>
              </a:spcAft>
              <a:buClr>
                <a:schemeClr val="dk1"/>
              </a:buClr>
              <a:buSzPts val="2000"/>
              <a:buChar char="–"/>
            </a:pPr>
            <a:r>
              <a:rPr lang="en-US" sz="1400" dirty="0"/>
              <a:t>NPP </a:t>
            </a:r>
            <a:r>
              <a:rPr lang="en-US" sz="1400" dirty="0" err="1"/>
              <a:t>CrIS</a:t>
            </a:r>
            <a:r>
              <a:rPr lang="en-US" sz="1400" dirty="0"/>
              <a:t> vs G17 ABI: 2019-04-11 ~ 2021-12-31</a:t>
            </a:r>
            <a:endParaRPr sz="1400" dirty="0"/>
          </a:p>
          <a:p>
            <a:pPr marL="342900" lvl="0" indent="-342900" algn="l" rtl="0">
              <a:spcBef>
                <a:spcPts val="480"/>
              </a:spcBef>
              <a:spcAft>
                <a:spcPts val="0"/>
              </a:spcAft>
              <a:buClr>
                <a:schemeClr val="dk1"/>
              </a:buClr>
              <a:buSzPts val="2400"/>
              <a:buChar char="•"/>
            </a:pPr>
            <a:endParaRPr lang="en-US" sz="1600" dirty="0"/>
          </a:p>
          <a:p>
            <a:pPr marL="342900" lvl="0" indent="-342900" algn="l" rtl="0">
              <a:spcBef>
                <a:spcPts val="480"/>
              </a:spcBef>
              <a:spcAft>
                <a:spcPts val="0"/>
              </a:spcAft>
              <a:buClr>
                <a:schemeClr val="dk1"/>
              </a:buClr>
              <a:buSzPts val="2400"/>
              <a:buChar char="•"/>
            </a:pPr>
            <a:r>
              <a:rPr lang="en-US" sz="1600" dirty="0"/>
              <a:t>Analyzing LT Uncertainty Features of </a:t>
            </a:r>
            <a:r>
              <a:rPr lang="en-US" sz="1600" dirty="0" err="1"/>
              <a:t>CrIS</a:t>
            </a:r>
            <a:r>
              <a:rPr lang="en-US" sz="1600" dirty="0"/>
              <a:t> and ABI biases:</a:t>
            </a:r>
            <a:endParaRPr sz="2000" dirty="0"/>
          </a:p>
          <a:p>
            <a:pPr marL="742950" lvl="1" indent="-272415">
              <a:spcBef>
                <a:spcPts val="308"/>
              </a:spcBef>
              <a:buSzPct val="100000"/>
            </a:pPr>
            <a:r>
              <a:rPr lang="en-US" sz="1400" dirty="0">
                <a:solidFill>
                  <a:schemeClr val="tx1"/>
                </a:solidFill>
              </a:rPr>
              <a:t>LT stability analysis of </a:t>
            </a:r>
            <a:r>
              <a:rPr lang="en-US" sz="1400" dirty="0" err="1">
                <a:solidFill>
                  <a:schemeClr val="tx1"/>
                </a:solidFill>
              </a:rPr>
              <a:t>CrIS</a:t>
            </a:r>
            <a:r>
              <a:rPr lang="en-US" sz="1400" dirty="0">
                <a:solidFill>
                  <a:schemeClr val="tx1"/>
                </a:solidFill>
              </a:rPr>
              <a:t>-ABI biases and standard deviations </a:t>
            </a:r>
          </a:p>
          <a:p>
            <a:pPr marL="1200150" lvl="2" indent="-272415">
              <a:spcBef>
                <a:spcPts val="308"/>
              </a:spcBef>
              <a:buSzPct val="100000"/>
            </a:pPr>
            <a:r>
              <a:rPr lang="en-US" sz="1100" dirty="0"/>
              <a:t>Existing SNO method</a:t>
            </a:r>
          </a:p>
          <a:p>
            <a:pPr marL="1200150" lvl="2" indent="-272415">
              <a:spcBef>
                <a:spcPts val="308"/>
              </a:spcBef>
              <a:buSzPct val="100000"/>
            </a:pPr>
            <a:r>
              <a:rPr lang="en-US" sz="1100" dirty="0"/>
              <a:t>Improved SNO method</a:t>
            </a:r>
          </a:p>
          <a:p>
            <a:pPr marL="742950" lvl="1" indent="-272415">
              <a:spcBef>
                <a:spcPts val="308"/>
              </a:spcBef>
              <a:buSzPct val="100000"/>
            </a:pPr>
            <a:r>
              <a:rPr lang="en-US" sz="1400" dirty="0"/>
              <a:t>Scene temperature dependency analysis </a:t>
            </a:r>
          </a:p>
          <a:p>
            <a:pPr marL="742950" lvl="1" indent="-272415">
              <a:spcBef>
                <a:spcPts val="308"/>
              </a:spcBef>
              <a:buSzPct val="100000"/>
            </a:pPr>
            <a:r>
              <a:rPr lang="en-US" sz="1400" dirty="0">
                <a:solidFill>
                  <a:schemeClr val="tx1"/>
                </a:solidFill>
              </a:rPr>
              <a:t>Capturing calibration anomalies </a:t>
            </a:r>
          </a:p>
          <a:p>
            <a:pPr marL="742950" lvl="1" indent="-158750" algn="l" rtl="0">
              <a:spcBef>
                <a:spcPts val="400"/>
              </a:spcBef>
              <a:spcAft>
                <a:spcPts val="0"/>
              </a:spcAft>
              <a:buClr>
                <a:schemeClr val="dk1"/>
              </a:buClr>
              <a:buSzPts val="2000"/>
              <a:buNone/>
            </a:pPr>
            <a:endParaRPr sz="1400" dirty="0"/>
          </a:p>
        </p:txBody>
      </p:sp>
      <p:sp>
        <p:nvSpPr>
          <p:cNvPr id="188" name="Google Shape;188;p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p:nvPr/>
        </p:nvSpPr>
        <p:spPr>
          <a:xfrm>
            <a:off x="370936" y="1072632"/>
            <a:ext cx="8652293" cy="584735"/>
          </a:xfrm>
          <a:prstGeom prst="rect">
            <a:avLst/>
          </a:prstGeom>
          <a:noFill/>
          <a:ln>
            <a:noFill/>
          </a:ln>
        </p:spPr>
        <p:txBody>
          <a:bodyPr spcFirstLastPara="1" wrap="square" lIns="91425" tIns="45700" rIns="91425" bIns="45700" anchor="t" anchorCtr="0">
            <a:spAutoFit/>
          </a:bodyPr>
          <a:lstStyle/>
          <a:p>
            <a:pPr lvl="0" algn="ctr"/>
            <a:r>
              <a:rPr lang="en-US" sz="1800" b="1" dirty="0">
                <a:solidFill>
                  <a:schemeClr val="dk1"/>
                </a:solidFill>
                <a:latin typeface="Calibri"/>
                <a:ea typeface="Calibri"/>
                <a:cs typeface="Calibri"/>
                <a:sym typeface="Calibri"/>
              </a:rPr>
              <a:t>BT Bias Diff.: nearest time - temporal interpolation </a:t>
            </a:r>
          </a:p>
          <a:p>
            <a:r>
              <a:rPr lang="en-US" dirty="0">
                <a:solidFill>
                  <a:schemeClr val="dk1"/>
                </a:solidFill>
                <a:latin typeface="Calibri"/>
                <a:ea typeface="Calibri"/>
                <a:cs typeface="Calibri"/>
                <a:sym typeface="Calibri"/>
              </a:rPr>
              <a:t>                      (left) J01/</a:t>
            </a:r>
            <a:r>
              <a:rPr lang="en-US" dirty="0" err="1">
                <a:solidFill>
                  <a:schemeClr val="dk1"/>
                </a:solidFill>
                <a:latin typeface="Calibri"/>
                <a:ea typeface="Calibri"/>
                <a:cs typeface="Calibri"/>
                <a:sym typeface="Calibri"/>
              </a:rPr>
              <a:t>CrIS</a:t>
            </a:r>
            <a:r>
              <a:rPr lang="en-US" dirty="0">
                <a:solidFill>
                  <a:schemeClr val="dk1"/>
                </a:solidFill>
                <a:latin typeface="Calibri"/>
                <a:ea typeface="Calibri"/>
                <a:cs typeface="Calibri"/>
                <a:sym typeface="Calibri"/>
              </a:rPr>
              <a:t> vs G16/ABI                                                                (right) J01/</a:t>
            </a:r>
            <a:r>
              <a:rPr lang="en-US" dirty="0" err="1">
                <a:solidFill>
                  <a:schemeClr val="dk1"/>
                </a:solidFill>
                <a:latin typeface="Calibri"/>
                <a:ea typeface="Calibri"/>
                <a:cs typeface="Calibri"/>
                <a:sym typeface="Calibri"/>
              </a:rPr>
              <a:t>CrIS</a:t>
            </a:r>
            <a:r>
              <a:rPr lang="en-US" dirty="0">
                <a:solidFill>
                  <a:schemeClr val="dk1"/>
                </a:solidFill>
                <a:latin typeface="Calibri"/>
                <a:ea typeface="Calibri"/>
                <a:cs typeface="Calibri"/>
                <a:sym typeface="Calibri"/>
              </a:rPr>
              <a:t> vs G17/ABI</a:t>
            </a:r>
          </a:p>
        </p:txBody>
      </p:sp>
      <p:sp>
        <p:nvSpPr>
          <p:cNvPr id="222" name="Google Shape;222;p1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dirty="0"/>
          </a:p>
        </p:txBody>
      </p:sp>
      <p:sp>
        <p:nvSpPr>
          <p:cNvPr id="224" name="Google Shape;224;p11"/>
          <p:cNvSpPr txBox="1"/>
          <p:nvPr/>
        </p:nvSpPr>
        <p:spPr>
          <a:xfrm>
            <a:off x="1433780" y="4766401"/>
            <a:ext cx="6459322" cy="276959"/>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tx1"/>
                </a:solidFill>
                <a:latin typeface="Calibri"/>
                <a:ea typeface="Calibri"/>
                <a:cs typeface="Calibri"/>
                <a:sym typeface="Calibri"/>
              </a:rPr>
              <a:t>The new method has excellent consistency with the old method in term of BT bias monitoring</a:t>
            </a:r>
            <a:endParaRPr sz="1200" dirty="0">
              <a:solidFill>
                <a:schemeClr val="tx1"/>
              </a:solidFill>
              <a:latin typeface="Calibri"/>
              <a:ea typeface="Calibri"/>
              <a:cs typeface="Calibri"/>
              <a:sym typeface="Calibri"/>
            </a:endParaRPr>
          </a:p>
        </p:txBody>
      </p:sp>
      <p:pic>
        <p:nvPicPr>
          <p:cNvPr id="6146" name="Picture 2" descr="C:\Users\jin\Documents\meeting\j01_g16\J01_G16_bias_diff_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47" y="1602070"/>
            <a:ext cx="4460132" cy="297342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in\Documents\meeting\j01_g16\J01_G17_bias_diff_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595" y="1602070"/>
            <a:ext cx="4460132" cy="2973421"/>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20;p11"/>
          <p:cNvSpPr txBox="1"/>
          <p:nvPr/>
        </p:nvSpPr>
        <p:spPr>
          <a:xfrm>
            <a:off x="287788" y="102392"/>
            <a:ext cx="8652293" cy="830956"/>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dk1"/>
                </a:solidFill>
                <a:latin typeface="Calibri"/>
                <a:ea typeface="Calibri"/>
                <a:cs typeface="Calibri"/>
                <a:sym typeface="Calibri"/>
              </a:rPr>
              <a:t>LT Trend of </a:t>
            </a:r>
            <a:r>
              <a:rPr lang="en-US" sz="2400" b="1" dirty="0" err="1">
                <a:solidFill>
                  <a:schemeClr val="dk1"/>
                </a:solidFill>
                <a:latin typeface="Calibri"/>
                <a:ea typeface="Calibri"/>
                <a:cs typeface="Calibri"/>
                <a:sym typeface="Calibri"/>
              </a:rPr>
              <a:t>CrIS</a:t>
            </a:r>
            <a:r>
              <a:rPr lang="en-US" sz="2400" b="1" dirty="0">
                <a:solidFill>
                  <a:schemeClr val="dk1"/>
                </a:solidFill>
                <a:latin typeface="Calibri"/>
                <a:ea typeface="Calibri"/>
                <a:cs typeface="Calibri"/>
                <a:sym typeface="Calibri"/>
              </a:rPr>
              <a:t>-ABI Radiance Biases: </a:t>
            </a:r>
          </a:p>
          <a:p>
            <a:pPr algn="ctr"/>
            <a:r>
              <a:rPr lang="en-US" sz="2400" b="1" dirty="0">
                <a:solidFill>
                  <a:schemeClr val="dk1"/>
                </a:solidFill>
                <a:latin typeface="Calibri"/>
                <a:ea typeface="Calibri"/>
                <a:cs typeface="Calibri"/>
                <a:sym typeface="Calibri"/>
              </a:rPr>
              <a:t>Daily Mean between Current - Improved SNO Methods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8"/>
          <p:cNvSpPr txBox="1">
            <a:spLocks noGrp="1"/>
          </p:cNvSpPr>
          <p:nvPr>
            <p:ph type="dt" idx="4294967295"/>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3/3/2022</a:t>
            </a:r>
            <a:endParaRPr/>
          </a:p>
        </p:txBody>
      </p:sp>
      <p:sp>
        <p:nvSpPr>
          <p:cNvPr id="195" name="Google Shape;195;p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4098" name="Picture 2" descr="file:///C:/Users/jin/Documents/meeting/j01_g16/J01_G16_SD_diff_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0" y="1685489"/>
            <a:ext cx="4518496" cy="301330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jin\Documents\meeting\j01_g16\J01_G17_SD_diff_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196" y="1688267"/>
            <a:ext cx="4519962" cy="30133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0CBF4B71-05E2-4AC5-9710-63721A772CAD}"/>
              </a:ext>
            </a:extLst>
          </p:cNvPr>
          <p:cNvSpPr txBox="1"/>
          <p:nvPr/>
        </p:nvSpPr>
        <p:spPr>
          <a:xfrm>
            <a:off x="1738513" y="4767789"/>
            <a:ext cx="6205793" cy="253916"/>
          </a:xfrm>
          <a:prstGeom prst="rect">
            <a:avLst/>
          </a:prstGeom>
          <a:solidFill>
            <a:srgbClr val="FFFF00"/>
          </a:solidFill>
        </p:spPr>
        <p:txBody>
          <a:bodyPr wrap="square" rtlCol="0">
            <a:spAutoFit/>
          </a:bodyPr>
          <a:lstStyle/>
          <a:p>
            <a:r>
              <a:rPr lang="en-US" sz="1050" dirty="0">
                <a:solidFill>
                  <a:schemeClr val="tx1"/>
                </a:solidFill>
              </a:rPr>
              <a:t>Interesting feature: a gradually increased std. difference for all channels using nearest time method</a:t>
            </a:r>
          </a:p>
        </p:txBody>
      </p:sp>
      <p:sp>
        <p:nvSpPr>
          <p:cNvPr id="9" name="Google Shape;220;p11"/>
          <p:cNvSpPr txBox="1"/>
          <p:nvPr/>
        </p:nvSpPr>
        <p:spPr>
          <a:xfrm>
            <a:off x="370936" y="1087262"/>
            <a:ext cx="8652293" cy="584735"/>
          </a:xfrm>
          <a:prstGeom prst="rect">
            <a:avLst/>
          </a:prstGeom>
          <a:noFill/>
          <a:ln>
            <a:noFill/>
          </a:ln>
        </p:spPr>
        <p:txBody>
          <a:bodyPr spcFirstLastPara="1" wrap="square" lIns="91425" tIns="45700" rIns="91425" bIns="45700" anchor="t" anchorCtr="0">
            <a:spAutoFit/>
          </a:bodyPr>
          <a:lstStyle/>
          <a:p>
            <a:pPr lvl="0" algn="ctr"/>
            <a:r>
              <a:rPr lang="en-US" sz="1800" b="1" dirty="0" err="1">
                <a:solidFill>
                  <a:schemeClr val="dk1"/>
                </a:solidFill>
                <a:latin typeface="Calibri"/>
                <a:ea typeface="Calibri"/>
                <a:cs typeface="Calibri"/>
                <a:sym typeface="Calibri"/>
              </a:rPr>
              <a:t>StdDev</a:t>
            </a:r>
            <a:r>
              <a:rPr lang="en-US" sz="1800" b="1" dirty="0">
                <a:solidFill>
                  <a:schemeClr val="dk1"/>
                </a:solidFill>
                <a:latin typeface="Calibri"/>
                <a:ea typeface="Calibri"/>
                <a:cs typeface="Calibri"/>
                <a:sym typeface="Calibri"/>
              </a:rPr>
              <a:t>. Diff.: nearest time - temporal interpolation </a:t>
            </a:r>
          </a:p>
          <a:p>
            <a:r>
              <a:rPr lang="en-US" dirty="0">
                <a:solidFill>
                  <a:schemeClr val="dk1"/>
                </a:solidFill>
                <a:latin typeface="Calibri"/>
                <a:ea typeface="Calibri"/>
                <a:cs typeface="Calibri"/>
                <a:sym typeface="Calibri"/>
              </a:rPr>
              <a:t>                      (left) J01/</a:t>
            </a:r>
            <a:r>
              <a:rPr lang="en-US" dirty="0" err="1">
                <a:solidFill>
                  <a:schemeClr val="dk1"/>
                </a:solidFill>
                <a:latin typeface="Calibri"/>
                <a:ea typeface="Calibri"/>
                <a:cs typeface="Calibri"/>
                <a:sym typeface="Calibri"/>
              </a:rPr>
              <a:t>CrIS</a:t>
            </a:r>
            <a:r>
              <a:rPr lang="en-US" dirty="0">
                <a:solidFill>
                  <a:schemeClr val="dk1"/>
                </a:solidFill>
                <a:latin typeface="Calibri"/>
                <a:ea typeface="Calibri"/>
                <a:cs typeface="Calibri"/>
                <a:sym typeface="Calibri"/>
              </a:rPr>
              <a:t> vs G16/ABI                                                                (right) J01/</a:t>
            </a:r>
            <a:r>
              <a:rPr lang="en-US" dirty="0" err="1">
                <a:solidFill>
                  <a:schemeClr val="dk1"/>
                </a:solidFill>
                <a:latin typeface="Calibri"/>
                <a:ea typeface="Calibri"/>
                <a:cs typeface="Calibri"/>
                <a:sym typeface="Calibri"/>
              </a:rPr>
              <a:t>CrIS</a:t>
            </a:r>
            <a:r>
              <a:rPr lang="en-US" dirty="0">
                <a:solidFill>
                  <a:schemeClr val="dk1"/>
                </a:solidFill>
                <a:latin typeface="Calibri"/>
                <a:ea typeface="Calibri"/>
                <a:cs typeface="Calibri"/>
                <a:sym typeface="Calibri"/>
              </a:rPr>
              <a:t> vs G17/ABI</a:t>
            </a:r>
          </a:p>
        </p:txBody>
      </p:sp>
      <p:sp>
        <p:nvSpPr>
          <p:cNvPr id="10" name="Google Shape;220;p11"/>
          <p:cNvSpPr txBox="1"/>
          <p:nvPr/>
        </p:nvSpPr>
        <p:spPr>
          <a:xfrm>
            <a:off x="287788" y="102392"/>
            <a:ext cx="8652293" cy="830956"/>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solidFill>
                <a:latin typeface="Calibri" panose="020F0502020204030204" pitchFamily="34" charset="0"/>
              </a:rPr>
              <a:t>LT Trend of Standard Deviations for </a:t>
            </a:r>
            <a:r>
              <a:rPr lang="en-US" sz="2400" b="1" dirty="0" err="1">
                <a:solidFill>
                  <a:schemeClr val="tx1"/>
                </a:solidFill>
                <a:latin typeface="Calibri" panose="020F0502020204030204" pitchFamily="34" charset="0"/>
              </a:rPr>
              <a:t>CrIS</a:t>
            </a:r>
            <a:r>
              <a:rPr lang="en-US" sz="2400" b="1" dirty="0">
                <a:solidFill>
                  <a:schemeClr val="tx1"/>
                </a:solidFill>
                <a:latin typeface="Calibri" panose="020F0502020204030204" pitchFamily="34" charset="0"/>
              </a:rPr>
              <a:t>-ABI Radiance Biases: </a:t>
            </a:r>
          </a:p>
          <a:p>
            <a:pPr algn="ctr"/>
            <a:r>
              <a:rPr lang="en-US" sz="2400" b="1" dirty="0">
                <a:solidFill>
                  <a:schemeClr val="tx1"/>
                </a:solidFill>
                <a:latin typeface="Calibri" panose="020F0502020204030204" pitchFamily="34" charset="0"/>
              </a:rPr>
              <a:t>Daily Mean between Current - Improved SNO Methods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17780</TotalTime>
  <Words>1469</Words>
  <Application>Microsoft Office PowerPoint</Application>
  <PresentationFormat>On-screen Show (16:9)</PresentationFormat>
  <Paragraphs>172</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Long-term Monitoring (LTM) of CrIS and ABI Inter-sensor Radiance Differences via ICVS:  An Improved SNO Method and Case Studies</vt:lpstr>
      <vt:lpstr>Outline</vt:lpstr>
      <vt:lpstr>ICVS-LTM System: GSICS-Portal</vt:lpstr>
      <vt:lpstr>Current Quality Controls in Leo-Geo SNO Studies</vt:lpstr>
      <vt:lpstr>CrIS-ABI Inter-Sensor Bias LTM:  Remaining Issues In Existing SNO Method</vt:lpstr>
      <vt:lpstr>An Improved “SNO” Method: Temporal Interpolation </vt:lpstr>
      <vt:lpstr>Application to SNPP/NOAA-20 CrIS and GOES-16/17 ABI</vt:lpstr>
      <vt:lpstr>PowerPoint Presentation</vt:lpstr>
      <vt:lpstr>PowerPoint Presentation</vt:lpstr>
      <vt:lpstr>PowerPoint Presentation</vt:lpstr>
      <vt:lpstr>PowerPoint Presentation</vt:lpstr>
      <vt:lpstr>Detection of Sensor Anomaly  (G17 ABI Ch08 anomaly between 01/22 and 01/31, 2022)</vt:lpstr>
      <vt:lpstr>Sensor Calibration Update Detection (G17 ABI Ch12 Calibration Update on 04/05, 2022)</vt:lpstr>
      <vt:lpstr>Conclusions and Summary</vt:lpstr>
      <vt:lpstr>Disclaimer</vt:lpstr>
      <vt:lpstr>Backup slides</vt:lpstr>
      <vt:lpstr>Time Series of CrIS – ABI BT Biases</vt:lpstr>
      <vt:lpstr>Time Series of CrIS – ABI BT StdDev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Uncertainty Features of   CrIS and ABI Inter-sensor Radiance Differences</dc:title>
  <dc:creator>jin</dc:creator>
  <cp:lastModifiedBy>jin</cp:lastModifiedBy>
  <cp:revision>117</cp:revision>
  <dcterms:created xsi:type="dcterms:W3CDTF">2021-11-21T06:59:54Z</dcterms:created>
  <dcterms:modified xsi:type="dcterms:W3CDTF">2022-05-04T14:49:49Z</dcterms:modified>
</cp:coreProperties>
</file>