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5" r:id="rId7"/>
    <p:sldId id="270" r:id="rId8"/>
    <p:sldId id="268" r:id="rId9"/>
    <p:sldId id="274" r:id="rId10"/>
    <p:sldId id="273" r:id="rId11"/>
    <p:sldId id="266" r:id="rId12"/>
    <p:sldId id="27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4F924-01AE-403B-B1D9-D3260D07711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8AC-366D-4237-8397-3454E8F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C8AC-366D-4237-8397-3454E8FE8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2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8F9D-6258-4D7B-903D-306684C1C24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9DC7-E4F9-43B4-A3C9-DDDBB40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sdac.gov.i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693" y="591015"/>
            <a:ext cx="9723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Calibration anomalies of INSAT-3D/3DR IR channels during pre and post flip period: A case study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18" y="4750421"/>
            <a:ext cx="847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Munn </a:t>
            </a:r>
            <a:r>
              <a:rPr lang="en-US" sz="3200" dirty="0" err="1" smtClean="0">
                <a:solidFill>
                  <a:srgbClr val="0070C0"/>
                </a:solidFill>
              </a:rPr>
              <a:t>Vinayak</a:t>
            </a:r>
            <a:r>
              <a:rPr lang="en-US" sz="3200" dirty="0" smtClean="0">
                <a:solidFill>
                  <a:srgbClr val="0070C0"/>
                </a:solidFill>
              </a:rPr>
              <a:t> Shukla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Pradeep K </a:t>
            </a:r>
            <a:r>
              <a:rPr lang="en-US" sz="3200" dirty="0" err="1" smtClean="0">
                <a:solidFill>
                  <a:srgbClr val="0070C0"/>
                </a:solidFill>
              </a:rPr>
              <a:t>Thapliyal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Space Applications Centre (ISRO) Ahmedabad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069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7558" r="6819" b="10795"/>
          <a:stretch/>
        </p:blipFill>
        <p:spPr>
          <a:xfrm>
            <a:off x="401781" y="1537850"/>
            <a:ext cx="11430000" cy="4992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0548" y="1125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INSAT-3DR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Mar-Apr2022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212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0" y="706581"/>
            <a:ext cx="5999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COF01: (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 23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Aug 2021- 22</a:t>
            </a:r>
            <a:r>
              <a:rPr lang="en-US" sz="2800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dirty="0" smtClean="0">
                <a:solidFill>
                  <a:srgbClr val="FF0000"/>
                </a:solidFill>
              </a:rPr>
              <a:t> Sep 2021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COF02: (ii) 24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Sep 2021 -23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Oct 2021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COF03: (iii) 01</a:t>
            </a:r>
            <a:r>
              <a:rPr lang="en-US" sz="2800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dirty="0" smtClean="0">
                <a:solidFill>
                  <a:srgbClr val="FF0000"/>
                </a:solidFill>
              </a:rPr>
              <a:t> Jan 2022 -30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 Jan 2022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0578" y="706581"/>
            <a:ext cx="6026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COF01: (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) 21</a:t>
            </a:r>
            <a:r>
              <a:rPr lang="en-US" sz="2800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dirty="0" smtClean="0">
                <a:solidFill>
                  <a:srgbClr val="0070C0"/>
                </a:solidFill>
              </a:rPr>
              <a:t> Feb 2022- 22</a:t>
            </a:r>
            <a:r>
              <a:rPr lang="en-US" sz="2800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dirty="0" smtClean="0">
                <a:solidFill>
                  <a:srgbClr val="0070C0"/>
                </a:solidFill>
              </a:rPr>
              <a:t>  Mar 2022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COF02: (ii) 24</a:t>
            </a:r>
            <a:r>
              <a:rPr lang="en-US" sz="2800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dirty="0" smtClean="0">
                <a:solidFill>
                  <a:srgbClr val="0070C0"/>
                </a:solidFill>
              </a:rPr>
              <a:t> Mar 2022 -23</a:t>
            </a:r>
            <a:r>
              <a:rPr lang="en-US" sz="2800" baseline="30000" dirty="0" smtClean="0">
                <a:solidFill>
                  <a:srgbClr val="0070C0"/>
                </a:solidFill>
              </a:rPr>
              <a:t>rd</a:t>
            </a:r>
            <a:r>
              <a:rPr lang="en-US" sz="2800" dirty="0" smtClean="0">
                <a:solidFill>
                  <a:srgbClr val="0070C0"/>
                </a:solidFill>
              </a:rPr>
              <a:t> Apr 2022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COF03: (iii) 01</a:t>
            </a:r>
            <a:r>
              <a:rPr lang="en-US" sz="2800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dirty="0" smtClean="0">
                <a:solidFill>
                  <a:srgbClr val="0070C0"/>
                </a:solidFill>
              </a:rPr>
              <a:t> Jun 2022 -30</a:t>
            </a:r>
            <a:r>
              <a:rPr lang="en-US" sz="2800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dirty="0" smtClean="0">
                <a:solidFill>
                  <a:srgbClr val="0070C0"/>
                </a:solidFill>
              </a:rPr>
              <a:t>  Jun 2022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28" y="3477491"/>
            <a:ext cx="11831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flip three set of experiments have been done to simulate the errors shown in operation GSICS correction coefficients.</a:t>
            </a:r>
          </a:p>
          <a:p>
            <a:endParaRPr lang="en-US" sz="3200" dirty="0" smtClean="0"/>
          </a:p>
          <a:p>
            <a:r>
              <a:rPr lang="en-US" sz="3200" dirty="0" smtClean="0"/>
              <a:t>COF01 is applied for all</a:t>
            </a:r>
          </a:p>
          <a:p>
            <a:r>
              <a:rPr lang="en-US" sz="3200" dirty="0" smtClean="0"/>
              <a:t>COF02 is applied to (ii) and (iii)</a:t>
            </a:r>
          </a:p>
          <a:p>
            <a:r>
              <a:rPr lang="en-US" sz="3200" dirty="0" smtClean="0"/>
              <a:t>COF03 is applied to (iii)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302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1231"/>
              </p:ext>
            </p:extLst>
          </p:nvPr>
        </p:nvGraphicFramePr>
        <p:xfrm>
          <a:off x="1192463" y="561473"/>
          <a:ext cx="10004927" cy="277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64">
                  <a:extLst>
                    <a:ext uri="{9D8B030D-6E8A-4147-A177-3AD203B41FA5}">
                      <a16:colId xmlns:a16="http://schemas.microsoft.com/office/drawing/2014/main" val="2495429493"/>
                    </a:ext>
                  </a:extLst>
                </a:gridCol>
                <a:gridCol w="1612098">
                  <a:extLst>
                    <a:ext uri="{9D8B030D-6E8A-4147-A177-3AD203B41FA5}">
                      <a16:colId xmlns:a16="http://schemas.microsoft.com/office/drawing/2014/main" val="2814815227"/>
                    </a:ext>
                  </a:extLst>
                </a:gridCol>
                <a:gridCol w="567139">
                  <a:extLst>
                    <a:ext uri="{9D8B030D-6E8A-4147-A177-3AD203B41FA5}">
                      <a16:colId xmlns:a16="http://schemas.microsoft.com/office/drawing/2014/main" val="1142726648"/>
                    </a:ext>
                  </a:extLst>
                </a:gridCol>
                <a:gridCol w="1210348">
                  <a:extLst>
                    <a:ext uri="{9D8B030D-6E8A-4147-A177-3AD203B41FA5}">
                      <a16:colId xmlns:a16="http://schemas.microsoft.com/office/drawing/2014/main" val="1014109323"/>
                    </a:ext>
                  </a:extLst>
                </a:gridCol>
                <a:gridCol w="1254148">
                  <a:extLst>
                    <a:ext uri="{9D8B030D-6E8A-4147-A177-3AD203B41FA5}">
                      <a16:colId xmlns:a16="http://schemas.microsoft.com/office/drawing/2014/main" val="2016180659"/>
                    </a:ext>
                  </a:extLst>
                </a:gridCol>
                <a:gridCol w="1508364">
                  <a:extLst>
                    <a:ext uri="{9D8B030D-6E8A-4147-A177-3AD203B41FA5}">
                      <a16:colId xmlns:a16="http://schemas.microsoft.com/office/drawing/2014/main" val="4039114649"/>
                    </a:ext>
                  </a:extLst>
                </a:gridCol>
                <a:gridCol w="660970">
                  <a:extLst>
                    <a:ext uri="{9D8B030D-6E8A-4147-A177-3AD203B41FA5}">
                      <a16:colId xmlns:a16="http://schemas.microsoft.com/office/drawing/2014/main" val="3976544654"/>
                    </a:ext>
                  </a:extLst>
                </a:gridCol>
                <a:gridCol w="694864">
                  <a:extLst>
                    <a:ext uri="{9D8B030D-6E8A-4147-A177-3AD203B41FA5}">
                      <a16:colId xmlns:a16="http://schemas.microsoft.com/office/drawing/2014/main" val="3334925035"/>
                    </a:ext>
                  </a:extLst>
                </a:gridCol>
                <a:gridCol w="1389732">
                  <a:extLst>
                    <a:ext uri="{9D8B030D-6E8A-4147-A177-3AD203B41FA5}">
                      <a16:colId xmlns:a16="http://schemas.microsoft.com/office/drawing/2014/main" val="3605821517"/>
                    </a:ext>
                  </a:extLst>
                </a:gridCol>
              </a:tblGrid>
              <a:tr h="491457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Slope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Offset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610982"/>
                  </a:ext>
                </a:extLst>
              </a:tr>
              <a:tr h="4914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EXP-1</a:t>
                      </a:r>
                      <a:endParaRPr lang="en-US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0.982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2.190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93272"/>
                  </a:ext>
                </a:extLst>
              </a:tr>
              <a:tr h="896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EXP-2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1.020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0.979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2.697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2.2973102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72319"/>
                  </a:ext>
                </a:extLst>
              </a:tr>
              <a:tr h="896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1.029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0.988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0.994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1.866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1.462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0.548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1129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97539"/>
              </p:ext>
            </p:extLst>
          </p:nvPr>
        </p:nvGraphicFramePr>
        <p:xfrm>
          <a:off x="1128295" y="3978443"/>
          <a:ext cx="10069095" cy="250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366">
                  <a:extLst>
                    <a:ext uri="{9D8B030D-6E8A-4147-A177-3AD203B41FA5}">
                      <a16:colId xmlns:a16="http://schemas.microsoft.com/office/drawing/2014/main" val="2495429493"/>
                    </a:ext>
                  </a:extLst>
                </a:gridCol>
                <a:gridCol w="1722720">
                  <a:extLst>
                    <a:ext uri="{9D8B030D-6E8A-4147-A177-3AD203B41FA5}">
                      <a16:colId xmlns:a16="http://schemas.microsoft.com/office/drawing/2014/main" val="2814815227"/>
                    </a:ext>
                  </a:extLst>
                </a:gridCol>
                <a:gridCol w="1327458">
                  <a:extLst>
                    <a:ext uri="{9D8B030D-6E8A-4147-A177-3AD203B41FA5}">
                      <a16:colId xmlns:a16="http://schemas.microsoft.com/office/drawing/2014/main" val="1142726648"/>
                    </a:ext>
                  </a:extLst>
                </a:gridCol>
                <a:gridCol w="361148">
                  <a:extLst>
                    <a:ext uri="{9D8B030D-6E8A-4147-A177-3AD203B41FA5}">
                      <a16:colId xmlns:a16="http://schemas.microsoft.com/office/drawing/2014/main" val="1014109323"/>
                    </a:ext>
                  </a:extLst>
                </a:gridCol>
                <a:gridCol w="1262190">
                  <a:extLst>
                    <a:ext uri="{9D8B030D-6E8A-4147-A177-3AD203B41FA5}">
                      <a16:colId xmlns:a16="http://schemas.microsoft.com/office/drawing/2014/main" val="2016180659"/>
                    </a:ext>
                  </a:extLst>
                </a:gridCol>
                <a:gridCol w="1518039">
                  <a:extLst>
                    <a:ext uri="{9D8B030D-6E8A-4147-A177-3AD203B41FA5}">
                      <a16:colId xmlns:a16="http://schemas.microsoft.com/office/drawing/2014/main" val="4039114649"/>
                    </a:ext>
                  </a:extLst>
                </a:gridCol>
                <a:gridCol w="665209">
                  <a:extLst>
                    <a:ext uri="{9D8B030D-6E8A-4147-A177-3AD203B41FA5}">
                      <a16:colId xmlns:a16="http://schemas.microsoft.com/office/drawing/2014/main" val="3976544654"/>
                    </a:ext>
                  </a:extLst>
                </a:gridCol>
                <a:gridCol w="699321">
                  <a:extLst>
                    <a:ext uri="{9D8B030D-6E8A-4147-A177-3AD203B41FA5}">
                      <a16:colId xmlns:a16="http://schemas.microsoft.com/office/drawing/2014/main" val="3334925035"/>
                    </a:ext>
                  </a:extLst>
                </a:gridCol>
                <a:gridCol w="1398644">
                  <a:extLst>
                    <a:ext uri="{9D8B030D-6E8A-4147-A177-3AD203B41FA5}">
                      <a16:colId xmlns:a16="http://schemas.microsoft.com/office/drawing/2014/main" val="3605821517"/>
                    </a:ext>
                  </a:extLst>
                </a:gridCol>
              </a:tblGrid>
              <a:tr h="43748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Slope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Offset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610982"/>
                  </a:ext>
                </a:extLst>
              </a:tr>
              <a:tr h="4374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EXP-1</a:t>
                      </a:r>
                      <a:endParaRPr lang="en-US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0.985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2.091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93272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EXP-2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0.955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0.975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0.3264746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3.0075104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72319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EXP-3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0.947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0.967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0.975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1.495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4.153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2.938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112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1" y="38253"/>
            <a:ext cx="176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FLIP-1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117" y="3336759"/>
            <a:ext cx="176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FLIP-2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0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0" y="1332451"/>
            <a:ext cx="5943600" cy="367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4" y="1350649"/>
            <a:ext cx="5943600" cy="36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280" y="1244232"/>
            <a:ext cx="5760720" cy="4117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1251159"/>
            <a:ext cx="5760720" cy="41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4" y="651840"/>
            <a:ext cx="95231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Acknowledgement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Mr. </a:t>
            </a:r>
            <a:r>
              <a:rPr lang="en-US" sz="2800" dirty="0" err="1" smtClean="0"/>
              <a:t>Nitesh</a:t>
            </a:r>
            <a:r>
              <a:rPr lang="en-US" sz="2800" dirty="0" smtClean="0"/>
              <a:t> Kaushik</a:t>
            </a:r>
          </a:p>
          <a:p>
            <a:pPr algn="ctr"/>
            <a:r>
              <a:rPr lang="en-US" sz="2800" dirty="0" smtClean="0"/>
              <a:t>Mr. Anurag </a:t>
            </a:r>
            <a:r>
              <a:rPr lang="en-US" sz="2800" dirty="0" err="1" smtClean="0"/>
              <a:t>Pushpkar</a:t>
            </a:r>
            <a:endParaRPr lang="en-US" sz="2800" dirty="0" smtClean="0"/>
          </a:p>
          <a:p>
            <a:pPr algn="ctr"/>
            <a:r>
              <a:rPr lang="en-US" sz="2800" dirty="0" smtClean="0"/>
              <a:t>GD AOSG/EPSA/SAC</a:t>
            </a:r>
          </a:p>
          <a:p>
            <a:pPr algn="ctr"/>
            <a:r>
              <a:rPr lang="en-US" sz="2800" dirty="0" smtClean="0"/>
              <a:t>DD EPSA/SAC</a:t>
            </a:r>
          </a:p>
          <a:p>
            <a:pPr algn="ctr"/>
            <a:r>
              <a:rPr lang="en-US" sz="2800" dirty="0" smtClean="0"/>
              <a:t>Director SAC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GRWG (IR Subgroup)</a:t>
            </a:r>
          </a:p>
          <a:p>
            <a:pPr algn="ctr"/>
            <a:r>
              <a:rPr lang="en-US" sz="2800" dirty="0" smtClean="0"/>
              <a:t>EUMETCAST for providing IASI data</a:t>
            </a:r>
          </a:p>
          <a:p>
            <a:pPr algn="ctr"/>
            <a:r>
              <a:rPr lang="en-US" sz="2800" dirty="0" smtClean="0"/>
              <a:t>EUMETSAT for providing various tools to read </a:t>
            </a:r>
            <a:r>
              <a:rPr lang="en-US" sz="2800" dirty="0" err="1" smtClean="0"/>
              <a:t>bufr</a:t>
            </a:r>
            <a:r>
              <a:rPr lang="en-US" sz="2800" dirty="0" smtClean="0"/>
              <a:t> data</a:t>
            </a:r>
          </a:p>
          <a:p>
            <a:pPr algn="ctr"/>
            <a:r>
              <a:rPr lang="en-US" sz="2800" dirty="0" smtClean="0">
                <a:hlinkClick r:id="rId2"/>
              </a:rPr>
              <a:t>https://mosdac.gov.in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India Meteorological Department (</a:t>
            </a:r>
            <a:r>
              <a:rPr lang="en-US" sz="2800" dirty="0" err="1" smtClean="0"/>
              <a:t>MoES</a:t>
            </a:r>
            <a:r>
              <a:rPr lang="en-US" sz="2800" dirty="0" smtClean="0"/>
              <a:t>), New Delhi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34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910" y="237958"/>
            <a:ext cx="3622964" cy="639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Issues with Products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9910" y="877722"/>
            <a:ext cx="11346873" cy="1179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00FF"/>
                </a:solidFill>
              </a:rPr>
              <a:t>Calibration anomaly in INSAT-3D/3DR IR Imager during mid-night and satellite Yaw-flip to be further investigated  </a:t>
            </a:r>
          </a:p>
          <a:p>
            <a:pPr lvl="1"/>
            <a:r>
              <a:rPr lang="en-GB" sz="1600" i="1" dirty="0" smtClean="0">
                <a:solidFill>
                  <a:srgbClr val="FF0000"/>
                </a:solidFill>
              </a:rPr>
              <a:t>Action from GRWG-2022 Meeting   </a:t>
            </a:r>
            <a:endParaRPr lang="en-GB" sz="2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7" y="1918916"/>
            <a:ext cx="10058400" cy="48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975253"/>
            <a:ext cx="11521440" cy="50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987688"/>
            <a:ext cx="11612880" cy="50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4" y="166253"/>
            <a:ext cx="113330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INSAT-3D and INSAT-3DR undergo yaw-flip twice a year</a:t>
            </a:r>
          </a:p>
          <a:p>
            <a:endParaRPr lang="en-US" sz="3200" dirty="0"/>
          </a:p>
          <a:p>
            <a:r>
              <a:rPr lang="en-US" sz="3200" dirty="0" smtClean="0"/>
              <a:t>INSAT-3D:  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March (between 0530-0800 UTC)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September (</a:t>
            </a:r>
            <a:r>
              <a:rPr lang="en-US" sz="3200" dirty="0"/>
              <a:t>between 0530-0800 UTC)</a:t>
            </a:r>
          </a:p>
          <a:p>
            <a:endParaRPr lang="en-US" sz="3200" dirty="0" smtClean="0"/>
          </a:p>
          <a:p>
            <a:r>
              <a:rPr lang="en-US" sz="3200" dirty="0" smtClean="0"/>
              <a:t>INSAT-3DR: 24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</a:t>
            </a:r>
            <a:r>
              <a:rPr lang="en-US" sz="3200" dirty="0"/>
              <a:t>March (between </a:t>
            </a:r>
            <a:r>
              <a:rPr lang="en-US" sz="3200" dirty="0" smtClean="0"/>
              <a:t>0545-0715 </a:t>
            </a:r>
            <a:r>
              <a:rPr lang="en-US" sz="3200" dirty="0"/>
              <a:t>UTC)</a:t>
            </a:r>
          </a:p>
          <a:p>
            <a:r>
              <a:rPr lang="en-US" sz="3200" dirty="0"/>
              <a:t>                   </a:t>
            </a:r>
            <a:r>
              <a:rPr lang="en-US" sz="3200" dirty="0" smtClean="0"/>
              <a:t>  23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</a:t>
            </a:r>
            <a:r>
              <a:rPr lang="en-US" sz="3200" dirty="0"/>
              <a:t>September (between </a:t>
            </a:r>
            <a:r>
              <a:rPr lang="en-US" sz="3200" dirty="0" smtClean="0"/>
              <a:t>0545-0715 </a:t>
            </a:r>
            <a:r>
              <a:rPr lang="en-US" sz="3200" dirty="0"/>
              <a:t>UTC)</a:t>
            </a:r>
          </a:p>
          <a:p>
            <a:endParaRPr lang="en-US" sz="3200" dirty="0" smtClean="0"/>
          </a:p>
          <a:p>
            <a:r>
              <a:rPr lang="en-US" sz="3200" dirty="0" smtClean="0"/>
              <a:t>System behavior changes after each flip</a:t>
            </a:r>
          </a:p>
          <a:p>
            <a:endParaRPr lang="en-US" sz="3200" dirty="0"/>
          </a:p>
          <a:p>
            <a:r>
              <a:rPr lang="en-US" sz="3200" dirty="0" smtClean="0"/>
              <a:t>Empirical correction coefficients are derived for each flip duration.</a:t>
            </a:r>
          </a:p>
          <a:p>
            <a:endParaRPr lang="en-US" sz="3200" dirty="0"/>
          </a:p>
          <a:p>
            <a:r>
              <a:rPr lang="en-US" sz="3200" dirty="0" smtClean="0"/>
              <a:t>Biases changes drastically if these coefficients are not applied</a:t>
            </a:r>
          </a:p>
        </p:txBody>
      </p:sp>
    </p:spTree>
    <p:extLst>
      <p:ext uri="{BB962C8B-B14F-4D97-AF65-F5344CB8AC3E}">
        <p14:creationId xmlns:p14="http://schemas.microsoft.com/office/powerpoint/2010/main" val="237940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97" b="1"/>
          <a:stretch/>
        </p:blipFill>
        <p:spPr>
          <a:xfrm>
            <a:off x="192855" y="1363578"/>
            <a:ext cx="11704320" cy="534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2867" y="96252"/>
            <a:ext cx="4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INSAT-3D </a:t>
            </a:r>
          </a:p>
          <a:p>
            <a:pPr algn="ctr"/>
            <a:r>
              <a:rPr lang="en-US" sz="3600" b="1" dirty="0" smtClean="0"/>
              <a:t>Sep-Oct 2021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619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46"/>
          <a:stretch/>
        </p:blipFill>
        <p:spPr>
          <a:xfrm>
            <a:off x="238736" y="1427744"/>
            <a:ext cx="11704320" cy="5280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0548" y="1125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INSAT-3D</a:t>
            </a:r>
          </a:p>
          <a:p>
            <a:pPr algn="ctr"/>
            <a:r>
              <a:rPr lang="en-US" sz="3600" b="1" dirty="0" smtClean="0"/>
              <a:t>Mar-Apr2022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5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7308" r="7614" b="10969"/>
          <a:stretch/>
        </p:blipFill>
        <p:spPr>
          <a:xfrm>
            <a:off x="484909" y="1136067"/>
            <a:ext cx="11430000" cy="5469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2867" y="96252"/>
            <a:ext cx="4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INSAT-3DR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Sep-Oct 2021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610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324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MUNNVINAYAK</dc:creator>
  <cp:lastModifiedBy>MUNNVINAYAK</cp:lastModifiedBy>
  <cp:revision>22</cp:revision>
  <dcterms:created xsi:type="dcterms:W3CDTF">2022-07-18T16:50:24Z</dcterms:created>
  <dcterms:modified xsi:type="dcterms:W3CDTF">2022-07-22T01:00:10Z</dcterms:modified>
</cp:coreProperties>
</file>