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0"/>
  </p:notesMasterIdLst>
  <p:sldIdLst>
    <p:sldId id="1024" r:id="rId2"/>
    <p:sldId id="950" r:id="rId3"/>
    <p:sldId id="1026" r:id="rId4"/>
    <p:sldId id="1025" r:id="rId5"/>
    <p:sldId id="963" r:id="rId6"/>
    <p:sldId id="962" r:id="rId7"/>
    <p:sldId id="964" r:id="rId8"/>
    <p:sldId id="1027" r:id="rId9"/>
    <p:sldId id="995" r:id="rId10"/>
    <p:sldId id="992" r:id="rId11"/>
    <p:sldId id="998" r:id="rId12"/>
    <p:sldId id="257" r:id="rId13"/>
    <p:sldId id="258" r:id="rId14"/>
    <p:sldId id="994" r:id="rId15"/>
    <p:sldId id="1019" r:id="rId16"/>
    <p:sldId id="1000" r:id="rId17"/>
    <p:sldId id="1002" r:id="rId18"/>
    <p:sldId id="102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tts, Katherine (GSFC-416.0)[Science and Technology Corp]" initials="PK(aTC" lastIdx="14" clrIdx="0">
    <p:extLst>
      <p:ext uri="{19B8F6BF-5375-455C-9EA6-DF929625EA0E}">
        <p15:presenceInfo xmlns:p15="http://schemas.microsoft.com/office/powerpoint/2012/main" userId="S-1-5-21-330711430-3775241029-4075259233-895818" providerId="AD"/>
      </p:ext>
    </p:extLst>
  </p:cmAuthor>
  <p:cmAuthor id="2" name="Xiangqian Wu" initials="XW" lastIdx="16" clrIdx="1">
    <p:extLst>
      <p:ext uri="{19B8F6BF-5375-455C-9EA6-DF929625EA0E}">
        <p15:presenceInfo xmlns:p15="http://schemas.microsoft.com/office/powerpoint/2012/main" userId="S-1-5-21-3006950946-1794026527-731168022-53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CCFF99"/>
    <a:srgbClr val="FF7C80"/>
    <a:srgbClr val="33CC33"/>
    <a:srgbClr val="009900"/>
    <a:srgbClr val="99FF66"/>
    <a:srgbClr val="CCFF66"/>
    <a:srgbClr val="99FF33"/>
    <a:srgbClr val="FF66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1622" autoAdjust="0"/>
  </p:normalViewPr>
  <p:slideViewPr>
    <p:cSldViewPr>
      <p:cViewPr varScale="1">
        <p:scale>
          <a:sx n="101" d="100"/>
          <a:sy n="101" d="100"/>
        </p:scale>
        <p:origin x="738" y="108"/>
      </p:cViewPr>
      <p:guideLst/>
    </p:cSldViewPr>
  </p:slideViewPr>
  <p:outlineViewPr>
    <p:cViewPr>
      <p:scale>
        <a:sx n="33" d="100"/>
        <a:sy n="33" d="100"/>
      </p:scale>
      <p:origin x="0" y="-72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646"/>
    </p:cViewPr>
  </p:sorterViewPr>
  <p:notesViewPr>
    <p:cSldViewPr>
      <p:cViewPr varScale="1">
        <p:scale>
          <a:sx n="82" d="100"/>
          <a:sy n="82" d="100"/>
        </p:scale>
        <p:origin x="3156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iangqiam.wu\Documents\5%20ABI\53%20Post-Launch\GOES-18\15%20Reviews\Provisional\G18_ABI_Performance_Summary_2022-July-2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iangqiam.wu\Documents\5%20ABI\53%20Post-Launch\GOES-18\15%20Reviews\Provisional\G18_ABI_Performance_Summary_2022-July-27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iangqiam.wu\Documents\5%20ABI\53%20Post-Launch\GOES-18\15%20Reviews\Provisional\G18_ABI_Performance_Summary_2022-July-27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GOES-</a:t>
            </a:r>
            <a:r>
              <a:rPr lang="en-US" sz="1800" b="1" i="0" baseline="0" dirty="0">
                <a:solidFill>
                  <a:srgbClr val="FFC000"/>
                </a:solidFill>
                <a:effectLst/>
              </a:rPr>
              <a:t>16</a:t>
            </a:r>
            <a:r>
              <a:rPr lang="en-US" sz="1800" b="0" i="0" baseline="0" dirty="0">
                <a:effectLst/>
              </a:rPr>
              <a:t>/</a:t>
            </a:r>
            <a:r>
              <a:rPr lang="en-US" sz="1800" b="1" i="0" baseline="0" dirty="0">
                <a:solidFill>
                  <a:srgbClr val="0070C0"/>
                </a:solidFill>
                <a:effectLst/>
              </a:rPr>
              <a:t>18</a:t>
            </a:r>
            <a:r>
              <a:rPr lang="en-US" sz="1800" b="0" i="0" baseline="0" dirty="0">
                <a:effectLst/>
              </a:rPr>
              <a:t> ABI IR NEdT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'2a Noise'!$C$17</c:f>
              <c:strCache>
                <c:ptCount val="1"/>
                <c:pt idx="0">
                  <c:v>MRD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General</c:formatCode>
                <c:ptCount val="10"/>
                <c:pt idx="0" formatCode="0.0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 formatCode="0.00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'2a Noise'!$C$18:$C$27</c:f>
              <c:numCache>
                <c:formatCode>0</c:formatCode>
                <c:ptCount val="10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72-42CC-BBCD-F0D76858AC0B}"/>
            </c:ext>
          </c:extLst>
        </c:ser>
        <c:ser>
          <c:idx val="4"/>
          <c:order val="4"/>
          <c:tx>
            <c:strRef>
              <c:f>'2a Noise'!$G$17</c:f>
              <c:strCache>
                <c:ptCount val="1"/>
                <c:pt idx="0">
                  <c:v>G16 Full Max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General</c:formatCode>
                <c:ptCount val="10"/>
                <c:pt idx="0" formatCode="0.0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 formatCode="0.00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'2a Noise'!$G$18:$G$27</c:f>
              <c:numCache>
                <c:formatCode>0</c:formatCode>
                <c:ptCount val="10"/>
                <c:pt idx="0">
                  <c:v>84.6</c:v>
                </c:pt>
                <c:pt idx="1">
                  <c:v>15.1</c:v>
                </c:pt>
                <c:pt idx="2">
                  <c:v>17.3</c:v>
                </c:pt>
                <c:pt idx="3">
                  <c:v>26.4</c:v>
                </c:pt>
                <c:pt idx="4">
                  <c:v>21.4</c:v>
                </c:pt>
                <c:pt idx="5">
                  <c:v>21</c:v>
                </c:pt>
                <c:pt idx="6">
                  <c:v>31.8</c:v>
                </c:pt>
                <c:pt idx="7">
                  <c:v>22</c:v>
                </c:pt>
                <c:pt idx="8">
                  <c:v>25.2</c:v>
                </c:pt>
                <c:pt idx="9">
                  <c:v>103.2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72-42CC-BBCD-F0D76858AC0B}"/>
            </c:ext>
          </c:extLst>
        </c:ser>
        <c:ser>
          <c:idx val="12"/>
          <c:order val="12"/>
          <c:tx>
            <c:strRef>
              <c:f>'2a Noise'!$O$17</c:f>
              <c:strCache>
                <c:ptCount val="1"/>
                <c:pt idx="0">
                  <c:v>G18 Prov Max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General</c:formatCode>
                <c:ptCount val="10"/>
                <c:pt idx="0" formatCode="0.0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 formatCode="0.00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'2a Noise'!$O$18:$O$27</c:f>
              <c:numCache>
                <c:formatCode>0</c:formatCode>
                <c:ptCount val="10"/>
                <c:pt idx="0">
                  <c:v>157</c:v>
                </c:pt>
                <c:pt idx="1">
                  <c:v>17</c:v>
                </c:pt>
                <c:pt idx="2">
                  <c:v>24</c:v>
                </c:pt>
                <c:pt idx="3">
                  <c:v>33</c:v>
                </c:pt>
                <c:pt idx="4">
                  <c:v>33</c:v>
                </c:pt>
                <c:pt idx="5">
                  <c:v>24</c:v>
                </c:pt>
                <c:pt idx="6">
                  <c:v>38</c:v>
                </c:pt>
                <c:pt idx="7">
                  <c:v>28</c:v>
                </c:pt>
                <c:pt idx="8">
                  <c:v>37</c:v>
                </c:pt>
                <c:pt idx="9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72-42CC-BBCD-F0D76858A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6546720"/>
        <c:axId val="167590305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'2a Noise'!$D$17</c15:sqref>
                        </c15:formulaRef>
                      </c:ext>
                    </c:extLst>
                    <c:strCache>
                      <c:ptCount val="1"/>
                      <c:pt idx="0">
                        <c:v>Baseline</c:v>
                      </c:pt>
                    </c:strCache>
                  </c:strRef>
                </c:tx>
                <c:spPr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'2a Noise'!$D$18:$D$27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70</c:v>
                      </c:pt>
                      <c:pt idx="1">
                        <c:v>20</c:v>
                      </c:pt>
                      <c:pt idx="2">
                        <c:v>19</c:v>
                      </c:pt>
                      <c:pt idx="3">
                        <c:v>31</c:v>
                      </c:pt>
                      <c:pt idx="4">
                        <c:v>24</c:v>
                      </c:pt>
                      <c:pt idx="5">
                        <c:v>30</c:v>
                      </c:pt>
                      <c:pt idx="6">
                        <c:v>58</c:v>
                      </c:pt>
                      <c:pt idx="7">
                        <c:v>33</c:v>
                      </c:pt>
                      <c:pt idx="8">
                        <c:v>37</c:v>
                      </c:pt>
                      <c:pt idx="9">
                        <c:v>107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D72-42CC-BBCD-F0D76858AC0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Noise'!$E$17</c15:sqref>
                        </c15:formulaRef>
                      </c:ext>
                    </c:extLst>
                    <c:strCache>
                      <c:ptCount val="1"/>
                      <c:pt idx="0">
                        <c:v>G16 Prov Max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Noise'!$E$18:$E$27</c15:sqref>
                        </c15:formulaRef>
                      </c:ext>
                    </c:extLst>
                    <c:numCache>
                      <c:formatCode>0</c:formatCode>
                      <c:ptCount val="10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D72-42CC-BBCD-F0D76858AC0B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Noise'!$F$17</c15:sqref>
                        </c15:formulaRef>
                      </c:ext>
                    </c:extLst>
                    <c:strCache>
                      <c:ptCount val="1"/>
                      <c:pt idx="0">
                        <c:v>G16 Prov Mean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Noise'!$F$18:$F$27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80</c:v>
                      </c:pt>
                      <c:pt idx="1">
                        <c:v>13</c:v>
                      </c:pt>
                      <c:pt idx="2">
                        <c:v>15</c:v>
                      </c:pt>
                      <c:pt idx="3">
                        <c:v>25</c:v>
                      </c:pt>
                      <c:pt idx="4">
                        <c:v>18</c:v>
                      </c:pt>
                      <c:pt idx="5">
                        <c:v>20</c:v>
                      </c:pt>
                      <c:pt idx="6">
                        <c:v>28</c:v>
                      </c:pt>
                      <c:pt idx="7">
                        <c:v>25</c:v>
                      </c:pt>
                      <c:pt idx="8">
                        <c:v>22</c:v>
                      </c:pt>
                      <c:pt idx="9">
                        <c:v>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D72-42CC-BBCD-F0D76858AC0B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Noise'!$H$17</c15:sqref>
                        </c15:formulaRef>
                      </c:ext>
                    </c:extLst>
                    <c:strCache>
                      <c:ptCount val="1"/>
                      <c:pt idx="0">
                        <c:v>G16 Full Mean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Noise'!$H$18:$H$27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74</c:v>
                      </c:pt>
                      <c:pt idx="1">
                        <c:v>13</c:v>
                      </c:pt>
                      <c:pt idx="2">
                        <c:v>15</c:v>
                      </c:pt>
                      <c:pt idx="3">
                        <c:v>23</c:v>
                      </c:pt>
                      <c:pt idx="4">
                        <c:v>19</c:v>
                      </c:pt>
                      <c:pt idx="5">
                        <c:v>18</c:v>
                      </c:pt>
                      <c:pt idx="6">
                        <c:v>28</c:v>
                      </c:pt>
                      <c:pt idx="7">
                        <c:v>19</c:v>
                      </c:pt>
                      <c:pt idx="8">
                        <c:v>22</c:v>
                      </c:pt>
                      <c:pt idx="9">
                        <c:v>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1D72-42CC-BBCD-F0D76858AC0B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Noise'!$I$17</c15:sqref>
                        </c15:formulaRef>
                      </c:ext>
                    </c:extLst>
                    <c:strCache>
                      <c:ptCount val="1"/>
                      <c:pt idx="0">
                        <c:v>G17 Prov Max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Noise'!$I$18:$I$27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106.6</c:v>
                      </c:pt>
                      <c:pt idx="1">
                        <c:v>95.4</c:v>
                      </c:pt>
                      <c:pt idx="2">
                        <c:v>84</c:v>
                      </c:pt>
                      <c:pt idx="3">
                        <c:v>151.80000000000001</c:v>
                      </c:pt>
                      <c:pt idx="4">
                        <c:v>121.2</c:v>
                      </c:pt>
                      <c:pt idx="5">
                        <c:v>368</c:v>
                      </c:pt>
                      <c:pt idx="6">
                        <c:v>92.7</c:v>
                      </c:pt>
                      <c:pt idx="7">
                        <c:v>73</c:v>
                      </c:pt>
                      <c:pt idx="8">
                        <c:v>138.1</c:v>
                      </c:pt>
                      <c:pt idx="9">
                        <c:v>1107.4000000000001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D72-42CC-BBCD-F0D76858AC0B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Noise'!$J$17</c15:sqref>
                        </c15:formulaRef>
                      </c:ext>
                    </c:extLst>
                    <c:strCache>
                      <c:ptCount val="1"/>
                      <c:pt idx="0">
                        <c:v>G17 Prov Mean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Noise'!$J$18:$J$27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88.3</c:v>
                      </c:pt>
                      <c:pt idx="1">
                        <c:v>22.5</c:v>
                      </c:pt>
                      <c:pt idx="2">
                        <c:v>22.2</c:v>
                      </c:pt>
                      <c:pt idx="3">
                        <c:v>42.6</c:v>
                      </c:pt>
                      <c:pt idx="4">
                        <c:v>22.6</c:v>
                      </c:pt>
                      <c:pt idx="5">
                        <c:v>110</c:v>
                      </c:pt>
                      <c:pt idx="6">
                        <c:v>36.5</c:v>
                      </c:pt>
                      <c:pt idx="7">
                        <c:v>30.2</c:v>
                      </c:pt>
                      <c:pt idx="8">
                        <c:v>94</c:v>
                      </c:pt>
                      <c:pt idx="9">
                        <c:v>349.6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D72-42CC-BBCD-F0D76858AC0B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Noise'!$K$17</c15:sqref>
                        </c15:formulaRef>
                      </c:ext>
                    </c:extLst>
                    <c:strCache>
                      <c:ptCount val="1"/>
                      <c:pt idx="0">
                        <c:v>G17 Full Max</c:v>
                      </c:pt>
                    </c:strCache>
                  </c:strRef>
                </c:tx>
                <c:spPr>
                  <a:solidFill>
                    <a:srgbClr val="C0000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Noise'!$K$18:$K$27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102</c:v>
                      </c:pt>
                      <c:pt idx="1">
                        <c:v>58</c:v>
                      </c:pt>
                      <c:pt idx="2">
                        <c:v>270</c:v>
                      </c:pt>
                      <c:pt idx="3">
                        <c:v>295</c:v>
                      </c:pt>
                      <c:pt idx="4">
                        <c:v>78</c:v>
                      </c:pt>
                      <c:pt idx="5">
                        <c:v>400</c:v>
                      </c:pt>
                      <c:pt idx="6">
                        <c:v>89</c:v>
                      </c:pt>
                      <c:pt idx="7">
                        <c:v>69</c:v>
                      </c:pt>
                      <c:pt idx="8">
                        <c:v>149</c:v>
                      </c:pt>
                      <c:pt idx="9">
                        <c:v>788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D72-42CC-BBCD-F0D76858AC0B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Noise'!$L$17</c15:sqref>
                        </c15:formulaRef>
                      </c:ext>
                    </c:extLst>
                    <c:strCache>
                      <c:ptCount val="1"/>
                      <c:pt idx="0">
                        <c:v>G17 Full Mean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Noise'!$L$18:$L$27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86</c:v>
                      </c:pt>
                      <c:pt idx="1">
                        <c:v>22</c:v>
                      </c:pt>
                      <c:pt idx="2">
                        <c:v>22</c:v>
                      </c:pt>
                      <c:pt idx="3">
                        <c:v>43</c:v>
                      </c:pt>
                      <c:pt idx="4">
                        <c:v>22</c:v>
                      </c:pt>
                      <c:pt idx="5">
                        <c:v>111</c:v>
                      </c:pt>
                      <c:pt idx="6">
                        <c:v>39</c:v>
                      </c:pt>
                      <c:pt idx="7">
                        <c:v>33</c:v>
                      </c:pt>
                      <c:pt idx="8">
                        <c:v>109</c:v>
                      </c:pt>
                      <c:pt idx="9" formatCode="0">
                        <c:v>402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D72-42CC-BBCD-F0D76858AC0B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Noise'!$M$17</c15:sqref>
                        </c15:formulaRef>
                      </c:ext>
                    </c:extLst>
                    <c:strCache>
                      <c:ptCount val="1"/>
                      <c:pt idx="0">
                        <c:v>G17 GS-3 Max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Noise'!$M$18:$M$27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106</c:v>
                      </c:pt>
                      <c:pt idx="1">
                        <c:v>68</c:v>
                      </c:pt>
                      <c:pt idx="2">
                        <c:v>402</c:v>
                      </c:pt>
                      <c:pt idx="3">
                        <c:v>372</c:v>
                      </c:pt>
                      <c:pt idx="4">
                        <c:v>90</c:v>
                      </c:pt>
                      <c:pt idx="5">
                        <c:v>449</c:v>
                      </c:pt>
                      <c:pt idx="6">
                        <c:v>111</c:v>
                      </c:pt>
                      <c:pt idx="7">
                        <c:v>120</c:v>
                      </c:pt>
                      <c:pt idx="8">
                        <c:v>217</c:v>
                      </c:pt>
                      <c:pt idx="9" formatCode="0">
                        <c:v>1097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D72-42CC-BBCD-F0D76858AC0B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Noise'!$N$17</c15:sqref>
                        </c15:formulaRef>
                      </c:ext>
                    </c:extLst>
                    <c:strCache>
                      <c:ptCount val="1"/>
                      <c:pt idx="0">
                        <c:v>G17 GS-3 Mean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Noise'!$N$18:$N$27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88</c:v>
                      </c:pt>
                      <c:pt idx="1">
                        <c:v>32</c:v>
                      </c:pt>
                      <c:pt idx="2">
                        <c:v>29</c:v>
                      </c:pt>
                      <c:pt idx="3">
                        <c:v>64</c:v>
                      </c:pt>
                      <c:pt idx="4">
                        <c:v>41</c:v>
                      </c:pt>
                      <c:pt idx="5">
                        <c:v>183</c:v>
                      </c:pt>
                      <c:pt idx="6">
                        <c:v>72</c:v>
                      </c:pt>
                      <c:pt idx="7">
                        <c:v>69</c:v>
                      </c:pt>
                      <c:pt idx="8">
                        <c:v>166</c:v>
                      </c:pt>
                      <c:pt idx="9" formatCode="0">
                        <c:v>808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D72-42CC-BBCD-F0D76858AC0B}"/>
                  </c:ext>
                </c:extLst>
              </c15:ser>
            </c15:filteredBarSeries>
            <c15:filteredBar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Noise'!$P$17</c15:sqref>
                        </c15:formulaRef>
                      </c:ext>
                    </c:extLst>
                    <c:strCache>
                      <c:ptCount val="1"/>
                      <c:pt idx="0">
                        <c:v>G18 Prov Mean</c:v>
                      </c:pt>
                    </c:strCache>
                  </c:strRef>
                </c:tx>
                <c:spPr>
                  <a:solidFill>
                    <a:schemeClr val="accent2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 formatCode="0.0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 formatCode="0.00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Noise'!$P$18:$P$27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93</c:v>
                      </c:pt>
                      <c:pt idx="1">
                        <c:v>13</c:v>
                      </c:pt>
                      <c:pt idx="2">
                        <c:v>17</c:v>
                      </c:pt>
                      <c:pt idx="3">
                        <c:v>25</c:v>
                      </c:pt>
                      <c:pt idx="4">
                        <c:v>25</c:v>
                      </c:pt>
                      <c:pt idx="5">
                        <c:v>19</c:v>
                      </c:pt>
                      <c:pt idx="6">
                        <c:v>29</c:v>
                      </c:pt>
                      <c:pt idx="7">
                        <c:v>21</c:v>
                      </c:pt>
                      <c:pt idx="8">
                        <c:v>25</c:v>
                      </c:pt>
                      <c:pt idx="9">
                        <c:v>37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D72-42CC-BBCD-F0D76858AC0B}"/>
                  </c:ext>
                </c:extLst>
              </c15:ser>
            </c15:filteredBarSeries>
          </c:ext>
        </c:extLst>
      </c:barChart>
      <c:catAx>
        <c:axId val="1406546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Channel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903056"/>
        <c:crosses val="autoZero"/>
        <c:auto val="1"/>
        <c:lblAlgn val="ctr"/>
        <c:lblOffset val="100"/>
        <c:noMultiLvlLbl val="0"/>
      </c:catAx>
      <c:valAx>
        <c:axId val="1675903056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NEdT (mK)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654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IR Accuracy for GOES-</a:t>
            </a:r>
            <a:r>
              <a:rPr lang="en-US" sz="1800" b="1" i="0" baseline="0" dirty="0">
                <a:solidFill>
                  <a:srgbClr val="FFC000"/>
                </a:solidFill>
                <a:effectLst/>
              </a:rPr>
              <a:t>16</a:t>
            </a:r>
            <a:r>
              <a:rPr lang="en-US" sz="1800" b="1" i="0" baseline="0" dirty="0">
                <a:effectLst/>
              </a:rPr>
              <a:t>/</a:t>
            </a:r>
            <a:r>
              <a:rPr lang="en-US" sz="1800" b="1" i="0" baseline="0" dirty="0">
                <a:solidFill>
                  <a:srgbClr val="C00000"/>
                </a:solidFill>
                <a:effectLst/>
              </a:rPr>
              <a:t>17</a:t>
            </a:r>
            <a:r>
              <a:rPr lang="en-US" sz="1800" b="1" i="0" baseline="0" dirty="0">
                <a:effectLst/>
              </a:rPr>
              <a:t>/</a:t>
            </a:r>
            <a:r>
              <a:rPr lang="en-US" sz="1800" b="1" i="0" baseline="0" dirty="0">
                <a:solidFill>
                  <a:srgbClr val="0070C0"/>
                </a:solidFill>
                <a:effectLst/>
              </a:rPr>
              <a:t>18</a:t>
            </a:r>
            <a:endParaRPr lang="en-US" dirty="0">
              <a:solidFill>
                <a:srgbClr val="0070C0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'2d Accuracy'!$D$40</c:f>
              <c:strCache>
                <c:ptCount val="1"/>
                <c:pt idx="0">
                  <c:v>Baseline*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'2d Accuracy'!$B$41:$B$50</c:f>
              <c:numCache>
                <c:formatCode>General</c:formatCode>
                <c:ptCount val="10"/>
                <c:pt idx="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'2d Accuracy'!$D$41:$D$50</c:f>
              <c:numCache>
                <c:formatCode>General</c:formatCode>
                <c:ptCount val="10"/>
                <c:pt idx="0">
                  <c:v>870</c:v>
                </c:pt>
                <c:pt idx="1">
                  <c:v>660</c:v>
                </c:pt>
                <c:pt idx="2">
                  <c:v>680</c:v>
                </c:pt>
                <c:pt idx="3">
                  <c:v>680</c:v>
                </c:pt>
                <c:pt idx="4">
                  <c:v>640</c:v>
                </c:pt>
                <c:pt idx="5">
                  <c:v>660</c:v>
                </c:pt>
                <c:pt idx="6">
                  <c:v>680</c:v>
                </c:pt>
                <c:pt idx="7">
                  <c:v>700</c:v>
                </c:pt>
                <c:pt idx="8">
                  <c:v>740</c:v>
                </c:pt>
                <c:pt idx="9">
                  <c:v>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E3-4AC6-A4A9-7920C554B5F2}"/>
            </c:ext>
          </c:extLst>
        </c:ser>
        <c:ser>
          <c:idx val="4"/>
          <c:order val="4"/>
          <c:tx>
            <c:strRef>
              <c:f>'2d Accuracy'!$G$40</c:f>
              <c:strCache>
                <c:ptCount val="1"/>
                <c:pt idx="0">
                  <c:v>G16 Full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'2d Accuracy'!$H$41:$H$50</c:f>
                <c:numCache>
                  <c:formatCode>General</c:formatCode>
                  <c:ptCount val="10"/>
                  <c:pt idx="0">
                    <c:v>99</c:v>
                  </c:pt>
                  <c:pt idx="1">
                    <c:v>52</c:v>
                  </c:pt>
                  <c:pt idx="2">
                    <c:v>79</c:v>
                  </c:pt>
                  <c:pt idx="3">
                    <c:v>93</c:v>
                  </c:pt>
                  <c:pt idx="4">
                    <c:v>184</c:v>
                  </c:pt>
                  <c:pt idx="5">
                    <c:v>159</c:v>
                  </c:pt>
                  <c:pt idx="6">
                    <c:v>254</c:v>
                  </c:pt>
                  <c:pt idx="7">
                    <c:v>279</c:v>
                  </c:pt>
                  <c:pt idx="8">
                    <c:v>292</c:v>
                  </c:pt>
                  <c:pt idx="9">
                    <c:v>272</c:v>
                  </c:pt>
                </c:numCache>
              </c:numRef>
            </c:plus>
            <c:minus>
              <c:numRef>
                <c:f>'2d Accuracy'!$H$41:$H$50</c:f>
                <c:numCache>
                  <c:formatCode>General</c:formatCode>
                  <c:ptCount val="10"/>
                  <c:pt idx="0">
                    <c:v>99</c:v>
                  </c:pt>
                  <c:pt idx="1">
                    <c:v>52</c:v>
                  </c:pt>
                  <c:pt idx="2">
                    <c:v>79</c:v>
                  </c:pt>
                  <c:pt idx="3">
                    <c:v>93</c:v>
                  </c:pt>
                  <c:pt idx="4">
                    <c:v>184</c:v>
                  </c:pt>
                  <c:pt idx="5">
                    <c:v>159</c:v>
                  </c:pt>
                  <c:pt idx="6">
                    <c:v>254</c:v>
                  </c:pt>
                  <c:pt idx="7">
                    <c:v>279</c:v>
                  </c:pt>
                  <c:pt idx="8">
                    <c:v>292</c:v>
                  </c:pt>
                  <c:pt idx="9">
                    <c:v>272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'2d Accuracy'!$B$41:$B$50</c:f>
              <c:numCache>
                <c:formatCode>General</c:formatCode>
                <c:ptCount val="10"/>
                <c:pt idx="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'2d Accuracy'!$G$41:$G$50</c:f>
              <c:numCache>
                <c:formatCode>0</c:formatCode>
                <c:ptCount val="10"/>
                <c:pt idx="0">
                  <c:v>-133</c:v>
                </c:pt>
                <c:pt idx="1">
                  <c:v>-61</c:v>
                </c:pt>
                <c:pt idx="2">
                  <c:v>-105</c:v>
                </c:pt>
                <c:pt idx="3">
                  <c:v>-95</c:v>
                </c:pt>
                <c:pt idx="4">
                  <c:v>-187</c:v>
                </c:pt>
                <c:pt idx="5">
                  <c:v>-159</c:v>
                </c:pt>
                <c:pt idx="6">
                  <c:v>-199</c:v>
                </c:pt>
                <c:pt idx="7">
                  <c:v>-145</c:v>
                </c:pt>
                <c:pt idx="8">
                  <c:v>-138</c:v>
                </c:pt>
                <c:pt idx="9">
                  <c:v>-267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1E3-4AC6-A4A9-7920C554B5F2}"/>
            </c:ext>
          </c:extLst>
        </c:ser>
        <c:ser>
          <c:idx val="8"/>
          <c:order val="8"/>
          <c:tx>
            <c:strRef>
              <c:f>'2d Accuracy'!$K$40</c:f>
              <c:strCache>
                <c:ptCount val="1"/>
                <c:pt idx="0">
                  <c:v>G17 Full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'2d Accuracy'!$L$41:$L$50</c:f>
                <c:numCache>
                  <c:formatCode>General</c:formatCode>
                  <c:ptCount val="10"/>
                  <c:pt idx="0">
                    <c:v>102</c:v>
                  </c:pt>
                  <c:pt idx="1">
                    <c:v>47</c:v>
                  </c:pt>
                  <c:pt idx="2">
                    <c:v>69</c:v>
                  </c:pt>
                  <c:pt idx="3">
                    <c:v>184</c:v>
                  </c:pt>
                  <c:pt idx="4">
                    <c:v>87</c:v>
                  </c:pt>
                  <c:pt idx="5">
                    <c:v>164</c:v>
                  </c:pt>
                  <c:pt idx="6">
                    <c:v>253</c:v>
                  </c:pt>
                  <c:pt idx="7">
                    <c:v>287</c:v>
                  </c:pt>
                  <c:pt idx="8">
                    <c:v>305</c:v>
                  </c:pt>
                  <c:pt idx="9">
                    <c:v>280</c:v>
                  </c:pt>
                </c:numCache>
              </c:numRef>
            </c:plus>
            <c:minus>
              <c:numRef>
                <c:f>'2d Accuracy'!$L$41:$L$50</c:f>
                <c:numCache>
                  <c:formatCode>General</c:formatCode>
                  <c:ptCount val="10"/>
                  <c:pt idx="0">
                    <c:v>102</c:v>
                  </c:pt>
                  <c:pt idx="1">
                    <c:v>47</c:v>
                  </c:pt>
                  <c:pt idx="2">
                    <c:v>69</c:v>
                  </c:pt>
                  <c:pt idx="3">
                    <c:v>184</c:v>
                  </c:pt>
                  <c:pt idx="4">
                    <c:v>87</c:v>
                  </c:pt>
                  <c:pt idx="5">
                    <c:v>164</c:v>
                  </c:pt>
                  <c:pt idx="6">
                    <c:v>253</c:v>
                  </c:pt>
                  <c:pt idx="7">
                    <c:v>287</c:v>
                  </c:pt>
                  <c:pt idx="8">
                    <c:v>305</c:v>
                  </c:pt>
                  <c:pt idx="9">
                    <c:v>280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'2d Accuracy'!$B$41:$B$50</c:f>
              <c:numCache>
                <c:formatCode>General</c:formatCode>
                <c:ptCount val="10"/>
                <c:pt idx="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'2d Accuracy'!$K$41:$K$50</c:f>
              <c:numCache>
                <c:formatCode>General</c:formatCode>
                <c:ptCount val="10"/>
                <c:pt idx="0">
                  <c:v>-29</c:v>
                </c:pt>
                <c:pt idx="1">
                  <c:v>-23</c:v>
                </c:pt>
                <c:pt idx="2">
                  <c:v>34</c:v>
                </c:pt>
                <c:pt idx="3">
                  <c:v>6</c:v>
                </c:pt>
                <c:pt idx="4">
                  <c:v>-6</c:v>
                </c:pt>
                <c:pt idx="5">
                  <c:v>-82</c:v>
                </c:pt>
                <c:pt idx="6">
                  <c:v>-46</c:v>
                </c:pt>
                <c:pt idx="7">
                  <c:v>-33</c:v>
                </c:pt>
                <c:pt idx="8">
                  <c:v>77</c:v>
                </c:pt>
                <c:pt idx="9">
                  <c:v>347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1E3-4AC6-A4A9-7920C554B5F2}"/>
            </c:ext>
          </c:extLst>
        </c:ser>
        <c:ser>
          <c:idx val="10"/>
          <c:order val="10"/>
          <c:tx>
            <c:strRef>
              <c:f>'2d Accuracy'!$M$40</c:f>
              <c:strCache>
                <c:ptCount val="1"/>
                <c:pt idx="0">
                  <c:v>G18 Prov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'2d Accuracy'!$N$41:$N$50</c:f>
                <c:numCache>
                  <c:formatCode>General</c:formatCode>
                  <c:ptCount val="10"/>
                  <c:pt idx="0">
                    <c:v>159</c:v>
                  </c:pt>
                  <c:pt idx="1">
                    <c:v>57</c:v>
                  </c:pt>
                  <c:pt idx="2">
                    <c:v>96</c:v>
                  </c:pt>
                  <c:pt idx="3">
                    <c:v>120</c:v>
                  </c:pt>
                  <c:pt idx="4">
                    <c:v>333</c:v>
                  </c:pt>
                  <c:pt idx="5">
                    <c:v>268</c:v>
                  </c:pt>
                  <c:pt idx="6">
                    <c:v>446</c:v>
                  </c:pt>
                  <c:pt idx="7">
                    <c:v>499</c:v>
                  </c:pt>
                  <c:pt idx="8">
                    <c:v>513</c:v>
                  </c:pt>
                  <c:pt idx="9">
                    <c:v>412</c:v>
                  </c:pt>
                </c:numCache>
              </c:numRef>
            </c:plus>
            <c:minus>
              <c:numRef>
                <c:f>'2d Accuracy'!$N$41:$N$50</c:f>
                <c:numCache>
                  <c:formatCode>General</c:formatCode>
                  <c:ptCount val="10"/>
                  <c:pt idx="0">
                    <c:v>159</c:v>
                  </c:pt>
                  <c:pt idx="1">
                    <c:v>57</c:v>
                  </c:pt>
                  <c:pt idx="2">
                    <c:v>96</c:v>
                  </c:pt>
                  <c:pt idx="3">
                    <c:v>120</c:v>
                  </c:pt>
                  <c:pt idx="4">
                    <c:v>333</c:v>
                  </c:pt>
                  <c:pt idx="5">
                    <c:v>268</c:v>
                  </c:pt>
                  <c:pt idx="6">
                    <c:v>446</c:v>
                  </c:pt>
                  <c:pt idx="7">
                    <c:v>499</c:v>
                  </c:pt>
                  <c:pt idx="8">
                    <c:v>513</c:v>
                  </c:pt>
                  <c:pt idx="9">
                    <c:v>412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'2d Accuracy'!$B$41:$B$50</c:f>
              <c:numCache>
                <c:formatCode>General</c:formatCode>
                <c:ptCount val="10"/>
                <c:pt idx="0">
                  <c:v>3.9</c:v>
                </c:pt>
                <c:pt idx="1">
                  <c:v>6.19</c:v>
                </c:pt>
                <c:pt idx="2">
                  <c:v>6.95</c:v>
                </c:pt>
                <c:pt idx="3">
                  <c:v>7.34</c:v>
                </c:pt>
                <c:pt idx="4">
                  <c:v>8.5</c:v>
                </c:pt>
                <c:pt idx="5">
                  <c:v>9.61</c:v>
                </c:pt>
                <c:pt idx="6">
                  <c:v>10.3</c:v>
                </c:pt>
                <c:pt idx="7">
                  <c:v>11.2</c:v>
                </c:pt>
                <c:pt idx="8">
                  <c:v>12.3</c:v>
                </c:pt>
                <c:pt idx="9">
                  <c:v>13.3</c:v>
                </c:pt>
              </c:numCache>
            </c:numRef>
          </c:cat>
          <c:val>
            <c:numRef>
              <c:f>'2d Accuracy'!$M$41:$M$50</c:f>
              <c:numCache>
                <c:formatCode>General</c:formatCode>
                <c:ptCount val="10"/>
                <c:pt idx="0">
                  <c:v>-28.23</c:v>
                </c:pt>
                <c:pt idx="1">
                  <c:v>-22.73</c:v>
                </c:pt>
                <c:pt idx="2">
                  <c:v>-102.2</c:v>
                </c:pt>
                <c:pt idx="3">
                  <c:v>36.57</c:v>
                </c:pt>
                <c:pt idx="4">
                  <c:v>-43.1</c:v>
                </c:pt>
                <c:pt idx="5">
                  <c:v>-3.11</c:v>
                </c:pt>
                <c:pt idx="6">
                  <c:v>-38.049999999999997</c:v>
                </c:pt>
                <c:pt idx="7">
                  <c:v>-16.559999999999999</c:v>
                </c:pt>
                <c:pt idx="8">
                  <c:v>39.47</c:v>
                </c:pt>
                <c:pt idx="9">
                  <c:v>133.6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1E3-4AC6-A4A9-7920C554B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3014640"/>
        <c:axId val="152564340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'2d Accuracy'!$C$40</c15:sqref>
                        </c15:formulaRef>
                      </c:ext>
                    </c:extLst>
                    <c:strCache>
                      <c:ptCount val="1"/>
                      <c:pt idx="0">
                        <c:v>MRD*</c:v>
                      </c:pt>
                    </c:strCache>
                  </c:strRef>
                </c:tx>
                <c:spPr>
                  <a:solidFill>
                    <a:srgbClr val="92D05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'2d Accuracy'!$C$41:$C$50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1000</c:v>
                      </c:pt>
                      <c:pt idx="1">
                        <c:v>1000</c:v>
                      </c:pt>
                      <c:pt idx="2">
                        <c:v>1000</c:v>
                      </c:pt>
                      <c:pt idx="3">
                        <c:v>1000</c:v>
                      </c:pt>
                      <c:pt idx="4">
                        <c:v>1000</c:v>
                      </c:pt>
                      <c:pt idx="5">
                        <c:v>1000</c:v>
                      </c:pt>
                      <c:pt idx="6">
                        <c:v>1000</c:v>
                      </c:pt>
                      <c:pt idx="7">
                        <c:v>1000</c:v>
                      </c:pt>
                      <c:pt idx="8">
                        <c:v>1000</c:v>
                      </c:pt>
                      <c:pt idx="9">
                        <c:v>1000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81E3-4AC6-A4A9-7920C554B5F2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Accuracy'!$E$40</c15:sqref>
                        </c15:formulaRef>
                      </c:ext>
                    </c:extLst>
                    <c:strCache>
                      <c:ptCount val="1"/>
                      <c:pt idx="0">
                        <c:v>G16 Prov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Accuracy'!$E$41:$E$50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-152</c:v>
                      </c:pt>
                      <c:pt idx="1">
                        <c:v>72</c:v>
                      </c:pt>
                      <c:pt idx="2">
                        <c:v>-119</c:v>
                      </c:pt>
                      <c:pt idx="3">
                        <c:v>-117</c:v>
                      </c:pt>
                      <c:pt idx="4">
                        <c:v>-208</c:v>
                      </c:pt>
                      <c:pt idx="5">
                        <c:v>-144</c:v>
                      </c:pt>
                      <c:pt idx="6">
                        <c:v>-192</c:v>
                      </c:pt>
                      <c:pt idx="7">
                        <c:v>-127</c:v>
                      </c:pt>
                      <c:pt idx="8">
                        <c:v>-106</c:v>
                      </c:pt>
                      <c:pt idx="9">
                        <c:v>-232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1E3-4AC6-A4A9-7920C554B5F2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Accuracy'!$F$40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Accuracy'!$F$41:$F$50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136</c:v>
                      </c:pt>
                      <c:pt idx="1">
                        <c:v>56</c:v>
                      </c:pt>
                      <c:pt idx="2">
                        <c:v>85</c:v>
                      </c:pt>
                      <c:pt idx="3">
                        <c:v>103</c:v>
                      </c:pt>
                      <c:pt idx="4">
                        <c:v>226</c:v>
                      </c:pt>
                      <c:pt idx="5">
                        <c:v>186</c:v>
                      </c:pt>
                      <c:pt idx="6">
                        <c:v>299</c:v>
                      </c:pt>
                      <c:pt idx="7">
                        <c:v>335</c:v>
                      </c:pt>
                      <c:pt idx="8">
                        <c:v>358</c:v>
                      </c:pt>
                      <c:pt idx="9">
                        <c:v>322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1E3-4AC6-A4A9-7920C554B5F2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Accuracy'!$H$40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Accuracy'!$H$41:$H$50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99</c:v>
                      </c:pt>
                      <c:pt idx="1">
                        <c:v>52</c:v>
                      </c:pt>
                      <c:pt idx="2">
                        <c:v>79</c:v>
                      </c:pt>
                      <c:pt idx="3">
                        <c:v>93</c:v>
                      </c:pt>
                      <c:pt idx="4">
                        <c:v>184</c:v>
                      </c:pt>
                      <c:pt idx="5">
                        <c:v>159</c:v>
                      </c:pt>
                      <c:pt idx="6">
                        <c:v>254</c:v>
                      </c:pt>
                      <c:pt idx="7">
                        <c:v>279</c:v>
                      </c:pt>
                      <c:pt idx="8">
                        <c:v>292</c:v>
                      </c:pt>
                      <c:pt idx="9">
                        <c:v>272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1E3-4AC6-A4A9-7920C554B5F2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Accuracy'!$I$40</c15:sqref>
                        </c15:formulaRef>
                      </c:ext>
                    </c:extLst>
                    <c:strCache>
                      <c:ptCount val="1"/>
                      <c:pt idx="0">
                        <c:v>G17 Prov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Accuracy'!$I$41:$I$50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-18</c:v>
                      </c:pt>
                      <c:pt idx="1">
                        <c:v>-31</c:v>
                      </c:pt>
                      <c:pt idx="2">
                        <c:v>19</c:v>
                      </c:pt>
                      <c:pt idx="3">
                        <c:v>-23</c:v>
                      </c:pt>
                      <c:pt idx="4">
                        <c:v>-16</c:v>
                      </c:pt>
                      <c:pt idx="5">
                        <c:v>-84</c:v>
                      </c:pt>
                      <c:pt idx="6">
                        <c:v>-67</c:v>
                      </c:pt>
                      <c:pt idx="7">
                        <c:v>-77</c:v>
                      </c:pt>
                      <c:pt idx="8">
                        <c:v>39</c:v>
                      </c:pt>
                      <c:pt idx="9">
                        <c:v>333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1E3-4AC6-A4A9-7920C554B5F2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Accuracy'!$J$40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Accuracy'!$J$41:$J$50</c15:sqref>
                        </c15:formulaRef>
                      </c:ext>
                    </c:extLst>
                    <c:numCache>
                      <c:formatCode>0</c:formatCode>
                      <c:ptCount val="10"/>
                      <c:pt idx="0">
                        <c:v>124</c:v>
                      </c:pt>
                      <c:pt idx="1">
                        <c:v>53</c:v>
                      </c:pt>
                      <c:pt idx="2">
                        <c:v>73</c:v>
                      </c:pt>
                      <c:pt idx="3">
                        <c:v>98</c:v>
                      </c:pt>
                      <c:pt idx="4">
                        <c:v>179</c:v>
                      </c:pt>
                      <c:pt idx="5">
                        <c:v>160</c:v>
                      </c:pt>
                      <c:pt idx="6">
                        <c:v>247</c:v>
                      </c:pt>
                      <c:pt idx="7">
                        <c:v>284</c:v>
                      </c:pt>
                      <c:pt idx="8">
                        <c:v>297</c:v>
                      </c:pt>
                      <c:pt idx="9">
                        <c:v>288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1E3-4AC6-A4A9-7920C554B5F2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Accuracy'!$L$40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Accuracy'!$L$41:$L$50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102</c:v>
                      </c:pt>
                      <c:pt idx="1">
                        <c:v>47</c:v>
                      </c:pt>
                      <c:pt idx="2">
                        <c:v>69</c:v>
                      </c:pt>
                      <c:pt idx="3">
                        <c:v>184</c:v>
                      </c:pt>
                      <c:pt idx="4">
                        <c:v>87</c:v>
                      </c:pt>
                      <c:pt idx="5">
                        <c:v>164</c:v>
                      </c:pt>
                      <c:pt idx="6">
                        <c:v>253</c:v>
                      </c:pt>
                      <c:pt idx="7">
                        <c:v>287</c:v>
                      </c:pt>
                      <c:pt idx="8">
                        <c:v>305</c:v>
                      </c:pt>
                      <c:pt idx="9">
                        <c:v>280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1E3-4AC6-A4A9-7920C554B5F2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Accuracy'!$N$40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Accuracy'!$B$41:$B$50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3.9</c:v>
                      </c:pt>
                      <c:pt idx="1">
                        <c:v>6.19</c:v>
                      </c:pt>
                      <c:pt idx="2">
                        <c:v>6.95</c:v>
                      </c:pt>
                      <c:pt idx="3">
                        <c:v>7.34</c:v>
                      </c:pt>
                      <c:pt idx="4">
                        <c:v>8.5</c:v>
                      </c:pt>
                      <c:pt idx="5">
                        <c:v>9.61</c:v>
                      </c:pt>
                      <c:pt idx="6">
                        <c:v>10.3</c:v>
                      </c:pt>
                      <c:pt idx="7">
                        <c:v>11.2</c:v>
                      </c:pt>
                      <c:pt idx="8">
                        <c:v>12.3</c:v>
                      </c:pt>
                      <c:pt idx="9">
                        <c:v>13.3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'2d Accuracy'!$N$41:$N$50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159</c:v>
                      </c:pt>
                      <c:pt idx="1">
                        <c:v>57</c:v>
                      </c:pt>
                      <c:pt idx="2">
                        <c:v>96</c:v>
                      </c:pt>
                      <c:pt idx="3">
                        <c:v>120</c:v>
                      </c:pt>
                      <c:pt idx="4">
                        <c:v>333</c:v>
                      </c:pt>
                      <c:pt idx="5">
                        <c:v>268</c:v>
                      </c:pt>
                      <c:pt idx="6">
                        <c:v>446</c:v>
                      </c:pt>
                      <c:pt idx="7">
                        <c:v>499</c:v>
                      </c:pt>
                      <c:pt idx="8">
                        <c:v>513</c:v>
                      </c:pt>
                      <c:pt idx="9">
                        <c:v>412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1E3-4AC6-A4A9-7920C554B5F2}"/>
                  </c:ext>
                </c:extLst>
              </c15:ser>
            </c15:filteredBarSeries>
          </c:ext>
        </c:extLst>
      </c:barChart>
      <c:catAx>
        <c:axId val="15130146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Channel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5643408"/>
        <c:crosses val="autoZero"/>
        <c:auto val="1"/>
        <c:lblAlgn val="ctr"/>
        <c:lblOffset val="100"/>
        <c:noMultiLvlLbl val="0"/>
      </c:catAx>
      <c:valAx>
        <c:axId val="1525643408"/>
        <c:scaling>
          <c:orientation val="minMax"/>
          <c:max val="1000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Bias (mK)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301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effectLst/>
              </a:rPr>
              <a:t>GOES-</a:t>
            </a:r>
            <a:r>
              <a:rPr lang="en-US" sz="1800" b="1" i="0" baseline="0" dirty="0">
                <a:solidFill>
                  <a:srgbClr val="FFC000"/>
                </a:solidFill>
                <a:effectLst/>
              </a:rPr>
              <a:t>16</a:t>
            </a:r>
            <a:r>
              <a:rPr lang="en-US" sz="1800" b="0" i="0" baseline="0" dirty="0">
                <a:effectLst/>
              </a:rPr>
              <a:t>/</a:t>
            </a:r>
            <a:r>
              <a:rPr lang="en-US" sz="1800" b="1" i="0" baseline="0" dirty="0">
                <a:solidFill>
                  <a:srgbClr val="C00000"/>
                </a:solidFill>
                <a:effectLst/>
              </a:rPr>
              <a:t>17</a:t>
            </a:r>
            <a:r>
              <a:rPr lang="en-US" sz="1800" b="0" i="0" baseline="0" dirty="0">
                <a:effectLst/>
              </a:rPr>
              <a:t>/</a:t>
            </a:r>
            <a:r>
              <a:rPr lang="en-US" sz="1800" b="1" i="0" baseline="0" dirty="0">
                <a:solidFill>
                  <a:srgbClr val="0070C0"/>
                </a:solidFill>
                <a:effectLst/>
              </a:rPr>
              <a:t>18</a:t>
            </a:r>
            <a:r>
              <a:rPr lang="en-US" sz="1800" b="0" i="0" baseline="0" dirty="0">
                <a:effectLst/>
              </a:rPr>
              <a:t> ABI IR NEdT</a:t>
            </a:r>
            <a:endParaRPr lang="en-US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'2a Noise'!$F$17</c:f>
              <c:strCache>
                <c:ptCount val="1"/>
                <c:pt idx="0">
                  <c:v>G16 Prov Mean</c:v>
                </c:pt>
              </c:strCache>
              <c:extLst xmlns:c15="http://schemas.microsoft.com/office/drawing/2012/chart"/>
            </c:strRef>
          </c:tx>
          <c:spPr>
            <a:solidFill>
              <a:srgbClr val="FFFF00"/>
            </a:solidFill>
            <a:ln w="38100"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Noise'!$F$18:$F$27</c:f>
              <c:numCache>
                <c:formatCode>0</c:formatCode>
                <c:ptCount val="1"/>
                <c:pt idx="0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54-4A1F-BFD2-196065549866}"/>
            </c:ext>
          </c:extLst>
        </c:ser>
        <c:ser>
          <c:idx val="4"/>
          <c:order val="4"/>
          <c:tx>
            <c:strRef>
              <c:f>'2a Noise'!$G$17</c:f>
              <c:strCache>
                <c:ptCount val="1"/>
                <c:pt idx="0">
                  <c:v>G16 Full Max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Noise'!$G$18:$G$27</c:f>
              <c:numCache>
                <c:formatCode>0</c:formatCode>
                <c:ptCount val="1"/>
                <c:pt idx="0">
                  <c:v>84.6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54-4A1F-BFD2-196065549866}"/>
            </c:ext>
          </c:extLst>
        </c:ser>
        <c:ser>
          <c:idx val="5"/>
          <c:order val="5"/>
          <c:tx>
            <c:strRef>
              <c:f>'2a Noise'!$H$17</c:f>
              <c:strCache>
                <c:ptCount val="1"/>
                <c:pt idx="0">
                  <c:v>G16 Full Mean</c:v>
                </c:pt>
              </c:strCache>
              <c:extLst xmlns:c15="http://schemas.microsoft.com/office/drawing/2012/chart"/>
            </c:strRef>
          </c:tx>
          <c:spPr>
            <a:solidFill>
              <a:srgbClr val="FFC000"/>
            </a:solidFill>
            <a:ln w="57150"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Noise'!$H$18:$H$27</c:f>
              <c:numCache>
                <c:formatCode>0</c:formatCode>
                <c:ptCount val="1"/>
                <c:pt idx="0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54-4A1F-BFD2-196065549866}"/>
            </c:ext>
          </c:extLst>
        </c:ser>
        <c:ser>
          <c:idx val="6"/>
          <c:order val="6"/>
          <c:tx>
            <c:strRef>
              <c:f>'2a Noise'!$I$17</c:f>
              <c:strCache>
                <c:ptCount val="1"/>
                <c:pt idx="0">
                  <c:v>G17 Prov Max</c:v>
                </c:pt>
              </c:strCache>
              <c:extLst xmlns:c15="http://schemas.microsoft.com/office/drawing/2012/chart"/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Noise'!$I$18:$I$27</c:f>
              <c:numCache>
                <c:formatCode>0</c:formatCode>
                <c:ptCount val="1"/>
                <c:pt idx="0">
                  <c:v>106.6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54-4A1F-BFD2-196065549866}"/>
            </c:ext>
          </c:extLst>
        </c:ser>
        <c:ser>
          <c:idx val="7"/>
          <c:order val="7"/>
          <c:tx>
            <c:strRef>
              <c:f>'2a Noise'!$J$17</c:f>
              <c:strCache>
                <c:ptCount val="1"/>
                <c:pt idx="0">
                  <c:v>G17 Prov Mean</c:v>
                </c:pt>
              </c:strCache>
              <c:extLst xmlns:c15="http://schemas.microsoft.com/office/drawing/2012/chart"/>
            </c:strRef>
          </c:tx>
          <c:spPr>
            <a:solidFill>
              <a:srgbClr val="00B0F0"/>
            </a:solidFill>
            <a:ln w="38100"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Noise'!$J$18:$J$27</c:f>
              <c:numCache>
                <c:formatCode>0</c:formatCode>
                <c:ptCount val="1"/>
                <c:pt idx="0">
                  <c:v>88.3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54-4A1F-BFD2-196065549866}"/>
            </c:ext>
          </c:extLst>
        </c:ser>
        <c:ser>
          <c:idx val="8"/>
          <c:order val="8"/>
          <c:tx>
            <c:strRef>
              <c:f>'2a Noise'!$K$17</c:f>
              <c:strCache>
                <c:ptCount val="1"/>
                <c:pt idx="0">
                  <c:v>G17 Full Max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Noise'!$K$18:$K$27</c:f>
              <c:numCache>
                <c:formatCode>0</c:formatCode>
                <c:ptCount val="1"/>
                <c:pt idx="0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B54-4A1F-BFD2-196065549866}"/>
            </c:ext>
          </c:extLst>
        </c:ser>
        <c:ser>
          <c:idx val="9"/>
          <c:order val="9"/>
          <c:tx>
            <c:strRef>
              <c:f>'2a Noise'!$L$17</c:f>
              <c:strCache>
                <c:ptCount val="1"/>
                <c:pt idx="0">
                  <c:v>G17 Full Mean</c:v>
                </c:pt>
              </c:strCache>
              <c:extLst xmlns:c15="http://schemas.microsoft.com/office/drawing/2012/chart"/>
            </c:strRef>
          </c:tx>
          <c:spPr>
            <a:solidFill>
              <a:srgbClr val="00B050"/>
            </a:solidFill>
            <a:ln w="38100"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Noise'!$L$18:$L$27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54-4A1F-BFD2-196065549866}"/>
            </c:ext>
          </c:extLst>
        </c:ser>
        <c:ser>
          <c:idx val="10"/>
          <c:order val="10"/>
          <c:tx>
            <c:strRef>
              <c:f>'2a Noise'!$M$17</c:f>
              <c:strCache>
                <c:ptCount val="1"/>
                <c:pt idx="0">
                  <c:v>G17 GS-3 Max</c:v>
                </c:pt>
              </c:strCache>
              <c:extLst xmlns:c15="http://schemas.microsoft.com/office/drawing/2012/chart"/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Noise'!$M$18:$M$27</c:f>
              <c:numCache>
                <c:formatCode>General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B54-4A1F-BFD2-196065549866}"/>
            </c:ext>
          </c:extLst>
        </c:ser>
        <c:ser>
          <c:idx val="11"/>
          <c:order val="11"/>
          <c:tx>
            <c:strRef>
              <c:f>'2a Noise'!$N$17</c:f>
              <c:strCache>
                <c:ptCount val="1"/>
                <c:pt idx="0">
                  <c:v>G17 GS-3 Mean</c:v>
                </c:pt>
              </c:strCache>
              <c:extLst xmlns:c15="http://schemas.microsoft.com/office/drawing/2012/chart"/>
            </c:strRef>
          </c:tx>
          <c:spPr>
            <a:solidFill>
              <a:srgbClr val="C00000"/>
            </a:solidFill>
            <a:ln w="38100">
              <a:solidFill>
                <a:sysClr val="windowText" lastClr="000000"/>
              </a:solidFill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Noise'!$N$18:$N$27</c:f>
              <c:numCache>
                <c:formatCode>General</c:formatCode>
                <c:ptCount val="1"/>
                <c:pt idx="0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B54-4A1F-BFD2-196065549866}"/>
            </c:ext>
          </c:extLst>
        </c:ser>
        <c:ser>
          <c:idx val="12"/>
          <c:order val="12"/>
          <c:tx>
            <c:strRef>
              <c:f>'2a Noise'!$O$17</c:f>
              <c:strCache>
                <c:ptCount val="1"/>
                <c:pt idx="0">
                  <c:v>G18 Prov Max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Noise'!$O$18:$O$27</c:f>
              <c:numCache>
                <c:formatCode>0</c:formatCode>
                <c:ptCount val="1"/>
                <c:pt idx="0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B54-4A1F-BFD2-196065549866}"/>
            </c:ext>
          </c:extLst>
        </c:ser>
        <c:ser>
          <c:idx val="13"/>
          <c:order val="13"/>
          <c:tx>
            <c:strRef>
              <c:f>'2a Noise'!$P$17</c:f>
              <c:strCache>
                <c:ptCount val="1"/>
                <c:pt idx="0">
                  <c:v>G18 Prov Mean</c:v>
                </c:pt>
              </c:strCache>
              <c:extLst xmlns:c15="http://schemas.microsoft.com/office/drawing/2012/chart"/>
            </c:strRef>
          </c:tx>
          <c:spPr>
            <a:solidFill>
              <a:srgbClr val="0070C0"/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numRef>
              <c:f>'2a Noise'!$B$18:$B$27</c:f>
              <c:numCache>
                <c:formatCode>0.00</c:formatCode>
                <c:ptCount val="1"/>
                <c:pt idx="0">
                  <c:v>3.9</c:v>
                </c:pt>
              </c:numCache>
            </c:numRef>
          </c:cat>
          <c:val>
            <c:numRef>
              <c:f>'2a Noise'!$P$18:$P$27</c:f>
              <c:numCache>
                <c:formatCode>0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54-4A1F-BFD2-1960655498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06546720"/>
        <c:axId val="16759030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'2a Noise'!$C$17</c15:sqref>
                        </c15:formulaRef>
                      </c:ext>
                    </c:extLst>
                    <c:strCache>
                      <c:ptCount val="1"/>
                      <c:pt idx="0">
                        <c:v>MRD</c:v>
                      </c:pt>
                    </c:strCache>
                  </c:strRef>
                </c:tx>
                <c:spPr>
                  <a:solidFill>
                    <a:srgbClr val="92D050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0.00</c:formatCode>
                      <c:ptCount val="1"/>
                      <c:pt idx="0">
                        <c:v>3.9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'2a Noise'!$C$18:$C$27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3B54-4A1F-BFD2-196065549866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Noise'!$D$17</c15:sqref>
                        </c15:formulaRef>
                      </c:ext>
                    </c:extLst>
                    <c:strCache>
                      <c:ptCount val="1"/>
                      <c:pt idx="0">
                        <c:v>Baseline</c:v>
                      </c:pt>
                    </c:strCache>
                  </c:strRef>
                </c:tx>
                <c:spPr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0.00</c:formatCode>
                      <c:ptCount val="1"/>
                      <c:pt idx="0">
                        <c:v>3.9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Noise'!$D$18:$D$27</c15:sqref>
                        </c15:formulaRef>
                      </c:ext>
                    </c:extLst>
                    <c:numCache>
                      <c:formatCode>0</c:formatCode>
                      <c:ptCount val="1"/>
                      <c:pt idx="0">
                        <c:v>70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3B54-4A1F-BFD2-196065549866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Noise'!$E$17</c15:sqref>
                        </c15:formulaRef>
                      </c:ext>
                    </c:extLst>
                    <c:strCache>
                      <c:ptCount val="1"/>
                      <c:pt idx="0">
                        <c:v>G16 Prov Max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Noise'!$B$18:$B$27</c15:sqref>
                        </c15:formulaRef>
                      </c:ext>
                    </c:extLst>
                    <c:numCache>
                      <c:formatCode>0.00</c:formatCode>
                      <c:ptCount val="1"/>
                      <c:pt idx="0">
                        <c:v>3.9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'2a Noise'!$E$18:$E$27</c15:sqref>
                        </c15:formulaRef>
                      </c:ext>
                    </c:extLst>
                    <c:numCache>
                      <c:formatCode>0</c:formatCode>
                      <c:ptCount val="1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3B54-4A1F-BFD2-196065549866}"/>
                  </c:ext>
                </c:extLst>
              </c15:ser>
            </c15:filteredBarSeries>
          </c:ext>
        </c:extLst>
      </c:barChart>
      <c:catAx>
        <c:axId val="1406546720"/>
        <c:scaling>
          <c:orientation val="minMax"/>
        </c:scaling>
        <c:delete val="0"/>
        <c:axPos val="b"/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903056"/>
        <c:crosses val="autoZero"/>
        <c:auto val="1"/>
        <c:lblAlgn val="ctr"/>
        <c:lblOffset val="100"/>
        <c:noMultiLvlLbl val="0"/>
      </c:catAx>
      <c:valAx>
        <c:axId val="167590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NEdT (mK)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6546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7T15:25:11.485" idx="14">
    <p:pos x="7287" y="976"/>
    <p:text>why is this right plot covering half of the top left plot? looks awkward, and causes the bottom left plot to not make sense since it is a difference between the two top left plots</p:text>
    <p:extLst>
      <p:ext uri="{C676402C-5697-4E1C-873F-D02D1690AC5C}">
        <p15:threadingInfo xmlns:p15="http://schemas.microsoft.com/office/powerpoint/2012/main" timeZoneBias="240"/>
      </p:ext>
    </p:extLst>
  </p:cm>
  <p:cm authorId="2" dt="2022-07-28T01:06:34.429" idx="16">
    <p:pos x="7287" y="1089"/>
    <p:text>The left images will be shown first, then the right image will "appear". I could show in two slides, but want to make a point that the barcode shows in time or channel difference images.</p:text>
    <p:extLst>
      <p:ext uri="{C676402C-5697-4E1C-873F-D02D1690AC5C}">
        <p15:threadingInfo xmlns:p15="http://schemas.microsoft.com/office/powerpoint/2012/main" timeZoneBias="240">
          <p15:parentCm authorId="1" idx="14"/>
        </p15:threadingInfo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0.09614</cdr:x>
      <cdr:y>0.14125</cdr:y>
    </cdr:from>
    <cdr:to>
      <cdr:x>0.99094</cdr:x>
      <cdr:y>0.14375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8E6CA4F5-3A11-4C6C-8C57-DD53176889D3}"/>
            </a:ext>
          </a:extLst>
        </cdr:cNvPr>
        <cdr:cNvCxnSpPr/>
      </cdr:nvCxnSpPr>
      <cdr:spPr>
        <a:xfrm xmlns:a="http://schemas.openxmlformats.org/drawingml/2006/main" flipV="1">
          <a:off x="774700" y="536575"/>
          <a:ext cx="7210425" cy="9525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0.08905</cdr:x>
      <cdr:y>0.814</cdr:y>
    </cdr:from>
    <cdr:to>
      <cdr:x>0.98385</cdr:x>
      <cdr:y>0.81651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E6CA4F5-3A11-4C6C-8C57-DD53176889D3}"/>
            </a:ext>
          </a:extLst>
        </cdr:cNvPr>
        <cdr:cNvCxnSpPr/>
      </cdr:nvCxnSpPr>
      <cdr:spPr>
        <a:xfrm xmlns:a="http://schemas.openxmlformats.org/drawingml/2006/main" flipV="1">
          <a:off x="714185" y="3043192"/>
          <a:ext cx="7176341" cy="9384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BF855-2B8E-4846-AF7E-EAC7D649CB04}" type="datetimeFigureOut">
              <a:rPr lang="en-US" smtClean="0"/>
              <a:t>1/13/2023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88DD6-89D6-42F8-9832-B6F1F11B46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https://cimss.ssec.wisc.edu/satellite-blog/images/2022/07/loop_16paneltimediff_2022196_GOES18R_CONUS_M6_B12345678910111213141516_0016PANELS_timediff.mp4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88DD6-89D6-42F8-9832-B6F1F11B461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006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Google Shape;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4DC4-A86D-4FD1-81D1-7A5EEA5A1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82880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C973F-D29E-40E3-8174-23E81A123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93574"/>
            <a:ext cx="9144000" cy="137651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32475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5"/>
            <a:ext cx="10363200" cy="1500187"/>
          </a:xfrm>
        </p:spPr>
        <p:txBody>
          <a:bodyPr anchor="b"/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7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4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1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6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35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02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693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3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B93E28A-C65F-4BBE-B823-5FB5FA8B73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1890" y="6409346"/>
            <a:ext cx="2278626" cy="33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12/8/2022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D929CAB-1A28-4614-96FF-D114B3D83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090" y="6409347"/>
            <a:ext cx="5461822" cy="333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GOES-18 ABI IR CalVal for GRWG-IR Web Meeting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38A5238-9186-4A76-861E-2654307F8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2097" y="6409347"/>
            <a:ext cx="2268013" cy="333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AD0344-B142-42FF-A24F-67F68BAAC2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05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7A887-072C-44B6-86B9-1D859C3D7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AFB5A-54D0-48C8-9B8E-D39A57946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A08BCD-21FD-40F9-B42D-C50A6710C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1890" y="6409346"/>
            <a:ext cx="2278626" cy="33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12/8/2022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0CB5DB-AA26-4B35-94ED-57061DF45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090" y="6409347"/>
            <a:ext cx="5461822" cy="333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GOES-18 ABI IR CalVal for GRWG-IR Web Meeting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60B8FA-4BC0-43F8-B60A-8902155B0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2097" y="6409347"/>
            <a:ext cx="2268013" cy="333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AD0344-B142-42FF-A24F-67F68BAAC2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98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2DF11-4D23-4BFA-B0BE-4E7709156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48034-4192-4982-B91F-DE69595C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C0D92-50DB-4C1A-8741-0A9A76B12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GOES-18 ABI IR CalVal for GRWG-IR Web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1AA08-A77F-4C31-A962-8C6F33C66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9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1530850" y="64575"/>
            <a:ext cx="9144000" cy="713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609599" y="6383708"/>
            <a:ext cx="2748897" cy="4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12/8/2022</a:t>
            </a:r>
            <a:endParaRPr dirty="0"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9296400" y="6383708"/>
            <a:ext cx="2286000" cy="4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358497" y="6400798"/>
            <a:ext cx="5477527" cy="39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GOES-18 ABI IR CalVal for GRWG-IR Web Meeting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817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73480-1742-460D-AD23-897E0B81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28188"/>
            <a:ext cx="9149696" cy="637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A42CA-E348-4FEF-925A-4A0B6741D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31262"/>
            <a:ext cx="10960510" cy="5132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855C-EE32-4A3E-8AB8-01E51512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1890" y="6409346"/>
            <a:ext cx="2278626" cy="3332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E8194-5F74-4391-A19E-4F849C3465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090" y="6409347"/>
            <a:ext cx="5461822" cy="333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E0AAE-F3A7-4752-BD8D-B5373BA05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2097" y="6409347"/>
            <a:ext cx="2268013" cy="3332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4AD0344-B142-42FF-A24F-67F68BAAC27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GOESR_Logo.jpg">
            <a:extLst>
              <a:ext uri="{FF2B5EF4-FFF2-40B4-BE49-F238E27FC236}">
                <a16:creationId xmlns:a16="http://schemas.microsoft.com/office/drawing/2014/main" id="{56158EED-B3DC-41B4-80D7-B705F247F2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04" y="62231"/>
            <a:ext cx="1181812" cy="860707"/>
          </a:xfrm>
          <a:prstGeom prst="rect">
            <a:avLst/>
          </a:prstGeom>
        </p:spPr>
      </p:pic>
      <p:cxnSp>
        <p:nvCxnSpPr>
          <p:cNvPr id="9" name="Google Shape;16;p4">
            <a:extLst>
              <a:ext uri="{FF2B5EF4-FFF2-40B4-BE49-F238E27FC236}">
                <a16:creationId xmlns:a16="http://schemas.microsoft.com/office/drawing/2014/main" id="{F6BFDE2C-9BE3-4068-BFF8-EC39568EF13F}"/>
              </a:ext>
            </a:extLst>
          </p:cNvPr>
          <p:cNvCxnSpPr>
            <a:cxnSpLocks/>
          </p:cNvCxnSpPr>
          <p:nvPr userDrawn="1"/>
        </p:nvCxnSpPr>
        <p:spPr>
          <a:xfrm>
            <a:off x="383458" y="982674"/>
            <a:ext cx="11425084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1372"/>
              </a:srgbClr>
            </a:outerShdw>
          </a:effectLst>
        </p:spPr>
      </p:cxnSp>
      <p:pic>
        <p:nvPicPr>
          <p:cNvPr id="10" name="Picture 4" descr="Image result for noaa logo">
            <a:extLst>
              <a:ext uri="{FF2B5EF4-FFF2-40B4-BE49-F238E27FC236}">
                <a16:creationId xmlns:a16="http://schemas.microsoft.com/office/drawing/2014/main" id="{24386DFF-FF7B-4542-801B-151F837CEF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435" y="62230"/>
            <a:ext cx="1178961" cy="8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25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q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v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r.nesdis.noaa.gov/GOESCal/G18_ABI_Barcode_Artifact.php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r.nesdis.noaa.gov/GOESCal/G18_ABI_Barcode_Artifact.php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62872" y="1587910"/>
            <a:ext cx="10066256" cy="14858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700" b="1" dirty="0"/>
              <a:t>GOES-18 ABI IR Calibration Update</a:t>
            </a:r>
            <a:endParaRPr lang="en-US" sz="8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73B5C3-2E6F-4CDF-9180-E8C7098A85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55487"/>
            <a:ext cx="9144000" cy="1376516"/>
          </a:xfrm>
        </p:spPr>
        <p:txBody>
          <a:bodyPr>
            <a:normAutofit/>
          </a:bodyPr>
          <a:lstStyle/>
          <a:p>
            <a:r>
              <a:rPr lang="en-US" dirty="0"/>
              <a:t>Xiangqian Wu</a:t>
            </a:r>
          </a:p>
          <a:p>
            <a:r>
              <a:rPr lang="en-US" dirty="0"/>
              <a:t>GSICS Research Working Group Infrared Subgroup Monthly Meeting</a:t>
            </a:r>
          </a:p>
          <a:p>
            <a:r>
              <a:rPr lang="en-US" dirty="0"/>
              <a:t>8 December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06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A618-590E-4362-9FD9-1E2319B1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PICA and Scan Mirror Emissivity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2AD6-699E-4503-ADC2-5BBEDDE1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PICA was discovered in March 2017 from GOES-16 data, and was corrected in October 2017.</a:t>
            </a:r>
          </a:p>
          <a:p>
            <a:r>
              <a:rPr lang="en-US" dirty="0"/>
              <a:t>Post-launch tests have since been revised for future ABI.</a:t>
            </a:r>
          </a:p>
          <a:p>
            <a:r>
              <a:rPr lang="en-US" dirty="0"/>
              <a:t>It was corrected for GOES-17 ABI before the data became widely available to users.</a:t>
            </a:r>
          </a:p>
          <a:p>
            <a:r>
              <a:rPr lang="en-US" dirty="0"/>
              <a:t>GOES-18 data was accessible before PICA was corrected, therefore rediscovered by users. It disappeared after the planned update of scan mirror emissivity.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394A-8A10-451E-8C20-AE71C9762E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385A1-03CA-4762-BBC2-A5BD57BF5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A7E3-4095-4002-AFAE-2216B42E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3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A1EA2CFB-4853-48A0-A9E1-3581A04F03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1231846"/>
              </p:ext>
            </p:extLst>
          </p:nvPr>
        </p:nvGraphicFramePr>
        <p:xfrm>
          <a:off x="6096001" y="2636914"/>
          <a:ext cx="5474108" cy="3772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NEdT for GOES-18 ABI Channel 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187418-5481-4E5B-A2F4-9A93734A0716}" type="slidenum">
              <a:rPr lang="en-US" smtClean="0"/>
              <a:t>11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D4DAA4-AE85-41EE-B034-86F35388DA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0" y="1174641"/>
            <a:ext cx="5734181" cy="328062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BEAC06A-48B6-4B0F-B5C6-7CE18F3354FB}"/>
              </a:ext>
            </a:extLst>
          </p:cNvPr>
          <p:cNvCxnSpPr>
            <a:cxnSpLocks/>
          </p:cNvCxnSpPr>
          <p:nvPr/>
        </p:nvCxnSpPr>
        <p:spPr>
          <a:xfrm>
            <a:off x="6787173" y="3462115"/>
            <a:ext cx="46464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5F39E7-077A-4B43-89AA-65B5570BDC45}"/>
              </a:ext>
            </a:extLst>
          </p:cNvPr>
          <p:cNvCxnSpPr>
            <a:cxnSpLocks/>
          </p:cNvCxnSpPr>
          <p:nvPr/>
        </p:nvCxnSpPr>
        <p:spPr>
          <a:xfrm>
            <a:off x="6787173" y="4185084"/>
            <a:ext cx="46464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86A1DE3-6AFE-478B-B668-D5744BC308D3}"/>
              </a:ext>
            </a:extLst>
          </p:cNvPr>
          <p:cNvSpPr txBox="1"/>
          <p:nvPr/>
        </p:nvSpPr>
        <p:spPr>
          <a:xfrm>
            <a:off x="6566170" y="1585609"/>
            <a:ext cx="5003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GOES-18 ABI B07 NEdT is higher than GOES-16, higher than GOES-17 with Gain Set I and III, at all levels of maturity and for both mean and max.</a:t>
            </a:r>
          </a:p>
        </p:txBody>
      </p:sp>
    </p:spTree>
    <p:extLst>
      <p:ext uri="{BB962C8B-B14F-4D97-AF65-F5344CB8AC3E}">
        <p14:creationId xmlns:p14="http://schemas.microsoft.com/office/powerpoint/2010/main" val="58546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530850" y="64575"/>
            <a:ext cx="9144000" cy="713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sz="3600" dirty="0"/>
              <a:t>Also Found Vertical Striping</a:t>
            </a:r>
            <a:endParaRPr sz="3600" dirty="0"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609599" y="6383708"/>
            <a:ext cx="2748897" cy="4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12/8/2022</a:t>
            </a:r>
            <a:endParaRPr dirty="0"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9296400" y="6383708"/>
            <a:ext cx="2286000" cy="4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ftr" idx="11"/>
          </p:nvPr>
        </p:nvSpPr>
        <p:spPr>
          <a:xfrm>
            <a:off x="3358497" y="6400798"/>
            <a:ext cx="5477527" cy="39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GOES-18 ABI IR CalVal for GRWG-IR Web Meeting</a:t>
            </a:r>
            <a:endParaRPr sz="1050" dirty="0"/>
          </a:p>
        </p:txBody>
      </p:sp>
      <p:pic>
        <p:nvPicPr>
          <p:cNvPr id="53" name="Google Shape;5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2929680"/>
            <a:ext cx="7927675" cy="3471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" y="1147313"/>
            <a:ext cx="7927675" cy="310147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/>
          <p:nvPr/>
        </p:nvSpPr>
        <p:spPr>
          <a:xfrm>
            <a:off x="2700068" y="3252247"/>
            <a:ext cx="4682582" cy="996537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 txBox="1"/>
          <p:nvPr/>
        </p:nvSpPr>
        <p:spPr>
          <a:xfrm>
            <a:off x="7382649" y="3121223"/>
            <a:ext cx="9836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GOES-18</a:t>
            </a:r>
            <a:endParaRPr dirty="0"/>
          </a:p>
        </p:txBody>
      </p:sp>
      <p:sp>
        <p:nvSpPr>
          <p:cNvPr id="57" name="Google Shape;57;p8"/>
          <p:cNvSpPr txBox="1"/>
          <p:nvPr/>
        </p:nvSpPr>
        <p:spPr>
          <a:xfrm>
            <a:off x="7289073" y="5336149"/>
            <a:ext cx="98365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GOES-17</a:t>
            </a: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5D199A-24D1-417D-8244-B6F14B919A9E}"/>
              </a:ext>
            </a:extLst>
          </p:cNvPr>
          <p:cNvSpPr txBox="1"/>
          <p:nvPr/>
        </p:nvSpPr>
        <p:spPr>
          <a:xfrm rot="16200000">
            <a:off x="10332606" y="4802510"/>
            <a:ext cx="284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D. Lindsey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0850" y="4242866"/>
            <a:ext cx="9147802" cy="126233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530850" y="64575"/>
            <a:ext cx="9144000" cy="713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Within SPEC Noise Can Be Non-Random</a:t>
            </a:r>
            <a:endParaRPr dirty="0"/>
          </a:p>
        </p:txBody>
      </p:sp>
      <p:sp>
        <p:nvSpPr>
          <p:cNvPr id="64" name="Google Shape;64;p10"/>
          <p:cNvSpPr txBox="1">
            <a:spLocks noGrp="1"/>
          </p:cNvSpPr>
          <p:nvPr>
            <p:ph type="dt" idx="10"/>
          </p:nvPr>
        </p:nvSpPr>
        <p:spPr>
          <a:xfrm>
            <a:off x="609599" y="6383708"/>
            <a:ext cx="2748897" cy="4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12/8/2022</a:t>
            </a:r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9296400" y="6383708"/>
            <a:ext cx="2286000" cy="41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358497" y="6400798"/>
            <a:ext cx="5477527" cy="39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GOES-18 ABI IR CalVal for GRWG-IR Web Meeting</a:t>
            </a:r>
            <a:endParaRPr sz="1050" dirty="0"/>
          </a:p>
        </p:txBody>
      </p:sp>
      <p:pic>
        <p:nvPicPr>
          <p:cNvPr id="67" name="Google Shape;6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5616" y="1164828"/>
            <a:ext cx="5862312" cy="306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599" y="1164827"/>
            <a:ext cx="4186017" cy="306094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>
            <a:off x="1910399" y="4488024"/>
            <a:ext cx="1567252" cy="75085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8992B-CCD6-409F-9402-F27885D102CB}"/>
              </a:ext>
            </a:extLst>
          </p:cNvPr>
          <p:cNvSpPr txBox="1"/>
          <p:nvPr/>
        </p:nvSpPr>
        <p:spPr>
          <a:xfrm>
            <a:off x="621889" y="5514181"/>
            <a:ext cx="1094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Histogram: Noise is normally distributed and within spec. </a:t>
            </a:r>
          </a:p>
          <a:p>
            <a:pPr algn="ctr"/>
            <a:r>
              <a:rPr lang="en-US" dirty="0"/>
              <a:t>Image: Part of the noise is not random in space.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EA618-590E-4362-9FD9-1E2319B1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non-random noise may contribute to the barcode artifact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2AD6-699E-4503-ADC2-5BBEDDE158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394A-8A10-451E-8C20-AE71C9762E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385A1-03CA-4762-BBC2-A5BD57BF5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0A7E3-4095-4002-AFAE-2216B42E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Google Shape;142;p11">
            <a:extLst>
              <a:ext uri="{FF2B5EF4-FFF2-40B4-BE49-F238E27FC236}">
                <a16:creationId xmlns:a16="http://schemas.microsoft.com/office/drawing/2014/main" id="{060E0B5C-2A17-438A-B718-763ABA5A27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62932" y="1139412"/>
            <a:ext cx="8866135" cy="52699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F27E40-E57D-4223-A4D6-385EA2270262}"/>
              </a:ext>
            </a:extLst>
          </p:cNvPr>
          <p:cNvSpPr txBox="1"/>
          <p:nvPr/>
        </p:nvSpPr>
        <p:spPr>
          <a:xfrm rot="16200000">
            <a:off x="10332606" y="4802510"/>
            <a:ext cx="284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Line</a:t>
            </a:r>
          </a:p>
        </p:txBody>
      </p:sp>
    </p:spTree>
    <p:extLst>
      <p:ext uri="{BB962C8B-B14F-4D97-AF65-F5344CB8AC3E}">
        <p14:creationId xmlns:p14="http://schemas.microsoft.com/office/powerpoint/2010/main" val="3154478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794FC-D4F3-463E-AB19-CD7CB879E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128188"/>
            <a:ext cx="9149696" cy="637622"/>
          </a:xfrm>
        </p:spPr>
        <p:txBody>
          <a:bodyPr>
            <a:normAutofit fontScale="90000"/>
          </a:bodyPr>
          <a:lstStyle/>
          <a:p>
            <a:r>
              <a:rPr lang="en-US" dirty="0"/>
              <a:t>… esp. Those of Time or Channel Differences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72C4B-0D8F-4BC9-8FFC-94B35141B8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3F604-A310-47BE-94EC-C7CF1DDC6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3E152-12C3-4606-84D5-756D3318A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Google Shape;145;p26">
            <a:extLst>
              <a:ext uri="{FF2B5EF4-FFF2-40B4-BE49-F238E27FC236}">
                <a16:creationId xmlns:a16="http://schemas.microsoft.com/office/drawing/2014/main" id="{B3DB53C9-DE29-4781-ACCD-5AE78B680B2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" y="1131262"/>
            <a:ext cx="5384303" cy="52780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8F06C7-BBC1-44CC-AD30-1CB1B93B99F7}"/>
              </a:ext>
            </a:extLst>
          </p:cNvPr>
          <p:cNvSpPr txBox="1"/>
          <p:nvPr/>
        </p:nvSpPr>
        <p:spPr>
          <a:xfrm>
            <a:off x="3366869" y="4662603"/>
            <a:ext cx="3557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Barcode artifact is more visible in time-difference image …</a:t>
            </a:r>
          </a:p>
          <a:p>
            <a:endParaRPr lang="en-US" dirty="0"/>
          </a:p>
          <a:p>
            <a:r>
              <a:rPr lang="en-US" dirty="0"/>
              <a:t>… and channel difference image.</a:t>
            </a:r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518A4D26-C2CC-411B-8CD6-886ABA8F0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090" y="1549065"/>
            <a:ext cx="8203351" cy="37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210;g13d9169d9d0_0_176">
            <a:extLst>
              <a:ext uri="{FF2B5EF4-FFF2-40B4-BE49-F238E27FC236}">
                <a16:creationId xmlns:a16="http://schemas.microsoft.com/office/drawing/2014/main" id="{A4D59CDE-3E26-4279-91F4-8F58D3BAC08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9712" y="4816303"/>
            <a:ext cx="3555681" cy="18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9;g13d9169d9d0_0_176">
            <a:extLst>
              <a:ext uri="{FF2B5EF4-FFF2-40B4-BE49-F238E27FC236}">
                <a16:creationId xmlns:a16="http://schemas.microsoft.com/office/drawing/2014/main" id="{281F5BF6-0F04-437E-9519-52CAC289F9C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63" y="2966072"/>
            <a:ext cx="3548063" cy="1850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08;g13d9169d9d0_0_176">
            <a:extLst>
              <a:ext uri="{FF2B5EF4-FFF2-40B4-BE49-F238E27FC236}">
                <a16:creationId xmlns:a16="http://schemas.microsoft.com/office/drawing/2014/main" id="{973A65BA-6ED6-432D-81BE-B60E71C956E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369" y="1147472"/>
            <a:ext cx="3526631" cy="1818600"/>
          </a:xfrm>
          <a:prstGeom prst="rect">
            <a:avLst/>
          </a:prstGeom>
          <a:noFill/>
          <a:ln>
            <a:noFill/>
            <a:prstDash val="solid"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E50A88-6957-463D-9975-870568999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4887" y="1155179"/>
            <a:ext cx="2645223" cy="24970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E6CD71-9634-4E3B-833F-6D61740E6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529" y="1164902"/>
            <a:ext cx="2745581" cy="24945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174EC48-0AB8-4F85-8F04-1A2A713432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9126" y="1159085"/>
            <a:ext cx="2744259" cy="2494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4EC726-93F4-4E21-BC11-099EAF15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F07B7-021E-486A-B0AB-19938893DF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BAE65-3559-4C22-B75B-76A0BCB6D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F8207-CC84-4BD7-B0BE-AA37862DF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D2E147B-6011-458C-A6CF-AA27AF2143F6}"/>
              </a:ext>
            </a:extLst>
          </p:cNvPr>
          <p:cNvSpPr txBox="1"/>
          <p:nvPr/>
        </p:nvSpPr>
        <p:spPr>
          <a:xfrm>
            <a:off x="8032833" y="1460659"/>
            <a:ext cx="5645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C000"/>
                </a:solidFill>
              </a:rPr>
              <a:t>G17</a:t>
            </a: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725DBF32-0FBF-40B2-B400-8A2E8F94F76F}"/>
              </a:ext>
            </a:extLst>
          </p:cNvPr>
          <p:cNvSpPr txBox="1"/>
          <p:nvPr/>
        </p:nvSpPr>
        <p:spPr>
          <a:xfrm>
            <a:off x="10458585" y="1460249"/>
            <a:ext cx="5645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F0"/>
                </a:solidFill>
              </a:rPr>
              <a:t>G16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:a16="http://schemas.microsoft.com/office/drawing/2014/main" id="{1C815234-D24C-43EA-94AB-A382A25F8D74}"/>
              </a:ext>
            </a:extLst>
          </p:cNvPr>
          <p:cNvSpPr txBox="1"/>
          <p:nvPr/>
        </p:nvSpPr>
        <p:spPr>
          <a:xfrm>
            <a:off x="5294752" y="1460659"/>
            <a:ext cx="56457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</a:rPr>
              <a:t>G18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11D64B-96FD-404E-BF7A-E0694849FD5E}"/>
              </a:ext>
            </a:extLst>
          </p:cNvPr>
          <p:cNvCxnSpPr>
            <a:cxnSpLocks/>
          </p:cNvCxnSpPr>
          <p:nvPr/>
        </p:nvCxnSpPr>
        <p:spPr>
          <a:xfrm>
            <a:off x="2235740" y="1264041"/>
            <a:ext cx="0" cy="5227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063B30-2D60-49CC-A0CE-8CBC62466E35}"/>
              </a:ext>
            </a:extLst>
          </p:cNvPr>
          <p:cNvCxnSpPr>
            <a:cxnSpLocks/>
          </p:cNvCxnSpPr>
          <p:nvPr/>
        </p:nvCxnSpPr>
        <p:spPr>
          <a:xfrm>
            <a:off x="1072109" y="1264041"/>
            <a:ext cx="0" cy="5227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179F99-C691-41AF-BB4E-C1AC805CB18D}"/>
              </a:ext>
            </a:extLst>
          </p:cNvPr>
          <p:cNvCxnSpPr>
            <a:cxnSpLocks/>
          </p:cNvCxnSpPr>
          <p:nvPr/>
        </p:nvCxnSpPr>
        <p:spPr>
          <a:xfrm>
            <a:off x="2921794" y="1264041"/>
            <a:ext cx="0" cy="5227068"/>
          </a:xfrm>
          <a:prstGeom prst="line">
            <a:avLst/>
          </a:prstGeom>
          <a:ln w="63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A7AFAE-2880-4677-B92B-DB5468D9CA81}"/>
              </a:ext>
            </a:extLst>
          </p:cNvPr>
          <p:cNvCxnSpPr>
            <a:cxnSpLocks/>
          </p:cNvCxnSpPr>
          <p:nvPr/>
        </p:nvCxnSpPr>
        <p:spPr>
          <a:xfrm>
            <a:off x="1796921" y="1264041"/>
            <a:ext cx="0" cy="52270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3B007FB-C91D-4542-9071-FC9B5BC8E938}"/>
              </a:ext>
            </a:extLst>
          </p:cNvPr>
          <p:cNvCxnSpPr>
            <a:cxnSpLocks/>
          </p:cNvCxnSpPr>
          <p:nvPr/>
        </p:nvCxnSpPr>
        <p:spPr>
          <a:xfrm>
            <a:off x="3002950" y="1264041"/>
            <a:ext cx="0" cy="5227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B2A238-A429-4F92-A342-0EFA9CDB5A72}"/>
              </a:ext>
            </a:extLst>
          </p:cNvPr>
          <p:cNvCxnSpPr>
            <a:cxnSpLocks/>
          </p:cNvCxnSpPr>
          <p:nvPr/>
        </p:nvCxnSpPr>
        <p:spPr>
          <a:xfrm>
            <a:off x="1851684" y="1264041"/>
            <a:ext cx="0" cy="52270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023DE1-2B70-4EC6-A037-3515BE140D11}"/>
              </a:ext>
            </a:extLst>
          </p:cNvPr>
          <p:cNvCxnSpPr>
            <a:cxnSpLocks/>
          </p:cNvCxnSpPr>
          <p:nvPr/>
        </p:nvCxnSpPr>
        <p:spPr>
          <a:xfrm>
            <a:off x="1459676" y="1264041"/>
            <a:ext cx="0" cy="52270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DB126DC1-9921-416A-9709-6E7012A02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126" y="3912124"/>
            <a:ext cx="7440984" cy="235194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Found in GOES-16/17/18 and Channels 7-16, but stronger for GOES-18 and Channel 7.</a:t>
            </a:r>
          </a:p>
          <a:p>
            <a:pPr lvl="1"/>
            <a:r>
              <a:rPr lang="en-US" dirty="0"/>
              <a:t>No FM- &amp; channel-unique characteristic frequency.</a:t>
            </a:r>
          </a:p>
          <a:p>
            <a:r>
              <a:rPr lang="en-US" dirty="0"/>
              <a:t>Did not find significant change day to day, different times in a day, or among the four corners. </a:t>
            </a:r>
          </a:p>
          <a:p>
            <a:pPr lvl="1"/>
            <a:r>
              <a:rPr lang="en-US" dirty="0"/>
              <a:t>Magnitude may be larger at night.</a:t>
            </a:r>
          </a:p>
          <a:p>
            <a:r>
              <a:rPr lang="en-US" dirty="0"/>
              <a:t>Also found in AHI-8.</a:t>
            </a:r>
          </a:p>
          <a:p>
            <a:pPr lvl="1"/>
            <a:r>
              <a:rPr lang="en-US" dirty="0"/>
              <a:t>May or may not be related. Confirmed with Fourier analysis</a:t>
            </a:r>
          </a:p>
          <a:p>
            <a:r>
              <a:rPr lang="en-US" dirty="0"/>
              <a:t>FFT: G18 </a:t>
            </a:r>
            <a:r>
              <a:rPr lang="en-US" dirty="0">
                <a:sym typeface="Symbol" panose="05050102010706020507" pitchFamily="18" charset="2"/>
              </a:rPr>
              <a:t> 2 x G17; </a:t>
            </a:r>
            <a:r>
              <a:rPr lang="en-US" dirty="0"/>
              <a:t>G17 </a:t>
            </a:r>
            <a:r>
              <a:rPr lang="en-US" dirty="0">
                <a:sym typeface="Symbol" panose="05050102010706020507" pitchFamily="18" charset="2"/>
              </a:rPr>
              <a:t> 2 x G16 </a:t>
            </a:r>
          </a:p>
          <a:p>
            <a:r>
              <a:rPr lang="en-US" dirty="0"/>
              <a:t>Common characteristic frequencies for </a:t>
            </a:r>
            <a:r>
              <a:rPr lang="en-US" b="1" dirty="0">
                <a:solidFill>
                  <a:srgbClr val="FF0000"/>
                </a:solidFill>
              </a:rPr>
              <a:t>three</a:t>
            </a:r>
            <a:r>
              <a:rPr lang="en-US" dirty="0"/>
              <a:t> or </a:t>
            </a:r>
            <a:r>
              <a:rPr lang="en-US" b="1" dirty="0">
                <a:solidFill>
                  <a:srgbClr val="0070C0"/>
                </a:solidFill>
              </a:rPr>
              <a:t>two</a:t>
            </a:r>
            <a:r>
              <a:rPr lang="en-US" dirty="0"/>
              <a:t> ABIs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B4E0E4-EC07-4E6E-B7CC-74FCE935D301}"/>
              </a:ext>
            </a:extLst>
          </p:cNvPr>
          <p:cNvCxnSpPr>
            <a:cxnSpLocks/>
          </p:cNvCxnSpPr>
          <p:nvPr/>
        </p:nvCxnSpPr>
        <p:spPr>
          <a:xfrm>
            <a:off x="3380425" y="1264041"/>
            <a:ext cx="0" cy="52270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944DEB-2F57-48EE-A798-3A0E8BDC289E}"/>
              </a:ext>
            </a:extLst>
          </p:cNvPr>
          <p:cNvCxnSpPr>
            <a:cxnSpLocks/>
          </p:cNvCxnSpPr>
          <p:nvPr/>
        </p:nvCxnSpPr>
        <p:spPr>
          <a:xfrm>
            <a:off x="3539716" y="1298590"/>
            <a:ext cx="0" cy="52270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9D92A47-05CE-4582-8ECB-21C51B2D76AC}"/>
              </a:ext>
            </a:extLst>
          </p:cNvPr>
          <p:cNvCxnSpPr>
            <a:cxnSpLocks/>
          </p:cNvCxnSpPr>
          <p:nvPr/>
        </p:nvCxnSpPr>
        <p:spPr>
          <a:xfrm>
            <a:off x="2631474" y="1264041"/>
            <a:ext cx="0" cy="522706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AB698BD-0602-490D-80E5-861BB0A4118A}"/>
              </a:ext>
            </a:extLst>
          </p:cNvPr>
          <p:cNvSpPr txBox="1"/>
          <p:nvPr/>
        </p:nvSpPr>
        <p:spPr>
          <a:xfrm rot="16200000">
            <a:off x="10749799" y="2161855"/>
            <a:ext cx="216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Efremova</a:t>
            </a:r>
          </a:p>
        </p:txBody>
      </p:sp>
    </p:spTree>
    <p:extLst>
      <p:ext uri="{BB962C8B-B14F-4D97-AF65-F5344CB8AC3E}">
        <p14:creationId xmlns:p14="http://schemas.microsoft.com/office/powerpoint/2010/main" val="304442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707E7-7149-4A70-9E80-47E296A6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Channel 7 Noise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1579-A169-4565-A962-C1E3ACE8C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890" y="1131262"/>
            <a:ext cx="10948220" cy="513280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GOES-18 ABI Channel 7 noise is higher than the other two ABIs in all aspects.</a:t>
            </a:r>
          </a:p>
          <a:p>
            <a:r>
              <a:rPr lang="en-US" dirty="0"/>
              <a:t>Part of the noise is not random, which may contribute to the “Barcode Artifact” in some images.</a:t>
            </a:r>
          </a:p>
          <a:p>
            <a:pPr lvl="1"/>
            <a:r>
              <a:rPr lang="en-US" dirty="0"/>
              <a:t>Especially in images of low radiance and time or channel differences.</a:t>
            </a:r>
          </a:p>
          <a:p>
            <a:r>
              <a:rPr lang="en-US" dirty="0"/>
              <a:t>Non-random noise exists in all IR channels of all ABIs, sharing common characteristic frequencies, but the magnitude is larger for GOES-18 ABI B07.</a:t>
            </a:r>
          </a:p>
          <a:p>
            <a:r>
              <a:rPr lang="en-US" dirty="0"/>
              <a:t>The characteristic frequencies are not known to change within FOR, time of day, and day to day, but the amplitude may be larger at night.</a:t>
            </a:r>
          </a:p>
          <a:p>
            <a:r>
              <a:rPr lang="en-US" dirty="0"/>
              <a:t>Update: The Barcode Artifact (BA) was </a:t>
            </a:r>
            <a:r>
              <a:rPr lang="en-US" dirty="0">
                <a:hlinkClick r:id="rId2"/>
              </a:rPr>
              <a:t>substantially reduced </a:t>
            </a:r>
            <a:r>
              <a:rPr lang="en-US" dirty="0"/>
              <a:t>since 22 September 2022.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E21F8-58FB-4758-AB59-0750F1EDA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18D64-EB05-4BDB-98DD-23EADB0DC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186A-955B-407B-B0F4-027699FCF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170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CA549-6662-408E-8708-7EB5471B7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D2C56-3C26-4A0C-B042-9FBF220FD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1963" indent="-461963"/>
            <a:r>
              <a:rPr lang="en-US" dirty="0"/>
              <a:t>Overall, GOES-18 ABI IR channels perform well in terms of precision, accuracy, and stability.</a:t>
            </a:r>
          </a:p>
          <a:p>
            <a:pPr marL="461963" indent="-461963"/>
            <a:r>
              <a:rPr lang="en-US" dirty="0"/>
              <a:t>Periodic Infrared Calibration Anomaly (PICA) is a known issue that was corrected as planned.</a:t>
            </a:r>
          </a:p>
          <a:p>
            <a:pPr marL="461963" indent="-461963"/>
            <a:r>
              <a:rPr lang="en-US" dirty="0"/>
              <a:t>Noise of the 3.7 µm channel, while meeting requirement, is high as compared to other channels and Flight Modules.</a:t>
            </a:r>
          </a:p>
          <a:p>
            <a:pPr marL="919163" lvl="1" indent="-461963"/>
            <a:r>
              <a:rPr lang="en-US" dirty="0"/>
              <a:t>Part of the noise is not random, which may contribute to the “Barcode Artifact” (BA).</a:t>
            </a:r>
          </a:p>
          <a:p>
            <a:pPr marL="919163" lvl="1" indent="-461963"/>
            <a:r>
              <a:rPr lang="en-US" dirty="0"/>
              <a:t>The BA, while occasionally annoying, does not affect qualitative nor quantitative applications of the data.</a:t>
            </a:r>
          </a:p>
          <a:p>
            <a:pPr marL="919163" lvl="1" indent="-461963"/>
            <a:r>
              <a:rPr lang="en-US" dirty="0"/>
              <a:t>Update: The BA was </a:t>
            </a:r>
            <a:r>
              <a:rPr lang="en-US" dirty="0">
                <a:hlinkClick r:id="rId2"/>
              </a:rPr>
              <a:t>substantially reduced </a:t>
            </a:r>
            <a:r>
              <a:rPr lang="en-US" dirty="0"/>
              <a:t>since 22 September 2022.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38E1E-F557-4DE8-B4EE-AFFC09EA0B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EFA86-4055-47C8-82E9-40279F6F0E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48137-1090-44A0-A247-F66684496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74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376A-2946-46F3-92EA-A5BCC95D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4748-73B1-46EA-B163-CED4B864C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GOES-18, launch on 1 March 2022, is the 3</a:t>
            </a:r>
            <a:r>
              <a:rPr lang="en-US" baseline="30000" dirty="0"/>
              <a:t>rd</a:t>
            </a:r>
            <a:r>
              <a:rPr lang="en-US" dirty="0"/>
              <a:t> in the GOES-R series.</a:t>
            </a:r>
          </a:p>
          <a:p>
            <a:pPr lvl="1"/>
            <a:r>
              <a:rPr lang="en-US" dirty="0"/>
              <a:t>GOES-16, launched on 19 Nov 2016, is GOES-EAST since 18 Dec 2017.</a:t>
            </a:r>
          </a:p>
          <a:p>
            <a:pPr lvl="1"/>
            <a:r>
              <a:rPr lang="en-US" dirty="0"/>
              <a:t>GOES-17, launched on 01 Mar 2018, is GOES-WEST since 12 Feb 2019.</a:t>
            </a:r>
          </a:p>
          <a:p>
            <a:pPr lvl="1"/>
            <a:r>
              <a:rPr lang="en-US" dirty="0"/>
              <a:t>GOES-U is planned for launch in spring 2024.</a:t>
            </a:r>
          </a:p>
          <a:p>
            <a:r>
              <a:rPr lang="en-US" dirty="0"/>
              <a:t>GOES-17 ABI suffers from a cooling system anomaly, which has the worst impacts on IR calibration around equinox.</a:t>
            </a:r>
          </a:p>
          <a:p>
            <a:r>
              <a:rPr lang="en-US" dirty="0"/>
              <a:t>GOES-18 ABI commissioning is altered accordingly:</a:t>
            </a:r>
          </a:p>
          <a:p>
            <a:pPr lvl="1"/>
            <a:r>
              <a:rPr lang="en-US" dirty="0"/>
              <a:t>Drifted to the WEST position before the completion of most post-launch tests.</a:t>
            </a:r>
          </a:p>
          <a:p>
            <a:pPr lvl="1"/>
            <a:r>
              <a:rPr lang="en-US" dirty="0"/>
              <a:t>Reached the Provisional maturity on July 28 (faster than GOES-16/17).</a:t>
            </a:r>
          </a:p>
          <a:p>
            <a:pPr lvl="1"/>
            <a:r>
              <a:rPr lang="en-US" dirty="0"/>
              <a:t>Used in operation 8/1 – 9/6 and 10/13 – 11/16 via “interleaves”.</a:t>
            </a:r>
          </a:p>
          <a:p>
            <a:r>
              <a:rPr lang="en-US" dirty="0"/>
              <a:t>This is a summary of the calibration and validation status of GOES-18 IR channels at the Provisional maturity, and some update since then.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558E5-CBAB-4322-B063-3B296CCD938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C25E-6414-487C-8B2A-0DD0AF759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FDFA6-0EF9-4E9B-9B69-586E65C66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8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E832-3BFA-4C5C-8192-77D466EBA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performance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1354C-2B5A-4AAE-BE05-407FBE5D97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746C8-3A44-40FA-AD5C-70928AB352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301D6-11D3-4CE7-A7AC-BCF1C79E8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B5380-1990-46C8-A77E-C0D6BCF0D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0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0E2E0-989F-4628-BD9A-20A3E5C4B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GOES-18 ABI IR Noise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798A4-9731-45AF-B0F6-63F2E2E1C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3B8DF-09DD-4FDB-9E75-C6BB4046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F3CB88-9794-455F-947E-5CEE67D6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5C03F-C725-4F78-8CE3-0B3C74AFE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08" y="1200725"/>
            <a:ext cx="2822226" cy="158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E8DE1F-7FD7-4BCD-BEA9-CB5F54859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24" y="2789026"/>
            <a:ext cx="2822226" cy="15852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76A82A-5DAD-42B9-8F57-95F6C6C2D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59" y="4374280"/>
            <a:ext cx="2822226" cy="1581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1682D-0ED8-49A8-BEFB-F2DC73A769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887" y="1204513"/>
            <a:ext cx="2822226" cy="158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F25BD-80B1-42CA-8F74-5D6B82D0B2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529" y="1204371"/>
            <a:ext cx="2823531" cy="1588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C5C87-D365-4E8D-97A2-C48E252712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20" y="2781320"/>
            <a:ext cx="2812382" cy="1592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D9793F-EC2E-416D-9AB6-5076F2DF05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264" y="2781287"/>
            <a:ext cx="2814537" cy="1596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5535D1-05E2-4B74-8524-A67B798B1B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04" y="4377894"/>
            <a:ext cx="2806860" cy="15780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9BD77F-B889-4B12-8CD0-6C3009D016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688" y="4374280"/>
            <a:ext cx="2827113" cy="1600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D96B3F-70B9-4A1C-9C7B-C4C3FD89EC2C}"/>
              </a:ext>
            </a:extLst>
          </p:cNvPr>
          <p:cNvSpPr txBox="1"/>
          <p:nvPr/>
        </p:nvSpPr>
        <p:spPr>
          <a:xfrm>
            <a:off x="10449147" y="2461735"/>
            <a:ext cx="158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The lower, the better.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237242-833F-4678-ACF4-0772B81F5437}"/>
              </a:ext>
            </a:extLst>
          </p:cNvPr>
          <p:cNvSpPr txBox="1"/>
          <p:nvPr/>
        </p:nvSpPr>
        <p:spPr>
          <a:xfrm>
            <a:off x="604672" y="6035024"/>
            <a:ext cx="1096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NEdT is many times better than requirement, is stable, and ...</a:t>
            </a:r>
          </a:p>
        </p:txBody>
      </p:sp>
    </p:spTree>
    <p:extLst>
      <p:ext uri="{BB962C8B-B14F-4D97-AF65-F5344CB8AC3E}">
        <p14:creationId xmlns:p14="http://schemas.microsoft.com/office/powerpoint/2010/main" val="2888815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3870D4B-CE4E-4E1A-B111-65DC2D7EEC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142473"/>
              </p:ext>
            </p:extLst>
          </p:nvPr>
        </p:nvGraphicFramePr>
        <p:xfrm>
          <a:off x="1091445" y="1160749"/>
          <a:ext cx="10045116" cy="4353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858600AB-226D-4840-BEA3-D54F5DEA1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with GOES-16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9E0A8B-6A4F-4089-AC7B-D2A27878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512E0-95ED-4547-B564-9862DF38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F24C4-547B-443A-9141-4EB4E4218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0168E-2DDF-47B9-8187-E7CD688FE916}"/>
              </a:ext>
            </a:extLst>
          </p:cNvPr>
          <p:cNvSpPr txBox="1"/>
          <p:nvPr/>
        </p:nvSpPr>
        <p:spPr>
          <a:xfrm>
            <a:off x="621889" y="5514181"/>
            <a:ext cx="1094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… is comparable to GOES-16.</a:t>
            </a:r>
          </a:p>
          <a:p>
            <a:pPr algn="ctr"/>
            <a:r>
              <a:rPr lang="en-US" dirty="0"/>
              <a:t>B07 will be addressed separately later.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AD7B04-7EA0-4ED4-8333-BC1F26A2B4C0}"/>
              </a:ext>
            </a:extLst>
          </p:cNvPr>
          <p:cNvSpPr txBox="1"/>
          <p:nvPr/>
        </p:nvSpPr>
        <p:spPr>
          <a:xfrm>
            <a:off x="2707026" y="209685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/>
              <a:t>The lower, the better.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/>
              <a:t>Not compared with GOES-17 because of the LHP anomaly.</a:t>
            </a:r>
          </a:p>
        </p:txBody>
      </p:sp>
    </p:spTree>
    <p:extLst>
      <p:ext uri="{BB962C8B-B14F-4D97-AF65-F5344CB8AC3E}">
        <p14:creationId xmlns:p14="http://schemas.microsoft.com/office/powerpoint/2010/main" val="389473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A1E1F-E4F2-40B8-BD93-1BB15B8F1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IR Radiances Are Accurate …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27F78-3A4E-4A2D-A21E-7A2237E7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D6B54C-09A2-45AE-854E-A0FA1154A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6E21E-1B41-4F90-A942-8C255BC4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315F509-A7CE-4C2D-A0D6-9754750A0E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1598478"/>
              </p:ext>
            </p:extLst>
          </p:nvPr>
        </p:nvGraphicFramePr>
        <p:xfrm>
          <a:off x="2085975" y="1559718"/>
          <a:ext cx="8020050" cy="3738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E5E03A0-700E-450B-A388-653E38ED7F46}"/>
              </a:ext>
            </a:extLst>
          </p:cNvPr>
          <p:cNvSpPr txBox="1"/>
          <p:nvPr/>
        </p:nvSpPr>
        <p:spPr>
          <a:xfrm>
            <a:off x="621889" y="5514181"/>
            <a:ext cx="10948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Comparable to or slightly better than GOES-16/17. </a:t>
            </a:r>
          </a:p>
          <a:p>
            <a:pPr algn="ctr"/>
            <a:r>
              <a:rPr lang="en-US" dirty="0"/>
              <a:t>An order of magnitude better than MRD.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A9035-2714-4719-BBC2-00908FCDC466}"/>
              </a:ext>
            </a:extLst>
          </p:cNvPr>
          <p:cNvSpPr txBox="1"/>
          <p:nvPr/>
        </p:nvSpPr>
        <p:spPr>
          <a:xfrm>
            <a:off x="10438809" y="2413337"/>
            <a:ext cx="1587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The closer to zero, the better.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Requirement is marked by the green lines.</a:t>
            </a:r>
          </a:p>
        </p:txBody>
      </p:sp>
    </p:spTree>
    <p:extLst>
      <p:ext uri="{BB962C8B-B14F-4D97-AF65-F5344CB8AC3E}">
        <p14:creationId xmlns:p14="http://schemas.microsoft.com/office/powerpoint/2010/main" val="358234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E568-B50E-461B-8806-1084A04E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… and Stable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328B8-8CBD-4CD6-B82C-DD09BF69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546C4-DF3D-405E-96CA-7382962C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0523B-FA77-4BF9-B513-E1A5DFD9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2" descr="GOES-18 ABI GEO-LEO IR Inter-Calibration  - Band 14 (11.2µm) - day">
            <a:extLst>
              <a:ext uri="{FF2B5EF4-FFF2-40B4-BE49-F238E27FC236}">
                <a16:creationId xmlns:a16="http://schemas.microsoft.com/office/drawing/2014/main" id="{653852D9-7D38-4456-A706-5BB0CCB7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13" y="1113446"/>
            <a:ext cx="7067550" cy="440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FF9E80-4E5C-4A88-9538-D1261FA2BF8C}"/>
              </a:ext>
            </a:extLst>
          </p:cNvPr>
          <p:cNvSpPr txBox="1"/>
          <p:nvPr/>
        </p:nvSpPr>
        <p:spPr>
          <a:xfrm>
            <a:off x="621889" y="5514181"/>
            <a:ext cx="1094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ABI accuracy is comparable to hyperspectral sounders.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A86C9-A7F6-4F97-A0A9-17A38316DF81}"/>
              </a:ext>
            </a:extLst>
          </p:cNvPr>
          <p:cNvSpPr txBox="1"/>
          <p:nvPr/>
        </p:nvSpPr>
        <p:spPr>
          <a:xfrm>
            <a:off x="452867" y="2551837"/>
            <a:ext cx="1886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The closer to zero, the better.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Other channels are similar.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/>
              <a:t>Nighttime is often better.</a:t>
            </a:r>
          </a:p>
        </p:txBody>
      </p:sp>
    </p:spTree>
    <p:extLst>
      <p:ext uri="{BB962C8B-B14F-4D97-AF65-F5344CB8AC3E}">
        <p14:creationId xmlns:p14="http://schemas.microsoft.com/office/powerpoint/2010/main" val="1318125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44F6C-6375-4597-ABED-D07EBEF85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E11BB-DE33-4736-A419-0F39B402F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476A6-2003-43E6-BEA5-43A4BFF8876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BE474-C327-4838-9963-8CAB87D797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36EA2-E7BD-4CA6-912B-0CF820EC9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76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CB0C3-B579-4E13-85AB-1AC0BA0B0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Periodic Infrared Calibration Anomaly (PICA)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1447D-6EDA-4C67-B994-DE5838CF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12/8/2022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3D109-595C-4F6C-B7E4-C8A84714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GOES-18 ABI IR CalVal for GRWG-IR Web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802BE-9F81-4136-BCC6-F27ADCA77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D0344-B142-42FF-A24F-67F68BAAC27D}" type="slidenum">
              <a:rPr lang="en-US" smtClean="0"/>
              <a:t>9</a:t>
            </a:fld>
            <a:endParaRPr lang="en-US" dirty="0"/>
          </a:p>
        </p:txBody>
      </p:sp>
      <p:pic>
        <p:nvPicPr>
          <p:cNvPr id="10" name="loop_16paneltimediff_2022196_GOES18R_CONUS_M6_B12345678910111213141516_0016PANELS_timediff">
            <a:hlinkClick r:id="" action="ppaction://media"/>
            <a:extLst>
              <a:ext uri="{FF2B5EF4-FFF2-40B4-BE49-F238E27FC236}">
                <a16:creationId xmlns:a16="http://schemas.microsoft.com/office/drawing/2014/main" id="{3343EB36-678B-4A05-B8EA-164A123D2A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0517" y="1124529"/>
            <a:ext cx="8205634" cy="5284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53DFE8-2279-4237-8700-8D3176A8D24E}"/>
              </a:ext>
            </a:extLst>
          </p:cNvPr>
          <p:cNvSpPr txBox="1"/>
          <p:nvPr/>
        </p:nvSpPr>
        <p:spPr>
          <a:xfrm>
            <a:off x="371364" y="2234304"/>
            <a:ext cx="25291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50" dirty="0"/>
              <a:t>In this animation of CONUS images by GOES-18 ABI on 15 July 2022, the “flickering” (alternating between green and orange) of IR images before ~2000 UTC indicates a Periodic (every five minutes) IR Calibration Anomaly (PICA).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50" dirty="0"/>
              <a:t>It largely disappeared after ~2000 UTC when a scan mirror emissivity update eliminates the root cause of PICA.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6C8B8B-6090-46E9-95AA-AEFC11564FBB}"/>
              </a:ext>
            </a:extLst>
          </p:cNvPr>
          <p:cNvSpPr txBox="1"/>
          <p:nvPr/>
        </p:nvSpPr>
        <p:spPr>
          <a:xfrm rot="16200000">
            <a:off x="10332606" y="4802510"/>
            <a:ext cx="2844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M. Gunshor and T. Schmit</a:t>
            </a:r>
          </a:p>
        </p:txBody>
      </p:sp>
    </p:spTree>
    <p:extLst>
      <p:ext uri="{BB962C8B-B14F-4D97-AF65-F5344CB8AC3E}">
        <p14:creationId xmlns:p14="http://schemas.microsoft.com/office/powerpoint/2010/main" val="86472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41708</TotalTime>
  <Words>1108</Words>
  <Application>Microsoft Office PowerPoint</Application>
  <PresentationFormat>Widescreen</PresentationFormat>
  <Paragraphs>147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Symbol</vt:lpstr>
      <vt:lpstr>Times New Roman</vt:lpstr>
      <vt:lpstr>Wingdings</vt:lpstr>
      <vt:lpstr>1_Office Theme</vt:lpstr>
      <vt:lpstr>PowerPoint Presentation</vt:lpstr>
      <vt:lpstr>Introduction</vt:lpstr>
      <vt:lpstr>Overall performance</vt:lpstr>
      <vt:lpstr>GOES-18 ABI IR Noise</vt:lpstr>
      <vt:lpstr>Comparison with GOES-16</vt:lpstr>
      <vt:lpstr>IR Radiances Are Accurate …</vt:lpstr>
      <vt:lpstr>… and Stable</vt:lpstr>
      <vt:lpstr>issues</vt:lpstr>
      <vt:lpstr>Periodic Infrared Calibration Anomaly (PICA)</vt:lpstr>
      <vt:lpstr>PICA and Scan Mirror Emissivity</vt:lpstr>
      <vt:lpstr>High NEdT for GOES-18 ABI Channel 7</vt:lpstr>
      <vt:lpstr>Also Found Vertical Striping</vt:lpstr>
      <vt:lpstr>Within SPEC Noise Can Be Non-Random</vt:lpstr>
      <vt:lpstr>The non-random noise may contribute to the barcode artifact …</vt:lpstr>
      <vt:lpstr>… esp. Those of Time or Channel Differences</vt:lpstr>
      <vt:lpstr>Characteristics</vt:lpstr>
      <vt:lpstr>Channel 7 Noise</vt:lpstr>
      <vt:lpstr>Summary</vt:lpstr>
    </vt:vector>
  </TitlesOfParts>
  <Company>DOC\NOAA\NESDIS\OACIO-S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Xiangqian Wu</dc:creator>
  <cp:lastModifiedBy>Xiangqian Wu</cp:lastModifiedBy>
  <cp:revision>556</cp:revision>
  <dcterms:created xsi:type="dcterms:W3CDTF">2018-05-13T12:07:38Z</dcterms:created>
  <dcterms:modified xsi:type="dcterms:W3CDTF">2023-01-14T16:38:46Z</dcterms:modified>
</cp:coreProperties>
</file>