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1"/>
  </p:sldMasterIdLst>
  <p:sldIdLst>
    <p:sldId id="267" r:id="rId2"/>
    <p:sldId id="271" r:id="rId3"/>
    <p:sldId id="268" r:id="rId4"/>
    <p:sldId id="257" r:id="rId5"/>
    <p:sldId id="258" r:id="rId6"/>
    <p:sldId id="259" r:id="rId7"/>
    <p:sldId id="260" r:id="rId8"/>
    <p:sldId id="261" r:id="rId9"/>
    <p:sldId id="262" r:id="rId10"/>
    <p:sldId id="263" r:id="rId11"/>
    <p:sldId id="265" r:id="rId12"/>
    <p:sldId id="264" r:id="rId13"/>
    <p:sldId id="270" r:id="rId14"/>
    <p:sldId id="269" r:id="rId15"/>
    <p:sldId id="266" r:id="rId16"/>
    <p:sldId id="27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D4D6642-65FD-4852-8F96-C6B2CE10BA20}" type="datetimeFigureOut">
              <a:rPr lang="en-US" smtClean="0"/>
              <a:t>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17B400-33C6-40B4-987B-5218A6FBF78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3285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4D6642-65FD-4852-8F96-C6B2CE10BA20}" type="datetimeFigureOut">
              <a:rPr lang="en-US" smtClean="0"/>
              <a:t>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17B400-33C6-40B4-987B-5218A6FBF78E}" type="slidenum">
              <a:rPr lang="en-US" smtClean="0"/>
              <a:t>‹#›</a:t>
            </a:fld>
            <a:endParaRPr lang="en-US"/>
          </a:p>
        </p:txBody>
      </p:sp>
    </p:spTree>
    <p:extLst>
      <p:ext uri="{BB962C8B-B14F-4D97-AF65-F5344CB8AC3E}">
        <p14:creationId xmlns:p14="http://schemas.microsoft.com/office/powerpoint/2010/main" val="4030437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4D6642-65FD-4852-8F96-C6B2CE10BA20}" type="datetimeFigureOut">
              <a:rPr lang="en-US" smtClean="0"/>
              <a:t>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17B400-33C6-40B4-987B-5218A6FBF78E}" type="slidenum">
              <a:rPr lang="en-US" smtClean="0"/>
              <a:t>‹#›</a:t>
            </a:fld>
            <a:endParaRPr lang="en-US"/>
          </a:p>
        </p:txBody>
      </p:sp>
    </p:spTree>
    <p:extLst>
      <p:ext uri="{BB962C8B-B14F-4D97-AF65-F5344CB8AC3E}">
        <p14:creationId xmlns:p14="http://schemas.microsoft.com/office/powerpoint/2010/main" val="2310727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4D6642-65FD-4852-8F96-C6B2CE10BA20}" type="datetimeFigureOut">
              <a:rPr lang="en-US" smtClean="0"/>
              <a:t>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17B400-33C6-40B4-987B-5218A6FBF78E}" type="slidenum">
              <a:rPr lang="en-US" smtClean="0"/>
              <a:t>‹#›</a:t>
            </a:fld>
            <a:endParaRPr lang="en-US"/>
          </a:p>
        </p:txBody>
      </p:sp>
    </p:spTree>
    <p:extLst>
      <p:ext uri="{BB962C8B-B14F-4D97-AF65-F5344CB8AC3E}">
        <p14:creationId xmlns:p14="http://schemas.microsoft.com/office/powerpoint/2010/main" val="181584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4D6642-65FD-4852-8F96-C6B2CE10BA20}" type="datetimeFigureOut">
              <a:rPr lang="en-US" smtClean="0"/>
              <a:t>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17B400-33C6-40B4-987B-5218A6FBF78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8832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4D6642-65FD-4852-8F96-C6B2CE10BA20}" type="datetimeFigureOut">
              <a:rPr lang="en-US" smtClean="0"/>
              <a:t>2/26/2022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17B400-33C6-40B4-987B-5218A6FBF78E}" type="slidenum">
              <a:rPr lang="en-US" smtClean="0"/>
              <a:t>‹#›</a:t>
            </a:fld>
            <a:endParaRPr lang="en-US"/>
          </a:p>
        </p:txBody>
      </p:sp>
    </p:spTree>
    <p:extLst>
      <p:ext uri="{BB962C8B-B14F-4D97-AF65-F5344CB8AC3E}">
        <p14:creationId xmlns:p14="http://schemas.microsoft.com/office/powerpoint/2010/main" val="3364202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D4D6642-65FD-4852-8F96-C6B2CE10BA20}" type="datetimeFigureOut">
              <a:rPr lang="en-US" smtClean="0"/>
              <a:t>2/26/2022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17B400-33C6-40B4-987B-5218A6FBF78E}" type="slidenum">
              <a:rPr lang="en-US" smtClean="0"/>
              <a:t>‹#›</a:t>
            </a:fld>
            <a:endParaRPr lang="en-US"/>
          </a:p>
        </p:txBody>
      </p:sp>
    </p:spTree>
    <p:extLst>
      <p:ext uri="{BB962C8B-B14F-4D97-AF65-F5344CB8AC3E}">
        <p14:creationId xmlns:p14="http://schemas.microsoft.com/office/powerpoint/2010/main" val="2048823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D4D6642-65FD-4852-8F96-C6B2CE10BA20}" type="datetimeFigureOut">
              <a:rPr lang="en-US" smtClean="0"/>
              <a:t>2/26/2022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17B400-33C6-40B4-987B-5218A6FBF78E}" type="slidenum">
              <a:rPr lang="en-US" smtClean="0"/>
              <a:t>‹#›</a:t>
            </a:fld>
            <a:endParaRPr lang="en-US"/>
          </a:p>
        </p:txBody>
      </p:sp>
    </p:spTree>
    <p:extLst>
      <p:ext uri="{BB962C8B-B14F-4D97-AF65-F5344CB8AC3E}">
        <p14:creationId xmlns:p14="http://schemas.microsoft.com/office/powerpoint/2010/main" val="956525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a:xfrm>
            <a:off x="3666932" y="6475450"/>
            <a:ext cx="4842058" cy="349465"/>
          </a:xfrm>
        </p:spPr>
        <p:txBody>
          <a:bodyPr/>
          <a:lstStyle>
            <a:lvl1pPr>
              <a:defRPr>
                <a:solidFill>
                  <a:schemeClr val="tx1"/>
                </a:solidFill>
              </a:defRPr>
            </a:lvl1pPr>
          </a:lstStyle>
          <a:p>
            <a:endParaRPr lang="en-US" dirty="0"/>
          </a:p>
        </p:txBody>
      </p:sp>
      <p:sp>
        <p:nvSpPr>
          <p:cNvPr id="9" name="Slide Number Placeholder 8"/>
          <p:cNvSpPr>
            <a:spLocks noGrp="1"/>
          </p:cNvSpPr>
          <p:nvPr>
            <p:ph type="sldNum" sz="quarter" idx="12"/>
          </p:nvPr>
        </p:nvSpPr>
        <p:spPr/>
        <p:txBody>
          <a:bodyPr/>
          <a:lstStyle/>
          <a:p>
            <a:fld id="{3317B400-33C6-40B4-987B-5218A6FBF78E}" type="slidenum">
              <a:rPr lang="en-US" smtClean="0"/>
              <a:t>‹#›</a:t>
            </a:fld>
            <a:endParaRPr lang="en-US"/>
          </a:p>
        </p:txBody>
      </p:sp>
      <p:pic>
        <p:nvPicPr>
          <p:cNvPr id="3" name="Picture 2">
            <a:extLst>
              <a:ext uri="{FF2B5EF4-FFF2-40B4-BE49-F238E27FC236}">
                <a16:creationId xmlns:a16="http://schemas.microsoft.com/office/drawing/2014/main" id="{B7AD0664-D375-4D68-9729-F3820F36E807}"/>
              </a:ext>
            </a:extLst>
          </p:cNvPr>
          <p:cNvPicPr>
            <a:picLocks noChangeAspect="1"/>
          </p:cNvPicPr>
          <p:nvPr userDrawn="1"/>
        </p:nvPicPr>
        <p:blipFill>
          <a:blip r:embed="rId2"/>
          <a:stretch>
            <a:fillRect/>
          </a:stretch>
        </p:blipFill>
        <p:spPr>
          <a:xfrm>
            <a:off x="99930" y="114108"/>
            <a:ext cx="1794188" cy="660946"/>
          </a:xfrm>
          <a:prstGeom prst="rect">
            <a:avLst/>
          </a:prstGeom>
          <a:solidFill>
            <a:schemeClr val="tx2"/>
          </a:solidFill>
          <a:ln w="25400">
            <a:solidFill>
              <a:schemeClr val="accent4"/>
            </a:solidFill>
          </a:ln>
        </p:spPr>
      </p:pic>
      <p:pic>
        <p:nvPicPr>
          <p:cNvPr id="10" name="Picture 9">
            <a:extLst>
              <a:ext uri="{FF2B5EF4-FFF2-40B4-BE49-F238E27FC236}">
                <a16:creationId xmlns:a16="http://schemas.microsoft.com/office/drawing/2014/main" id="{C8F6CC99-0593-4251-B6D4-68FF4C12402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8650" y="189087"/>
            <a:ext cx="1546988" cy="537428"/>
          </a:xfrm>
          <a:prstGeom prst="rect">
            <a:avLst/>
          </a:prstGeom>
        </p:spPr>
      </p:pic>
      <p:sp>
        <p:nvSpPr>
          <p:cNvPr id="12" name="TextBox 11">
            <a:extLst>
              <a:ext uri="{FF2B5EF4-FFF2-40B4-BE49-F238E27FC236}">
                <a16:creationId xmlns:a16="http://schemas.microsoft.com/office/drawing/2014/main" id="{CFFE2E2A-60A0-4EA0-9604-451AE476E209}"/>
              </a:ext>
            </a:extLst>
          </p:cNvPr>
          <p:cNvSpPr txBox="1"/>
          <p:nvPr userDrawn="1"/>
        </p:nvSpPr>
        <p:spPr>
          <a:xfrm>
            <a:off x="3666932" y="6503847"/>
            <a:ext cx="4878067" cy="276999"/>
          </a:xfrm>
          <a:prstGeom prst="rect">
            <a:avLst/>
          </a:prstGeom>
          <a:noFill/>
        </p:spPr>
        <p:txBody>
          <a:bodyPr wrap="none" rtlCol="0">
            <a:spAutoFit/>
          </a:bodyPr>
          <a:lstStyle/>
          <a:p>
            <a:r>
              <a:rPr lang="en-US" sz="1200" dirty="0"/>
              <a:t>Presentation to GSICS MWSG Workshop Feb 28 2022 Given By Frank Wentz</a:t>
            </a:r>
          </a:p>
        </p:txBody>
      </p:sp>
    </p:spTree>
    <p:extLst>
      <p:ext uri="{BB962C8B-B14F-4D97-AF65-F5344CB8AC3E}">
        <p14:creationId xmlns:p14="http://schemas.microsoft.com/office/powerpoint/2010/main" val="625766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4050791"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D4D6642-65FD-4852-8F96-C6B2CE10BA20}" type="datetimeFigureOut">
              <a:rPr lang="en-US" smtClean="0"/>
              <a:t>2/26/2022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317B400-33C6-40B4-987B-5218A6FBF78E}" type="slidenum">
              <a:rPr lang="en-US" smtClean="0"/>
              <a:t>‹#›</a:t>
            </a:fld>
            <a:endParaRPr lang="en-US"/>
          </a:p>
        </p:txBody>
      </p:sp>
    </p:spTree>
    <p:extLst>
      <p:ext uri="{BB962C8B-B14F-4D97-AF65-F5344CB8AC3E}">
        <p14:creationId xmlns:p14="http://schemas.microsoft.com/office/powerpoint/2010/main" val="2682824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chemeClr val="tx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1">
              <a:lumMod val="50000"/>
              <a:lumOff val="5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BD4D6642-65FD-4852-8F96-C6B2CE10BA20}" type="datetimeFigureOut">
              <a:rPr lang="en-US" smtClean="0"/>
              <a:t>2/26/2022</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317B400-33C6-40B4-987B-5218A6FBF78E}" type="slidenum">
              <a:rPr lang="en-US" smtClean="0"/>
              <a:t>‹#›</a:t>
            </a:fld>
            <a:endParaRPr lang="en-US"/>
          </a:p>
        </p:txBody>
      </p:sp>
    </p:spTree>
    <p:extLst>
      <p:ext uri="{BB962C8B-B14F-4D97-AF65-F5344CB8AC3E}">
        <p14:creationId xmlns:p14="http://schemas.microsoft.com/office/powerpoint/2010/main" val="119992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D4D6642-65FD-4852-8F96-C6B2CE10BA20}" type="datetimeFigureOut">
              <a:rPr lang="en-US" smtClean="0"/>
              <a:t>2/26/2022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dirty="0"/>
              <a:t>Presentation to GSICS MWSG Workshop Feb 28 2022 Given By Frank Wentz</a:t>
            </a:r>
          </a:p>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317B400-33C6-40B4-987B-5218A6FBF78E}"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4130664"/>
      </p:ext>
    </p:extLst>
  </p:cSld>
  <p:clrMap bg1="dk1" tx1="lt1" bg2="dk2" tx2="lt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3"/>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en.wikipedia.org/wiki/Soil_Moisture_and_Ocean_Salinity_satellite" TargetMode="Externa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1E7F2B-AA34-45A3-91D6-1B78D5BA9AB8}"/>
              </a:ext>
            </a:extLst>
          </p:cNvPr>
          <p:cNvSpPr txBox="1"/>
          <p:nvPr/>
        </p:nvSpPr>
        <p:spPr>
          <a:xfrm>
            <a:off x="2259623" y="204373"/>
            <a:ext cx="7617802" cy="6124754"/>
          </a:xfrm>
          <a:prstGeom prst="rect">
            <a:avLst/>
          </a:prstGeom>
          <a:noFill/>
        </p:spPr>
        <p:txBody>
          <a:bodyPr wrap="square">
            <a:spAutoFit/>
          </a:bodyPr>
          <a:lstStyle/>
          <a:p>
            <a:r>
              <a:rPr lang="en-US" sz="2400" b="1" dirty="0">
                <a:solidFill>
                  <a:schemeClr val="accent5"/>
                </a:solidFill>
              </a:rPr>
              <a:t>A Personal History of Microwave Remote Sensing </a:t>
            </a:r>
          </a:p>
          <a:p>
            <a:r>
              <a:rPr lang="en-US" sz="2400" b="1" dirty="0">
                <a:solidFill>
                  <a:schemeClr val="accent5"/>
                </a:solidFill>
              </a:rPr>
              <a:t>     and the People Along the Way (1971-2022)</a:t>
            </a:r>
          </a:p>
          <a:p>
            <a:endParaRPr lang="en-US" sz="2400" dirty="0"/>
          </a:p>
          <a:p>
            <a:r>
              <a:rPr lang="en-US" dirty="0"/>
              <a:t>Thank you for inviting me to give a talk on the History of MW Remote Sensing.</a:t>
            </a:r>
          </a:p>
          <a:p>
            <a:endParaRPr lang="en-US" dirty="0"/>
          </a:p>
          <a:p>
            <a:r>
              <a:rPr lang="en-US" dirty="0"/>
              <a:t>There are hundreds of scientists and engineers who have contributed to the field over many years.</a:t>
            </a:r>
          </a:p>
          <a:p>
            <a:endParaRPr lang="en-US" dirty="0"/>
          </a:p>
          <a:p>
            <a:r>
              <a:rPr lang="en-US" dirty="0"/>
              <a:t>There are also many books on the subject.</a:t>
            </a:r>
          </a:p>
          <a:p>
            <a:r>
              <a:rPr lang="en-US" dirty="0"/>
              <a:t>For example:</a:t>
            </a:r>
          </a:p>
          <a:p>
            <a:pPr lvl="1"/>
            <a:r>
              <a:rPr lang="en-US" i="1" dirty="0">
                <a:solidFill>
                  <a:schemeClr val="accent2">
                    <a:lumMod val="40000"/>
                    <a:lumOff val="60000"/>
                  </a:schemeClr>
                </a:solidFill>
              </a:rPr>
              <a:t>Introduction to Satellite Remote Sensing:</a:t>
            </a:r>
          </a:p>
          <a:p>
            <a:pPr lvl="1"/>
            <a:r>
              <a:rPr lang="en-US" i="1" dirty="0">
                <a:solidFill>
                  <a:schemeClr val="accent2">
                    <a:lumMod val="40000"/>
                    <a:lumOff val="60000"/>
                  </a:schemeClr>
                </a:solidFill>
              </a:rPr>
              <a:t>Atmosphere, Ocean, Cryosphere and Land Applications </a:t>
            </a:r>
          </a:p>
          <a:p>
            <a:pPr lvl="1"/>
            <a:r>
              <a:rPr lang="en-US" i="1" dirty="0">
                <a:solidFill>
                  <a:schemeClr val="accent2">
                    <a:lumMod val="40000"/>
                    <a:lumOff val="60000"/>
                  </a:schemeClr>
                </a:solidFill>
              </a:rPr>
              <a:t>William Emery and Adriano Camps</a:t>
            </a:r>
          </a:p>
          <a:p>
            <a:r>
              <a:rPr lang="en-US" dirty="0"/>
              <a:t> </a:t>
            </a:r>
          </a:p>
          <a:p>
            <a:r>
              <a:rPr lang="en-US" dirty="0"/>
              <a:t>I could not possibly cover this all.  Rather I will present a personal history of my  contributions to the Field and the remarkable scientists and engineers I met along the way. </a:t>
            </a:r>
          </a:p>
          <a:p>
            <a:endParaRPr lang="en-US" dirty="0"/>
          </a:p>
          <a:p>
            <a:r>
              <a:rPr lang="en-US" dirty="0"/>
              <a:t>Also, I will review some of the major milestones in the Field as I saw them.</a:t>
            </a:r>
          </a:p>
          <a:p>
            <a:endParaRPr lang="en-US" dirty="0"/>
          </a:p>
          <a:p>
            <a:r>
              <a:rPr lang="en-US" sz="1400" dirty="0"/>
              <a:t>(Literature references are available upon request.)</a:t>
            </a:r>
          </a:p>
        </p:txBody>
      </p:sp>
    </p:spTree>
    <p:extLst>
      <p:ext uri="{BB962C8B-B14F-4D97-AF65-F5344CB8AC3E}">
        <p14:creationId xmlns:p14="http://schemas.microsoft.com/office/powerpoint/2010/main" val="1695357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5E41B2-0FE5-4510-AD31-3C1935134752}"/>
              </a:ext>
            </a:extLst>
          </p:cNvPr>
          <p:cNvSpPr txBox="1"/>
          <p:nvPr/>
        </p:nvSpPr>
        <p:spPr>
          <a:xfrm>
            <a:off x="671313" y="1468315"/>
            <a:ext cx="8220917" cy="3631763"/>
          </a:xfrm>
          <a:prstGeom prst="rect">
            <a:avLst/>
          </a:prstGeom>
          <a:noFill/>
        </p:spPr>
        <p:txBody>
          <a:bodyPr wrap="square">
            <a:spAutoFit/>
          </a:bodyPr>
          <a:lstStyle/>
          <a:p>
            <a:r>
              <a:rPr lang="en-US" dirty="0"/>
              <a:t>In 1992, I detected a wind direction signal in the SSMI observations.  Heretofore, the emission of microwaves from the ocean was assumed to be essentially isotropic.</a:t>
            </a:r>
          </a:p>
          <a:p>
            <a:r>
              <a:rPr lang="en-US" sz="1400" dirty="0"/>
              <a:t>(Some earlier Russian nadir-looking aircraft measurements notwithstanding.)</a:t>
            </a:r>
          </a:p>
          <a:p>
            <a:endParaRPr lang="en-US" dirty="0"/>
          </a:p>
          <a:p>
            <a:r>
              <a:rPr lang="en-US" dirty="0"/>
              <a:t>Later in 1997, Simon Yueh’s aircraft observations show a wind direction signal in the 3</a:t>
            </a:r>
            <a:r>
              <a:rPr lang="en-US" baseline="30000" dirty="0"/>
              <a:t>rd</a:t>
            </a:r>
            <a:r>
              <a:rPr lang="en-US" dirty="0"/>
              <a:t> and 4</a:t>
            </a:r>
            <a:r>
              <a:rPr lang="en-US" baseline="30000" dirty="0"/>
              <a:t>th</a:t>
            </a:r>
            <a:r>
              <a:rPr lang="en-US" dirty="0"/>
              <a:t> Stokes emission.</a:t>
            </a:r>
          </a:p>
          <a:p>
            <a:endParaRPr lang="en-US" dirty="0"/>
          </a:p>
          <a:p>
            <a:r>
              <a:rPr lang="en-US" dirty="0"/>
              <a:t>These discoveries led to </a:t>
            </a:r>
            <a:r>
              <a:rPr lang="en-US" dirty="0" err="1"/>
              <a:t>WindSat</a:t>
            </a:r>
            <a:r>
              <a:rPr lang="en-US" dirty="0"/>
              <a:t>: the first fully polarimetric satellite radiometer.  </a:t>
            </a:r>
            <a:r>
              <a:rPr lang="en-US" dirty="0" err="1"/>
              <a:t>WindSat</a:t>
            </a:r>
            <a:r>
              <a:rPr lang="en-US" dirty="0"/>
              <a:t> was launched in 2003 and is still operating, although the data is not being brought to the  ground (what a shame).</a:t>
            </a:r>
          </a:p>
          <a:p>
            <a:endParaRPr lang="en-US" dirty="0"/>
          </a:p>
          <a:p>
            <a:r>
              <a:rPr lang="en-US" dirty="0"/>
              <a:t>RSS provided near-real time wind vectors (and CDRs) from </a:t>
            </a:r>
            <a:r>
              <a:rPr lang="en-US" dirty="0" err="1"/>
              <a:t>WindSat</a:t>
            </a:r>
            <a:r>
              <a:rPr lang="en-US" dirty="0"/>
              <a:t> to the community at large for 17 years.</a:t>
            </a:r>
          </a:p>
        </p:txBody>
      </p:sp>
      <p:pic>
        <p:nvPicPr>
          <p:cNvPr id="4" name="Picture 3">
            <a:extLst>
              <a:ext uri="{FF2B5EF4-FFF2-40B4-BE49-F238E27FC236}">
                <a16:creationId xmlns:a16="http://schemas.microsoft.com/office/drawing/2014/main" id="{24A15CD4-B197-4FC5-8707-29860AB1BE06}"/>
              </a:ext>
            </a:extLst>
          </p:cNvPr>
          <p:cNvPicPr>
            <a:picLocks noChangeAspect="1"/>
          </p:cNvPicPr>
          <p:nvPr/>
        </p:nvPicPr>
        <p:blipFill>
          <a:blip r:embed="rId2"/>
          <a:stretch>
            <a:fillRect/>
          </a:stretch>
        </p:blipFill>
        <p:spPr>
          <a:xfrm>
            <a:off x="9571838" y="376011"/>
            <a:ext cx="1948848" cy="1443591"/>
          </a:xfrm>
          <a:prstGeom prst="rect">
            <a:avLst/>
          </a:prstGeom>
        </p:spPr>
      </p:pic>
      <p:sp>
        <p:nvSpPr>
          <p:cNvPr id="6" name="TextBox 5">
            <a:extLst>
              <a:ext uri="{FF2B5EF4-FFF2-40B4-BE49-F238E27FC236}">
                <a16:creationId xmlns:a16="http://schemas.microsoft.com/office/drawing/2014/main" id="{5B40B53A-6CF3-4B1D-ACD5-129BF5CF9FD2}"/>
              </a:ext>
            </a:extLst>
          </p:cNvPr>
          <p:cNvSpPr txBox="1"/>
          <p:nvPr/>
        </p:nvSpPr>
        <p:spPr>
          <a:xfrm>
            <a:off x="2922905" y="209173"/>
            <a:ext cx="5969326" cy="707886"/>
          </a:xfrm>
          <a:prstGeom prst="rect">
            <a:avLst/>
          </a:prstGeom>
          <a:noFill/>
        </p:spPr>
        <p:txBody>
          <a:bodyPr wrap="none" rtlCol="0">
            <a:spAutoFit/>
          </a:bodyPr>
          <a:lstStyle/>
          <a:p>
            <a:r>
              <a:rPr lang="en-US" sz="2000" b="1" dirty="0">
                <a:solidFill>
                  <a:schemeClr val="accent5"/>
                </a:solidFill>
              </a:rPr>
              <a:t>Wind Direction from Passive Microwave Observations:</a:t>
            </a:r>
          </a:p>
          <a:p>
            <a:r>
              <a:rPr lang="en-US" sz="2000" b="1" dirty="0">
                <a:solidFill>
                  <a:schemeClr val="accent5"/>
                </a:solidFill>
              </a:rPr>
              <a:t>                The Fully Polarimetric </a:t>
            </a:r>
            <a:r>
              <a:rPr lang="en-US" sz="2000" b="1" dirty="0" err="1">
                <a:solidFill>
                  <a:schemeClr val="accent5"/>
                </a:solidFill>
              </a:rPr>
              <a:t>WindSat</a:t>
            </a:r>
            <a:endParaRPr lang="en-US" sz="2000" b="1" dirty="0">
              <a:solidFill>
                <a:schemeClr val="accent5"/>
              </a:solidFill>
            </a:endParaRPr>
          </a:p>
        </p:txBody>
      </p:sp>
      <p:pic>
        <p:nvPicPr>
          <p:cNvPr id="2" name="Picture 1">
            <a:extLst>
              <a:ext uri="{FF2B5EF4-FFF2-40B4-BE49-F238E27FC236}">
                <a16:creationId xmlns:a16="http://schemas.microsoft.com/office/drawing/2014/main" id="{10A7698A-1BC5-43E1-B8F9-054120BBE4E1}"/>
              </a:ext>
            </a:extLst>
          </p:cNvPr>
          <p:cNvPicPr>
            <a:picLocks noChangeAspect="1"/>
          </p:cNvPicPr>
          <p:nvPr/>
        </p:nvPicPr>
        <p:blipFill>
          <a:blip r:embed="rId3"/>
          <a:stretch>
            <a:fillRect/>
          </a:stretch>
        </p:blipFill>
        <p:spPr>
          <a:xfrm>
            <a:off x="9707342" y="2993334"/>
            <a:ext cx="1835055" cy="2383743"/>
          </a:xfrm>
          <a:prstGeom prst="rect">
            <a:avLst/>
          </a:prstGeom>
        </p:spPr>
      </p:pic>
      <p:sp>
        <p:nvSpPr>
          <p:cNvPr id="9" name="TextBox 8">
            <a:extLst>
              <a:ext uri="{FF2B5EF4-FFF2-40B4-BE49-F238E27FC236}">
                <a16:creationId xmlns:a16="http://schemas.microsoft.com/office/drawing/2014/main" id="{0EC224C5-9D30-4C8B-8866-7AD2B012A954}"/>
              </a:ext>
            </a:extLst>
          </p:cNvPr>
          <p:cNvSpPr txBox="1"/>
          <p:nvPr/>
        </p:nvSpPr>
        <p:spPr>
          <a:xfrm>
            <a:off x="9425243" y="1937717"/>
            <a:ext cx="2399251" cy="646331"/>
          </a:xfrm>
          <a:prstGeom prst="rect">
            <a:avLst/>
          </a:prstGeom>
          <a:noFill/>
        </p:spPr>
        <p:txBody>
          <a:bodyPr wrap="square">
            <a:spAutoFit/>
          </a:bodyPr>
          <a:lstStyle/>
          <a:p>
            <a:r>
              <a:rPr lang="en-US" sz="1200" dirty="0">
                <a:solidFill>
                  <a:schemeClr val="tx2"/>
                </a:solidFill>
              </a:rPr>
              <a:t>Simon Yueh aircraft observations reveal a wind direction signal in the 3</a:t>
            </a:r>
            <a:r>
              <a:rPr lang="en-US" sz="1200" baseline="30000" dirty="0">
                <a:solidFill>
                  <a:schemeClr val="tx2"/>
                </a:solidFill>
              </a:rPr>
              <a:t>rd</a:t>
            </a:r>
            <a:r>
              <a:rPr lang="en-US" sz="1200" dirty="0">
                <a:solidFill>
                  <a:schemeClr val="tx2"/>
                </a:solidFill>
              </a:rPr>
              <a:t> and 4</a:t>
            </a:r>
            <a:r>
              <a:rPr lang="en-US" sz="1200" baseline="30000" dirty="0">
                <a:solidFill>
                  <a:schemeClr val="tx2"/>
                </a:solidFill>
              </a:rPr>
              <a:t>th</a:t>
            </a:r>
            <a:r>
              <a:rPr lang="en-US" sz="1200" dirty="0">
                <a:solidFill>
                  <a:schemeClr val="tx2"/>
                </a:solidFill>
              </a:rPr>
              <a:t> Stokes emission.</a:t>
            </a:r>
          </a:p>
        </p:txBody>
      </p:sp>
      <p:sp>
        <p:nvSpPr>
          <p:cNvPr id="10" name="TextBox 9">
            <a:extLst>
              <a:ext uri="{FF2B5EF4-FFF2-40B4-BE49-F238E27FC236}">
                <a16:creationId xmlns:a16="http://schemas.microsoft.com/office/drawing/2014/main" id="{18A2A504-8E96-451D-BDEA-3FAA2A3C1D7C}"/>
              </a:ext>
            </a:extLst>
          </p:cNvPr>
          <p:cNvSpPr txBox="1"/>
          <p:nvPr/>
        </p:nvSpPr>
        <p:spPr>
          <a:xfrm>
            <a:off x="9715500" y="5495192"/>
            <a:ext cx="2362963" cy="276999"/>
          </a:xfrm>
          <a:prstGeom prst="rect">
            <a:avLst/>
          </a:prstGeom>
          <a:noFill/>
        </p:spPr>
        <p:txBody>
          <a:bodyPr wrap="square">
            <a:spAutoFit/>
          </a:bodyPr>
          <a:lstStyle/>
          <a:p>
            <a:r>
              <a:rPr lang="en-US" sz="1200" dirty="0">
                <a:solidFill>
                  <a:schemeClr val="tx2"/>
                </a:solidFill>
              </a:rPr>
              <a:t>Artist rendition of </a:t>
            </a:r>
            <a:r>
              <a:rPr lang="en-US" sz="1200" dirty="0" err="1">
                <a:solidFill>
                  <a:schemeClr val="tx2"/>
                </a:solidFill>
              </a:rPr>
              <a:t>WindSat</a:t>
            </a:r>
            <a:endParaRPr lang="en-US" sz="1200" dirty="0">
              <a:solidFill>
                <a:schemeClr val="tx2"/>
              </a:solidFill>
            </a:endParaRPr>
          </a:p>
        </p:txBody>
      </p:sp>
    </p:spTree>
    <p:extLst>
      <p:ext uri="{BB962C8B-B14F-4D97-AF65-F5344CB8AC3E}">
        <p14:creationId xmlns:p14="http://schemas.microsoft.com/office/powerpoint/2010/main" val="3614755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03790F-F278-401F-A6C8-CAF3C980205F}"/>
              </a:ext>
            </a:extLst>
          </p:cNvPr>
          <p:cNvPicPr>
            <a:picLocks noChangeAspect="1"/>
          </p:cNvPicPr>
          <p:nvPr/>
        </p:nvPicPr>
        <p:blipFill>
          <a:blip r:embed="rId2"/>
          <a:stretch>
            <a:fillRect/>
          </a:stretch>
        </p:blipFill>
        <p:spPr>
          <a:xfrm>
            <a:off x="9539904" y="456391"/>
            <a:ext cx="2065951" cy="1565114"/>
          </a:xfrm>
          <a:prstGeom prst="rect">
            <a:avLst/>
          </a:prstGeom>
        </p:spPr>
      </p:pic>
      <p:sp>
        <p:nvSpPr>
          <p:cNvPr id="5" name="TextBox 4">
            <a:extLst>
              <a:ext uri="{FF2B5EF4-FFF2-40B4-BE49-F238E27FC236}">
                <a16:creationId xmlns:a16="http://schemas.microsoft.com/office/drawing/2014/main" id="{E38CF660-15DD-4A43-84CB-448D2131C1EE}"/>
              </a:ext>
            </a:extLst>
          </p:cNvPr>
          <p:cNvSpPr txBox="1"/>
          <p:nvPr/>
        </p:nvSpPr>
        <p:spPr>
          <a:xfrm>
            <a:off x="500419" y="908766"/>
            <a:ext cx="8320463" cy="5293757"/>
          </a:xfrm>
          <a:prstGeom prst="rect">
            <a:avLst/>
          </a:prstGeom>
          <a:noFill/>
        </p:spPr>
        <p:txBody>
          <a:bodyPr wrap="square" rtlCol="0">
            <a:spAutoFit/>
          </a:bodyPr>
          <a:lstStyle/>
          <a:p>
            <a:r>
              <a:rPr lang="en-US" dirty="0"/>
              <a:t>After many years, my early work on All-Weather SST measurements finally came to fruition with the launches of:</a:t>
            </a:r>
          </a:p>
          <a:p>
            <a:endParaRPr lang="en-US" dirty="0"/>
          </a:p>
          <a:p>
            <a:r>
              <a:rPr lang="en-US" dirty="0"/>
              <a:t>	TRMM Microwave Imager (TMI) (1997 to 2015)</a:t>
            </a:r>
          </a:p>
          <a:p>
            <a:r>
              <a:rPr lang="en-US" dirty="0"/>
              <a:t>	JAXA Advanced Microwave Scanning Radiometer</a:t>
            </a:r>
          </a:p>
          <a:p>
            <a:r>
              <a:rPr lang="en-US" dirty="0"/>
              <a:t>	AMSR-E  (2002 to 2011)</a:t>
            </a:r>
          </a:p>
          <a:p>
            <a:r>
              <a:rPr lang="en-US" dirty="0"/>
              <a:t>	AMSR-2  (2012 to present)</a:t>
            </a:r>
          </a:p>
          <a:p>
            <a:r>
              <a:rPr lang="en-US" dirty="0"/>
              <a:t>	</a:t>
            </a:r>
            <a:r>
              <a:rPr lang="en-US" dirty="0" err="1"/>
              <a:t>WindSat</a:t>
            </a:r>
            <a:r>
              <a:rPr lang="en-US" dirty="0"/>
              <a:t> (2003 to 2020)</a:t>
            </a:r>
          </a:p>
          <a:p>
            <a:r>
              <a:rPr lang="en-US" sz="1400" dirty="0"/>
              <a:t>	(Nimbus-7 SMMR SST capabilities were limited by a number of factors.)</a:t>
            </a:r>
          </a:p>
          <a:p>
            <a:endParaRPr lang="en-US" dirty="0"/>
          </a:p>
          <a:p>
            <a:r>
              <a:rPr lang="en-US" dirty="0"/>
              <a:t>The improvements for these new sensors included:</a:t>
            </a:r>
          </a:p>
          <a:p>
            <a:r>
              <a:rPr lang="en-US" dirty="0"/>
              <a:t>	Additional low frequency channels (7 to 11 GHz) which were not on SSMI</a:t>
            </a:r>
          </a:p>
          <a:p>
            <a:r>
              <a:rPr lang="en-US" dirty="0"/>
              <a:t>	Larger antennas (except for TMI)</a:t>
            </a:r>
          </a:p>
          <a:p>
            <a:r>
              <a:rPr lang="en-US" dirty="0"/>
              <a:t>	Better on-board calibration</a:t>
            </a:r>
          </a:p>
          <a:p>
            <a:r>
              <a:rPr lang="en-US" dirty="0"/>
              <a:t>	Sun-Synchronous Orbit (except for TMI)</a:t>
            </a:r>
          </a:p>
          <a:p>
            <a:endParaRPr lang="en-US" dirty="0"/>
          </a:p>
          <a:p>
            <a:r>
              <a:rPr lang="en-US" dirty="0"/>
              <a:t>Accurate all-weather (really just through-clouds) SST retrievals at a 50 km resolution were finally realized.</a:t>
            </a:r>
          </a:p>
          <a:p>
            <a:r>
              <a:rPr lang="en-US" dirty="0"/>
              <a:t>Also, more accurate wind speed retrievals were obtained.</a:t>
            </a:r>
          </a:p>
        </p:txBody>
      </p:sp>
      <p:pic>
        <p:nvPicPr>
          <p:cNvPr id="6" name="Picture 5">
            <a:extLst>
              <a:ext uri="{FF2B5EF4-FFF2-40B4-BE49-F238E27FC236}">
                <a16:creationId xmlns:a16="http://schemas.microsoft.com/office/drawing/2014/main" id="{CC37C7CC-73AB-445C-8C08-83F4B2F510AE}"/>
              </a:ext>
            </a:extLst>
          </p:cNvPr>
          <p:cNvPicPr>
            <a:picLocks noChangeAspect="1"/>
          </p:cNvPicPr>
          <p:nvPr/>
        </p:nvPicPr>
        <p:blipFill>
          <a:blip r:embed="rId3"/>
          <a:stretch>
            <a:fillRect/>
          </a:stretch>
        </p:blipFill>
        <p:spPr>
          <a:xfrm>
            <a:off x="9469056" y="3025216"/>
            <a:ext cx="2136799" cy="1424533"/>
          </a:xfrm>
          <a:prstGeom prst="rect">
            <a:avLst/>
          </a:prstGeom>
        </p:spPr>
      </p:pic>
      <p:sp>
        <p:nvSpPr>
          <p:cNvPr id="8" name="TextBox 7">
            <a:extLst>
              <a:ext uri="{FF2B5EF4-FFF2-40B4-BE49-F238E27FC236}">
                <a16:creationId xmlns:a16="http://schemas.microsoft.com/office/drawing/2014/main" id="{80819E50-633E-42C1-8649-A490660E11FE}"/>
              </a:ext>
            </a:extLst>
          </p:cNvPr>
          <p:cNvSpPr txBox="1"/>
          <p:nvPr/>
        </p:nvSpPr>
        <p:spPr>
          <a:xfrm>
            <a:off x="3181524" y="203054"/>
            <a:ext cx="6094602" cy="707886"/>
          </a:xfrm>
          <a:prstGeom prst="rect">
            <a:avLst/>
          </a:prstGeom>
          <a:noFill/>
        </p:spPr>
        <p:txBody>
          <a:bodyPr wrap="square">
            <a:spAutoFit/>
          </a:bodyPr>
          <a:lstStyle/>
          <a:p>
            <a:r>
              <a:rPr lang="en-US" sz="2000" b="1" dirty="0">
                <a:solidFill>
                  <a:schemeClr val="accent5"/>
                </a:solidFill>
              </a:rPr>
              <a:t>Sea-Surface Temperature Through Clouds:  </a:t>
            </a:r>
          </a:p>
          <a:p>
            <a:r>
              <a:rPr lang="en-US" sz="2000" b="1" dirty="0">
                <a:solidFill>
                  <a:schemeClr val="accent5"/>
                </a:solidFill>
              </a:rPr>
              <a:t>     TMI, </a:t>
            </a:r>
            <a:r>
              <a:rPr lang="en-US" sz="2000" b="1" dirty="0" err="1">
                <a:solidFill>
                  <a:schemeClr val="accent5"/>
                </a:solidFill>
              </a:rPr>
              <a:t>WindSat</a:t>
            </a:r>
            <a:r>
              <a:rPr lang="en-US" sz="2000" b="1" dirty="0">
                <a:solidFill>
                  <a:schemeClr val="accent5"/>
                </a:solidFill>
              </a:rPr>
              <a:t>, AMSR-E, and AMSR-2</a:t>
            </a:r>
          </a:p>
        </p:txBody>
      </p:sp>
      <p:sp>
        <p:nvSpPr>
          <p:cNvPr id="11" name="TextBox 10">
            <a:extLst>
              <a:ext uri="{FF2B5EF4-FFF2-40B4-BE49-F238E27FC236}">
                <a16:creationId xmlns:a16="http://schemas.microsoft.com/office/drawing/2014/main" id="{6D1771EA-89B9-4EE4-9911-21617BC9B8DE}"/>
              </a:ext>
            </a:extLst>
          </p:cNvPr>
          <p:cNvSpPr txBox="1"/>
          <p:nvPr/>
        </p:nvSpPr>
        <p:spPr>
          <a:xfrm>
            <a:off x="9539904" y="4598755"/>
            <a:ext cx="2362963" cy="276999"/>
          </a:xfrm>
          <a:prstGeom prst="rect">
            <a:avLst/>
          </a:prstGeom>
          <a:noFill/>
        </p:spPr>
        <p:txBody>
          <a:bodyPr wrap="square">
            <a:spAutoFit/>
          </a:bodyPr>
          <a:lstStyle/>
          <a:p>
            <a:r>
              <a:rPr lang="en-US" sz="1200" dirty="0">
                <a:solidFill>
                  <a:schemeClr val="tx2"/>
                </a:solidFill>
              </a:rPr>
              <a:t>Artist rendition of  AMSR-2</a:t>
            </a:r>
          </a:p>
        </p:txBody>
      </p:sp>
      <p:sp>
        <p:nvSpPr>
          <p:cNvPr id="12" name="TextBox 11">
            <a:extLst>
              <a:ext uri="{FF2B5EF4-FFF2-40B4-BE49-F238E27FC236}">
                <a16:creationId xmlns:a16="http://schemas.microsoft.com/office/drawing/2014/main" id="{396FBAC1-47C4-4106-9E94-D5AA091C293C}"/>
              </a:ext>
            </a:extLst>
          </p:cNvPr>
          <p:cNvSpPr txBox="1"/>
          <p:nvPr/>
        </p:nvSpPr>
        <p:spPr>
          <a:xfrm>
            <a:off x="9829037" y="2166074"/>
            <a:ext cx="2362963" cy="276999"/>
          </a:xfrm>
          <a:prstGeom prst="rect">
            <a:avLst/>
          </a:prstGeom>
          <a:noFill/>
        </p:spPr>
        <p:txBody>
          <a:bodyPr wrap="square">
            <a:spAutoFit/>
          </a:bodyPr>
          <a:lstStyle/>
          <a:p>
            <a:r>
              <a:rPr lang="en-US" sz="1200" dirty="0">
                <a:solidFill>
                  <a:schemeClr val="tx2"/>
                </a:solidFill>
              </a:rPr>
              <a:t>Artist rendition of TMI</a:t>
            </a:r>
          </a:p>
        </p:txBody>
      </p:sp>
    </p:spTree>
    <p:extLst>
      <p:ext uri="{BB962C8B-B14F-4D97-AF65-F5344CB8AC3E}">
        <p14:creationId xmlns:p14="http://schemas.microsoft.com/office/powerpoint/2010/main" val="2088770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CC039F-E949-469A-AC6A-684C307316C9}"/>
              </a:ext>
            </a:extLst>
          </p:cNvPr>
          <p:cNvSpPr txBox="1"/>
          <p:nvPr/>
        </p:nvSpPr>
        <p:spPr>
          <a:xfrm>
            <a:off x="2986891" y="164201"/>
            <a:ext cx="5913120" cy="707886"/>
          </a:xfrm>
          <a:prstGeom prst="rect">
            <a:avLst/>
          </a:prstGeom>
          <a:noFill/>
        </p:spPr>
        <p:txBody>
          <a:bodyPr wrap="square" rtlCol="0">
            <a:spAutoFit/>
          </a:bodyPr>
          <a:lstStyle/>
          <a:p>
            <a:r>
              <a:rPr lang="en-US" sz="2000" b="1" dirty="0">
                <a:solidFill>
                  <a:schemeClr val="accent5"/>
                </a:solidFill>
              </a:rPr>
              <a:t>    Measuring Sea-Surface Salinity from Space:</a:t>
            </a:r>
          </a:p>
          <a:p>
            <a:r>
              <a:rPr lang="en-US" sz="2000" b="1" dirty="0">
                <a:solidFill>
                  <a:schemeClr val="accent5"/>
                </a:solidFill>
              </a:rPr>
              <a:t>The L-Band Sensors:  SMOS, Aquarius, and SMAP</a:t>
            </a:r>
          </a:p>
        </p:txBody>
      </p:sp>
      <p:sp>
        <p:nvSpPr>
          <p:cNvPr id="4" name="TextBox 3">
            <a:extLst>
              <a:ext uri="{FF2B5EF4-FFF2-40B4-BE49-F238E27FC236}">
                <a16:creationId xmlns:a16="http://schemas.microsoft.com/office/drawing/2014/main" id="{D50D9E45-91CF-4D5E-81AE-DC0869E00E87}"/>
              </a:ext>
            </a:extLst>
          </p:cNvPr>
          <p:cNvSpPr txBox="1"/>
          <p:nvPr/>
        </p:nvSpPr>
        <p:spPr>
          <a:xfrm>
            <a:off x="430823" y="1451995"/>
            <a:ext cx="8608402" cy="4247317"/>
          </a:xfrm>
          <a:prstGeom prst="rect">
            <a:avLst/>
          </a:prstGeom>
          <a:noFill/>
        </p:spPr>
        <p:txBody>
          <a:bodyPr wrap="square">
            <a:spAutoFit/>
          </a:bodyPr>
          <a:lstStyle/>
          <a:p>
            <a:r>
              <a:rPr lang="en-US" dirty="0"/>
              <a:t>The first L-band satellite radiometer to measure sea-surface salinity was the European Space Agency satellite </a:t>
            </a:r>
            <a:r>
              <a:rPr lang="en-US" dirty="0">
                <a:hlinkClick r:id="rId2" tooltip="Soil Moisture and Ocean Salinity satellite">
                  <a:extLst>
                    <a:ext uri="{A12FA001-AC4F-418D-AE19-62706E023703}">
                      <ahyp:hlinkClr xmlns:ahyp="http://schemas.microsoft.com/office/drawing/2018/hyperlinkcolor" val="tx"/>
                    </a:ext>
                  </a:extLst>
                </a:hlinkClick>
              </a:rPr>
              <a:t>SMOS</a:t>
            </a:r>
            <a:r>
              <a:rPr lang="en-US" dirty="0"/>
              <a:t> (Soil Moisture and Ocean Salinity) launched in November 2009.</a:t>
            </a:r>
          </a:p>
          <a:p>
            <a:endParaRPr lang="en-US" dirty="0"/>
          </a:p>
          <a:p>
            <a:r>
              <a:rPr lang="en-US" dirty="0"/>
              <a:t>SMOS was then followed by NASA’s Aquarius instrument that operated from 2011 to 2015.</a:t>
            </a:r>
          </a:p>
          <a:p>
            <a:r>
              <a:rPr lang="en-US" dirty="0"/>
              <a:t>The P.I. and Deputy P.I. for Aquarius were Gary </a:t>
            </a:r>
            <a:r>
              <a:rPr lang="en-US" dirty="0" err="1"/>
              <a:t>Lagerloef</a:t>
            </a:r>
            <a:r>
              <a:rPr lang="en-US" dirty="0"/>
              <a:t> and David Le Vine, with whom I enjoy an enduring collaboration.</a:t>
            </a:r>
          </a:p>
          <a:p>
            <a:endParaRPr lang="en-US" dirty="0"/>
          </a:p>
          <a:p>
            <a:r>
              <a:rPr lang="en-US" dirty="0"/>
              <a:t>With the premature end of Aquarius, RSS focus was directed to NASA’s Soil Moisture Active Passive Mission (SMAP) that was being launched in 2015.  Although SMAP was not originally intended to measure salinity, it has proven to be an excellent salinity sensor.</a:t>
            </a:r>
          </a:p>
          <a:p>
            <a:endParaRPr lang="en-US" dirty="0"/>
          </a:p>
          <a:p>
            <a:r>
              <a:rPr lang="en-US" dirty="0"/>
              <a:t>RSS developed and operated the Level-2 Data Processing System for both Aquarius and SMAP.  Operational processing of SMAP data is on-going at RSS.  </a:t>
            </a:r>
          </a:p>
          <a:p>
            <a:endParaRPr lang="en-US" dirty="0">
              <a:latin typeface="Open Sans" panose="020B0606030504020204" pitchFamily="34" charset="0"/>
            </a:endParaRPr>
          </a:p>
        </p:txBody>
      </p:sp>
      <p:pic>
        <p:nvPicPr>
          <p:cNvPr id="6" name="Picture 5">
            <a:extLst>
              <a:ext uri="{FF2B5EF4-FFF2-40B4-BE49-F238E27FC236}">
                <a16:creationId xmlns:a16="http://schemas.microsoft.com/office/drawing/2014/main" id="{B7A7F8F6-9674-41A7-BEA2-9556AF7D0FEC}"/>
              </a:ext>
            </a:extLst>
          </p:cNvPr>
          <p:cNvPicPr>
            <a:picLocks noChangeAspect="1"/>
          </p:cNvPicPr>
          <p:nvPr/>
        </p:nvPicPr>
        <p:blipFill>
          <a:blip r:embed="rId3"/>
          <a:stretch>
            <a:fillRect/>
          </a:stretch>
        </p:blipFill>
        <p:spPr>
          <a:xfrm>
            <a:off x="9367046" y="823869"/>
            <a:ext cx="2394131" cy="1808199"/>
          </a:xfrm>
          <a:prstGeom prst="rect">
            <a:avLst/>
          </a:prstGeom>
        </p:spPr>
      </p:pic>
      <p:pic>
        <p:nvPicPr>
          <p:cNvPr id="7" name="Picture 6">
            <a:extLst>
              <a:ext uri="{FF2B5EF4-FFF2-40B4-BE49-F238E27FC236}">
                <a16:creationId xmlns:a16="http://schemas.microsoft.com/office/drawing/2014/main" id="{272F9E65-2B00-45FE-8F3B-B933E0957CC5}"/>
              </a:ext>
            </a:extLst>
          </p:cNvPr>
          <p:cNvPicPr>
            <a:picLocks noChangeAspect="1"/>
          </p:cNvPicPr>
          <p:nvPr/>
        </p:nvPicPr>
        <p:blipFill>
          <a:blip r:embed="rId4"/>
          <a:stretch>
            <a:fillRect/>
          </a:stretch>
        </p:blipFill>
        <p:spPr>
          <a:xfrm>
            <a:off x="9988693" y="3429000"/>
            <a:ext cx="1448242" cy="2027539"/>
          </a:xfrm>
          <a:prstGeom prst="rect">
            <a:avLst/>
          </a:prstGeom>
        </p:spPr>
      </p:pic>
      <p:sp>
        <p:nvSpPr>
          <p:cNvPr id="9" name="TextBox 8">
            <a:extLst>
              <a:ext uri="{FF2B5EF4-FFF2-40B4-BE49-F238E27FC236}">
                <a16:creationId xmlns:a16="http://schemas.microsoft.com/office/drawing/2014/main" id="{06A2DF97-C2A2-49C0-98E5-9DF3E2EBAC26}"/>
              </a:ext>
            </a:extLst>
          </p:cNvPr>
          <p:cNvSpPr txBox="1"/>
          <p:nvPr/>
        </p:nvSpPr>
        <p:spPr>
          <a:xfrm>
            <a:off x="9574054" y="2632068"/>
            <a:ext cx="2362963" cy="276999"/>
          </a:xfrm>
          <a:prstGeom prst="rect">
            <a:avLst/>
          </a:prstGeom>
          <a:noFill/>
        </p:spPr>
        <p:txBody>
          <a:bodyPr wrap="square">
            <a:spAutoFit/>
          </a:bodyPr>
          <a:lstStyle/>
          <a:p>
            <a:r>
              <a:rPr lang="en-US" sz="1200" dirty="0">
                <a:solidFill>
                  <a:schemeClr val="tx2"/>
                </a:solidFill>
              </a:rPr>
              <a:t>Gary </a:t>
            </a:r>
            <a:r>
              <a:rPr lang="en-US" sz="1200" dirty="0" err="1">
                <a:solidFill>
                  <a:schemeClr val="tx2"/>
                </a:solidFill>
              </a:rPr>
              <a:t>Lagerloef</a:t>
            </a:r>
            <a:r>
              <a:rPr lang="en-US" sz="1200" dirty="0">
                <a:solidFill>
                  <a:schemeClr val="tx2"/>
                </a:solidFill>
              </a:rPr>
              <a:t>, Aquarius P.I.</a:t>
            </a:r>
          </a:p>
        </p:txBody>
      </p:sp>
      <p:sp>
        <p:nvSpPr>
          <p:cNvPr id="10" name="TextBox 9">
            <a:extLst>
              <a:ext uri="{FF2B5EF4-FFF2-40B4-BE49-F238E27FC236}">
                <a16:creationId xmlns:a16="http://schemas.microsoft.com/office/drawing/2014/main" id="{C9B9D523-C6AF-457A-84E3-7F42F56C2AA0}"/>
              </a:ext>
            </a:extLst>
          </p:cNvPr>
          <p:cNvSpPr txBox="1"/>
          <p:nvPr/>
        </p:nvSpPr>
        <p:spPr>
          <a:xfrm>
            <a:off x="9513277" y="5545252"/>
            <a:ext cx="2523393" cy="276999"/>
          </a:xfrm>
          <a:prstGeom prst="rect">
            <a:avLst/>
          </a:prstGeom>
          <a:noFill/>
        </p:spPr>
        <p:txBody>
          <a:bodyPr wrap="square">
            <a:spAutoFit/>
          </a:bodyPr>
          <a:lstStyle/>
          <a:p>
            <a:r>
              <a:rPr lang="en-US" sz="1200" dirty="0">
                <a:solidFill>
                  <a:schemeClr val="tx2"/>
                </a:solidFill>
              </a:rPr>
              <a:t>David Le Vine, Aquarius Deputy P.I.</a:t>
            </a:r>
          </a:p>
        </p:txBody>
      </p:sp>
    </p:spTree>
    <p:extLst>
      <p:ext uri="{BB962C8B-B14F-4D97-AF65-F5344CB8AC3E}">
        <p14:creationId xmlns:p14="http://schemas.microsoft.com/office/powerpoint/2010/main" val="2926973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A7489A-02C1-441D-BCDB-06025283A2CD}"/>
              </a:ext>
            </a:extLst>
          </p:cNvPr>
          <p:cNvPicPr>
            <a:picLocks noChangeAspect="1"/>
          </p:cNvPicPr>
          <p:nvPr/>
        </p:nvPicPr>
        <p:blipFill>
          <a:blip r:embed="rId2"/>
          <a:stretch>
            <a:fillRect/>
          </a:stretch>
        </p:blipFill>
        <p:spPr>
          <a:xfrm>
            <a:off x="9508888" y="1024601"/>
            <a:ext cx="2273810" cy="1717173"/>
          </a:xfrm>
          <a:prstGeom prst="rect">
            <a:avLst/>
          </a:prstGeom>
        </p:spPr>
      </p:pic>
      <p:sp>
        <p:nvSpPr>
          <p:cNvPr id="5" name="TextBox 4">
            <a:extLst>
              <a:ext uri="{FF2B5EF4-FFF2-40B4-BE49-F238E27FC236}">
                <a16:creationId xmlns:a16="http://schemas.microsoft.com/office/drawing/2014/main" id="{857DF7E5-7D96-4E0F-84E8-C68F0B523C38}"/>
              </a:ext>
            </a:extLst>
          </p:cNvPr>
          <p:cNvSpPr txBox="1"/>
          <p:nvPr/>
        </p:nvSpPr>
        <p:spPr>
          <a:xfrm>
            <a:off x="2883878" y="225747"/>
            <a:ext cx="7194306" cy="707886"/>
          </a:xfrm>
          <a:prstGeom prst="rect">
            <a:avLst/>
          </a:prstGeom>
          <a:noFill/>
        </p:spPr>
        <p:txBody>
          <a:bodyPr wrap="square">
            <a:spAutoFit/>
          </a:bodyPr>
          <a:lstStyle/>
          <a:p>
            <a:r>
              <a:rPr lang="en-US" sz="2000" b="1" dirty="0">
                <a:solidFill>
                  <a:schemeClr val="accent5"/>
                </a:solidFill>
              </a:rPr>
              <a:t>Finally!  The Absolute Calibration of Satellite Microwave Imagers. </a:t>
            </a:r>
          </a:p>
          <a:p>
            <a:r>
              <a:rPr lang="en-US" sz="2000" b="1" dirty="0">
                <a:solidFill>
                  <a:schemeClr val="accent5"/>
                </a:solidFill>
              </a:rPr>
              <a:t>                NASA’s GPM Microwave Imager (GMI)</a:t>
            </a:r>
          </a:p>
        </p:txBody>
      </p:sp>
      <p:sp>
        <p:nvSpPr>
          <p:cNvPr id="6" name="TextBox 5">
            <a:extLst>
              <a:ext uri="{FF2B5EF4-FFF2-40B4-BE49-F238E27FC236}">
                <a16:creationId xmlns:a16="http://schemas.microsoft.com/office/drawing/2014/main" id="{EF93896E-C1F7-4F18-868D-4C7105320844}"/>
              </a:ext>
            </a:extLst>
          </p:cNvPr>
          <p:cNvSpPr txBox="1"/>
          <p:nvPr/>
        </p:nvSpPr>
        <p:spPr>
          <a:xfrm>
            <a:off x="486562" y="1050728"/>
            <a:ext cx="8343929" cy="2308324"/>
          </a:xfrm>
          <a:prstGeom prst="rect">
            <a:avLst/>
          </a:prstGeom>
          <a:noFill/>
        </p:spPr>
        <p:txBody>
          <a:bodyPr wrap="square" rtlCol="0">
            <a:spAutoFit/>
          </a:bodyPr>
          <a:lstStyle/>
          <a:p>
            <a:r>
              <a:rPr lang="en-US" dirty="0"/>
              <a:t>Previous calibration of satellite microwave radiometers was based on pre-launch field and laboratory measurements and on empirical post-launch adjustments often using an Ocean-Atmosphere Radiative Transfer Model (OA-RTM) as a calibration reference.</a:t>
            </a:r>
          </a:p>
          <a:p>
            <a:endParaRPr lang="en-US" dirty="0"/>
          </a:p>
          <a:p>
            <a:r>
              <a:rPr lang="en-US" dirty="0"/>
              <a:t>The problem with this approach is the pre-launch measurements have errors, particularly the measurement of the fraction of received power coming from cold space (spillover).  This uncertainty can be 1 K, or higher.</a:t>
            </a:r>
          </a:p>
          <a:p>
            <a:r>
              <a:rPr lang="en-US" dirty="0"/>
              <a:t>Secondly, the absolute accuracy of the OA-RTM is difficult to assess.</a:t>
            </a:r>
          </a:p>
        </p:txBody>
      </p:sp>
      <p:sp>
        <p:nvSpPr>
          <p:cNvPr id="7" name="TextBox 6">
            <a:extLst>
              <a:ext uri="{FF2B5EF4-FFF2-40B4-BE49-F238E27FC236}">
                <a16:creationId xmlns:a16="http://schemas.microsoft.com/office/drawing/2014/main" id="{805F271B-B5DB-4D8B-ABC8-61F26661CEA7}"/>
              </a:ext>
            </a:extLst>
          </p:cNvPr>
          <p:cNvSpPr txBox="1"/>
          <p:nvPr/>
        </p:nvSpPr>
        <p:spPr>
          <a:xfrm>
            <a:off x="9629775" y="2708112"/>
            <a:ext cx="2381713" cy="276999"/>
          </a:xfrm>
          <a:prstGeom prst="rect">
            <a:avLst/>
          </a:prstGeom>
          <a:noFill/>
        </p:spPr>
        <p:txBody>
          <a:bodyPr wrap="square">
            <a:spAutoFit/>
          </a:bodyPr>
          <a:lstStyle/>
          <a:p>
            <a:r>
              <a:rPr lang="en-US" sz="1200" dirty="0">
                <a:solidFill>
                  <a:schemeClr val="tx2"/>
                </a:solidFill>
              </a:rPr>
              <a:t>Ball Aerospace’s GMI Sensor</a:t>
            </a:r>
          </a:p>
        </p:txBody>
      </p:sp>
      <p:sp>
        <p:nvSpPr>
          <p:cNvPr id="8" name="TextBox 7">
            <a:extLst>
              <a:ext uri="{FF2B5EF4-FFF2-40B4-BE49-F238E27FC236}">
                <a16:creationId xmlns:a16="http://schemas.microsoft.com/office/drawing/2014/main" id="{F495D028-F647-48B8-B999-611F5D8100F2}"/>
              </a:ext>
            </a:extLst>
          </p:cNvPr>
          <p:cNvSpPr txBox="1"/>
          <p:nvPr/>
        </p:nvSpPr>
        <p:spPr>
          <a:xfrm>
            <a:off x="486562" y="3594738"/>
            <a:ext cx="11218876" cy="2739211"/>
          </a:xfrm>
          <a:prstGeom prst="rect">
            <a:avLst/>
          </a:prstGeom>
          <a:noFill/>
        </p:spPr>
        <p:txBody>
          <a:bodyPr wrap="square" rtlCol="0">
            <a:spAutoFit/>
          </a:bodyPr>
          <a:lstStyle/>
          <a:p>
            <a:r>
              <a:rPr lang="en-US" dirty="0"/>
              <a:t>For the first time, NASA’s GPM Microwave Imager (GMI, 2014 to present) provided the means to measure the Earth’s upwelling radiation (brightness temperature, TB) to a known absolute accuracy.  The unique feature of GMI include:</a:t>
            </a:r>
          </a:p>
          <a:p>
            <a:pPr marL="342900" indent="-342900">
              <a:buAutoNum type="arabicPeriod"/>
            </a:pPr>
            <a:r>
              <a:rPr lang="en-US" sz="1600" dirty="0"/>
              <a:t>A flawless antenna coating and a hot load free of sun intrusion.</a:t>
            </a:r>
          </a:p>
          <a:p>
            <a:pPr marL="342900" indent="-342900">
              <a:buAutoNum type="arabicPeriod"/>
            </a:pPr>
            <a:r>
              <a:rPr lang="en-US" sz="1600" dirty="0"/>
              <a:t>A combination of external calibration loads (hot load and cold mirror) and internal calibration noise diodes.</a:t>
            </a:r>
          </a:p>
          <a:p>
            <a:pPr marL="342900" indent="-342900">
              <a:buAutoNum type="arabicPeriod" startAt="3"/>
            </a:pPr>
            <a:r>
              <a:rPr lang="en-US" sz="1600" dirty="0"/>
              <a:t>A direct on-orbit measurement of the sensor non-linearity.</a:t>
            </a:r>
          </a:p>
          <a:p>
            <a:pPr marL="342900" indent="-342900">
              <a:buAutoNum type="arabicPeriod" startAt="3"/>
            </a:pPr>
            <a:r>
              <a:rPr lang="en-US" sz="1600" dirty="0"/>
              <a:t>On-orbit calibration maneuvers (cold-space view, nadir-view, pitch hold).</a:t>
            </a:r>
          </a:p>
          <a:p>
            <a:endParaRPr lang="en-US" dirty="0"/>
          </a:p>
          <a:p>
            <a:r>
              <a:rPr lang="en-US" dirty="0"/>
              <a:t>RSS and Ball Aerospace (myself and David Draper) collaborated to use this information to calibrate GMI in an absolute sense.  The accuracy quoted in the Wentz/Draper 2016 paper is 0.10 K for TA and 0.25 K for TB. </a:t>
            </a:r>
          </a:p>
          <a:p>
            <a:r>
              <a:rPr lang="en-US" dirty="0"/>
              <a:t>(I think it is somewhat better).</a:t>
            </a:r>
          </a:p>
        </p:txBody>
      </p:sp>
    </p:spTree>
    <p:extLst>
      <p:ext uri="{BB962C8B-B14F-4D97-AF65-F5344CB8AC3E}">
        <p14:creationId xmlns:p14="http://schemas.microsoft.com/office/powerpoint/2010/main" val="3211501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6AE07AC-2E6C-4F61-B074-64972A78645F}"/>
              </a:ext>
            </a:extLst>
          </p:cNvPr>
          <p:cNvSpPr txBox="1"/>
          <p:nvPr/>
        </p:nvSpPr>
        <p:spPr>
          <a:xfrm>
            <a:off x="2883878" y="82872"/>
            <a:ext cx="7194306" cy="1015663"/>
          </a:xfrm>
          <a:prstGeom prst="rect">
            <a:avLst/>
          </a:prstGeom>
          <a:noFill/>
        </p:spPr>
        <p:txBody>
          <a:bodyPr wrap="square">
            <a:spAutoFit/>
          </a:bodyPr>
          <a:lstStyle/>
          <a:p>
            <a:r>
              <a:rPr lang="en-US" sz="2000" b="1" dirty="0">
                <a:solidFill>
                  <a:schemeClr val="accent5"/>
                </a:solidFill>
              </a:rPr>
              <a:t>Reprocessing the Entire Collection of Satellite Microwave Imagers</a:t>
            </a:r>
          </a:p>
          <a:p>
            <a:r>
              <a:rPr lang="en-US" sz="2000" b="1" dirty="0">
                <a:solidFill>
                  <a:schemeClr val="accent5"/>
                </a:solidFill>
              </a:rPr>
              <a:t>                    16 MW Imagers from 1987 to present </a:t>
            </a:r>
          </a:p>
          <a:p>
            <a:r>
              <a:rPr lang="en-US" sz="2000" dirty="0">
                <a:solidFill>
                  <a:schemeClr val="accent5"/>
                </a:solidFill>
              </a:rPr>
              <a:t>                                                   </a:t>
            </a:r>
          </a:p>
        </p:txBody>
      </p:sp>
      <p:pic>
        <p:nvPicPr>
          <p:cNvPr id="13" name="Picture 12">
            <a:extLst>
              <a:ext uri="{FF2B5EF4-FFF2-40B4-BE49-F238E27FC236}">
                <a16:creationId xmlns:a16="http://schemas.microsoft.com/office/drawing/2014/main" id="{9E9FE114-2BF5-487D-A429-AE2789BA1B1E}"/>
              </a:ext>
            </a:extLst>
          </p:cNvPr>
          <p:cNvPicPr>
            <a:picLocks noChangeAspect="1"/>
          </p:cNvPicPr>
          <p:nvPr/>
        </p:nvPicPr>
        <p:blipFill>
          <a:blip r:embed="rId2"/>
          <a:stretch>
            <a:fillRect/>
          </a:stretch>
        </p:blipFill>
        <p:spPr>
          <a:xfrm>
            <a:off x="2464526" y="1054826"/>
            <a:ext cx="7560395" cy="4947752"/>
          </a:xfrm>
          <a:prstGeom prst="rect">
            <a:avLst/>
          </a:prstGeom>
        </p:spPr>
      </p:pic>
    </p:spTree>
    <p:extLst>
      <p:ext uri="{BB962C8B-B14F-4D97-AF65-F5344CB8AC3E}">
        <p14:creationId xmlns:p14="http://schemas.microsoft.com/office/powerpoint/2010/main" val="2148680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0636CC-F5D8-479A-A4CA-38F797AA83DA}"/>
              </a:ext>
            </a:extLst>
          </p:cNvPr>
          <p:cNvSpPr txBox="1"/>
          <p:nvPr/>
        </p:nvSpPr>
        <p:spPr>
          <a:xfrm>
            <a:off x="3039853" y="258662"/>
            <a:ext cx="4429931" cy="400110"/>
          </a:xfrm>
          <a:prstGeom prst="rect">
            <a:avLst/>
          </a:prstGeom>
          <a:noFill/>
        </p:spPr>
        <p:txBody>
          <a:bodyPr wrap="none" rtlCol="0">
            <a:spAutoFit/>
          </a:bodyPr>
          <a:lstStyle/>
          <a:p>
            <a:r>
              <a:rPr lang="en-US" sz="2000" b="1" dirty="0">
                <a:solidFill>
                  <a:schemeClr val="accent5"/>
                </a:solidFill>
              </a:rPr>
              <a:t>Microwave Climate Data Center (MCDC)</a:t>
            </a:r>
          </a:p>
        </p:txBody>
      </p:sp>
      <p:sp>
        <p:nvSpPr>
          <p:cNvPr id="5" name="TextBox 4">
            <a:extLst>
              <a:ext uri="{FF2B5EF4-FFF2-40B4-BE49-F238E27FC236}">
                <a16:creationId xmlns:a16="http://schemas.microsoft.com/office/drawing/2014/main" id="{A0429AC8-8427-4341-BC7A-357CC6CB8965}"/>
              </a:ext>
            </a:extLst>
          </p:cNvPr>
          <p:cNvSpPr txBox="1"/>
          <p:nvPr/>
        </p:nvSpPr>
        <p:spPr>
          <a:xfrm>
            <a:off x="193705" y="858692"/>
            <a:ext cx="7469783" cy="5324535"/>
          </a:xfrm>
          <a:prstGeom prst="rect">
            <a:avLst/>
          </a:prstGeom>
          <a:noFill/>
        </p:spPr>
        <p:txBody>
          <a:bodyPr wrap="square">
            <a:spAutoFit/>
          </a:bodyPr>
          <a:lstStyle/>
          <a:p>
            <a:pPr marL="0" indent="0">
              <a:buFont typeface="Arial" panose="020B0604020202020204" pitchFamily="34" charset="0"/>
              <a:buNone/>
            </a:pPr>
            <a:r>
              <a:rPr lang="en-US" sz="1800" dirty="0"/>
              <a:t>RSS operates the Microwave Climate Data Center (MCDC) in Santa Rosa, CA.</a:t>
            </a:r>
          </a:p>
          <a:p>
            <a:pPr marL="0" indent="0">
              <a:buFont typeface="Arial" panose="020B0604020202020204" pitchFamily="34" charset="0"/>
              <a:buNone/>
            </a:pPr>
            <a:endParaRPr lang="en-US" dirty="0"/>
          </a:p>
          <a:p>
            <a:pPr marL="0" indent="0">
              <a:buFont typeface="Arial" panose="020B0604020202020204" pitchFamily="34" charset="0"/>
              <a:buNone/>
            </a:pPr>
            <a:r>
              <a:rPr lang="en-US" sz="1800" dirty="0"/>
              <a:t>One of the w</a:t>
            </a:r>
            <a:r>
              <a:rPr lang="en-US" sz="1800" dirty="0">
                <a:ea typeface="Times New Roman" panose="02020603050405020304" pitchFamily="18" charset="0"/>
              </a:rPr>
              <a:t>orld’s largest repositories of climate observations obtained from MW satellite sensors.</a:t>
            </a:r>
          </a:p>
          <a:p>
            <a:pPr marL="0" indent="0">
              <a:buFont typeface="Arial" panose="020B0604020202020204" pitchFamily="34" charset="0"/>
              <a:buNone/>
            </a:pPr>
            <a:endParaRPr lang="en-US" sz="1800" dirty="0">
              <a:ea typeface="Times New Roman" panose="02020603050405020304" pitchFamily="18" charset="0"/>
            </a:endParaRPr>
          </a:p>
          <a:p>
            <a:r>
              <a:rPr lang="en-US" dirty="0"/>
              <a:t>35 MW sensors dating back to 1979 (Sounders, Imagers, Scatterometers).</a:t>
            </a:r>
          </a:p>
          <a:p>
            <a:pPr marL="0" indent="0">
              <a:buFont typeface="Arial" panose="020B0604020202020204" pitchFamily="34" charset="0"/>
              <a:buNone/>
            </a:pPr>
            <a:endParaRPr lang="en-US" sz="1800" dirty="0">
              <a:ea typeface="Times New Roman" panose="02020603050405020304" pitchFamily="18" charset="0"/>
            </a:endParaRPr>
          </a:p>
          <a:p>
            <a:r>
              <a:rPr lang="en-US" sz="1800" dirty="0"/>
              <a:t>Consistent data processing procedures used throughout.</a:t>
            </a:r>
          </a:p>
          <a:p>
            <a:r>
              <a:rPr lang="en-US" sz="1400" dirty="0"/>
              <a:t>	On-board Calibration</a:t>
            </a:r>
          </a:p>
          <a:p>
            <a:r>
              <a:rPr lang="en-US" sz="1400" dirty="0"/>
              <a:t>	Geolocation</a:t>
            </a:r>
          </a:p>
          <a:p>
            <a:r>
              <a:rPr lang="en-US" sz="1400" dirty="0"/>
              <a:t>	OA-RTM and associated retrieval algorithm (OA-RTM Inverse)</a:t>
            </a:r>
          </a:p>
          <a:p>
            <a:r>
              <a:rPr lang="en-US" sz="1400" dirty="0"/>
              <a:t>	Quality Control</a:t>
            </a:r>
          </a:p>
          <a:p>
            <a:r>
              <a:rPr lang="en-US" sz="1400" dirty="0"/>
              <a:t>	Same scientists and engineers (20+ years for some)</a:t>
            </a:r>
          </a:p>
          <a:p>
            <a:endParaRPr lang="en-US" sz="1800" dirty="0"/>
          </a:p>
          <a:p>
            <a:r>
              <a:rPr lang="en-US" sz="1800" dirty="0"/>
              <a:t>7,300 Registered Users</a:t>
            </a:r>
          </a:p>
          <a:p>
            <a:endParaRPr lang="en-US" sz="1800" dirty="0"/>
          </a:p>
          <a:p>
            <a:r>
              <a:rPr lang="en-US" sz="1800" dirty="0"/>
              <a:t>Currently operationally processing SSMIS (16, 17, 18), SMAP, GMI, AMSR-2, </a:t>
            </a:r>
          </a:p>
          <a:p>
            <a:pPr marL="0" indent="0">
              <a:buFont typeface="Arial" panose="020B0604020202020204" pitchFamily="34" charset="0"/>
              <a:buNone/>
            </a:pPr>
            <a:r>
              <a:rPr lang="en-US" sz="1800" dirty="0"/>
              <a:t>ASCAT (A, B, C),  AMSU (</a:t>
            </a:r>
            <a:r>
              <a:rPr lang="en-US" sz="1800" dirty="0" err="1"/>
              <a:t>Metop</a:t>
            </a:r>
            <a:r>
              <a:rPr lang="en-US" sz="1800" dirty="0"/>
              <a:t>-A, </a:t>
            </a:r>
            <a:r>
              <a:rPr lang="en-US" sz="1800" dirty="0" err="1"/>
              <a:t>Metop</a:t>
            </a:r>
            <a:r>
              <a:rPr lang="en-US" sz="1800" dirty="0"/>
              <a:t>-B, NOAA-18, NOAA-19).</a:t>
            </a:r>
          </a:p>
          <a:p>
            <a:pPr marL="0" indent="0">
              <a:buFont typeface="Arial" panose="020B0604020202020204" pitchFamily="34" charset="0"/>
              <a:buNone/>
            </a:pPr>
            <a:endParaRPr lang="en-US" dirty="0"/>
          </a:p>
          <a:p>
            <a:r>
              <a:rPr lang="en-US" sz="1800" dirty="0"/>
              <a:t>Soon to be added: COWVR,  MWI, AMSR-3, CIMR</a:t>
            </a:r>
          </a:p>
        </p:txBody>
      </p:sp>
      <p:pic>
        <p:nvPicPr>
          <p:cNvPr id="8" name="Picture 7">
            <a:extLst>
              <a:ext uri="{FF2B5EF4-FFF2-40B4-BE49-F238E27FC236}">
                <a16:creationId xmlns:a16="http://schemas.microsoft.com/office/drawing/2014/main" id="{16EC2086-4CF5-46D3-A784-80F0F0FB85C9}"/>
              </a:ext>
            </a:extLst>
          </p:cNvPr>
          <p:cNvPicPr>
            <a:picLocks noChangeAspect="1"/>
          </p:cNvPicPr>
          <p:nvPr/>
        </p:nvPicPr>
        <p:blipFill>
          <a:blip r:embed="rId2"/>
          <a:stretch>
            <a:fillRect/>
          </a:stretch>
        </p:blipFill>
        <p:spPr>
          <a:xfrm>
            <a:off x="7731636" y="294426"/>
            <a:ext cx="4245043" cy="5888801"/>
          </a:xfrm>
          <a:prstGeom prst="rect">
            <a:avLst/>
          </a:prstGeom>
        </p:spPr>
      </p:pic>
    </p:spTree>
    <p:extLst>
      <p:ext uri="{BB962C8B-B14F-4D97-AF65-F5344CB8AC3E}">
        <p14:creationId xmlns:p14="http://schemas.microsoft.com/office/powerpoint/2010/main" val="3654769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596068-5E52-4A73-857C-5D87BF6D78AE}"/>
              </a:ext>
            </a:extLst>
          </p:cNvPr>
          <p:cNvSpPr txBox="1"/>
          <p:nvPr/>
        </p:nvSpPr>
        <p:spPr>
          <a:xfrm>
            <a:off x="4144753" y="268187"/>
            <a:ext cx="2342821" cy="400110"/>
          </a:xfrm>
          <a:prstGeom prst="rect">
            <a:avLst/>
          </a:prstGeom>
          <a:noFill/>
        </p:spPr>
        <p:txBody>
          <a:bodyPr wrap="none" rtlCol="0">
            <a:spAutoFit/>
          </a:bodyPr>
          <a:lstStyle/>
          <a:p>
            <a:r>
              <a:rPr lang="en-US" sz="2000" b="1" dirty="0">
                <a:solidFill>
                  <a:schemeClr val="accent5"/>
                </a:solidFill>
              </a:rPr>
              <a:t>Concluding Remarks</a:t>
            </a:r>
          </a:p>
        </p:txBody>
      </p:sp>
      <p:sp>
        <p:nvSpPr>
          <p:cNvPr id="3" name="TextBox 2">
            <a:extLst>
              <a:ext uri="{FF2B5EF4-FFF2-40B4-BE49-F238E27FC236}">
                <a16:creationId xmlns:a16="http://schemas.microsoft.com/office/drawing/2014/main" id="{9F0CCCB2-A052-4919-9702-A0DFD5BE307D}"/>
              </a:ext>
            </a:extLst>
          </p:cNvPr>
          <p:cNvSpPr txBox="1"/>
          <p:nvPr/>
        </p:nvSpPr>
        <p:spPr>
          <a:xfrm>
            <a:off x="1569860" y="839119"/>
            <a:ext cx="8202481" cy="2862322"/>
          </a:xfrm>
          <a:prstGeom prst="rect">
            <a:avLst/>
          </a:prstGeom>
          <a:noFill/>
        </p:spPr>
        <p:txBody>
          <a:bodyPr wrap="square">
            <a:spAutoFit/>
          </a:bodyPr>
          <a:lstStyle/>
          <a:p>
            <a:pPr marL="0" indent="0">
              <a:buFont typeface="Arial" panose="020B0604020202020204" pitchFamily="34" charset="0"/>
              <a:buNone/>
            </a:pPr>
            <a:r>
              <a:rPr lang="en-US" sz="2000" dirty="0"/>
              <a:t>Thank you for giving me the opportunity to meet with you, albeit remotely.</a:t>
            </a:r>
          </a:p>
          <a:p>
            <a:pPr marL="0" indent="0">
              <a:buFont typeface="Arial" panose="020B0604020202020204" pitchFamily="34" charset="0"/>
              <a:buNone/>
            </a:pPr>
            <a:endParaRPr lang="en-US" sz="2000" dirty="0"/>
          </a:p>
          <a:p>
            <a:pPr marL="0" indent="0">
              <a:buFont typeface="Arial" panose="020B0604020202020204" pitchFamily="34" charset="0"/>
              <a:buNone/>
            </a:pPr>
            <a:r>
              <a:rPr lang="en-US" sz="2000" dirty="0"/>
              <a:t>My apologies to all those remarkable scientists and engineers not mentioned herein.  There are so many.</a:t>
            </a:r>
          </a:p>
          <a:p>
            <a:pPr marL="0" indent="0">
              <a:buFont typeface="Arial" panose="020B0604020202020204" pitchFamily="34" charset="0"/>
              <a:buNone/>
            </a:pPr>
            <a:endParaRPr lang="en-US" sz="2000" dirty="0"/>
          </a:p>
          <a:p>
            <a:pPr marL="0" indent="0">
              <a:buFont typeface="Arial" panose="020B0604020202020204" pitchFamily="34" charset="0"/>
              <a:buNone/>
            </a:pPr>
            <a:r>
              <a:rPr lang="en-US" sz="2000" dirty="0"/>
              <a:t>It is by virtue of their combined work over many years that I have been able to enjoy and prosper in this field of MICROWAVE REMOTE SENSING!</a:t>
            </a:r>
          </a:p>
          <a:p>
            <a:pPr marL="0" indent="0">
              <a:buFont typeface="Arial" panose="020B0604020202020204" pitchFamily="34" charset="0"/>
              <a:buNone/>
            </a:pPr>
            <a:endParaRPr lang="en-US" sz="2000" dirty="0"/>
          </a:p>
          <a:p>
            <a:pPr marL="0" indent="0">
              <a:buFont typeface="Arial" panose="020B0604020202020204" pitchFamily="34" charset="0"/>
              <a:buNone/>
            </a:pPr>
            <a:r>
              <a:rPr lang="en-US" sz="2000" dirty="0"/>
              <a:t>And thanks to scientists and engineers at RSS for their dedicated service.</a:t>
            </a:r>
            <a:endParaRPr lang="en-US" dirty="0"/>
          </a:p>
        </p:txBody>
      </p:sp>
      <p:pic>
        <p:nvPicPr>
          <p:cNvPr id="5" name="Picture 4">
            <a:extLst>
              <a:ext uri="{FF2B5EF4-FFF2-40B4-BE49-F238E27FC236}">
                <a16:creationId xmlns:a16="http://schemas.microsoft.com/office/drawing/2014/main" id="{5954DA78-F78F-47D6-9899-79EAECE0DE0C}"/>
              </a:ext>
            </a:extLst>
          </p:cNvPr>
          <p:cNvPicPr>
            <a:picLocks noChangeAspect="1"/>
          </p:cNvPicPr>
          <p:nvPr/>
        </p:nvPicPr>
        <p:blipFill>
          <a:blip r:embed="rId2"/>
          <a:stretch>
            <a:fillRect/>
          </a:stretch>
        </p:blipFill>
        <p:spPr>
          <a:xfrm>
            <a:off x="6096000" y="3725132"/>
            <a:ext cx="1455562" cy="1467114"/>
          </a:xfrm>
          <a:prstGeom prst="rect">
            <a:avLst/>
          </a:prstGeom>
        </p:spPr>
      </p:pic>
      <p:pic>
        <p:nvPicPr>
          <p:cNvPr id="7" name="Picture 6">
            <a:extLst>
              <a:ext uri="{FF2B5EF4-FFF2-40B4-BE49-F238E27FC236}">
                <a16:creationId xmlns:a16="http://schemas.microsoft.com/office/drawing/2014/main" id="{F5643E9C-C061-43F4-8514-2BD13345EB48}"/>
              </a:ext>
            </a:extLst>
          </p:cNvPr>
          <p:cNvPicPr>
            <a:picLocks noChangeAspect="1"/>
          </p:cNvPicPr>
          <p:nvPr/>
        </p:nvPicPr>
        <p:blipFill>
          <a:blip r:embed="rId3"/>
          <a:stretch>
            <a:fillRect/>
          </a:stretch>
        </p:blipFill>
        <p:spPr>
          <a:xfrm>
            <a:off x="4144753" y="4730091"/>
            <a:ext cx="1385031" cy="1396112"/>
          </a:xfrm>
          <a:prstGeom prst="rect">
            <a:avLst/>
          </a:prstGeom>
        </p:spPr>
      </p:pic>
      <p:pic>
        <p:nvPicPr>
          <p:cNvPr id="9" name="Picture 8">
            <a:extLst>
              <a:ext uri="{FF2B5EF4-FFF2-40B4-BE49-F238E27FC236}">
                <a16:creationId xmlns:a16="http://schemas.microsoft.com/office/drawing/2014/main" id="{47326870-5C26-44B0-9B9A-02F0220B0478}"/>
              </a:ext>
            </a:extLst>
          </p:cNvPr>
          <p:cNvPicPr>
            <a:picLocks noChangeAspect="1"/>
          </p:cNvPicPr>
          <p:nvPr/>
        </p:nvPicPr>
        <p:blipFill>
          <a:blip r:embed="rId4"/>
          <a:stretch>
            <a:fillRect/>
          </a:stretch>
        </p:blipFill>
        <p:spPr>
          <a:xfrm>
            <a:off x="2331508" y="3813552"/>
            <a:ext cx="1472959" cy="1467114"/>
          </a:xfrm>
          <a:prstGeom prst="rect">
            <a:avLst/>
          </a:prstGeom>
        </p:spPr>
      </p:pic>
      <p:pic>
        <p:nvPicPr>
          <p:cNvPr id="11" name="Picture 10">
            <a:extLst>
              <a:ext uri="{FF2B5EF4-FFF2-40B4-BE49-F238E27FC236}">
                <a16:creationId xmlns:a16="http://schemas.microsoft.com/office/drawing/2014/main" id="{0744E738-F01A-4238-9B4E-3744506B342E}"/>
              </a:ext>
            </a:extLst>
          </p:cNvPr>
          <p:cNvPicPr>
            <a:picLocks noChangeAspect="1"/>
          </p:cNvPicPr>
          <p:nvPr/>
        </p:nvPicPr>
        <p:blipFill>
          <a:blip r:embed="rId5"/>
          <a:stretch>
            <a:fillRect/>
          </a:stretch>
        </p:blipFill>
        <p:spPr>
          <a:xfrm>
            <a:off x="7945677" y="4458689"/>
            <a:ext cx="1467114" cy="1467114"/>
          </a:xfrm>
          <a:prstGeom prst="rect">
            <a:avLst/>
          </a:prstGeom>
        </p:spPr>
      </p:pic>
      <p:pic>
        <p:nvPicPr>
          <p:cNvPr id="13" name="Picture 12">
            <a:extLst>
              <a:ext uri="{FF2B5EF4-FFF2-40B4-BE49-F238E27FC236}">
                <a16:creationId xmlns:a16="http://schemas.microsoft.com/office/drawing/2014/main" id="{48DB6C34-D888-4D33-ADD1-01B11613DF90}"/>
              </a:ext>
            </a:extLst>
          </p:cNvPr>
          <p:cNvPicPr>
            <a:picLocks noChangeAspect="1"/>
          </p:cNvPicPr>
          <p:nvPr/>
        </p:nvPicPr>
        <p:blipFill>
          <a:blip r:embed="rId6"/>
          <a:stretch>
            <a:fillRect/>
          </a:stretch>
        </p:blipFill>
        <p:spPr>
          <a:xfrm>
            <a:off x="370166" y="4458689"/>
            <a:ext cx="1455516" cy="1467114"/>
          </a:xfrm>
          <a:prstGeom prst="rect">
            <a:avLst/>
          </a:prstGeom>
        </p:spPr>
      </p:pic>
      <p:pic>
        <p:nvPicPr>
          <p:cNvPr id="15" name="Picture 14">
            <a:extLst>
              <a:ext uri="{FF2B5EF4-FFF2-40B4-BE49-F238E27FC236}">
                <a16:creationId xmlns:a16="http://schemas.microsoft.com/office/drawing/2014/main" id="{4B20630E-E7D3-4694-A294-D33650D5D67F}"/>
              </a:ext>
            </a:extLst>
          </p:cNvPr>
          <p:cNvPicPr>
            <a:picLocks noChangeAspect="1"/>
          </p:cNvPicPr>
          <p:nvPr/>
        </p:nvPicPr>
        <p:blipFill>
          <a:blip r:embed="rId7"/>
          <a:stretch>
            <a:fillRect/>
          </a:stretch>
        </p:blipFill>
        <p:spPr>
          <a:xfrm>
            <a:off x="10363553" y="932197"/>
            <a:ext cx="1449740" cy="1449740"/>
          </a:xfrm>
          <a:prstGeom prst="rect">
            <a:avLst/>
          </a:prstGeom>
        </p:spPr>
      </p:pic>
      <p:pic>
        <p:nvPicPr>
          <p:cNvPr id="19" name="Picture 18">
            <a:extLst>
              <a:ext uri="{FF2B5EF4-FFF2-40B4-BE49-F238E27FC236}">
                <a16:creationId xmlns:a16="http://schemas.microsoft.com/office/drawing/2014/main" id="{4967EEFB-050E-4A6F-B980-08450C800E02}"/>
              </a:ext>
            </a:extLst>
          </p:cNvPr>
          <p:cNvPicPr>
            <a:picLocks noChangeAspect="1"/>
          </p:cNvPicPr>
          <p:nvPr/>
        </p:nvPicPr>
        <p:blipFill>
          <a:blip r:embed="rId8"/>
          <a:stretch>
            <a:fillRect/>
          </a:stretch>
        </p:blipFill>
        <p:spPr>
          <a:xfrm>
            <a:off x="9917357" y="2743808"/>
            <a:ext cx="1455516" cy="1473053"/>
          </a:xfrm>
          <a:prstGeom prst="rect">
            <a:avLst/>
          </a:prstGeom>
        </p:spPr>
      </p:pic>
      <p:pic>
        <p:nvPicPr>
          <p:cNvPr id="21" name="Picture 20">
            <a:extLst>
              <a:ext uri="{FF2B5EF4-FFF2-40B4-BE49-F238E27FC236}">
                <a16:creationId xmlns:a16="http://schemas.microsoft.com/office/drawing/2014/main" id="{BCB30D1E-7AAD-470F-B53E-141C5CB1ADBD}"/>
              </a:ext>
            </a:extLst>
          </p:cNvPr>
          <p:cNvPicPr>
            <a:picLocks noChangeAspect="1"/>
          </p:cNvPicPr>
          <p:nvPr/>
        </p:nvPicPr>
        <p:blipFill>
          <a:blip r:embed="rId9"/>
          <a:stretch>
            <a:fillRect/>
          </a:stretch>
        </p:blipFill>
        <p:spPr>
          <a:xfrm>
            <a:off x="10230203" y="4476063"/>
            <a:ext cx="1455516" cy="1449740"/>
          </a:xfrm>
          <a:prstGeom prst="rect">
            <a:avLst/>
          </a:prstGeom>
        </p:spPr>
      </p:pic>
      <p:sp>
        <p:nvSpPr>
          <p:cNvPr id="22" name="TextBox 21">
            <a:extLst>
              <a:ext uri="{FF2B5EF4-FFF2-40B4-BE49-F238E27FC236}">
                <a16:creationId xmlns:a16="http://schemas.microsoft.com/office/drawing/2014/main" id="{AFBEDD88-8DDA-416B-82EB-FAEF75F99865}"/>
              </a:ext>
            </a:extLst>
          </p:cNvPr>
          <p:cNvSpPr txBox="1"/>
          <p:nvPr/>
        </p:nvSpPr>
        <p:spPr>
          <a:xfrm>
            <a:off x="510982" y="4178152"/>
            <a:ext cx="1173884" cy="276999"/>
          </a:xfrm>
          <a:prstGeom prst="rect">
            <a:avLst/>
          </a:prstGeom>
          <a:noFill/>
        </p:spPr>
        <p:txBody>
          <a:bodyPr wrap="square" rtlCol="0">
            <a:spAutoFit/>
          </a:bodyPr>
          <a:lstStyle/>
          <a:p>
            <a:r>
              <a:rPr lang="en-US" sz="1200" dirty="0"/>
              <a:t>Andy Manaster</a:t>
            </a:r>
          </a:p>
        </p:txBody>
      </p:sp>
      <p:sp>
        <p:nvSpPr>
          <p:cNvPr id="23" name="TextBox 22">
            <a:extLst>
              <a:ext uri="{FF2B5EF4-FFF2-40B4-BE49-F238E27FC236}">
                <a16:creationId xmlns:a16="http://schemas.microsoft.com/office/drawing/2014/main" id="{8C108BC4-FB91-445F-BEE6-4349ACD6278F}"/>
              </a:ext>
            </a:extLst>
          </p:cNvPr>
          <p:cNvSpPr txBox="1"/>
          <p:nvPr/>
        </p:nvSpPr>
        <p:spPr>
          <a:xfrm>
            <a:off x="2305600" y="5276023"/>
            <a:ext cx="1472958" cy="276999"/>
          </a:xfrm>
          <a:prstGeom prst="rect">
            <a:avLst/>
          </a:prstGeom>
          <a:noFill/>
        </p:spPr>
        <p:txBody>
          <a:bodyPr wrap="square" rtlCol="0">
            <a:spAutoFit/>
          </a:bodyPr>
          <a:lstStyle/>
          <a:p>
            <a:r>
              <a:rPr lang="en-US" sz="1200" dirty="0"/>
              <a:t>Lucrezia Ricciardulli</a:t>
            </a:r>
          </a:p>
        </p:txBody>
      </p:sp>
      <p:sp>
        <p:nvSpPr>
          <p:cNvPr id="24" name="TextBox 23">
            <a:extLst>
              <a:ext uri="{FF2B5EF4-FFF2-40B4-BE49-F238E27FC236}">
                <a16:creationId xmlns:a16="http://schemas.microsoft.com/office/drawing/2014/main" id="{A0A01891-8E3D-48A2-BD8B-4F35D19C5831}"/>
              </a:ext>
            </a:extLst>
          </p:cNvPr>
          <p:cNvSpPr txBox="1"/>
          <p:nvPr/>
        </p:nvSpPr>
        <p:spPr>
          <a:xfrm>
            <a:off x="4144753" y="4434998"/>
            <a:ext cx="1472958" cy="276999"/>
          </a:xfrm>
          <a:prstGeom prst="rect">
            <a:avLst/>
          </a:prstGeom>
          <a:noFill/>
        </p:spPr>
        <p:txBody>
          <a:bodyPr wrap="square" rtlCol="0">
            <a:spAutoFit/>
          </a:bodyPr>
          <a:lstStyle/>
          <a:p>
            <a:r>
              <a:rPr lang="en-US" sz="1200" dirty="0"/>
              <a:t>Thomas Meissner</a:t>
            </a:r>
          </a:p>
        </p:txBody>
      </p:sp>
      <p:sp>
        <p:nvSpPr>
          <p:cNvPr id="25" name="TextBox 24">
            <a:extLst>
              <a:ext uri="{FF2B5EF4-FFF2-40B4-BE49-F238E27FC236}">
                <a16:creationId xmlns:a16="http://schemas.microsoft.com/office/drawing/2014/main" id="{73D97F0E-4B26-4734-AD16-FC1AB76545B8}"/>
              </a:ext>
            </a:extLst>
          </p:cNvPr>
          <p:cNvSpPr txBox="1"/>
          <p:nvPr/>
        </p:nvSpPr>
        <p:spPr>
          <a:xfrm>
            <a:off x="6404039" y="5192246"/>
            <a:ext cx="896387" cy="276999"/>
          </a:xfrm>
          <a:prstGeom prst="rect">
            <a:avLst/>
          </a:prstGeom>
          <a:noFill/>
        </p:spPr>
        <p:txBody>
          <a:bodyPr wrap="square" rtlCol="0">
            <a:spAutoFit/>
          </a:bodyPr>
          <a:lstStyle/>
          <a:p>
            <a:r>
              <a:rPr lang="en-US" sz="1200" dirty="0"/>
              <a:t>Carl Mears</a:t>
            </a:r>
          </a:p>
        </p:txBody>
      </p:sp>
      <p:sp>
        <p:nvSpPr>
          <p:cNvPr id="26" name="TextBox 25">
            <a:extLst>
              <a:ext uri="{FF2B5EF4-FFF2-40B4-BE49-F238E27FC236}">
                <a16:creationId xmlns:a16="http://schemas.microsoft.com/office/drawing/2014/main" id="{21BAD8EA-6938-4CDC-85CD-8B67D4873397}"/>
              </a:ext>
            </a:extLst>
          </p:cNvPr>
          <p:cNvSpPr txBox="1"/>
          <p:nvPr/>
        </p:nvSpPr>
        <p:spPr>
          <a:xfrm>
            <a:off x="8046735" y="4157999"/>
            <a:ext cx="1264998" cy="276999"/>
          </a:xfrm>
          <a:prstGeom prst="rect">
            <a:avLst/>
          </a:prstGeom>
          <a:noFill/>
        </p:spPr>
        <p:txBody>
          <a:bodyPr wrap="square" rtlCol="0">
            <a:spAutoFit/>
          </a:bodyPr>
          <a:lstStyle/>
          <a:p>
            <a:r>
              <a:rPr lang="en-US" sz="1200" dirty="0"/>
              <a:t>Richard Lindsley</a:t>
            </a:r>
          </a:p>
        </p:txBody>
      </p:sp>
      <p:sp>
        <p:nvSpPr>
          <p:cNvPr id="27" name="TextBox 26">
            <a:extLst>
              <a:ext uri="{FF2B5EF4-FFF2-40B4-BE49-F238E27FC236}">
                <a16:creationId xmlns:a16="http://schemas.microsoft.com/office/drawing/2014/main" id="{F074D51C-0177-445D-97DC-BF88BCCEDC7E}"/>
              </a:ext>
            </a:extLst>
          </p:cNvPr>
          <p:cNvSpPr txBox="1"/>
          <p:nvPr/>
        </p:nvSpPr>
        <p:spPr>
          <a:xfrm>
            <a:off x="10296872" y="5908006"/>
            <a:ext cx="1322177" cy="276999"/>
          </a:xfrm>
          <a:prstGeom prst="rect">
            <a:avLst/>
          </a:prstGeom>
          <a:noFill/>
        </p:spPr>
        <p:txBody>
          <a:bodyPr wrap="square" rtlCol="0">
            <a:spAutoFit/>
          </a:bodyPr>
          <a:lstStyle/>
          <a:p>
            <a:r>
              <a:rPr lang="en-US" sz="1200" dirty="0"/>
              <a:t>Katherine Wentz</a:t>
            </a:r>
          </a:p>
        </p:txBody>
      </p:sp>
      <p:sp>
        <p:nvSpPr>
          <p:cNvPr id="28" name="TextBox 27">
            <a:extLst>
              <a:ext uri="{FF2B5EF4-FFF2-40B4-BE49-F238E27FC236}">
                <a16:creationId xmlns:a16="http://schemas.microsoft.com/office/drawing/2014/main" id="{F6110E33-5DB0-4BB1-8CFA-F3F638C151D0}"/>
              </a:ext>
            </a:extLst>
          </p:cNvPr>
          <p:cNvSpPr txBox="1"/>
          <p:nvPr/>
        </p:nvSpPr>
        <p:spPr>
          <a:xfrm>
            <a:off x="9899915" y="2484606"/>
            <a:ext cx="1472958" cy="276999"/>
          </a:xfrm>
          <a:prstGeom prst="rect">
            <a:avLst/>
          </a:prstGeom>
          <a:noFill/>
        </p:spPr>
        <p:txBody>
          <a:bodyPr wrap="square" rtlCol="0">
            <a:spAutoFit/>
          </a:bodyPr>
          <a:lstStyle/>
          <a:p>
            <a:r>
              <a:rPr lang="en-US" sz="1200" dirty="0"/>
              <a:t>Michael Densberger</a:t>
            </a:r>
          </a:p>
        </p:txBody>
      </p:sp>
      <p:sp>
        <p:nvSpPr>
          <p:cNvPr id="29" name="TextBox 28">
            <a:extLst>
              <a:ext uri="{FF2B5EF4-FFF2-40B4-BE49-F238E27FC236}">
                <a16:creationId xmlns:a16="http://schemas.microsoft.com/office/drawing/2014/main" id="{C7F05BAB-AE07-4AB6-85AA-1A82F6FB697A}"/>
              </a:ext>
            </a:extLst>
          </p:cNvPr>
          <p:cNvSpPr txBox="1"/>
          <p:nvPr/>
        </p:nvSpPr>
        <p:spPr>
          <a:xfrm>
            <a:off x="10496892" y="664097"/>
            <a:ext cx="1188827" cy="276999"/>
          </a:xfrm>
          <a:prstGeom prst="rect">
            <a:avLst/>
          </a:prstGeom>
          <a:noFill/>
        </p:spPr>
        <p:txBody>
          <a:bodyPr wrap="square" rtlCol="0">
            <a:spAutoFit/>
          </a:bodyPr>
          <a:lstStyle/>
          <a:p>
            <a:r>
              <a:rPr lang="en-US" sz="1200" dirty="0"/>
              <a:t>Marty Brewer</a:t>
            </a:r>
          </a:p>
        </p:txBody>
      </p:sp>
    </p:spTree>
    <p:extLst>
      <p:ext uri="{BB962C8B-B14F-4D97-AF65-F5344CB8AC3E}">
        <p14:creationId xmlns:p14="http://schemas.microsoft.com/office/powerpoint/2010/main" val="1459163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2F6BC2-4214-4A76-A6B5-7C7E4A29C2F6}"/>
              </a:ext>
            </a:extLst>
          </p:cNvPr>
          <p:cNvSpPr txBox="1"/>
          <p:nvPr/>
        </p:nvSpPr>
        <p:spPr>
          <a:xfrm>
            <a:off x="2071395" y="227945"/>
            <a:ext cx="9127828" cy="707886"/>
          </a:xfrm>
          <a:prstGeom prst="rect">
            <a:avLst/>
          </a:prstGeom>
          <a:noFill/>
        </p:spPr>
        <p:txBody>
          <a:bodyPr wrap="square" rtlCol="0">
            <a:spAutoFit/>
          </a:bodyPr>
          <a:lstStyle/>
          <a:p>
            <a:r>
              <a:rPr lang="en-US" dirty="0">
                <a:solidFill>
                  <a:schemeClr val="accent5"/>
                </a:solidFill>
              </a:rPr>
              <a:t>                                                 </a:t>
            </a:r>
            <a:r>
              <a:rPr lang="en-US" sz="2000" b="1" dirty="0">
                <a:solidFill>
                  <a:schemeClr val="accent5"/>
                </a:solidFill>
              </a:rPr>
              <a:t>My Introduction to the Field:</a:t>
            </a:r>
          </a:p>
          <a:p>
            <a:r>
              <a:rPr lang="en-US" sz="2000" b="1" dirty="0">
                <a:solidFill>
                  <a:schemeClr val="accent5"/>
                </a:solidFill>
              </a:rPr>
              <a:t>Early Balloon-Flown Radiometers to Measure Cosmic Background Radiation (CBR)</a:t>
            </a:r>
          </a:p>
        </p:txBody>
      </p:sp>
      <p:sp>
        <p:nvSpPr>
          <p:cNvPr id="3" name="TextBox 2">
            <a:extLst>
              <a:ext uri="{FF2B5EF4-FFF2-40B4-BE49-F238E27FC236}">
                <a16:creationId xmlns:a16="http://schemas.microsoft.com/office/drawing/2014/main" id="{B3A0D303-715B-4D4F-B200-BACBA0E577E4}"/>
              </a:ext>
            </a:extLst>
          </p:cNvPr>
          <p:cNvSpPr txBox="1"/>
          <p:nvPr/>
        </p:nvSpPr>
        <p:spPr>
          <a:xfrm>
            <a:off x="714133" y="1318745"/>
            <a:ext cx="7491898" cy="3693319"/>
          </a:xfrm>
          <a:prstGeom prst="rect">
            <a:avLst/>
          </a:prstGeom>
          <a:noFill/>
        </p:spPr>
        <p:txBody>
          <a:bodyPr wrap="square" rtlCol="0">
            <a:spAutoFit/>
          </a:bodyPr>
          <a:lstStyle/>
          <a:p>
            <a:endParaRPr lang="en-US" dirty="0"/>
          </a:p>
          <a:p>
            <a:r>
              <a:rPr lang="en-US" dirty="0"/>
              <a:t>My Master Thesis at MIT was on the Calculation of the Antenna Pattern for a Balloon-Flown Radiometer designed to measure the CBR in the far-infrared.</a:t>
            </a:r>
          </a:p>
          <a:p>
            <a:endParaRPr lang="en-US" dirty="0"/>
          </a:p>
          <a:p>
            <a:r>
              <a:rPr lang="en-US" dirty="0"/>
              <a:t>My Thesis Advisor was </a:t>
            </a:r>
            <a:r>
              <a:rPr lang="en-US" dirty="0">
                <a:solidFill>
                  <a:schemeClr val="tx2"/>
                </a:solidFill>
              </a:rPr>
              <a:t>Prof. Rainer Weiss.</a:t>
            </a:r>
          </a:p>
          <a:p>
            <a:endParaRPr lang="en-US" dirty="0"/>
          </a:p>
          <a:p>
            <a:r>
              <a:rPr lang="en-US" dirty="0"/>
              <a:t>He was attempting to measure anisotropy of CBR.</a:t>
            </a:r>
          </a:p>
          <a:p>
            <a:endParaRPr lang="en-US" dirty="0"/>
          </a:p>
          <a:p>
            <a:r>
              <a:rPr lang="en-US" dirty="0"/>
              <a:t>It turned out the anisotropy was very small and the answer had to wait for</a:t>
            </a:r>
          </a:p>
          <a:p>
            <a:r>
              <a:rPr lang="en-US" dirty="0"/>
              <a:t>the Cosmic Background Explorer (COBE) in 1990.</a:t>
            </a:r>
          </a:p>
          <a:p>
            <a:endParaRPr lang="en-US" dirty="0"/>
          </a:p>
          <a:p>
            <a:r>
              <a:rPr lang="en-US" dirty="0"/>
              <a:t>Prof. Weiss went on to win the Nobel Prize in Physics in 2017 for Achievement of Gravity Wave Detection.</a:t>
            </a:r>
          </a:p>
        </p:txBody>
      </p:sp>
      <p:pic>
        <p:nvPicPr>
          <p:cNvPr id="5" name="Picture 4">
            <a:extLst>
              <a:ext uri="{FF2B5EF4-FFF2-40B4-BE49-F238E27FC236}">
                <a16:creationId xmlns:a16="http://schemas.microsoft.com/office/drawing/2014/main" id="{8100179C-CD70-446D-8624-EE297DBDEFB1}"/>
              </a:ext>
            </a:extLst>
          </p:cNvPr>
          <p:cNvPicPr>
            <a:picLocks noChangeAspect="1"/>
          </p:cNvPicPr>
          <p:nvPr/>
        </p:nvPicPr>
        <p:blipFill>
          <a:blip r:embed="rId2"/>
          <a:stretch>
            <a:fillRect/>
          </a:stretch>
        </p:blipFill>
        <p:spPr>
          <a:xfrm>
            <a:off x="9092439" y="1868289"/>
            <a:ext cx="2188654" cy="1560711"/>
          </a:xfrm>
          <a:prstGeom prst="rect">
            <a:avLst/>
          </a:prstGeom>
        </p:spPr>
      </p:pic>
      <p:sp>
        <p:nvSpPr>
          <p:cNvPr id="6" name="TextBox 5">
            <a:extLst>
              <a:ext uri="{FF2B5EF4-FFF2-40B4-BE49-F238E27FC236}">
                <a16:creationId xmlns:a16="http://schemas.microsoft.com/office/drawing/2014/main" id="{8605FFB1-2F34-44AA-B34C-C742E9A2E2EC}"/>
              </a:ext>
            </a:extLst>
          </p:cNvPr>
          <p:cNvSpPr txBox="1"/>
          <p:nvPr/>
        </p:nvSpPr>
        <p:spPr>
          <a:xfrm>
            <a:off x="8976044" y="3500137"/>
            <a:ext cx="2395842" cy="584775"/>
          </a:xfrm>
          <a:prstGeom prst="rect">
            <a:avLst/>
          </a:prstGeom>
          <a:noFill/>
        </p:spPr>
        <p:txBody>
          <a:bodyPr wrap="square" rtlCol="0">
            <a:spAutoFit/>
          </a:bodyPr>
          <a:lstStyle/>
          <a:p>
            <a:r>
              <a:rPr lang="en-US" sz="1600" dirty="0">
                <a:solidFill>
                  <a:schemeClr val="tx2"/>
                </a:solidFill>
              </a:rPr>
              <a:t>A young Ray Weiss at work</a:t>
            </a:r>
          </a:p>
          <a:p>
            <a:r>
              <a:rPr lang="en-US" sz="1600" dirty="0">
                <a:solidFill>
                  <a:schemeClr val="tx2"/>
                </a:solidFill>
              </a:rPr>
              <a:t>in my early days at MIT.</a:t>
            </a:r>
          </a:p>
        </p:txBody>
      </p:sp>
    </p:spTree>
    <p:extLst>
      <p:ext uri="{BB962C8B-B14F-4D97-AF65-F5344CB8AC3E}">
        <p14:creationId xmlns:p14="http://schemas.microsoft.com/office/powerpoint/2010/main" val="3167877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36334B-477B-4052-B403-3A74CF61CA68}"/>
              </a:ext>
            </a:extLst>
          </p:cNvPr>
          <p:cNvSpPr txBox="1"/>
          <p:nvPr/>
        </p:nvSpPr>
        <p:spPr>
          <a:xfrm>
            <a:off x="2642531" y="218114"/>
            <a:ext cx="6339544" cy="707886"/>
          </a:xfrm>
          <a:prstGeom prst="rect">
            <a:avLst/>
          </a:prstGeom>
          <a:noFill/>
        </p:spPr>
        <p:txBody>
          <a:bodyPr wrap="square" rtlCol="0">
            <a:spAutoFit/>
          </a:bodyPr>
          <a:lstStyle/>
          <a:p>
            <a:r>
              <a:rPr lang="en-US" sz="2000" b="1" dirty="0">
                <a:solidFill>
                  <a:schemeClr val="accent5"/>
                </a:solidFill>
              </a:rPr>
              <a:t>All-Weather Sea-Surface Temperatures (SST) from Space &amp;</a:t>
            </a:r>
          </a:p>
          <a:p>
            <a:r>
              <a:rPr lang="en-US" sz="2000" b="1" dirty="0">
                <a:solidFill>
                  <a:schemeClr val="accent5"/>
                </a:solidFill>
              </a:rPr>
              <a:t>               The Dielectric Constant of Sea Water</a:t>
            </a:r>
          </a:p>
        </p:txBody>
      </p:sp>
      <p:sp>
        <p:nvSpPr>
          <p:cNvPr id="4" name="TextBox 3">
            <a:extLst>
              <a:ext uri="{FF2B5EF4-FFF2-40B4-BE49-F238E27FC236}">
                <a16:creationId xmlns:a16="http://schemas.microsoft.com/office/drawing/2014/main" id="{7B01D3CD-B4A6-4B62-98A8-50B6D3C9FB97}"/>
              </a:ext>
            </a:extLst>
          </p:cNvPr>
          <p:cNvSpPr txBox="1"/>
          <p:nvPr/>
        </p:nvSpPr>
        <p:spPr>
          <a:xfrm>
            <a:off x="457403" y="1353216"/>
            <a:ext cx="7508147" cy="3693319"/>
          </a:xfrm>
          <a:prstGeom prst="rect">
            <a:avLst/>
          </a:prstGeom>
          <a:noFill/>
        </p:spPr>
        <p:txBody>
          <a:bodyPr wrap="square" rtlCol="0">
            <a:spAutoFit/>
          </a:bodyPr>
          <a:lstStyle/>
          <a:p>
            <a:r>
              <a:rPr lang="en-US" dirty="0"/>
              <a:t>After graduating, I worked on a NOAA-funded project to develop methods for  measuring SST through clouds using low-frequency microwave measurements.</a:t>
            </a:r>
          </a:p>
          <a:p>
            <a:endParaRPr lang="en-US" dirty="0"/>
          </a:p>
          <a:p>
            <a:r>
              <a:rPr lang="en-US" dirty="0"/>
              <a:t>One outcome of this study was a radiative transfer model (RTM) for the ocean and intervening atmosphere in the 1 to 100 GHz spectrum.</a:t>
            </a:r>
          </a:p>
          <a:p>
            <a:endParaRPr lang="en-US" dirty="0"/>
          </a:p>
          <a:p>
            <a:r>
              <a:rPr lang="en-US" dirty="0"/>
              <a:t>A key component of this study was determining the dielectric constant model for sea water in the 1 to 10 GHz range.</a:t>
            </a:r>
          </a:p>
          <a:p>
            <a:endParaRPr lang="en-US" dirty="0"/>
          </a:p>
          <a:p>
            <a:r>
              <a:rPr lang="en-US" dirty="0">
                <a:solidFill>
                  <a:schemeClr val="tx2"/>
                </a:solidFill>
              </a:rPr>
              <a:t>Drs. Calvin Swift and Alex </a:t>
            </a:r>
            <a:r>
              <a:rPr lang="en-US" dirty="0" err="1">
                <a:solidFill>
                  <a:schemeClr val="tx2"/>
                </a:solidFill>
              </a:rPr>
              <a:t>Strogryn</a:t>
            </a:r>
            <a:r>
              <a:rPr lang="en-US" dirty="0">
                <a:solidFill>
                  <a:schemeClr val="tx2"/>
                </a:solidFill>
              </a:rPr>
              <a:t> </a:t>
            </a:r>
            <a:r>
              <a:rPr lang="en-US" dirty="0"/>
              <a:t>sponsored laboratory measurements of the dielectric constant.  </a:t>
            </a:r>
            <a:r>
              <a:rPr lang="en-US" dirty="0">
                <a:solidFill>
                  <a:schemeClr val="tx2"/>
                </a:solidFill>
              </a:rPr>
              <a:t>Cal </a:t>
            </a:r>
            <a:r>
              <a:rPr lang="en-US" dirty="0"/>
              <a:t>also conducted aircraft radiometer measurements to demonstrate the feasibility of measuring both SST and Salinity from space.</a:t>
            </a:r>
          </a:p>
          <a:p>
            <a:endParaRPr lang="en-US" dirty="0"/>
          </a:p>
        </p:txBody>
      </p:sp>
      <p:pic>
        <p:nvPicPr>
          <p:cNvPr id="6" name="Picture 5">
            <a:extLst>
              <a:ext uri="{FF2B5EF4-FFF2-40B4-BE49-F238E27FC236}">
                <a16:creationId xmlns:a16="http://schemas.microsoft.com/office/drawing/2014/main" id="{A0960A55-4566-4C5C-ADA9-6DA1F7619A53}"/>
              </a:ext>
            </a:extLst>
          </p:cNvPr>
          <p:cNvPicPr>
            <a:picLocks noChangeAspect="1"/>
          </p:cNvPicPr>
          <p:nvPr/>
        </p:nvPicPr>
        <p:blipFill>
          <a:blip r:embed="rId2"/>
          <a:stretch>
            <a:fillRect/>
          </a:stretch>
        </p:blipFill>
        <p:spPr>
          <a:xfrm>
            <a:off x="9620250" y="3693424"/>
            <a:ext cx="1482789" cy="1859665"/>
          </a:xfrm>
          <a:prstGeom prst="rect">
            <a:avLst/>
          </a:prstGeom>
        </p:spPr>
      </p:pic>
      <p:pic>
        <p:nvPicPr>
          <p:cNvPr id="7" name="Picture 6">
            <a:extLst>
              <a:ext uri="{FF2B5EF4-FFF2-40B4-BE49-F238E27FC236}">
                <a16:creationId xmlns:a16="http://schemas.microsoft.com/office/drawing/2014/main" id="{D5271141-B302-4E3C-AF69-5E219C00F858}"/>
              </a:ext>
            </a:extLst>
          </p:cNvPr>
          <p:cNvPicPr>
            <a:picLocks noChangeAspect="1"/>
          </p:cNvPicPr>
          <p:nvPr/>
        </p:nvPicPr>
        <p:blipFill>
          <a:blip r:embed="rId3"/>
          <a:stretch>
            <a:fillRect/>
          </a:stretch>
        </p:blipFill>
        <p:spPr>
          <a:xfrm>
            <a:off x="8982075" y="666750"/>
            <a:ext cx="3128853" cy="2156911"/>
          </a:xfrm>
          <a:prstGeom prst="rect">
            <a:avLst/>
          </a:prstGeom>
        </p:spPr>
      </p:pic>
      <p:sp>
        <p:nvSpPr>
          <p:cNvPr id="8" name="TextBox 7">
            <a:extLst>
              <a:ext uri="{FF2B5EF4-FFF2-40B4-BE49-F238E27FC236}">
                <a16:creationId xmlns:a16="http://schemas.microsoft.com/office/drawing/2014/main" id="{210FC768-2B99-4B2B-96DC-54E9C9D6AC66}"/>
              </a:ext>
            </a:extLst>
          </p:cNvPr>
          <p:cNvSpPr txBox="1"/>
          <p:nvPr/>
        </p:nvSpPr>
        <p:spPr>
          <a:xfrm>
            <a:off x="9085686" y="2869956"/>
            <a:ext cx="3079879" cy="523220"/>
          </a:xfrm>
          <a:prstGeom prst="rect">
            <a:avLst/>
          </a:prstGeom>
          <a:noFill/>
        </p:spPr>
        <p:txBody>
          <a:bodyPr wrap="square">
            <a:spAutoFit/>
          </a:bodyPr>
          <a:lstStyle/>
          <a:p>
            <a:r>
              <a:rPr lang="en-US" sz="1400" dirty="0">
                <a:solidFill>
                  <a:schemeClr val="tx2"/>
                </a:solidFill>
              </a:rPr>
              <a:t>Robert McIntosh  (left) and Cal Swift (right) busy at work in 1973.</a:t>
            </a:r>
          </a:p>
        </p:txBody>
      </p:sp>
      <p:sp>
        <p:nvSpPr>
          <p:cNvPr id="9" name="TextBox 8">
            <a:extLst>
              <a:ext uri="{FF2B5EF4-FFF2-40B4-BE49-F238E27FC236}">
                <a16:creationId xmlns:a16="http://schemas.microsoft.com/office/drawing/2014/main" id="{074551C8-D448-4C26-8C03-68A11B7C4152}"/>
              </a:ext>
            </a:extLst>
          </p:cNvPr>
          <p:cNvSpPr txBox="1"/>
          <p:nvPr/>
        </p:nvSpPr>
        <p:spPr>
          <a:xfrm>
            <a:off x="9720742" y="5553089"/>
            <a:ext cx="1651518" cy="307777"/>
          </a:xfrm>
          <a:prstGeom prst="rect">
            <a:avLst/>
          </a:prstGeom>
          <a:noFill/>
        </p:spPr>
        <p:txBody>
          <a:bodyPr wrap="square">
            <a:spAutoFit/>
          </a:bodyPr>
          <a:lstStyle/>
          <a:p>
            <a:r>
              <a:rPr lang="en-US" sz="1400" dirty="0">
                <a:solidFill>
                  <a:schemeClr val="tx2"/>
                </a:solidFill>
              </a:rPr>
              <a:t>Alex </a:t>
            </a:r>
            <a:r>
              <a:rPr lang="en-US" sz="1400" dirty="0" err="1">
                <a:solidFill>
                  <a:schemeClr val="tx2"/>
                </a:solidFill>
              </a:rPr>
              <a:t>Strogryn</a:t>
            </a:r>
            <a:endParaRPr lang="en-US" sz="1400" dirty="0">
              <a:solidFill>
                <a:schemeClr val="tx2"/>
              </a:solidFill>
            </a:endParaRPr>
          </a:p>
        </p:txBody>
      </p:sp>
    </p:spTree>
    <p:extLst>
      <p:ext uri="{BB962C8B-B14F-4D97-AF65-F5344CB8AC3E}">
        <p14:creationId xmlns:p14="http://schemas.microsoft.com/office/powerpoint/2010/main" val="2216280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E30739-1455-46DE-95B2-2BE296A411D8}"/>
              </a:ext>
            </a:extLst>
          </p:cNvPr>
          <p:cNvSpPr txBox="1"/>
          <p:nvPr/>
        </p:nvSpPr>
        <p:spPr>
          <a:xfrm>
            <a:off x="2222953" y="187949"/>
            <a:ext cx="8229600" cy="984885"/>
          </a:xfrm>
          <a:prstGeom prst="rect">
            <a:avLst/>
          </a:prstGeom>
          <a:noFill/>
        </p:spPr>
        <p:txBody>
          <a:bodyPr wrap="square">
            <a:spAutoFit/>
          </a:bodyPr>
          <a:lstStyle/>
          <a:p>
            <a:r>
              <a:rPr lang="en-US" sz="2000" b="1" dirty="0">
                <a:solidFill>
                  <a:schemeClr val="accent5"/>
                </a:solidFill>
              </a:rPr>
              <a:t>A Two-Scale Model for Microwave Scattering off the Ocean Surface &amp;</a:t>
            </a:r>
          </a:p>
          <a:p>
            <a:r>
              <a:rPr lang="en-US" sz="2000" b="1" dirty="0">
                <a:solidFill>
                  <a:schemeClr val="accent5"/>
                </a:solidFill>
              </a:rPr>
              <a:t>                        Wind Direction from Scatterometers</a:t>
            </a:r>
            <a:endParaRPr lang="en-US" b="1" dirty="0"/>
          </a:p>
          <a:p>
            <a:endParaRPr lang="en-US" dirty="0"/>
          </a:p>
        </p:txBody>
      </p:sp>
      <p:pic>
        <p:nvPicPr>
          <p:cNvPr id="5" name="Picture 4">
            <a:extLst>
              <a:ext uri="{FF2B5EF4-FFF2-40B4-BE49-F238E27FC236}">
                <a16:creationId xmlns:a16="http://schemas.microsoft.com/office/drawing/2014/main" id="{11C8AC25-0913-4AC7-83C3-20913788F1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6308" y="772670"/>
            <a:ext cx="3048712" cy="1714901"/>
          </a:xfrm>
          <a:prstGeom prst="rect">
            <a:avLst/>
          </a:prstGeom>
        </p:spPr>
      </p:pic>
      <p:pic>
        <p:nvPicPr>
          <p:cNvPr id="6" name="Picture 5">
            <a:extLst>
              <a:ext uri="{FF2B5EF4-FFF2-40B4-BE49-F238E27FC236}">
                <a16:creationId xmlns:a16="http://schemas.microsoft.com/office/drawing/2014/main" id="{9A179F47-F7EC-4899-B31B-3871A726E01A}"/>
              </a:ext>
            </a:extLst>
          </p:cNvPr>
          <p:cNvPicPr>
            <a:picLocks noChangeAspect="1"/>
          </p:cNvPicPr>
          <p:nvPr/>
        </p:nvPicPr>
        <p:blipFill>
          <a:blip r:embed="rId3"/>
          <a:stretch>
            <a:fillRect/>
          </a:stretch>
        </p:blipFill>
        <p:spPr>
          <a:xfrm>
            <a:off x="10014242" y="3487846"/>
            <a:ext cx="1714666" cy="2169462"/>
          </a:xfrm>
          <a:prstGeom prst="rect">
            <a:avLst/>
          </a:prstGeom>
        </p:spPr>
      </p:pic>
      <p:sp>
        <p:nvSpPr>
          <p:cNvPr id="7" name="TextBox 6">
            <a:extLst>
              <a:ext uri="{FF2B5EF4-FFF2-40B4-BE49-F238E27FC236}">
                <a16:creationId xmlns:a16="http://schemas.microsoft.com/office/drawing/2014/main" id="{E78F1A62-96D6-4EB5-B28C-2D399A627608}"/>
              </a:ext>
            </a:extLst>
          </p:cNvPr>
          <p:cNvSpPr txBox="1"/>
          <p:nvPr/>
        </p:nvSpPr>
        <p:spPr>
          <a:xfrm>
            <a:off x="620486" y="948690"/>
            <a:ext cx="7917025" cy="4524315"/>
          </a:xfrm>
          <a:prstGeom prst="rect">
            <a:avLst/>
          </a:prstGeom>
          <a:noFill/>
        </p:spPr>
        <p:txBody>
          <a:bodyPr wrap="square">
            <a:spAutoFit/>
          </a:bodyPr>
          <a:lstStyle/>
          <a:p>
            <a:endParaRPr lang="en-US" dirty="0"/>
          </a:p>
          <a:p>
            <a:r>
              <a:rPr lang="en-US" dirty="0"/>
              <a:t>In 1977,  Klaus </a:t>
            </a:r>
            <a:r>
              <a:rPr lang="en-US" dirty="0" err="1"/>
              <a:t>Hasselmann</a:t>
            </a:r>
            <a:r>
              <a:rPr lang="en-US" dirty="0"/>
              <a:t> invited me to work at the Max Planck Institute of Meteorology for the summer.</a:t>
            </a:r>
          </a:p>
          <a:p>
            <a:endParaRPr lang="en-US" dirty="0"/>
          </a:p>
          <a:p>
            <a:r>
              <a:rPr lang="en-US" dirty="0"/>
              <a:t>Klaus was collaborating with NASA in the Joint North Sea Wave Project (JONSWAP).</a:t>
            </a:r>
          </a:p>
          <a:p>
            <a:endParaRPr lang="en-US" dirty="0"/>
          </a:p>
          <a:p>
            <a:r>
              <a:rPr lang="en-US" dirty="0"/>
              <a:t>Part of JONSWAP was the scatterometer aircraft measurements being conducted by Linwood Jones.  By flying in circles, Linwood was the first to demonstrate that there is a distinctive wind direction signal in the scatterometer measurement.  (Earlier fights by NRL suggested otherwise.).</a:t>
            </a:r>
          </a:p>
          <a:p>
            <a:endParaRPr lang="en-US" dirty="0"/>
          </a:p>
          <a:p>
            <a:r>
              <a:rPr lang="en-US" dirty="0"/>
              <a:t>I was working on the theory of two-scale scattering from a rough ocean surface to explain the JONSWAP aircraft measurements.</a:t>
            </a:r>
          </a:p>
          <a:p>
            <a:endParaRPr lang="en-US" dirty="0"/>
          </a:p>
          <a:p>
            <a:r>
              <a:rPr lang="en-US" dirty="0"/>
              <a:t>Klaus </a:t>
            </a:r>
            <a:r>
              <a:rPr lang="en-US" dirty="0" err="1"/>
              <a:t>Hasselmann</a:t>
            </a:r>
            <a:r>
              <a:rPr lang="en-US" dirty="0"/>
              <a:t> went on to win the Nobel Prize in Physics in 2021 for his work with weather versus climate systems.</a:t>
            </a:r>
          </a:p>
        </p:txBody>
      </p:sp>
      <p:sp>
        <p:nvSpPr>
          <p:cNvPr id="8" name="TextBox 7">
            <a:extLst>
              <a:ext uri="{FF2B5EF4-FFF2-40B4-BE49-F238E27FC236}">
                <a16:creationId xmlns:a16="http://schemas.microsoft.com/office/drawing/2014/main" id="{6252145F-B583-4B19-B017-28A2D20D96FD}"/>
              </a:ext>
            </a:extLst>
          </p:cNvPr>
          <p:cNvSpPr txBox="1"/>
          <p:nvPr/>
        </p:nvSpPr>
        <p:spPr>
          <a:xfrm>
            <a:off x="8848726" y="2528595"/>
            <a:ext cx="3374374" cy="523220"/>
          </a:xfrm>
          <a:prstGeom prst="rect">
            <a:avLst/>
          </a:prstGeom>
          <a:noFill/>
        </p:spPr>
        <p:txBody>
          <a:bodyPr wrap="square">
            <a:spAutoFit/>
          </a:bodyPr>
          <a:lstStyle/>
          <a:p>
            <a:r>
              <a:rPr lang="en-US" sz="1400" dirty="0">
                <a:solidFill>
                  <a:schemeClr val="tx2"/>
                </a:solidFill>
              </a:rPr>
              <a:t>Klaus </a:t>
            </a:r>
            <a:r>
              <a:rPr lang="en-US" sz="1400" dirty="0" err="1">
                <a:solidFill>
                  <a:schemeClr val="tx2"/>
                </a:solidFill>
              </a:rPr>
              <a:t>Hasselmann</a:t>
            </a:r>
            <a:r>
              <a:rPr lang="en-US" sz="1400" dirty="0">
                <a:solidFill>
                  <a:schemeClr val="tx2"/>
                </a:solidFill>
              </a:rPr>
              <a:t> (middle) talking with Ben Santer (right) at his 90</a:t>
            </a:r>
            <a:r>
              <a:rPr lang="en-US" sz="1400" baseline="30000" dirty="0">
                <a:solidFill>
                  <a:schemeClr val="tx2"/>
                </a:solidFill>
              </a:rPr>
              <a:t>th</a:t>
            </a:r>
            <a:r>
              <a:rPr lang="en-US" sz="1400" dirty="0">
                <a:solidFill>
                  <a:schemeClr val="tx2"/>
                </a:solidFill>
              </a:rPr>
              <a:t> birthday party.</a:t>
            </a:r>
          </a:p>
        </p:txBody>
      </p:sp>
      <p:sp>
        <p:nvSpPr>
          <p:cNvPr id="9" name="TextBox 8">
            <a:extLst>
              <a:ext uri="{FF2B5EF4-FFF2-40B4-BE49-F238E27FC236}">
                <a16:creationId xmlns:a16="http://schemas.microsoft.com/office/drawing/2014/main" id="{3065E3D6-FAA3-468F-8AE4-901289154254}"/>
              </a:ext>
            </a:extLst>
          </p:cNvPr>
          <p:cNvSpPr txBox="1"/>
          <p:nvPr/>
        </p:nvSpPr>
        <p:spPr>
          <a:xfrm>
            <a:off x="10079391" y="5638866"/>
            <a:ext cx="1714667" cy="307777"/>
          </a:xfrm>
          <a:prstGeom prst="rect">
            <a:avLst/>
          </a:prstGeom>
          <a:noFill/>
        </p:spPr>
        <p:txBody>
          <a:bodyPr wrap="square">
            <a:spAutoFit/>
          </a:bodyPr>
          <a:lstStyle/>
          <a:p>
            <a:r>
              <a:rPr lang="en-US" sz="1400" dirty="0">
                <a:solidFill>
                  <a:schemeClr val="tx2"/>
                </a:solidFill>
              </a:rPr>
              <a:t>   Linwood Jones</a:t>
            </a:r>
          </a:p>
        </p:txBody>
      </p:sp>
    </p:spTree>
    <p:extLst>
      <p:ext uri="{BB962C8B-B14F-4D97-AF65-F5344CB8AC3E}">
        <p14:creationId xmlns:p14="http://schemas.microsoft.com/office/powerpoint/2010/main" val="3652956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2450F1-F003-4FC0-8192-A80D6A047B45}"/>
              </a:ext>
            </a:extLst>
          </p:cNvPr>
          <p:cNvSpPr txBox="1"/>
          <p:nvPr/>
        </p:nvSpPr>
        <p:spPr>
          <a:xfrm>
            <a:off x="951723" y="1042762"/>
            <a:ext cx="7203232" cy="5355312"/>
          </a:xfrm>
          <a:prstGeom prst="rect">
            <a:avLst/>
          </a:prstGeom>
          <a:noFill/>
        </p:spPr>
        <p:txBody>
          <a:bodyPr wrap="square" rtlCol="0">
            <a:spAutoFit/>
          </a:bodyPr>
          <a:lstStyle/>
          <a:p>
            <a:r>
              <a:rPr lang="en-US" dirty="0"/>
              <a:t>SeaSat opened the door to Microwave Remote Sensing of the oceans.</a:t>
            </a:r>
          </a:p>
          <a:p>
            <a:endParaRPr lang="en-US" dirty="0"/>
          </a:p>
          <a:p>
            <a:r>
              <a:rPr lang="en-US" dirty="0"/>
              <a:t>The microwave sensors included:</a:t>
            </a:r>
          </a:p>
          <a:p>
            <a:r>
              <a:rPr lang="en-US" dirty="0"/>
              <a:t>MW Imager: Scanning Multichannel Microwave Radiometer (SMMR)</a:t>
            </a:r>
          </a:p>
          <a:p>
            <a:r>
              <a:rPr lang="en-US" dirty="0"/>
              <a:t>MW Scatterometer: </a:t>
            </a:r>
            <a:r>
              <a:rPr lang="en-US" dirty="0" err="1"/>
              <a:t>SeaSat</a:t>
            </a:r>
            <a:r>
              <a:rPr lang="en-US" dirty="0"/>
              <a:t>-A Satellite Scatterometer (SASS) </a:t>
            </a:r>
          </a:p>
          <a:p>
            <a:r>
              <a:rPr lang="en-US" dirty="0"/>
              <a:t>MW Altimeter</a:t>
            </a:r>
          </a:p>
          <a:p>
            <a:r>
              <a:rPr lang="en-US" dirty="0"/>
              <a:t>Synthetic Aperture Radar (SAR)</a:t>
            </a:r>
          </a:p>
          <a:p>
            <a:endParaRPr lang="en-US" dirty="0"/>
          </a:p>
          <a:p>
            <a:r>
              <a:rPr lang="en-US" dirty="0"/>
              <a:t>NASA Langley and JPL asked me to develop geophysical retrievals algorithms for both SASS and SMMR.</a:t>
            </a:r>
          </a:p>
          <a:p>
            <a:endParaRPr lang="en-US" dirty="0"/>
          </a:p>
          <a:p>
            <a:r>
              <a:rPr lang="en-US" dirty="0"/>
              <a:t>The algorithms were essentially Maximum Likelihood Estimators (MLE).</a:t>
            </a:r>
          </a:p>
          <a:p>
            <a:endParaRPr lang="en-US" dirty="0"/>
          </a:p>
          <a:p>
            <a:r>
              <a:rPr lang="en-US" dirty="0"/>
              <a:t>They were delivered to NASA in several boxes of computer cards.</a:t>
            </a:r>
          </a:p>
          <a:p>
            <a:endParaRPr lang="en-US" dirty="0"/>
          </a:p>
          <a:p>
            <a:r>
              <a:rPr lang="en-US" dirty="0"/>
              <a:t>They worked!</a:t>
            </a:r>
          </a:p>
          <a:p>
            <a:endParaRPr lang="en-US" dirty="0"/>
          </a:p>
          <a:p>
            <a:r>
              <a:rPr lang="en-US" dirty="0"/>
              <a:t>This was the beginning of Remote Sensing Systems, Inc. (RSS).</a:t>
            </a:r>
          </a:p>
          <a:p>
            <a:r>
              <a:rPr lang="en-US" dirty="0"/>
              <a:t> </a:t>
            </a:r>
          </a:p>
        </p:txBody>
      </p:sp>
      <p:pic>
        <p:nvPicPr>
          <p:cNvPr id="3" name="Picture 2">
            <a:extLst>
              <a:ext uri="{FF2B5EF4-FFF2-40B4-BE49-F238E27FC236}">
                <a16:creationId xmlns:a16="http://schemas.microsoft.com/office/drawing/2014/main" id="{43169F3C-22F9-4A18-8A01-B4DE30E6B338}"/>
              </a:ext>
            </a:extLst>
          </p:cNvPr>
          <p:cNvPicPr>
            <a:picLocks noChangeAspect="1"/>
          </p:cNvPicPr>
          <p:nvPr/>
        </p:nvPicPr>
        <p:blipFill>
          <a:blip r:embed="rId2"/>
          <a:stretch>
            <a:fillRect/>
          </a:stretch>
        </p:blipFill>
        <p:spPr>
          <a:xfrm>
            <a:off x="9085703" y="242662"/>
            <a:ext cx="2857500" cy="1600200"/>
          </a:xfrm>
          <a:prstGeom prst="rect">
            <a:avLst/>
          </a:prstGeom>
        </p:spPr>
      </p:pic>
      <p:pic>
        <p:nvPicPr>
          <p:cNvPr id="4" name="Picture 3">
            <a:extLst>
              <a:ext uri="{FF2B5EF4-FFF2-40B4-BE49-F238E27FC236}">
                <a16:creationId xmlns:a16="http://schemas.microsoft.com/office/drawing/2014/main" id="{D661DB68-C2DE-4F4E-86A5-CF085142734F}"/>
              </a:ext>
            </a:extLst>
          </p:cNvPr>
          <p:cNvPicPr>
            <a:picLocks noChangeAspect="1"/>
          </p:cNvPicPr>
          <p:nvPr/>
        </p:nvPicPr>
        <p:blipFill>
          <a:blip r:embed="rId3"/>
          <a:stretch>
            <a:fillRect/>
          </a:stretch>
        </p:blipFill>
        <p:spPr>
          <a:xfrm>
            <a:off x="9210675" y="2239877"/>
            <a:ext cx="2485727" cy="2921428"/>
          </a:xfrm>
          <a:prstGeom prst="rect">
            <a:avLst/>
          </a:prstGeom>
        </p:spPr>
      </p:pic>
      <p:sp>
        <p:nvSpPr>
          <p:cNvPr id="6" name="TextBox 5">
            <a:extLst>
              <a:ext uri="{FF2B5EF4-FFF2-40B4-BE49-F238E27FC236}">
                <a16:creationId xmlns:a16="http://schemas.microsoft.com/office/drawing/2014/main" id="{FBDC6E3E-E216-4313-843D-04B47AD72696}"/>
              </a:ext>
            </a:extLst>
          </p:cNvPr>
          <p:cNvSpPr txBox="1"/>
          <p:nvPr/>
        </p:nvSpPr>
        <p:spPr>
          <a:xfrm>
            <a:off x="9210675" y="5235154"/>
            <a:ext cx="2794868" cy="646331"/>
          </a:xfrm>
          <a:prstGeom prst="rect">
            <a:avLst/>
          </a:prstGeom>
          <a:noFill/>
        </p:spPr>
        <p:txBody>
          <a:bodyPr wrap="square">
            <a:spAutoFit/>
          </a:bodyPr>
          <a:lstStyle/>
          <a:p>
            <a:r>
              <a:rPr lang="en-US" sz="1200" dirty="0"/>
              <a:t>Gene </a:t>
            </a:r>
            <a:r>
              <a:rPr lang="en-US" sz="1200" dirty="0" err="1"/>
              <a:t>Giberson</a:t>
            </a:r>
            <a:r>
              <a:rPr lang="en-US" sz="1200" dirty="0"/>
              <a:t> (right), SeaSat project manager, in an earlier photograph next to "Surveyor", 1960.</a:t>
            </a:r>
          </a:p>
        </p:txBody>
      </p:sp>
      <p:sp>
        <p:nvSpPr>
          <p:cNvPr id="7" name="TextBox 6">
            <a:extLst>
              <a:ext uri="{FF2B5EF4-FFF2-40B4-BE49-F238E27FC236}">
                <a16:creationId xmlns:a16="http://schemas.microsoft.com/office/drawing/2014/main" id="{0BA30341-4A0C-4704-A726-5C1251ACA914}"/>
              </a:ext>
            </a:extLst>
          </p:cNvPr>
          <p:cNvSpPr txBox="1"/>
          <p:nvPr/>
        </p:nvSpPr>
        <p:spPr>
          <a:xfrm>
            <a:off x="2351314" y="176006"/>
            <a:ext cx="6326155" cy="984885"/>
          </a:xfrm>
          <a:prstGeom prst="rect">
            <a:avLst/>
          </a:prstGeom>
          <a:noFill/>
        </p:spPr>
        <p:txBody>
          <a:bodyPr wrap="square">
            <a:spAutoFit/>
          </a:bodyPr>
          <a:lstStyle/>
          <a:p>
            <a:r>
              <a:rPr lang="en-US" sz="2000" dirty="0">
                <a:solidFill>
                  <a:schemeClr val="accent5"/>
                </a:solidFill>
              </a:rPr>
              <a:t>                      </a:t>
            </a:r>
            <a:r>
              <a:rPr lang="en-US" sz="2000" b="1" dirty="0">
                <a:solidFill>
                  <a:schemeClr val="accent5"/>
                </a:solidFill>
              </a:rPr>
              <a:t>SeaSat: June 1978 to October 1978</a:t>
            </a:r>
          </a:p>
          <a:p>
            <a:r>
              <a:rPr lang="en-US" sz="2000" b="1" dirty="0">
                <a:solidFill>
                  <a:schemeClr val="accent5"/>
                </a:solidFill>
              </a:rPr>
              <a:t>Active and Passive Microwave Measurements from Space </a:t>
            </a:r>
          </a:p>
          <a:p>
            <a:endParaRPr lang="en-US" dirty="0"/>
          </a:p>
        </p:txBody>
      </p:sp>
      <p:sp>
        <p:nvSpPr>
          <p:cNvPr id="8" name="TextBox 7">
            <a:extLst>
              <a:ext uri="{FF2B5EF4-FFF2-40B4-BE49-F238E27FC236}">
                <a16:creationId xmlns:a16="http://schemas.microsoft.com/office/drawing/2014/main" id="{029E19B7-9D9C-4F79-9B00-4211499B042F}"/>
              </a:ext>
            </a:extLst>
          </p:cNvPr>
          <p:cNvSpPr txBox="1"/>
          <p:nvPr/>
        </p:nvSpPr>
        <p:spPr>
          <a:xfrm>
            <a:off x="9572082" y="1819602"/>
            <a:ext cx="2371121" cy="276999"/>
          </a:xfrm>
          <a:prstGeom prst="rect">
            <a:avLst/>
          </a:prstGeom>
          <a:noFill/>
        </p:spPr>
        <p:txBody>
          <a:bodyPr wrap="square">
            <a:spAutoFit/>
          </a:bodyPr>
          <a:lstStyle/>
          <a:p>
            <a:r>
              <a:rPr lang="en-US" sz="1200" dirty="0">
                <a:solidFill>
                  <a:schemeClr val="tx2"/>
                </a:solidFill>
              </a:rPr>
              <a:t>Artist rendition of SeaSat</a:t>
            </a:r>
          </a:p>
        </p:txBody>
      </p:sp>
    </p:spTree>
    <p:extLst>
      <p:ext uri="{BB962C8B-B14F-4D97-AF65-F5344CB8AC3E}">
        <p14:creationId xmlns:p14="http://schemas.microsoft.com/office/powerpoint/2010/main" val="1920103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83A4C23-CC4A-4D86-9B17-5C494687D13C}"/>
              </a:ext>
            </a:extLst>
          </p:cNvPr>
          <p:cNvSpPr txBox="1"/>
          <p:nvPr/>
        </p:nvSpPr>
        <p:spPr>
          <a:xfrm>
            <a:off x="537409" y="1277634"/>
            <a:ext cx="8170364" cy="4247317"/>
          </a:xfrm>
          <a:prstGeom prst="rect">
            <a:avLst/>
          </a:prstGeom>
          <a:noFill/>
        </p:spPr>
        <p:txBody>
          <a:bodyPr wrap="square">
            <a:spAutoFit/>
          </a:bodyPr>
          <a:lstStyle/>
          <a:p>
            <a:endParaRPr lang="en-US" dirty="0"/>
          </a:p>
          <a:p>
            <a:r>
              <a:rPr lang="en-US" dirty="0"/>
              <a:t>A year later in 1979, the SeaSat MW imager was followed by SMMR on board NIMBUS-7.</a:t>
            </a:r>
          </a:p>
          <a:p>
            <a:endParaRPr lang="en-US" dirty="0"/>
          </a:p>
          <a:p>
            <a:r>
              <a:rPr lang="en-US" dirty="0"/>
              <a:t>The on-board calibration system was not the best, with some channels showing significant drifts.</a:t>
            </a:r>
          </a:p>
          <a:p>
            <a:endParaRPr lang="en-US" dirty="0"/>
          </a:p>
          <a:p>
            <a:r>
              <a:rPr lang="en-US" dirty="0"/>
              <a:t>The relatively small antenna (79 cm) limited the usefulness of the lower frequency channels (7 to 11 GHz).</a:t>
            </a:r>
          </a:p>
          <a:p>
            <a:endParaRPr lang="en-US" dirty="0"/>
          </a:p>
          <a:p>
            <a:r>
              <a:rPr lang="en-US" dirty="0"/>
              <a:t>The spinning mechanism was turned on and off every other day.</a:t>
            </a:r>
          </a:p>
          <a:p>
            <a:endParaRPr lang="en-US" dirty="0"/>
          </a:p>
          <a:p>
            <a:r>
              <a:rPr lang="en-US" dirty="0"/>
              <a:t>RSS does not include this as part of their Climate Data Records, but with more work possibly …</a:t>
            </a:r>
            <a:endParaRPr lang="en-US" b="0" i="0" dirty="0">
              <a:solidFill>
                <a:srgbClr val="474747"/>
              </a:solidFill>
              <a:effectLst/>
              <a:latin typeface="Open Sans" panose="020B0606030504020204" pitchFamily="34" charset="0"/>
            </a:endParaRPr>
          </a:p>
          <a:p>
            <a:endParaRPr lang="en-US" dirty="0"/>
          </a:p>
        </p:txBody>
      </p:sp>
      <p:pic>
        <p:nvPicPr>
          <p:cNvPr id="6" name="Picture 5">
            <a:extLst>
              <a:ext uri="{FF2B5EF4-FFF2-40B4-BE49-F238E27FC236}">
                <a16:creationId xmlns:a16="http://schemas.microsoft.com/office/drawing/2014/main" id="{25D7C8E0-D1FC-458E-9FF5-6FCBA963AA95}"/>
              </a:ext>
            </a:extLst>
          </p:cNvPr>
          <p:cNvPicPr>
            <a:picLocks noChangeAspect="1"/>
          </p:cNvPicPr>
          <p:nvPr/>
        </p:nvPicPr>
        <p:blipFill>
          <a:blip r:embed="rId2"/>
          <a:stretch>
            <a:fillRect/>
          </a:stretch>
        </p:blipFill>
        <p:spPr>
          <a:xfrm>
            <a:off x="9928702" y="1163956"/>
            <a:ext cx="1603398" cy="2140536"/>
          </a:xfrm>
          <a:prstGeom prst="rect">
            <a:avLst/>
          </a:prstGeom>
        </p:spPr>
      </p:pic>
      <p:sp>
        <p:nvSpPr>
          <p:cNvPr id="7" name="TextBox 6">
            <a:extLst>
              <a:ext uri="{FF2B5EF4-FFF2-40B4-BE49-F238E27FC236}">
                <a16:creationId xmlns:a16="http://schemas.microsoft.com/office/drawing/2014/main" id="{3C788F0F-6358-4E60-A819-40CDA88846E1}"/>
              </a:ext>
            </a:extLst>
          </p:cNvPr>
          <p:cNvSpPr txBox="1"/>
          <p:nvPr/>
        </p:nvSpPr>
        <p:spPr>
          <a:xfrm>
            <a:off x="3760236" y="310840"/>
            <a:ext cx="3707363" cy="400110"/>
          </a:xfrm>
          <a:prstGeom prst="rect">
            <a:avLst/>
          </a:prstGeom>
          <a:noFill/>
        </p:spPr>
        <p:txBody>
          <a:bodyPr wrap="square">
            <a:spAutoFit/>
          </a:bodyPr>
          <a:lstStyle/>
          <a:p>
            <a:r>
              <a:rPr lang="en-US" sz="2000" b="1" dirty="0">
                <a:solidFill>
                  <a:schemeClr val="accent5"/>
                </a:solidFill>
              </a:rPr>
              <a:t>NIMBUS-7 SMMR:  1979 to 1987     </a:t>
            </a:r>
          </a:p>
        </p:txBody>
      </p:sp>
      <p:sp>
        <p:nvSpPr>
          <p:cNvPr id="8" name="TextBox 7">
            <a:extLst>
              <a:ext uri="{FF2B5EF4-FFF2-40B4-BE49-F238E27FC236}">
                <a16:creationId xmlns:a16="http://schemas.microsoft.com/office/drawing/2014/main" id="{368EC190-ABF5-4150-927A-5A311046EDDD}"/>
              </a:ext>
            </a:extLst>
          </p:cNvPr>
          <p:cNvSpPr txBox="1"/>
          <p:nvPr/>
        </p:nvSpPr>
        <p:spPr>
          <a:xfrm>
            <a:off x="9723440" y="3429000"/>
            <a:ext cx="2239347" cy="830997"/>
          </a:xfrm>
          <a:prstGeom prst="rect">
            <a:avLst/>
          </a:prstGeom>
          <a:noFill/>
        </p:spPr>
        <p:txBody>
          <a:bodyPr wrap="square">
            <a:spAutoFit/>
          </a:bodyPr>
          <a:lstStyle/>
          <a:p>
            <a:r>
              <a:rPr lang="en-US" sz="1200" dirty="0"/>
              <a:t>Tom </a:t>
            </a:r>
            <a:r>
              <a:rPr lang="en-US" sz="1200" dirty="0" err="1"/>
              <a:t>Wilheit</a:t>
            </a:r>
            <a:r>
              <a:rPr lang="en-US" sz="1200" dirty="0"/>
              <a:t> was instrumental in the development of the two SMMRs and associated rain retrieval algorithms.</a:t>
            </a:r>
          </a:p>
        </p:txBody>
      </p:sp>
    </p:spTree>
    <p:extLst>
      <p:ext uri="{BB962C8B-B14F-4D97-AF65-F5344CB8AC3E}">
        <p14:creationId xmlns:p14="http://schemas.microsoft.com/office/powerpoint/2010/main" val="1037944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EF2F5C-A517-4D2B-84E0-35D774F2B698}"/>
              </a:ext>
            </a:extLst>
          </p:cNvPr>
          <p:cNvSpPr txBox="1"/>
          <p:nvPr/>
        </p:nvSpPr>
        <p:spPr>
          <a:xfrm>
            <a:off x="580242" y="830312"/>
            <a:ext cx="7688425" cy="5909310"/>
          </a:xfrm>
          <a:prstGeom prst="rect">
            <a:avLst/>
          </a:prstGeom>
          <a:noFill/>
        </p:spPr>
        <p:txBody>
          <a:bodyPr wrap="square" rtlCol="0">
            <a:spAutoFit/>
          </a:bodyPr>
          <a:lstStyle/>
          <a:p>
            <a:r>
              <a:rPr lang="en-US" dirty="0"/>
              <a:t>DOD Begins to Invest in Satellite Microwave Radiometers</a:t>
            </a:r>
          </a:p>
          <a:p>
            <a:endParaRPr lang="en-US" dirty="0"/>
          </a:p>
          <a:p>
            <a:r>
              <a:rPr lang="en-US" dirty="0"/>
              <a:t>Their first SSMI was launched in 1987.</a:t>
            </a:r>
          </a:p>
          <a:p>
            <a:r>
              <a:rPr lang="en-US" dirty="0"/>
              <a:t>The lead scientist was Jim Hollinger.</a:t>
            </a:r>
          </a:p>
          <a:p>
            <a:r>
              <a:rPr lang="en-US" dirty="0"/>
              <a:t>His earlier radiometer measurements from an ocean pier were the first to clearly characterize the dependence of the ocean’s MW emission on wind speed:</a:t>
            </a:r>
          </a:p>
          <a:p>
            <a:pPr lvl="1"/>
            <a:r>
              <a:rPr lang="en-US" dirty="0">
                <a:solidFill>
                  <a:schemeClr val="accent2">
                    <a:lumMod val="40000"/>
                    <a:lumOff val="60000"/>
                  </a:schemeClr>
                </a:solidFill>
              </a:rPr>
              <a:t>The H-pol emissions increase in a linear fashion with wind speed. </a:t>
            </a:r>
          </a:p>
          <a:p>
            <a:pPr lvl="1"/>
            <a:r>
              <a:rPr lang="en-US" dirty="0">
                <a:solidFill>
                  <a:schemeClr val="accent2">
                    <a:lumMod val="40000"/>
                    <a:lumOff val="60000"/>
                  </a:schemeClr>
                </a:solidFill>
              </a:rPr>
              <a:t>In contrast, near incidence angles at 50 to 60 degrees, V-pol is insensitive to wind speed.  This unique signature of H-pol versus V-pol formed the basis of wind speed retrievals from space.</a:t>
            </a:r>
          </a:p>
          <a:p>
            <a:endParaRPr lang="en-US" dirty="0"/>
          </a:p>
          <a:p>
            <a:r>
              <a:rPr lang="en-US" dirty="0"/>
              <a:t>Realizing the importance of SSMI to scientific and climate research, RSS took the initiative to make the SSMI data available to the broader community.</a:t>
            </a:r>
          </a:p>
          <a:p>
            <a:pPr lvl="1"/>
            <a:r>
              <a:rPr lang="en-US" dirty="0">
                <a:solidFill>
                  <a:schemeClr val="accent2">
                    <a:lumMod val="40000"/>
                    <a:lumOff val="60000"/>
                  </a:schemeClr>
                </a:solidFill>
              </a:rPr>
              <a:t>The SSMI data was being stored on 6,250 bpi tapes, 4 per day, $250 each!</a:t>
            </a:r>
          </a:p>
          <a:p>
            <a:pPr lvl="1"/>
            <a:r>
              <a:rPr lang="en-US" dirty="0">
                <a:solidFill>
                  <a:schemeClr val="accent2">
                    <a:lumMod val="40000"/>
                    <a:lumOff val="60000"/>
                  </a:schemeClr>
                </a:solidFill>
              </a:rPr>
              <a:t>Via data compression and employing Exabyte tapes, </a:t>
            </a:r>
          </a:p>
          <a:p>
            <a:pPr lvl="1"/>
            <a:r>
              <a:rPr lang="en-US" dirty="0">
                <a:solidFill>
                  <a:schemeClr val="accent2">
                    <a:lumMod val="40000"/>
                    <a:lumOff val="60000"/>
                  </a:schemeClr>
                </a:solidFill>
              </a:rPr>
              <a:t>RSS produced </a:t>
            </a:r>
            <a:r>
              <a:rPr lang="en-US" i="1" dirty="0">
                <a:solidFill>
                  <a:schemeClr val="accent2">
                    <a:lumMod val="40000"/>
                    <a:lumOff val="60000"/>
                  </a:schemeClr>
                </a:solidFill>
              </a:rPr>
              <a:t>SSMI Compact TA Tapes.</a:t>
            </a:r>
          </a:p>
          <a:p>
            <a:pPr lvl="1"/>
            <a:r>
              <a:rPr lang="en-US" dirty="0">
                <a:solidFill>
                  <a:schemeClr val="accent2">
                    <a:lumMod val="40000"/>
                    <a:lumOff val="60000"/>
                  </a:schemeClr>
                </a:solidFill>
              </a:rPr>
              <a:t>Four 6,250-bpi tapes/day  </a:t>
            </a:r>
            <a:r>
              <a:rPr lang="en-US" dirty="0">
                <a:solidFill>
                  <a:schemeClr val="accent2">
                    <a:lumMod val="40000"/>
                    <a:lumOff val="60000"/>
                  </a:schemeClr>
                </a:solidFill>
                <a:sym typeface="Wingdings" panose="05000000000000000000" pitchFamily="2" charset="2"/>
              </a:rPr>
              <a:t> 4 </a:t>
            </a:r>
            <a:r>
              <a:rPr lang="en-US" i="1" dirty="0">
                <a:solidFill>
                  <a:schemeClr val="accent2">
                    <a:lumMod val="40000"/>
                    <a:lumOff val="60000"/>
                  </a:schemeClr>
                </a:solidFill>
                <a:sym typeface="Wingdings" panose="05000000000000000000" pitchFamily="2" charset="2"/>
              </a:rPr>
              <a:t>Compact TA tapes</a:t>
            </a:r>
            <a:r>
              <a:rPr lang="en-US" dirty="0">
                <a:solidFill>
                  <a:schemeClr val="accent2">
                    <a:lumMod val="40000"/>
                    <a:lumOff val="60000"/>
                  </a:schemeClr>
                </a:solidFill>
                <a:sym typeface="Wingdings" panose="05000000000000000000" pitchFamily="2" charset="2"/>
              </a:rPr>
              <a:t>/year.</a:t>
            </a:r>
          </a:p>
          <a:p>
            <a:endParaRPr lang="en-US" dirty="0">
              <a:sym typeface="Wingdings" panose="05000000000000000000" pitchFamily="2" charset="2"/>
            </a:endParaRPr>
          </a:p>
          <a:p>
            <a:r>
              <a:rPr lang="en-US" dirty="0">
                <a:sym typeface="Wingdings" panose="05000000000000000000" pitchFamily="2" charset="2"/>
              </a:rPr>
              <a:t>The SSMI data became affordable to a wide range of users.</a:t>
            </a:r>
          </a:p>
          <a:p>
            <a:endParaRPr lang="en-US" dirty="0"/>
          </a:p>
          <a:p>
            <a:endParaRPr lang="en-US" dirty="0"/>
          </a:p>
        </p:txBody>
      </p:sp>
      <p:pic>
        <p:nvPicPr>
          <p:cNvPr id="3" name="Picture 2">
            <a:extLst>
              <a:ext uri="{FF2B5EF4-FFF2-40B4-BE49-F238E27FC236}">
                <a16:creationId xmlns:a16="http://schemas.microsoft.com/office/drawing/2014/main" id="{E050E3C1-9A6C-41B7-96F6-87B67A801C94}"/>
              </a:ext>
            </a:extLst>
          </p:cNvPr>
          <p:cNvPicPr>
            <a:picLocks noChangeAspect="1"/>
          </p:cNvPicPr>
          <p:nvPr/>
        </p:nvPicPr>
        <p:blipFill>
          <a:blip r:embed="rId2"/>
          <a:stretch>
            <a:fillRect/>
          </a:stretch>
        </p:blipFill>
        <p:spPr>
          <a:xfrm>
            <a:off x="8675726" y="1400175"/>
            <a:ext cx="3048000" cy="2028825"/>
          </a:xfrm>
          <a:prstGeom prst="rect">
            <a:avLst/>
          </a:prstGeom>
        </p:spPr>
      </p:pic>
      <p:sp>
        <p:nvSpPr>
          <p:cNvPr id="4" name="TextBox 3">
            <a:extLst>
              <a:ext uri="{FF2B5EF4-FFF2-40B4-BE49-F238E27FC236}">
                <a16:creationId xmlns:a16="http://schemas.microsoft.com/office/drawing/2014/main" id="{9FC592EA-FE16-4748-AED3-802D5F0D4BD3}"/>
              </a:ext>
            </a:extLst>
          </p:cNvPr>
          <p:cNvSpPr txBox="1"/>
          <p:nvPr/>
        </p:nvSpPr>
        <p:spPr>
          <a:xfrm>
            <a:off x="3760236" y="294062"/>
            <a:ext cx="5879063" cy="400110"/>
          </a:xfrm>
          <a:prstGeom prst="rect">
            <a:avLst/>
          </a:prstGeom>
          <a:noFill/>
        </p:spPr>
        <p:txBody>
          <a:bodyPr wrap="square">
            <a:spAutoFit/>
          </a:bodyPr>
          <a:lstStyle/>
          <a:p>
            <a:r>
              <a:rPr lang="en-US" sz="2000" b="1" dirty="0">
                <a:solidFill>
                  <a:schemeClr val="accent5"/>
                </a:solidFill>
              </a:rPr>
              <a:t>Special Sensor Microwave Imager SSMI:  1987 to 2021</a:t>
            </a:r>
          </a:p>
        </p:txBody>
      </p:sp>
      <p:sp>
        <p:nvSpPr>
          <p:cNvPr id="5" name="TextBox 4">
            <a:extLst>
              <a:ext uri="{FF2B5EF4-FFF2-40B4-BE49-F238E27FC236}">
                <a16:creationId xmlns:a16="http://schemas.microsoft.com/office/drawing/2014/main" id="{4605474C-D5B2-426A-9B28-6884CD22E270}"/>
              </a:ext>
            </a:extLst>
          </p:cNvPr>
          <p:cNvSpPr txBox="1"/>
          <p:nvPr/>
        </p:nvSpPr>
        <p:spPr>
          <a:xfrm>
            <a:off x="8690994" y="3439486"/>
            <a:ext cx="3032732" cy="461665"/>
          </a:xfrm>
          <a:prstGeom prst="rect">
            <a:avLst/>
          </a:prstGeom>
          <a:noFill/>
        </p:spPr>
        <p:txBody>
          <a:bodyPr wrap="square">
            <a:spAutoFit/>
          </a:bodyPr>
          <a:lstStyle/>
          <a:p>
            <a:r>
              <a:rPr lang="en-US" sz="1200" dirty="0">
                <a:solidFill>
                  <a:schemeClr val="tx2"/>
                </a:solidFill>
              </a:rPr>
              <a:t>Jim Hollinger (center) was the lead scientist/engineer for SSMI.</a:t>
            </a:r>
          </a:p>
        </p:txBody>
      </p:sp>
    </p:spTree>
    <p:extLst>
      <p:ext uri="{BB962C8B-B14F-4D97-AF65-F5344CB8AC3E}">
        <p14:creationId xmlns:p14="http://schemas.microsoft.com/office/powerpoint/2010/main" val="1935264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9E3D55-FBE6-4877-A549-760B5EB55297}"/>
              </a:ext>
            </a:extLst>
          </p:cNvPr>
          <p:cNvSpPr txBox="1"/>
          <p:nvPr/>
        </p:nvSpPr>
        <p:spPr>
          <a:xfrm>
            <a:off x="880844" y="1080257"/>
            <a:ext cx="7549053" cy="4801314"/>
          </a:xfrm>
          <a:prstGeom prst="rect">
            <a:avLst/>
          </a:prstGeom>
          <a:noFill/>
        </p:spPr>
        <p:txBody>
          <a:bodyPr wrap="square">
            <a:spAutoFit/>
          </a:bodyPr>
          <a:lstStyle/>
          <a:p>
            <a:r>
              <a:rPr lang="en-US" dirty="0"/>
              <a:t>18 years after SeaSat, NASA’s follow-on scatterometer (NSCAT) </a:t>
            </a:r>
          </a:p>
          <a:p>
            <a:r>
              <a:rPr lang="en-US" dirty="0"/>
              <a:t>was launched aboard the Japanese satellite Midori.  NSCAT operated for about one year (1996 to 1997).  The mission was cut short by a power failure.</a:t>
            </a:r>
          </a:p>
          <a:p>
            <a:endParaRPr lang="en-US" dirty="0"/>
          </a:p>
          <a:p>
            <a:r>
              <a:rPr lang="en-US" dirty="0"/>
              <a:t>NSCAT’s new design of 3 antennas/side (SeaSat had only two) was based on simulation studies done by RSS.  The 3-antenna design greatly mitigated the wind direction ambiguity problem.</a:t>
            </a:r>
          </a:p>
          <a:p>
            <a:endParaRPr lang="en-US" dirty="0"/>
          </a:p>
          <a:p>
            <a:r>
              <a:rPr lang="en-US" dirty="0"/>
              <a:t>The retrieval algorithm for NSCAT and subsequent NASA </a:t>
            </a:r>
            <a:r>
              <a:rPr lang="en-US" dirty="0" err="1"/>
              <a:t>scatterometers</a:t>
            </a:r>
            <a:r>
              <a:rPr lang="en-US" dirty="0"/>
              <a:t> [</a:t>
            </a:r>
            <a:r>
              <a:rPr lang="en-US" dirty="0" err="1"/>
              <a:t>QuikSCAT</a:t>
            </a:r>
            <a:r>
              <a:rPr lang="en-US" dirty="0"/>
              <a:t> (1999 to 2009) and </a:t>
            </a:r>
            <a:r>
              <a:rPr lang="en-US" dirty="0" err="1"/>
              <a:t>RapidSCAT</a:t>
            </a:r>
            <a:r>
              <a:rPr lang="en-US" dirty="0"/>
              <a:t> (2014 to 2016)] was based on the Maximum Likelihood Estimator (MLE) RSS developed for SeaSat.</a:t>
            </a:r>
          </a:p>
          <a:p>
            <a:endParaRPr lang="en-US" dirty="0"/>
          </a:p>
          <a:p>
            <a:r>
              <a:rPr lang="en-US" dirty="0"/>
              <a:t>The Project Scientist for NSCAT was Michael Freilich, who later became the revered Director of NASA’s Earth Science Division.</a:t>
            </a:r>
          </a:p>
          <a:p>
            <a:endParaRPr lang="en-US" dirty="0">
              <a:solidFill>
                <a:schemeClr val="tx2"/>
              </a:solidFill>
            </a:endParaRPr>
          </a:p>
          <a:p>
            <a:r>
              <a:rPr lang="en-US" dirty="0">
                <a:solidFill>
                  <a:schemeClr val="tx2"/>
                </a:solidFill>
              </a:rPr>
              <a:t>All of us at RSS are extremely grateful for the unwavering support Mike gave to our efforts to generate reliable, long-term Climate Data Records (CDRs).</a:t>
            </a:r>
          </a:p>
        </p:txBody>
      </p:sp>
      <p:pic>
        <p:nvPicPr>
          <p:cNvPr id="4" name="Picture 3">
            <a:extLst>
              <a:ext uri="{FF2B5EF4-FFF2-40B4-BE49-F238E27FC236}">
                <a16:creationId xmlns:a16="http://schemas.microsoft.com/office/drawing/2014/main" id="{DC5B1807-E4EA-4D54-B592-82D7068AA5F8}"/>
              </a:ext>
            </a:extLst>
          </p:cNvPr>
          <p:cNvPicPr>
            <a:picLocks noChangeAspect="1"/>
          </p:cNvPicPr>
          <p:nvPr/>
        </p:nvPicPr>
        <p:blipFill>
          <a:blip r:embed="rId2"/>
          <a:stretch>
            <a:fillRect/>
          </a:stretch>
        </p:blipFill>
        <p:spPr>
          <a:xfrm>
            <a:off x="9540048" y="1575479"/>
            <a:ext cx="1914525" cy="2390775"/>
          </a:xfrm>
          <a:prstGeom prst="rect">
            <a:avLst/>
          </a:prstGeom>
        </p:spPr>
      </p:pic>
      <p:sp>
        <p:nvSpPr>
          <p:cNvPr id="7" name="TextBox 6">
            <a:extLst>
              <a:ext uri="{FF2B5EF4-FFF2-40B4-BE49-F238E27FC236}">
                <a16:creationId xmlns:a16="http://schemas.microsoft.com/office/drawing/2014/main" id="{00F4052C-070A-4307-B80B-5CF3EDFA4C9A}"/>
              </a:ext>
            </a:extLst>
          </p:cNvPr>
          <p:cNvSpPr txBox="1"/>
          <p:nvPr/>
        </p:nvSpPr>
        <p:spPr>
          <a:xfrm>
            <a:off x="3888534" y="301596"/>
            <a:ext cx="3443444" cy="400110"/>
          </a:xfrm>
          <a:prstGeom prst="rect">
            <a:avLst/>
          </a:prstGeom>
          <a:noFill/>
        </p:spPr>
        <p:txBody>
          <a:bodyPr wrap="square">
            <a:spAutoFit/>
          </a:bodyPr>
          <a:lstStyle/>
          <a:p>
            <a:r>
              <a:rPr lang="en-US" sz="2000" b="1" dirty="0">
                <a:solidFill>
                  <a:schemeClr val="accent5"/>
                </a:solidFill>
              </a:rPr>
              <a:t>NASA Scatterometers </a:t>
            </a:r>
          </a:p>
        </p:txBody>
      </p:sp>
      <p:sp>
        <p:nvSpPr>
          <p:cNvPr id="8" name="TextBox 7">
            <a:extLst>
              <a:ext uri="{FF2B5EF4-FFF2-40B4-BE49-F238E27FC236}">
                <a16:creationId xmlns:a16="http://schemas.microsoft.com/office/drawing/2014/main" id="{915FADC0-9E1F-43A4-BC86-A1C8B91BD12A}"/>
              </a:ext>
            </a:extLst>
          </p:cNvPr>
          <p:cNvSpPr txBox="1"/>
          <p:nvPr/>
        </p:nvSpPr>
        <p:spPr>
          <a:xfrm>
            <a:off x="9159268" y="4051883"/>
            <a:ext cx="3032732" cy="461665"/>
          </a:xfrm>
          <a:prstGeom prst="rect">
            <a:avLst/>
          </a:prstGeom>
          <a:noFill/>
        </p:spPr>
        <p:txBody>
          <a:bodyPr wrap="square">
            <a:spAutoFit/>
          </a:bodyPr>
          <a:lstStyle/>
          <a:p>
            <a:r>
              <a:rPr lang="en-US" sz="1200" dirty="0">
                <a:solidFill>
                  <a:schemeClr val="tx2"/>
                </a:solidFill>
              </a:rPr>
              <a:t>Michael Freilich, Director of NASA’s Earth Science Division 2006 to 2019.</a:t>
            </a:r>
          </a:p>
        </p:txBody>
      </p:sp>
    </p:spTree>
    <p:extLst>
      <p:ext uri="{BB962C8B-B14F-4D97-AF65-F5344CB8AC3E}">
        <p14:creationId xmlns:p14="http://schemas.microsoft.com/office/powerpoint/2010/main" val="3314673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269BF95-726C-4478-97B8-AE1F15B8CA5A}"/>
              </a:ext>
            </a:extLst>
          </p:cNvPr>
          <p:cNvPicPr>
            <a:picLocks noChangeAspect="1"/>
          </p:cNvPicPr>
          <p:nvPr/>
        </p:nvPicPr>
        <p:blipFill>
          <a:blip r:embed="rId2"/>
          <a:stretch>
            <a:fillRect/>
          </a:stretch>
        </p:blipFill>
        <p:spPr>
          <a:xfrm>
            <a:off x="9655728" y="749325"/>
            <a:ext cx="2100924" cy="1701749"/>
          </a:xfrm>
          <a:prstGeom prst="rect">
            <a:avLst/>
          </a:prstGeom>
        </p:spPr>
      </p:pic>
      <p:sp>
        <p:nvSpPr>
          <p:cNvPr id="3" name="TextBox 2">
            <a:extLst>
              <a:ext uri="{FF2B5EF4-FFF2-40B4-BE49-F238E27FC236}">
                <a16:creationId xmlns:a16="http://schemas.microsoft.com/office/drawing/2014/main" id="{B2F4ED75-B6AD-413B-8D10-38E554017ABB}"/>
              </a:ext>
            </a:extLst>
          </p:cNvPr>
          <p:cNvSpPr txBox="1"/>
          <p:nvPr/>
        </p:nvSpPr>
        <p:spPr>
          <a:xfrm>
            <a:off x="478173" y="974776"/>
            <a:ext cx="8464492" cy="5232202"/>
          </a:xfrm>
          <a:prstGeom prst="rect">
            <a:avLst/>
          </a:prstGeom>
          <a:noFill/>
        </p:spPr>
        <p:txBody>
          <a:bodyPr wrap="square" rtlCol="0">
            <a:spAutoFit/>
          </a:bodyPr>
          <a:lstStyle/>
          <a:p>
            <a:r>
              <a:rPr lang="en-US" dirty="0"/>
              <a:t>During the 1990’s, John Christy and Roy Spencer were reporting the Earth’s lower atmosphere was cooling, not warming, by -0.05 K/decade.  For the tropics the purported cooling was -0.11 K/decade.  These results were based on the satellite Microwave Sounder Units (MSU) from 1979 to 1995.</a:t>
            </a:r>
          </a:p>
          <a:p>
            <a:endParaRPr lang="en-US" dirty="0"/>
          </a:p>
          <a:p>
            <a:r>
              <a:rPr lang="en-US" dirty="0"/>
              <a:t>Meanwhile, the RSS water vapor SSMI CDR was clearly showing a substantial increase in water vapor in the atmosphere.</a:t>
            </a:r>
          </a:p>
          <a:p>
            <a:r>
              <a:rPr lang="en-US" sz="1400" dirty="0"/>
              <a:t>The water vapor measurement is very precise because it is a differential measurement (22 GHz - 19 GHz).</a:t>
            </a:r>
          </a:p>
          <a:p>
            <a:endParaRPr lang="en-US" dirty="0"/>
          </a:p>
          <a:p>
            <a:r>
              <a:rPr lang="en-US" dirty="0"/>
              <a:t>A quick review of the Christy/Spencer methodology  revealed several errors (neglect of orbital decay, wrong sign for diurnal effect, erroneous target factor), all of which produced spurious cooling.</a:t>
            </a:r>
          </a:p>
          <a:p>
            <a:endParaRPr lang="en-US" dirty="0"/>
          </a:p>
          <a:p>
            <a:r>
              <a:rPr lang="en-US" u="sng" dirty="0"/>
              <a:t>The Earth is indeed warming. </a:t>
            </a:r>
          </a:p>
          <a:p>
            <a:endParaRPr lang="en-US" dirty="0"/>
          </a:p>
          <a:p>
            <a:r>
              <a:rPr lang="en-US" dirty="0"/>
              <a:t>At this point, RSS began producing atmospheric temperature CDRs based on MSU and later on the Advanced MSU (AMSU) measurements.</a:t>
            </a:r>
          </a:p>
          <a:p>
            <a:r>
              <a:rPr lang="en-US" dirty="0"/>
              <a:t>Carl Mears has been leading this project for 20+ years. </a:t>
            </a:r>
          </a:p>
          <a:p>
            <a:endParaRPr lang="en-US" sz="1400" dirty="0"/>
          </a:p>
        </p:txBody>
      </p:sp>
      <p:pic>
        <p:nvPicPr>
          <p:cNvPr id="4" name="Picture 3">
            <a:extLst>
              <a:ext uri="{FF2B5EF4-FFF2-40B4-BE49-F238E27FC236}">
                <a16:creationId xmlns:a16="http://schemas.microsoft.com/office/drawing/2014/main" id="{E4ED25BB-D80F-49F6-ACEF-72C8E64C05E1}"/>
              </a:ext>
            </a:extLst>
          </p:cNvPr>
          <p:cNvPicPr>
            <a:picLocks noChangeAspect="1"/>
          </p:cNvPicPr>
          <p:nvPr/>
        </p:nvPicPr>
        <p:blipFill>
          <a:blip r:embed="rId3"/>
          <a:stretch>
            <a:fillRect/>
          </a:stretch>
        </p:blipFill>
        <p:spPr>
          <a:xfrm>
            <a:off x="9972903" y="3447713"/>
            <a:ext cx="1466574" cy="1828800"/>
          </a:xfrm>
          <a:prstGeom prst="rect">
            <a:avLst/>
          </a:prstGeom>
        </p:spPr>
      </p:pic>
      <p:sp>
        <p:nvSpPr>
          <p:cNvPr id="6" name="TextBox 5">
            <a:extLst>
              <a:ext uri="{FF2B5EF4-FFF2-40B4-BE49-F238E27FC236}">
                <a16:creationId xmlns:a16="http://schemas.microsoft.com/office/drawing/2014/main" id="{EA00E979-BDB4-4F62-B5D1-B01D92A22434}"/>
              </a:ext>
            </a:extLst>
          </p:cNvPr>
          <p:cNvSpPr txBox="1"/>
          <p:nvPr/>
        </p:nvSpPr>
        <p:spPr>
          <a:xfrm>
            <a:off x="2718032" y="226504"/>
            <a:ext cx="6507760" cy="400110"/>
          </a:xfrm>
          <a:prstGeom prst="rect">
            <a:avLst/>
          </a:prstGeom>
          <a:noFill/>
        </p:spPr>
        <p:txBody>
          <a:bodyPr wrap="square">
            <a:spAutoFit/>
          </a:bodyPr>
          <a:lstStyle/>
          <a:p>
            <a:r>
              <a:rPr lang="en-US" sz="2000" b="1" dirty="0">
                <a:solidFill>
                  <a:schemeClr val="accent5"/>
                </a:solidFill>
              </a:rPr>
              <a:t>Microwave Sounders and Atmospheric Temperature Trends</a:t>
            </a:r>
          </a:p>
        </p:txBody>
      </p:sp>
      <p:sp>
        <p:nvSpPr>
          <p:cNvPr id="7" name="TextBox 6">
            <a:extLst>
              <a:ext uri="{FF2B5EF4-FFF2-40B4-BE49-F238E27FC236}">
                <a16:creationId xmlns:a16="http://schemas.microsoft.com/office/drawing/2014/main" id="{532F64E2-2211-4C13-9CEB-356ABF96A315}"/>
              </a:ext>
            </a:extLst>
          </p:cNvPr>
          <p:cNvSpPr txBox="1"/>
          <p:nvPr/>
        </p:nvSpPr>
        <p:spPr>
          <a:xfrm>
            <a:off x="9571838" y="2426400"/>
            <a:ext cx="2399251" cy="830997"/>
          </a:xfrm>
          <a:prstGeom prst="rect">
            <a:avLst/>
          </a:prstGeom>
          <a:noFill/>
        </p:spPr>
        <p:txBody>
          <a:bodyPr wrap="square">
            <a:spAutoFit/>
          </a:bodyPr>
          <a:lstStyle/>
          <a:p>
            <a:r>
              <a:rPr lang="en-US" sz="1200" dirty="0">
                <a:solidFill>
                  <a:schemeClr val="tx2"/>
                </a:solidFill>
              </a:rPr>
              <a:t>Roy Spencer (left) and John Christy (right) get the wrong sign for tropospheric temperature trends.  The Earth is not cooling.</a:t>
            </a:r>
          </a:p>
        </p:txBody>
      </p:sp>
      <p:sp>
        <p:nvSpPr>
          <p:cNvPr id="8" name="TextBox 7">
            <a:extLst>
              <a:ext uri="{FF2B5EF4-FFF2-40B4-BE49-F238E27FC236}">
                <a16:creationId xmlns:a16="http://schemas.microsoft.com/office/drawing/2014/main" id="{852D0223-BFEA-419A-A789-1F67FDF275CC}"/>
              </a:ext>
            </a:extLst>
          </p:cNvPr>
          <p:cNvSpPr txBox="1"/>
          <p:nvPr/>
        </p:nvSpPr>
        <p:spPr>
          <a:xfrm>
            <a:off x="9655728" y="5336943"/>
            <a:ext cx="2155971" cy="830997"/>
          </a:xfrm>
          <a:prstGeom prst="rect">
            <a:avLst/>
          </a:prstGeom>
          <a:noFill/>
        </p:spPr>
        <p:txBody>
          <a:bodyPr wrap="square">
            <a:spAutoFit/>
          </a:bodyPr>
          <a:lstStyle/>
          <a:p>
            <a:r>
              <a:rPr lang="en-US" sz="1200" dirty="0">
                <a:solidFill>
                  <a:schemeClr val="tx2"/>
                </a:solidFill>
              </a:rPr>
              <a:t>Carl Mears, Vice-President RSS, is responsible for our tropospheric and stratospheric temperature </a:t>
            </a:r>
            <a:r>
              <a:rPr lang="en-US" sz="1200" dirty="0" err="1">
                <a:solidFill>
                  <a:schemeClr val="tx2"/>
                </a:solidFill>
              </a:rPr>
              <a:t>CDRs.</a:t>
            </a:r>
            <a:endParaRPr lang="en-US" sz="1200" dirty="0">
              <a:solidFill>
                <a:schemeClr val="tx2"/>
              </a:solidFill>
            </a:endParaRPr>
          </a:p>
        </p:txBody>
      </p:sp>
    </p:spTree>
    <p:extLst>
      <p:ext uri="{BB962C8B-B14F-4D97-AF65-F5344CB8AC3E}">
        <p14:creationId xmlns:p14="http://schemas.microsoft.com/office/powerpoint/2010/main" val="2688022269"/>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E3DA18C2-75F1-4980-A5F0-165F6F71DE6D}"/>
    </a:ext>
  </a:extLst>
</a:theme>
</file>

<file path=docProps/app.xml><?xml version="1.0" encoding="utf-8"?>
<Properties xmlns="http://schemas.openxmlformats.org/officeDocument/2006/extended-properties" xmlns:vt="http://schemas.openxmlformats.org/officeDocument/2006/docPropsVTypes">
  <Template>Retrospect</Template>
  <TotalTime>23114</TotalTime>
  <Words>2423</Words>
  <Application>Microsoft Office PowerPoint</Application>
  <PresentationFormat>Widescreen</PresentationFormat>
  <Paragraphs>234</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Open Sans</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Anne Wentz</dc:creator>
  <cp:lastModifiedBy>Lee Anne Wentz</cp:lastModifiedBy>
  <cp:revision>76</cp:revision>
  <dcterms:created xsi:type="dcterms:W3CDTF">2022-02-08T16:20:20Z</dcterms:created>
  <dcterms:modified xsi:type="dcterms:W3CDTF">2022-02-26T16:41:40Z</dcterms:modified>
</cp:coreProperties>
</file>