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22"/>
  </p:notesMasterIdLst>
  <p:sldIdLst>
    <p:sldId id="286" r:id="rId5"/>
    <p:sldId id="285"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C0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302" autoAdjust="0"/>
  </p:normalViewPr>
  <p:slideViewPr>
    <p:cSldViewPr snapToGrid="0">
      <p:cViewPr varScale="1">
        <p:scale>
          <a:sx n="135" d="100"/>
          <a:sy n="135" d="100"/>
        </p:scale>
        <p:origin x="8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inati, Fabien" userId="7d54119d-f2d1-4718-9195-cb4c61a265e9" providerId="ADAL" clId="{1FC3F118-855E-4D21-AF2D-1ADB47411DF8}"/>
    <pc:docChg chg="modSld">
      <pc:chgData name="Carminati, Fabien" userId="7d54119d-f2d1-4718-9195-cb4c61a265e9" providerId="ADAL" clId="{1FC3F118-855E-4D21-AF2D-1ADB47411DF8}" dt="2022-02-20T17:24:09.654" v="11" actId="20577"/>
      <pc:docMkLst>
        <pc:docMk/>
      </pc:docMkLst>
      <pc:sldChg chg="modSp mod">
        <pc:chgData name="Carminati, Fabien" userId="7d54119d-f2d1-4718-9195-cb4c61a265e9" providerId="ADAL" clId="{1FC3F118-855E-4D21-AF2D-1ADB47411DF8}" dt="2022-02-20T17:23:39.183" v="1" actId="207"/>
        <pc:sldMkLst>
          <pc:docMk/>
          <pc:sldMk cId="2350919745" sldId="285"/>
        </pc:sldMkLst>
        <pc:spChg chg="mod">
          <ac:chgData name="Carminati, Fabien" userId="7d54119d-f2d1-4718-9195-cb4c61a265e9" providerId="ADAL" clId="{1FC3F118-855E-4D21-AF2D-1ADB47411DF8}" dt="2022-02-20T17:23:35.699" v="0" actId="207"/>
          <ac:spMkLst>
            <pc:docMk/>
            <pc:sldMk cId="2350919745" sldId="285"/>
            <ac:spMk id="5" creationId="{491D8780-7951-49C2-A60A-22E517564536}"/>
          </ac:spMkLst>
        </pc:spChg>
        <pc:spChg chg="mod">
          <ac:chgData name="Carminati, Fabien" userId="7d54119d-f2d1-4718-9195-cb4c61a265e9" providerId="ADAL" clId="{1FC3F118-855E-4D21-AF2D-1ADB47411DF8}" dt="2022-02-20T17:23:39.183" v="1" actId="207"/>
          <ac:spMkLst>
            <pc:docMk/>
            <pc:sldMk cId="2350919745" sldId="285"/>
            <ac:spMk id="8" creationId="{67FB309F-1B48-4A28-ACD4-D47551697AC0}"/>
          </ac:spMkLst>
        </pc:spChg>
      </pc:sldChg>
      <pc:sldChg chg="modSp mod">
        <pc:chgData name="Carminati, Fabien" userId="7d54119d-f2d1-4718-9195-cb4c61a265e9" providerId="ADAL" clId="{1FC3F118-855E-4D21-AF2D-1ADB47411DF8}" dt="2022-02-20T17:24:09.654" v="11" actId="20577"/>
        <pc:sldMkLst>
          <pc:docMk/>
          <pc:sldMk cId="3609130444" sldId="301"/>
        </pc:sldMkLst>
        <pc:spChg chg="mod">
          <ac:chgData name="Carminati, Fabien" userId="7d54119d-f2d1-4718-9195-cb4c61a265e9" providerId="ADAL" clId="{1FC3F118-855E-4D21-AF2D-1ADB47411DF8}" dt="2022-02-20T17:24:09.654" v="11" actId="20577"/>
          <ac:spMkLst>
            <pc:docMk/>
            <pc:sldMk cId="3609130444" sldId="301"/>
            <ac:spMk id="4" creationId="{3E5630F8-1466-4F38-B815-21013BED40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B4C97-B0AB-415A-87C7-A72C5EB9248F}" type="datetimeFigureOut">
              <a:rPr lang="en-GB" smtClean="0"/>
              <a:t>20/02/2022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2B7FA-AB46-4993-BA79-F306F77A2046}" type="slidenum">
              <a:rPr lang="en-GB" smtClean="0"/>
              <a:t>‹#›</a:t>
            </a:fld>
            <a:endParaRPr lang="en-GB"/>
          </a:p>
        </p:txBody>
      </p:sp>
    </p:spTree>
    <p:extLst>
      <p:ext uri="{BB962C8B-B14F-4D97-AF65-F5344CB8AC3E}">
        <p14:creationId xmlns:p14="http://schemas.microsoft.com/office/powerpoint/2010/main" val="144932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70C0"/>
                </a:solidFill>
                <a:effectLst/>
                <a:latin typeface="Arial" panose="020B0604020202020204" pitchFamily="34" charset="0"/>
                <a:ea typeface="Calibri" panose="020F0502020204030204" pitchFamily="34" charset="0"/>
              </a:rPr>
              <a:t>“of marginal utility”, i.e. only just useful, but they would not be if you relaxed this requirement.  Also you would expect to get more benefit if you could improve this aspect of the observing system specification.</a:t>
            </a:r>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12</a:t>
            </a:fld>
            <a:endParaRPr lang="en-GB"/>
          </a:p>
        </p:txBody>
      </p:sp>
    </p:spTree>
    <p:extLst>
      <p:ext uri="{BB962C8B-B14F-4D97-AF65-F5344CB8AC3E}">
        <p14:creationId xmlns:p14="http://schemas.microsoft.com/office/powerpoint/2010/main" val="2760839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70C0"/>
                </a:solidFill>
                <a:effectLst/>
                <a:latin typeface="Arial" panose="020B0604020202020204" pitchFamily="34" charset="0"/>
                <a:ea typeface="Calibri" panose="020F0502020204030204" pitchFamily="34" charset="0"/>
              </a:rPr>
              <a:t>features in the atmosphere have typical aspect ratios.  For example, frontal features in mid-latitude systems tend to have a </a:t>
            </a:r>
            <a:r>
              <a:rPr lang="en-GB" sz="1800" dirty="0" err="1">
                <a:solidFill>
                  <a:srgbClr val="0070C0"/>
                </a:solidFill>
                <a:effectLst/>
                <a:latin typeface="Arial" panose="020B0604020202020204" pitchFamily="34" charset="0"/>
                <a:ea typeface="Calibri" panose="020F0502020204030204" pitchFamily="34" charset="0"/>
              </a:rPr>
              <a:t>vertical:horizontal</a:t>
            </a:r>
            <a:r>
              <a:rPr lang="en-GB" sz="1800" dirty="0">
                <a:solidFill>
                  <a:srgbClr val="0070C0"/>
                </a:solidFill>
                <a:effectLst/>
                <a:latin typeface="Arial" panose="020B0604020202020204" pitchFamily="34" charset="0"/>
                <a:ea typeface="Calibri" panose="020F0502020204030204" pitchFamily="34" charset="0"/>
              </a:rPr>
              <a:t> aspect ratio of 1:50 or 1:100.  Also NWP model error fields will tend to have these characteristic aspect ratios.  This means that if a MW sounder has a vertical resolution of only ~3 km, it will not “see” error features with a vertical scale of ~1 km, and so it will not see features with horizontal scales of corresponding aspect ratio.  </a:t>
            </a:r>
          </a:p>
          <a:p>
            <a:endParaRPr lang="en-GB" sz="1800" dirty="0">
              <a:solidFill>
                <a:srgbClr val="0070C0"/>
              </a:solidFill>
              <a:effectLst/>
              <a:latin typeface="Arial" panose="020B0604020202020204" pitchFamily="34" charset="0"/>
              <a:ea typeface="Calibri" panose="020F0502020204030204" pitchFamily="34" charset="0"/>
            </a:endParaRPr>
          </a:p>
          <a:p>
            <a:r>
              <a:rPr lang="en-GB" sz="1800" dirty="0">
                <a:solidFill>
                  <a:srgbClr val="0070C0"/>
                </a:solidFill>
                <a:effectLst/>
                <a:latin typeface="Arial" panose="020B0604020202020204" pitchFamily="34" charset="0"/>
                <a:ea typeface="Calibri" panose="020F0502020204030204" pitchFamily="34" charset="0"/>
              </a:rPr>
              <a:t>There are several caveats to this:</a:t>
            </a:r>
            <a:endParaRPr lang="en-GB" sz="1800" dirty="0">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pPr>
            <a:r>
              <a:rPr lang="en-GB" sz="1800" dirty="0">
                <a:solidFill>
                  <a:srgbClr val="0070C0"/>
                </a:solidFill>
                <a:effectLst/>
                <a:latin typeface="Arial" panose="020B0604020202020204" pitchFamily="34" charset="0"/>
                <a:ea typeface="Times New Roman" panose="02020603050405020304" pitchFamily="18" charset="0"/>
              </a:rPr>
              <a:t>It applies to temperature not humidity.</a:t>
            </a:r>
            <a:endParaRPr lang="en-GB" sz="1800" dirty="0">
              <a:solidFill>
                <a:srgbClr val="0070C0"/>
              </a:solidFill>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pPr>
            <a:r>
              <a:rPr lang="en-GB" sz="1800" dirty="0">
                <a:solidFill>
                  <a:srgbClr val="0070C0"/>
                </a:solidFill>
                <a:effectLst/>
                <a:latin typeface="Arial" panose="020B0604020202020204" pitchFamily="34" charset="0"/>
                <a:ea typeface="Times New Roman" panose="02020603050405020304" pitchFamily="18" charset="0"/>
              </a:rPr>
              <a:t>It probably does not apply to tropical storms, which have different aspect ratios.</a:t>
            </a:r>
            <a:endParaRPr lang="en-GB" sz="1800" dirty="0">
              <a:solidFill>
                <a:srgbClr val="0070C0"/>
              </a:solidFill>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pPr>
            <a:r>
              <a:rPr lang="en-GB" sz="1800" dirty="0">
                <a:solidFill>
                  <a:srgbClr val="0070C0"/>
                </a:solidFill>
                <a:effectLst/>
                <a:latin typeface="Arial" panose="020B0604020202020204" pitchFamily="34" charset="0"/>
                <a:ea typeface="Times New Roman" panose="02020603050405020304" pitchFamily="18" charset="0"/>
              </a:rPr>
              <a:t>It does not mean that higher horizontal resolution is not useful, e.g. for data selection and qc.</a:t>
            </a:r>
            <a:endParaRPr lang="en-GB" sz="1800" dirty="0">
              <a:solidFill>
                <a:srgbClr val="0070C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262B7FA-AB46-4993-BA79-F306F77A2046}" type="slidenum">
              <a:rPr lang="en-GB" smtClean="0"/>
              <a:t>13</a:t>
            </a:fld>
            <a:endParaRPr lang="en-GB"/>
          </a:p>
        </p:txBody>
      </p:sp>
    </p:spTree>
    <p:extLst>
      <p:ext uri="{BB962C8B-B14F-4D97-AF65-F5344CB8AC3E}">
        <p14:creationId xmlns:p14="http://schemas.microsoft.com/office/powerpoint/2010/main" val="104657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solidFill>
                <a:srgbClr val="0070C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262B7FA-AB46-4993-BA79-F306F77A2046}" type="slidenum">
              <a:rPr lang="en-GB" smtClean="0"/>
              <a:t>14</a:t>
            </a:fld>
            <a:endParaRPr lang="en-GB"/>
          </a:p>
        </p:txBody>
      </p:sp>
    </p:spTree>
    <p:extLst>
      <p:ext uri="{BB962C8B-B14F-4D97-AF65-F5344CB8AC3E}">
        <p14:creationId xmlns:p14="http://schemas.microsoft.com/office/powerpoint/2010/main" val="115422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solidFill>
                <a:srgbClr val="0070C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262B7FA-AB46-4993-BA79-F306F77A2046}" type="slidenum">
              <a:rPr lang="en-GB" smtClean="0"/>
              <a:t>15</a:t>
            </a:fld>
            <a:endParaRPr lang="en-GB"/>
          </a:p>
        </p:txBody>
      </p:sp>
    </p:spTree>
    <p:extLst>
      <p:ext uri="{BB962C8B-B14F-4D97-AF65-F5344CB8AC3E}">
        <p14:creationId xmlns:p14="http://schemas.microsoft.com/office/powerpoint/2010/main" val="74473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solidFill>
                <a:srgbClr val="0070C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262B7FA-AB46-4993-BA79-F306F77A2046}" type="slidenum">
              <a:rPr lang="en-GB" smtClean="0"/>
              <a:t>16</a:t>
            </a:fld>
            <a:endParaRPr lang="en-GB"/>
          </a:p>
        </p:txBody>
      </p:sp>
    </p:spTree>
    <p:extLst>
      <p:ext uri="{BB962C8B-B14F-4D97-AF65-F5344CB8AC3E}">
        <p14:creationId xmlns:p14="http://schemas.microsoft.com/office/powerpoint/2010/main" val="3155948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B718E9-3F82-424E-ABA2-5A938335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61294" cy="5153227"/>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2020,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3634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21948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70483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40"/>
            <a:ext cx="4087988" cy="576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55971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0434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8"/>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0"/>
          </p:nvPr>
        </p:nvSpPr>
        <p:spPr>
          <a:xfrm>
            <a:off x="252413" y="818866"/>
            <a:ext cx="8639175" cy="3789647"/>
          </a:xfrm>
        </p:spPr>
        <p:txBody>
          <a:bodyPr/>
          <a:lstStyle/>
          <a:p>
            <a:r>
              <a:rPr lang="en-US"/>
              <a:t>Click icon to add picture</a:t>
            </a:r>
            <a:endParaRPr lang="en-GB" dirty="0"/>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3217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04017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4031038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39"/>
            <a:ext cx="8640000" cy="900487"/>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558874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461375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	</a:t>
            </a:r>
            <a:endParaRPr lang="en-GB" sz="800" dirty="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5521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 option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B718E9-3F82-424E-ABA2-5A93833597BA}"/>
              </a:ext>
            </a:extLst>
          </p:cNvPr>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2020,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97281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10915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861333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39"/>
            <a:ext cx="8640000" cy="900487"/>
          </a:xfrm>
        </p:spPr>
        <p:txBody>
          <a:bodyPr/>
          <a:lstStyle>
            <a:lvl1pPr>
              <a:defRPr/>
            </a:lvl1pPr>
          </a:lstStyle>
          <a:p>
            <a:r>
              <a:rPr lang="en-US" dirty="0"/>
              <a:t>Questions?</a:t>
            </a:r>
          </a:p>
        </p:txBody>
      </p:sp>
      <p:sp>
        <p:nvSpPr>
          <p:cNvPr id="7" name="Rectangle 6"/>
          <p:cNvSpPr/>
          <p:nvPr userDrawn="1"/>
        </p:nvSpPr>
        <p:spPr>
          <a:xfrm>
            <a:off x="0" y="482721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	</a:t>
            </a:r>
            <a:endParaRPr lang="en-GB" sz="800" dirty="0">
              <a:solidFill>
                <a:schemeClr val="tx1"/>
              </a:solidFill>
            </a:endParaRPr>
          </a:p>
        </p:txBody>
      </p:sp>
      <p:sp>
        <p:nvSpPr>
          <p:cNvPr id="8" name="Rectangle 7"/>
          <p:cNvSpPr/>
          <p:nvPr userDrawn="1"/>
        </p:nvSpPr>
        <p:spPr>
          <a:xfrm>
            <a:off x="4217158" y="482721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2020, Met Office</a:t>
            </a:r>
            <a:endParaRPr lang="en-GB" sz="800" dirty="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dirty="0"/>
              <a:t>For more information </a:t>
            </a:r>
            <a:r>
              <a:rPr lang="fr-BE" sz="1600" dirty="0" err="1"/>
              <a:t>please</a:t>
            </a:r>
            <a:r>
              <a:rPr lang="fr-BE" sz="1600" dirty="0"/>
              <a:t> contact</a:t>
            </a:r>
            <a:endParaRPr lang="en-GB" sz="1600" dirty="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dirty="0"/>
              <a:t>Insert phone number here</a:t>
            </a:r>
            <a:endParaRPr lang="en-GB" dirty="0"/>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dirty="0"/>
              <a:t>Insert e-mail here</a:t>
            </a:r>
            <a:endParaRPr lang="en-GB" dirty="0"/>
          </a:p>
        </p:txBody>
      </p:sp>
      <p:pic>
        <p:nvPicPr>
          <p:cNvPr id="16" name="email-icon.png"/>
          <p:cNvPicPr>
            <a:picLocks noChangeAspect="1"/>
          </p:cNvPicPr>
          <p:nvPr userDrawn="1"/>
        </p:nvPicPr>
        <p:blipFill>
          <a:blip r:embed="rId2" cstate="print"/>
          <a:stretch>
            <a:fillRect/>
          </a:stretch>
        </p:blipFill>
        <p:spPr>
          <a:xfrm>
            <a:off x="379161" y="3293168"/>
            <a:ext cx="357677" cy="396000"/>
          </a:xfrm>
          <a:prstGeom prst="rect">
            <a:avLst/>
          </a:prstGeom>
          <a:ln w="12700">
            <a:miter lim="400000"/>
          </a:ln>
        </p:spPr>
      </p:pic>
      <p:pic>
        <p:nvPicPr>
          <p:cNvPr id="17" name="phone-icon.png"/>
          <p:cNvPicPr>
            <a:picLocks noChangeAspect="1"/>
          </p:cNvPicPr>
          <p:nvPr userDrawn="1"/>
        </p:nvPicPr>
        <p:blipFill>
          <a:blip r:embed="rId3" cstate="print"/>
          <a:stretch>
            <a:fillRect/>
          </a:stretch>
        </p:blipFill>
        <p:spPr>
          <a:xfrm>
            <a:off x="350419" y="3969028"/>
            <a:ext cx="415161" cy="396000"/>
          </a:xfrm>
          <a:prstGeom prst="rect">
            <a:avLst/>
          </a:prstGeom>
          <a:ln w="12700">
            <a:miter lim="400000"/>
          </a:ln>
        </p:spPr>
      </p:pic>
      <p:pic>
        <p:nvPicPr>
          <p:cNvPr id="18" name="web-icon.png"/>
          <p:cNvPicPr>
            <a:picLocks noChangeAspect="1"/>
          </p:cNvPicPr>
          <p:nvPr userDrawn="1"/>
        </p:nvPicPr>
        <p:blipFill>
          <a:blip r:embed="rId4" cstate="print"/>
          <a:stretch>
            <a:fillRect/>
          </a:stretch>
        </p:blipFill>
        <p:spPr>
          <a:xfrm>
            <a:off x="324000" y="2617307"/>
            <a:ext cx="467999" cy="396000"/>
          </a:xfrm>
          <a:prstGeom prst="rect">
            <a:avLst/>
          </a:prstGeom>
          <a:ln w="12700">
            <a:miter lim="400000"/>
          </a:ln>
        </p:spPr>
      </p:pic>
      <p:sp>
        <p:nvSpPr>
          <p:cNvPr id="15" name="Text Placeholder 9">
            <a:extLst>
              <a:ext uri="{FF2B5EF4-FFF2-40B4-BE49-F238E27FC236}">
                <a16:creationId xmlns:a16="http://schemas.microsoft.com/office/drawing/2014/main" id="{DF812764-35C6-4759-8316-7323965CEE11}"/>
              </a:ext>
            </a:extLst>
          </p:cNvPr>
          <p:cNvSpPr>
            <a:spLocks noGrp="1"/>
          </p:cNvSpPr>
          <p:nvPr>
            <p:ph type="body" sz="quarter" idx="12" hasCustomPrompt="1"/>
          </p:nvPr>
        </p:nvSpPr>
        <p:spPr>
          <a:xfrm>
            <a:off x="786704" y="2627841"/>
            <a:ext cx="8100000" cy="360000"/>
          </a:xfrm>
        </p:spPr>
        <p:txBody>
          <a:bodyPr anchor="ctr">
            <a:normAutofit/>
          </a:bodyPr>
          <a:lstStyle>
            <a:lvl1pPr marL="0" indent="0">
              <a:buNone/>
              <a:defRPr sz="1600"/>
            </a:lvl1pPr>
          </a:lstStyle>
          <a:p>
            <a:pPr lvl="0"/>
            <a:r>
              <a:rPr lang="en-US" dirty="0"/>
              <a:t>www.metoffice.gov.uk</a:t>
            </a:r>
            <a:endParaRPr lang="en-GB" dirty="0"/>
          </a:p>
        </p:txBody>
      </p:sp>
    </p:spTree>
    <p:extLst>
      <p:ext uri="{BB962C8B-B14F-4D97-AF65-F5344CB8AC3E}">
        <p14:creationId xmlns:p14="http://schemas.microsoft.com/office/powerpoint/2010/main" val="72025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stretch>
            <a:fillRect/>
          </a:stretch>
        </p:blipFill>
        <p:spPr>
          <a:xfrm>
            <a:off x="0" y="0"/>
            <a:ext cx="9161294"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2020,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34508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2020,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Tree>
    <p:extLst>
      <p:ext uri="{BB962C8B-B14F-4D97-AF65-F5344CB8AC3E}">
        <p14:creationId xmlns:p14="http://schemas.microsoft.com/office/powerpoint/2010/main" val="360936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2020,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2848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2020, Met Office</a:t>
            </a:r>
            <a:endParaRPr lang="en-GB" sz="800" dirty="0">
              <a:solidFill>
                <a:schemeClr val="tx1"/>
              </a:solidFill>
            </a:endParaRPr>
          </a:p>
        </p:txBody>
      </p:sp>
    </p:spTree>
    <p:extLst>
      <p:ext uri="{BB962C8B-B14F-4D97-AF65-F5344CB8AC3E}">
        <p14:creationId xmlns:p14="http://schemas.microsoft.com/office/powerpoint/2010/main" val="231997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2020, Met Office</a:t>
            </a:r>
            <a:endParaRPr lang="en-GB" sz="800" dirty="0">
              <a:solidFill>
                <a:schemeClr val="tx1"/>
              </a:solidFill>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chemeClr val="accent6"/>
                </a:solidFill>
                <a:effectLst/>
                <a:uLnTx/>
                <a:uFillTx/>
                <a:latin typeface="Arial"/>
                <a:cs typeface="Arial"/>
                <a:sym typeface="Arial"/>
              </a:rPr>
              <a:t>Working together </a:t>
            </a:r>
            <a:br>
              <a:rPr kumimoji="0" sz="800" b="0" i="0" u="none" strike="noStrike" kern="0" cap="none" spc="0" normalizeH="0" baseline="0" noProof="0" dirty="0">
                <a:ln>
                  <a:noFill/>
                </a:ln>
                <a:solidFill>
                  <a:schemeClr val="accent6"/>
                </a:solidFill>
                <a:effectLst/>
                <a:uLnTx/>
                <a:uFillTx/>
                <a:latin typeface="Arial"/>
                <a:cs typeface="Arial"/>
                <a:sym typeface="Arial"/>
              </a:rPr>
            </a:br>
            <a:r>
              <a:rPr kumimoji="0" sz="800" b="0" i="0" u="none" strike="noStrike" kern="0" cap="none" spc="0" normalizeH="0" baseline="0" noProof="0" dirty="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04720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1262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87159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MO_MASTER_black_mono_for_light_backg_RBG.png"/>
          <p:cNvPicPr>
            <a:picLocks noChangeAspect="1"/>
          </p:cNvPicPr>
          <p:nvPr userDrawn="1"/>
        </p:nvPicPr>
        <p:blipFill>
          <a:blip r:embed="rId24" cstate="print"/>
          <a:stretch>
            <a:fillRect/>
          </a:stretch>
        </p:blipFill>
        <p:spPr>
          <a:xfrm>
            <a:off x="183946" y="54592"/>
            <a:ext cx="1802343" cy="565200"/>
          </a:xfrm>
          <a:prstGeom prst="rect">
            <a:avLst/>
          </a:prstGeom>
          <a:ln w="12700">
            <a:miter lim="400000"/>
          </a:ln>
        </p:spPr>
      </p:pic>
      <p:sp>
        <p:nvSpPr>
          <p:cNvPr id="9" name="Rectangle 8"/>
          <p:cNvSpPr/>
          <p:nvPr userDrawn="1"/>
        </p:nvSpPr>
        <p:spPr>
          <a:xfrm>
            <a:off x="0" y="4735773"/>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4"/>
          </p:nvPr>
        </p:nvSpPr>
        <p:spPr>
          <a:xfrm>
            <a:off x="3851910" y="4802317"/>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098655942"/>
      </p:ext>
    </p:extLst>
  </p:cSld>
  <p:clrMap bg1="lt1" tx1="dk1" bg2="lt2" tx2="dk2" accent1="accent1" accent2="accent2" accent3="accent3" accent4="accent4" accent5="accent5" accent6="accent6" hlink="hlink" folHlink="folHlink"/>
  <p:sldLayoutIdLst>
    <p:sldLayoutId id="2147483679" r:id="rId1"/>
    <p:sldLayoutId id="2147483686" r:id="rId2"/>
    <p:sldLayoutId id="2147483659" r:id="rId3"/>
    <p:sldLayoutId id="2147483681" r:id="rId4"/>
    <p:sldLayoutId id="2147483684" r:id="rId5"/>
    <p:sldLayoutId id="2147483682" r:id="rId6"/>
    <p:sldLayoutId id="2147483685" r:id="rId7"/>
    <p:sldLayoutId id="2147483660" r:id="rId8"/>
    <p:sldLayoutId id="2147483662" r:id="rId9"/>
    <p:sldLayoutId id="2147483670" r:id="rId10"/>
    <p:sldLayoutId id="2147483669" r:id="rId11"/>
    <p:sldLayoutId id="2147483668" r:id="rId12"/>
    <p:sldLayoutId id="2147483664" r:id="rId13"/>
    <p:sldLayoutId id="2147483671" r:id="rId14"/>
    <p:sldLayoutId id="2147483665" r:id="rId15"/>
    <p:sldLayoutId id="2147483677" r:id="rId16"/>
    <p:sldLayoutId id="2147483672" r:id="rId17"/>
    <p:sldLayoutId id="2147483676" r:id="rId18"/>
    <p:sldLayoutId id="2147483674" r:id="rId19"/>
    <p:sldLayoutId id="2147483675" r:id="rId20"/>
    <p:sldLayoutId id="2147483673" r:id="rId21"/>
    <p:sldLayoutId id="2147483683" r:id="rId22"/>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fabien.carminati@metoffice.gov.uk"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metoffice.gov.uk/binaries/content/assets/metofficegovuk/pdf/research/weather-science/frtr_641_2021p.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ipwg.isac.cnr.it/online/19102021/Migliorini_et_al_IPWG_DA_session_Oct2021.pptx" TargetMode="Externa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ipwg.isac.cnr.it/online/19102021/Migliorini_et_al_IPWG_DA_session_Oct2021.pptx" TargetMode="Externa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95D7-3DA2-4EEF-B2BF-9AD76502A0FD}"/>
              </a:ext>
            </a:extLst>
          </p:cNvPr>
          <p:cNvSpPr>
            <a:spLocks noGrp="1"/>
          </p:cNvSpPr>
          <p:nvPr>
            <p:ph type="ctrTitle"/>
          </p:nvPr>
        </p:nvSpPr>
        <p:spPr>
          <a:xfrm>
            <a:off x="252000" y="1122939"/>
            <a:ext cx="4914360" cy="1157696"/>
          </a:xfrm>
        </p:spPr>
        <p:txBody>
          <a:bodyPr>
            <a:normAutofit fontScale="90000"/>
          </a:bodyPr>
          <a:lstStyle/>
          <a:p>
            <a:r>
              <a:rPr lang="en-GB" dirty="0"/>
              <a:t>Microwave soundings in NWP at the Met Office: experience and suggestions for future systems</a:t>
            </a:r>
          </a:p>
        </p:txBody>
      </p:sp>
      <p:sp>
        <p:nvSpPr>
          <p:cNvPr id="3" name="Subtitle 2">
            <a:extLst>
              <a:ext uri="{FF2B5EF4-FFF2-40B4-BE49-F238E27FC236}">
                <a16:creationId xmlns:a16="http://schemas.microsoft.com/office/drawing/2014/main" id="{F5B69916-B4CA-4671-B9CE-73853C90D56F}"/>
              </a:ext>
            </a:extLst>
          </p:cNvPr>
          <p:cNvSpPr>
            <a:spLocks noGrp="1"/>
          </p:cNvSpPr>
          <p:nvPr>
            <p:ph type="subTitle" idx="1"/>
          </p:nvPr>
        </p:nvSpPr>
        <p:spPr>
          <a:xfrm>
            <a:off x="251999" y="2553590"/>
            <a:ext cx="4372251" cy="1814299"/>
          </a:xfrm>
        </p:spPr>
        <p:txBody>
          <a:bodyPr>
            <a:normAutofit/>
          </a:bodyPr>
          <a:lstStyle/>
          <a:p>
            <a:r>
              <a:rPr lang="en-GB" sz="1600" dirty="0"/>
              <a:t>Prepared by John Eyre &amp; Fabien Carminati</a:t>
            </a:r>
          </a:p>
          <a:p>
            <a:r>
              <a:rPr lang="en-GB" sz="1600" dirty="0"/>
              <a:t>with contributions from Stefano Migliorini, Nigel Atkinson, Brett Candy &amp; Chawn Harlow</a:t>
            </a:r>
          </a:p>
          <a:p>
            <a:r>
              <a:rPr lang="en-GB" sz="1600" dirty="0"/>
              <a:t>Presented by Fabien Carminati</a:t>
            </a:r>
          </a:p>
          <a:p>
            <a:r>
              <a:rPr lang="en-GB" sz="1600" dirty="0"/>
              <a:t>Met Office, UK</a:t>
            </a:r>
          </a:p>
        </p:txBody>
      </p:sp>
    </p:spTree>
    <p:extLst>
      <p:ext uri="{BB962C8B-B14F-4D97-AF65-F5344CB8AC3E}">
        <p14:creationId xmlns:p14="http://schemas.microsoft.com/office/powerpoint/2010/main" val="1309949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D087-D50A-4E37-9003-20B72AA2786F}"/>
              </a:ext>
            </a:extLst>
          </p:cNvPr>
          <p:cNvSpPr>
            <a:spLocks noGrp="1"/>
          </p:cNvSpPr>
          <p:nvPr>
            <p:ph type="ctrTitle"/>
          </p:nvPr>
        </p:nvSpPr>
        <p:spPr/>
        <p:txBody>
          <a:bodyPr anchor="t">
            <a:normAutofit/>
          </a:bodyPr>
          <a:lstStyle/>
          <a:p>
            <a:r>
              <a:rPr lang="en-GB" sz="2800" dirty="0"/>
              <a:t>Microwave soundings in NWP at the Met Office: </a:t>
            </a:r>
            <a:r>
              <a:rPr lang="en-GB" sz="2800" dirty="0">
                <a:solidFill>
                  <a:srgbClr val="0000FF"/>
                </a:solidFill>
              </a:rPr>
              <a:t>Monitoring</a:t>
            </a:r>
            <a:endParaRPr lang="en-GB" sz="2800" dirty="0"/>
          </a:p>
        </p:txBody>
      </p:sp>
      <p:pic>
        <p:nvPicPr>
          <p:cNvPr id="6" name="Picture 5">
            <a:extLst>
              <a:ext uri="{FF2B5EF4-FFF2-40B4-BE49-F238E27FC236}">
                <a16:creationId xmlns:a16="http://schemas.microsoft.com/office/drawing/2014/main" id="{642A7470-32D4-4040-B53C-62699E36B0C5}"/>
              </a:ext>
            </a:extLst>
          </p:cNvPr>
          <p:cNvPicPr>
            <a:picLocks noChangeAspect="1"/>
          </p:cNvPicPr>
          <p:nvPr/>
        </p:nvPicPr>
        <p:blipFill>
          <a:blip r:embed="rId2"/>
          <a:stretch>
            <a:fillRect/>
          </a:stretch>
        </p:blipFill>
        <p:spPr>
          <a:xfrm>
            <a:off x="2034000" y="1659976"/>
            <a:ext cx="3435294" cy="2916405"/>
          </a:xfrm>
          <a:prstGeom prst="rect">
            <a:avLst/>
          </a:prstGeom>
        </p:spPr>
      </p:pic>
      <p:pic>
        <p:nvPicPr>
          <p:cNvPr id="7" name="Picture 6">
            <a:extLst>
              <a:ext uri="{FF2B5EF4-FFF2-40B4-BE49-F238E27FC236}">
                <a16:creationId xmlns:a16="http://schemas.microsoft.com/office/drawing/2014/main" id="{9BD88B31-CED3-456C-B8CD-2764E2DDF630}"/>
              </a:ext>
            </a:extLst>
          </p:cNvPr>
          <p:cNvPicPr>
            <a:picLocks noChangeAspect="1"/>
          </p:cNvPicPr>
          <p:nvPr/>
        </p:nvPicPr>
        <p:blipFill>
          <a:blip r:embed="rId3"/>
          <a:stretch>
            <a:fillRect/>
          </a:stretch>
        </p:blipFill>
        <p:spPr>
          <a:xfrm>
            <a:off x="5518065" y="1659976"/>
            <a:ext cx="3373935" cy="2916405"/>
          </a:xfrm>
          <a:prstGeom prst="rect">
            <a:avLst/>
          </a:prstGeom>
        </p:spPr>
      </p:pic>
      <p:sp>
        <p:nvSpPr>
          <p:cNvPr id="8" name="TextBox 7">
            <a:extLst>
              <a:ext uri="{FF2B5EF4-FFF2-40B4-BE49-F238E27FC236}">
                <a16:creationId xmlns:a16="http://schemas.microsoft.com/office/drawing/2014/main" id="{5F9F3B5D-D01F-4616-AEF8-1ABE0E18B3AE}"/>
              </a:ext>
            </a:extLst>
          </p:cNvPr>
          <p:cNvSpPr txBox="1"/>
          <p:nvPr/>
        </p:nvSpPr>
        <p:spPr>
          <a:xfrm>
            <a:off x="2039804" y="1656239"/>
            <a:ext cx="423514" cy="307777"/>
          </a:xfrm>
          <a:prstGeom prst="rect">
            <a:avLst/>
          </a:prstGeom>
          <a:noFill/>
        </p:spPr>
        <p:txBody>
          <a:bodyPr wrap="none" rtlCol="0">
            <a:spAutoFit/>
          </a:bodyPr>
          <a:lstStyle/>
          <a:p>
            <a:r>
              <a:rPr lang="en-GB" sz="1400" dirty="0">
                <a:solidFill>
                  <a:schemeClr val="tx1">
                    <a:lumMod val="75000"/>
                    <a:lumOff val="25000"/>
                  </a:schemeClr>
                </a:solidFill>
              </a:rPr>
              <a:t>(K)</a:t>
            </a:r>
          </a:p>
        </p:txBody>
      </p:sp>
      <p:sp>
        <p:nvSpPr>
          <p:cNvPr id="10" name="TextBox 9">
            <a:extLst>
              <a:ext uri="{FF2B5EF4-FFF2-40B4-BE49-F238E27FC236}">
                <a16:creationId xmlns:a16="http://schemas.microsoft.com/office/drawing/2014/main" id="{52C0B72B-1551-46C5-BD67-6B8AC62004B2}"/>
              </a:ext>
            </a:extLst>
          </p:cNvPr>
          <p:cNvSpPr txBox="1"/>
          <p:nvPr/>
        </p:nvSpPr>
        <p:spPr>
          <a:xfrm>
            <a:off x="2908040" y="3273197"/>
            <a:ext cx="883575" cy="307777"/>
          </a:xfrm>
          <a:prstGeom prst="rect">
            <a:avLst/>
          </a:prstGeom>
          <a:noFill/>
        </p:spPr>
        <p:txBody>
          <a:bodyPr wrap="none" rtlCol="0">
            <a:spAutoFit/>
          </a:bodyPr>
          <a:lstStyle/>
          <a:p>
            <a:r>
              <a:rPr lang="en-GB" sz="1400" dirty="0">
                <a:solidFill>
                  <a:schemeClr val="tx1">
                    <a:lumMod val="75000"/>
                    <a:lumOff val="25000"/>
                  </a:schemeClr>
                </a:solidFill>
              </a:rPr>
              <a:t>AMSU-A</a:t>
            </a:r>
          </a:p>
        </p:txBody>
      </p:sp>
      <p:sp>
        <p:nvSpPr>
          <p:cNvPr id="11" name="TextBox 10">
            <a:extLst>
              <a:ext uri="{FF2B5EF4-FFF2-40B4-BE49-F238E27FC236}">
                <a16:creationId xmlns:a16="http://schemas.microsoft.com/office/drawing/2014/main" id="{AE412D39-DDAF-49DE-9795-397DCDCB6B99}"/>
              </a:ext>
            </a:extLst>
          </p:cNvPr>
          <p:cNvSpPr txBox="1"/>
          <p:nvPr/>
        </p:nvSpPr>
        <p:spPr>
          <a:xfrm>
            <a:off x="5932214" y="3134893"/>
            <a:ext cx="1255472" cy="477054"/>
          </a:xfrm>
          <a:prstGeom prst="rect">
            <a:avLst/>
          </a:prstGeom>
          <a:noFill/>
        </p:spPr>
        <p:txBody>
          <a:bodyPr wrap="none" rtlCol="0">
            <a:spAutoFit/>
          </a:bodyPr>
          <a:lstStyle/>
          <a:p>
            <a:pPr algn="ctr"/>
            <a:r>
              <a:rPr lang="en-GB" sz="1400" dirty="0">
                <a:solidFill>
                  <a:schemeClr val="tx1">
                    <a:lumMod val="75000"/>
                    <a:lumOff val="25000"/>
                  </a:schemeClr>
                </a:solidFill>
              </a:rPr>
              <a:t>ATMS</a:t>
            </a:r>
          </a:p>
          <a:p>
            <a:pPr algn="ctr"/>
            <a:r>
              <a:rPr lang="en-GB" sz="1100" dirty="0">
                <a:solidFill>
                  <a:schemeClr val="tx1">
                    <a:lumMod val="75000"/>
                    <a:lumOff val="25000"/>
                  </a:schemeClr>
                </a:solidFill>
              </a:rPr>
              <a:t>(at AMSU-A res.)</a:t>
            </a:r>
          </a:p>
        </p:txBody>
      </p:sp>
      <p:sp>
        <p:nvSpPr>
          <p:cNvPr id="12" name="Oval 11">
            <a:extLst>
              <a:ext uri="{FF2B5EF4-FFF2-40B4-BE49-F238E27FC236}">
                <a16:creationId xmlns:a16="http://schemas.microsoft.com/office/drawing/2014/main" id="{3F1537E3-B68C-4058-8727-945ED60B53F0}"/>
              </a:ext>
            </a:extLst>
          </p:cNvPr>
          <p:cNvSpPr/>
          <p:nvPr/>
        </p:nvSpPr>
        <p:spPr bwMode="auto">
          <a:xfrm>
            <a:off x="2588396" y="3613055"/>
            <a:ext cx="1474637" cy="40011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1" i="0" u="none" strike="noStrike" cap="none" normalizeH="0" baseline="0">
              <a:ln>
                <a:noFill/>
              </a:ln>
              <a:solidFill>
                <a:schemeClr val="tx1"/>
              </a:solidFill>
              <a:effectLst/>
              <a:latin typeface="Arial" pitchFamily="34" charset="0"/>
              <a:ea typeface="ＭＳ Ｐゴシック" pitchFamily="34" charset="-128"/>
            </a:endParaRPr>
          </a:p>
        </p:txBody>
      </p:sp>
      <p:sp>
        <p:nvSpPr>
          <p:cNvPr id="13" name="Oval 12">
            <a:extLst>
              <a:ext uri="{FF2B5EF4-FFF2-40B4-BE49-F238E27FC236}">
                <a16:creationId xmlns:a16="http://schemas.microsoft.com/office/drawing/2014/main" id="{E309E2F9-B359-42FD-9874-B66918D5EA5C}"/>
              </a:ext>
            </a:extLst>
          </p:cNvPr>
          <p:cNvSpPr/>
          <p:nvPr/>
        </p:nvSpPr>
        <p:spPr bwMode="auto">
          <a:xfrm>
            <a:off x="5789519" y="3611947"/>
            <a:ext cx="1540862" cy="40011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1" i="0" u="none" strike="noStrike" cap="none" normalizeH="0" baseline="0">
              <a:ln>
                <a:noFill/>
              </a:ln>
              <a:solidFill>
                <a:schemeClr val="tx1"/>
              </a:solidFill>
              <a:effectLst/>
              <a:latin typeface="Arial" pitchFamily="34" charset="0"/>
              <a:ea typeface="ＭＳ Ｐゴシック" pitchFamily="34" charset="-128"/>
            </a:endParaRPr>
          </a:p>
        </p:txBody>
      </p:sp>
      <p:sp>
        <p:nvSpPr>
          <p:cNvPr id="14" name="TextBox 13">
            <a:extLst>
              <a:ext uri="{FF2B5EF4-FFF2-40B4-BE49-F238E27FC236}">
                <a16:creationId xmlns:a16="http://schemas.microsoft.com/office/drawing/2014/main" id="{56F5C581-280E-41D7-99B6-A6B44778F095}"/>
              </a:ext>
            </a:extLst>
          </p:cNvPr>
          <p:cNvSpPr txBox="1"/>
          <p:nvPr/>
        </p:nvSpPr>
        <p:spPr>
          <a:xfrm>
            <a:off x="-17425" y="1964016"/>
            <a:ext cx="2027040" cy="2308324"/>
          </a:xfrm>
          <a:prstGeom prst="rect">
            <a:avLst/>
          </a:prstGeom>
          <a:noFill/>
        </p:spPr>
        <p:txBody>
          <a:bodyPr wrap="square" rtlCol="0">
            <a:spAutoFit/>
          </a:bodyPr>
          <a:lstStyle/>
          <a:p>
            <a:pPr algn="ctr"/>
            <a:r>
              <a:rPr lang="en-GB" dirty="0">
                <a:solidFill>
                  <a:srgbClr val="0000FF"/>
                </a:solidFill>
              </a:rPr>
              <a:t>*** </a:t>
            </a:r>
          </a:p>
          <a:p>
            <a:pPr algn="ctr"/>
            <a:r>
              <a:rPr lang="en-GB" dirty="0">
                <a:solidFill>
                  <a:srgbClr val="0000FF"/>
                </a:solidFill>
              </a:rPr>
              <a:t>For key tropospheric temperature sounding channels, SD of (O-B) is </a:t>
            </a:r>
            <a:r>
              <a:rPr lang="en-GB" dirty="0">
                <a:solidFill>
                  <a:srgbClr val="FF0000"/>
                </a:solidFill>
              </a:rPr>
              <a:t>0.1-0.2 K </a:t>
            </a:r>
          </a:p>
          <a:p>
            <a:pPr algn="ctr"/>
            <a:r>
              <a:rPr lang="en-GB" dirty="0">
                <a:solidFill>
                  <a:srgbClr val="0000FF"/>
                </a:solidFill>
              </a:rPr>
              <a:t>***</a:t>
            </a:r>
          </a:p>
        </p:txBody>
      </p:sp>
      <p:sp>
        <p:nvSpPr>
          <p:cNvPr id="16" name="TextBox 15">
            <a:extLst>
              <a:ext uri="{FF2B5EF4-FFF2-40B4-BE49-F238E27FC236}">
                <a16:creationId xmlns:a16="http://schemas.microsoft.com/office/drawing/2014/main" id="{D04E786C-AE86-4468-A7A0-AB6C11FBE653}"/>
              </a:ext>
            </a:extLst>
          </p:cNvPr>
          <p:cNvSpPr txBox="1"/>
          <p:nvPr/>
        </p:nvSpPr>
        <p:spPr>
          <a:xfrm>
            <a:off x="3021642" y="1300795"/>
            <a:ext cx="4895304" cy="369332"/>
          </a:xfrm>
          <a:prstGeom prst="rect">
            <a:avLst/>
          </a:prstGeom>
          <a:noFill/>
        </p:spPr>
        <p:txBody>
          <a:bodyPr wrap="square">
            <a:spAutoFit/>
          </a:bodyPr>
          <a:lstStyle/>
          <a:p>
            <a:pPr algn="ctr">
              <a:tabLst>
                <a:tab pos="3636078" algn="l"/>
              </a:tabLst>
            </a:pPr>
            <a:r>
              <a:rPr lang="en-GB" sz="1800" dirty="0"/>
              <a:t>Standard deviations of O-B</a:t>
            </a:r>
            <a:endParaRPr lang="en-US" sz="1800" dirty="0">
              <a:solidFill>
                <a:srgbClr val="00B0F0"/>
              </a:solidFill>
            </a:endParaRPr>
          </a:p>
        </p:txBody>
      </p:sp>
      <p:sp>
        <p:nvSpPr>
          <p:cNvPr id="19" name="TextBox 18">
            <a:extLst>
              <a:ext uri="{FF2B5EF4-FFF2-40B4-BE49-F238E27FC236}">
                <a16:creationId xmlns:a16="http://schemas.microsoft.com/office/drawing/2014/main" id="{05AA8419-2C1B-4221-902F-D3889E777191}"/>
              </a:ext>
            </a:extLst>
          </p:cNvPr>
          <p:cNvSpPr txBox="1"/>
          <p:nvPr/>
        </p:nvSpPr>
        <p:spPr>
          <a:xfrm>
            <a:off x="5536699" y="1656239"/>
            <a:ext cx="423514" cy="307777"/>
          </a:xfrm>
          <a:prstGeom prst="rect">
            <a:avLst/>
          </a:prstGeom>
          <a:noFill/>
        </p:spPr>
        <p:txBody>
          <a:bodyPr wrap="none" rtlCol="0">
            <a:spAutoFit/>
          </a:bodyPr>
          <a:lstStyle/>
          <a:p>
            <a:r>
              <a:rPr lang="en-GB" sz="1400" dirty="0">
                <a:solidFill>
                  <a:schemeClr val="tx1">
                    <a:lumMod val="75000"/>
                    <a:lumOff val="25000"/>
                  </a:schemeClr>
                </a:solidFill>
              </a:rPr>
              <a:t>(K)</a:t>
            </a:r>
          </a:p>
        </p:txBody>
      </p:sp>
      <p:sp>
        <p:nvSpPr>
          <p:cNvPr id="18" name="TextBox 17">
            <a:extLst>
              <a:ext uri="{FF2B5EF4-FFF2-40B4-BE49-F238E27FC236}">
                <a16:creationId xmlns:a16="http://schemas.microsoft.com/office/drawing/2014/main" id="{6AD4299F-14B7-4576-96AE-7266AF037B56}"/>
              </a:ext>
            </a:extLst>
          </p:cNvPr>
          <p:cNvSpPr txBox="1"/>
          <p:nvPr/>
        </p:nvSpPr>
        <p:spPr>
          <a:xfrm>
            <a:off x="92242" y="4750896"/>
            <a:ext cx="4992308" cy="369332"/>
          </a:xfrm>
          <a:prstGeom prst="rect">
            <a:avLst/>
          </a:prstGeom>
          <a:solidFill>
            <a:schemeClr val="bg2"/>
          </a:solidFill>
          <a:ln>
            <a:solidFill>
              <a:srgbClr val="FF0000"/>
            </a:solidFill>
          </a:ln>
        </p:spPr>
        <p:txBody>
          <a:bodyPr wrap="square">
            <a:spAutoFit/>
          </a:bodyPr>
          <a:lstStyle/>
          <a:p>
            <a:pPr algn="ctr"/>
            <a:r>
              <a:rPr lang="en-GB" sz="1800" dirty="0">
                <a:solidFill>
                  <a:srgbClr val="FF0000"/>
                </a:solidFill>
              </a:rPr>
              <a:t>Includes observation error </a:t>
            </a:r>
            <a:r>
              <a:rPr lang="en-GB" sz="1800" u="sng" dirty="0">
                <a:solidFill>
                  <a:srgbClr val="FF0000"/>
                </a:solidFill>
              </a:rPr>
              <a:t>and</a:t>
            </a:r>
            <a:r>
              <a:rPr lang="en-GB" sz="1800" dirty="0">
                <a:solidFill>
                  <a:srgbClr val="FF0000"/>
                </a:solidFill>
              </a:rPr>
              <a:t> forecast error!</a:t>
            </a:r>
          </a:p>
        </p:txBody>
      </p:sp>
    </p:spTree>
    <p:extLst>
      <p:ext uri="{BB962C8B-B14F-4D97-AF65-F5344CB8AC3E}">
        <p14:creationId xmlns:p14="http://schemas.microsoft.com/office/powerpoint/2010/main" val="221363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F923E-6210-439D-A9F1-2DFC2F01DA9D}"/>
              </a:ext>
            </a:extLst>
          </p:cNvPr>
          <p:cNvSpPr>
            <a:spLocks noGrp="1"/>
          </p:cNvSpPr>
          <p:nvPr>
            <p:ph type="ctrTitle"/>
          </p:nvPr>
        </p:nvSpPr>
        <p:spPr/>
        <p:txBody>
          <a:bodyPr anchor="t">
            <a:normAutofit/>
          </a:bodyPr>
          <a:lstStyle/>
          <a:p>
            <a:r>
              <a:rPr lang="en-GB" sz="2800" dirty="0"/>
              <a:t>Microwave soundings in NWP at the Met Office: </a:t>
            </a:r>
            <a:r>
              <a:rPr lang="en-GB" sz="2800" dirty="0">
                <a:solidFill>
                  <a:srgbClr val="0000FF"/>
                </a:solidFill>
              </a:rPr>
              <a:t>Monitoring</a:t>
            </a:r>
            <a:endParaRPr lang="en-GB" sz="2800" dirty="0"/>
          </a:p>
        </p:txBody>
      </p:sp>
      <p:pic>
        <p:nvPicPr>
          <p:cNvPr id="4" name="Picture 3">
            <a:extLst>
              <a:ext uri="{FF2B5EF4-FFF2-40B4-BE49-F238E27FC236}">
                <a16:creationId xmlns:a16="http://schemas.microsoft.com/office/drawing/2014/main" id="{DA97108E-B841-458B-B22F-F28B09F256FD}"/>
              </a:ext>
            </a:extLst>
          </p:cNvPr>
          <p:cNvPicPr>
            <a:picLocks noChangeAspect="1"/>
          </p:cNvPicPr>
          <p:nvPr/>
        </p:nvPicPr>
        <p:blipFill>
          <a:blip r:embed="rId2"/>
          <a:stretch>
            <a:fillRect/>
          </a:stretch>
        </p:blipFill>
        <p:spPr>
          <a:xfrm>
            <a:off x="6202945" y="1238206"/>
            <a:ext cx="2859272" cy="3506071"/>
          </a:xfrm>
          <a:prstGeom prst="rect">
            <a:avLst/>
          </a:prstGeom>
        </p:spPr>
      </p:pic>
      <p:pic>
        <p:nvPicPr>
          <p:cNvPr id="5" name="Picture 4">
            <a:extLst>
              <a:ext uri="{FF2B5EF4-FFF2-40B4-BE49-F238E27FC236}">
                <a16:creationId xmlns:a16="http://schemas.microsoft.com/office/drawing/2014/main" id="{CB0C16A9-E6F2-4694-8B87-3E5A85F6B2C4}"/>
              </a:ext>
            </a:extLst>
          </p:cNvPr>
          <p:cNvPicPr>
            <a:picLocks noChangeAspect="1"/>
          </p:cNvPicPr>
          <p:nvPr/>
        </p:nvPicPr>
        <p:blipFill>
          <a:blip r:embed="rId3"/>
          <a:stretch>
            <a:fillRect/>
          </a:stretch>
        </p:blipFill>
        <p:spPr>
          <a:xfrm>
            <a:off x="3091729" y="1238206"/>
            <a:ext cx="2572783" cy="3506071"/>
          </a:xfrm>
          <a:prstGeom prst="rect">
            <a:avLst/>
          </a:prstGeom>
        </p:spPr>
      </p:pic>
      <p:sp>
        <p:nvSpPr>
          <p:cNvPr id="8" name="TextBox 7">
            <a:extLst>
              <a:ext uri="{FF2B5EF4-FFF2-40B4-BE49-F238E27FC236}">
                <a16:creationId xmlns:a16="http://schemas.microsoft.com/office/drawing/2014/main" id="{AB756490-551C-4977-9DE0-58DA75E20000}"/>
              </a:ext>
            </a:extLst>
          </p:cNvPr>
          <p:cNvSpPr txBox="1"/>
          <p:nvPr/>
        </p:nvSpPr>
        <p:spPr>
          <a:xfrm>
            <a:off x="4086213" y="1512550"/>
            <a:ext cx="583814" cy="307777"/>
          </a:xfrm>
          <a:prstGeom prst="rect">
            <a:avLst/>
          </a:prstGeom>
          <a:noFill/>
        </p:spPr>
        <p:txBody>
          <a:bodyPr wrap="none" rtlCol="0">
            <a:spAutoFit/>
          </a:bodyPr>
          <a:lstStyle/>
          <a:p>
            <a:r>
              <a:rPr lang="en-GB" sz="1400" dirty="0">
                <a:solidFill>
                  <a:schemeClr val="tx1">
                    <a:lumMod val="75000"/>
                    <a:lumOff val="25000"/>
                  </a:schemeClr>
                </a:solidFill>
              </a:rPr>
              <a:t>MHS</a:t>
            </a:r>
          </a:p>
        </p:txBody>
      </p:sp>
      <p:sp>
        <p:nvSpPr>
          <p:cNvPr id="9" name="TextBox 8">
            <a:extLst>
              <a:ext uri="{FF2B5EF4-FFF2-40B4-BE49-F238E27FC236}">
                <a16:creationId xmlns:a16="http://schemas.microsoft.com/office/drawing/2014/main" id="{A6FA5E24-CC15-4C36-9F16-BE08655D71A0}"/>
              </a:ext>
            </a:extLst>
          </p:cNvPr>
          <p:cNvSpPr txBox="1"/>
          <p:nvPr/>
        </p:nvSpPr>
        <p:spPr>
          <a:xfrm>
            <a:off x="7297649" y="1512549"/>
            <a:ext cx="669863" cy="307777"/>
          </a:xfrm>
          <a:prstGeom prst="rect">
            <a:avLst/>
          </a:prstGeom>
          <a:noFill/>
        </p:spPr>
        <p:txBody>
          <a:bodyPr wrap="none" rtlCol="0">
            <a:spAutoFit/>
          </a:bodyPr>
          <a:lstStyle/>
          <a:p>
            <a:r>
              <a:rPr lang="en-GB" sz="1400" dirty="0">
                <a:solidFill>
                  <a:schemeClr val="tx1">
                    <a:lumMod val="75000"/>
                    <a:lumOff val="25000"/>
                  </a:schemeClr>
                </a:solidFill>
              </a:rPr>
              <a:t>ATMS</a:t>
            </a:r>
          </a:p>
        </p:txBody>
      </p:sp>
      <p:sp>
        <p:nvSpPr>
          <p:cNvPr id="10" name="TextBox 9">
            <a:extLst>
              <a:ext uri="{FF2B5EF4-FFF2-40B4-BE49-F238E27FC236}">
                <a16:creationId xmlns:a16="http://schemas.microsoft.com/office/drawing/2014/main" id="{2818B490-1F50-408C-8064-DB1BFBDD59C1}"/>
              </a:ext>
            </a:extLst>
          </p:cNvPr>
          <p:cNvSpPr txBox="1"/>
          <p:nvPr/>
        </p:nvSpPr>
        <p:spPr>
          <a:xfrm>
            <a:off x="5139647" y="1607734"/>
            <a:ext cx="1588163" cy="276999"/>
          </a:xfrm>
          <a:prstGeom prst="rect">
            <a:avLst/>
          </a:prstGeom>
          <a:solidFill>
            <a:schemeClr val="bg2"/>
          </a:solidFill>
          <a:ln>
            <a:solidFill>
              <a:schemeClr val="tx1">
                <a:lumMod val="50000"/>
                <a:lumOff val="50000"/>
              </a:schemeClr>
            </a:solidFill>
          </a:ln>
        </p:spPr>
        <p:txBody>
          <a:bodyPr wrap="square" rtlCol="0">
            <a:spAutoFit/>
          </a:bodyPr>
          <a:lstStyle/>
          <a:p>
            <a:pPr algn="ctr"/>
            <a:r>
              <a:rPr lang="en-GB" sz="1200" dirty="0">
                <a:solidFill>
                  <a:schemeClr val="tx1">
                    <a:lumMod val="75000"/>
                    <a:lumOff val="25000"/>
                  </a:schemeClr>
                </a:solidFill>
              </a:rPr>
              <a:t>at AMSU-A res.</a:t>
            </a:r>
          </a:p>
        </p:txBody>
      </p:sp>
      <p:sp>
        <p:nvSpPr>
          <p:cNvPr id="11" name="TextBox 10">
            <a:extLst>
              <a:ext uri="{FF2B5EF4-FFF2-40B4-BE49-F238E27FC236}">
                <a16:creationId xmlns:a16="http://schemas.microsoft.com/office/drawing/2014/main" id="{9F0CF1CD-BA67-409D-ACFB-06D31FF4CD2D}"/>
              </a:ext>
            </a:extLst>
          </p:cNvPr>
          <p:cNvSpPr txBox="1"/>
          <p:nvPr/>
        </p:nvSpPr>
        <p:spPr>
          <a:xfrm>
            <a:off x="3091729" y="1238206"/>
            <a:ext cx="423514" cy="307777"/>
          </a:xfrm>
          <a:prstGeom prst="rect">
            <a:avLst/>
          </a:prstGeom>
          <a:noFill/>
        </p:spPr>
        <p:txBody>
          <a:bodyPr wrap="none" rtlCol="0">
            <a:spAutoFit/>
          </a:bodyPr>
          <a:lstStyle/>
          <a:p>
            <a:r>
              <a:rPr lang="en-GB" sz="1400" dirty="0">
                <a:solidFill>
                  <a:schemeClr val="tx1">
                    <a:lumMod val="75000"/>
                    <a:lumOff val="25000"/>
                  </a:schemeClr>
                </a:solidFill>
              </a:rPr>
              <a:t>(K)</a:t>
            </a:r>
          </a:p>
        </p:txBody>
      </p:sp>
      <p:sp>
        <p:nvSpPr>
          <p:cNvPr id="12" name="TextBox 11">
            <a:extLst>
              <a:ext uri="{FF2B5EF4-FFF2-40B4-BE49-F238E27FC236}">
                <a16:creationId xmlns:a16="http://schemas.microsoft.com/office/drawing/2014/main" id="{8FF12AEA-301F-456A-8C2B-4B16633D4479}"/>
              </a:ext>
            </a:extLst>
          </p:cNvPr>
          <p:cNvSpPr txBox="1"/>
          <p:nvPr/>
        </p:nvSpPr>
        <p:spPr>
          <a:xfrm>
            <a:off x="6202945" y="1238205"/>
            <a:ext cx="423514" cy="307777"/>
          </a:xfrm>
          <a:prstGeom prst="rect">
            <a:avLst/>
          </a:prstGeom>
          <a:noFill/>
        </p:spPr>
        <p:txBody>
          <a:bodyPr wrap="none" rtlCol="0">
            <a:spAutoFit/>
          </a:bodyPr>
          <a:lstStyle/>
          <a:p>
            <a:r>
              <a:rPr lang="en-GB" sz="1400" dirty="0">
                <a:solidFill>
                  <a:schemeClr val="tx1">
                    <a:lumMod val="75000"/>
                    <a:lumOff val="25000"/>
                  </a:schemeClr>
                </a:solidFill>
              </a:rPr>
              <a:t>(K)</a:t>
            </a:r>
          </a:p>
        </p:txBody>
      </p:sp>
      <p:sp>
        <p:nvSpPr>
          <p:cNvPr id="13" name="TextBox 12">
            <a:extLst>
              <a:ext uri="{FF2B5EF4-FFF2-40B4-BE49-F238E27FC236}">
                <a16:creationId xmlns:a16="http://schemas.microsoft.com/office/drawing/2014/main" id="{CAF95606-2223-490A-B632-D8FC0F686CD1}"/>
              </a:ext>
            </a:extLst>
          </p:cNvPr>
          <p:cNvSpPr txBox="1"/>
          <p:nvPr/>
        </p:nvSpPr>
        <p:spPr>
          <a:xfrm>
            <a:off x="120140" y="1879252"/>
            <a:ext cx="2855317" cy="2585323"/>
          </a:xfrm>
          <a:prstGeom prst="rect">
            <a:avLst/>
          </a:prstGeom>
          <a:noFill/>
        </p:spPr>
        <p:txBody>
          <a:bodyPr wrap="square" rtlCol="0">
            <a:spAutoFit/>
          </a:bodyPr>
          <a:lstStyle/>
          <a:p>
            <a:pPr algn="ctr"/>
            <a:r>
              <a:rPr lang="en-GB" dirty="0">
                <a:solidFill>
                  <a:srgbClr val="0000FF"/>
                </a:solidFill>
              </a:rPr>
              <a:t>*** </a:t>
            </a:r>
          </a:p>
          <a:p>
            <a:pPr algn="ctr"/>
            <a:r>
              <a:rPr lang="en-GB" dirty="0">
                <a:solidFill>
                  <a:srgbClr val="0000FF"/>
                </a:solidFill>
              </a:rPr>
              <a:t>For key tropospheric humidity sounding channels, </a:t>
            </a:r>
          </a:p>
          <a:p>
            <a:pPr algn="ctr"/>
            <a:r>
              <a:rPr lang="en-GB" dirty="0">
                <a:solidFill>
                  <a:srgbClr val="0000FF"/>
                </a:solidFill>
              </a:rPr>
              <a:t>SD of (O-B) is </a:t>
            </a:r>
            <a:r>
              <a:rPr lang="en-GB" u="sng" dirty="0">
                <a:solidFill>
                  <a:srgbClr val="FF0000"/>
                </a:solidFill>
              </a:rPr>
              <a:t>0.8-1.5 K</a:t>
            </a:r>
            <a:r>
              <a:rPr lang="en-GB" dirty="0">
                <a:solidFill>
                  <a:srgbClr val="FF0000"/>
                </a:solidFill>
              </a:rPr>
              <a:t> </a:t>
            </a:r>
          </a:p>
          <a:p>
            <a:pPr algn="ctr"/>
            <a:r>
              <a:rPr lang="en-GB" dirty="0">
                <a:solidFill>
                  <a:srgbClr val="0000FF"/>
                </a:solidFill>
              </a:rPr>
              <a:t>***</a:t>
            </a:r>
          </a:p>
          <a:p>
            <a:pPr algn="ctr"/>
            <a:endParaRPr lang="en-GB" dirty="0">
              <a:solidFill>
                <a:srgbClr val="0000FF"/>
              </a:solidFill>
            </a:endParaRPr>
          </a:p>
          <a:p>
            <a:pPr algn="ctr"/>
            <a:r>
              <a:rPr lang="en-GB" dirty="0">
                <a:solidFill>
                  <a:srgbClr val="FF0000"/>
                </a:solidFill>
              </a:rPr>
              <a:t>Includes observation error </a:t>
            </a:r>
            <a:r>
              <a:rPr lang="en-GB" u="sng" dirty="0">
                <a:solidFill>
                  <a:srgbClr val="FF0000"/>
                </a:solidFill>
              </a:rPr>
              <a:t>and</a:t>
            </a:r>
            <a:r>
              <a:rPr lang="en-GB" dirty="0">
                <a:solidFill>
                  <a:srgbClr val="FF0000"/>
                </a:solidFill>
              </a:rPr>
              <a:t> forecast error!</a:t>
            </a:r>
            <a:endParaRPr lang="en-GB" dirty="0"/>
          </a:p>
        </p:txBody>
      </p:sp>
    </p:spTree>
    <p:extLst>
      <p:ext uri="{BB962C8B-B14F-4D97-AF65-F5344CB8AC3E}">
        <p14:creationId xmlns:p14="http://schemas.microsoft.com/office/powerpoint/2010/main" val="265044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A754-2CE6-47B6-817E-28381520210D}"/>
              </a:ext>
            </a:extLst>
          </p:cNvPr>
          <p:cNvSpPr>
            <a:spLocks noGrp="1"/>
          </p:cNvSpPr>
          <p:nvPr>
            <p:ph type="ctrTitle"/>
          </p:nvPr>
        </p:nvSpPr>
        <p:spPr/>
        <p:txBody>
          <a:bodyPr anchor="t">
            <a:normAutofit/>
          </a:bodyPr>
          <a:lstStyle/>
          <a:p>
            <a:r>
              <a:rPr lang="en-GB" sz="2800" dirty="0"/>
              <a:t>Future MW sounding systems: </a:t>
            </a:r>
            <a:br>
              <a:rPr lang="en-GB" sz="2800" dirty="0"/>
            </a:br>
            <a:r>
              <a:rPr lang="en-GB" sz="2800" dirty="0">
                <a:solidFill>
                  <a:srgbClr val="0000FF"/>
                </a:solidFill>
              </a:rPr>
              <a:t>What’s important?</a:t>
            </a:r>
          </a:p>
        </p:txBody>
      </p:sp>
      <p:sp>
        <p:nvSpPr>
          <p:cNvPr id="3" name="Subtitle 2">
            <a:extLst>
              <a:ext uri="{FF2B5EF4-FFF2-40B4-BE49-F238E27FC236}">
                <a16:creationId xmlns:a16="http://schemas.microsoft.com/office/drawing/2014/main" id="{700988F0-92B0-4B8F-956E-E097A63071A0}"/>
              </a:ext>
            </a:extLst>
          </p:cNvPr>
          <p:cNvSpPr>
            <a:spLocks noGrp="1"/>
          </p:cNvSpPr>
          <p:nvPr>
            <p:ph type="subTitle" idx="1"/>
          </p:nvPr>
        </p:nvSpPr>
        <p:spPr>
          <a:xfrm>
            <a:off x="252000" y="1676401"/>
            <a:ext cx="8640000" cy="2266950"/>
          </a:xfrm>
        </p:spPr>
        <p:txBody>
          <a:bodyPr>
            <a:noAutofit/>
          </a:bodyPr>
          <a:lstStyle/>
          <a:p>
            <a:pPr eaLnBrk="1" hangingPunct="1">
              <a:lnSpc>
                <a:spcPct val="150000"/>
              </a:lnSpc>
            </a:pPr>
            <a:r>
              <a:rPr lang="en-GB" sz="1600" b="1" dirty="0">
                <a:solidFill>
                  <a:srgbClr val="0000FF"/>
                </a:solidFill>
              </a:rPr>
              <a:t>Temperature sounding</a:t>
            </a:r>
            <a:endParaRPr lang="en-GB" sz="1600" dirty="0">
              <a:solidFill>
                <a:srgbClr val="0000FF"/>
              </a:solidFill>
            </a:endParaRPr>
          </a:p>
          <a:p>
            <a:pPr marL="266700" indent="-285750">
              <a:lnSpc>
                <a:spcPct val="150000"/>
              </a:lnSpc>
              <a:buFont typeface="Arial" panose="020B0604020202020204" pitchFamily="34" charset="0"/>
              <a:buChar char="−"/>
            </a:pPr>
            <a:r>
              <a:rPr lang="en-GB" sz="1600" dirty="0">
                <a:solidFill>
                  <a:srgbClr val="FF0000"/>
                </a:solidFill>
              </a:rPr>
              <a:t>Low </a:t>
            </a:r>
            <a:r>
              <a:rPr lang="en-GB" sz="1600" dirty="0" err="1">
                <a:solidFill>
                  <a:srgbClr val="FF0000"/>
                </a:solidFill>
              </a:rPr>
              <a:t>NEdT</a:t>
            </a:r>
            <a:r>
              <a:rPr lang="en-GB" sz="1600" dirty="0">
                <a:solidFill>
                  <a:srgbClr val="FF0000"/>
                </a:solidFill>
              </a:rPr>
              <a:t> </a:t>
            </a:r>
            <a:r>
              <a:rPr lang="en-GB" sz="1600" dirty="0"/>
              <a:t>– </a:t>
            </a:r>
            <a:r>
              <a:rPr lang="en-GB" sz="1600" dirty="0">
                <a:solidFill>
                  <a:srgbClr val="FF0000"/>
                </a:solidFill>
              </a:rPr>
              <a:t>0.2 K is already marginal </a:t>
            </a:r>
            <a:r>
              <a:rPr lang="en-GB" sz="1600" dirty="0"/>
              <a:t>… at 50 km (AMSU-A) resolution</a:t>
            </a:r>
          </a:p>
          <a:p>
            <a:pPr marL="266700" indent="-285750">
              <a:lnSpc>
                <a:spcPct val="150000"/>
              </a:lnSpc>
              <a:buFont typeface="Arial" panose="020B0604020202020204" pitchFamily="34" charset="0"/>
              <a:buChar char="−"/>
            </a:pPr>
            <a:r>
              <a:rPr lang="en-GB" sz="1600" dirty="0" err="1"/>
              <a:t>NEdT</a:t>
            </a:r>
            <a:r>
              <a:rPr lang="en-GB" sz="1600" dirty="0"/>
              <a:t> spec should include 1/f noise (“striping”)</a:t>
            </a:r>
          </a:p>
          <a:p>
            <a:pPr marL="266700" indent="-285750">
              <a:lnSpc>
                <a:spcPct val="150000"/>
              </a:lnSpc>
              <a:buFont typeface="Arial" panose="020B0604020202020204" pitchFamily="34" charset="0"/>
              <a:buChar char="−"/>
            </a:pPr>
            <a:r>
              <a:rPr lang="en-GB" sz="1600" dirty="0"/>
              <a:t>Calibration </a:t>
            </a:r>
            <a:r>
              <a:rPr lang="en-GB" sz="1600" dirty="0">
                <a:solidFill>
                  <a:srgbClr val="FF0000"/>
                </a:solidFill>
              </a:rPr>
              <a:t>stability</a:t>
            </a:r>
            <a:r>
              <a:rPr lang="en-GB" sz="1600" dirty="0"/>
              <a:t> should be better than this … particularly around the orbit, … and over periods of 1-2 days.</a:t>
            </a:r>
          </a:p>
          <a:p>
            <a:pPr marL="266700" indent="-285750">
              <a:lnSpc>
                <a:spcPct val="150000"/>
              </a:lnSpc>
              <a:buFont typeface="Arial" panose="020B0604020202020204" pitchFamily="34" charset="0"/>
              <a:buChar char="−"/>
            </a:pPr>
            <a:r>
              <a:rPr lang="en-GB" sz="1600" dirty="0"/>
              <a:t>NWP bias correction (</a:t>
            </a:r>
            <a:r>
              <a:rPr lang="en-GB" sz="1600" dirty="0" err="1"/>
              <a:t>VarBC</a:t>
            </a:r>
            <a:r>
              <a:rPr lang="en-GB" sz="1600" dirty="0"/>
              <a:t>) can handle changes on slower time scales, and the occasional jump</a:t>
            </a:r>
          </a:p>
          <a:p>
            <a:pPr>
              <a:lnSpc>
                <a:spcPct val="150000"/>
              </a:lnSpc>
            </a:pPr>
            <a:endParaRPr lang="en-GB" sz="1600" dirty="0"/>
          </a:p>
        </p:txBody>
      </p:sp>
    </p:spTree>
    <p:extLst>
      <p:ext uri="{BB962C8B-B14F-4D97-AF65-F5344CB8AC3E}">
        <p14:creationId xmlns:p14="http://schemas.microsoft.com/office/powerpoint/2010/main" val="129400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A754-2CE6-47B6-817E-28381520210D}"/>
              </a:ext>
            </a:extLst>
          </p:cNvPr>
          <p:cNvSpPr>
            <a:spLocks noGrp="1"/>
          </p:cNvSpPr>
          <p:nvPr>
            <p:ph type="ctrTitle"/>
          </p:nvPr>
        </p:nvSpPr>
        <p:spPr/>
        <p:txBody>
          <a:bodyPr anchor="t">
            <a:normAutofit/>
          </a:bodyPr>
          <a:lstStyle/>
          <a:p>
            <a:r>
              <a:rPr lang="en-GB" sz="2800" dirty="0"/>
              <a:t>Future MW sounding systems: </a:t>
            </a:r>
            <a:br>
              <a:rPr lang="en-GB" sz="2800" dirty="0"/>
            </a:br>
            <a:r>
              <a:rPr lang="en-GB" sz="2800" dirty="0">
                <a:solidFill>
                  <a:srgbClr val="0000FF"/>
                </a:solidFill>
              </a:rPr>
              <a:t>What’s important?</a:t>
            </a:r>
          </a:p>
        </p:txBody>
      </p:sp>
      <p:sp>
        <p:nvSpPr>
          <p:cNvPr id="3" name="Subtitle 2">
            <a:extLst>
              <a:ext uri="{FF2B5EF4-FFF2-40B4-BE49-F238E27FC236}">
                <a16:creationId xmlns:a16="http://schemas.microsoft.com/office/drawing/2014/main" id="{700988F0-92B0-4B8F-956E-E097A63071A0}"/>
              </a:ext>
            </a:extLst>
          </p:cNvPr>
          <p:cNvSpPr>
            <a:spLocks noGrp="1"/>
          </p:cNvSpPr>
          <p:nvPr>
            <p:ph type="subTitle" idx="1"/>
          </p:nvPr>
        </p:nvSpPr>
        <p:spPr>
          <a:xfrm>
            <a:off x="252000" y="1676401"/>
            <a:ext cx="8640000" cy="2266950"/>
          </a:xfrm>
        </p:spPr>
        <p:txBody>
          <a:bodyPr>
            <a:noAutofit/>
          </a:bodyPr>
          <a:lstStyle/>
          <a:p>
            <a:pPr eaLnBrk="1" hangingPunct="1">
              <a:lnSpc>
                <a:spcPct val="150000"/>
              </a:lnSpc>
            </a:pPr>
            <a:r>
              <a:rPr lang="en-GB" sz="1600" b="1" dirty="0">
                <a:solidFill>
                  <a:srgbClr val="0000FF"/>
                </a:solidFill>
              </a:rPr>
              <a:t>Temperature sounding</a:t>
            </a:r>
            <a:endParaRPr lang="en-GB" sz="1600" dirty="0">
              <a:solidFill>
                <a:srgbClr val="0000FF"/>
              </a:solidFill>
            </a:endParaRPr>
          </a:p>
          <a:p>
            <a:pPr>
              <a:lnSpc>
                <a:spcPct val="150000"/>
              </a:lnSpc>
            </a:pPr>
            <a:r>
              <a:rPr lang="en-GB" sz="1600" dirty="0">
                <a:solidFill>
                  <a:srgbClr val="FF0000"/>
                </a:solidFill>
              </a:rPr>
              <a:t>Horizontal resolution </a:t>
            </a:r>
            <a:r>
              <a:rPr lang="en-GB" sz="1600" dirty="0"/>
              <a:t>– </a:t>
            </a:r>
            <a:r>
              <a:rPr lang="en-GB" sz="1600" dirty="0">
                <a:solidFill>
                  <a:srgbClr val="FF0000"/>
                </a:solidFill>
              </a:rPr>
              <a:t>50 km is OK!</a:t>
            </a:r>
          </a:p>
          <a:p>
            <a:pPr>
              <a:lnSpc>
                <a:spcPct val="150000"/>
              </a:lnSpc>
            </a:pPr>
            <a:r>
              <a:rPr lang="en-GB" sz="1600" dirty="0"/>
              <a:t>Why? Low vertical resolution + aspect ratio of atm. features</a:t>
            </a:r>
          </a:p>
          <a:p>
            <a:pPr>
              <a:lnSpc>
                <a:spcPct val="150000"/>
              </a:lnSpc>
            </a:pPr>
            <a:r>
              <a:rPr lang="en-GB" sz="1600" dirty="0">
                <a:sym typeface="Wingdings" panose="05000000000000000000" pitchFamily="2" charset="2"/>
              </a:rPr>
              <a:t> can’t see horizontal features &lt;50 km</a:t>
            </a:r>
          </a:p>
          <a:p>
            <a:pPr>
              <a:lnSpc>
                <a:spcPct val="150000"/>
              </a:lnSpc>
            </a:pPr>
            <a:r>
              <a:rPr lang="en-GB" sz="1600" dirty="0">
                <a:sym typeface="Wingdings" panose="05000000000000000000" pitchFamily="2" charset="2"/>
              </a:rPr>
              <a:t>But </a:t>
            </a:r>
            <a:r>
              <a:rPr lang="en-GB" sz="1600" dirty="0"/>
              <a:t>higher resolution useful for quality control … and for features with different structure and bigger signals, e.g. tropical cyclones</a:t>
            </a:r>
          </a:p>
          <a:p>
            <a:pPr>
              <a:lnSpc>
                <a:spcPct val="150000"/>
              </a:lnSpc>
            </a:pPr>
            <a:endParaRPr lang="en-GB" sz="1600" dirty="0"/>
          </a:p>
        </p:txBody>
      </p:sp>
    </p:spTree>
    <p:extLst>
      <p:ext uri="{BB962C8B-B14F-4D97-AF65-F5344CB8AC3E}">
        <p14:creationId xmlns:p14="http://schemas.microsoft.com/office/powerpoint/2010/main" val="2285055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A754-2CE6-47B6-817E-28381520210D}"/>
              </a:ext>
            </a:extLst>
          </p:cNvPr>
          <p:cNvSpPr>
            <a:spLocks noGrp="1"/>
          </p:cNvSpPr>
          <p:nvPr>
            <p:ph type="ctrTitle"/>
          </p:nvPr>
        </p:nvSpPr>
        <p:spPr/>
        <p:txBody>
          <a:bodyPr anchor="t">
            <a:normAutofit/>
          </a:bodyPr>
          <a:lstStyle/>
          <a:p>
            <a:r>
              <a:rPr lang="en-GB" sz="2800" dirty="0"/>
              <a:t>Future MW sounding systems: </a:t>
            </a:r>
            <a:br>
              <a:rPr lang="en-GB" sz="2800" dirty="0"/>
            </a:br>
            <a:r>
              <a:rPr lang="en-GB" sz="2800" dirty="0">
                <a:solidFill>
                  <a:srgbClr val="0000FF"/>
                </a:solidFill>
              </a:rPr>
              <a:t>What’s important?</a:t>
            </a:r>
          </a:p>
        </p:txBody>
      </p:sp>
      <p:sp>
        <p:nvSpPr>
          <p:cNvPr id="3" name="Subtitle 2">
            <a:extLst>
              <a:ext uri="{FF2B5EF4-FFF2-40B4-BE49-F238E27FC236}">
                <a16:creationId xmlns:a16="http://schemas.microsoft.com/office/drawing/2014/main" id="{700988F0-92B0-4B8F-956E-E097A63071A0}"/>
              </a:ext>
            </a:extLst>
          </p:cNvPr>
          <p:cNvSpPr>
            <a:spLocks noGrp="1"/>
          </p:cNvSpPr>
          <p:nvPr>
            <p:ph type="subTitle" idx="1"/>
          </p:nvPr>
        </p:nvSpPr>
        <p:spPr>
          <a:xfrm>
            <a:off x="252000" y="1676401"/>
            <a:ext cx="8640000" cy="2266950"/>
          </a:xfrm>
        </p:spPr>
        <p:txBody>
          <a:bodyPr>
            <a:noAutofit/>
          </a:bodyPr>
          <a:lstStyle/>
          <a:p>
            <a:pPr eaLnBrk="1" hangingPunct="1">
              <a:lnSpc>
                <a:spcPct val="150000"/>
              </a:lnSpc>
            </a:pPr>
            <a:r>
              <a:rPr lang="en-GB" sz="1600" b="1" dirty="0">
                <a:solidFill>
                  <a:srgbClr val="0000FF"/>
                </a:solidFill>
              </a:rPr>
              <a:t>Temperature sounding: 52-57 GHz vs 118 GHz ?</a:t>
            </a:r>
          </a:p>
          <a:p>
            <a:pPr>
              <a:lnSpc>
                <a:spcPct val="150000"/>
              </a:lnSpc>
            </a:pPr>
            <a:r>
              <a:rPr lang="en-GB" sz="1600" dirty="0">
                <a:solidFill>
                  <a:srgbClr val="FF0000"/>
                </a:solidFill>
              </a:rPr>
              <a:t>118 GHz not preferred</a:t>
            </a:r>
          </a:p>
          <a:p>
            <a:pPr>
              <a:lnSpc>
                <a:spcPct val="150000"/>
              </a:lnSpc>
            </a:pPr>
            <a:r>
              <a:rPr lang="en-GB" sz="1600" dirty="0"/>
              <a:t>Why?</a:t>
            </a:r>
          </a:p>
          <a:p>
            <a:pPr marL="285750" indent="-285750">
              <a:lnSpc>
                <a:spcPct val="150000"/>
              </a:lnSpc>
              <a:buFont typeface="Arial" panose="020B0604020202020204" pitchFamily="34" charset="0"/>
              <a:buChar char="−"/>
            </a:pPr>
            <a:r>
              <a:rPr lang="en-GB" sz="1600" dirty="0"/>
              <a:t>Lower vertical resolution</a:t>
            </a:r>
          </a:p>
          <a:p>
            <a:pPr marL="285750" indent="-285750">
              <a:lnSpc>
                <a:spcPct val="150000"/>
              </a:lnSpc>
              <a:buFont typeface="Arial" panose="020B0604020202020204" pitchFamily="34" charset="0"/>
              <a:buChar char="−"/>
            </a:pPr>
            <a:r>
              <a:rPr lang="en-GB" sz="1600" dirty="0"/>
              <a:t>Greater impacts of water vapour and cloud</a:t>
            </a:r>
          </a:p>
          <a:p>
            <a:pPr marL="285750" indent="-285750">
              <a:lnSpc>
                <a:spcPct val="150000"/>
              </a:lnSpc>
              <a:buFont typeface="Arial" panose="020B0604020202020204" pitchFamily="34" charset="0"/>
              <a:buChar char="−"/>
            </a:pPr>
            <a:r>
              <a:rPr lang="en-GB" sz="1600" dirty="0"/>
              <a:t>Typical forecast errors in temperature still lead to signals of 0.1-0.2 K in BT space</a:t>
            </a:r>
          </a:p>
          <a:p>
            <a:pPr>
              <a:lnSpc>
                <a:spcPct val="150000"/>
              </a:lnSpc>
            </a:pPr>
            <a:endParaRPr lang="en-GB" sz="1600" dirty="0"/>
          </a:p>
        </p:txBody>
      </p:sp>
    </p:spTree>
    <p:extLst>
      <p:ext uri="{BB962C8B-B14F-4D97-AF65-F5344CB8AC3E}">
        <p14:creationId xmlns:p14="http://schemas.microsoft.com/office/powerpoint/2010/main" val="199417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A754-2CE6-47B6-817E-28381520210D}"/>
              </a:ext>
            </a:extLst>
          </p:cNvPr>
          <p:cNvSpPr>
            <a:spLocks noGrp="1"/>
          </p:cNvSpPr>
          <p:nvPr>
            <p:ph type="ctrTitle"/>
          </p:nvPr>
        </p:nvSpPr>
        <p:spPr/>
        <p:txBody>
          <a:bodyPr anchor="t">
            <a:normAutofit/>
          </a:bodyPr>
          <a:lstStyle/>
          <a:p>
            <a:r>
              <a:rPr lang="en-GB" sz="2800" dirty="0"/>
              <a:t>Future MW sounding systems: </a:t>
            </a:r>
            <a:br>
              <a:rPr lang="en-GB" sz="2800" dirty="0"/>
            </a:br>
            <a:r>
              <a:rPr lang="en-GB" sz="2800" dirty="0">
                <a:solidFill>
                  <a:srgbClr val="0000FF"/>
                </a:solidFill>
              </a:rPr>
              <a:t>What’s important?</a:t>
            </a:r>
          </a:p>
        </p:txBody>
      </p:sp>
      <p:sp>
        <p:nvSpPr>
          <p:cNvPr id="3" name="Subtitle 2">
            <a:extLst>
              <a:ext uri="{FF2B5EF4-FFF2-40B4-BE49-F238E27FC236}">
                <a16:creationId xmlns:a16="http://schemas.microsoft.com/office/drawing/2014/main" id="{700988F0-92B0-4B8F-956E-E097A63071A0}"/>
              </a:ext>
            </a:extLst>
          </p:cNvPr>
          <p:cNvSpPr>
            <a:spLocks noGrp="1"/>
          </p:cNvSpPr>
          <p:nvPr>
            <p:ph type="subTitle" idx="1"/>
          </p:nvPr>
        </p:nvSpPr>
        <p:spPr>
          <a:xfrm>
            <a:off x="252000" y="1676401"/>
            <a:ext cx="8640000" cy="2266950"/>
          </a:xfrm>
        </p:spPr>
        <p:txBody>
          <a:bodyPr>
            <a:noAutofit/>
          </a:bodyPr>
          <a:lstStyle/>
          <a:p>
            <a:pPr eaLnBrk="1" hangingPunct="1">
              <a:lnSpc>
                <a:spcPct val="150000"/>
              </a:lnSpc>
            </a:pPr>
            <a:r>
              <a:rPr lang="en-GB" sz="1600" b="1" dirty="0">
                <a:solidFill>
                  <a:srgbClr val="0000FF"/>
                </a:solidFill>
              </a:rPr>
              <a:t>Humidity sounding: 183 GHz</a:t>
            </a:r>
          </a:p>
          <a:p>
            <a:pPr marL="285750" indent="-285750" eaLnBrk="1" hangingPunct="1">
              <a:lnSpc>
                <a:spcPct val="150000"/>
              </a:lnSpc>
              <a:buFont typeface="Arial" panose="020B0604020202020204" pitchFamily="34" charset="0"/>
              <a:buChar char="−"/>
            </a:pPr>
            <a:r>
              <a:rPr lang="en-GB" sz="1600" dirty="0"/>
              <a:t>Direct sounding of humidity</a:t>
            </a:r>
          </a:p>
          <a:p>
            <a:pPr marL="285750" indent="-285750" eaLnBrk="1" hangingPunct="1">
              <a:lnSpc>
                <a:spcPct val="150000"/>
              </a:lnSpc>
              <a:buFont typeface="Arial" panose="020B0604020202020204" pitchFamily="34" charset="0"/>
              <a:buChar char="−"/>
            </a:pPr>
            <a:r>
              <a:rPr lang="en-GB" sz="1600" dirty="0"/>
              <a:t>Indirect sounding of wind through tracer effect</a:t>
            </a:r>
          </a:p>
          <a:p>
            <a:pPr>
              <a:lnSpc>
                <a:spcPct val="150000"/>
              </a:lnSpc>
            </a:pPr>
            <a:r>
              <a:rPr lang="en-GB" sz="1600" dirty="0">
                <a:sym typeface="Wingdings" panose="05000000000000000000" pitchFamily="2" charset="2"/>
              </a:rPr>
              <a:t> T</a:t>
            </a:r>
            <a:r>
              <a:rPr lang="en-GB" sz="1600" dirty="0"/>
              <a:t>racking humidity and cloud/</a:t>
            </a:r>
            <a:r>
              <a:rPr lang="en-GB" sz="1600" dirty="0" err="1"/>
              <a:t>precip</a:t>
            </a:r>
            <a:r>
              <a:rPr lang="en-GB" sz="1600" dirty="0"/>
              <a:t> features over time</a:t>
            </a:r>
          </a:p>
          <a:p>
            <a:pPr marL="285750" indent="-285750" eaLnBrk="1" hangingPunct="1">
              <a:lnSpc>
                <a:spcPct val="150000"/>
              </a:lnSpc>
              <a:buFont typeface="Arial" panose="020B0604020202020204" pitchFamily="34" charset="0"/>
              <a:buChar char="−"/>
            </a:pPr>
            <a:r>
              <a:rPr lang="en-GB" sz="1600" dirty="0" err="1"/>
              <a:t>NEdT</a:t>
            </a:r>
            <a:r>
              <a:rPr lang="en-GB" sz="1600" dirty="0"/>
              <a:t> requirements more relaxed</a:t>
            </a:r>
          </a:p>
          <a:p>
            <a:pPr marL="285750" indent="-285750" eaLnBrk="1" hangingPunct="1">
              <a:lnSpc>
                <a:spcPct val="150000"/>
              </a:lnSpc>
              <a:buFont typeface="Arial" panose="020B0604020202020204" pitchFamily="34" charset="0"/>
              <a:buChar char="−"/>
            </a:pPr>
            <a:r>
              <a:rPr lang="en-GB" sz="1600" dirty="0"/>
              <a:t>Higher horizontal resolution more useful</a:t>
            </a:r>
          </a:p>
        </p:txBody>
      </p:sp>
    </p:spTree>
    <p:extLst>
      <p:ext uri="{BB962C8B-B14F-4D97-AF65-F5344CB8AC3E}">
        <p14:creationId xmlns:p14="http://schemas.microsoft.com/office/powerpoint/2010/main" val="3536934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A754-2CE6-47B6-817E-28381520210D}"/>
              </a:ext>
            </a:extLst>
          </p:cNvPr>
          <p:cNvSpPr>
            <a:spLocks noGrp="1"/>
          </p:cNvSpPr>
          <p:nvPr>
            <p:ph type="ctrTitle"/>
          </p:nvPr>
        </p:nvSpPr>
        <p:spPr/>
        <p:txBody>
          <a:bodyPr anchor="t">
            <a:normAutofit/>
          </a:bodyPr>
          <a:lstStyle/>
          <a:p>
            <a:r>
              <a:rPr lang="en-GB" sz="2800" dirty="0">
                <a:solidFill>
                  <a:srgbClr val="0000FF"/>
                </a:solidFill>
              </a:rPr>
              <a:t>Conclusion</a:t>
            </a:r>
          </a:p>
        </p:txBody>
      </p:sp>
      <p:sp>
        <p:nvSpPr>
          <p:cNvPr id="3" name="Subtitle 2">
            <a:extLst>
              <a:ext uri="{FF2B5EF4-FFF2-40B4-BE49-F238E27FC236}">
                <a16:creationId xmlns:a16="http://schemas.microsoft.com/office/drawing/2014/main" id="{700988F0-92B0-4B8F-956E-E097A63071A0}"/>
              </a:ext>
            </a:extLst>
          </p:cNvPr>
          <p:cNvSpPr>
            <a:spLocks noGrp="1"/>
          </p:cNvSpPr>
          <p:nvPr>
            <p:ph type="subTitle" idx="1"/>
          </p:nvPr>
        </p:nvSpPr>
        <p:spPr>
          <a:xfrm>
            <a:off x="252000" y="1438275"/>
            <a:ext cx="8640000" cy="2266950"/>
          </a:xfrm>
        </p:spPr>
        <p:txBody>
          <a:bodyPr>
            <a:noAutofit/>
          </a:bodyPr>
          <a:lstStyle/>
          <a:p>
            <a:pPr marL="285750" indent="-285750" eaLnBrk="1" hangingPunct="1">
              <a:lnSpc>
                <a:spcPct val="150000"/>
              </a:lnSpc>
              <a:buFont typeface="Arial" panose="020B0604020202020204" pitchFamily="34" charset="0"/>
              <a:buChar char="−"/>
            </a:pPr>
            <a:r>
              <a:rPr lang="en-GB" sz="1600" dirty="0"/>
              <a:t>Microwave sounding radiances are crucial data for operational NWP performance</a:t>
            </a:r>
          </a:p>
          <a:p>
            <a:pPr marL="285750" indent="-285750" eaLnBrk="1" hangingPunct="1">
              <a:lnSpc>
                <a:spcPct val="150000"/>
              </a:lnSpc>
              <a:buFont typeface="Arial" panose="020B0604020202020204" pitchFamily="34" charset="0"/>
              <a:buChar char="−"/>
            </a:pPr>
            <a:r>
              <a:rPr lang="en-GB" sz="1600" dirty="0">
                <a:solidFill>
                  <a:srgbClr val="FF0000"/>
                </a:solidFill>
              </a:rPr>
              <a:t>Backbone</a:t>
            </a:r>
            <a:r>
              <a:rPr lang="en-GB" sz="1600" dirty="0"/>
              <a:t> of high-quality instruments will remain important – as WMO “Vision for WIGOS in 2040”</a:t>
            </a:r>
          </a:p>
          <a:p>
            <a:pPr marL="285750" indent="-285750" eaLnBrk="1" hangingPunct="1">
              <a:lnSpc>
                <a:spcPct val="150000"/>
              </a:lnSpc>
              <a:buFont typeface="Arial" panose="020B0604020202020204" pitchFamily="34" charset="0"/>
              <a:buChar char="−"/>
            </a:pPr>
            <a:r>
              <a:rPr lang="en-GB" sz="1600" dirty="0"/>
              <a:t>Data from many instruments currently assimilated – no sign of saturation </a:t>
            </a:r>
          </a:p>
          <a:p>
            <a:pPr eaLnBrk="1" hangingPunct="1">
              <a:lnSpc>
                <a:spcPct val="150000"/>
              </a:lnSpc>
            </a:pPr>
            <a:r>
              <a:rPr lang="en-GB" sz="1600" dirty="0">
                <a:sym typeface="Wingdings" panose="05000000000000000000" pitchFamily="2" charset="2"/>
              </a:rPr>
              <a:t></a:t>
            </a:r>
            <a:r>
              <a:rPr lang="en-GB" sz="1600" dirty="0"/>
              <a:t> keep old satellites flying if you can!</a:t>
            </a:r>
          </a:p>
          <a:p>
            <a:pPr marL="285750" indent="-285750" eaLnBrk="1" hangingPunct="1">
              <a:lnSpc>
                <a:spcPct val="150000"/>
              </a:lnSpc>
              <a:buFont typeface="Arial" panose="020B0604020202020204" pitchFamily="34" charset="0"/>
              <a:buChar char="−"/>
            </a:pPr>
            <a:r>
              <a:rPr lang="en-GB" sz="1600" dirty="0">
                <a:solidFill>
                  <a:srgbClr val="FF0000"/>
                </a:solidFill>
              </a:rPr>
              <a:t>Low </a:t>
            </a:r>
            <a:r>
              <a:rPr lang="en-GB" sz="1600" dirty="0" err="1">
                <a:solidFill>
                  <a:srgbClr val="FF0000"/>
                </a:solidFill>
              </a:rPr>
              <a:t>NEdT</a:t>
            </a:r>
            <a:r>
              <a:rPr lang="en-GB" sz="1600" dirty="0">
                <a:solidFill>
                  <a:srgbClr val="FF0000"/>
                </a:solidFill>
              </a:rPr>
              <a:t> </a:t>
            </a:r>
            <a:r>
              <a:rPr lang="en-GB" sz="1600" dirty="0"/>
              <a:t>(including 1/f noise) and </a:t>
            </a:r>
            <a:r>
              <a:rPr lang="en-GB" sz="1600" dirty="0">
                <a:solidFill>
                  <a:srgbClr val="FF0000"/>
                </a:solidFill>
              </a:rPr>
              <a:t>calibration stability </a:t>
            </a:r>
            <a:r>
              <a:rPr lang="en-GB" sz="1600" dirty="0"/>
              <a:t>are crucial for temperature sounding</a:t>
            </a:r>
          </a:p>
        </p:txBody>
      </p:sp>
    </p:spTree>
    <p:extLst>
      <p:ext uri="{BB962C8B-B14F-4D97-AF65-F5344CB8AC3E}">
        <p14:creationId xmlns:p14="http://schemas.microsoft.com/office/powerpoint/2010/main" val="2033011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5630F8-1466-4F38-B815-21013BED404E}"/>
              </a:ext>
            </a:extLst>
          </p:cNvPr>
          <p:cNvSpPr>
            <a:spLocks noGrp="1"/>
          </p:cNvSpPr>
          <p:nvPr>
            <p:ph type="title"/>
          </p:nvPr>
        </p:nvSpPr>
        <p:spPr/>
        <p:txBody>
          <a:bodyPr/>
          <a:lstStyle/>
          <a:p>
            <a:r>
              <a:rPr lang="en-GB" dirty="0"/>
              <a:t>Questions?</a:t>
            </a:r>
          </a:p>
        </p:txBody>
      </p:sp>
      <p:sp>
        <p:nvSpPr>
          <p:cNvPr id="5" name="Text Placeholder 4">
            <a:extLst>
              <a:ext uri="{FF2B5EF4-FFF2-40B4-BE49-F238E27FC236}">
                <a16:creationId xmlns:a16="http://schemas.microsoft.com/office/drawing/2014/main" id="{38A86390-F3A4-439F-A8A0-68679D811F87}"/>
              </a:ext>
            </a:extLst>
          </p:cNvPr>
          <p:cNvSpPr>
            <a:spLocks noGrp="1"/>
          </p:cNvSpPr>
          <p:nvPr>
            <p:ph type="body" sz="quarter" idx="10"/>
          </p:nvPr>
        </p:nvSpPr>
        <p:spPr>
          <a:xfrm>
            <a:off x="786704" y="4000852"/>
            <a:ext cx="8100000" cy="360000"/>
          </a:xfrm>
        </p:spPr>
        <p:txBody>
          <a:bodyPr/>
          <a:lstStyle/>
          <a:p>
            <a:r>
              <a:rPr lang="en-GB" dirty="0"/>
              <a:t>@fab_carminati</a:t>
            </a:r>
          </a:p>
        </p:txBody>
      </p:sp>
      <p:sp>
        <p:nvSpPr>
          <p:cNvPr id="6" name="Text Placeholder 5">
            <a:extLst>
              <a:ext uri="{FF2B5EF4-FFF2-40B4-BE49-F238E27FC236}">
                <a16:creationId xmlns:a16="http://schemas.microsoft.com/office/drawing/2014/main" id="{438E76FB-FFDC-4268-BF0C-5CA0806A989A}"/>
              </a:ext>
            </a:extLst>
          </p:cNvPr>
          <p:cNvSpPr>
            <a:spLocks noGrp="1"/>
          </p:cNvSpPr>
          <p:nvPr>
            <p:ph type="body" sz="quarter" idx="11"/>
          </p:nvPr>
        </p:nvSpPr>
        <p:spPr/>
        <p:txBody>
          <a:bodyPr/>
          <a:lstStyle/>
          <a:p>
            <a:r>
              <a:rPr lang="en-GB" dirty="0">
                <a:hlinkClick r:id="rId2"/>
              </a:rPr>
              <a:t>fabien.carminati@metoffice.gov.uk</a:t>
            </a:r>
            <a:r>
              <a:rPr lang="en-GB" dirty="0"/>
              <a:t> </a:t>
            </a:r>
          </a:p>
        </p:txBody>
      </p:sp>
      <p:sp>
        <p:nvSpPr>
          <p:cNvPr id="7" name="Text Placeholder 6">
            <a:extLst>
              <a:ext uri="{FF2B5EF4-FFF2-40B4-BE49-F238E27FC236}">
                <a16:creationId xmlns:a16="http://schemas.microsoft.com/office/drawing/2014/main" id="{61EB0E4C-78C1-44C6-B505-F8C8ACF084B7}"/>
              </a:ext>
            </a:extLst>
          </p:cNvPr>
          <p:cNvSpPr>
            <a:spLocks noGrp="1"/>
          </p:cNvSpPr>
          <p:nvPr>
            <p:ph type="body" sz="quarter" idx="12"/>
          </p:nvPr>
        </p:nvSpPr>
        <p:spPr/>
        <p:txBody>
          <a:bodyPr/>
          <a:lstStyle/>
          <a:p>
            <a:endParaRPr lang="en-GB"/>
          </a:p>
        </p:txBody>
      </p:sp>
      <p:sp>
        <p:nvSpPr>
          <p:cNvPr id="8" name="Rectangle: Rounded Corners 7">
            <a:extLst>
              <a:ext uri="{FF2B5EF4-FFF2-40B4-BE49-F238E27FC236}">
                <a16:creationId xmlns:a16="http://schemas.microsoft.com/office/drawing/2014/main" id="{F9184B4E-711F-4B5D-A323-FE5ADBE8D06C}"/>
              </a:ext>
            </a:extLst>
          </p:cNvPr>
          <p:cNvSpPr/>
          <p:nvPr/>
        </p:nvSpPr>
        <p:spPr>
          <a:xfrm>
            <a:off x="252000" y="3994278"/>
            <a:ext cx="460744" cy="360000"/>
          </a:xfrm>
          <a:prstGeom prst="roundRect">
            <a:avLst/>
          </a:prstGeom>
          <a:solidFill>
            <a:srgbClr val="B9D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2B8A88D5-8EF5-4DE0-AA55-9D723F38C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20" y="4000852"/>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13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BC014-B2BC-4B45-86B4-3BF4E60DE8CA}"/>
              </a:ext>
            </a:extLst>
          </p:cNvPr>
          <p:cNvSpPr>
            <a:spLocks noGrp="1"/>
          </p:cNvSpPr>
          <p:nvPr>
            <p:ph type="ctrTitle"/>
          </p:nvPr>
        </p:nvSpPr>
        <p:spPr/>
        <p:txBody>
          <a:bodyPr anchor="t">
            <a:normAutofit/>
          </a:bodyPr>
          <a:lstStyle/>
          <a:p>
            <a:r>
              <a:rPr lang="en-GB" sz="2800" dirty="0"/>
              <a:t>Microwave soundings in NWP at the Met Office: </a:t>
            </a:r>
            <a:r>
              <a:rPr lang="en-GB" sz="2800" dirty="0">
                <a:solidFill>
                  <a:srgbClr val="0000FF"/>
                </a:solidFill>
              </a:rPr>
              <a:t>instruments used</a:t>
            </a:r>
            <a:endParaRPr lang="en-GB" sz="2800" dirty="0"/>
          </a:p>
        </p:txBody>
      </p:sp>
      <p:sp>
        <p:nvSpPr>
          <p:cNvPr id="5" name="Subtitle 4">
            <a:extLst>
              <a:ext uri="{FF2B5EF4-FFF2-40B4-BE49-F238E27FC236}">
                <a16:creationId xmlns:a16="http://schemas.microsoft.com/office/drawing/2014/main" id="{491D8780-7951-49C2-A60A-22E517564536}"/>
              </a:ext>
            </a:extLst>
          </p:cNvPr>
          <p:cNvSpPr>
            <a:spLocks noGrp="1"/>
          </p:cNvSpPr>
          <p:nvPr>
            <p:ph type="subTitle" idx="1"/>
          </p:nvPr>
        </p:nvSpPr>
        <p:spPr>
          <a:xfrm>
            <a:off x="251999" y="2279818"/>
            <a:ext cx="4450629" cy="1814299"/>
          </a:xfrm>
        </p:spPr>
        <p:txBody>
          <a:bodyPr numCol="1" spcCol="1440000">
            <a:normAutofit/>
          </a:bodyPr>
          <a:lstStyle/>
          <a:p>
            <a:pPr marL="271457" indent="-271457" eaLnBrk="1" hangingPunct="1">
              <a:buFont typeface="Times" pitchFamily="18" charset="0"/>
              <a:buChar char="•"/>
            </a:pPr>
            <a:r>
              <a:rPr lang="en-GB" sz="1600" dirty="0"/>
              <a:t>AMSU-A	</a:t>
            </a:r>
            <a:r>
              <a:rPr lang="en-GB" sz="1600" dirty="0" err="1"/>
              <a:t>Metop</a:t>
            </a:r>
            <a:r>
              <a:rPr lang="en-GB" sz="1600" dirty="0"/>
              <a:t>-B, -C  NOAA-15, -18, -19</a:t>
            </a:r>
          </a:p>
          <a:p>
            <a:pPr marL="271457" indent="-271457" eaLnBrk="1" hangingPunct="1">
              <a:buFont typeface="Times" pitchFamily="18" charset="0"/>
              <a:buChar char="•"/>
            </a:pPr>
            <a:r>
              <a:rPr lang="en-GB" sz="1600" dirty="0"/>
              <a:t>MHS	</a:t>
            </a:r>
            <a:r>
              <a:rPr lang="en-GB" sz="1600" dirty="0" err="1"/>
              <a:t>Metop</a:t>
            </a:r>
            <a:r>
              <a:rPr lang="en-GB" sz="1600" dirty="0"/>
              <a:t>-B, -C  NOAA-18, -19</a:t>
            </a:r>
          </a:p>
          <a:p>
            <a:pPr marL="271457" indent="-271457" eaLnBrk="1" hangingPunct="1">
              <a:buFont typeface="Times" pitchFamily="18" charset="0"/>
              <a:buChar char="•"/>
            </a:pPr>
            <a:r>
              <a:rPr lang="en-GB" sz="1600" dirty="0"/>
              <a:t>ATMS	Suomi-NPP  NOAA-20</a:t>
            </a:r>
          </a:p>
          <a:p>
            <a:pPr marL="271457" indent="-271457" eaLnBrk="1" hangingPunct="1">
              <a:buFont typeface="Times" pitchFamily="18" charset="0"/>
              <a:buChar char="•"/>
            </a:pPr>
            <a:r>
              <a:rPr lang="en-GB" sz="1600" dirty="0"/>
              <a:t>SSMIS	DMSP-F17</a:t>
            </a:r>
          </a:p>
          <a:p>
            <a:pPr marL="271457" indent="-271457" eaLnBrk="1" hangingPunct="1">
              <a:buFont typeface="Times" pitchFamily="18" charset="0"/>
              <a:buChar char="•"/>
            </a:pPr>
            <a:r>
              <a:rPr lang="en-GB" sz="1600" dirty="0"/>
              <a:t>AMSR-2	GCOM-W</a:t>
            </a:r>
          </a:p>
          <a:p>
            <a:endParaRPr lang="en-GB" sz="1600" dirty="0"/>
          </a:p>
        </p:txBody>
      </p:sp>
      <p:sp>
        <p:nvSpPr>
          <p:cNvPr id="8" name="Subtitle 4">
            <a:extLst>
              <a:ext uri="{FF2B5EF4-FFF2-40B4-BE49-F238E27FC236}">
                <a16:creationId xmlns:a16="http://schemas.microsoft.com/office/drawing/2014/main" id="{67FB309F-1B48-4A28-ACD4-D47551697AC0}"/>
              </a:ext>
            </a:extLst>
          </p:cNvPr>
          <p:cNvSpPr txBox="1">
            <a:spLocks/>
          </p:cNvSpPr>
          <p:nvPr/>
        </p:nvSpPr>
        <p:spPr>
          <a:xfrm>
            <a:off x="5087983" y="2279818"/>
            <a:ext cx="3989272" cy="1814299"/>
          </a:xfrm>
          <a:prstGeom prst="rect">
            <a:avLst/>
          </a:prstGeom>
        </p:spPr>
        <p:txBody>
          <a:bodyPr vert="horz" lIns="91440" tIns="45720" rIns="91440" bIns="45720" numCol="1" spcCol="144000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71457" indent="-271457">
              <a:buFont typeface="Times" pitchFamily="18" charset="0"/>
              <a:buChar char="•"/>
            </a:pPr>
            <a:r>
              <a:rPr lang="en-GB" sz="1600" dirty="0"/>
              <a:t>GMI		GPM</a:t>
            </a:r>
          </a:p>
          <a:p>
            <a:pPr marL="271457" indent="-271457">
              <a:buFont typeface="Times" pitchFamily="18" charset="0"/>
              <a:buChar char="•"/>
            </a:pPr>
            <a:r>
              <a:rPr lang="en-GB" sz="1600" dirty="0"/>
              <a:t>MWHS-2	FY-3C, -3D</a:t>
            </a:r>
          </a:p>
          <a:p>
            <a:pPr marL="271457" indent="-271457">
              <a:buFont typeface="Times" pitchFamily="18" charset="0"/>
              <a:buChar char="•"/>
            </a:pPr>
            <a:r>
              <a:rPr lang="en-GB" sz="1600" dirty="0"/>
              <a:t>MWTS-2	FY-3D</a:t>
            </a:r>
          </a:p>
          <a:p>
            <a:pPr marL="271457" indent="-271457">
              <a:buFont typeface="Times" pitchFamily="18" charset="0"/>
              <a:buChar char="•"/>
            </a:pPr>
            <a:r>
              <a:rPr lang="en-GB" sz="1600" dirty="0"/>
              <a:t>MWRI	FY-3D</a:t>
            </a:r>
          </a:p>
          <a:p>
            <a:endParaRPr lang="en-GB" sz="1600" dirty="0"/>
          </a:p>
        </p:txBody>
      </p:sp>
    </p:spTree>
    <p:extLst>
      <p:ext uri="{BB962C8B-B14F-4D97-AF65-F5344CB8AC3E}">
        <p14:creationId xmlns:p14="http://schemas.microsoft.com/office/powerpoint/2010/main" val="235091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02F1-CFEA-4077-A989-29DA016BF65B}"/>
              </a:ext>
            </a:extLst>
          </p:cNvPr>
          <p:cNvSpPr>
            <a:spLocks noGrp="1"/>
          </p:cNvSpPr>
          <p:nvPr>
            <p:ph type="ctrTitle"/>
          </p:nvPr>
        </p:nvSpPr>
        <p:spPr/>
        <p:txBody>
          <a:bodyPr anchor="t">
            <a:normAutofit/>
          </a:bodyPr>
          <a:lstStyle/>
          <a:p>
            <a:r>
              <a:rPr lang="en-GB" sz="2800" dirty="0"/>
              <a:t>Microwave soundings in NWP at the Met Office: </a:t>
            </a:r>
            <a:r>
              <a:rPr lang="en-GB" sz="2800" dirty="0">
                <a:solidFill>
                  <a:srgbClr val="0000FF"/>
                </a:solidFill>
              </a:rPr>
              <a:t>Impact</a:t>
            </a:r>
            <a:endParaRPr lang="en-GB" sz="2800" dirty="0"/>
          </a:p>
        </p:txBody>
      </p:sp>
      <p:sp>
        <p:nvSpPr>
          <p:cNvPr id="7" name="TextBox 6">
            <a:extLst>
              <a:ext uri="{FF2B5EF4-FFF2-40B4-BE49-F238E27FC236}">
                <a16:creationId xmlns:a16="http://schemas.microsoft.com/office/drawing/2014/main" id="{318CE4C9-DEA5-4C4F-BC1E-36CC1ADCC88C}"/>
              </a:ext>
            </a:extLst>
          </p:cNvPr>
          <p:cNvSpPr txBox="1"/>
          <p:nvPr/>
        </p:nvSpPr>
        <p:spPr>
          <a:xfrm>
            <a:off x="252000" y="1896573"/>
            <a:ext cx="4108269" cy="2277547"/>
          </a:xfrm>
          <a:prstGeom prst="rect">
            <a:avLst/>
          </a:prstGeom>
          <a:noFill/>
        </p:spPr>
        <p:txBody>
          <a:bodyPr wrap="square" rtlCol="0">
            <a:spAutoFit/>
          </a:bodyPr>
          <a:lstStyle/>
          <a:p>
            <a:r>
              <a:rPr lang="en-GB" sz="1600" dirty="0"/>
              <a:t>Data denial experiments</a:t>
            </a:r>
          </a:p>
          <a:p>
            <a:r>
              <a:rPr lang="en-GB" sz="1600" dirty="0"/>
              <a:t>Aug-Oct 2019</a:t>
            </a:r>
          </a:p>
          <a:p>
            <a:endParaRPr lang="en-GB" sz="1600" dirty="0"/>
          </a:p>
          <a:p>
            <a:r>
              <a:rPr lang="en-GB" sz="1600" dirty="0"/>
              <a:t>% impact on error variance of 24h forecast</a:t>
            </a:r>
          </a:p>
          <a:p>
            <a:pPr marL="285750" indent="-285750">
              <a:buFontTx/>
              <a:buChar char="-"/>
            </a:pPr>
            <a:r>
              <a:rPr lang="en-GB" sz="1600" dirty="0"/>
              <a:t>by DDE</a:t>
            </a:r>
          </a:p>
          <a:p>
            <a:pPr marL="285750" indent="-285750">
              <a:buFontTx/>
              <a:buChar char="-"/>
            </a:pPr>
            <a:r>
              <a:rPr lang="en-GB" sz="1600" dirty="0"/>
              <a:t>by FSOI</a:t>
            </a:r>
          </a:p>
          <a:p>
            <a:endParaRPr lang="en-GB" sz="1600" dirty="0"/>
          </a:p>
          <a:p>
            <a:r>
              <a:rPr lang="en-GB" sz="1000" dirty="0">
                <a:hlinkClick r:id="rId2"/>
              </a:rPr>
              <a:t>Candy B et al., 2021 Met Office FRTR 641</a:t>
            </a:r>
            <a:endParaRPr lang="en-GB" sz="1000" dirty="0"/>
          </a:p>
          <a:p>
            <a:endParaRPr lang="en-GB" sz="1000" dirty="0"/>
          </a:p>
          <a:p>
            <a:r>
              <a:rPr lang="en-GB" sz="1000" dirty="0"/>
              <a:t>Eyre J, 2021.  QJRMS DOI: 10.1002/qj.4123 </a:t>
            </a:r>
          </a:p>
        </p:txBody>
      </p:sp>
      <p:pic>
        <p:nvPicPr>
          <p:cNvPr id="9" name="Picture 8" descr="Chart, bar chart&#10;&#10;Description automatically generated">
            <a:extLst>
              <a:ext uri="{FF2B5EF4-FFF2-40B4-BE49-F238E27FC236}">
                <a16:creationId xmlns:a16="http://schemas.microsoft.com/office/drawing/2014/main" id="{8A2A4F55-146C-4AF0-AC30-A4810F460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77248"/>
            <a:ext cx="4490606" cy="3744000"/>
          </a:xfrm>
          <a:prstGeom prst="rect">
            <a:avLst/>
          </a:prstGeom>
        </p:spPr>
      </p:pic>
      <p:sp>
        <p:nvSpPr>
          <p:cNvPr id="8" name="Oval 7">
            <a:extLst>
              <a:ext uri="{FF2B5EF4-FFF2-40B4-BE49-F238E27FC236}">
                <a16:creationId xmlns:a16="http://schemas.microsoft.com/office/drawing/2014/main" id="{10661846-BBB6-431A-8E72-1DD9B3D52327}"/>
              </a:ext>
            </a:extLst>
          </p:cNvPr>
          <p:cNvSpPr/>
          <p:nvPr/>
        </p:nvSpPr>
        <p:spPr bwMode="auto">
          <a:xfrm>
            <a:off x="5043074" y="4275283"/>
            <a:ext cx="1081261" cy="26030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1" i="0" u="none" strike="noStrike" cap="none" normalizeH="0" baseline="0">
              <a:ln>
                <a:noFill/>
              </a:ln>
              <a:solidFill>
                <a:schemeClr val="tx1"/>
              </a:solidFill>
              <a:effectLst/>
              <a:latin typeface="Arial" pitchFamily="34" charset="0"/>
              <a:ea typeface="ＭＳ Ｐゴシック" pitchFamily="34" charset="-128"/>
            </a:endParaRPr>
          </a:p>
        </p:txBody>
      </p:sp>
    </p:spTree>
    <p:extLst>
      <p:ext uri="{BB962C8B-B14F-4D97-AF65-F5344CB8AC3E}">
        <p14:creationId xmlns:p14="http://schemas.microsoft.com/office/powerpoint/2010/main" val="2482988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A63AD1-49A8-4EC8-B7C1-994131EE81D6}"/>
              </a:ext>
            </a:extLst>
          </p:cNvPr>
          <p:cNvSpPr txBox="1"/>
          <p:nvPr/>
        </p:nvSpPr>
        <p:spPr>
          <a:xfrm>
            <a:off x="252000" y="2569902"/>
            <a:ext cx="3659229" cy="1354217"/>
          </a:xfrm>
          <a:prstGeom prst="rect">
            <a:avLst/>
          </a:prstGeom>
          <a:noFill/>
        </p:spPr>
        <p:txBody>
          <a:bodyPr wrap="square" rtlCol="0">
            <a:spAutoFit/>
          </a:bodyPr>
          <a:lstStyle/>
          <a:p>
            <a:r>
              <a:rPr lang="en-GB" sz="1800" dirty="0"/>
              <a:t>FSOI impacts by technology type as of May 2021</a:t>
            </a:r>
          </a:p>
          <a:p>
            <a:endParaRPr lang="en-GB" dirty="0"/>
          </a:p>
          <a:p>
            <a:r>
              <a:rPr lang="en-GB" sz="1400" dirty="0"/>
              <a:t>Note:</a:t>
            </a:r>
          </a:p>
          <a:p>
            <a:pPr marL="285750" indent="-285750">
              <a:buFont typeface="Arial" panose="020B0604020202020204" pitchFamily="34" charset="0"/>
              <a:buChar char="•"/>
            </a:pPr>
            <a:r>
              <a:rPr lang="en-GB" sz="1400" dirty="0"/>
              <a:t>MWRI not included</a:t>
            </a:r>
          </a:p>
        </p:txBody>
      </p:sp>
      <p:pic>
        <p:nvPicPr>
          <p:cNvPr id="5" name="Picture 4" descr="Chart&#10;&#10;Description automatically generated">
            <a:extLst>
              <a:ext uri="{FF2B5EF4-FFF2-40B4-BE49-F238E27FC236}">
                <a16:creationId xmlns:a16="http://schemas.microsoft.com/office/drawing/2014/main" id="{F2530051-59F8-4AA8-8F47-9A6CE36F8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048079"/>
            <a:ext cx="4530472" cy="3614400"/>
          </a:xfrm>
          <a:prstGeom prst="rect">
            <a:avLst/>
          </a:prstGeom>
        </p:spPr>
      </p:pic>
      <p:sp>
        <p:nvSpPr>
          <p:cNvPr id="6" name="TextBox 5">
            <a:extLst>
              <a:ext uri="{FF2B5EF4-FFF2-40B4-BE49-F238E27FC236}">
                <a16:creationId xmlns:a16="http://schemas.microsoft.com/office/drawing/2014/main" id="{05B2136F-BBB7-4201-9C2B-498C8601A3CE}"/>
              </a:ext>
            </a:extLst>
          </p:cNvPr>
          <p:cNvSpPr txBox="1"/>
          <p:nvPr/>
        </p:nvSpPr>
        <p:spPr>
          <a:xfrm>
            <a:off x="2956783" y="1404048"/>
            <a:ext cx="1521774" cy="523220"/>
          </a:xfrm>
          <a:prstGeom prst="rect">
            <a:avLst/>
          </a:prstGeom>
          <a:noFill/>
        </p:spPr>
        <p:txBody>
          <a:bodyPr wrap="square" rtlCol="0">
            <a:spAutoFit/>
          </a:bodyPr>
          <a:lstStyle/>
          <a:p>
            <a:r>
              <a:rPr lang="en-GB" dirty="0">
                <a:solidFill>
                  <a:srgbClr val="FF0000"/>
                </a:solidFill>
              </a:rPr>
              <a:t>MW sounders    and imagers</a:t>
            </a:r>
          </a:p>
        </p:txBody>
      </p:sp>
      <p:cxnSp>
        <p:nvCxnSpPr>
          <p:cNvPr id="7" name="Straight Arrow Connector 6">
            <a:extLst>
              <a:ext uri="{FF2B5EF4-FFF2-40B4-BE49-F238E27FC236}">
                <a16:creationId xmlns:a16="http://schemas.microsoft.com/office/drawing/2014/main" id="{2080CE56-E2A8-4593-8960-B56B0904151A}"/>
              </a:ext>
            </a:extLst>
          </p:cNvPr>
          <p:cNvCxnSpPr>
            <a:cxnSpLocks/>
          </p:cNvCxnSpPr>
          <p:nvPr/>
        </p:nvCxnSpPr>
        <p:spPr bwMode="auto">
          <a:xfrm>
            <a:off x="3690972" y="1548474"/>
            <a:ext cx="1208076" cy="0"/>
          </a:xfrm>
          <a:prstGeom prst="straightConnector1">
            <a:avLst/>
          </a:prstGeom>
          <a:ln>
            <a:solidFill>
              <a:srgbClr val="FF0000"/>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8" name="Title 1">
            <a:extLst>
              <a:ext uri="{FF2B5EF4-FFF2-40B4-BE49-F238E27FC236}">
                <a16:creationId xmlns:a16="http://schemas.microsoft.com/office/drawing/2014/main" id="{468BF0BC-CCE0-41B2-8A8A-CD2912802193}"/>
              </a:ext>
            </a:extLst>
          </p:cNvPr>
          <p:cNvSpPr>
            <a:spLocks noGrp="1"/>
          </p:cNvSpPr>
          <p:nvPr>
            <p:ph type="ctrTitle"/>
          </p:nvPr>
        </p:nvSpPr>
        <p:spPr>
          <a:xfrm>
            <a:off x="252000" y="698400"/>
            <a:ext cx="8640000" cy="1157696"/>
          </a:xfrm>
        </p:spPr>
        <p:txBody>
          <a:bodyPr anchor="t">
            <a:normAutofit/>
          </a:bodyPr>
          <a:lstStyle/>
          <a:p>
            <a:r>
              <a:rPr lang="en-GB" sz="2800" dirty="0"/>
              <a:t>Microwave soundings in NWP at the Met Office: </a:t>
            </a:r>
            <a:r>
              <a:rPr lang="en-GB" sz="2800" dirty="0">
                <a:solidFill>
                  <a:srgbClr val="0000FF"/>
                </a:solidFill>
              </a:rPr>
              <a:t>Impact</a:t>
            </a:r>
            <a:endParaRPr lang="en-GB" sz="2800" dirty="0"/>
          </a:p>
        </p:txBody>
      </p:sp>
    </p:spTree>
    <p:extLst>
      <p:ext uri="{BB962C8B-B14F-4D97-AF65-F5344CB8AC3E}">
        <p14:creationId xmlns:p14="http://schemas.microsoft.com/office/powerpoint/2010/main" val="3163333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2C5934CF-B7B2-4748-B53F-468E24419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341" y="1050117"/>
            <a:ext cx="4184465" cy="3614400"/>
          </a:xfrm>
          <a:prstGeom prst="rect">
            <a:avLst/>
          </a:prstGeom>
        </p:spPr>
      </p:pic>
      <p:sp>
        <p:nvSpPr>
          <p:cNvPr id="5" name="TextBox 4">
            <a:extLst>
              <a:ext uri="{FF2B5EF4-FFF2-40B4-BE49-F238E27FC236}">
                <a16:creationId xmlns:a16="http://schemas.microsoft.com/office/drawing/2014/main" id="{CEAB275E-475F-4972-9E1A-5BF764B7C52C}"/>
              </a:ext>
            </a:extLst>
          </p:cNvPr>
          <p:cNvSpPr txBox="1"/>
          <p:nvPr/>
        </p:nvSpPr>
        <p:spPr>
          <a:xfrm>
            <a:off x="252000" y="2571750"/>
            <a:ext cx="3251483" cy="1785104"/>
          </a:xfrm>
          <a:prstGeom prst="rect">
            <a:avLst/>
          </a:prstGeom>
          <a:noFill/>
        </p:spPr>
        <p:txBody>
          <a:bodyPr wrap="square" rtlCol="0">
            <a:spAutoFit/>
          </a:bodyPr>
          <a:lstStyle/>
          <a:p>
            <a:r>
              <a:rPr lang="en-GB" sz="1800" dirty="0"/>
              <a:t>FSOI impacts by instrument as of May 2021</a:t>
            </a:r>
          </a:p>
          <a:p>
            <a:endParaRPr lang="en-GB" dirty="0"/>
          </a:p>
          <a:p>
            <a:r>
              <a:rPr lang="en-GB" sz="1400" dirty="0"/>
              <a:t>Note:</a:t>
            </a:r>
          </a:p>
          <a:p>
            <a:pPr marL="285750" indent="-285750">
              <a:buFont typeface="Arial" panose="020B0604020202020204" pitchFamily="34" charset="0"/>
              <a:buChar char="•"/>
            </a:pPr>
            <a:r>
              <a:rPr lang="en-GB" sz="1400" dirty="0"/>
              <a:t>MWRI not shown</a:t>
            </a:r>
          </a:p>
          <a:p>
            <a:pPr marL="285750" indent="-285750">
              <a:buFont typeface="Arial" panose="020B0604020202020204" pitchFamily="34" charset="0"/>
              <a:buChar char="•"/>
            </a:pPr>
            <a:r>
              <a:rPr lang="en-GB" sz="1400" dirty="0"/>
              <a:t>MWHS-1 no longer in use</a:t>
            </a:r>
          </a:p>
          <a:p>
            <a:pPr marL="285750" indent="-285750">
              <a:buFontTx/>
              <a:buChar char="-"/>
            </a:pPr>
            <a:endParaRPr lang="en-GB" sz="1000" dirty="0"/>
          </a:p>
        </p:txBody>
      </p:sp>
      <p:cxnSp>
        <p:nvCxnSpPr>
          <p:cNvPr id="6" name="Straight Arrow Connector 5">
            <a:extLst>
              <a:ext uri="{FF2B5EF4-FFF2-40B4-BE49-F238E27FC236}">
                <a16:creationId xmlns:a16="http://schemas.microsoft.com/office/drawing/2014/main" id="{81B897EC-114E-4134-9DB5-1A2A77BCEE9D}"/>
              </a:ext>
            </a:extLst>
          </p:cNvPr>
          <p:cNvCxnSpPr>
            <a:cxnSpLocks/>
          </p:cNvCxnSpPr>
          <p:nvPr/>
        </p:nvCxnSpPr>
        <p:spPr bwMode="auto">
          <a:xfrm>
            <a:off x="4692144" y="1560386"/>
            <a:ext cx="720000" cy="0"/>
          </a:xfrm>
          <a:prstGeom prst="straightConnector1">
            <a:avLst/>
          </a:prstGeom>
          <a:ln w="28575">
            <a:solidFill>
              <a:srgbClr val="FF0000"/>
            </a:solidFill>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7" name="Straight Arrow Connector 6">
            <a:extLst>
              <a:ext uri="{FF2B5EF4-FFF2-40B4-BE49-F238E27FC236}">
                <a16:creationId xmlns:a16="http://schemas.microsoft.com/office/drawing/2014/main" id="{CEB0445E-0264-4930-AEB3-2C12EABB9697}"/>
              </a:ext>
            </a:extLst>
          </p:cNvPr>
          <p:cNvCxnSpPr>
            <a:cxnSpLocks/>
          </p:cNvCxnSpPr>
          <p:nvPr/>
        </p:nvCxnSpPr>
        <p:spPr bwMode="auto">
          <a:xfrm>
            <a:off x="6681131" y="2187905"/>
            <a:ext cx="720000" cy="0"/>
          </a:xfrm>
          <a:prstGeom prst="straightConnector1">
            <a:avLst/>
          </a:prstGeom>
          <a:ln w="28575">
            <a:solidFill>
              <a:srgbClr val="FF0000"/>
            </a:solidFill>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8" name="Straight Arrow Connector 7">
            <a:extLst>
              <a:ext uri="{FF2B5EF4-FFF2-40B4-BE49-F238E27FC236}">
                <a16:creationId xmlns:a16="http://schemas.microsoft.com/office/drawing/2014/main" id="{FBD96BC2-3651-4A34-B1AF-24B7AD07CBC5}"/>
              </a:ext>
            </a:extLst>
          </p:cNvPr>
          <p:cNvCxnSpPr>
            <a:cxnSpLocks/>
          </p:cNvCxnSpPr>
          <p:nvPr/>
        </p:nvCxnSpPr>
        <p:spPr bwMode="auto">
          <a:xfrm>
            <a:off x="7195056" y="2498010"/>
            <a:ext cx="720000" cy="0"/>
          </a:xfrm>
          <a:prstGeom prst="straightConnector1">
            <a:avLst/>
          </a:prstGeom>
          <a:ln w="28575">
            <a:solidFill>
              <a:srgbClr val="FF0000"/>
            </a:solidFill>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9" name="Straight Arrow Connector 8">
            <a:extLst>
              <a:ext uri="{FF2B5EF4-FFF2-40B4-BE49-F238E27FC236}">
                <a16:creationId xmlns:a16="http://schemas.microsoft.com/office/drawing/2014/main" id="{01810ED2-2E7C-42FF-A72A-D2A3E67363EC}"/>
              </a:ext>
            </a:extLst>
          </p:cNvPr>
          <p:cNvCxnSpPr>
            <a:cxnSpLocks/>
          </p:cNvCxnSpPr>
          <p:nvPr/>
        </p:nvCxnSpPr>
        <p:spPr bwMode="auto">
          <a:xfrm>
            <a:off x="7235100" y="2650409"/>
            <a:ext cx="720000" cy="0"/>
          </a:xfrm>
          <a:prstGeom prst="straightConnector1">
            <a:avLst/>
          </a:prstGeom>
          <a:ln w="28575">
            <a:solidFill>
              <a:srgbClr val="FF0000"/>
            </a:solidFill>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0" name="Straight Arrow Connector 9">
            <a:extLst>
              <a:ext uri="{FF2B5EF4-FFF2-40B4-BE49-F238E27FC236}">
                <a16:creationId xmlns:a16="http://schemas.microsoft.com/office/drawing/2014/main" id="{09067221-79AF-4563-92F3-5D823C44198A}"/>
              </a:ext>
            </a:extLst>
          </p:cNvPr>
          <p:cNvCxnSpPr>
            <a:cxnSpLocks/>
          </p:cNvCxnSpPr>
          <p:nvPr/>
        </p:nvCxnSpPr>
        <p:spPr bwMode="auto">
          <a:xfrm>
            <a:off x="7368585" y="2958868"/>
            <a:ext cx="720000" cy="0"/>
          </a:xfrm>
          <a:prstGeom prst="straightConnector1">
            <a:avLst/>
          </a:prstGeom>
          <a:ln w="28575">
            <a:solidFill>
              <a:srgbClr val="FF0000"/>
            </a:solidFill>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a:extLst>
              <a:ext uri="{FF2B5EF4-FFF2-40B4-BE49-F238E27FC236}">
                <a16:creationId xmlns:a16="http://schemas.microsoft.com/office/drawing/2014/main" id="{A75AC576-3901-476F-9928-D738222E6F61}"/>
              </a:ext>
            </a:extLst>
          </p:cNvPr>
          <p:cNvCxnSpPr>
            <a:cxnSpLocks/>
          </p:cNvCxnSpPr>
          <p:nvPr/>
        </p:nvCxnSpPr>
        <p:spPr bwMode="auto">
          <a:xfrm>
            <a:off x="7542115" y="4049820"/>
            <a:ext cx="720000" cy="0"/>
          </a:xfrm>
          <a:prstGeom prst="straightConnector1">
            <a:avLst/>
          </a:prstGeom>
          <a:ln w="28575">
            <a:solidFill>
              <a:srgbClr val="FF0000"/>
            </a:solidFill>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2" name="Straight Arrow Connector 11">
            <a:extLst>
              <a:ext uri="{FF2B5EF4-FFF2-40B4-BE49-F238E27FC236}">
                <a16:creationId xmlns:a16="http://schemas.microsoft.com/office/drawing/2014/main" id="{3B9AA3E9-82C4-4726-BADF-9B47836DAE21}"/>
              </a:ext>
            </a:extLst>
          </p:cNvPr>
          <p:cNvCxnSpPr>
            <a:cxnSpLocks/>
          </p:cNvCxnSpPr>
          <p:nvPr/>
        </p:nvCxnSpPr>
        <p:spPr bwMode="auto">
          <a:xfrm>
            <a:off x="7542115" y="4202220"/>
            <a:ext cx="720000" cy="0"/>
          </a:xfrm>
          <a:prstGeom prst="straightConnector1">
            <a:avLst/>
          </a:prstGeom>
          <a:ln w="28575">
            <a:solidFill>
              <a:srgbClr val="FF0000"/>
            </a:solidFill>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13" name="TextBox 12">
            <a:extLst>
              <a:ext uri="{FF2B5EF4-FFF2-40B4-BE49-F238E27FC236}">
                <a16:creationId xmlns:a16="http://schemas.microsoft.com/office/drawing/2014/main" id="{B51745B0-1363-4A41-AD61-4EA16A405475}"/>
              </a:ext>
            </a:extLst>
          </p:cNvPr>
          <p:cNvSpPr txBox="1"/>
          <p:nvPr/>
        </p:nvSpPr>
        <p:spPr>
          <a:xfrm>
            <a:off x="3897892" y="1421886"/>
            <a:ext cx="794252" cy="276999"/>
          </a:xfrm>
          <a:prstGeom prst="rect">
            <a:avLst/>
          </a:prstGeom>
          <a:noFill/>
        </p:spPr>
        <p:txBody>
          <a:bodyPr wrap="square" rtlCol="0">
            <a:spAutoFit/>
          </a:bodyPr>
          <a:lstStyle/>
          <a:p>
            <a:r>
              <a:rPr lang="en-GB" sz="1200" dirty="0">
                <a:solidFill>
                  <a:srgbClr val="FF0000"/>
                </a:solidFill>
              </a:rPr>
              <a:t>AMSU-A</a:t>
            </a:r>
            <a:endParaRPr lang="en-GB" sz="800" dirty="0"/>
          </a:p>
        </p:txBody>
      </p:sp>
      <p:cxnSp>
        <p:nvCxnSpPr>
          <p:cNvPr id="14" name="Straight Arrow Connector 13">
            <a:extLst>
              <a:ext uri="{FF2B5EF4-FFF2-40B4-BE49-F238E27FC236}">
                <a16:creationId xmlns:a16="http://schemas.microsoft.com/office/drawing/2014/main" id="{CF8819AB-A006-4679-A963-84B5152058DE}"/>
              </a:ext>
            </a:extLst>
          </p:cNvPr>
          <p:cNvCxnSpPr>
            <a:cxnSpLocks/>
          </p:cNvCxnSpPr>
          <p:nvPr/>
        </p:nvCxnSpPr>
        <p:spPr bwMode="auto">
          <a:xfrm>
            <a:off x="6127163" y="2026330"/>
            <a:ext cx="720000" cy="0"/>
          </a:xfrm>
          <a:prstGeom prst="straightConnector1">
            <a:avLst/>
          </a:prstGeom>
          <a:ln w="28575">
            <a:solidFill>
              <a:srgbClr val="FF0000"/>
            </a:solidFill>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15" name="TextBox 14">
            <a:extLst>
              <a:ext uri="{FF2B5EF4-FFF2-40B4-BE49-F238E27FC236}">
                <a16:creationId xmlns:a16="http://schemas.microsoft.com/office/drawing/2014/main" id="{650933C3-0D7B-4CD1-8686-7389F7223B41}"/>
              </a:ext>
            </a:extLst>
          </p:cNvPr>
          <p:cNvSpPr txBox="1"/>
          <p:nvPr/>
        </p:nvSpPr>
        <p:spPr>
          <a:xfrm>
            <a:off x="5595261" y="1883501"/>
            <a:ext cx="531902" cy="276999"/>
          </a:xfrm>
          <a:prstGeom prst="rect">
            <a:avLst/>
          </a:prstGeom>
          <a:noFill/>
        </p:spPr>
        <p:txBody>
          <a:bodyPr wrap="square" rtlCol="0">
            <a:spAutoFit/>
          </a:bodyPr>
          <a:lstStyle/>
          <a:p>
            <a:r>
              <a:rPr lang="en-GB" sz="1200" dirty="0">
                <a:solidFill>
                  <a:srgbClr val="FF0000"/>
                </a:solidFill>
              </a:rPr>
              <a:t>MHS</a:t>
            </a:r>
            <a:endParaRPr lang="en-GB" sz="800" dirty="0"/>
          </a:p>
        </p:txBody>
      </p:sp>
      <p:sp>
        <p:nvSpPr>
          <p:cNvPr id="16" name="TextBox 15">
            <a:extLst>
              <a:ext uri="{FF2B5EF4-FFF2-40B4-BE49-F238E27FC236}">
                <a16:creationId xmlns:a16="http://schemas.microsoft.com/office/drawing/2014/main" id="{E0C9CEEF-CE61-47DB-9F30-D5F9FAA0DFFD}"/>
              </a:ext>
            </a:extLst>
          </p:cNvPr>
          <p:cNvSpPr txBox="1"/>
          <p:nvPr/>
        </p:nvSpPr>
        <p:spPr>
          <a:xfrm>
            <a:off x="6075810" y="2053735"/>
            <a:ext cx="605321" cy="276999"/>
          </a:xfrm>
          <a:prstGeom prst="rect">
            <a:avLst/>
          </a:prstGeom>
          <a:noFill/>
        </p:spPr>
        <p:txBody>
          <a:bodyPr wrap="square" rtlCol="0">
            <a:spAutoFit/>
          </a:bodyPr>
          <a:lstStyle/>
          <a:p>
            <a:r>
              <a:rPr lang="en-GB" sz="1200" dirty="0">
                <a:solidFill>
                  <a:srgbClr val="FF0000"/>
                </a:solidFill>
              </a:rPr>
              <a:t>ATMS</a:t>
            </a:r>
            <a:endParaRPr lang="en-GB" sz="800" dirty="0"/>
          </a:p>
        </p:txBody>
      </p:sp>
      <p:cxnSp>
        <p:nvCxnSpPr>
          <p:cNvPr id="17" name="Straight Arrow Connector 16">
            <a:extLst>
              <a:ext uri="{FF2B5EF4-FFF2-40B4-BE49-F238E27FC236}">
                <a16:creationId xmlns:a16="http://schemas.microsoft.com/office/drawing/2014/main" id="{371C91AD-7C8A-4A15-A3C0-D3424DF306BA}"/>
              </a:ext>
            </a:extLst>
          </p:cNvPr>
          <p:cNvCxnSpPr>
            <a:cxnSpLocks/>
          </p:cNvCxnSpPr>
          <p:nvPr/>
        </p:nvCxnSpPr>
        <p:spPr bwMode="auto">
          <a:xfrm>
            <a:off x="7228426" y="2571750"/>
            <a:ext cx="720000" cy="0"/>
          </a:xfrm>
          <a:prstGeom prst="straightConnector1">
            <a:avLst/>
          </a:prstGeom>
          <a:ln w="28575">
            <a:solidFill>
              <a:srgbClr val="FF0000"/>
            </a:solidFill>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18" name="Title 1">
            <a:extLst>
              <a:ext uri="{FF2B5EF4-FFF2-40B4-BE49-F238E27FC236}">
                <a16:creationId xmlns:a16="http://schemas.microsoft.com/office/drawing/2014/main" id="{BE2EF571-7411-41DD-9D09-A149DAB49F2A}"/>
              </a:ext>
            </a:extLst>
          </p:cNvPr>
          <p:cNvSpPr>
            <a:spLocks noGrp="1"/>
          </p:cNvSpPr>
          <p:nvPr>
            <p:ph type="ctrTitle"/>
          </p:nvPr>
        </p:nvSpPr>
        <p:spPr>
          <a:xfrm>
            <a:off x="252000" y="698400"/>
            <a:ext cx="8640000" cy="1157696"/>
          </a:xfrm>
        </p:spPr>
        <p:txBody>
          <a:bodyPr anchor="t">
            <a:normAutofit/>
          </a:bodyPr>
          <a:lstStyle/>
          <a:p>
            <a:r>
              <a:rPr lang="en-GB" sz="2800" dirty="0"/>
              <a:t>Microwave soundings in NWP at the Met Office: </a:t>
            </a:r>
            <a:r>
              <a:rPr lang="en-GB" sz="2800" dirty="0">
                <a:solidFill>
                  <a:srgbClr val="0000FF"/>
                </a:solidFill>
              </a:rPr>
              <a:t>Impact</a:t>
            </a:r>
            <a:endParaRPr lang="en-GB" sz="2800" dirty="0"/>
          </a:p>
        </p:txBody>
      </p:sp>
    </p:spTree>
    <p:extLst>
      <p:ext uri="{BB962C8B-B14F-4D97-AF65-F5344CB8AC3E}">
        <p14:creationId xmlns:p14="http://schemas.microsoft.com/office/powerpoint/2010/main" val="327262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CB0A9E-66C2-4620-9435-911218F55657}"/>
              </a:ext>
            </a:extLst>
          </p:cNvPr>
          <p:cNvSpPr txBox="1"/>
          <p:nvPr/>
        </p:nvSpPr>
        <p:spPr>
          <a:xfrm>
            <a:off x="252000" y="2571750"/>
            <a:ext cx="3259154" cy="800219"/>
          </a:xfrm>
          <a:prstGeom prst="rect">
            <a:avLst/>
          </a:prstGeom>
          <a:noFill/>
        </p:spPr>
        <p:txBody>
          <a:bodyPr wrap="square" rtlCol="0">
            <a:spAutoFit/>
          </a:bodyPr>
          <a:lstStyle/>
          <a:p>
            <a:r>
              <a:rPr lang="en-GB" sz="1800" dirty="0"/>
              <a:t>FSOI impacts by MW channel as of May 2021</a:t>
            </a:r>
          </a:p>
          <a:p>
            <a:pPr marL="285750" indent="-285750">
              <a:buFontTx/>
              <a:buChar char="-"/>
            </a:pPr>
            <a:endParaRPr lang="en-GB" sz="1000" dirty="0"/>
          </a:p>
        </p:txBody>
      </p:sp>
      <p:pic>
        <p:nvPicPr>
          <p:cNvPr id="6" name="Picture 5" descr="Chart, histogram&#10;&#10;Description automatically generated">
            <a:extLst>
              <a:ext uri="{FF2B5EF4-FFF2-40B4-BE49-F238E27FC236}">
                <a16:creationId xmlns:a16="http://schemas.microsoft.com/office/drawing/2014/main" id="{EC53EB35-2A6A-407D-8EEC-AA55FAAFE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1047" y="980223"/>
            <a:ext cx="2668389" cy="4043892"/>
          </a:xfrm>
          <a:prstGeom prst="rect">
            <a:avLst/>
          </a:prstGeom>
        </p:spPr>
      </p:pic>
      <p:pic>
        <p:nvPicPr>
          <p:cNvPr id="7" name="Picture 6" descr="Chart&#10;&#10;Description automatically generated">
            <a:extLst>
              <a:ext uri="{FF2B5EF4-FFF2-40B4-BE49-F238E27FC236}">
                <a16:creationId xmlns:a16="http://schemas.microsoft.com/office/drawing/2014/main" id="{C875D93C-F651-4355-B846-12C966100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404" y="966574"/>
            <a:ext cx="2615274" cy="4071190"/>
          </a:xfrm>
          <a:prstGeom prst="rect">
            <a:avLst/>
          </a:prstGeom>
        </p:spPr>
      </p:pic>
      <p:sp>
        <p:nvSpPr>
          <p:cNvPr id="8" name="TextBox 7">
            <a:extLst>
              <a:ext uri="{FF2B5EF4-FFF2-40B4-BE49-F238E27FC236}">
                <a16:creationId xmlns:a16="http://schemas.microsoft.com/office/drawing/2014/main" id="{B13B5B14-C459-405F-BFF9-3FBD8F0B4E5C}"/>
              </a:ext>
            </a:extLst>
          </p:cNvPr>
          <p:cNvSpPr txBox="1"/>
          <p:nvPr/>
        </p:nvSpPr>
        <p:spPr>
          <a:xfrm>
            <a:off x="4005185" y="2918073"/>
            <a:ext cx="1506210" cy="369332"/>
          </a:xfrm>
          <a:prstGeom prst="rect">
            <a:avLst/>
          </a:prstGeom>
          <a:noFill/>
        </p:spPr>
        <p:txBody>
          <a:bodyPr wrap="square" rtlCol="0">
            <a:spAutoFit/>
          </a:bodyPr>
          <a:lstStyle/>
          <a:p>
            <a:r>
              <a:rPr lang="en-GB" sz="1800" dirty="0"/>
              <a:t>ATMS SNPP</a:t>
            </a:r>
            <a:endParaRPr lang="en-GB" sz="1000" dirty="0"/>
          </a:p>
        </p:txBody>
      </p:sp>
      <p:sp>
        <p:nvSpPr>
          <p:cNvPr id="9" name="TextBox 8">
            <a:extLst>
              <a:ext uri="{FF2B5EF4-FFF2-40B4-BE49-F238E27FC236}">
                <a16:creationId xmlns:a16="http://schemas.microsoft.com/office/drawing/2014/main" id="{C177DDAB-3635-4B74-8609-85819C344B8F}"/>
              </a:ext>
            </a:extLst>
          </p:cNvPr>
          <p:cNvSpPr txBox="1"/>
          <p:nvPr/>
        </p:nvSpPr>
        <p:spPr>
          <a:xfrm>
            <a:off x="6630962" y="1928910"/>
            <a:ext cx="1677226" cy="1631216"/>
          </a:xfrm>
          <a:prstGeom prst="rect">
            <a:avLst/>
          </a:prstGeom>
          <a:noFill/>
        </p:spPr>
        <p:txBody>
          <a:bodyPr wrap="square" rtlCol="0">
            <a:spAutoFit/>
          </a:bodyPr>
          <a:lstStyle/>
          <a:p>
            <a:r>
              <a:rPr lang="en-GB" sz="1800" dirty="0"/>
              <a:t>MHS (x4)</a:t>
            </a:r>
          </a:p>
          <a:p>
            <a:endParaRPr lang="en-GB" sz="1800" dirty="0"/>
          </a:p>
          <a:p>
            <a:r>
              <a:rPr lang="en-GB" sz="1800" dirty="0"/>
              <a:t>  </a:t>
            </a:r>
          </a:p>
          <a:p>
            <a:endParaRPr lang="en-GB" sz="1800" dirty="0"/>
          </a:p>
          <a:p>
            <a:r>
              <a:rPr lang="en-GB" sz="1800" dirty="0"/>
              <a:t>AMSU-A (x5)</a:t>
            </a:r>
          </a:p>
          <a:p>
            <a:pPr marL="285750" indent="-285750">
              <a:buFontTx/>
              <a:buChar char="-"/>
            </a:pPr>
            <a:endParaRPr lang="en-GB" sz="1000" dirty="0"/>
          </a:p>
        </p:txBody>
      </p:sp>
      <p:sp>
        <p:nvSpPr>
          <p:cNvPr id="10" name="TextBox 9">
            <a:extLst>
              <a:ext uri="{FF2B5EF4-FFF2-40B4-BE49-F238E27FC236}">
                <a16:creationId xmlns:a16="http://schemas.microsoft.com/office/drawing/2014/main" id="{BD49ECB9-EC22-4371-932E-CEF3BEFED45A}"/>
              </a:ext>
            </a:extLst>
          </p:cNvPr>
          <p:cNvSpPr txBox="1"/>
          <p:nvPr/>
        </p:nvSpPr>
        <p:spPr>
          <a:xfrm>
            <a:off x="8204462" y="1837929"/>
            <a:ext cx="337219" cy="338554"/>
          </a:xfrm>
          <a:prstGeom prst="rect">
            <a:avLst/>
          </a:prstGeom>
          <a:noFill/>
        </p:spPr>
        <p:txBody>
          <a:bodyPr wrap="square" rtlCol="0">
            <a:spAutoFit/>
          </a:bodyPr>
          <a:lstStyle/>
          <a:p>
            <a:r>
              <a:rPr lang="en-GB" sz="1600" dirty="0"/>
              <a:t>3</a:t>
            </a:r>
          </a:p>
        </p:txBody>
      </p:sp>
      <p:sp>
        <p:nvSpPr>
          <p:cNvPr id="11" name="TextBox 10">
            <a:extLst>
              <a:ext uri="{FF2B5EF4-FFF2-40B4-BE49-F238E27FC236}">
                <a16:creationId xmlns:a16="http://schemas.microsoft.com/office/drawing/2014/main" id="{0CECCC94-5278-40C5-8330-3BB394EDA53E}"/>
              </a:ext>
            </a:extLst>
          </p:cNvPr>
          <p:cNvSpPr txBox="1"/>
          <p:nvPr/>
        </p:nvSpPr>
        <p:spPr>
          <a:xfrm>
            <a:off x="7471672" y="1350036"/>
            <a:ext cx="670822" cy="338554"/>
          </a:xfrm>
          <a:prstGeom prst="rect">
            <a:avLst/>
          </a:prstGeom>
          <a:noFill/>
        </p:spPr>
        <p:txBody>
          <a:bodyPr wrap="square" rtlCol="0">
            <a:spAutoFit/>
          </a:bodyPr>
          <a:lstStyle/>
          <a:p>
            <a:r>
              <a:rPr lang="en-GB" sz="1600" dirty="0" err="1"/>
              <a:t>ch</a:t>
            </a:r>
            <a:r>
              <a:rPr lang="en-GB" sz="1600" dirty="0"/>
              <a:t> 5</a:t>
            </a:r>
          </a:p>
        </p:txBody>
      </p:sp>
      <p:sp>
        <p:nvSpPr>
          <p:cNvPr id="12" name="TextBox 11">
            <a:extLst>
              <a:ext uri="{FF2B5EF4-FFF2-40B4-BE49-F238E27FC236}">
                <a16:creationId xmlns:a16="http://schemas.microsoft.com/office/drawing/2014/main" id="{8E4F521C-7F0C-4AA3-9AE3-87B651EE2F63}"/>
              </a:ext>
            </a:extLst>
          </p:cNvPr>
          <p:cNvSpPr txBox="1"/>
          <p:nvPr/>
        </p:nvSpPr>
        <p:spPr>
          <a:xfrm>
            <a:off x="8004869" y="1590356"/>
            <a:ext cx="337219" cy="338554"/>
          </a:xfrm>
          <a:prstGeom prst="rect">
            <a:avLst/>
          </a:prstGeom>
          <a:noFill/>
        </p:spPr>
        <p:txBody>
          <a:bodyPr wrap="square" rtlCol="0">
            <a:spAutoFit/>
          </a:bodyPr>
          <a:lstStyle/>
          <a:p>
            <a:r>
              <a:rPr lang="en-GB" sz="1600" dirty="0"/>
              <a:t>4</a:t>
            </a:r>
          </a:p>
        </p:txBody>
      </p:sp>
      <p:sp>
        <p:nvSpPr>
          <p:cNvPr id="13" name="TextBox 12">
            <a:extLst>
              <a:ext uri="{FF2B5EF4-FFF2-40B4-BE49-F238E27FC236}">
                <a16:creationId xmlns:a16="http://schemas.microsoft.com/office/drawing/2014/main" id="{8A96B65F-69A3-47FC-B4FE-74F68009F138}"/>
              </a:ext>
            </a:extLst>
          </p:cNvPr>
          <p:cNvSpPr txBox="1"/>
          <p:nvPr/>
        </p:nvSpPr>
        <p:spPr>
          <a:xfrm>
            <a:off x="7942035" y="4290971"/>
            <a:ext cx="337219" cy="338554"/>
          </a:xfrm>
          <a:prstGeom prst="rect">
            <a:avLst/>
          </a:prstGeom>
          <a:noFill/>
        </p:spPr>
        <p:txBody>
          <a:bodyPr wrap="square" rtlCol="0">
            <a:spAutoFit/>
          </a:bodyPr>
          <a:lstStyle/>
          <a:p>
            <a:r>
              <a:rPr lang="en-GB" sz="1600" dirty="0"/>
              <a:t>4</a:t>
            </a:r>
          </a:p>
        </p:txBody>
      </p:sp>
      <p:sp>
        <p:nvSpPr>
          <p:cNvPr id="14" name="TextBox 13">
            <a:extLst>
              <a:ext uri="{FF2B5EF4-FFF2-40B4-BE49-F238E27FC236}">
                <a16:creationId xmlns:a16="http://schemas.microsoft.com/office/drawing/2014/main" id="{FD5793E5-BC57-42AA-8507-25303CEEE5E4}"/>
              </a:ext>
            </a:extLst>
          </p:cNvPr>
          <p:cNvSpPr txBox="1"/>
          <p:nvPr/>
        </p:nvSpPr>
        <p:spPr>
          <a:xfrm>
            <a:off x="7942035" y="3390849"/>
            <a:ext cx="337219" cy="338554"/>
          </a:xfrm>
          <a:prstGeom prst="rect">
            <a:avLst/>
          </a:prstGeom>
          <a:noFill/>
        </p:spPr>
        <p:txBody>
          <a:bodyPr wrap="square" rtlCol="0">
            <a:spAutoFit/>
          </a:bodyPr>
          <a:lstStyle/>
          <a:p>
            <a:r>
              <a:rPr lang="en-GB" sz="1600" dirty="0"/>
              <a:t>8</a:t>
            </a:r>
          </a:p>
        </p:txBody>
      </p:sp>
      <p:sp>
        <p:nvSpPr>
          <p:cNvPr id="15" name="TextBox 14">
            <a:extLst>
              <a:ext uri="{FF2B5EF4-FFF2-40B4-BE49-F238E27FC236}">
                <a16:creationId xmlns:a16="http://schemas.microsoft.com/office/drawing/2014/main" id="{48B73E73-1040-4948-9226-012879F68EFE}"/>
              </a:ext>
            </a:extLst>
          </p:cNvPr>
          <p:cNvSpPr txBox="1"/>
          <p:nvPr/>
        </p:nvSpPr>
        <p:spPr>
          <a:xfrm>
            <a:off x="5008830" y="4288593"/>
            <a:ext cx="337219" cy="338554"/>
          </a:xfrm>
          <a:prstGeom prst="rect">
            <a:avLst/>
          </a:prstGeom>
          <a:noFill/>
        </p:spPr>
        <p:txBody>
          <a:bodyPr wrap="square" rtlCol="0">
            <a:spAutoFit/>
          </a:bodyPr>
          <a:lstStyle/>
          <a:p>
            <a:r>
              <a:rPr lang="en-GB" sz="1600" dirty="0"/>
              <a:t>6</a:t>
            </a:r>
          </a:p>
        </p:txBody>
      </p:sp>
      <p:sp>
        <p:nvSpPr>
          <p:cNvPr id="16" name="TextBox 15">
            <a:extLst>
              <a:ext uri="{FF2B5EF4-FFF2-40B4-BE49-F238E27FC236}">
                <a16:creationId xmlns:a16="http://schemas.microsoft.com/office/drawing/2014/main" id="{B21E1640-E33C-4D03-86FA-828B74FA9AA3}"/>
              </a:ext>
            </a:extLst>
          </p:cNvPr>
          <p:cNvSpPr txBox="1"/>
          <p:nvPr/>
        </p:nvSpPr>
        <p:spPr>
          <a:xfrm>
            <a:off x="5323670" y="3663828"/>
            <a:ext cx="337219" cy="338554"/>
          </a:xfrm>
          <a:prstGeom prst="rect">
            <a:avLst/>
          </a:prstGeom>
          <a:noFill/>
        </p:spPr>
        <p:txBody>
          <a:bodyPr wrap="square" rtlCol="0">
            <a:spAutoFit/>
          </a:bodyPr>
          <a:lstStyle/>
          <a:p>
            <a:r>
              <a:rPr lang="en-GB" sz="1600" dirty="0"/>
              <a:t>9</a:t>
            </a:r>
          </a:p>
        </p:txBody>
      </p:sp>
      <p:sp>
        <p:nvSpPr>
          <p:cNvPr id="17" name="TextBox 16">
            <a:extLst>
              <a:ext uri="{FF2B5EF4-FFF2-40B4-BE49-F238E27FC236}">
                <a16:creationId xmlns:a16="http://schemas.microsoft.com/office/drawing/2014/main" id="{A9F39EE8-9235-4683-903C-3706EE73684F}"/>
              </a:ext>
            </a:extLst>
          </p:cNvPr>
          <p:cNvSpPr txBox="1"/>
          <p:nvPr/>
        </p:nvSpPr>
        <p:spPr>
          <a:xfrm>
            <a:off x="5025338" y="2191127"/>
            <a:ext cx="414102" cy="338554"/>
          </a:xfrm>
          <a:prstGeom prst="rect">
            <a:avLst/>
          </a:prstGeom>
          <a:noFill/>
        </p:spPr>
        <p:txBody>
          <a:bodyPr wrap="square" rtlCol="0">
            <a:spAutoFit/>
          </a:bodyPr>
          <a:lstStyle/>
          <a:p>
            <a:r>
              <a:rPr lang="en-GB" sz="1600" dirty="0"/>
              <a:t>18</a:t>
            </a:r>
          </a:p>
        </p:txBody>
      </p:sp>
      <p:sp>
        <p:nvSpPr>
          <p:cNvPr id="18" name="TextBox 17">
            <a:extLst>
              <a:ext uri="{FF2B5EF4-FFF2-40B4-BE49-F238E27FC236}">
                <a16:creationId xmlns:a16="http://schemas.microsoft.com/office/drawing/2014/main" id="{D85EE2EE-6779-40B1-8D66-6B1647AD97A1}"/>
              </a:ext>
            </a:extLst>
          </p:cNvPr>
          <p:cNvSpPr txBox="1"/>
          <p:nvPr/>
        </p:nvSpPr>
        <p:spPr>
          <a:xfrm>
            <a:off x="4882035" y="1350036"/>
            <a:ext cx="700709" cy="338554"/>
          </a:xfrm>
          <a:prstGeom prst="rect">
            <a:avLst/>
          </a:prstGeom>
          <a:noFill/>
        </p:spPr>
        <p:txBody>
          <a:bodyPr wrap="square" rtlCol="0">
            <a:spAutoFit/>
          </a:bodyPr>
          <a:lstStyle/>
          <a:p>
            <a:r>
              <a:rPr lang="en-GB" sz="1600" dirty="0" err="1"/>
              <a:t>ch</a:t>
            </a:r>
            <a:r>
              <a:rPr lang="en-GB" sz="1600" dirty="0"/>
              <a:t> 22</a:t>
            </a:r>
          </a:p>
        </p:txBody>
      </p:sp>
      <p:sp>
        <p:nvSpPr>
          <p:cNvPr id="19" name="TextBox 18">
            <a:extLst>
              <a:ext uri="{FF2B5EF4-FFF2-40B4-BE49-F238E27FC236}">
                <a16:creationId xmlns:a16="http://schemas.microsoft.com/office/drawing/2014/main" id="{EADFF34F-A2CC-4FCD-ADA8-A17B13B0D625}"/>
              </a:ext>
            </a:extLst>
          </p:cNvPr>
          <p:cNvSpPr txBox="1"/>
          <p:nvPr/>
        </p:nvSpPr>
        <p:spPr>
          <a:xfrm>
            <a:off x="8401858" y="4591790"/>
            <a:ext cx="337219" cy="338554"/>
          </a:xfrm>
          <a:prstGeom prst="rect">
            <a:avLst/>
          </a:prstGeom>
          <a:solidFill>
            <a:schemeClr val="bg2"/>
          </a:solidFill>
        </p:spPr>
        <p:txBody>
          <a:bodyPr wrap="square" rtlCol="0">
            <a:spAutoFit/>
          </a:bodyPr>
          <a:lstStyle/>
          <a:p>
            <a:r>
              <a:rPr lang="en-GB" sz="1600" dirty="0"/>
              <a:t>0</a:t>
            </a:r>
          </a:p>
        </p:txBody>
      </p:sp>
      <p:sp>
        <p:nvSpPr>
          <p:cNvPr id="20" name="TextBox 19">
            <a:extLst>
              <a:ext uri="{FF2B5EF4-FFF2-40B4-BE49-F238E27FC236}">
                <a16:creationId xmlns:a16="http://schemas.microsoft.com/office/drawing/2014/main" id="{0117C307-3FA0-4742-8BEB-683B8B9AC610}"/>
              </a:ext>
            </a:extLst>
          </p:cNvPr>
          <p:cNvSpPr txBox="1"/>
          <p:nvPr/>
        </p:nvSpPr>
        <p:spPr>
          <a:xfrm>
            <a:off x="6412204" y="4591790"/>
            <a:ext cx="504447" cy="338554"/>
          </a:xfrm>
          <a:prstGeom prst="rect">
            <a:avLst/>
          </a:prstGeom>
          <a:solidFill>
            <a:schemeClr val="bg2"/>
          </a:solidFill>
        </p:spPr>
        <p:txBody>
          <a:bodyPr wrap="square" rtlCol="0">
            <a:spAutoFit/>
          </a:bodyPr>
          <a:lstStyle/>
          <a:p>
            <a:r>
              <a:rPr lang="en-GB" sz="1600" dirty="0"/>
              <a:t>-10</a:t>
            </a:r>
          </a:p>
        </p:txBody>
      </p:sp>
      <p:sp>
        <p:nvSpPr>
          <p:cNvPr id="21" name="TextBox 20">
            <a:extLst>
              <a:ext uri="{FF2B5EF4-FFF2-40B4-BE49-F238E27FC236}">
                <a16:creationId xmlns:a16="http://schemas.microsoft.com/office/drawing/2014/main" id="{20DDCD45-13F5-4AB7-80B2-5F150151CD2B}"/>
              </a:ext>
            </a:extLst>
          </p:cNvPr>
          <p:cNvSpPr txBox="1"/>
          <p:nvPr/>
        </p:nvSpPr>
        <p:spPr>
          <a:xfrm>
            <a:off x="5593318" y="4572894"/>
            <a:ext cx="337219" cy="338554"/>
          </a:xfrm>
          <a:prstGeom prst="rect">
            <a:avLst/>
          </a:prstGeom>
          <a:solidFill>
            <a:schemeClr val="bg2"/>
          </a:solidFill>
        </p:spPr>
        <p:txBody>
          <a:bodyPr wrap="square" rtlCol="0">
            <a:spAutoFit/>
          </a:bodyPr>
          <a:lstStyle/>
          <a:p>
            <a:r>
              <a:rPr lang="en-GB" sz="1600" dirty="0"/>
              <a:t>0</a:t>
            </a:r>
          </a:p>
        </p:txBody>
      </p:sp>
      <p:sp>
        <p:nvSpPr>
          <p:cNvPr id="22" name="TextBox 21">
            <a:extLst>
              <a:ext uri="{FF2B5EF4-FFF2-40B4-BE49-F238E27FC236}">
                <a16:creationId xmlns:a16="http://schemas.microsoft.com/office/drawing/2014/main" id="{486F6FDE-F1CA-4358-8003-3E8A3A79586E}"/>
              </a:ext>
            </a:extLst>
          </p:cNvPr>
          <p:cNvSpPr txBox="1"/>
          <p:nvPr/>
        </p:nvSpPr>
        <p:spPr>
          <a:xfrm>
            <a:off x="3378444" y="4572894"/>
            <a:ext cx="539078" cy="338554"/>
          </a:xfrm>
          <a:prstGeom prst="rect">
            <a:avLst/>
          </a:prstGeom>
          <a:solidFill>
            <a:schemeClr val="bg2"/>
          </a:solidFill>
        </p:spPr>
        <p:txBody>
          <a:bodyPr wrap="square" rtlCol="0">
            <a:spAutoFit/>
          </a:bodyPr>
          <a:lstStyle/>
          <a:p>
            <a:r>
              <a:rPr lang="en-GB" sz="1600" dirty="0"/>
              <a:t>-0.4</a:t>
            </a:r>
          </a:p>
        </p:txBody>
      </p:sp>
      <p:sp>
        <p:nvSpPr>
          <p:cNvPr id="24" name="Title 1">
            <a:extLst>
              <a:ext uri="{FF2B5EF4-FFF2-40B4-BE49-F238E27FC236}">
                <a16:creationId xmlns:a16="http://schemas.microsoft.com/office/drawing/2014/main" id="{D50C458F-9698-4A1F-9A3B-40AABA856BF2}"/>
              </a:ext>
            </a:extLst>
          </p:cNvPr>
          <p:cNvSpPr>
            <a:spLocks noGrp="1"/>
          </p:cNvSpPr>
          <p:nvPr>
            <p:ph type="ctrTitle"/>
          </p:nvPr>
        </p:nvSpPr>
        <p:spPr>
          <a:xfrm>
            <a:off x="252000" y="698400"/>
            <a:ext cx="8640000" cy="1157696"/>
          </a:xfrm>
        </p:spPr>
        <p:txBody>
          <a:bodyPr anchor="t">
            <a:normAutofit/>
          </a:bodyPr>
          <a:lstStyle/>
          <a:p>
            <a:r>
              <a:rPr lang="en-GB" sz="2800" dirty="0"/>
              <a:t>Microwave soundings in NWP at the Met Office: </a:t>
            </a:r>
            <a:r>
              <a:rPr lang="en-GB" sz="2800" dirty="0">
                <a:solidFill>
                  <a:srgbClr val="0000FF"/>
                </a:solidFill>
              </a:rPr>
              <a:t>Impact</a:t>
            </a:r>
            <a:endParaRPr lang="en-GB" sz="2800" dirty="0"/>
          </a:p>
        </p:txBody>
      </p:sp>
      <p:sp>
        <p:nvSpPr>
          <p:cNvPr id="26" name="Left Bracket 25">
            <a:extLst>
              <a:ext uri="{FF2B5EF4-FFF2-40B4-BE49-F238E27FC236}">
                <a16:creationId xmlns:a16="http://schemas.microsoft.com/office/drawing/2014/main" id="{E77D35AC-A0E4-41C9-8D00-1590731C9AA2}"/>
              </a:ext>
            </a:extLst>
          </p:cNvPr>
          <p:cNvSpPr/>
          <p:nvPr/>
        </p:nvSpPr>
        <p:spPr>
          <a:xfrm>
            <a:off x="3131175" y="3560126"/>
            <a:ext cx="121476" cy="1012768"/>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28" name="Left Bracket 27">
            <a:extLst>
              <a:ext uri="{FF2B5EF4-FFF2-40B4-BE49-F238E27FC236}">
                <a16:creationId xmlns:a16="http://schemas.microsoft.com/office/drawing/2014/main" id="{2E13A396-90B9-4981-A66C-9671B7DC6506}"/>
              </a:ext>
            </a:extLst>
          </p:cNvPr>
          <p:cNvSpPr/>
          <p:nvPr/>
        </p:nvSpPr>
        <p:spPr>
          <a:xfrm>
            <a:off x="3131175" y="1464904"/>
            <a:ext cx="121476" cy="1012768"/>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29" name="TextBox 28">
            <a:extLst>
              <a:ext uri="{FF2B5EF4-FFF2-40B4-BE49-F238E27FC236}">
                <a16:creationId xmlns:a16="http://schemas.microsoft.com/office/drawing/2014/main" id="{693812DD-1220-44AC-AE11-C7F4B801BE53}"/>
              </a:ext>
            </a:extLst>
          </p:cNvPr>
          <p:cNvSpPr txBox="1"/>
          <p:nvPr/>
        </p:nvSpPr>
        <p:spPr>
          <a:xfrm rot="16200000">
            <a:off x="2435723" y="1819368"/>
            <a:ext cx="992579" cy="261610"/>
          </a:xfrm>
          <a:prstGeom prst="rect">
            <a:avLst/>
          </a:prstGeom>
          <a:noFill/>
        </p:spPr>
        <p:txBody>
          <a:bodyPr wrap="none" rtlCol="0">
            <a:spAutoFit/>
          </a:bodyPr>
          <a:lstStyle/>
          <a:p>
            <a:r>
              <a:rPr lang="en-GB" sz="1100" dirty="0"/>
              <a:t>Humidity </a:t>
            </a:r>
            <a:r>
              <a:rPr lang="en-GB" sz="1100" dirty="0" err="1"/>
              <a:t>chs</a:t>
            </a:r>
            <a:endParaRPr lang="en-GB" sz="1100" dirty="0"/>
          </a:p>
        </p:txBody>
      </p:sp>
      <p:sp>
        <p:nvSpPr>
          <p:cNvPr id="30" name="TextBox 29">
            <a:extLst>
              <a:ext uri="{FF2B5EF4-FFF2-40B4-BE49-F238E27FC236}">
                <a16:creationId xmlns:a16="http://schemas.microsoft.com/office/drawing/2014/main" id="{7389EC67-4633-48A9-BA72-F6F707B13268}"/>
              </a:ext>
            </a:extLst>
          </p:cNvPr>
          <p:cNvSpPr txBox="1"/>
          <p:nvPr/>
        </p:nvSpPr>
        <p:spPr>
          <a:xfrm rot="16200000">
            <a:off x="2560822" y="3935704"/>
            <a:ext cx="841897" cy="261610"/>
          </a:xfrm>
          <a:prstGeom prst="rect">
            <a:avLst/>
          </a:prstGeom>
          <a:noFill/>
        </p:spPr>
        <p:txBody>
          <a:bodyPr wrap="none" rtlCol="0">
            <a:spAutoFit/>
          </a:bodyPr>
          <a:lstStyle/>
          <a:p>
            <a:r>
              <a:rPr lang="en-GB" sz="1100" dirty="0"/>
              <a:t>Temp. </a:t>
            </a:r>
            <a:r>
              <a:rPr lang="en-GB" sz="1100" dirty="0" err="1"/>
              <a:t>chs</a:t>
            </a:r>
            <a:endParaRPr lang="en-GB" sz="1100" dirty="0"/>
          </a:p>
        </p:txBody>
      </p:sp>
      <p:sp>
        <p:nvSpPr>
          <p:cNvPr id="31" name="TextBox 30">
            <a:extLst>
              <a:ext uri="{FF2B5EF4-FFF2-40B4-BE49-F238E27FC236}">
                <a16:creationId xmlns:a16="http://schemas.microsoft.com/office/drawing/2014/main" id="{AAF3DDB6-BFD6-4185-ABC0-B9F0862CD70B}"/>
              </a:ext>
            </a:extLst>
          </p:cNvPr>
          <p:cNvSpPr txBox="1"/>
          <p:nvPr/>
        </p:nvSpPr>
        <p:spPr>
          <a:xfrm>
            <a:off x="5218724" y="3868881"/>
            <a:ext cx="337219" cy="338554"/>
          </a:xfrm>
          <a:prstGeom prst="rect">
            <a:avLst/>
          </a:prstGeom>
          <a:noFill/>
        </p:spPr>
        <p:txBody>
          <a:bodyPr wrap="square" rtlCol="0">
            <a:spAutoFit/>
          </a:bodyPr>
          <a:lstStyle/>
          <a:p>
            <a:r>
              <a:rPr lang="en-GB" sz="1600" dirty="0"/>
              <a:t>8</a:t>
            </a:r>
          </a:p>
        </p:txBody>
      </p:sp>
      <p:sp>
        <p:nvSpPr>
          <p:cNvPr id="32" name="TextBox 31">
            <a:extLst>
              <a:ext uri="{FF2B5EF4-FFF2-40B4-BE49-F238E27FC236}">
                <a16:creationId xmlns:a16="http://schemas.microsoft.com/office/drawing/2014/main" id="{ECADB605-33DC-49B4-89B9-E8CFDC3BD22E}"/>
              </a:ext>
            </a:extLst>
          </p:cNvPr>
          <p:cNvSpPr txBox="1"/>
          <p:nvPr/>
        </p:nvSpPr>
        <p:spPr>
          <a:xfrm>
            <a:off x="5113777" y="4073934"/>
            <a:ext cx="337219" cy="338554"/>
          </a:xfrm>
          <a:prstGeom prst="rect">
            <a:avLst/>
          </a:prstGeom>
          <a:noFill/>
        </p:spPr>
        <p:txBody>
          <a:bodyPr wrap="square" rtlCol="0">
            <a:spAutoFit/>
          </a:bodyPr>
          <a:lstStyle/>
          <a:p>
            <a:r>
              <a:rPr lang="en-GB" sz="1600" dirty="0"/>
              <a:t>7</a:t>
            </a:r>
          </a:p>
        </p:txBody>
      </p:sp>
      <p:sp>
        <p:nvSpPr>
          <p:cNvPr id="33" name="TextBox 32">
            <a:extLst>
              <a:ext uri="{FF2B5EF4-FFF2-40B4-BE49-F238E27FC236}">
                <a16:creationId xmlns:a16="http://schemas.microsoft.com/office/drawing/2014/main" id="{2D7874FE-DC35-4684-887F-75BFCAA26F74}"/>
              </a:ext>
            </a:extLst>
          </p:cNvPr>
          <p:cNvSpPr txBox="1"/>
          <p:nvPr/>
        </p:nvSpPr>
        <p:spPr>
          <a:xfrm>
            <a:off x="7942035" y="3615880"/>
            <a:ext cx="337219" cy="338554"/>
          </a:xfrm>
          <a:prstGeom prst="rect">
            <a:avLst/>
          </a:prstGeom>
          <a:noFill/>
        </p:spPr>
        <p:txBody>
          <a:bodyPr wrap="square" rtlCol="0">
            <a:spAutoFit/>
          </a:bodyPr>
          <a:lstStyle/>
          <a:p>
            <a:r>
              <a:rPr lang="en-GB" sz="1600" dirty="0"/>
              <a:t>7</a:t>
            </a:r>
          </a:p>
        </p:txBody>
      </p:sp>
      <p:sp>
        <p:nvSpPr>
          <p:cNvPr id="34" name="TextBox 33">
            <a:extLst>
              <a:ext uri="{FF2B5EF4-FFF2-40B4-BE49-F238E27FC236}">
                <a16:creationId xmlns:a16="http://schemas.microsoft.com/office/drawing/2014/main" id="{3C71A4F7-3932-47F7-ACE2-B36397838243}"/>
              </a:ext>
            </a:extLst>
          </p:cNvPr>
          <p:cNvSpPr txBox="1"/>
          <p:nvPr/>
        </p:nvSpPr>
        <p:spPr>
          <a:xfrm>
            <a:off x="7942035" y="3840911"/>
            <a:ext cx="337219" cy="338554"/>
          </a:xfrm>
          <a:prstGeom prst="rect">
            <a:avLst/>
          </a:prstGeom>
          <a:noFill/>
        </p:spPr>
        <p:txBody>
          <a:bodyPr wrap="square" rtlCol="0">
            <a:spAutoFit/>
          </a:bodyPr>
          <a:lstStyle/>
          <a:p>
            <a:r>
              <a:rPr lang="en-GB" sz="1600" dirty="0"/>
              <a:t>6</a:t>
            </a:r>
          </a:p>
        </p:txBody>
      </p:sp>
      <p:sp>
        <p:nvSpPr>
          <p:cNvPr id="35" name="TextBox 34">
            <a:extLst>
              <a:ext uri="{FF2B5EF4-FFF2-40B4-BE49-F238E27FC236}">
                <a16:creationId xmlns:a16="http://schemas.microsoft.com/office/drawing/2014/main" id="{DDDEF2E3-C7D1-41AD-84BA-E63FD4635F77}"/>
              </a:ext>
            </a:extLst>
          </p:cNvPr>
          <p:cNvSpPr txBox="1"/>
          <p:nvPr/>
        </p:nvSpPr>
        <p:spPr>
          <a:xfrm>
            <a:off x="7942035" y="4065942"/>
            <a:ext cx="337219" cy="338554"/>
          </a:xfrm>
          <a:prstGeom prst="rect">
            <a:avLst/>
          </a:prstGeom>
          <a:noFill/>
        </p:spPr>
        <p:txBody>
          <a:bodyPr wrap="square" rtlCol="0">
            <a:spAutoFit/>
          </a:bodyPr>
          <a:lstStyle/>
          <a:p>
            <a:r>
              <a:rPr lang="en-GB" sz="1600" dirty="0"/>
              <a:t>5</a:t>
            </a:r>
          </a:p>
        </p:txBody>
      </p:sp>
      <p:sp>
        <p:nvSpPr>
          <p:cNvPr id="36" name="TextBox 35">
            <a:extLst>
              <a:ext uri="{FF2B5EF4-FFF2-40B4-BE49-F238E27FC236}">
                <a16:creationId xmlns:a16="http://schemas.microsoft.com/office/drawing/2014/main" id="{183C173A-7607-4F87-BF47-79CF2F47037E}"/>
              </a:ext>
            </a:extLst>
          </p:cNvPr>
          <p:cNvSpPr txBox="1"/>
          <p:nvPr/>
        </p:nvSpPr>
        <p:spPr>
          <a:xfrm>
            <a:off x="5025338" y="1579500"/>
            <a:ext cx="414102" cy="338554"/>
          </a:xfrm>
          <a:prstGeom prst="rect">
            <a:avLst/>
          </a:prstGeom>
          <a:noFill/>
        </p:spPr>
        <p:txBody>
          <a:bodyPr wrap="square" rtlCol="0">
            <a:spAutoFit/>
          </a:bodyPr>
          <a:lstStyle/>
          <a:p>
            <a:r>
              <a:rPr lang="en-GB" sz="1600" dirty="0"/>
              <a:t>21</a:t>
            </a:r>
          </a:p>
        </p:txBody>
      </p:sp>
      <p:sp>
        <p:nvSpPr>
          <p:cNvPr id="37" name="TextBox 36">
            <a:extLst>
              <a:ext uri="{FF2B5EF4-FFF2-40B4-BE49-F238E27FC236}">
                <a16:creationId xmlns:a16="http://schemas.microsoft.com/office/drawing/2014/main" id="{FBDDFA52-5E3F-4195-A713-03740411DAA1}"/>
              </a:ext>
            </a:extLst>
          </p:cNvPr>
          <p:cNvSpPr txBox="1"/>
          <p:nvPr/>
        </p:nvSpPr>
        <p:spPr>
          <a:xfrm>
            <a:off x="5025338" y="1777070"/>
            <a:ext cx="414102" cy="338554"/>
          </a:xfrm>
          <a:prstGeom prst="rect">
            <a:avLst/>
          </a:prstGeom>
          <a:noFill/>
        </p:spPr>
        <p:txBody>
          <a:bodyPr wrap="square" rtlCol="0">
            <a:spAutoFit/>
          </a:bodyPr>
          <a:lstStyle/>
          <a:p>
            <a:r>
              <a:rPr lang="en-GB" sz="1600" dirty="0"/>
              <a:t>20</a:t>
            </a:r>
          </a:p>
        </p:txBody>
      </p:sp>
      <p:sp>
        <p:nvSpPr>
          <p:cNvPr id="38" name="TextBox 37">
            <a:extLst>
              <a:ext uri="{FF2B5EF4-FFF2-40B4-BE49-F238E27FC236}">
                <a16:creationId xmlns:a16="http://schemas.microsoft.com/office/drawing/2014/main" id="{DCA5B231-7F4A-4BFC-91A8-C5CA9008B230}"/>
              </a:ext>
            </a:extLst>
          </p:cNvPr>
          <p:cNvSpPr txBox="1"/>
          <p:nvPr/>
        </p:nvSpPr>
        <p:spPr>
          <a:xfrm>
            <a:off x="5025338" y="1988119"/>
            <a:ext cx="414102" cy="338554"/>
          </a:xfrm>
          <a:prstGeom prst="rect">
            <a:avLst/>
          </a:prstGeom>
          <a:noFill/>
        </p:spPr>
        <p:txBody>
          <a:bodyPr wrap="square" rtlCol="0">
            <a:spAutoFit/>
          </a:bodyPr>
          <a:lstStyle/>
          <a:p>
            <a:r>
              <a:rPr lang="en-GB" sz="1600" dirty="0"/>
              <a:t>19</a:t>
            </a:r>
          </a:p>
        </p:txBody>
      </p:sp>
    </p:spTree>
    <p:extLst>
      <p:ext uri="{BB962C8B-B14F-4D97-AF65-F5344CB8AC3E}">
        <p14:creationId xmlns:p14="http://schemas.microsoft.com/office/powerpoint/2010/main" val="2846334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DBFEF3AA-3830-4F47-AACB-9F66546C92EB}"/>
              </a:ext>
            </a:extLst>
          </p:cNvPr>
          <p:cNvSpPr txBox="1">
            <a:spLocks/>
          </p:cNvSpPr>
          <p:nvPr/>
        </p:nvSpPr>
        <p:spPr>
          <a:xfrm>
            <a:off x="252000" y="1737360"/>
            <a:ext cx="3575417" cy="287064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1600" dirty="0"/>
              <a:t>Impact from all-sky temperature sounders: AMSU-A </a:t>
            </a:r>
            <a:r>
              <a:rPr lang="en-GB" sz="1600" dirty="0" err="1"/>
              <a:t>ch</a:t>
            </a:r>
            <a:r>
              <a:rPr lang="en-GB" sz="1600" dirty="0"/>
              <a:t> 4 since 25 Sep 2018.</a:t>
            </a:r>
          </a:p>
          <a:p>
            <a:endParaRPr lang="en-GB" sz="1000" dirty="0"/>
          </a:p>
          <a:p>
            <a:r>
              <a:rPr lang="en-GB" sz="1600" dirty="0"/>
              <a:t>FSOI before and after AMSU-A all-sky:</a:t>
            </a:r>
          </a:p>
          <a:p>
            <a:pPr marL="285750" indent="-285750">
              <a:buFont typeface="Arial" panose="020B0604020202020204" pitchFamily="34" charset="0"/>
              <a:buChar char="•"/>
            </a:pPr>
            <a:r>
              <a:rPr lang="en-GB" sz="1400" dirty="0"/>
              <a:t>AMSU-A joins IASI as highest-impact instrument</a:t>
            </a:r>
          </a:p>
          <a:p>
            <a:pPr marL="285750" indent="-285750">
              <a:buFont typeface="Arial" panose="020B0604020202020204" pitchFamily="34" charset="0"/>
              <a:buChar char="•"/>
            </a:pPr>
            <a:r>
              <a:rPr lang="en-GB" sz="1400" dirty="0"/>
              <a:t>AMSU-A channel 4 ~6x impact increase</a:t>
            </a:r>
          </a:p>
          <a:p>
            <a:endParaRPr lang="en-GB" sz="1000" dirty="0"/>
          </a:p>
          <a:p>
            <a:r>
              <a:rPr lang="en-GB" sz="1200" dirty="0"/>
              <a:t>See </a:t>
            </a:r>
            <a:r>
              <a:rPr lang="en-GB" sz="1200" u="sng" dirty="0">
                <a:solidFill>
                  <a:srgbClr val="0563C1"/>
                </a:solidFill>
                <a:effectLst/>
                <a:ea typeface="Calibri" panose="020F0502020204030204" pitchFamily="34" charset="0"/>
                <a:hlinkClick r:id="rId2"/>
              </a:rPr>
              <a:t>IPWG</a:t>
            </a:r>
            <a:r>
              <a:rPr lang="en-GB" sz="1200" dirty="0"/>
              <a:t> for details </a:t>
            </a:r>
          </a:p>
          <a:p>
            <a:pPr marL="285750" indent="-285750">
              <a:buFont typeface="Arial" panose="020B0604020202020204" pitchFamily="34" charset="0"/>
              <a:buChar char="•"/>
            </a:pPr>
            <a:endParaRPr lang="en-GB" sz="1600" u="sng" dirty="0">
              <a:solidFill>
                <a:srgbClr val="0563C1"/>
              </a:solidFill>
              <a:latin typeface="Calibri" panose="020F0502020204030204" pitchFamily="34" charset="0"/>
              <a:ea typeface="Calibri" panose="020F0502020204030204" pitchFamily="34" charset="0"/>
            </a:endParaRPr>
          </a:p>
        </p:txBody>
      </p:sp>
      <p:sp>
        <p:nvSpPr>
          <p:cNvPr id="5" name="Title 2">
            <a:extLst>
              <a:ext uri="{FF2B5EF4-FFF2-40B4-BE49-F238E27FC236}">
                <a16:creationId xmlns:a16="http://schemas.microsoft.com/office/drawing/2014/main" id="{4A1C268D-B6B6-40B2-A847-3D9ABDAD43EF}"/>
              </a:ext>
            </a:extLst>
          </p:cNvPr>
          <p:cNvSpPr txBox="1">
            <a:spLocks/>
          </p:cNvSpPr>
          <p:nvPr/>
        </p:nvSpPr>
        <p:spPr>
          <a:xfrm>
            <a:off x="252000" y="699740"/>
            <a:ext cx="8640000" cy="576000"/>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600" kern="1200">
                <a:solidFill>
                  <a:schemeClr val="tx1"/>
                </a:solidFill>
                <a:latin typeface="+mj-lt"/>
                <a:ea typeface="+mj-ea"/>
                <a:cs typeface="+mj-cs"/>
              </a:defRPr>
            </a:lvl1pPr>
          </a:lstStyle>
          <a:p>
            <a:endParaRPr lang="en-GB" dirty="0"/>
          </a:p>
        </p:txBody>
      </p:sp>
      <p:pic>
        <p:nvPicPr>
          <p:cNvPr id="6" name="Picture 5" descr="Chart, bar chart&#10;&#10;Description automatically generated">
            <a:extLst>
              <a:ext uri="{FF2B5EF4-FFF2-40B4-BE49-F238E27FC236}">
                <a16:creationId xmlns:a16="http://schemas.microsoft.com/office/drawing/2014/main" id="{B3F428EC-0529-41AC-AF9F-AB5FBFF811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7489" y="1435131"/>
            <a:ext cx="2443984" cy="1796328"/>
          </a:xfrm>
          <a:prstGeom prst="rect">
            <a:avLst/>
          </a:prstGeom>
        </p:spPr>
      </p:pic>
      <p:pic>
        <p:nvPicPr>
          <p:cNvPr id="7" name="Picture 6" descr="Chart, bar chart&#10;&#10;Description automatically generated">
            <a:extLst>
              <a:ext uri="{FF2B5EF4-FFF2-40B4-BE49-F238E27FC236}">
                <a16:creationId xmlns:a16="http://schemas.microsoft.com/office/drawing/2014/main" id="{B52CB1B1-71B4-4926-AEE5-B2085BF8BE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9992" y="1429837"/>
            <a:ext cx="2443984" cy="1796328"/>
          </a:xfrm>
          <a:prstGeom prst="rect">
            <a:avLst/>
          </a:prstGeom>
        </p:spPr>
      </p:pic>
      <p:pic>
        <p:nvPicPr>
          <p:cNvPr id="8" name="Picture 7" descr="Chart&#10;&#10;Description automatically generated">
            <a:extLst>
              <a:ext uri="{FF2B5EF4-FFF2-40B4-BE49-F238E27FC236}">
                <a16:creationId xmlns:a16="http://schemas.microsoft.com/office/drawing/2014/main" id="{93F6D9B2-1338-44B4-BD86-2FBE5F2D6C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7489" y="3231495"/>
            <a:ext cx="2443984" cy="1796328"/>
          </a:xfrm>
          <a:prstGeom prst="rect">
            <a:avLst/>
          </a:prstGeom>
        </p:spPr>
      </p:pic>
      <p:pic>
        <p:nvPicPr>
          <p:cNvPr id="9" name="Picture 8" descr="Chart, bar chart&#10;&#10;Description automatically generated">
            <a:extLst>
              <a:ext uri="{FF2B5EF4-FFF2-40B4-BE49-F238E27FC236}">
                <a16:creationId xmlns:a16="http://schemas.microsoft.com/office/drawing/2014/main" id="{FD3298BA-01DD-48A0-A8F1-F55D28A5BC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0226" y="3231667"/>
            <a:ext cx="2443750" cy="1796156"/>
          </a:xfrm>
          <a:prstGeom prst="rect">
            <a:avLst/>
          </a:prstGeom>
        </p:spPr>
      </p:pic>
      <p:sp>
        <p:nvSpPr>
          <p:cNvPr id="10" name="TextBox 9">
            <a:extLst>
              <a:ext uri="{FF2B5EF4-FFF2-40B4-BE49-F238E27FC236}">
                <a16:creationId xmlns:a16="http://schemas.microsoft.com/office/drawing/2014/main" id="{BD89BAB3-6CC8-496D-A742-8D4C284DDDB0}"/>
              </a:ext>
            </a:extLst>
          </p:cNvPr>
          <p:cNvSpPr txBox="1"/>
          <p:nvPr/>
        </p:nvSpPr>
        <p:spPr>
          <a:xfrm>
            <a:off x="4746741" y="1154236"/>
            <a:ext cx="1045479" cy="276999"/>
          </a:xfrm>
          <a:prstGeom prst="rect">
            <a:avLst/>
          </a:prstGeom>
          <a:noFill/>
        </p:spPr>
        <p:txBody>
          <a:bodyPr wrap="none" rtlCol="0">
            <a:spAutoFit/>
          </a:bodyPr>
          <a:lstStyle/>
          <a:p>
            <a:r>
              <a:rPr lang="en-GB" sz="1200" dirty="0"/>
              <a:t>August 2018</a:t>
            </a:r>
          </a:p>
        </p:txBody>
      </p:sp>
      <p:sp>
        <p:nvSpPr>
          <p:cNvPr id="11" name="TextBox 10">
            <a:extLst>
              <a:ext uri="{FF2B5EF4-FFF2-40B4-BE49-F238E27FC236}">
                <a16:creationId xmlns:a16="http://schemas.microsoft.com/office/drawing/2014/main" id="{D3B75CD5-2AE2-473A-A234-77CD81A60EA1}"/>
              </a:ext>
            </a:extLst>
          </p:cNvPr>
          <p:cNvSpPr txBox="1"/>
          <p:nvPr/>
        </p:nvSpPr>
        <p:spPr>
          <a:xfrm>
            <a:off x="7190725" y="1154236"/>
            <a:ext cx="1274708" cy="276999"/>
          </a:xfrm>
          <a:prstGeom prst="rect">
            <a:avLst/>
          </a:prstGeom>
          <a:noFill/>
        </p:spPr>
        <p:txBody>
          <a:bodyPr wrap="none" rtlCol="0">
            <a:spAutoFit/>
          </a:bodyPr>
          <a:lstStyle/>
          <a:p>
            <a:r>
              <a:rPr lang="en-GB" sz="1200" dirty="0"/>
              <a:t>December 2018</a:t>
            </a:r>
          </a:p>
        </p:txBody>
      </p:sp>
      <p:sp>
        <p:nvSpPr>
          <p:cNvPr id="21" name="Title 1">
            <a:extLst>
              <a:ext uri="{FF2B5EF4-FFF2-40B4-BE49-F238E27FC236}">
                <a16:creationId xmlns:a16="http://schemas.microsoft.com/office/drawing/2014/main" id="{31E9828B-FF9A-4B10-832B-D31456003981}"/>
              </a:ext>
            </a:extLst>
          </p:cNvPr>
          <p:cNvSpPr>
            <a:spLocks noGrp="1"/>
          </p:cNvSpPr>
          <p:nvPr>
            <p:ph type="ctrTitle"/>
          </p:nvPr>
        </p:nvSpPr>
        <p:spPr>
          <a:xfrm>
            <a:off x="252413" y="698500"/>
            <a:ext cx="8639175" cy="1157288"/>
          </a:xfrm>
        </p:spPr>
        <p:txBody>
          <a:bodyPr anchor="t">
            <a:normAutofit/>
          </a:bodyPr>
          <a:lstStyle/>
          <a:p>
            <a:r>
              <a:rPr lang="en-GB" sz="2800" dirty="0"/>
              <a:t>Microwave soundings in NWP at the Met Office: </a:t>
            </a:r>
            <a:r>
              <a:rPr lang="en-GB" sz="2800" dirty="0">
                <a:solidFill>
                  <a:srgbClr val="0000FF"/>
                </a:solidFill>
              </a:rPr>
              <a:t>Impact</a:t>
            </a:r>
            <a:endParaRPr lang="en-GB" sz="2800" dirty="0"/>
          </a:p>
        </p:txBody>
      </p:sp>
      <p:sp>
        <p:nvSpPr>
          <p:cNvPr id="22" name="Rectangle: Rounded Corners 21">
            <a:extLst>
              <a:ext uri="{FF2B5EF4-FFF2-40B4-BE49-F238E27FC236}">
                <a16:creationId xmlns:a16="http://schemas.microsoft.com/office/drawing/2014/main" id="{4977D56E-2C47-4E2F-93C6-098F23917E0B}"/>
              </a:ext>
            </a:extLst>
          </p:cNvPr>
          <p:cNvSpPr/>
          <p:nvPr/>
        </p:nvSpPr>
        <p:spPr>
          <a:xfrm>
            <a:off x="4415246" y="4696097"/>
            <a:ext cx="4638730" cy="2547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74B409E1-447A-4F1E-9F71-9EFA96753365}"/>
              </a:ext>
            </a:extLst>
          </p:cNvPr>
          <p:cNvSpPr/>
          <p:nvPr/>
        </p:nvSpPr>
        <p:spPr>
          <a:xfrm>
            <a:off x="4415246" y="1575763"/>
            <a:ext cx="4638730" cy="1689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9395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299D-BBC1-4D7C-B9C6-F05F5255EAF2}"/>
              </a:ext>
            </a:extLst>
          </p:cNvPr>
          <p:cNvSpPr>
            <a:spLocks noGrp="1"/>
          </p:cNvSpPr>
          <p:nvPr>
            <p:ph type="ctrTitle"/>
          </p:nvPr>
        </p:nvSpPr>
        <p:spPr/>
        <p:txBody>
          <a:bodyPr anchor="t">
            <a:normAutofit/>
          </a:bodyPr>
          <a:lstStyle/>
          <a:p>
            <a:r>
              <a:rPr lang="en-GB" sz="2800" dirty="0"/>
              <a:t>Microwave soundings in NWP at the Met Office: </a:t>
            </a:r>
            <a:r>
              <a:rPr lang="en-GB" sz="2800" dirty="0">
                <a:solidFill>
                  <a:srgbClr val="0000FF"/>
                </a:solidFill>
              </a:rPr>
              <a:t>Impact</a:t>
            </a:r>
            <a:endParaRPr lang="en-GB" sz="2800" dirty="0"/>
          </a:p>
        </p:txBody>
      </p:sp>
      <p:pic>
        <p:nvPicPr>
          <p:cNvPr id="4" name="Content Placeholder 6" descr="Chart, bar chart&#10;&#10;Description automatically generated">
            <a:extLst>
              <a:ext uri="{FF2B5EF4-FFF2-40B4-BE49-F238E27FC236}">
                <a16:creationId xmlns:a16="http://schemas.microsoft.com/office/drawing/2014/main" id="{DEB1DC74-9079-46F3-AD0D-8F79E87B2B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8595" y="1139903"/>
            <a:ext cx="2661236" cy="1956009"/>
          </a:xfrm>
          <a:prstGeom prst="rect">
            <a:avLst/>
          </a:prstGeom>
        </p:spPr>
      </p:pic>
      <p:sp>
        <p:nvSpPr>
          <p:cNvPr id="5" name="Title 2">
            <a:extLst>
              <a:ext uri="{FF2B5EF4-FFF2-40B4-BE49-F238E27FC236}">
                <a16:creationId xmlns:a16="http://schemas.microsoft.com/office/drawing/2014/main" id="{646D65CD-A0C3-4EC7-8B00-54BED1407FB2}"/>
              </a:ext>
            </a:extLst>
          </p:cNvPr>
          <p:cNvSpPr txBox="1">
            <a:spLocks/>
          </p:cNvSpPr>
          <p:nvPr/>
        </p:nvSpPr>
        <p:spPr>
          <a:xfrm>
            <a:off x="252000" y="1977897"/>
            <a:ext cx="8640000" cy="576000"/>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600" kern="1200">
                <a:solidFill>
                  <a:schemeClr val="tx1"/>
                </a:solidFill>
                <a:latin typeface="+mj-lt"/>
                <a:ea typeface="+mj-ea"/>
                <a:cs typeface="+mj-cs"/>
              </a:defRPr>
            </a:lvl1pPr>
          </a:lstStyle>
          <a:p>
            <a:endParaRPr lang="en-GB" dirty="0"/>
          </a:p>
        </p:txBody>
      </p:sp>
      <p:sp>
        <p:nvSpPr>
          <p:cNvPr id="6" name="Content Placeholder 1">
            <a:extLst>
              <a:ext uri="{FF2B5EF4-FFF2-40B4-BE49-F238E27FC236}">
                <a16:creationId xmlns:a16="http://schemas.microsoft.com/office/drawing/2014/main" id="{79F140E9-0A08-48E1-A37C-D954D48A58A4}"/>
              </a:ext>
            </a:extLst>
          </p:cNvPr>
          <p:cNvSpPr txBox="1">
            <a:spLocks/>
          </p:cNvSpPr>
          <p:nvPr/>
        </p:nvSpPr>
        <p:spPr>
          <a:xfrm>
            <a:off x="252000" y="1837817"/>
            <a:ext cx="3528021" cy="248598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dirty="0"/>
              <a:t>Impact from all-sky humidity sounders: MHS since 8 Dec 2020.</a:t>
            </a:r>
          </a:p>
          <a:p>
            <a:pPr marL="0" indent="0">
              <a:buNone/>
            </a:pPr>
            <a:endParaRPr lang="en-GB" sz="1000" dirty="0"/>
          </a:p>
          <a:p>
            <a:pPr marL="0" indent="0">
              <a:buNone/>
            </a:pPr>
            <a:r>
              <a:rPr lang="en-GB" sz="1600" dirty="0"/>
              <a:t>FSOI before and after MHS all-sky:</a:t>
            </a:r>
          </a:p>
          <a:p>
            <a:r>
              <a:rPr lang="en-GB" sz="1400" dirty="0"/>
              <a:t>From 11</a:t>
            </a:r>
            <a:r>
              <a:rPr lang="en-GB" sz="1400" baseline="30000" dirty="0"/>
              <a:t>th</a:t>
            </a:r>
            <a:r>
              <a:rPr lang="en-GB" sz="1400" dirty="0"/>
              <a:t> to 8</a:t>
            </a:r>
            <a:r>
              <a:rPr lang="en-GB" sz="1400" baseline="30000" dirty="0"/>
              <a:t>th</a:t>
            </a:r>
            <a:r>
              <a:rPr lang="en-GB" sz="1400" dirty="0"/>
              <a:t> place, overtaking AIRS and ATMS</a:t>
            </a:r>
          </a:p>
          <a:p>
            <a:r>
              <a:rPr lang="en-GB" sz="1400" dirty="0"/>
              <a:t>About 30% impact increase for MHS channel 5 over sea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2A2A2A"/>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A2A2A"/>
                </a:solidFill>
                <a:effectLst/>
                <a:uLnTx/>
                <a:uFillTx/>
                <a:latin typeface="Arial"/>
                <a:ea typeface="+mn-ea"/>
                <a:cs typeface="+mn-cs"/>
              </a:rPr>
              <a:t>See </a:t>
            </a:r>
            <a:r>
              <a:rPr kumimoji="0" lang="en-GB" sz="1200" b="0" i="0" u="sng" strike="noStrike" kern="1200" cap="none" spc="0" normalizeH="0" baseline="0" noProof="0" dirty="0">
                <a:ln>
                  <a:noFill/>
                </a:ln>
                <a:solidFill>
                  <a:srgbClr val="0563C1"/>
                </a:solidFill>
                <a:effectLst/>
                <a:uLnTx/>
                <a:uFillTx/>
                <a:latin typeface="Arial"/>
                <a:ea typeface="Calibri" panose="020F0502020204030204" pitchFamily="34" charset="0"/>
                <a:cs typeface="+mn-cs"/>
                <a:hlinkClick r:id="rId3"/>
              </a:rPr>
              <a:t>IPWG</a:t>
            </a:r>
            <a:r>
              <a:rPr kumimoji="0" lang="en-GB" sz="1200" b="0" i="0" u="none" strike="noStrike" kern="1200" cap="none" spc="0" normalizeH="0" baseline="0" noProof="0" dirty="0">
                <a:ln>
                  <a:noFill/>
                </a:ln>
                <a:solidFill>
                  <a:srgbClr val="2A2A2A"/>
                </a:solidFill>
                <a:effectLst/>
                <a:uLnTx/>
                <a:uFillTx/>
                <a:latin typeface="Arial"/>
                <a:ea typeface="+mn-ea"/>
                <a:cs typeface="+mn-cs"/>
              </a:rPr>
              <a:t> for details </a:t>
            </a:r>
          </a:p>
        </p:txBody>
      </p:sp>
      <p:pic>
        <p:nvPicPr>
          <p:cNvPr id="7" name="Picture 6" descr="Chart&#10;&#10;Description automatically generated">
            <a:extLst>
              <a:ext uri="{FF2B5EF4-FFF2-40B4-BE49-F238E27FC236}">
                <a16:creationId xmlns:a16="http://schemas.microsoft.com/office/drawing/2014/main" id="{FD669425-3231-4C2B-8BCC-BA981C9D9B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3845" y="1119209"/>
            <a:ext cx="2486728" cy="2020308"/>
          </a:xfrm>
          <a:prstGeom prst="rect">
            <a:avLst/>
          </a:prstGeom>
        </p:spPr>
      </p:pic>
      <p:pic>
        <p:nvPicPr>
          <p:cNvPr id="8" name="Picture 7">
            <a:extLst>
              <a:ext uri="{FF2B5EF4-FFF2-40B4-BE49-F238E27FC236}">
                <a16:creationId xmlns:a16="http://schemas.microsoft.com/office/drawing/2014/main" id="{7DD378D7-624A-48A9-8684-32D1331A0125}"/>
              </a:ext>
            </a:extLst>
          </p:cNvPr>
          <p:cNvPicPr>
            <a:picLocks noChangeAspect="1"/>
          </p:cNvPicPr>
          <p:nvPr/>
        </p:nvPicPr>
        <p:blipFill rotWithShape="1">
          <a:blip r:embed="rId5"/>
          <a:srcRect t="3599" b="3142"/>
          <a:stretch/>
        </p:blipFill>
        <p:spPr>
          <a:xfrm>
            <a:off x="6593846" y="3132986"/>
            <a:ext cx="2425568" cy="1883842"/>
          </a:xfrm>
          <a:prstGeom prst="rect">
            <a:avLst/>
          </a:prstGeom>
        </p:spPr>
      </p:pic>
      <p:pic>
        <p:nvPicPr>
          <p:cNvPr id="9" name="Picture 8" descr="Chart, bar chart&#10;&#10;Description automatically generated">
            <a:extLst>
              <a:ext uri="{FF2B5EF4-FFF2-40B4-BE49-F238E27FC236}">
                <a16:creationId xmlns:a16="http://schemas.microsoft.com/office/drawing/2014/main" id="{C44CAC6A-0D21-4C32-8584-6F5245D942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8595" y="3087269"/>
            <a:ext cx="2625251" cy="1929559"/>
          </a:xfrm>
          <a:prstGeom prst="rect">
            <a:avLst/>
          </a:prstGeom>
        </p:spPr>
      </p:pic>
      <p:sp>
        <p:nvSpPr>
          <p:cNvPr id="11" name="TextBox 10">
            <a:extLst>
              <a:ext uri="{FF2B5EF4-FFF2-40B4-BE49-F238E27FC236}">
                <a16:creationId xmlns:a16="http://schemas.microsoft.com/office/drawing/2014/main" id="{7A51CCE2-B7C7-44EA-9923-FD28135C4AEA}"/>
              </a:ext>
            </a:extLst>
          </p:cNvPr>
          <p:cNvSpPr txBox="1"/>
          <p:nvPr/>
        </p:nvSpPr>
        <p:spPr>
          <a:xfrm>
            <a:off x="4735597" y="2579925"/>
            <a:ext cx="1127232" cy="246221"/>
          </a:xfrm>
          <a:prstGeom prst="rect">
            <a:avLst/>
          </a:prstGeom>
          <a:noFill/>
        </p:spPr>
        <p:txBody>
          <a:bodyPr wrap="none" rtlCol="0">
            <a:spAutoFit/>
          </a:bodyPr>
          <a:lstStyle/>
          <a:p>
            <a:r>
              <a:rPr lang="en-GB" sz="1000" dirty="0"/>
              <a:t>November 2020</a:t>
            </a:r>
          </a:p>
        </p:txBody>
      </p:sp>
      <p:sp>
        <p:nvSpPr>
          <p:cNvPr id="12" name="TextBox 11">
            <a:extLst>
              <a:ext uri="{FF2B5EF4-FFF2-40B4-BE49-F238E27FC236}">
                <a16:creationId xmlns:a16="http://schemas.microsoft.com/office/drawing/2014/main" id="{E2C54D48-1FD2-4605-A36D-55E0BC5E680E}"/>
              </a:ext>
            </a:extLst>
          </p:cNvPr>
          <p:cNvSpPr txBox="1"/>
          <p:nvPr/>
        </p:nvSpPr>
        <p:spPr>
          <a:xfrm>
            <a:off x="7363778" y="2571750"/>
            <a:ext cx="955711" cy="246221"/>
          </a:xfrm>
          <a:prstGeom prst="rect">
            <a:avLst/>
          </a:prstGeom>
          <a:noFill/>
        </p:spPr>
        <p:txBody>
          <a:bodyPr wrap="none" rtlCol="0">
            <a:spAutoFit/>
          </a:bodyPr>
          <a:lstStyle/>
          <a:p>
            <a:r>
              <a:rPr lang="en-GB" sz="1000" dirty="0"/>
              <a:t>January 2021</a:t>
            </a:r>
          </a:p>
        </p:txBody>
      </p:sp>
      <p:sp>
        <p:nvSpPr>
          <p:cNvPr id="24" name="Rectangle: Rounded Corners 23">
            <a:extLst>
              <a:ext uri="{FF2B5EF4-FFF2-40B4-BE49-F238E27FC236}">
                <a16:creationId xmlns:a16="http://schemas.microsoft.com/office/drawing/2014/main" id="{7708F0A0-15AE-4C9F-8EDA-5F0F2055446D}"/>
              </a:ext>
            </a:extLst>
          </p:cNvPr>
          <p:cNvSpPr/>
          <p:nvPr/>
        </p:nvSpPr>
        <p:spPr>
          <a:xfrm>
            <a:off x="4369525" y="3239556"/>
            <a:ext cx="4522473" cy="2149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C74EF22B-CCCB-47FD-B710-EE6D27B49B59}"/>
              </a:ext>
            </a:extLst>
          </p:cNvPr>
          <p:cNvSpPr/>
          <p:nvPr/>
        </p:nvSpPr>
        <p:spPr>
          <a:xfrm>
            <a:off x="4369525" y="1776549"/>
            <a:ext cx="2357846" cy="1002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858AB73-C86A-4980-85F9-B6663963515C}"/>
              </a:ext>
            </a:extLst>
          </p:cNvPr>
          <p:cNvSpPr/>
          <p:nvPr/>
        </p:nvSpPr>
        <p:spPr>
          <a:xfrm>
            <a:off x="6728410" y="1615841"/>
            <a:ext cx="2357846" cy="1002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496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29AD-3E1D-4223-9D93-A1A78E4BF2CA}"/>
              </a:ext>
            </a:extLst>
          </p:cNvPr>
          <p:cNvSpPr>
            <a:spLocks noGrp="1"/>
          </p:cNvSpPr>
          <p:nvPr>
            <p:ph type="ctrTitle"/>
          </p:nvPr>
        </p:nvSpPr>
        <p:spPr/>
        <p:txBody>
          <a:bodyPr anchor="t">
            <a:normAutofit/>
          </a:bodyPr>
          <a:lstStyle/>
          <a:p>
            <a:r>
              <a:rPr lang="en-GB" sz="2800" dirty="0"/>
              <a:t>Microwave soundings in NWP at the Met Office: </a:t>
            </a:r>
            <a:r>
              <a:rPr lang="en-GB" sz="2800" dirty="0">
                <a:solidFill>
                  <a:srgbClr val="0000FF"/>
                </a:solidFill>
              </a:rPr>
              <a:t>Monitoring</a:t>
            </a:r>
            <a:endParaRPr lang="en-GB" sz="2800" dirty="0"/>
          </a:p>
        </p:txBody>
      </p:sp>
      <p:sp>
        <p:nvSpPr>
          <p:cNvPr id="4" name="Rectangle 2">
            <a:extLst>
              <a:ext uri="{FF2B5EF4-FFF2-40B4-BE49-F238E27FC236}">
                <a16:creationId xmlns:a16="http://schemas.microsoft.com/office/drawing/2014/main" id="{80F7E4A4-0A7A-42D5-BEA1-0A45865E1593}"/>
              </a:ext>
            </a:extLst>
          </p:cNvPr>
          <p:cNvSpPr txBox="1">
            <a:spLocks noChangeArrowheads="1"/>
          </p:cNvSpPr>
          <p:nvPr/>
        </p:nvSpPr>
        <p:spPr>
          <a:xfrm>
            <a:off x="1542877" y="322747"/>
            <a:ext cx="5103019" cy="725468"/>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600" kern="1200">
                <a:solidFill>
                  <a:schemeClr val="tx1"/>
                </a:solidFill>
                <a:latin typeface="+mj-lt"/>
                <a:ea typeface="+mj-ea"/>
                <a:cs typeface="+mj-cs"/>
              </a:defRPr>
            </a:lvl1pPr>
          </a:lstStyle>
          <a:p>
            <a:pPr>
              <a:tabLst>
                <a:tab pos="3636078" algn="l"/>
              </a:tabLst>
            </a:pPr>
            <a:endParaRPr lang="en-US" sz="2400" dirty="0">
              <a:solidFill>
                <a:srgbClr val="0000FF"/>
              </a:solidFill>
            </a:endParaRPr>
          </a:p>
        </p:txBody>
      </p:sp>
      <p:sp>
        <p:nvSpPr>
          <p:cNvPr id="5" name="TextBox 4">
            <a:extLst>
              <a:ext uri="{FF2B5EF4-FFF2-40B4-BE49-F238E27FC236}">
                <a16:creationId xmlns:a16="http://schemas.microsoft.com/office/drawing/2014/main" id="{CFF96A43-4469-47AD-B829-C697FF803785}"/>
              </a:ext>
            </a:extLst>
          </p:cNvPr>
          <p:cNvSpPr txBox="1"/>
          <p:nvPr/>
        </p:nvSpPr>
        <p:spPr>
          <a:xfrm>
            <a:off x="252000" y="1856096"/>
            <a:ext cx="8640000" cy="2185214"/>
          </a:xfrm>
          <a:prstGeom prst="rect">
            <a:avLst/>
          </a:prstGeom>
          <a:noFill/>
        </p:spPr>
        <p:txBody>
          <a:bodyPr wrap="square" rtlCol="0">
            <a:spAutoFit/>
          </a:bodyPr>
          <a:lstStyle/>
          <a:p>
            <a:r>
              <a:rPr lang="en-GB" sz="1800" dirty="0"/>
              <a:t>Routine monitoring includes:</a:t>
            </a:r>
          </a:p>
          <a:p>
            <a:pPr marL="285750" indent="-285750">
              <a:buFont typeface="Arial" panose="020B0604020202020204" pitchFamily="34" charset="0"/>
              <a:buChar char="•"/>
            </a:pPr>
            <a:r>
              <a:rPr lang="en-GB" sz="1800" dirty="0">
                <a:solidFill>
                  <a:srgbClr val="FF0000"/>
                </a:solidFill>
              </a:rPr>
              <a:t>mean and standard deviation of observed-minus-forecast brightness temperatures, “O-Bs”</a:t>
            </a:r>
          </a:p>
          <a:p>
            <a:pPr marL="285750" indent="-285750">
              <a:buFont typeface="Arial" panose="020B0604020202020204" pitchFamily="34" charset="0"/>
              <a:buChar char="•"/>
            </a:pPr>
            <a:r>
              <a:rPr lang="en-GB" sz="1800" dirty="0"/>
              <a:t>for each channel</a:t>
            </a:r>
          </a:p>
          <a:p>
            <a:pPr marL="285750" indent="-285750">
              <a:buFont typeface="Arial" panose="020B0604020202020204" pitchFamily="34" charset="0"/>
              <a:buChar char="•"/>
            </a:pPr>
            <a:r>
              <a:rPr lang="en-GB" sz="1800" dirty="0"/>
              <a:t>for each assimilation cycle</a:t>
            </a:r>
          </a:p>
          <a:p>
            <a:endParaRPr lang="en-GB" sz="1800" dirty="0"/>
          </a:p>
          <a:p>
            <a:r>
              <a:rPr lang="en-GB" sz="1800" dirty="0"/>
              <a:t>Following data are averages for 2 weeks in June-July 2021</a:t>
            </a:r>
          </a:p>
          <a:p>
            <a:pPr marL="285750" indent="-285750">
              <a:buFontTx/>
              <a:buChar char="-"/>
            </a:pPr>
            <a:endParaRPr lang="en-GB" sz="1000" dirty="0"/>
          </a:p>
        </p:txBody>
      </p:sp>
    </p:spTree>
    <p:extLst>
      <p:ext uri="{BB962C8B-B14F-4D97-AF65-F5344CB8AC3E}">
        <p14:creationId xmlns:p14="http://schemas.microsoft.com/office/powerpoint/2010/main" val="3116419884"/>
      </p:ext>
    </p:extLst>
  </p:cSld>
  <p:clrMapOvr>
    <a:masterClrMapping/>
  </p:clrMapOvr>
</p:sld>
</file>

<file path=ppt/theme/theme1.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Met_Office_PowerPoint_Template" id="{087F1D55-BA79-4962-BA6D-E15AF8FC5BA3}" vid="{26193FBF-F427-4F77-AA54-31FE1D919D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AF401DBF1A4B48960315539047D8C9" ma:contentTypeVersion="10" ma:contentTypeDescription="Create a new document." ma:contentTypeScope="" ma:versionID="d4ab3a1efb6c6698e5b10a2a5e0157ab">
  <xsd:schema xmlns:xsd="http://www.w3.org/2001/XMLSchema" xmlns:xs="http://www.w3.org/2001/XMLSchema" xmlns:p="http://schemas.microsoft.com/office/2006/metadata/properties" xmlns:ns2="87695d73-77f0-4bdc-af97-6069eead77bc" xmlns:ns3="11cb7e46-37bd-458d-a0ac-eb9b1dc50a63" targetNamespace="http://schemas.microsoft.com/office/2006/metadata/properties" ma:root="true" ma:fieldsID="529c5f4196657c5ad590143836a6b6cf" ns2:_="" ns3:_="">
    <xsd:import namespace="87695d73-77f0-4bdc-af97-6069eead77bc"/>
    <xsd:import namespace="11cb7e46-37bd-458d-a0ac-eb9b1dc50a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95d73-77f0-4bdc-af97-6069eead77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cb7e46-37bd-458d-a0ac-eb9b1dc50a6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CBD1F6-91C3-4A38-8FFC-56DD4FC2B3B7}">
  <ds:schemaRefs>
    <ds:schemaRef ds:uri="http://purl.org/dc/elements/1.1/"/>
    <ds:schemaRef ds:uri="87695d73-77f0-4bdc-af97-6069eead77b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11cb7e46-37bd-458d-a0ac-eb9b1dc50a6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AA2F132-67E6-49C3-97F0-4140932F8A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95d73-77f0-4bdc-af97-6069eead77bc"/>
    <ds:schemaRef ds:uri="11cb7e46-37bd-458d-a0ac-eb9b1dc50a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93397B-B655-4024-991E-71097FB879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1.Met_Office_PowerPoint_Template</Template>
  <TotalTime>126</TotalTime>
  <Words>1030</Words>
  <Application>Microsoft Office PowerPoint</Application>
  <PresentationFormat>On-screen Show (16:9)</PresentationFormat>
  <Paragraphs>169</Paragraphs>
  <Slides>17</Slides>
  <Notes>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vt:lpstr>
      <vt:lpstr>Office Theme</vt:lpstr>
      <vt:lpstr>Microwave soundings in NWP at the Met Office: experience and suggestions for future systems</vt:lpstr>
      <vt:lpstr>Microwave soundings in NWP at the Met Office: instruments used</vt:lpstr>
      <vt:lpstr>Microwave soundings in NWP at the Met Office: Impact</vt:lpstr>
      <vt:lpstr>Microwave soundings in NWP at the Met Office: Impact</vt:lpstr>
      <vt:lpstr>Microwave soundings in NWP at the Met Office: Impact</vt:lpstr>
      <vt:lpstr>Microwave soundings in NWP at the Met Office: Impact</vt:lpstr>
      <vt:lpstr>Microwave soundings in NWP at the Met Office: Impact</vt:lpstr>
      <vt:lpstr>Microwave soundings in NWP at the Met Office: Impact</vt:lpstr>
      <vt:lpstr>Microwave soundings in NWP at the Met Office: Monitoring</vt:lpstr>
      <vt:lpstr>Microwave soundings in NWP at the Met Office: Monitoring</vt:lpstr>
      <vt:lpstr>Microwave soundings in NWP at the Met Office: Monitoring</vt:lpstr>
      <vt:lpstr>Future MW sounding systems:  What’s important?</vt:lpstr>
      <vt:lpstr>Future MW sounding systems:  What’s important?</vt:lpstr>
      <vt:lpstr>Future MW sounding systems:  What’s important?</vt:lpstr>
      <vt:lpstr>Future MW sounding systems:  What’s important?</vt:lpstr>
      <vt:lpstr>Conclusion</vt:lpstr>
      <vt:lpstr>Questions?</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Microwave soundings in NWP at the Met Office: experience and suggestions for future systems</dc:title>
  <dc:creator>Carminati, Fabien</dc:creator>
  <cp:lastModifiedBy>Carminati, Fabien</cp:lastModifiedBy>
  <cp:revision>14</cp:revision>
  <dcterms:created xsi:type="dcterms:W3CDTF">2022-02-20T15:18:13Z</dcterms:created>
  <dcterms:modified xsi:type="dcterms:W3CDTF">2022-02-20T17:24:15Z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0x01010098AF401DBF1A4B48960315539047D8C9</vt:lpwstr>
  </property>
</Properties>
</file>