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3"/>
  </p:notesMasterIdLst>
  <p:handoutMasterIdLst>
    <p:handoutMasterId r:id="rId14"/>
  </p:handoutMasterIdLst>
  <p:sldIdLst>
    <p:sldId id="589" r:id="rId2"/>
    <p:sldId id="630" r:id="rId3"/>
    <p:sldId id="631" r:id="rId4"/>
    <p:sldId id="627" r:id="rId5"/>
    <p:sldId id="632" r:id="rId6"/>
    <p:sldId id="624" r:id="rId7"/>
    <p:sldId id="623" r:id="rId8"/>
    <p:sldId id="625" r:id="rId9"/>
    <p:sldId id="629" r:id="rId10"/>
    <p:sldId id="628" r:id="rId11"/>
    <p:sldId id="633" r:id="rId12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E8E8E8"/>
    <a:srgbClr val="E0E0E0"/>
    <a:srgbClr val="C5B9AC"/>
    <a:srgbClr val="F1F1F1"/>
    <a:srgbClr val="00B5E2"/>
    <a:srgbClr val="FEDB00"/>
    <a:srgbClr val="99C221"/>
    <a:srgbClr val="00205B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3775" autoAdjust="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15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8093207" y="230589"/>
            <a:ext cx="4098795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97605" y="6145001"/>
            <a:ext cx="3858471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004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005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10852843" y="6598214"/>
            <a:ext cx="1134139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5298" y="553831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2150" y="5108992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8701" y="52442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0656" y="49394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2919287" y="3156926"/>
            <a:ext cx="1191409" cy="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 bwMode="auto">
          <a:xfrm>
            <a:off x="2314237" y="1608858"/>
            <a:ext cx="1558951" cy="1558951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2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2737293" y="1966704"/>
            <a:ext cx="968240" cy="7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Oval 257"/>
          <p:cNvSpPr/>
          <p:nvPr userDrawn="1"/>
        </p:nvSpPr>
        <p:spPr bwMode="auto">
          <a:xfrm>
            <a:off x="160257" y="447025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3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1270996" y="3937937"/>
            <a:ext cx="1768882" cy="1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55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667857" y="1145124"/>
            <a:ext cx="843209" cy="669798"/>
          </a:xfrm>
          <a:prstGeom prst="rect">
            <a:avLst/>
          </a:prstGeom>
        </p:spPr>
      </p:pic>
      <p:sp>
        <p:nvSpPr>
          <p:cNvPr id="259" name="Oval 258"/>
          <p:cNvSpPr/>
          <p:nvPr userDrawn="1"/>
        </p:nvSpPr>
        <p:spPr bwMode="auto">
          <a:xfrm>
            <a:off x="228845" y="2573024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7" name="Picture 256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523299" y="3178572"/>
            <a:ext cx="1409372" cy="1119526"/>
          </a:xfrm>
          <a:prstGeom prst="rect">
            <a:avLst/>
          </a:prstGeom>
        </p:spPr>
      </p:pic>
      <p:sp>
        <p:nvSpPr>
          <p:cNvPr id="260" name="Oval 259"/>
          <p:cNvSpPr/>
          <p:nvPr userDrawn="1"/>
        </p:nvSpPr>
        <p:spPr bwMode="auto">
          <a:xfrm>
            <a:off x="3697435" y="1918079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chemeClr val="accent2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5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4079004" y="2466463"/>
            <a:ext cx="795814" cy="5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Oval 260"/>
          <p:cNvSpPr/>
          <p:nvPr userDrawn="1"/>
        </p:nvSpPr>
        <p:spPr bwMode="auto">
          <a:xfrm>
            <a:off x="5546139" y="3626136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rgbClr val="00B5E2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1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9090163">
            <a:off x="5949465" y="4025891"/>
            <a:ext cx="752301" cy="7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Oval 264"/>
          <p:cNvSpPr/>
          <p:nvPr userDrawn="1"/>
        </p:nvSpPr>
        <p:spPr bwMode="auto">
          <a:xfrm>
            <a:off x="427125" y="1786399"/>
            <a:ext cx="1558951" cy="1417228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66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729832" y="1901522"/>
            <a:ext cx="1280557" cy="9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Rectangle 261"/>
          <p:cNvSpPr/>
          <p:nvPr userDrawn="1"/>
        </p:nvSpPr>
        <p:spPr bwMode="auto">
          <a:xfrm>
            <a:off x="228845" y="6598213"/>
            <a:ext cx="353547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8714152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" y="4"/>
            <a:ext cx="12191998" cy="1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8" y="1290111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665872" y="6649210"/>
            <a:ext cx="4628617" cy="15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85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EUM/OPS/VWG/22/1287836, v1 Draft, 25 February 2022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8080" y="6593586"/>
            <a:ext cx="35939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1108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108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7550" y="665038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avigator.eumetsat.int/product/EO:EUM:DAT:0303" TargetMode="External"/><Relationship Id="rId7" Type="http://schemas.openxmlformats.org/officeDocument/2006/relationships/hyperlink" Target="https://navigator.eumetsat.int/product/EO:EUM:DAT:0345" TargetMode="External"/><Relationship Id="rId2" Type="http://schemas.openxmlformats.org/officeDocument/2006/relationships/hyperlink" Target="https://navigator.eumetsat.int/product/EO:EUM:DAT:03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vigator.eumetsat.int/product/EO:EUM:DAT:0349" TargetMode="External"/><Relationship Id="rId5" Type="http://schemas.openxmlformats.org/officeDocument/2006/relationships/hyperlink" Target="https://navigator.eumetsat.int/product/EO:EUM:DAT:0348" TargetMode="External"/><Relationship Id="rId4" Type="http://schemas.openxmlformats.org/officeDocument/2006/relationships/hyperlink" Target="https://navigator.eumetsat.int/product/EO:EUM:DAT:034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5791200" y="2681207"/>
            <a:ext cx="6258932" cy="1906291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Viju John, Timo Hanschmann, Paul 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Poli, 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Jörg Schulz</a:t>
            </a:r>
          </a:p>
          <a:p>
            <a:pPr lvl="0">
              <a:spcBef>
                <a:spcPct val="20000"/>
              </a:spcBef>
              <a:defRPr/>
            </a:pPr>
            <a:endParaRPr lang="en-US" sz="20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Ralf Giering (</a:t>
            </a:r>
            <a:r>
              <a:rPr lang="en-US" sz="20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FastOpt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lvl="0">
              <a:spcBef>
                <a:spcPct val="20000"/>
              </a:spcBef>
              <a:defRPr/>
            </a:pPr>
            <a:endParaRPr lang="en-US" sz="2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2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GSICS Microwave Meeting 2022</a:t>
            </a:r>
          </a:p>
          <a:p>
            <a:pPr>
              <a:spcBef>
                <a:spcPct val="20000"/>
              </a:spcBef>
              <a:defRPr/>
            </a:pPr>
            <a:endParaRPr lang="en-US" sz="20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3294932" y="1467544"/>
            <a:ext cx="8755200" cy="105011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>
              <a:defRPr/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Microwave FCDR Activities at EUMETSAT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Harmonisation Results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6478"/>
            <a:ext cx="5812691" cy="4159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186" y="1284679"/>
            <a:ext cx="5863218" cy="4141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346" y="4571047"/>
            <a:ext cx="2181225" cy="276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569" y="5820152"/>
            <a:ext cx="12016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</a:rPr>
              <a:t>AMSU-B and SSM/T2 are currently being incorporated and a harmonised FCDR for all the instruments will be released in Q3/2023</a:t>
            </a:r>
          </a:p>
        </p:txBody>
      </p:sp>
    </p:spTree>
    <p:extLst>
      <p:ext uri="{BB962C8B-B14F-4D97-AF65-F5344CB8AC3E}">
        <p14:creationId xmlns:p14="http://schemas.microsoft.com/office/powerpoint/2010/main" val="2982186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11591035" cy="526267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EUMETSAT continues to produce and improve microwave sounder FCDRs;</a:t>
            </a:r>
          </a:p>
          <a:p>
            <a:r>
              <a:rPr lang="en-GB" sz="3200" dirty="0" smtClean="0"/>
              <a:t>The FCDRs are provided with </a:t>
            </a:r>
            <a:r>
              <a:rPr lang="en-GB" sz="3200" dirty="0" err="1" smtClean="0"/>
              <a:t>metrologically</a:t>
            </a:r>
            <a:r>
              <a:rPr lang="en-GB" sz="3200" dirty="0" smtClean="0"/>
              <a:t> traceable uncertainties;</a:t>
            </a:r>
          </a:p>
          <a:p>
            <a:r>
              <a:rPr lang="en-GB" sz="3200" dirty="0" smtClean="0"/>
              <a:t>FCDRs are currently available for humidity sounders – SSM/T2, AMSU-B, MHS, MWHS, MWHS-2, and ATMS;</a:t>
            </a:r>
          </a:p>
          <a:p>
            <a:r>
              <a:rPr lang="en-GB" sz="3200" dirty="0" smtClean="0"/>
              <a:t>Harmonised FCDRs of the above sensors will be available in Q2/2023;</a:t>
            </a:r>
          </a:p>
          <a:p>
            <a:r>
              <a:rPr lang="en-GB" sz="3200" dirty="0" smtClean="0"/>
              <a:t>Started working on temperature sounders – SSMT (MSU, AMSU-A from Q3/2023).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63500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724526"/>
            <a:ext cx="5278468" cy="47752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 smtClean="0"/>
          </a:p>
          <a:p>
            <a:pPr>
              <a:buFontTx/>
              <a:buChar char="-"/>
            </a:pPr>
            <a:r>
              <a:rPr lang="en-GB" sz="2000" dirty="0" smtClean="0"/>
              <a:t>Input to State of the climate report for UTH</a:t>
            </a:r>
          </a:p>
          <a:p>
            <a:pPr>
              <a:buFontTx/>
              <a:buChar char="-"/>
            </a:pPr>
            <a:r>
              <a:rPr lang="en-GB" sz="2000" dirty="0" smtClean="0"/>
              <a:t>Three FCDRs and one reanalyses</a:t>
            </a:r>
          </a:p>
          <a:p>
            <a:pPr>
              <a:buFontTx/>
              <a:buChar char="-"/>
            </a:pPr>
            <a:r>
              <a:rPr lang="en-GB" sz="2000" dirty="0" smtClean="0"/>
              <a:t>AMSU-B/MHS, MSU/AMSU-A, HIRS, ERA5</a:t>
            </a:r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r>
              <a:rPr lang="en-GB" sz="2000" dirty="0" smtClean="0"/>
              <a:t>RH in the upper troposphere stays nearly constant over time which is consistent with our understanding</a:t>
            </a:r>
          </a:p>
          <a:p>
            <a:pPr>
              <a:buFontTx/>
              <a:buChar char="-"/>
            </a:pPr>
            <a:r>
              <a:rPr lang="en-GB" sz="2000" dirty="0" smtClean="0"/>
              <a:t>Moistening of the upper troposphere is evident from the T2 minus T12 trend  </a:t>
            </a:r>
          </a:p>
          <a:p>
            <a:pPr marL="0" indent="0">
              <a:buNone/>
            </a:pPr>
            <a:endParaRPr lang="en-GB" sz="2000" dirty="0"/>
          </a:p>
          <a:p>
            <a:pPr>
              <a:buFontTx/>
              <a:buChar char="-"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240" y="1893028"/>
            <a:ext cx="6015790" cy="43387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612" y="1256413"/>
            <a:ext cx="11689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accent4"/>
                </a:solidFill>
              </a:rPr>
              <a:t>FCDRs are essential for climate monitoring and for generating climate quality reanalyses:</a:t>
            </a:r>
          </a:p>
        </p:txBody>
      </p:sp>
    </p:spTree>
    <p:extLst>
      <p:ext uri="{BB962C8B-B14F-4D97-AF65-F5344CB8AC3E}">
        <p14:creationId xmlns:p14="http://schemas.microsoft.com/office/powerpoint/2010/main" val="3983278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612" y="1256413"/>
            <a:ext cx="5586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Advantage of microwave measurements:</a:t>
            </a:r>
            <a:endParaRPr lang="en-GB" sz="2000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494" y="2550378"/>
            <a:ext cx="6603506" cy="2513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8691" y="2013439"/>
            <a:ext cx="2555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“All-sky” sampling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12" y="2013439"/>
            <a:ext cx="5375516" cy="334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612" y="5243623"/>
            <a:ext cx="13308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Figure from ECMWF</a:t>
            </a:r>
          </a:p>
        </p:txBody>
      </p:sp>
    </p:spTree>
    <p:extLst>
      <p:ext uri="{BB962C8B-B14F-4D97-AF65-F5344CB8AC3E}">
        <p14:creationId xmlns:p14="http://schemas.microsoft.com/office/powerpoint/2010/main" val="3301342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11514346" cy="5262675"/>
          </a:xfrm>
        </p:spPr>
        <p:txBody>
          <a:bodyPr/>
          <a:lstStyle/>
          <a:p>
            <a:r>
              <a:rPr lang="en-GB" sz="3200" dirty="0" smtClean="0"/>
              <a:t>In the past the focus was only on humidity sounding instruments, but now we are stepping into the temperature sounding instruments as well;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Already started working on SSMT data and we will start working in the coming years on MSU, AMSU-A, and ATMS temperature sounding channels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17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Metrology based approach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021" y="1019908"/>
            <a:ext cx="7347284" cy="5355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571" y="6308078"/>
            <a:ext cx="118182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I. Hans, M. Burgdorf, S. A. Buehler, M. </a:t>
            </a:r>
            <a:r>
              <a:rPr lang="en-GB" dirty="0" err="1">
                <a:solidFill>
                  <a:schemeClr val="tx1"/>
                </a:solidFill>
              </a:rPr>
              <a:t>Prange</a:t>
            </a:r>
            <a:r>
              <a:rPr lang="en-GB" dirty="0">
                <a:solidFill>
                  <a:schemeClr val="tx1"/>
                </a:solidFill>
              </a:rPr>
              <a:t>, T. Lang, V. O. John (2019) An Uncertainty Quantified Fundamental Climate Data Record for Microwave Humidity Sounders, Remote Sens., 11, 548.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4251772" cy="5070951"/>
          </a:xfrm>
        </p:spPr>
        <p:txBody>
          <a:bodyPr>
            <a:normAutofit/>
          </a:bodyPr>
          <a:lstStyle/>
          <a:p>
            <a:r>
              <a:rPr lang="en-GB" sz="1800" dirty="0" smtClean="0"/>
              <a:t>EU Horizon-2020 FIDUCEO project has developed a widely applicable metrology approach for the calibration of earth observations;</a:t>
            </a:r>
          </a:p>
          <a:p>
            <a:r>
              <a:rPr lang="en-US" sz="1800" dirty="0" smtClean="0"/>
              <a:t>This establishes </a:t>
            </a:r>
            <a:r>
              <a:rPr lang="en-US" sz="1800" dirty="0"/>
              <a:t>traceable, uncertainty-quantified evidence for climate and environmental change from </a:t>
            </a:r>
            <a:r>
              <a:rPr lang="en-US" sz="1800" dirty="0" smtClean="0"/>
              <a:t>space;</a:t>
            </a:r>
          </a:p>
          <a:p>
            <a:r>
              <a:rPr lang="en-US" sz="1800" dirty="0" smtClean="0"/>
              <a:t>Measurement function centered analysis;</a:t>
            </a:r>
          </a:p>
          <a:p>
            <a:r>
              <a:rPr lang="en-GB" sz="1800" dirty="0" smtClean="0"/>
              <a:t>For each term in the function effects causing uncertainties have been identified and analysed;</a:t>
            </a:r>
          </a:p>
          <a:p>
            <a:r>
              <a:rPr lang="en-GB" sz="1800" dirty="0" smtClean="0"/>
              <a:t>Three types of uncertainties – independent, structured, and common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13034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Uncertainty characterised Microwave Humidity Sounder data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11408826" cy="122471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FIDUCEO – their Release 1 contains data from SSM/T-2, AMSU-B, and MHS – Brightness temperatures and </a:t>
            </a:r>
            <a:r>
              <a:rPr lang="en-GB" sz="2400" dirty="0" smtClean="0">
                <a:solidFill>
                  <a:srgbClr val="92D050"/>
                </a:solidFill>
              </a:rPr>
              <a:t>fully traceable uncertainties</a:t>
            </a:r>
            <a:r>
              <a:rPr lang="en-GB" sz="2400" dirty="0" smtClean="0"/>
              <a:t> – </a:t>
            </a:r>
            <a:r>
              <a:rPr lang="en-GB" sz="24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Independent</a:t>
            </a:r>
            <a:r>
              <a:rPr lang="en-GB" sz="2400" dirty="0" smtClean="0">
                <a:solidFill>
                  <a:srgbClr val="00B050"/>
                </a:solidFill>
              </a:rPr>
              <a:t>, </a:t>
            </a:r>
            <a:r>
              <a:rPr lang="en-GB" sz="2400" dirty="0" smtClean="0">
                <a:solidFill>
                  <a:srgbClr val="FF0000"/>
                </a:solidFill>
              </a:rPr>
              <a:t>structured</a:t>
            </a:r>
            <a:r>
              <a:rPr lang="en-GB" sz="2400" dirty="0"/>
              <a:t>, and </a:t>
            </a:r>
            <a:r>
              <a:rPr lang="en-GB" sz="2400" dirty="0">
                <a:solidFill>
                  <a:srgbClr val="00B050"/>
                </a:solidFill>
              </a:rPr>
              <a:t>common</a:t>
            </a:r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2679065"/>
            <a:ext cx="11061709" cy="30482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376" y="6049650"/>
            <a:ext cx="114641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I. Hans, M. Burgdorf, S. A. Buehler, M. </a:t>
            </a:r>
            <a:r>
              <a:rPr lang="en-GB" dirty="0" err="1">
                <a:solidFill>
                  <a:schemeClr val="tx1"/>
                </a:solidFill>
              </a:rPr>
              <a:t>Prange</a:t>
            </a:r>
            <a:r>
              <a:rPr lang="en-GB" dirty="0">
                <a:solidFill>
                  <a:schemeClr val="tx1"/>
                </a:solidFill>
              </a:rPr>
              <a:t>, T. Lang, V. O. John (2019) An Uncertainty Quantified Fundamental Climate Data Record for Microwave Humidity Sounders, Remote Sens., 11, 548.</a:t>
            </a:r>
          </a:p>
        </p:txBody>
      </p:sp>
    </p:spTree>
    <p:extLst>
      <p:ext uri="{BB962C8B-B14F-4D97-AF65-F5344CB8AC3E}">
        <p14:creationId xmlns:p14="http://schemas.microsoft.com/office/powerpoint/2010/main" val="869435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Released datasets – </a:t>
            </a:r>
            <a:r>
              <a:rPr lang="en-GB" dirty="0" err="1" smtClean="0"/>
              <a:t>Humity</a:t>
            </a:r>
            <a:r>
              <a:rPr lang="en-GB" dirty="0" smtClean="0"/>
              <a:t> Sounders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55472"/>
              </p:ext>
            </p:extLst>
          </p:nvPr>
        </p:nvGraphicFramePr>
        <p:xfrm>
          <a:off x="93617" y="2279881"/>
          <a:ext cx="12004766" cy="23129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7787">
                  <a:extLst>
                    <a:ext uri="{9D8B030D-6E8A-4147-A177-3AD203B41FA5}">
                      <a16:colId xmlns:a16="http://schemas.microsoft.com/office/drawing/2014/main" val="3068364919"/>
                    </a:ext>
                  </a:extLst>
                </a:gridCol>
                <a:gridCol w="1940909">
                  <a:extLst>
                    <a:ext uri="{9D8B030D-6E8A-4147-A177-3AD203B41FA5}">
                      <a16:colId xmlns:a16="http://schemas.microsoft.com/office/drawing/2014/main" val="834525719"/>
                    </a:ext>
                  </a:extLst>
                </a:gridCol>
                <a:gridCol w="2918054">
                  <a:extLst>
                    <a:ext uri="{9D8B030D-6E8A-4147-A177-3AD203B41FA5}">
                      <a16:colId xmlns:a16="http://schemas.microsoft.com/office/drawing/2014/main" val="3092304095"/>
                    </a:ext>
                  </a:extLst>
                </a:gridCol>
                <a:gridCol w="5168016">
                  <a:extLst>
                    <a:ext uri="{9D8B030D-6E8A-4147-A177-3AD203B41FA5}">
                      <a16:colId xmlns:a16="http://schemas.microsoft.com/office/drawing/2014/main" val="1702118461"/>
                    </a:ext>
                  </a:extLst>
                </a:gridCol>
              </a:tblGrid>
              <a:tr h="30953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Data Record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Period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Satellite</a:t>
                      </a:r>
                      <a:r>
                        <a:rPr lang="en-GB" sz="1400" baseline="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Status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725778"/>
                  </a:ext>
                </a:extLst>
              </a:tr>
              <a:tr h="340484">
                <a:tc gridSpan="4">
                  <a:txBody>
                    <a:bodyPr/>
                    <a:lstStyle/>
                    <a:p>
                      <a:pPr marL="0" algn="l" defTabSz="1125444" rtl="0" eaLnBrk="1" latinLnBrk="0" hangingPunct="1"/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Microwave</a:t>
                      </a:r>
                      <a:endParaRPr lang="en-GB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910844"/>
                  </a:ext>
                </a:extLst>
              </a:tr>
              <a:tr h="139289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SSM/T-2 R2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1994 – 2005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DMSP-11, -12, -14, -15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 from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https://navigator.eumetsat.int/product/EO:EUM:DAT:0343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38300"/>
                  </a:ext>
                </a:extLst>
              </a:tr>
              <a:tr h="139289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AMSU-B R1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1999 - 2014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NOAA-15, -16, -17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 from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https://navigator.eumetsat.int/product/EO:EUM:DAT:0303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323448"/>
                  </a:ext>
                </a:extLst>
              </a:tr>
              <a:tr h="278578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MHS R2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2006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2018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Metop-A &amp;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-B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 from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https://navigator.eumetsat.int/product/EO:EUM:DAT:0344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11559"/>
                  </a:ext>
                </a:extLst>
              </a:tr>
              <a:tr h="278578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MWHS-1 R1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2008 – 2018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FY-3A &amp; -3B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 from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https://navigator.eumetsat.int/product/EO:EUM:DAT:0348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534276"/>
                  </a:ext>
                </a:extLst>
              </a:tr>
              <a:tr h="278578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MWHS-2 R1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2013 – 2018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FY-3C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from 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https://navigator.eumetsat.int/product/EO:EUM:DAT:0349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02615"/>
                  </a:ext>
                </a:extLst>
              </a:tr>
              <a:tr h="278578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ATMS R1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2011 – 2018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SNPP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 from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https://navigator.eumetsat.int/product/EO:EUM:DAT:0345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32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3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Uncertainty characterised Microwave Humidity Sounder data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9631" y="1166788"/>
            <a:ext cx="5228492" cy="480025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We extended the FIDUCEO methods to MWHS, MWHS-2, and ATMS – only for 183 GHz channels;</a:t>
            </a:r>
          </a:p>
          <a:p>
            <a:endParaRPr lang="en-GB" sz="2400" dirty="0" smtClean="0"/>
          </a:p>
          <a:p>
            <a:r>
              <a:rPr lang="en-GB" sz="2400" dirty="0" smtClean="0"/>
              <a:t>Currently working on the harmonisation of these individual data records;</a:t>
            </a:r>
          </a:p>
          <a:p>
            <a:endParaRPr lang="en-GB" sz="2400" dirty="0"/>
          </a:p>
          <a:p>
            <a:r>
              <a:rPr lang="en-GB" sz="2400" dirty="0" smtClean="0"/>
              <a:t>We look for collaborations with other agencies.</a:t>
            </a:r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endParaRPr lang="en-GB" sz="24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81341" y="1565374"/>
            <a:ext cx="6200351" cy="471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8435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Harmonisation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11670463" cy="526267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Method was developed in the </a:t>
            </a:r>
            <a:r>
              <a:rPr lang="en-GB" sz="2400" dirty="0"/>
              <a:t>FIDUCEO project </a:t>
            </a:r>
            <a:r>
              <a:rPr lang="en-GB" sz="1200" dirty="0" smtClean="0"/>
              <a:t>(</a:t>
            </a:r>
            <a:r>
              <a:rPr lang="en-GB" sz="1200" i="1" dirty="0">
                <a:solidFill>
                  <a:srgbClr val="00B0F0"/>
                </a:solidFill>
              </a:rPr>
              <a:t>Giering, R.; </a:t>
            </a:r>
            <a:r>
              <a:rPr lang="en-GB" sz="1200" i="1" dirty="0" err="1">
                <a:solidFill>
                  <a:srgbClr val="00B0F0"/>
                </a:solidFill>
              </a:rPr>
              <a:t>Quast</a:t>
            </a:r>
            <a:r>
              <a:rPr lang="en-GB" sz="1200" i="1" dirty="0">
                <a:solidFill>
                  <a:srgbClr val="00B0F0"/>
                </a:solidFill>
              </a:rPr>
              <a:t>, R.; </a:t>
            </a:r>
            <a:r>
              <a:rPr lang="en-GB" sz="1200" i="1" dirty="0" err="1">
                <a:solidFill>
                  <a:srgbClr val="00B0F0"/>
                </a:solidFill>
              </a:rPr>
              <a:t>Mittaz</a:t>
            </a:r>
            <a:r>
              <a:rPr lang="en-GB" sz="1200" i="1" dirty="0">
                <a:solidFill>
                  <a:srgbClr val="00B0F0"/>
                </a:solidFill>
              </a:rPr>
              <a:t>, J.P.D.; Hunt, S.E.; Harris, P.M.; </a:t>
            </a:r>
            <a:r>
              <a:rPr lang="en-GB" sz="1200" i="1" dirty="0" err="1">
                <a:solidFill>
                  <a:srgbClr val="00B0F0"/>
                </a:solidFill>
              </a:rPr>
              <a:t>Woolliams</a:t>
            </a:r>
            <a:r>
              <a:rPr lang="en-GB" sz="1200" i="1" dirty="0">
                <a:solidFill>
                  <a:srgbClr val="00B0F0"/>
                </a:solidFill>
              </a:rPr>
              <a:t>, E.R.; Merchant, C.J. A Novel Framework to Harmonise Satellite Data Series for Climate Applications. Remote Sens. 2019, 11, </a:t>
            </a:r>
            <a:r>
              <a:rPr lang="en-GB" sz="1200" i="1" dirty="0" smtClean="0">
                <a:solidFill>
                  <a:srgbClr val="00B0F0"/>
                </a:solidFill>
              </a:rPr>
              <a:t>1002</a:t>
            </a:r>
            <a:r>
              <a:rPr lang="en-GB" sz="1200" dirty="0" smtClean="0"/>
              <a:t>)</a:t>
            </a:r>
            <a:r>
              <a:rPr lang="en-GB" sz="2400" dirty="0"/>
              <a:t>;</a:t>
            </a:r>
          </a:p>
          <a:p>
            <a:r>
              <a:rPr lang="en-GB" sz="2400" dirty="0" smtClean="0"/>
              <a:t>Measurement equation based approach and including uncertainties, i.e., for all instruments except for the reference instrument, raw count and PRT measurements are used and calibration parameters are optimised;</a:t>
            </a:r>
          </a:p>
          <a:p>
            <a:r>
              <a:rPr lang="en-GB" sz="2400" dirty="0" smtClean="0"/>
              <a:t>Optimisation is based on collocations, both polar and warm match-ups are used;</a:t>
            </a:r>
          </a:p>
          <a:p>
            <a:r>
              <a:rPr lang="en-GB" sz="2400" dirty="0" smtClean="0"/>
              <a:t>Individual instrument characteristics are retained. E.g., differences due to central frequency differences;</a:t>
            </a:r>
          </a:p>
          <a:p>
            <a:r>
              <a:rPr lang="en-GB" sz="2400" dirty="0" smtClean="0"/>
              <a:t>A Bayesian based cost function is minimised by changing measurement equation parameters:</a:t>
            </a:r>
          </a:p>
          <a:p>
            <a:r>
              <a:rPr lang="en-GB" sz="2400" dirty="0" smtClean="0"/>
              <a:t>Usually, cold target and warm target biases and non-linearity in the measurement equations are optimised.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551" y="4594302"/>
            <a:ext cx="4371278" cy="3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2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F10032D-85B5-4306-82CC-47275A0559E9}" vid="{A0C3C1E4-82B4-4DE5-AC93-43DC36640A7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(16_9 format) (18)</Template>
  <TotalTime>6614</TotalTime>
  <Words>733</Words>
  <Application>Microsoft Office PowerPoint</Application>
  <PresentationFormat>Widescreen</PresentationFormat>
  <Paragraphs>88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Century Gothic</vt:lpstr>
      <vt:lpstr>Helvetica</vt:lpstr>
      <vt:lpstr>Tahoma</vt:lpstr>
      <vt:lpstr>Times New Roman</vt:lpstr>
      <vt:lpstr>Viewgraph Landscape Template</vt:lpstr>
      <vt:lpstr>Clip</vt:lpstr>
      <vt:lpstr>PowerPoint Presentation</vt:lpstr>
      <vt:lpstr>Background</vt:lpstr>
      <vt:lpstr>Background</vt:lpstr>
      <vt:lpstr>Background</vt:lpstr>
      <vt:lpstr>Metrology based approach</vt:lpstr>
      <vt:lpstr>Uncertainty characterised Microwave Humidity Sounder data</vt:lpstr>
      <vt:lpstr>Released datasets – Humity Sounders</vt:lpstr>
      <vt:lpstr>Uncertainty characterised Microwave Humidity Sounder data</vt:lpstr>
      <vt:lpstr>Harmonisation</vt:lpstr>
      <vt:lpstr>Harmonisation Results</vt:lpstr>
      <vt:lpstr>Summary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Pia Anna Pechmann</dc:creator>
  <cp:lastModifiedBy>Viju John</cp:lastModifiedBy>
  <cp:revision>102</cp:revision>
  <cp:lastPrinted>2006-03-06T14:11:17Z</cp:lastPrinted>
  <dcterms:created xsi:type="dcterms:W3CDTF">2021-02-05T10:36:37Z</dcterms:created>
  <dcterms:modified xsi:type="dcterms:W3CDTF">2022-03-01T08:25:18Z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1287836</vt:lpwstr>
  </property>
  <property fmtid="{D5CDD505-2E9C-101B-9397-08002B2CF9AE}" pid="3" name="DM_DOCNAME">
    <vt:lpwstr>GSICS_2022_MW</vt:lpwstr>
  </property>
  <property fmtid="{D5CDD505-2E9C-101B-9397-08002B2CF9AE}" pid="4" name="DM_AUTHOR">
    <vt:lpwstr>Viju John</vt:lpwstr>
  </property>
  <property fmtid="{D5CDD505-2E9C-101B-9397-08002B2CF9AE}" pid="5" name="DM_E_DOC_NO">
    <vt:lpwstr>EUM/OPS/VWG/22/1287836</vt:lpwstr>
  </property>
  <property fmtid="{D5CDD505-2E9C-101B-9397-08002B2CF9AE}" pid="6" name="DM_E_VER_NO">
    <vt:lpwstr>1 Draft</vt:lpwstr>
  </property>
  <property fmtid="{D5CDD505-2E9C-101B-9397-08002B2CF9AE}" pid="7" name="DM_E_ISS_DATE">
    <vt:lpwstr>25 February 2022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