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tif" ContentType="image/tif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725" r:id="rId3"/>
    <p:sldId id="682" r:id="rId4"/>
    <p:sldId id="622" r:id="rId5"/>
    <p:sldId id="662" r:id="rId6"/>
    <p:sldId id="740" r:id="rId7"/>
    <p:sldId id="712" r:id="rId8"/>
    <p:sldId id="710" r:id="rId9"/>
    <p:sldId id="716" r:id="rId10"/>
    <p:sldId id="637" r:id="rId11"/>
    <p:sldId id="714" r:id="rId12"/>
    <p:sldId id="696" r:id="rId13"/>
    <p:sldId id="686" r:id="rId14"/>
    <p:sldId id="697" r:id="rId15"/>
    <p:sldId id="698" r:id="rId16"/>
    <p:sldId id="722" r:id="rId17"/>
    <p:sldId id="721" r:id="rId18"/>
    <p:sldId id="700" r:id="rId19"/>
    <p:sldId id="720" r:id="rId20"/>
    <p:sldId id="611" r:id="rId21"/>
    <p:sldId id="726" r:id="rId22"/>
    <p:sldId id="730" r:id="rId23"/>
    <p:sldId id="732" r:id="rId24"/>
    <p:sldId id="733" r:id="rId25"/>
    <p:sldId id="728" r:id="rId26"/>
    <p:sldId id="723" r:id="rId27"/>
    <p:sldId id="724" r:id="rId28"/>
    <p:sldId id="742" r:id="rId29"/>
    <p:sldId id="743" r:id="rId30"/>
    <p:sldId id="735" r:id="rId31"/>
    <p:sldId id="727" r:id="rId32"/>
    <p:sldId id="453" r:id="rId33"/>
  </p:sldIdLst>
  <p:sldSz cx="9906000" cy="6858000" type="A4"/>
  <p:notesSz cx="6781800"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8" userDrawn="1">
          <p15:clr>
            <a:srgbClr val="A4A3A4"/>
          </p15:clr>
        </p15:guide>
        <p15:guide id="2" pos="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76092"/>
    <a:srgbClr val="D7D2E6"/>
    <a:srgbClr val="096602"/>
    <a:srgbClr val="A399FD"/>
    <a:srgbClr val="D4CAE8"/>
    <a:srgbClr val="F9EDE7"/>
    <a:srgbClr val="C0504D"/>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14" autoAdjust="0"/>
    <p:restoredTop sz="81926" autoAdjust="0"/>
  </p:normalViewPr>
  <p:slideViewPr>
    <p:cSldViewPr showGuides="1">
      <p:cViewPr>
        <p:scale>
          <a:sx n="118" d="100"/>
          <a:sy n="118" d="100"/>
        </p:scale>
        <p:origin x="3184" y="232"/>
      </p:cViewPr>
      <p:guideLst>
        <p:guide orient="horz" pos="618"/>
        <p:guide pos="36"/>
      </p:guideLst>
    </p:cSldViewPr>
  </p:slideViewPr>
  <p:notesTextViewPr>
    <p:cViewPr>
      <p:scale>
        <a:sx n="100" d="100"/>
        <a:sy n="100" d="100"/>
      </p:scale>
      <p:origin x="0" y="0"/>
    </p:cViewPr>
  </p:notesTextViewPr>
  <p:sorterViewPr>
    <p:cViewPr>
      <p:scale>
        <a:sx n="100" d="100"/>
        <a:sy n="100" d="100"/>
      </p:scale>
      <p:origin x="0" y="-8292"/>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2938780" cy="49371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1452" y="1"/>
            <a:ext cx="2938780" cy="493712"/>
          </a:xfrm>
          <a:prstGeom prst="rect">
            <a:avLst/>
          </a:prstGeom>
        </p:spPr>
        <p:txBody>
          <a:bodyPr vert="horz" lIns="91440" tIns="45720" rIns="91440" bIns="45720" rtlCol="0"/>
          <a:lstStyle>
            <a:lvl1pPr algn="r">
              <a:defRPr sz="1200"/>
            </a:lvl1pPr>
          </a:lstStyle>
          <a:p>
            <a:fld id="{A8332CD7-E6B2-4265-893D-3D7017DFB57A}" type="datetimeFigureOut">
              <a:rPr lang="ru-RU" smtClean="0"/>
              <a:pPr/>
              <a:t>01.03.22</a:t>
            </a:fld>
            <a:endParaRPr lang="ru-RU"/>
          </a:p>
        </p:txBody>
      </p:sp>
      <p:sp>
        <p:nvSpPr>
          <p:cNvPr id="4" name="Образ слайда 3"/>
          <p:cNvSpPr>
            <a:spLocks noGrp="1" noRot="1" noChangeAspect="1"/>
          </p:cNvSpPr>
          <p:nvPr>
            <p:ph type="sldImg" idx="2"/>
          </p:nvPr>
        </p:nvSpPr>
        <p:spPr>
          <a:xfrm>
            <a:off x="717550" y="739775"/>
            <a:ext cx="5346700" cy="37036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8180" y="4690269"/>
            <a:ext cx="5425440" cy="444341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78825"/>
            <a:ext cx="2938780" cy="49371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1452" y="9378825"/>
            <a:ext cx="2938780" cy="493712"/>
          </a:xfrm>
          <a:prstGeom prst="rect">
            <a:avLst/>
          </a:prstGeom>
        </p:spPr>
        <p:txBody>
          <a:bodyPr vert="horz" lIns="91440" tIns="45720" rIns="91440" bIns="45720" rtlCol="0" anchor="b"/>
          <a:lstStyle>
            <a:lvl1pPr algn="r">
              <a:defRPr sz="1200"/>
            </a:lvl1pPr>
          </a:lstStyle>
          <a:p>
            <a:fld id="{6BBE416E-5321-4F05-9C47-29A61C95DC87}" type="slidenum">
              <a:rPr lang="ru-RU" smtClean="0"/>
              <a:pPr/>
              <a:t>‹#›</a:t>
            </a:fld>
            <a:endParaRPr lang="ru-RU"/>
          </a:p>
        </p:txBody>
      </p:sp>
    </p:spTree>
    <p:extLst>
      <p:ext uri="{BB962C8B-B14F-4D97-AF65-F5344CB8AC3E}">
        <p14:creationId xmlns:p14="http://schemas.microsoft.com/office/powerpoint/2010/main" val="145725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BBE416E-5321-4F05-9C47-29A61C95DC87}" type="slidenum">
              <a:rPr lang="ru-RU" smtClean="0"/>
              <a:pPr/>
              <a:t>2</a:t>
            </a:fld>
            <a:endParaRPr lang="ru-RU"/>
          </a:p>
        </p:txBody>
      </p:sp>
    </p:spTree>
    <p:extLst>
      <p:ext uri="{BB962C8B-B14F-4D97-AF65-F5344CB8AC3E}">
        <p14:creationId xmlns:p14="http://schemas.microsoft.com/office/powerpoint/2010/main" val="1370595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17550" y="739775"/>
            <a:ext cx="5346700" cy="37036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BBE416E-5321-4F05-9C47-29A61C95DC87}" type="slidenum">
              <a:rPr lang="ru-RU" smtClean="0"/>
              <a:pPr/>
              <a:t>5</a:t>
            </a:fld>
            <a:endParaRPr lang="ru-RU"/>
          </a:p>
        </p:txBody>
      </p:sp>
    </p:spTree>
    <p:extLst>
      <p:ext uri="{BB962C8B-B14F-4D97-AF65-F5344CB8AC3E}">
        <p14:creationId xmlns:p14="http://schemas.microsoft.com/office/powerpoint/2010/main" val="218457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17550" y="739775"/>
            <a:ext cx="5346700" cy="37036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BBE416E-5321-4F05-9C47-29A61C95DC87}" type="slidenum">
              <a:rPr lang="ru-RU" smtClean="0"/>
              <a:pPr/>
              <a:t>10</a:t>
            </a:fld>
            <a:endParaRPr lang="ru-RU"/>
          </a:p>
        </p:txBody>
      </p:sp>
    </p:spTree>
    <p:extLst>
      <p:ext uri="{BB962C8B-B14F-4D97-AF65-F5344CB8AC3E}">
        <p14:creationId xmlns:p14="http://schemas.microsoft.com/office/powerpoint/2010/main" val="249086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17550" y="739775"/>
            <a:ext cx="5346700" cy="37036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BBE416E-5321-4F05-9C47-29A61C95DC87}" type="slidenum">
              <a:rPr lang="ru-RU" smtClean="0"/>
              <a:pPr/>
              <a:t>13</a:t>
            </a:fld>
            <a:endParaRPr lang="ru-RU"/>
          </a:p>
        </p:txBody>
      </p:sp>
    </p:spTree>
    <p:extLst>
      <p:ext uri="{BB962C8B-B14F-4D97-AF65-F5344CB8AC3E}">
        <p14:creationId xmlns:p14="http://schemas.microsoft.com/office/powerpoint/2010/main" val="98530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BBE416E-5321-4F05-9C47-29A61C95DC87}" type="slidenum">
              <a:rPr lang="ru-RU" smtClean="0"/>
              <a:pPr/>
              <a:t>17</a:t>
            </a:fld>
            <a:endParaRPr lang="ru-RU"/>
          </a:p>
        </p:txBody>
      </p:sp>
    </p:spTree>
    <p:extLst>
      <p:ext uri="{BB962C8B-B14F-4D97-AF65-F5344CB8AC3E}">
        <p14:creationId xmlns:p14="http://schemas.microsoft.com/office/powerpoint/2010/main" val="11994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BBE416E-5321-4F05-9C47-29A61C95DC87}" type="slidenum">
              <a:rPr lang="ru-RU" smtClean="0"/>
              <a:pPr/>
              <a:t>23</a:t>
            </a:fld>
            <a:endParaRPr lang="ru-RU"/>
          </a:p>
        </p:txBody>
      </p:sp>
    </p:spTree>
    <p:extLst>
      <p:ext uri="{BB962C8B-B14F-4D97-AF65-F5344CB8AC3E}">
        <p14:creationId xmlns:p14="http://schemas.microsoft.com/office/powerpoint/2010/main" val="1523991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BBE416E-5321-4F05-9C47-29A61C95DC87}" type="slidenum">
              <a:rPr lang="ru-RU" smtClean="0"/>
              <a:pPr/>
              <a:t>28</a:t>
            </a:fld>
            <a:endParaRPr lang="ru-RU"/>
          </a:p>
        </p:txBody>
      </p:sp>
    </p:spTree>
    <p:extLst>
      <p:ext uri="{BB962C8B-B14F-4D97-AF65-F5344CB8AC3E}">
        <p14:creationId xmlns:p14="http://schemas.microsoft.com/office/powerpoint/2010/main" val="140437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4" name="Дата 3"/>
          <p:cNvSpPr>
            <a:spLocks noGrp="1"/>
          </p:cNvSpPr>
          <p:nvPr>
            <p:ph type="dt" sz="half" idx="10"/>
          </p:nvPr>
        </p:nvSpPr>
        <p:spPr>
          <a:xfrm>
            <a:off x="495300" y="6356353"/>
            <a:ext cx="2311400" cy="365125"/>
          </a:xfrm>
          <a:prstGeom prst="rect">
            <a:avLst/>
          </a:prstGeom>
        </p:spPr>
        <p:txBody>
          <a:bodyPr/>
          <a:lstStyle/>
          <a:p>
            <a:fld id="{62F29BFF-9676-40E5-B3E4-55342CEA92DE}" type="datetime1">
              <a:rPr lang="ru-RU" smtClean="0"/>
              <a:pPr/>
              <a:t>01.03.22</a:t>
            </a:fld>
            <a:endParaRPr lang="ru-RU"/>
          </a:p>
        </p:txBody>
      </p:sp>
      <p:sp>
        <p:nvSpPr>
          <p:cNvPr id="5" name="Нижний колонтитул 4"/>
          <p:cNvSpPr>
            <a:spLocks noGrp="1"/>
          </p:cNvSpPr>
          <p:nvPr>
            <p:ph type="ftr" sz="quarter" idx="11"/>
          </p:nvPr>
        </p:nvSpPr>
        <p:spPr>
          <a:xfrm>
            <a:off x="3384550" y="6356353"/>
            <a:ext cx="31369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lvl1pPr>
              <a:defRPr b="1"/>
            </a:lvl1pPr>
          </a:lstStyle>
          <a:p>
            <a:fld id="{0EA69AD9-C057-430B-953A-2169DD428983}"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28"/>
            <a:ext cx="84201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485900" y="3886200"/>
            <a:ext cx="69342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xfrm>
            <a:off x="495300" y="6356353"/>
            <a:ext cx="2311400" cy="365125"/>
          </a:xfrm>
          <a:prstGeom prst="rect">
            <a:avLst/>
          </a:prstGeom>
        </p:spPr>
        <p:txBody>
          <a:bodyPr/>
          <a:lstStyle>
            <a:lvl1pPr>
              <a:defRPr/>
            </a:lvl1pPr>
          </a:lstStyle>
          <a:p>
            <a:pPr>
              <a:defRPr/>
            </a:pPr>
            <a:fld id="{1DC9C876-49DF-49DE-A434-496492CF6C25}" type="datetime1">
              <a:rPr lang="ru-RU"/>
              <a:pPr>
                <a:defRPr/>
              </a:pPr>
              <a:t>01.03.22</a:t>
            </a:fld>
            <a:endParaRPr lang="ru-RU"/>
          </a:p>
        </p:txBody>
      </p:sp>
      <p:sp>
        <p:nvSpPr>
          <p:cNvPr id="5" name="Нижний колонтитул 4"/>
          <p:cNvSpPr>
            <a:spLocks noGrp="1"/>
          </p:cNvSpPr>
          <p:nvPr>
            <p:ph type="ftr" sz="quarter" idx="11"/>
          </p:nvPr>
        </p:nvSpPr>
        <p:spPr>
          <a:xfrm>
            <a:off x="3384550" y="6356353"/>
            <a:ext cx="3136900" cy="365125"/>
          </a:xfrm>
          <a:prstGeom prst="rect">
            <a:avLst/>
          </a:prstGeom>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1AE698A-4FFF-472A-91F9-6392B036558C}"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33174"/>
      </p:ext>
    </p:extLst>
  </p:cSld>
  <p:clrMapOvr>
    <a:masterClrMapping/>
  </p:clrMapOvr>
  <p:transition spd="med" advClick="0"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09794" y="142852"/>
            <a:ext cx="7286676" cy="571504"/>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95300" y="1600206"/>
            <a:ext cx="89154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95300" y="6356360"/>
            <a:ext cx="2311400" cy="365125"/>
          </a:xfrm>
          <a:prstGeom prst="rect">
            <a:avLst/>
          </a:prstGeom>
        </p:spPr>
        <p:txBody>
          <a:bodyPr/>
          <a:lstStyle/>
          <a:p>
            <a:fld id="{DE095DC0-55D3-46FD-8A96-5E462435E0F0}" type="datetime1">
              <a:rPr lang="ru-RU" smtClean="0">
                <a:solidFill>
                  <a:prstClr val="black">
                    <a:tint val="75000"/>
                  </a:prstClr>
                </a:solidFill>
              </a:rPr>
              <a:pPr/>
              <a:t>01.03.22</a:t>
            </a:fld>
            <a:endParaRPr lang="ru-RU">
              <a:solidFill>
                <a:prstClr val="black">
                  <a:tint val="75000"/>
                </a:prstClr>
              </a:solidFill>
            </a:endParaRPr>
          </a:p>
        </p:txBody>
      </p:sp>
      <p:sp>
        <p:nvSpPr>
          <p:cNvPr id="5" name="Нижний колонтитул 4"/>
          <p:cNvSpPr>
            <a:spLocks noGrp="1"/>
          </p:cNvSpPr>
          <p:nvPr>
            <p:ph type="ftr" sz="quarter" idx="11"/>
          </p:nvPr>
        </p:nvSpPr>
        <p:spPr>
          <a:xfrm>
            <a:off x="3384550" y="6356360"/>
            <a:ext cx="3136900" cy="365125"/>
          </a:xfrm>
          <a:prstGeom prst="rect">
            <a:avLst/>
          </a:prstGeom>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C689F14-558C-45C2-A9CC-B8F83F424C8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1106294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6" cstate="print"/>
          <a:srcRect/>
          <a:stretch>
            <a:fillRect/>
          </a:stretch>
        </p:blipFill>
        <p:spPr bwMode="auto">
          <a:xfrm>
            <a:off x="0" y="0"/>
            <a:ext cx="9906000" cy="6858000"/>
          </a:xfrm>
          <a:prstGeom prst="rect">
            <a:avLst/>
          </a:prstGeom>
          <a:noFill/>
          <a:ln w="9525">
            <a:noFill/>
            <a:miter lim="800000"/>
            <a:headEnd/>
            <a:tailEnd/>
          </a:ln>
        </p:spPr>
      </p:pic>
      <p:sp>
        <p:nvSpPr>
          <p:cNvPr id="6" name="Номер слайда 5"/>
          <p:cNvSpPr>
            <a:spLocks noGrp="1"/>
          </p:cNvSpPr>
          <p:nvPr>
            <p:ph type="sldNum" sz="quarter" idx="4"/>
          </p:nvPr>
        </p:nvSpPr>
        <p:spPr>
          <a:xfrm>
            <a:off x="9520266" y="6492877"/>
            <a:ext cx="385734" cy="365125"/>
          </a:xfrm>
          <a:prstGeom prst="rect">
            <a:avLst/>
          </a:prstGeom>
          <a:solidFill>
            <a:schemeClr val="accent1">
              <a:alpha val="59000"/>
            </a:schemeClr>
          </a:solidFill>
        </p:spPr>
        <p:txBody>
          <a:bodyPr vert="horz" lIns="0" tIns="0" rIns="0" bIns="0" rtlCol="0" anchor="ctr"/>
          <a:lstStyle>
            <a:lvl1pPr algn="ctr">
              <a:defRPr sz="1400">
                <a:solidFill>
                  <a:schemeClr val="bg1"/>
                </a:solidFill>
                <a:latin typeface="Arial" pitchFamily="34" charset="0"/>
                <a:cs typeface="Arial" pitchFamily="34" charset="0"/>
              </a:defRPr>
            </a:lvl1pPr>
          </a:lstStyle>
          <a:p>
            <a:fld id="{0EA69AD9-C057-430B-953A-2169DD428983}"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18.jpeg"/><Relationship Id="rId1" Type="http://schemas.openxmlformats.org/officeDocument/2006/relationships/slideLayout" Target="../slideLayouts/slideLayout3.xml"/><Relationship Id="rId2"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jpeg"/><Relationship Id="rId3"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t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0EA69AD9-C057-430B-953A-2169DD428983}" type="slidenum">
              <a:rPr lang="ru-RU" smtClean="0"/>
              <a:pPr/>
              <a:t>1</a:t>
            </a:fld>
            <a:endParaRPr lang="ru-RU"/>
          </a:p>
        </p:txBody>
      </p:sp>
      <p:pic>
        <p:nvPicPr>
          <p:cNvPr id="5" name="Picture 1"/>
          <p:cNvPicPr>
            <a:picLocks noChangeAspect="1" noChangeArrowheads="1"/>
          </p:cNvPicPr>
          <p:nvPr/>
        </p:nvPicPr>
        <p:blipFill>
          <a:blip r:embed="rId2" cstate="print"/>
          <a:srcRect/>
          <a:stretch>
            <a:fillRect/>
          </a:stretch>
        </p:blipFill>
        <p:spPr bwMode="auto">
          <a:xfrm>
            <a:off x="-375592" y="-459432"/>
            <a:ext cx="10512729" cy="7639633"/>
          </a:xfrm>
          <a:prstGeom prst="rect">
            <a:avLst/>
          </a:prstGeom>
          <a:noFill/>
          <a:ln w="9525">
            <a:noFill/>
            <a:miter lim="800000"/>
            <a:headEnd/>
            <a:tailEnd/>
          </a:ln>
          <a:effectLst/>
        </p:spPr>
      </p:pic>
      <p:sp>
        <p:nvSpPr>
          <p:cNvPr id="6" name="Text Box 8"/>
          <p:cNvSpPr txBox="1">
            <a:spLocks noChangeArrowheads="1"/>
          </p:cNvSpPr>
          <p:nvPr/>
        </p:nvSpPr>
        <p:spPr bwMode="auto">
          <a:xfrm>
            <a:off x="-208419" y="818792"/>
            <a:ext cx="9921552" cy="523220"/>
          </a:xfrm>
          <a:prstGeom prst="rect">
            <a:avLst/>
          </a:prstGeom>
          <a:noFill/>
          <a:ln w="28575">
            <a:noFill/>
            <a:miter lim="800000"/>
            <a:headEnd/>
            <a:tailEnd/>
          </a:ln>
          <a:effectLst>
            <a:outerShdw dist="35921" dir="2700000" algn="ctr" rotWithShape="0">
              <a:schemeClr val="tx1"/>
            </a:outerShdw>
          </a:effectLst>
        </p:spPr>
        <p:txBody>
          <a:bodyPr wrap="square">
            <a:spAutoFit/>
          </a:bodyPr>
          <a:lstStyle/>
          <a:p>
            <a:pPr algn="ctr"/>
            <a:r>
              <a:rPr lang="en-US" sz="2800" dirty="0">
                <a:solidFill>
                  <a:srgbClr val="FFC000"/>
                </a:solidFill>
                <a:latin typeface="Arial" pitchFamily="34" charset="0"/>
                <a:cs typeface="Arial" pitchFamily="34" charset="0"/>
              </a:rPr>
              <a:t>Past, Current, and Future of Russian Microwave </a:t>
            </a:r>
            <a:r>
              <a:rPr lang="en-US" sz="2800" dirty="0" smtClean="0">
                <a:solidFill>
                  <a:srgbClr val="FFC000"/>
                </a:solidFill>
                <a:latin typeface="Arial" pitchFamily="34" charset="0"/>
                <a:cs typeface="Arial" pitchFamily="34" charset="0"/>
              </a:rPr>
              <a:t>Radiometers</a:t>
            </a:r>
          </a:p>
        </p:txBody>
      </p:sp>
      <p:pic>
        <p:nvPicPr>
          <p:cNvPr id="7" name="Рисунок 6" descr="Арктика_.png"/>
          <p:cNvPicPr>
            <a:picLocks noChangeAspect="1"/>
          </p:cNvPicPr>
          <p:nvPr/>
        </p:nvPicPr>
        <p:blipFill>
          <a:blip r:embed="rId3" cstate="print"/>
          <a:stretch>
            <a:fillRect/>
          </a:stretch>
        </p:blipFill>
        <p:spPr>
          <a:xfrm rot="20707598">
            <a:off x="1809728" y="4429134"/>
            <a:ext cx="928694" cy="659479"/>
          </a:xfrm>
          <a:prstGeom prst="rect">
            <a:avLst/>
          </a:prstGeom>
        </p:spPr>
      </p:pic>
      <p:pic>
        <p:nvPicPr>
          <p:cNvPr id="8" name="Рисунок 7" descr="Электро_спутник.png"/>
          <p:cNvPicPr>
            <a:picLocks noChangeAspect="1"/>
          </p:cNvPicPr>
          <p:nvPr/>
        </p:nvPicPr>
        <p:blipFill>
          <a:blip r:embed="rId4" cstate="print"/>
          <a:stretch>
            <a:fillRect/>
          </a:stretch>
        </p:blipFill>
        <p:spPr>
          <a:xfrm>
            <a:off x="8453463" y="5643578"/>
            <a:ext cx="873774" cy="763146"/>
          </a:xfrm>
          <a:prstGeom prst="rect">
            <a:avLst/>
          </a:prstGeom>
        </p:spPr>
      </p:pic>
      <p:sp>
        <p:nvSpPr>
          <p:cNvPr id="11" name="Прямоугольник 10"/>
          <p:cNvSpPr/>
          <p:nvPr/>
        </p:nvSpPr>
        <p:spPr>
          <a:xfrm>
            <a:off x="2142836" y="1988840"/>
            <a:ext cx="6108832" cy="348813"/>
          </a:xfrm>
          <a:prstGeom prst="rect">
            <a:avLst/>
          </a:prstGeom>
        </p:spPr>
        <p:txBody>
          <a:bodyPr wrap="square">
            <a:spAutoFit/>
          </a:bodyPr>
          <a:lstStyle/>
          <a:p>
            <a:pPr algn="ctr">
              <a:lnSpc>
                <a:spcPts val="2000"/>
              </a:lnSpc>
            </a:pPr>
            <a:r>
              <a:rPr lang="en-US" i="1" dirty="0" smtClean="0">
                <a:solidFill>
                  <a:schemeClr val="bg1">
                    <a:lumMod val="95000"/>
                  </a:schemeClr>
                </a:solidFill>
                <a:latin typeface="Arial" panose="020B0604020202020204" pitchFamily="34" charset="0"/>
                <a:cs typeface="Arial" panose="020B0604020202020204" pitchFamily="34" charset="0"/>
              </a:rPr>
              <a:t>A.Uspensky</a:t>
            </a:r>
            <a:r>
              <a:rPr lang="en-US" i="1" baseline="30000" dirty="0" smtClean="0">
                <a:solidFill>
                  <a:schemeClr val="bg1">
                    <a:lumMod val="95000"/>
                  </a:schemeClr>
                </a:solidFill>
                <a:latin typeface="Arial" panose="020B0604020202020204" pitchFamily="34" charset="0"/>
                <a:cs typeface="Arial" panose="020B0604020202020204" pitchFamily="34" charset="0"/>
              </a:rPr>
              <a:t>1</a:t>
            </a:r>
            <a:r>
              <a:rPr lang="en-US" i="1" dirty="0" smtClean="0">
                <a:solidFill>
                  <a:schemeClr val="bg1">
                    <a:lumMod val="95000"/>
                  </a:schemeClr>
                </a:solidFill>
                <a:latin typeface="Arial" panose="020B0604020202020204" pitchFamily="34" charset="0"/>
                <a:cs typeface="Arial" panose="020B0604020202020204" pitchFamily="34" charset="0"/>
              </a:rPr>
              <a:t>,</a:t>
            </a:r>
            <a:r>
              <a:rPr lang="ru-RU" i="1" dirty="0" smtClean="0">
                <a:solidFill>
                  <a:schemeClr val="bg1">
                    <a:lumMod val="95000"/>
                  </a:schemeClr>
                </a:solidFill>
                <a:latin typeface="Arial" panose="020B0604020202020204" pitchFamily="34" charset="0"/>
                <a:cs typeface="Arial" panose="020B0604020202020204" pitchFamily="34" charset="0"/>
              </a:rPr>
              <a:t> </a:t>
            </a:r>
            <a:r>
              <a:rPr lang="en-US" i="1" dirty="0">
                <a:solidFill>
                  <a:schemeClr val="bg1">
                    <a:lumMod val="95000"/>
                  </a:schemeClr>
                </a:solidFill>
                <a:latin typeface="Arial" panose="020B0604020202020204" pitchFamily="34" charset="0"/>
                <a:cs typeface="Arial" panose="020B0604020202020204" pitchFamily="34" charset="0"/>
              </a:rPr>
              <a:t>I</a:t>
            </a:r>
            <a:r>
              <a:rPr lang="en-US" i="1" dirty="0" smtClean="0">
                <a:solidFill>
                  <a:schemeClr val="bg1">
                    <a:lumMod val="95000"/>
                  </a:schemeClr>
                </a:solidFill>
                <a:latin typeface="Arial" panose="020B0604020202020204" pitchFamily="34" charset="0"/>
                <a:cs typeface="Arial" panose="020B0604020202020204" pitchFamily="34" charset="0"/>
              </a:rPr>
              <a:t>. </a:t>
            </a:r>
            <a:r>
              <a:rPr lang="en-US" i="1" dirty="0" err="1" smtClean="0">
                <a:solidFill>
                  <a:schemeClr val="bg1">
                    <a:lumMod val="95000"/>
                  </a:schemeClr>
                </a:solidFill>
                <a:latin typeface="Arial" panose="020B0604020202020204" pitchFamily="34" charset="0"/>
                <a:cs typeface="Arial" panose="020B0604020202020204" pitchFamily="34" charset="0"/>
              </a:rPr>
              <a:t>Cherny</a:t>
            </a:r>
            <a:r>
              <a:rPr lang="ru-RU" i="1" dirty="0" smtClean="0">
                <a:solidFill>
                  <a:schemeClr val="bg1">
                    <a:lumMod val="95000"/>
                  </a:schemeClr>
                </a:solidFill>
                <a:latin typeface="Arial" panose="020B0604020202020204" pitchFamily="34" charset="0"/>
                <a:cs typeface="Arial" panose="020B0604020202020204" pitchFamily="34" charset="0"/>
              </a:rPr>
              <a:t> </a:t>
            </a:r>
            <a:r>
              <a:rPr lang="ru-RU" i="1" baseline="30000" dirty="0" smtClean="0">
                <a:solidFill>
                  <a:schemeClr val="bg1">
                    <a:lumMod val="95000"/>
                  </a:schemeClr>
                </a:solidFill>
                <a:latin typeface="Arial" panose="020B0604020202020204" pitchFamily="34" charset="0"/>
                <a:cs typeface="Arial" panose="020B0604020202020204" pitchFamily="34" charset="0"/>
              </a:rPr>
              <a:t>2</a:t>
            </a:r>
            <a:endParaRPr lang="ru-RU" altLang="ru-RU" i="1" baseline="30000" dirty="0" smtClean="0">
              <a:solidFill>
                <a:schemeClr val="bg1">
                  <a:lumMod val="95000"/>
                </a:schemeClr>
              </a:solidFill>
              <a:latin typeface="Arial" panose="020B0604020202020204" pitchFamily="34" charset="0"/>
              <a:cs typeface="Arial" panose="020B0604020202020204" pitchFamily="34" charset="0"/>
            </a:endParaRPr>
          </a:p>
        </p:txBody>
      </p:sp>
      <p:sp>
        <p:nvSpPr>
          <p:cNvPr id="2" name="Прямоугольник 1"/>
          <p:cNvSpPr/>
          <p:nvPr/>
        </p:nvSpPr>
        <p:spPr>
          <a:xfrm>
            <a:off x="2426905" y="2474431"/>
            <a:ext cx="5818948" cy="1708160"/>
          </a:xfrm>
          <a:prstGeom prst="rect">
            <a:avLst/>
          </a:prstGeom>
        </p:spPr>
        <p:txBody>
          <a:bodyPr wrap="square">
            <a:spAutoFit/>
          </a:bodyPr>
          <a:lstStyle/>
          <a:p>
            <a:pPr indent="809625" algn="ctr">
              <a:lnSpc>
                <a:spcPts val="1800"/>
              </a:lnSpc>
            </a:pPr>
            <a:r>
              <a:rPr lang="ru-RU" sz="1600" i="1" baseline="30000" dirty="0" smtClean="0">
                <a:solidFill>
                  <a:schemeClr val="bg1">
                    <a:lumMod val="95000"/>
                  </a:schemeClr>
                </a:solidFill>
                <a:latin typeface="Arial" panose="020B0604020202020204" pitchFamily="34" charset="0"/>
                <a:cs typeface="Arial" panose="020B0604020202020204" pitchFamily="34" charset="0"/>
              </a:rPr>
              <a:t>  </a:t>
            </a:r>
            <a:r>
              <a:rPr lang="en-US" sz="2000" i="1" baseline="30000" dirty="0" smtClean="0">
                <a:solidFill>
                  <a:schemeClr val="bg1">
                    <a:lumMod val="95000"/>
                  </a:schemeClr>
                </a:solidFill>
                <a:latin typeface="Arial" panose="020B0604020202020204" pitchFamily="34" charset="0"/>
                <a:cs typeface="Arial" panose="020B0604020202020204" pitchFamily="34" charset="0"/>
              </a:rPr>
              <a:t>1</a:t>
            </a:r>
            <a:r>
              <a:rPr lang="ru-RU" sz="2000" i="1" baseline="30000" dirty="0" smtClean="0">
                <a:solidFill>
                  <a:schemeClr val="bg1">
                    <a:lumMod val="95000"/>
                  </a:schemeClr>
                </a:solidFill>
                <a:latin typeface="Arial" panose="020B0604020202020204" pitchFamily="34" charset="0"/>
                <a:cs typeface="Arial" panose="020B0604020202020204" pitchFamily="34" charset="0"/>
              </a:rPr>
              <a:t> </a:t>
            </a:r>
            <a:r>
              <a:rPr lang="en-US" sz="2000" i="1" dirty="0" smtClean="0">
                <a:solidFill>
                  <a:schemeClr val="bg1">
                    <a:lumMod val="95000"/>
                  </a:schemeClr>
                </a:solidFill>
                <a:latin typeface="Arial" panose="020B0604020202020204" pitchFamily="34" charset="0"/>
                <a:cs typeface="Arial" panose="020B0604020202020204" pitchFamily="34" charset="0"/>
              </a:rPr>
              <a:t>SRC </a:t>
            </a:r>
            <a:r>
              <a:rPr lang="en-US" sz="2000" i="1" dirty="0">
                <a:solidFill>
                  <a:schemeClr val="bg1">
                    <a:lumMod val="95000"/>
                  </a:schemeClr>
                </a:solidFill>
                <a:latin typeface="Arial" panose="020B0604020202020204" pitchFamily="34" charset="0"/>
                <a:cs typeface="Arial" panose="020B0604020202020204" pitchFamily="34" charset="0"/>
              </a:rPr>
              <a:t>PLANETA, Moscow</a:t>
            </a:r>
            <a:r>
              <a:rPr lang="en-US" sz="2000" i="1" dirty="0" smtClean="0">
                <a:solidFill>
                  <a:schemeClr val="bg1">
                    <a:lumMod val="95000"/>
                  </a:schemeClr>
                </a:solidFill>
                <a:latin typeface="Arial" panose="020B0604020202020204" pitchFamily="34" charset="0"/>
                <a:cs typeface="Arial" panose="020B0604020202020204" pitchFamily="34" charset="0"/>
              </a:rPr>
              <a:t>,</a:t>
            </a:r>
          </a:p>
          <a:p>
            <a:pPr indent="809625" algn="ctr">
              <a:lnSpc>
                <a:spcPts val="1800"/>
              </a:lnSpc>
            </a:pPr>
            <a:endParaRPr lang="en-US" sz="2000" i="1" dirty="0">
              <a:solidFill>
                <a:schemeClr val="bg1">
                  <a:lumMod val="95000"/>
                </a:schemeClr>
              </a:solidFill>
              <a:latin typeface="Arial" panose="020B0604020202020204" pitchFamily="34" charset="0"/>
              <a:cs typeface="Arial" panose="020B0604020202020204" pitchFamily="34" charset="0"/>
            </a:endParaRPr>
          </a:p>
          <a:p>
            <a:pPr algn="ctr">
              <a:lnSpc>
                <a:spcPts val="1800"/>
              </a:lnSpc>
            </a:pPr>
            <a:r>
              <a:rPr lang="en-US" sz="2000" i="1" baseline="30000" dirty="0" smtClean="0">
                <a:solidFill>
                  <a:schemeClr val="bg1">
                    <a:lumMod val="95000"/>
                  </a:schemeClr>
                </a:solidFill>
                <a:latin typeface="Arial" panose="020B0604020202020204" pitchFamily="34" charset="0"/>
                <a:cs typeface="Arial" panose="020B0604020202020204" pitchFamily="34" charset="0"/>
              </a:rPr>
              <a:t>2</a:t>
            </a:r>
            <a:r>
              <a:rPr lang="en-US" sz="2000" i="1" dirty="0" smtClean="0">
                <a:solidFill>
                  <a:schemeClr val="bg1">
                    <a:lumMod val="95000"/>
                  </a:schemeClr>
                </a:solidFill>
                <a:latin typeface="Arial" panose="020B0604020202020204" pitchFamily="34" charset="0"/>
                <a:cs typeface="Arial" panose="020B0604020202020204" pitchFamily="34" charset="0"/>
              </a:rPr>
              <a:t> JSC </a:t>
            </a:r>
            <a:r>
              <a:rPr lang="en-US" sz="2000" i="1" dirty="0">
                <a:solidFill>
                  <a:schemeClr val="bg1">
                    <a:lumMod val="95000"/>
                  </a:schemeClr>
                </a:solidFill>
                <a:latin typeface="Arial" panose="020B0604020202020204" pitchFamily="34" charset="0"/>
                <a:cs typeface="Arial" panose="020B0604020202020204" pitchFamily="34" charset="0"/>
              </a:rPr>
              <a:t>“Russian Space </a:t>
            </a:r>
            <a:r>
              <a:rPr lang="en-US" sz="2000" i="1" dirty="0" smtClean="0">
                <a:solidFill>
                  <a:schemeClr val="bg1">
                    <a:lumMod val="95000"/>
                  </a:schemeClr>
                </a:solidFill>
                <a:latin typeface="Arial" panose="020B0604020202020204" pitchFamily="34" charset="0"/>
                <a:cs typeface="Arial" panose="020B0604020202020204" pitchFamily="34" charset="0"/>
              </a:rPr>
              <a:t>Systems”,</a:t>
            </a:r>
            <a:r>
              <a:rPr lang="ru-RU" sz="2000" i="1" dirty="0" smtClean="0">
                <a:solidFill>
                  <a:schemeClr val="bg1">
                    <a:lumMod val="95000"/>
                  </a:schemeClr>
                </a:solidFill>
                <a:latin typeface="Arial" panose="020B0604020202020204" pitchFamily="34" charset="0"/>
                <a:cs typeface="Arial" panose="020B0604020202020204" pitchFamily="34" charset="0"/>
              </a:rPr>
              <a:t> </a:t>
            </a:r>
            <a:r>
              <a:rPr lang="en-US" sz="2000" i="1" dirty="0" smtClean="0">
                <a:solidFill>
                  <a:schemeClr val="bg1">
                    <a:lumMod val="95000"/>
                  </a:schemeClr>
                </a:solidFill>
                <a:latin typeface="Arial" panose="020B0604020202020204" pitchFamily="34" charset="0"/>
                <a:cs typeface="Arial" panose="020B0604020202020204" pitchFamily="34" charset="0"/>
              </a:rPr>
              <a:t>Moscow</a:t>
            </a:r>
          </a:p>
          <a:p>
            <a:pPr algn="ctr">
              <a:lnSpc>
                <a:spcPts val="1800"/>
              </a:lnSpc>
            </a:pPr>
            <a:endParaRPr lang="en-US" sz="2000" i="1" dirty="0">
              <a:solidFill>
                <a:schemeClr val="bg1">
                  <a:lumMod val="95000"/>
                </a:schemeClr>
              </a:solidFill>
              <a:latin typeface="Arial" panose="020B0604020202020204" pitchFamily="34" charset="0"/>
              <a:cs typeface="Arial" panose="020B0604020202020204" pitchFamily="34" charset="0"/>
            </a:endParaRPr>
          </a:p>
          <a:p>
            <a:pPr algn="ctr">
              <a:lnSpc>
                <a:spcPts val="1800"/>
              </a:lnSpc>
            </a:pPr>
            <a:r>
              <a:rPr lang="en-US" sz="1400" i="1" dirty="0" smtClean="0">
                <a:solidFill>
                  <a:schemeClr val="bg1">
                    <a:lumMod val="95000"/>
                  </a:schemeClr>
                </a:solidFill>
                <a:latin typeface="Arial" panose="020B0604020202020204" pitchFamily="34" charset="0"/>
                <a:cs typeface="Arial" panose="020B0604020202020204" pitchFamily="34" charset="0"/>
              </a:rPr>
              <a:t>with contribution from M. </a:t>
            </a:r>
            <a:r>
              <a:rPr lang="en-US" sz="1400" i="1" dirty="0" err="1" smtClean="0">
                <a:solidFill>
                  <a:schemeClr val="bg1">
                    <a:lumMod val="95000"/>
                  </a:schemeClr>
                </a:solidFill>
                <a:latin typeface="Arial" panose="020B0604020202020204" pitchFamily="34" charset="0"/>
                <a:cs typeface="Arial" panose="020B0604020202020204" pitchFamily="34" charset="0"/>
              </a:rPr>
              <a:t>Tsyrulnikov</a:t>
            </a:r>
            <a:r>
              <a:rPr lang="en-US" sz="1400" i="1" dirty="0" smtClean="0">
                <a:solidFill>
                  <a:schemeClr val="bg1">
                    <a:lumMod val="95000"/>
                  </a:schemeClr>
                </a:solidFill>
                <a:latin typeface="Arial" panose="020B0604020202020204" pitchFamily="34" charset="0"/>
                <a:cs typeface="Arial" panose="020B0604020202020204" pitchFamily="34" charset="0"/>
              </a:rPr>
              <a:t> and </a:t>
            </a:r>
            <a:r>
              <a:rPr lang="en-US" sz="1400" i="1" dirty="0" err="1" smtClean="0">
                <a:solidFill>
                  <a:schemeClr val="bg1">
                    <a:lumMod val="95000"/>
                  </a:schemeClr>
                </a:solidFill>
                <a:latin typeface="Arial" panose="020B0604020202020204" pitchFamily="34" charset="0"/>
                <a:cs typeface="Arial" panose="020B0604020202020204" pitchFamily="34" charset="0"/>
              </a:rPr>
              <a:t>D.Gaifulin</a:t>
            </a:r>
            <a:r>
              <a:rPr lang="en-US" sz="1400" i="1" dirty="0" smtClean="0">
                <a:solidFill>
                  <a:schemeClr val="bg1">
                    <a:lumMod val="95000"/>
                  </a:schemeClr>
                </a:solidFill>
                <a:latin typeface="Arial" panose="020B0604020202020204" pitchFamily="34" charset="0"/>
                <a:cs typeface="Arial" panose="020B0604020202020204" pitchFamily="34" charset="0"/>
              </a:rPr>
              <a:t>, </a:t>
            </a:r>
          </a:p>
          <a:p>
            <a:pPr algn="ctr">
              <a:lnSpc>
                <a:spcPts val="1800"/>
              </a:lnSpc>
            </a:pPr>
            <a:r>
              <a:rPr lang="en-US" sz="1400" i="1" dirty="0" smtClean="0">
                <a:solidFill>
                  <a:schemeClr val="bg1">
                    <a:lumMod val="95000"/>
                  </a:schemeClr>
                </a:solidFill>
                <a:latin typeface="Arial" panose="020B0604020202020204" pitchFamily="34" charset="0"/>
                <a:cs typeface="Arial" panose="020B0604020202020204" pitchFamily="34" charset="0"/>
              </a:rPr>
              <a:t>Hydrometcenter of Russian Federation</a:t>
            </a:r>
            <a:endParaRPr lang="en-US" sz="1400" i="1" dirty="0" smtClean="0">
              <a:solidFill>
                <a:schemeClr val="bg1">
                  <a:lumMod val="95000"/>
                </a:schemeClr>
              </a:solidFill>
              <a:latin typeface="Arial" panose="020B0604020202020204" pitchFamily="34" charset="0"/>
              <a:cs typeface="Arial" panose="020B0604020202020204" pitchFamily="34" charset="0"/>
            </a:endParaRPr>
          </a:p>
          <a:p>
            <a:pPr marL="342900" indent="-342900" algn="ctr">
              <a:lnSpc>
                <a:spcPts val="1800"/>
              </a:lnSpc>
              <a:buAutoNum type="arabicPlain" startAt="2"/>
            </a:pPr>
            <a:endParaRPr lang="en-US" sz="2000" i="1" dirty="0">
              <a:solidFill>
                <a:schemeClr val="bg1">
                  <a:lumMod val="95000"/>
                </a:schemeClr>
              </a:solidFill>
              <a:latin typeface="Arial" panose="020B0604020202020204" pitchFamily="34" charset="0"/>
              <a:cs typeface="Arial" panose="020B0604020202020204" pitchFamily="34" charset="0"/>
            </a:endParaRPr>
          </a:p>
        </p:txBody>
      </p:sp>
      <p:sp>
        <p:nvSpPr>
          <p:cNvPr id="14" name="Прямоугольник 13"/>
          <p:cNvSpPr/>
          <p:nvPr/>
        </p:nvSpPr>
        <p:spPr>
          <a:xfrm>
            <a:off x="2305721" y="-469879"/>
            <a:ext cx="4976683" cy="369332"/>
          </a:xfrm>
          <a:prstGeom prst="rect">
            <a:avLst/>
          </a:prstGeom>
        </p:spPr>
        <p:txBody>
          <a:bodyPr wrap="none">
            <a:spAutoFit/>
          </a:bodyPr>
          <a:lstStyle/>
          <a:p>
            <a:pPr algn="ctr"/>
            <a:r>
              <a:rPr lang="en-US" dirty="0" smtClean="0">
                <a:solidFill>
                  <a:srgbClr val="FFC000"/>
                </a:solidFill>
                <a:latin typeface="Arial" pitchFamily="34" charset="0"/>
                <a:cs typeface="Arial" pitchFamily="34" charset="0"/>
              </a:rPr>
              <a:t>GSICS </a:t>
            </a:r>
            <a:r>
              <a:rPr lang="en-US" dirty="0">
                <a:solidFill>
                  <a:srgbClr val="FFC000"/>
                </a:solidFill>
                <a:latin typeface="Arial" pitchFamily="34" charset="0"/>
                <a:cs typeface="Arial" pitchFamily="34" charset="0"/>
              </a:rPr>
              <a:t>MW Subgroup Workshop, </a:t>
            </a:r>
            <a:r>
              <a:rPr lang="en-US" dirty="0" smtClean="0">
                <a:solidFill>
                  <a:srgbClr val="FFC000"/>
                </a:solidFill>
                <a:latin typeface="Arial" pitchFamily="34" charset="0"/>
                <a:cs typeface="Arial" pitchFamily="34" charset="0"/>
              </a:rPr>
              <a:t>02.03.2022</a:t>
            </a:r>
            <a:endParaRPr lang="ru-RU" dirty="0">
              <a:solidFill>
                <a:srgbClr val="FFC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F1AE698A-4FFF-472A-91F9-6392B036558C}" type="slidenum">
              <a:rPr lang="ru-RU" smtClean="0"/>
              <a:pPr>
                <a:defRPr/>
              </a:pPr>
              <a:t>10</a:t>
            </a:fld>
            <a:endParaRPr lang="ru-RU" dirty="0"/>
          </a:p>
        </p:txBody>
      </p:sp>
      <p:sp>
        <p:nvSpPr>
          <p:cNvPr id="12" name="Text Box 30"/>
          <p:cNvSpPr txBox="1">
            <a:spLocks noChangeArrowheads="1"/>
          </p:cNvSpPr>
          <p:nvPr/>
        </p:nvSpPr>
        <p:spPr bwMode="auto">
          <a:xfrm>
            <a:off x="533400" y="3260712"/>
            <a:ext cx="8229600" cy="366713"/>
          </a:xfrm>
          <a:prstGeom prst="rect">
            <a:avLst/>
          </a:prstGeom>
          <a:noFill/>
          <a:ln w="9525">
            <a:noFill/>
            <a:miter lim="800000"/>
            <a:headEnd/>
            <a:tailEnd/>
          </a:ln>
          <a:effectLst/>
        </p:spPr>
        <p:txBody>
          <a:bodyPr>
            <a:spAutoFit/>
          </a:bodyPr>
          <a:lstStyle/>
          <a:p>
            <a:pPr fontAlgn="auto">
              <a:spcBef>
                <a:spcPct val="50000"/>
              </a:spcBef>
              <a:spcAft>
                <a:spcPts val="0"/>
              </a:spcAft>
            </a:pPr>
            <a:endParaRPr lang="ru-RU">
              <a:solidFill>
                <a:prstClr val="black"/>
              </a:solidFill>
              <a:latin typeface="Calibri"/>
              <a:cs typeface="+mn-cs"/>
            </a:endParaRPr>
          </a:p>
        </p:txBody>
      </p:sp>
      <p:pic>
        <p:nvPicPr>
          <p:cNvPr id="13"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1720" y="632645"/>
            <a:ext cx="4032000" cy="2735213"/>
          </a:xfrm>
          <a:prstGeom prst="rect">
            <a:avLst/>
          </a:prstGeom>
          <a:solidFill>
            <a:schemeClr val="accent1">
              <a:lumMod val="75000"/>
            </a:schemeClr>
          </a:solidFill>
          <a:ln w="3175">
            <a:solidFill>
              <a:schemeClr val="accent1">
                <a:lumMod val="75000"/>
              </a:schemeClr>
            </a:solidFill>
          </a:ln>
          <a:extLst/>
        </p:spPr>
      </p:pic>
      <p:pic>
        <p:nvPicPr>
          <p:cNvPr id="14" name="Picture 1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520" y="2315911"/>
            <a:ext cx="4032000" cy="2717546"/>
          </a:xfrm>
          <a:prstGeom prst="rect">
            <a:avLst/>
          </a:prstGeom>
          <a:solidFill>
            <a:schemeClr val="accent1">
              <a:lumMod val="75000"/>
            </a:schemeClr>
          </a:solidFill>
          <a:ln w="3175">
            <a:solidFill>
              <a:schemeClr val="accent1">
                <a:lumMod val="75000"/>
              </a:schemeClr>
            </a:solidFill>
          </a:ln>
          <a:extLst/>
        </p:spPr>
      </p:pic>
      <p:pic>
        <p:nvPicPr>
          <p:cNvPr id="15" name="Picture 2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3248" y="3861352"/>
            <a:ext cx="4032000" cy="2736000"/>
          </a:xfrm>
          <a:prstGeom prst="rect">
            <a:avLst/>
          </a:prstGeom>
          <a:solidFill>
            <a:schemeClr val="accent1">
              <a:lumMod val="75000"/>
            </a:schemeClr>
          </a:solidFill>
          <a:ln w="3175">
            <a:solidFill>
              <a:schemeClr val="accent1">
                <a:lumMod val="75000"/>
              </a:schemeClr>
            </a:solidFill>
          </a:ln>
          <a:extLst/>
        </p:spPr>
      </p:pic>
      <p:pic>
        <p:nvPicPr>
          <p:cNvPr id="16" name="Picture 2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928" y="2331737"/>
            <a:ext cx="4032000" cy="2736000"/>
          </a:xfrm>
          <a:prstGeom prst="rect">
            <a:avLst/>
          </a:prstGeom>
          <a:solidFill>
            <a:schemeClr val="accent1">
              <a:lumMod val="75000"/>
            </a:schemeClr>
          </a:solidFill>
          <a:ln w="3175">
            <a:solidFill>
              <a:schemeClr val="accent1">
                <a:lumMod val="75000"/>
              </a:schemeClr>
            </a:solidFill>
          </a:ln>
          <a:extLst/>
        </p:spPr>
      </p:pic>
      <p:sp>
        <p:nvSpPr>
          <p:cNvPr id="17" name="Rectangle 2"/>
          <p:cNvSpPr txBox="1">
            <a:spLocks noChangeArrowheads="1"/>
          </p:cNvSpPr>
          <p:nvPr/>
        </p:nvSpPr>
        <p:spPr>
          <a:xfrm>
            <a:off x="128464" y="98525"/>
            <a:ext cx="9777536" cy="594171"/>
          </a:xfrm>
          <a:prstGeom prst="rect">
            <a:avLst/>
          </a:prstGeom>
        </p:spPr>
        <p:txBody>
          <a:bodyPr vert="horz" lIns="91440" tIns="45720" rIns="91440" bIns="45720" rtlCol="0" anchor="ctr">
            <a:noAutofit/>
          </a:bodyPr>
          <a:lstStyle/>
          <a:p>
            <a:pPr algn="ctr" fontAlgn="auto">
              <a:spcAft>
                <a:spcPts val="0"/>
              </a:spcAft>
              <a:defRPr/>
            </a:pPr>
            <a:r>
              <a:rPr lang="en-US" altLang="ru-RU" sz="2400" b="1" dirty="0" smtClean="0">
                <a:solidFill>
                  <a:prstClr val="black"/>
                </a:solidFill>
                <a:latin typeface="Times New Roman" pitchFamily="18" charset="0"/>
                <a:cs typeface="Times New Roman" pitchFamily="18" charset="0"/>
              </a:rPr>
              <a:t>MTVZA-GY global data in channels </a:t>
            </a:r>
            <a:r>
              <a:rPr lang="pt-BR" altLang="ru-RU" sz="2400" b="1" dirty="0" smtClean="0">
                <a:solidFill>
                  <a:prstClr val="black"/>
                </a:solidFill>
                <a:latin typeface="Times New Roman" pitchFamily="18" charset="0"/>
                <a:cs typeface="Times New Roman" pitchFamily="18" charset="0"/>
              </a:rPr>
              <a:t>18.7v</a:t>
            </a:r>
            <a:r>
              <a:rPr lang="pt-BR" altLang="ru-RU" sz="2400" b="1" dirty="0">
                <a:solidFill>
                  <a:prstClr val="black"/>
                </a:solidFill>
                <a:latin typeface="Times New Roman" pitchFamily="18" charset="0"/>
                <a:cs typeface="Times New Roman" pitchFamily="18" charset="0"/>
              </a:rPr>
              <a:t>, 36.</a:t>
            </a:r>
            <a:r>
              <a:rPr lang="ru-RU" altLang="ru-RU" sz="2400" b="1" dirty="0">
                <a:solidFill>
                  <a:prstClr val="black"/>
                </a:solidFill>
                <a:latin typeface="Times New Roman" pitchFamily="18" charset="0"/>
                <a:cs typeface="Times New Roman" pitchFamily="18" charset="0"/>
              </a:rPr>
              <a:t>5</a:t>
            </a:r>
            <a:r>
              <a:rPr lang="pt-BR" altLang="ru-RU" sz="2400" b="1" dirty="0">
                <a:solidFill>
                  <a:prstClr val="black"/>
                </a:solidFill>
                <a:latin typeface="Times New Roman" pitchFamily="18" charset="0"/>
                <a:cs typeface="Times New Roman" pitchFamily="18" charset="0"/>
              </a:rPr>
              <a:t>v, 52.8v, 183.31±7h </a:t>
            </a:r>
            <a:r>
              <a:rPr lang="en-US" altLang="ru-RU" sz="2400" b="1" dirty="0" smtClean="0">
                <a:solidFill>
                  <a:prstClr val="black"/>
                </a:solidFill>
                <a:latin typeface="Times New Roman" pitchFamily="18" charset="0"/>
                <a:cs typeface="Times New Roman" pitchFamily="18" charset="0"/>
              </a:rPr>
              <a:t>GHz</a:t>
            </a:r>
            <a:endParaRPr lang="ru-RU" altLang="ru-RU" sz="24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511388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68314" y="1000125"/>
            <a:ext cx="8969375" cy="5786438"/>
          </a:xfrm>
          <a:prstGeom prst="rect">
            <a:avLst/>
          </a:prstGeom>
          <a:gradFill rotWithShape="1">
            <a:gsLst>
              <a:gs pos="0">
                <a:srgbClr val="A99CA9"/>
              </a:gs>
              <a:gs pos="100000">
                <a:srgbClr val="FFEBFF"/>
              </a:gs>
            </a:gsLst>
            <a:lin ang="5400000" scaled="1"/>
          </a:gradFill>
          <a:ln w="12700">
            <a:solidFill>
              <a:schemeClr val="tx1"/>
            </a:solidFill>
            <a:miter lim="800000"/>
            <a:headEnd type="none" w="sm" len="sm"/>
            <a:tailEnd type="none" w="sm" len="sm"/>
          </a:ln>
        </p:spPr>
        <p:txBody>
          <a:bodyPr wrap="none" lIns="90000" tIns="46800" rIns="90000" bIns="46800" anchor="ctr"/>
          <a:lstStyle/>
          <a:p>
            <a:endParaRPr lang="ru-RU" altLang="ru-RU"/>
          </a:p>
        </p:txBody>
      </p:sp>
      <p:sp>
        <p:nvSpPr>
          <p:cNvPr id="17411" name="Rectangle 2"/>
          <p:cNvSpPr>
            <a:spLocks noGrp="1" noChangeArrowheads="1"/>
          </p:cNvSpPr>
          <p:nvPr>
            <p:ph type="title" idx="4294967295"/>
          </p:nvPr>
        </p:nvSpPr>
        <p:spPr>
          <a:xfrm>
            <a:off x="2024042" y="71438"/>
            <a:ext cx="6715146" cy="2637482"/>
          </a:xfrm>
          <a:prstGeom prst="rect">
            <a:avLst/>
          </a:prstGeom>
        </p:spPr>
        <p:txBody>
          <a:bodyPr>
            <a:normAutofit/>
          </a:bodyPr>
          <a:lstStyle/>
          <a:p>
            <a:r>
              <a:rPr lang="en-US" altLang="ru-RU" sz="1400" dirty="0">
                <a:solidFill>
                  <a:srgbClr val="0000FF"/>
                </a:solidFill>
                <a:latin typeface="Arial Black" pitchFamily="34" charset="0"/>
              </a:rPr>
              <a:t>MTVZA-GY measurements in</a:t>
            </a:r>
            <a:r>
              <a:rPr lang="ru-RU" altLang="ru-RU" sz="1400" dirty="0">
                <a:solidFill>
                  <a:srgbClr val="0000FF"/>
                </a:solidFill>
                <a:latin typeface="Arial Black" pitchFamily="34" charset="0"/>
              </a:rPr>
              <a:t> 10.6 </a:t>
            </a:r>
            <a:r>
              <a:rPr lang="en-US" altLang="ru-RU" sz="1400" dirty="0">
                <a:solidFill>
                  <a:srgbClr val="0000FF"/>
                </a:solidFill>
                <a:latin typeface="Arial Black" pitchFamily="34" charset="0"/>
              </a:rPr>
              <a:t>GHz</a:t>
            </a:r>
            <a:r>
              <a:rPr lang="ru-RU" altLang="ru-RU" sz="1400" dirty="0" smtClean="0">
                <a:solidFill>
                  <a:srgbClr val="0000FF"/>
                </a:solidFill>
                <a:latin typeface="Arial Black" pitchFamily="34" charset="0"/>
              </a:rPr>
              <a:t> (</a:t>
            </a:r>
            <a:r>
              <a:rPr lang="en-US" altLang="ru-RU" sz="1400" dirty="0" smtClean="0">
                <a:solidFill>
                  <a:srgbClr val="0000FF"/>
                </a:solidFill>
                <a:latin typeface="Arial Black" pitchFamily="34" charset="0"/>
              </a:rPr>
              <a:t>V</a:t>
            </a:r>
            <a:r>
              <a:rPr lang="ru-RU" altLang="ru-RU" sz="1400" dirty="0" smtClean="0">
                <a:solidFill>
                  <a:srgbClr val="0000FF"/>
                </a:solidFill>
                <a:latin typeface="Arial Black" pitchFamily="34" charset="0"/>
              </a:rPr>
              <a:t>), </a:t>
            </a:r>
            <a:r>
              <a:rPr lang="ru-RU" altLang="ru-RU" sz="1400" dirty="0">
                <a:solidFill>
                  <a:srgbClr val="0000FF"/>
                </a:solidFill>
                <a:latin typeface="Arial Black" pitchFamily="34" charset="0"/>
              </a:rPr>
              <a:t>18.7 </a:t>
            </a:r>
            <a:r>
              <a:rPr lang="en-US" altLang="ru-RU" sz="1400" dirty="0">
                <a:solidFill>
                  <a:srgbClr val="0000FF"/>
                </a:solidFill>
                <a:latin typeface="Arial Black" pitchFamily="34" charset="0"/>
              </a:rPr>
              <a:t>GHz</a:t>
            </a:r>
            <a:r>
              <a:rPr lang="ru-RU" altLang="ru-RU" sz="1400" dirty="0" smtClean="0">
                <a:solidFill>
                  <a:srgbClr val="0000FF"/>
                </a:solidFill>
                <a:latin typeface="Arial Black" pitchFamily="34" charset="0"/>
              </a:rPr>
              <a:t> (</a:t>
            </a:r>
            <a:r>
              <a:rPr lang="en-US" altLang="ru-RU" sz="1400" dirty="0" smtClean="0">
                <a:solidFill>
                  <a:srgbClr val="0000FF"/>
                </a:solidFill>
                <a:latin typeface="Arial Black" pitchFamily="34" charset="0"/>
              </a:rPr>
              <a:t>H</a:t>
            </a:r>
            <a:r>
              <a:rPr lang="ru-RU" altLang="ru-RU" sz="1400" dirty="0" smtClean="0">
                <a:solidFill>
                  <a:srgbClr val="0000FF"/>
                </a:solidFill>
                <a:latin typeface="Arial Black" pitchFamily="34" charset="0"/>
              </a:rPr>
              <a:t>),</a:t>
            </a:r>
            <a:r>
              <a:rPr lang="en-US" altLang="ru-RU" sz="1400" dirty="0">
                <a:solidFill>
                  <a:srgbClr val="0000FF"/>
                </a:solidFill>
                <a:latin typeface="Arial Black" pitchFamily="34" charset="0"/>
              </a:rPr>
              <a:t/>
            </a:r>
            <a:br>
              <a:rPr lang="en-US" altLang="ru-RU" sz="1400" dirty="0">
                <a:solidFill>
                  <a:srgbClr val="0000FF"/>
                </a:solidFill>
                <a:latin typeface="Arial Black" pitchFamily="34" charset="0"/>
              </a:rPr>
            </a:br>
            <a:r>
              <a:rPr lang="ru-RU" altLang="ru-RU" sz="1400" dirty="0">
                <a:solidFill>
                  <a:srgbClr val="0000FF"/>
                </a:solidFill>
                <a:latin typeface="Arial Black" pitchFamily="34" charset="0"/>
              </a:rPr>
              <a:t>36.5 </a:t>
            </a:r>
            <a:r>
              <a:rPr lang="en-US" altLang="ru-RU" sz="1400" dirty="0">
                <a:solidFill>
                  <a:srgbClr val="0000FF"/>
                </a:solidFill>
                <a:latin typeface="Arial Black" pitchFamily="34" charset="0"/>
              </a:rPr>
              <a:t>GHz</a:t>
            </a:r>
            <a:r>
              <a:rPr lang="ru-RU" altLang="ru-RU" sz="1400" dirty="0" smtClean="0">
                <a:solidFill>
                  <a:srgbClr val="0000FF"/>
                </a:solidFill>
                <a:latin typeface="Arial Black" pitchFamily="34" charset="0"/>
              </a:rPr>
              <a:t> (</a:t>
            </a:r>
            <a:r>
              <a:rPr lang="en-US" altLang="ru-RU" sz="1400" dirty="0" smtClean="0">
                <a:solidFill>
                  <a:srgbClr val="0000FF"/>
                </a:solidFill>
                <a:latin typeface="Arial Black" pitchFamily="34" charset="0"/>
              </a:rPr>
              <a:t>V</a:t>
            </a:r>
            <a:r>
              <a:rPr lang="ru-RU" altLang="ru-RU" sz="1400" dirty="0" smtClean="0">
                <a:solidFill>
                  <a:srgbClr val="0000FF"/>
                </a:solidFill>
                <a:latin typeface="Arial Black" pitchFamily="34" charset="0"/>
              </a:rPr>
              <a:t>) </a:t>
            </a:r>
            <a:r>
              <a:rPr lang="ru-RU" altLang="ru-RU" sz="1400" dirty="0">
                <a:solidFill>
                  <a:srgbClr val="0000FF"/>
                </a:solidFill>
                <a:latin typeface="Arial Black" pitchFamily="34" charset="0"/>
              </a:rPr>
              <a:t>и</a:t>
            </a:r>
            <a:r>
              <a:rPr lang="en-US" altLang="ru-RU" sz="1400" dirty="0">
                <a:solidFill>
                  <a:srgbClr val="0000FF"/>
                </a:solidFill>
                <a:latin typeface="Arial Black" pitchFamily="34" charset="0"/>
              </a:rPr>
              <a:t> </a:t>
            </a:r>
            <a:r>
              <a:rPr lang="ru-RU" altLang="ru-RU" sz="1400" dirty="0">
                <a:solidFill>
                  <a:srgbClr val="0000FF"/>
                </a:solidFill>
                <a:latin typeface="Arial Black" pitchFamily="34" charset="0"/>
              </a:rPr>
              <a:t>36.5 </a:t>
            </a:r>
            <a:r>
              <a:rPr lang="en-US" altLang="ru-RU" sz="1400" dirty="0">
                <a:solidFill>
                  <a:srgbClr val="0000FF"/>
                </a:solidFill>
                <a:latin typeface="Arial Black" pitchFamily="34" charset="0"/>
              </a:rPr>
              <a:t>GHz</a:t>
            </a:r>
            <a:r>
              <a:rPr lang="ru-RU" altLang="ru-RU" sz="1400" dirty="0" smtClean="0">
                <a:solidFill>
                  <a:srgbClr val="0000FF"/>
                </a:solidFill>
                <a:latin typeface="Arial Black" pitchFamily="34" charset="0"/>
              </a:rPr>
              <a:t> (</a:t>
            </a:r>
            <a:r>
              <a:rPr lang="en-US" altLang="ru-RU" sz="1400" dirty="0" smtClean="0">
                <a:solidFill>
                  <a:srgbClr val="0000FF"/>
                </a:solidFill>
                <a:latin typeface="Arial Black" pitchFamily="34" charset="0"/>
              </a:rPr>
              <a:t>H</a:t>
            </a:r>
            <a:r>
              <a:rPr lang="ru-RU" altLang="ru-RU" sz="1400" dirty="0" smtClean="0">
                <a:solidFill>
                  <a:srgbClr val="0000FF"/>
                </a:solidFill>
                <a:latin typeface="Arial Black" pitchFamily="34" charset="0"/>
              </a:rPr>
              <a:t>)</a:t>
            </a:r>
            <a:r>
              <a:rPr lang="en-US" altLang="ru-RU" sz="1400" dirty="0" smtClean="0">
                <a:solidFill>
                  <a:srgbClr val="0000FF"/>
                </a:solidFill>
                <a:latin typeface="Arial Black" pitchFamily="34" charset="0"/>
              </a:rPr>
              <a:t> channels</a:t>
            </a:r>
            <a:r>
              <a:rPr lang="ru-RU" altLang="ru-RU" sz="1400" dirty="0" smtClean="0">
                <a:solidFill>
                  <a:srgbClr val="0000FF"/>
                </a:solidFill>
                <a:latin typeface="Arial Black" pitchFamily="34" charset="0"/>
              </a:rPr>
              <a:t>.</a:t>
            </a:r>
            <a:r>
              <a:rPr lang="en-US" altLang="ru-RU" sz="1400" dirty="0">
                <a:solidFill>
                  <a:srgbClr val="0000FF"/>
                </a:solidFill>
                <a:latin typeface="Arial Black" pitchFamily="34" charset="0"/>
              </a:rPr>
              <a:t/>
            </a:r>
            <a:br>
              <a:rPr lang="en-US" altLang="ru-RU" sz="1400" dirty="0">
                <a:solidFill>
                  <a:srgbClr val="0000FF"/>
                </a:solidFill>
                <a:latin typeface="Arial Black" pitchFamily="34" charset="0"/>
              </a:rPr>
            </a:br>
            <a:r>
              <a:rPr lang="ru-RU" altLang="ru-RU" sz="1400" dirty="0">
                <a:solidFill>
                  <a:srgbClr val="0000FF"/>
                </a:solidFill>
                <a:latin typeface="Arial Black" pitchFamily="34" charset="0"/>
              </a:rPr>
              <a:t>«</a:t>
            </a:r>
            <a:r>
              <a:rPr lang="en-US" altLang="ru-RU" sz="1400" dirty="0">
                <a:solidFill>
                  <a:srgbClr val="0000FF"/>
                </a:solidFill>
                <a:latin typeface="Arial Black" pitchFamily="34" charset="0"/>
              </a:rPr>
              <a:t>Meteor-M</a:t>
            </a:r>
            <a:r>
              <a:rPr lang="ru-RU" altLang="ru-RU" sz="1400" dirty="0">
                <a:solidFill>
                  <a:srgbClr val="0000FF"/>
                </a:solidFill>
                <a:latin typeface="Arial Black" pitchFamily="34" charset="0"/>
              </a:rPr>
              <a:t>» №2-2, 30</a:t>
            </a:r>
            <a:r>
              <a:rPr lang="en-US" altLang="ru-RU" sz="1400" dirty="0">
                <a:solidFill>
                  <a:srgbClr val="0000FF"/>
                </a:solidFill>
                <a:latin typeface="Arial Black" pitchFamily="34" charset="0"/>
              </a:rPr>
              <a:t>.09.</a:t>
            </a:r>
            <a:r>
              <a:rPr lang="ru-RU" altLang="ru-RU" sz="1400" dirty="0">
                <a:solidFill>
                  <a:srgbClr val="0000FF"/>
                </a:solidFill>
                <a:latin typeface="Arial Black" pitchFamily="34" charset="0"/>
              </a:rPr>
              <a:t>2019</a:t>
            </a:r>
            <a:r>
              <a:rPr lang="ru-RU" altLang="ru-RU" sz="1400" dirty="0" smtClean="0">
                <a:solidFill>
                  <a:srgbClr val="0000FF"/>
                </a:solidFill>
                <a:latin typeface="Arial Black" pitchFamily="34" charset="0"/>
              </a:rPr>
              <a:t>.</a:t>
            </a:r>
            <a:endParaRPr lang="ru-RU" altLang="ru-RU" sz="1400" dirty="0">
              <a:solidFill>
                <a:srgbClr val="0000FF"/>
              </a:solidFill>
              <a:latin typeface="Arial Black" pitchFamily="34" charset="0"/>
            </a:endParaRPr>
          </a:p>
        </p:txBody>
      </p:sp>
      <p:pic>
        <p:nvPicPr>
          <p:cNvPr id="17412" name="Рисунок 9" descr="10v.jpg"/>
          <p:cNvPicPr>
            <a:picLocks noChangeAspect="1"/>
          </p:cNvPicPr>
          <p:nvPr/>
        </p:nvPicPr>
        <p:blipFill>
          <a:blip r:embed="rId2" cstate="print"/>
          <a:srcRect/>
          <a:stretch>
            <a:fillRect/>
          </a:stretch>
        </p:blipFill>
        <p:spPr bwMode="auto">
          <a:xfrm>
            <a:off x="666751" y="1143001"/>
            <a:ext cx="4125913" cy="2601913"/>
          </a:xfrm>
          <a:prstGeom prst="rect">
            <a:avLst/>
          </a:prstGeom>
          <a:noFill/>
          <a:ln w="9525">
            <a:noFill/>
            <a:miter lim="800000"/>
            <a:headEnd/>
            <a:tailEnd/>
          </a:ln>
        </p:spPr>
      </p:pic>
      <p:pic>
        <p:nvPicPr>
          <p:cNvPr id="17413" name="Рисунок 10" descr="18h.jpg"/>
          <p:cNvPicPr>
            <a:picLocks noChangeAspect="1"/>
          </p:cNvPicPr>
          <p:nvPr/>
        </p:nvPicPr>
        <p:blipFill>
          <a:blip r:embed="rId3" cstate="print"/>
          <a:srcRect/>
          <a:stretch>
            <a:fillRect/>
          </a:stretch>
        </p:blipFill>
        <p:spPr bwMode="auto">
          <a:xfrm>
            <a:off x="5084763" y="1143000"/>
            <a:ext cx="4132262" cy="2605088"/>
          </a:xfrm>
          <a:prstGeom prst="rect">
            <a:avLst/>
          </a:prstGeom>
          <a:noFill/>
          <a:ln w="9525">
            <a:noFill/>
            <a:miter lim="800000"/>
            <a:headEnd/>
            <a:tailEnd/>
          </a:ln>
        </p:spPr>
      </p:pic>
      <p:pic>
        <p:nvPicPr>
          <p:cNvPr id="17414" name="Рисунок 12" descr="36v.jpg"/>
          <p:cNvPicPr>
            <a:picLocks noChangeAspect="1"/>
          </p:cNvPicPr>
          <p:nvPr/>
        </p:nvPicPr>
        <p:blipFill>
          <a:blip r:embed="rId4" cstate="print"/>
          <a:srcRect/>
          <a:stretch>
            <a:fillRect/>
          </a:stretch>
        </p:blipFill>
        <p:spPr bwMode="auto">
          <a:xfrm>
            <a:off x="666751" y="3929064"/>
            <a:ext cx="4132263" cy="2605087"/>
          </a:xfrm>
          <a:prstGeom prst="rect">
            <a:avLst/>
          </a:prstGeom>
          <a:noFill/>
          <a:ln w="9525">
            <a:noFill/>
            <a:miter lim="800000"/>
            <a:headEnd/>
            <a:tailEnd/>
          </a:ln>
        </p:spPr>
      </p:pic>
      <p:pic>
        <p:nvPicPr>
          <p:cNvPr id="17415" name="Рисунок 13" descr="36h.jpg"/>
          <p:cNvPicPr>
            <a:picLocks noChangeAspect="1"/>
          </p:cNvPicPr>
          <p:nvPr/>
        </p:nvPicPr>
        <p:blipFill>
          <a:blip r:embed="rId5" cstate="print"/>
          <a:srcRect/>
          <a:stretch>
            <a:fillRect/>
          </a:stretch>
        </p:blipFill>
        <p:spPr bwMode="auto">
          <a:xfrm>
            <a:off x="5084764" y="3929064"/>
            <a:ext cx="4154487" cy="2619375"/>
          </a:xfrm>
          <a:prstGeom prst="rect">
            <a:avLst/>
          </a:prstGeom>
          <a:noFill/>
          <a:ln w="9525">
            <a:noFill/>
            <a:miter lim="800000"/>
            <a:headEnd/>
            <a:tailEnd/>
          </a:ln>
        </p:spPr>
      </p:pic>
      <p:pic>
        <p:nvPicPr>
          <p:cNvPr id="8" name="Рисунок 7" descr="E:\Новая папка (4)\Новая папка (4)\ПЛАН\ЛОГОТИП.jpg"/>
          <p:cNvPicPr/>
          <p:nvPr/>
        </p:nvPicPr>
        <p:blipFill>
          <a:blip r:embed="rId6" cstate="print"/>
          <a:srcRect/>
          <a:stretch>
            <a:fillRect/>
          </a:stretch>
        </p:blipFill>
        <p:spPr bwMode="auto">
          <a:xfrm>
            <a:off x="8167711" y="142852"/>
            <a:ext cx="1071571" cy="571504"/>
          </a:xfrm>
          <a:prstGeom prst="rect">
            <a:avLst/>
          </a:prstGeom>
          <a:noFill/>
          <a:ln w="9525">
            <a:noFill/>
            <a:miter lim="800000"/>
            <a:headEnd/>
            <a:tailEnd/>
          </a:ln>
        </p:spPr>
      </p:pic>
    </p:spTree>
    <p:extLst>
      <p:ext uri="{BB962C8B-B14F-4D97-AF65-F5344CB8AC3E}">
        <p14:creationId xmlns:p14="http://schemas.microsoft.com/office/powerpoint/2010/main" val="806362287"/>
      </p:ext>
    </p:extLst>
  </p:cSld>
  <p:clrMapOvr>
    <a:masterClrMapping/>
  </p:clrMapOvr>
  <p:transition spd="med" advClick="0" advTm="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p:nvPr/>
        </p:nvPicPr>
        <p:blipFill>
          <a:blip r:embed="rId2">
            <a:extLst>
              <a:ext uri="{28A0092B-C50C-407E-A947-70E740481C1C}">
                <a14:useLocalDpi xmlns:a14="http://schemas.microsoft.com/office/drawing/2010/main" val="0"/>
              </a:ext>
            </a:extLst>
          </a:blip>
          <a:srcRect/>
          <a:stretch>
            <a:fillRect/>
          </a:stretch>
        </p:blipFill>
        <p:spPr bwMode="auto">
          <a:xfrm>
            <a:off x="1064568" y="692696"/>
            <a:ext cx="8424936" cy="4248472"/>
          </a:xfrm>
          <a:prstGeom prst="rect">
            <a:avLst/>
          </a:prstGeom>
          <a:noFill/>
          <a:ln>
            <a:noFill/>
          </a:ln>
        </p:spPr>
      </p:pic>
      <p:sp>
        <p:nvSpPr>
          <p:cNvPr id="3" name="Прямоугольник 2"/>
          <p:cNvSpPr/>
          <p:nvPr/>
        </p:nvSpPr>
        <p:spPr>
          <a:xfrm>
            <a:off x="1352600" y="5192032"/>
            <a:ext cx="8136904" cy="923330"/>
          </a:xfrm>
          <a:prstGeom prst="rect">
            <a:avLst/>
          </a:prstGeom>
        </p:spPr>
        <p:txBody>
          <a:bodyPr wrap="square">
            <a:spAutoFit/>
          </a:bodyPr>
          <a:lstStyle/>
          <a:p>
            <a:r>
              <a:rPr lang="en-US" dirty="0"/>
              <a:t>Time series of the MTVZA-GY observations at 183.31 ± 3.0 GHz (the blue dots) over the Greenland Summit station from October 1, 2014 to November 1, 2016. The dark dots are the air surface temperature.</a:t>
            </a:r>
            <a:endParaRPr lang="ru-RU" dirty="0"/>
          </a:p>
        </p:txBody>
      </p:sp>
    </p:spTree>
    <p:extLst>
      <p:ext uri="{BB962C8B-B14F-4D97-AF65-F5344CB8AC3E}">
        <p14:creationId xmlns:p14="http://schemas.microsoft.com/office/powerpoint/2010/main" val="52201936"/>
      </p:ext>
    </p:extLst>
  </p:cSld>
  <p:clrMapOvr>
    <a:masterClrMapping/>
  </p:clrMapOvr>
  <p:transition spd="med" advClick="0" advTm="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F1AE698A-4FFF-472A-91F9-6392B036558C}" type="slidenum">
              <a:rPr lang="ru-RU" smtClean="0"/>
              <a:pPr>
                <a:defRPr/>
              </a:pPr>
              <a:t>13</a:t>
            </a:fld>
            <a:endParaRPr lang="ru-RU" dirty="0"/>
          </a:p>
        </p:txBody>
      </p:sp>
      <p:sp>
        <p:nvSpPr>
          <p:cNvPr id="3" name="Rectangle 1"/>
          <p:cNvSpPr>
            <a:spLocks noChangeArrowheads="1"/>
          </p:cNvSpPr>
          <p:nvPr/>
        </p:nvSpPr>
        <p:spPr bwMode="auto">
          <a:xfrm>
            <a:off x="-993" y="188640"/>
            <a:ext cx="9906000" cy="492443"/>
          </a:xfrm>
          <a:prstGeom prst="rect">
            <a:avLst/>
          </a:prstGeom>
          <a:noFill/>
          <a:ln w="9525">
            <a:noFill/>
            <a:miter lim="800000"/>
            <a:headEnd/>
            <a:tailEnd/>
          </a:ln>
        </p:spPr>
        <p:txBody>
          <a:bodyPr wrap="square" lIns="539580" tIns="0" bIns="0" anchor="t">
            <a:spAutoFit/>
          </a:bodyPr>
          <a:lstStyle/>
          <a:p>
            <a:pPr marL="0" lvl="2" algn="ctr"/>
            <a:r>
              <a:rPr lang="en-US" sz="3200" b="1" dirty="0"/>
              <a:t>Meteor-M N2 Data Dissemination </a:t>
            </a:r>
            <a:endParaRPr lang="en-GB" sz="3200" dirty="0">
              <a:latin typeface="Arial" panose="020B0604020202020204" pitchFamily="34" charset="0"/>
              <a:cs typeface="Arial" panose="020B0604020202020204" pitchFamily="34" charset="0"/>
            </a:endParaRPr>
          </a:p>
        </p:txBody>
      </p:sp>
      <p:sp>
        <p:nvSpPr>
          <p:cNvPr id="2" name="Прямоугольник 1"/>
          <p:cNvSpPr/>
          <p:nvPr/>
        </p:nvSpPr>
        <p:spPr>
          <a:xfrm>
            <a:off x="560512" y="1028343"/>
            <a:ext cx="9073008" cy="3754874"/>
          </a:xfrm>
          <a:prstGeom prst="rect">
            <a:avLst/>
          </a:prstGeom>
        </p:spPr>
        <p:txBody>
          <a:bodyPr wrap="square">
            <a:spAutoFit/>
          </a:bodyPr>
          <a:lstStyle/>
          <a:p>
            <a:endParaRPr lang="ru-RU" dirty="0"/>
          </a:p>
          <a:p>
            <a:r>
              <a:rPr lang="ru-RU" sz="2000" b="1" dirty="0" smtClean="0"/>
              <a:t>1. </a:t>
            </a:r>
            <a:r>
              <a:rPr lang="en-US" sz="2000" b="1" dirty="0" smtClean="0"/>
              <a:t>Direct </a:t>
            </a:r>
            <a:r>
              <a:rPr lang="en-US" sz="2000" b="1" dirty="0"/>
              <a:t>broadcast </a:t>
            </a:r>
            <a:r>
              <a:rPr lang="en-US" sz="2000" dirty="0"/>
              <a:t>MSU-MR and MTVZA-GY data are currently being disseminated at 1.7 GHz band in direct broadcast mode (HRPT-like). Data format description is available at SRC Planeta WEB-site http://planet.iitp.ru/english/spacecraft/meteor_m_n2_structure_eng.htm </a:t>
            </a:r>
            <a:endParaRPr lang="ru-RU" sz="2000" dirty="0" smtClean="0"/>
          </a:p>
          <a:p>
            <a:endParaRPr lang="ru-RU" sz="2000" dirty="0" smtClean="0"/>
          </a:p>
          <a:p>
            <a:r>
              <a:rPr lang="en-US" sz="2000" b="1" dirty="0" smtClean="0"/>
              <a:t>2. </a:t>
            </a:r>
            <a:r>
              <a:rPr lang="en-US" sz="2000" b="1" dirty="0"/>
              <a:t>Global data access </a:t>
            </a:r>
            <a:r>
              <a:rPr lang="en-US" sz="2000" dirty="0"/>
              <a:t>MTVZA instrument data, declared as Essential according to Roshydromet-EUMETSAT bilateral Agreement, is available in HDF format to EUMETSAT third party service in near-real time via FTP channel, free to be redistributed to all interested parties. </a:t>
            </a:r>
            <a:endParaRPr lang="ru-RU" sz="2000" dirty="0" smtClean="0"/>
          </a:p>
          <a:p>
            <a:r>
              <a:rPr lang="en-US" sz="2000" b="1" dirty="0" smtClean="0"/>
              <a:t>3</a:t>
            </a:r>
            <a:r>
              <a:rPr lang="en-US" sz="2000" b="1" dirty="0"/>
              <a:t>. L2 products access </a:t>
            </a:r>
            <a:r>
              <a:rPr lang="en-US" sz="2000" dirty="0"/>
              <a:t>Some L2 products are regularly generated by SRC Planeta and can be accessed via SRC Planeta WEB-site.</a:t>
            </a:r>
          </a:p>
        </p:txBody>
      </p:sp>
    </p:spTree>
    <p:extLst>
      <p:ext uri="{BB962C8B-B14F-4D97-AF65-F5344CB8AC3E}">
        <p14:creationId xmlns:p14="http://schemas.microsoft.com/office/powerpoint/2010/main" val="2552491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07122016193.jpg"/>
          <p:cNvPicPr/>
          <p:nvPr/>
        </p:nvPicPr>
        <p:blipFill>
          <a:blip r:embed="rId2" cstate="print"/>
          <a:srcRect l="13145" r="9869" b="8920"/>
          <a:stretch>
            <a:fillRect/>
          </a:stretch>
        </p:blipFill>
        <p:spPr bwMode="auto">
          <a:xfrm>
            <a:off x="416496" y="247126"/>
            <a:ext cx="3672408" cy="4320480"/>
          </a:xfrm>
          <a:prstGeom prst="rect">
            <a:avLst/>
          </a:prstGeom>
          <a:noFill/>
          <a:ln w="9525">
            <a:solidFill>
              <a:srgbClr val="0070C0"/>
            </a:solidFill>
            <a:miter lim="800000"/>
            <a:headEnd/>
            <a:tailEnd/>
          </a:ln>
        </p:spPr>
      </p:pic>
      <p:sp>
        <p:nvSpPr>
          <p:cNvPr id="3" name="Прямоугольник 2"/>
          <p:cNvSpPr/>
          <p:nvPr/>
        </p:nvSpPr>
        <p:spPr>
          <a:xfrm>
            <a:off x="-16577392" y="5517232"/>
            <a:ext cx="13298833" cy="646331"/>
          </a:xfrm>
          <a:prstGeom prst="rect">
            <a:avLst/>
          </a:prstGeom>
        </p:spPr>
        <p:txBody>
          <a:bodyPr wrap="none">
            <a:spAutoFit/>
          </a:bodyPr>
          <a:lstStyle/>
          <a:p>
            <a:r>
              <a:rPr lang="en-US" dirty="0" smtClean="0">
                <a:solidFill>
                  <a:srgbClr val="000000"/>
                </a:solidFill>
                <a:latin typeface="Times New Roman" charset="0"/>
                <a:ea typeface="Times New Roman" charset="0"/>
              </a:rPr>
              <a:t>The </a:t>
            </a:r>
            <a:r>
              <a:rPr lang="en-US" dirty="0">
                <a:solidFill>
                  <a:srgbClr val="000000"/>
                </a:solidFill>
                <a:latin typeface="Times New Roman" charset="0"/>
                <a:ea typeface="Times New Roman" charset="0"/>
              </a:rPr>
              <a:t>advanced microwave radiometer MTVZA-GY-MP onboard the new Russian meteorological satellite Meteor-MP will provide the </a:t>
            </a:r>
            <a:endParaRPr lang="en-US" dirty="0" smtClean="0">
              <a:solidFill>
                <a:srgbClr val="000000"/>
              </a:solidFill>
              <a:latin typeface="Times New Roman" charset="0"/>
              <a:ea typeface="Times New Roman" charset="0"/>
            </a:endParaRPr>
          </a:p>
          <a:p>
            <a:r>
              <a:rPr lang="en-US" dirty="0" smtClean="0">
                <a:solidFill>
                  <a:srgbClr val="000000"/>
                </a:solidFill>
                <a:latin typeface="Times New Roman" charset="0"/>
                <a:ea typeface="Times New Roman" charset="0"/>
              </a:rPr>
              <a:t>quantitative </a:t>
            </a:r>
            <a:r>
              <a:rPr lang="en-US" dirty="0">
                <a:solidFill>
                  <a:srgbClr val="000000"/>
                </a:solidFill>
                <a:latin typeface="Times New Roman" charset="0"/>
                <a:ea typeface="Times New Roman" charset="0"/>
              </a:rPr>
              <a:t>information about characteristics of the land surface, ocean, troposphere and lower stratosphere within the swath width 2200 km.</a:t>
            </a:r>
            <a:r>
              <a:rPr lang="ru-RU" dirty="0" smtClean="0"/>
              <a:t> </a:t>
            </a:r>
            <a:endParaRPr lang="ru-RU" dirty="0"/>
          </a:p>
        </p:txBody>
      </p:sp>
      <p:sp>
        <p:nvSpPr>
          <p:cNvPr id="4" name="Прямоугольник 3"/>
          <p:cNvSpPr/>
          <p:nvPr/>
        </p:nvSpPr>
        <p:spPr>
          <a:xfrm>
            <a:off x="920552" y="5397023"/>
            <a:ext cx="8064896" cy="1200329"/>
          </a:xfrm>
          <a:prstGeom prst="rect">
            <a:avLst/>
          </a:prstGeom>
        </p:spPr>
        <p:txBody>
          <a:bodyPr wrap="square">
            <a:spAutoFit/>
          </a:bodyPr>
          <a:lstStyle/>
          <a:p>
            <a:pPr algn="just"/>
            <a:r>
              <a:rPr lang="ru-RU" b="1" dirty="0">
                <a:solidFill>
                  <a:srgbClr val="000000"/>
                </a:solidFill>
                <a:latin typeface="Times New Roman" charset="0"/>
                <a:ea typeface="Times New Roman" charset="0"/>
              </a:rPr>
              <a:t>The </a:t>
            </a:r>
            <a:r>
              <a:rPr lang="ru-RU" b="1" dirty="0" err="1">
                <a:solidFill>
                  <a:srgbClr val="000000"/>
                </a:solidFill>
                <a:latin typeface="Times New Roman" charset="0"/>
                <a:ea typeface="Times New Roman" charset="0"/>
              </a:rPr>
              <a:t>advanced</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microwave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radiometer</a:t>
            </a:r>
            <a:r>
              <a:rPr lang="ru-RU" b="1" dirty="0">
                <a:solidFill>
                  <a:srgbClr val="000000"/>
                </a:solidFill>
                <a:latin typeface="Times New Roman" charset="0"/>
                <a:ea typeface="Times New Roman" charset="0"/>
              </a:rPr>
              <a:t> MTVZA-GY-MP </a:t>
            </a:r>
            <a:r>
              <a:rPr lang="ru-RU" b="1" dirty="0" err="1">
                <a:solidFill>
                  <a:srgbClr val="000000"/>
                </a:solidFill>
                <a:latin typeface="Times New Roman" charset="0"/>
                <a:ea typeface="Times New Roman" charset="0"/>
              </a:rPr>
              <a:t>onboard</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the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new</a:t>
            </a:r>
            <a:r>
              <a:rPr lang="ru-RU" b="1" dirty="0">
                <a:solidFill>
                  <a:srgbClr val="000000"/>
                </a:solidFill>
                <a:latin typeface="Times New Roman" charset="0"/>
                <a:ea typeface="Times New Roman" charset="0"/>
              </a:rPr>
              <a:t> Russian </a:t>
            </a:r>
            <a:r>
              <a:rPr lang="ru-RU" b="1" dirty="0" err="1">
                <a:solidFill>
                  <a:srgbClr val="000000"/>
                </a:solidFill>
                <a:latin typeface="Times New Roman" charset="0"/>
                <a:ea typeface="Times New Roman" charset="0"/>
              </a:rPr>
              <a:t>meteorological</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satellite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Meteor</a:t>
            </a:r>
            <a:r>
              <a:rPr lang="ru-RU" b="1" dirty="0">
                <a:solidFill>
                  <a:srgbClr val="000000"/>
                </a:solidFill>
                <a:latin typeface="Times New Roman" charset="0"/>
                <a:ea typeface="Times New Roman" charset="0"/>
              </a:rPr>
              <a:t>-MP</a:t>
            </a:r>
            <a:r>
              <a:rPr lang="ru-RU" b="1" i="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will</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provide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the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quantitative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information</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about</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characteristics</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of</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the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land</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surface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ocean</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troposphere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and</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lower</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stratosphere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within</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the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swath</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width</a:t>
            </a:r>
            <a:r>
              <a:rPr lang="ru-RU" b="1" dirty="0">
                <a:solidFill>
                  <a:srgbClr val="000000"/>
                </a:solidFill>
                <a:latin typeface="Times New Roman" charset="0"/>
                <a:ea typeface="Times New Roman" charset="0"/>
              </a:rPr>
              <a:t> 2200 </a:t>
            </a:r>
            <a:r>
              <a:rPr lang="ru-RU" b="1" dirty="0" err="1">
                <a:solidFill>
                  <a:srgbClr val="000000"/>
                </a:solidFill>
                <a:latin typeface="Times New Roman" charset="0"/>
                <a:ea typeface="Times New Roman" charset="0"/>
              </a:rPr>
              <a:t>km</a:t>
            </a:r>
            <a:r>
              <a:rPr lang="ru-RU" b="1" dirty="0">
                <a:solidFill>
                  <a:srgbClr val="000000"/>
                </a:solidFill>
                <a:latin typeface="Times New Roman" charset="0"/>
                <a:ea typeface="Times New Roman" charset="0"/>
              </a:rPr>
              <a:t>.</a:t>
            </a:r>
            <a:r>
              <a:rPr lang="ru-RU" b="1" dirty="0"/>
              <a:t> </a:t>
            </a:r>
            <a:endParaRPr lang="ru-RU" b="1" dirty="0"/>
          </a:p>
        </p:txBody>
      </p:sp>
      <p:pic>
        <p:nvPicPr>
          <p:cNvPr id="5" name="Рисунок 2" descr="MTVZA-GY-MP-65+.JPG"/>
          <p:cNvPicPr/>
          <p:nvPr/>
        </p:nvPicPr>
        <p:blipFill>
          <a:blip r:embed="rId3" cstate="print"/>
          <a:srcRect t="10997"/>
          <a:stretch>
            <a:fillRect/>
          </a:stretch>
        </p:blipFill>
        <p:spPr>
          <a:xfrm>
            <a:off x="4592960" y="247126"/>
            <a:ext cx="4778982" cy="4284644"/>
          </a:xfrm>
          <a:prstGeom prst="rect">
            <a:avLst/>
          </a:prstGeom>
        </p:spPr>
      </p:pic>
      <p:sp>
        <p:nvSpPr>
          <p:cNvPr id="6" name="Прямоугольник 5"/>
          <p:cNvSpPr/>
          <p:nvPr/>
        </p:nvSpPr>
        <p:spPr>
          <a:xfrm>
            <a:off x="5313040" y="4531770"/>
            <a:ext cx="3175613" cy="307777"/>
          </a:xfrm>
          <a:prstGeom prst="rect">
            <a:avLst/>
          </a:prstGeom>
        </p:spPr>
        <p:txBody>
          <a:bodyPr wrap="none">
            <a:spAutoFit/>
          </a:bodyPr>
          <a:lstStyle/>
          <a:p>
            <a:r>
              <a:rPr lang="ru-RU" sz="1400" b="1" dirty="0">
                <a:solidFill>
                  <a:srgbClr val="000000"/>
                </a:solidFill>
                <a:latin typeface="Arial" charset="0"/>
                <a:ea typeface="Arial" charset="0"/>
                <a:cs typeface="Arial" charset="0"/>
              </a:rPr>
              <a:t>MTVZA-GY-MP </a:t>
            </a:r>
            <a:r>
              <a:rPr lang="ru-RU" sz="1400" b="1" dirty="0" err="1">
                <a:solidFill>
                  <a:srgbClr val="000000"/>
                </a:solidFill>
                <a:latin typeface="Arial" charset="0"/>
                <a:ea typeface="Arial" charset="0"/>
                <a:cs typeface="Arial" charset="0"/>
              </a:rPr>
              <a:t>scanning</a:t>
            </a:r>
            <a:r>
              <a:rPr lang="ru-RU" sz="1400" b="1" dirty="0">
                <a:solidFill>
                  <a:srgbClr val="000000"/>
                </a:solidFill>
                <a:latin typeface="Arial" charset="0"/>
                <a:ea typeface="Arial" charset="0"/>
                <a:cs typeface="Arial" charset="0"/>
              </a:rPr>
              <a:t> </a:t>
            </a:r>
            <a:r>
              <a:rPr lang="ru-RU" sz="1400" b="1" dirty="0" err="1">
                <a:solidFill>
                  <a:srgbClr val="000000"/>
                </a:solidFill>
                <a:latin typeface="Arial" charset="0"/>
                <a:ea typeface="Arial" charset="0"/>
                <a:cs typeface="Arial" charset="0"/>
              </a:rPr>
              <a:t>geometry</a:t>
            </a:r>
            <a:r>
              <a:rPr lang="ru-RU" sz="1400" b="1" dirty="0">
                <a:latin typeface="Arial" charset="0"/>
                <a:ea typeface="Arial" charset="0"/>
                <a:cs typeface="Arial" charset="0"/>
              </a:rPr>
              <a:t> </a:t>
            </a:r>
          </a:p>
        </p:txBody>
      </p:sp>
    </p:spTree>
    <p:extLst>
      <p:ext uri="{BB962C8B-B14F-4D97-AF65-F5344CB8AC3E}">
        <p14:creationId xmlns:p14="http://schemas.microsoft.com/office/powerpoint/2010/main" val="2065707169"/>
      </p:ext>
    </p:extLst>
  </p:cSld>
  <p:clrMapOvr>
    <a:masterClrMapping/>
  </p:clrMapOvr>
  <p:transition spd="med" advClick="0" advTm="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122412417"/>
              </p:ext>
            </p:extLst>
          </p:nvPr>
        </p:nvGraphicFramePr>
        <p:xfrm>
          <a:off x="1352600" y="980728"/>
          <a:ext cx="8064896" cy="4392490"/>
        </p:xfrm>
        <a:graphic>
          <a:graphicData uri="http://schemas.openxmlformats.org/drawingml/2006/table">
            <a:tbl>
              <a:tblPr firstRow="1" firstCol="1" bandRow="1"/>
              <a:tblGrid>
                <a:gridCol w="3725632"/>
                <a:gridCol w="4339264"/>
              </a:tblGrid>
              <a:tr h="1506502">
                <a:tc>
                  <a:txBody>
                    <a:bodyPr/>
                    <a:lstStyle/>
                    <a:p>
                      <a:pPr marL="6350" marR="31115" indent="-6350" algn="ctr">
                        <a:lnSpc>
                          <a:spcPct val="107000"/>
                        </a:lnSpc>
                        <a:spcAft>
                          <a:spcPts val="0"/>
                        </a:spcAft>
                      </a:pPr>
                      <a:r>
                        <a:rPr lang="en-US" sz="1400" dirty="0">
                          <a:solidFill>
                            <a:srgbClr val="000000"/>
                          </a:solidFill>
                          <a:effectLst/>
                          <a:latin typeface="Times New Roman" charset="0"/>
                          <a:ea typeface="Times New Roman" charset="0"/>
                        </a:rPr>
                        <a:t> </a:t>
                      </a:r>
                      <a:endParaRPr lang="ru-RU" sz="1400" dirty="0">
                        <a:solidFill>
                          <a:srgbClr val="000000"/>
                        </a:solidFill>
                        <a:effectLst/>
                        <a:latin typeface="Times New Roman" charset="0"/>
                        <a:ea typeface="Times New Roman" charset="0"/>
                      </a:endParaRPr>
                    </a:p>
                    <a:p>
                      <a:pPr marL="68580" marR="31115" indent="-6350" algn="ctr">
                        <a:lnSpc>
                          <a:spcPct val="107000"/>
                        </a:lnSpc>
                        <a:spcAft>
                          <a:spcPts val="0"/>
                        </a:spcAft>
                      </a:pPr>
                      <a:r>
                        <a:rPr lang="ru-RU" sz="1400" b="1" dirty="0">
                          <a:solidFill>
                            <a:srgbClr val="000000"/>
                          </a:solidFill>
                          <a:effectLst/>
                          <a:latin typeface="Times New Roman" charset="0"/>
                          <a:ea typeface="Times New Roman" charset="0"/>
                        </a:rPr>
                        <a:t>Frequencies (</a:t>
                      </a:r>
                      <a:r>
                        <a:rPr lang="ru-RU" sz="1400" b="1" dirty="0" err="1">
                          <a:solidFill>
                            <a:srgbClr val="000000"/>
                          </a:solidFill>
                          <a:effectLst/>
                          <a:latin typeface="Times New Roman" charset="0"/>
                          <a:ea typeface="Times New Roman" charset="0"/>
                        </a:rPr>
                        <a:t>GHz</a:t>
                      </a:r>
                      <a:r>
                        <a:rPr lang="ru-RU" sz="1400" b="1" dirty="0">
                          <a:solidFill>
                            <a:srgbClr val="000000"/>
                          </a:solidFill>
                          <a:effectLst/>
                          <a:latin typeface="Times New Roman" charset="0"/>
                          <a:ea typeface="Times New Roman" charset="0"/>
                        </a:rPr>
                        <a:t>)</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8580" marR="31115" indent="-6350" algn="ctr">
                        <a:lnSpc>
                          <a:spcPct val="107000"/>
                        </a:lnSpc>
                        <a:spcAft>
                          <a:spcPts val="0"/>
                        </a:spcAft>
                      </a:pPr>
                      <a:r>
                        <a:rPr lang="ru-RU" sz="1400" b="1" dirty="0">
                          <a:solidFill>
                            <a:srgbClr val="000000"/>
                          </a:solidFill>
                          <a:effectLst/>
                          <a:latin typeface="Times New Roman" charset="0"/>
                          <a:ea typeface="Times New Roman" charset="0"/>
                        </a:rPr>
                        <a:t>6.925, 7.3, 10.6, 18.7,</a:t>
                      </a:r>
                    </a:p>
                    <a:p>
                      <a:pPr marL="68580" marR="31115" indent="-6350" algn="ctr">
                        <a:lnSpc>
                          <a:spcPct val="107000"/>
                        </a:lnSpc>
                        <a:spcAft>
                          <a:spcPts val="0"/>
                        </a:spcAft>
                      </a:pPr>
                      <a:r>
                        <a:rPr lang="ru-RU" sz="1400" b="1" dirty="0">
                          <a:solidFill>
                            <a:srgbClr val="000000"/>
                          </a:solidFill>
                          <a:effectLst/>
                          <a:latin typeface="Times New Roman" charset="0"/>
                          <a:ea typeface="Times New Roman" charset="0"/>
                        </a:rPr>
                        <a:t>23.8, 31.5, 36.5, 42.0,</a:t>
                      </a:r>
                    </a:p>
                    <a:p>
                      <a:pPr marL="68580" marR="31115" indent="-6350" algn="ctr">
                        <a:lnSpc>
                          <a:spcPct val="107000"/>
                        </a:lnSpc>
                        <a:spcAft>
                          <a:spcPts val="0"/>
                        </a:spcAft>
                      </a:pPr>
                      <a:r>
                        <a:rPr lang="ru-RU" sz="1400" b="1" dirty="0">
                          <a:solidFill>
                            <a:srgbClr val="000000"/>
                          </a:solidFill>
                          <a:effectLst/>
                          <a:latin typeface="Times New Roman" charset="0"/>
                          <a:ea typeface="Times New Roman" charset="0"/>
                        </a:rPr>
                        <a:t>48.0, 52.8-57.3, 91.65,</a:t>
                      </a:r>
                    </a:p>
                    <a:p>
                      <a:pPr marL="68580" marR="31115" indent="-6350" algn="ctr">
                        <a:lnSpc>
                          <a:spcPct val="107000"/>
                        </a:lnSpc>
                        <a:spcAft>
                          <a:spcPts val="0"/>
                        </a:spcAft>
                      </a:pPr>
                      <a:r>
                        <a:rPr lang="ru-RU" sz="1400" b="1" dirty="0">
                          <a:solidFill>
                            <a:srgbClr val="000000"/>
                          </a:solidFill>
                          <a:effectLst/>
                          <a:latin typeface="Times New Roman" charset="0"/>
                          <a:ea typeface="Times New Roman" charset="0"/>
                        </a:rPr>
                        <a:t>165.5, 183.31</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80998">
                <a:tc>
                  <a:txBody>
                    <a:bodyPr/>
                    <a:lstStyle/>
                    <a:p>
                      <a:pPr marL="6350" marR="31115" indent="-6350" algn="ctr">
                        <a:lnSpc>
                          <a:spcPct val="107000"/>
                        </a:lnSpc>
                        <a:spcAft>
                          <a:spcPts val="0"/>
                        </a:spcAft>
                      </a:pPr>
                      <a:r>
                        <a:rPr lang="ru-RU" sz="1400" b="1">
                          <a:solidFill>
                            <a:srgbClr val="000000"/>
                          </a:solidFill>
                          <a:effectLst/>
                          <a:latin typeface="Times New Roman" charset="0"/>
                          <a:ea typeface="Times New Roman" charset="0"/>
                        </a:rPr>
                        <a:t>Spatial Resolution (km)</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0485" marR="31115" indent="-6350" algn="ctr">
                        <a:lnSpc>
                          <a:spcPct val="107000"/>
                        </a:lnSpc>
                        <a:spcAft>
                          <a:spcPts val="0"/>
                        </a:spcAft>
                      </a:pPr>
                      <a:r>
                        <a:rPr lang="ru-RU" sz="1400" b="1" dirty="0">
                          <a:solidFill>
                            <a:srgbClr val="000000"/>
                          </a:solidFill>
                          <a:effectLst/>
                          <a:latin typeface="Times New Roman" charset="0"/>
                          <a:ea typeface="Times New Roman" charset="0"/>
                        </a:rPr>
                        <a:t>9-160</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80998">
                <a:tc>
                  <a:txBody>
                    <a:bodyPr/>
                    <a:lstStyle/>
                    <a:p>
                      <a:pPr marL="6350" marR="31115" indent="-6350" algn="ctr">
                        <a:lnSpc>
                          <a:spcPct val="107000"/>
                        </a:lnSpc>
                        <a:spcAft>
                          <a:spcPts val="0"/>
                        </a:spcAft>
                      </a:pPr>
                      <a:r>
                        <a:rPr lang="ru-RU" sz="1400" b="1">
                          <a:solidFill>
                            <a:srgbClr val="000000"/>
                          </a:solidFill>
                          <a:effectLst/>
                          <a:latin typeface="Times New Roman" charset="0"/>
                          <a:ea typeface="Times New Roman" charset="0"/>
                        </a:rPr>
                        <a:t>Swath Width (km)</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2390" marR="31115" indent="-6350" algn="ctr">
                        <a:lnSpc>
                          <a:spcPct val="107000"/>
                        </a:lnSpc>
                        <a:spcAft>
                          <a:spcPts val="0"/>
                        </a:spcAft>
                      </a:pPr>
                      <a:r>
                        <a:rPr lang="ru-RU" sz="1400" b="1" dirty="0">
                          <a:solidFill>
                            <a:srgbClr val="000000"/>
                          </a:solidFill>
                          <a:effectLst/>
                          <a:latin typeface="Times New Roman" charset="0"/>
                          <a:ea typeface="Times New Roman" charset="0"/>
                        </a:rPr>
                        <a:t>2200</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80998">
                <a:tc>
                  <a:txBody>
                    <a:bodyPr/>
                    <a:lstStyle/>
                    <a:p>
                      <a:pPr marL="6350" marR="31115" indent="-6350" algn="ctr">
                        <a:lnSpc>
                          <a:spcPct val="107000"/>
                        </a:lnSpc>
                        <a:spcAft>
                          <a:spcPts val="0"/>
                        </a:spcAft>
                      </a:pPr>
                      <a:r>
                        <a:rPr lang="ru-RU" sz="1400" b="1">
                          <a:solidFill>
                            <a:srgbClr val="000000"/>
                          </a:solidFill>
                          <a:effectLst/>
                          <a:latin typeface="Times New Roman" charset="0"/>
                          <a:ea typeface="Times New Roman" charset="0"/>
                        </a:rPr>
                        <a:t>Conical Scanning Period (sec)</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0485" marR="31115" indent="-6350" algn="ctr">
                        <a:lnSpc>
                          <a:spcPct val="107000"/>
                        </a:lnSpc>
                        <a:spcAft>
                          <a:spcPts val="0"/>
                        </a:spcAft>
                      </a:pPr>
                      <a:r>
                        <a:rPr lang="ru-RU" sz="1400" b="1" dirty="0">
                          <a:solidFill>
                            <a:srgbClr val="000000"/>
                          </a:solidFill>
                          <a:effectLst/>
                          <a:latin typeface="Times New Roman" charset="0"/>
                          <a:ea typeface="Times New Roman" charset="0"/>
                        </a:rPr>
                        <a:t>2.5</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80998">
                <a:tc>
                  <a:txBody>
                    <a:bodyPr/>
                    <a:lstStyle/>
                    <a:p>
                      <a:pPr marL="6350" marR="31115" indent="-6350" algn="ctr">
                        <a:lnSpc>
                          <a:spcPct val="107000"/>
                        </a:lnSpc>
                        <a:spcAft>
                          <a:spcPts val="0"/>
                        </a:spcAft>
                      </a:pPr>
                      <a:r>
                        <a:rPr lang="ru-RU" sz="1400" b="1">
                          <a:solidFill>
                            <a:srgbClr val="000000"/>
                          </a:solidFill>
                          <a:effectLst/>
                          <a:latin typeface="Times New Roman" charset="0"/>
                          <a:ea typeface="Times New Roman" charset="0"/>
                        </a:rPr>
                        <a:t>Instability of Scanning Period</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31115" indent="-6350" algn="ctr">
                        <a:lnSpc>
                          <a:spcPct val="107000"/>
                        </a:lnSpc>
                        <a:spcAft>
                          <a:spcPts val="0"/>
                        </a:spcAft>
                      </a:pPr>
                      <a:r>
                        <a:rPr lang="ru-RU" sz="1400" b="1" dirty="0">
                          <a:solidFill>
                            <a:srgbClr val="000000"/>
                          </a:solidFill>
                          <a:effectLst/>
                          <a:latin typeface="Times New Roman" charset="0"/>
                          <a:ea typeface="Times New Roman" charset="0"/>
                        </a:rPr>
                        <a:t>10</a:t>
                      </a:r>
                      <a:r>
                        <a:rPr lang="ru-RU" sz="1400" b="1" baseline="30000" dirty="0">
                          <a:solidFill>
                            <a:srgbClr val="000000"/>
                          </a:solidFill>
                          <a:effectLst/>
                          <a:latin typeface="Times New Roman" charset="0"/>
                          <a:ea typeface="Times New Roman" charset="0"/>
                        </a:rPr>
                        <a:t>-4</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80998">
                <a:tc>
                  <a:txBody>
                    <a:bodyPr/>
                    <a:lstStyle/>
                    <a:p>
                      <a:pPr marL="6350" marR="31115" indent="-6350" algn="ctr">
                        <a:lnSpc>
                          <a:spcPct val="107000"/>
                        </a:lnSpc>
                        <a:spcAft>
                          <a:spcPts val="0"/>
                        </a:spcAft>
                      </a:pPr>
                      <a:r>
                        <a:rPr lang="ru-RU" sz="1400" b="1">
                          <a:solidFill>
                            <a:srgbClr val="000000"/>
                          </a:solidFill>
                          <a:effectLst/>
                          <a:latin typeface="Times New Roman" charset="0"/>
                          <a:ea typeface="Times New Roman" charset="0"/>
                        </a:rPr>
                        <a:t>Mass (kg)</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2390" marR="31115" indent="-6350" algn="ctr">
                        <a:lnSpc>
                          <a:spcPct val="107000"/>
                        </a:lnSpc>
                        <a:spcAft>
                          <a:spcPts val="0"/>
                        </a:spcAft>
                      </a:pPr>
                      <a:r>
                        <a:rPr lang="ru-RU" sz="1400" b="1" dirty="0">
                          <a:solidFill>
                            <a:srgbClr val="000000"/>
                          </a:solidFill>
                          <a:effectLst/>
                          <a:latin typeface="Times New Roman" charset="0"/>
                          <a:ea typeface="Times New Roman" charset="0"/>
                        </a:rPr>
                        <a:t>120</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80998">
                <a:tc>
                  <a:txBody>
                    <a:bodyPr/>
                    <a:lstStyle/>
                    <a:p>
                      <a:pPr marL="6350" marR="31115" indent="-6350" algn="ctr">
                        <a:lnSpc>
                          <a:spcPct val="107000"/>
                        </a:lnSpc>
                        <a:spcAft>
                          <a:spcPts val="0"/>
                        </a:spcAft>
                      </a:pPr>
                      <a:r>
                        <a:rPr lang="ru-RU" sz="1400" b="1">
                          <a:solidFill>
                            <a:srgbClr val="000000"/>
                          </a:solidFill>
                          <a:effectLst/>
                          <a:latin typeface="Times New Roman" charset="0"/>
                          <a:ea typeface="Times New Roman" charset="0"/>
                        </a:rPr>
                        <a:t>Power Consumed (W)</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2390" marR="31115" indent="-6350" algn="ctr">
                        <a:lnSpc>
                          <a:spcPct val="107000"/>
                        </a:lnSpc>
                        <a:spcAft>
                          <a:spcPts val="0"/>
                        </a:spcAft>
                      </a:pPr>
                      <a:r>
                        <a:rPr lang="ru-RU" sz="1400" b="1" dirty="0">
                          <a:solidFill>
                            <a:srgbClr val="000000"/>
                          </a:solidFill>
                          <a:effectLst/>
                          <a:latin typeface="Times New Roman" charset="0"/>
                          <a:ea typeface="Times New Roman" charset="0"/>
                        </a:rPr>
                        <a:t>95</a:t>
                      </a:r>
                    </a:p>
                  </a:txBody>
                  <a:tcPr marL="0" marR="73025" marT="10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3" name="Rectangle 1"/>
          <p:cNvSpPr>
            <a:spLocks noChangeArrowheads="1"/>
          </p:cNvSpPr>
          <p:nvPr/>
        </p:nvSpPr>
        <p:spPr bwMode="auto">
          <a:xfrm>
            <a:off x="1640632" y="332656"/>
            <a:ext cx="65527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Arial" charset="0"/>
              </a:rPr>
              <a:t>MTVZA-GY-MP </a:t>
            </a:r>
            <a:r>
              <a:rPr kumimoji="0" lang="ru-RU" altLang="ru-RU" sz="1800" b="1" i="0" u="none" strike="noStrike" cap="none" normalizeH="0" baseline="0" dirty="0" err="1">
                <a:ln>
                  <a:noFill/>
                </a:ln>
                <a:solidFill>
                  <a:schemeClr val="tx1"/>
                </a:solidFill>
                <a:effectLst/>
                <a:latin typeface="Arial" charset="0"/>
              </a:rPr>
              <a:t>performance</a:t>
            </a:r>
            <a:r>
              <a:rPr kumimoji="0" lang="ru-RU" altLang="ru-RU" sz="1800" b="1" i="0" u="none" strike="noStrike" cap="none" normalizeH="0" baseline="0" dirty="0">
                <a:ln>
                  <a:noFill/>
                </a:ln>
                <a:solidFill>
                  <a:schemeClr val="tx1"/>
                </a:solidFill>
                <a:effectLst/>
                <a:latin typeface="Arial" charset="0"/>
              </a:rPr>
              <a:t> </a:t>
            </a:r>
            <a:r>
              <a:rPr kumimoji="0" lang="ru-RU" altLang="ru-RU" sz="1800" b="1" i="0" u="none" strike="noStrike" cap="none" normalizeH="0" baseline="0" dirty="0" err="1">
                <a:ln>
                  <a:noFill/>
                </a:ln>
                <a:solidFill>
                  <a:schemeClr val="tx1"/>
                </a:solidFill>
                <a:effectLst/>
                <a:latin typeface="Arial" charset="0"/>
              </a:rPr>
              <a:t>characteristics</a:t>
            </a:r>
            <a:endParaRPr kumimoji="0" lang="ru-RU" altLang="ru-RU" sz="1800" b="0" i="0" u="none" strike="noStrike" cap="none" normalizeH="0" baseline="0" dirty="0">
              <a:ln>
                <a:noFill/>
              </a:ln>
              <a:solidFill>
                <a:schemeClr val="tx1"/>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charset="0"/>
            </a:endParaRPr>
          </a:p>
        </p:txBody>
      </p:sp>
      <p:sp>
        <p:nvSpPr>
          <p:cNvPr id="4" name="Прямоугольник 3"/>
          <p:cNvSpPr/>
          <p:nvPr/>
        </p:nvSpPr>
        <p:spPr>
          <a:xfrm>
            <a:off x="200472" y="5661248"/>
            <a:ext cx="9793088" cy="923330"/>
          </a:xfrm>
          <a:prstGeom prst="rect">
            <a:avLst/>
          </a:prstGeom>
        </p:spPr>
        <p:txBody>
          <a:bodyPr wrap="square">
            <a:spAutoFit/>
          </a:bodyPr>
          <a:lstStyle/>
          <a:p>
            <a:pPr algn="just"/>
            <a:r>
              <a:rPr lang="ru-RU" b="1" dirty="0">
                <a:solidFill>
                  <a:srgbClr val="000000"/>
                </a:solidFill>
                <a:latin typeface="Times New Roman" charset="0"/>
                <a:ea typeface="Times New Roman" charset="0"/>
              </a:rPr>
              <a:t>The </a:t>
            </a:r>
            <a:r>
              <a:rPr lang="ru-RU" b="1" dirty="0" err="1">
                <a:solidFill>
                  <a:srgbClr val="000000"/>
                </a:solidFill>
                <a:latin typeface="Times New Roman" charset="0"/>
                <a:ea typeface="Times New Roman" charset="0"/>
              </a:rPr>
              <a:t>advanced</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microwave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radiometer</a:t>
            </a:r>
            <a:r>
              <a:rPr lang="ru-RU" b="1" dirty="0">
                <a:solidFill>
                  <a:srgbClr val="000000"/>
                </a:solidFill>
                <a:latin typeface="Times New Roman" charset="0"/>
                <a:ea typeface="Times New Roman" charset="0"/>
              </a:rPr>
              <a:t> MTVZA-GY-MP </a:t>
            </a:r>
            <a:r>
              <a:rPr lang="ru-RU" b="1" dirty="0" err="1">
                <a:solidFill>
                  <a:srgbClr val="000000"/>
                </a:solidFill>
                <a:latin typeface="Times New Roman" charset="0"/>
                <a:ea typeface="Times New Roman" charset="0"/>
              </a:rPr>
              <a:t>onboard</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the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new</a:t>
            </a:r>
            <a:r>
              <a:rPr lang="ru-RU" b="1" dirty="0">
                <a:solidFill>
                  <a:srgbClr val="000000"/>
                </a:solidFill>
                <a:latin typeface="Times New Roman" charset="0"/>
                <a:ea typeface="Times New Roman" charset="0"/>
              </a:rPr>
              <a:t> Russian </a:t>
            </a:r>
            <a:r>
              <a:rPr lang="ru-RU" b="1" dirty="0" err="1">
                <a:solidFill>
                  <a:srgbClr val="000000"/>
                </a:solidFill>
                <a:latin typeface="Times New Roman" charset="0"/>
                <a:ea typeface="Times New Roman" charset="0"/>
              </a:rPr>
              <a:t>meteorological</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satellite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Meteor</a:t>
            </a:r>
            <a:r>
              <a:rPr lang="ru-RU" b="1" dirty="0">
                <a:solidFill>
                  <a:srgbClr val="000000"/>
                </a:solidFill>
                <a:latin typeface="Times New Roman" charset="0"/>
                <a:ea typeface="Times New Roman" charset="0"/>
              </a:rPr>
              <a:t>-MP</a:t>
            </a:r>
            <a:r>
              <a:rPr lang="ru-RU" b="1" i="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will</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provide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the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quantitative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information</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about</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characteristics</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of</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the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land</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surface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ocean</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troposphere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and</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lower</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stratosphere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within</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the</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swath</a:t>
            </a:r>
            <a:r>
              <a:rPr lang="ru-RU" b="1" dirty="0">
                <a:solidFill>
                  <a:srgbClr val="000000"/>
                </a:solidFill>
                <a:latin typeface="Times New Roman" charset="0"/>
                <a:ea typeface="Times New Roman" charset="0"/>
              </a:rPr>
              <a:t> </a:t>
            </a:r>
            <a:r>
              <a:rPr lang="ru-RU" b="1" dirty="0" err="1">
                <a:solidFill>
                  <a:srgbClr val="000000"/>
                </a:solidFill>
                <a:latin typeface="Times New Roman" charset="0"/>
                <a:ea typeface="Times New Roman" charset="0"/>
              </a:rPr>
              <a:t>width</a:t>
            </a:r>
            <a:r>
              <a:rPr lang="ru-RU" b="1" dirty="0">
                <a:solidFill>
                  <a:srgbClr val="000000"/>
                </a:solidFill>
                <a:latin typeface="Times New Roman" charset="0"/>
                <a:ea typeface="Times New Roman" charset="0"/>
              </a:rPr>
              <a:t> 2200 </a:t>
            </a:r>
            <a:r>
              <a:rPr lang="ru-RU" b="1" dirty="0" err="1">
                <a:solidFill>
                  <a:srgbClr val="000000"/>
                </a:solidFill>
                <a:latin typeface="Times New Roman" charset="0"/>
                <a:ea typeface="Times New Roman" charset="0"/>
              </a:rPr>
              <a:t>km</a:t>
            </a:r>
            <a:r>
              <a:rPr lang="ru-RU" b="1" dirty="0">
                <a:solidFill>
                  <a:srgbClr val="000000"/>
                </a:solidFill>
                <a:latin typeface="Times New Roman" charset="0"/>
                <a:ea typeface="Times New Roman" charset="0"/>
              </a:rPr>
              <a:t>.</a:t>
            </a:r>
            <a:r>
              <a:rPr lang="ru-RU" b="1" dirty="0"/>
              <a:t> </a:t>
            </a:r>
          </a:p>
        </p:txBody>
      </p:sp>
    </p:spTree>
    <p:extLst>
      <p:ext uri="{BB962C8B-B14F-4D97-AF65-F5344CB8AC3E}">
        <p14:creationId xmlns:p14="http://schemas.microsoft.com/office/powerpoint/2010/main" val="1290035852"/>
      </p:ext>
    </p:extLst>
  </p:cSld>
  <p:clrMapOvr>
    <a:masterClrMapping/>
  </p:clrMapOvr>
  <p:transition spd="med" advClick="0" advTm="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80592" y="1052736"/>
            <a:ext cx="7992888" cy="4832092"/>
          </a:xfrm>
          <a:prstGeom prst="rect">
            <a:avLst/>
          </a:prstGeom>
        </p:spPr>
        <p:txBody>
          <a:bodyPr wrap="square">
            <a:spAutoFit/>
          </a:bodyPr>
          <a:lstStyle/>
          <a:p>
            <a:pPr algn="just"/>
            <a:r>
              <a:rPr lang="en-US" sz="2800" b="1" dirty="0">
                <a:solidFill>
                  <a:srgbClr val="1E1916"/>
                </a:solidFill>
                <a:latin typeface="TimesNewRoman" charset="0"/>
              </a:rPr>
              <a:t>Forty radiometric channels of </a:t>
            </a:r>
            <a:r>
              <a:rPr lang="en-US" sz="2800" b="1" dirty="0" smtClean="0">
                <a:solidFill>
                  <a:srgbClr val="1E1916"/>
                </a:solidFill>
                <a:latin typeface="TimesNewRoman" charset="0"/>
              </a:rPr>
              <a:t>MTVZA-GY-MP </a:t>
            </a:r>
            <a:r>
              <a:rPr lang="en-US" sz="2800" b="1" dirty="0">
                <a:solidFill>
                  <a:srgbClr val="1E1916"/>
                </a:solidFill>
                <a:latin typeface="TimesNewRoman" charset="0"/>
              </a:rPr>
              <a:t>have operating frequencies in the atmospheric windows of 6.9, 7.3, 10.6, 18.7, 23.8, 31, 36.5, 42.0, 48.0, 91, and 165 GHz, as well as in the oxygen </a:t>
            </a:r>
            <a:r>
              <a:rPr lang="en-US" sz="2800" b="1" dirty="0" smtClean="0">
                <a:solidFill>
                  <a:srgbClr val="1E1916"/>
                </a:solidFill>
                <a:latin typeface="TimesNewRoman" charset="0"/>
              </a:rPr>
              <a:t>absorption </a:t>
            </a:r>
            <a:r>
              <a:rPr lang="en-US" sz="2800" b="1" dirty="0">
                <a:solidFill>
                  <a:srgbClr val="1E1916"/>
                </a:solidFill>
                <a:latin typeface="TimesNewRoman" charset="0"/>
              </a:rPr>
              <a:t>band (52–57 GHz) and close to the water vapor absorption line 183.31 </a:t>
            </a:r>
            <a:r>
              <a:rPr lang="en-US" sz="2800" b="1" dirty="0" smtClean="0">
                <a:solidFill>
                  <a:srgbClr val="1E1916"/>
                </a:solidFill>
                <a:latin typeface="TimesNewRoman" charset="0"/>
              </a:rPr>
              <a:t>GHz. </a:t>
            </a:r>
            <a:r>
              <a:rPr lang="en-US" sz="2800" b="1" dirty="0">
                <a:solidFill>
                  <a:srgbClr val="1E1916"/>
                </a:solidFill>
                <a:latin typeface="TimesNewRoman" charset="0"/>
              </a:rPr>
              <a:t>The instrument antenna aperture is 1.0 m, which allows improving the horizontal spatial resolution by 1.5 times as </a:t>
            </a:r>
            <a:r>
              <a:rPr lang="en-US" sz="2800" b="1" dirty="0" smtClean="0">
                <a:solidFill>
                  <a:srgbClr val="1E1916"/>
                </a:solidFill>
                <a:latin typeface="TimesNewRoman" charset="0"/>
              </a:rPr>
              <a:t>compared </a:t>
            </a:r>
            <a:r>
              <a:rPr lang="en-US" sz="2800" b="1" dirty="0">
                <a:solidFill>
                  <a:srgbClr val="1E1916"/>
                </a:solidFill>
                <a:latin typeface="TimesNewRoman" charset="0"/>
              </a:rPr>
              <a:t>to MTVZA-GYa. The MTVZA-GYa-MP band will be equal to 2500 km from the orbit at the </a:t>
            </a:r>
            <a:r>
              <a:rPr lang="en-US" sz="2800" b="1" dirty="0" smtClean="0">
                <a:solidFill>
                  <a:srgbClr val="1E1916"/>
                </a:solidFill>
                <a:latin typeface="TimesNewRoman" charset="0"/>
              </a:rPr>
              <a:t>altitude </a:t>
            </a:r>
            <a:r>
              <a:rPr lang="en-US" sz="2800" b="1" dirty="0">
                <a:solidFill>
                  <a:srgbClr val="1E1916"/>
                </a:solidFill>
                <a:latin typeface="TimesNewRoman" charset="0"/>
              </a:rPr>
              <a:t>of 830 km. </a:t>
            </a:r>
            <a:endParaRPr lang="en-US" sz="2800" b="1" dirty="0"/>
          </a:p>
        </p:txBody>
      </p:sp>
    </p:spTree>
    <p:extLst>
      <p:ext uri="{BB962C8B-B14F-4D97-AF65-F5344CB8AC3E}">
        <p14:creationId xmlns:p14="http://schemas.microsoft.com/office/powerpoint/2010/main" val="137087484"/>
      </p:ext>
    </p:extLst>
  </p:cSld>
  <p:clrMapOvr>
    <a:masterClrMapping/>
  </p:clrMapOvr>
  <p:transition spd="med" advClick="0" advTm="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992560" y="751344"/>
            <a:ext cx="8496944" cy="5632311"/>
          </a:xfrm>
          <a:prstGeom prst="rect">
            <a:avLst/>
          </a:prstGeom>
        </p:spPr>
        <p:txBody>
          <a:bodyPr wrap="square">
            <a:spAutoFit/>
          </a:bodyPr>
          <a:lstStyle/>
          <a:p>
            <a:pPr algn="just"/>
            <a:r>
              <a:rPr lang="en-US" sz="2400" b="1" dirty="0">
                <a:solidFill>
                  <a:srgbClr val="1E1916"/>
                </a:solidFill>
                <a:latin typeface="TimesNewRoman" charset="0"/>
              </a:rPr>
              <a:t>The MTVZA-GYa-MP combines functions of the imager, atmospheric sounder, and </a:t>
            </a:r>
            <a:r>
              <a:rPr lang="en-US" sz="2400" b="1" dirty="0" err="1">
                <a:solidFill>
                  <a:srgbClr val="1E1916"/>
                </a:solidFill>
                <a:latin typeface="TimesNewRoman" charset="0"/>
              </a:rPr>
              <a:t>polarimeter</a:t>
            </a:r>
            <a:r>
              <a:rPr lang="en-US" sz="2400" b="1" dirty="0">
                <a:solidFill>
                  <a:srgbClr val="1E1916"/>
                </a:solidFill>
                <a:latin typeface="TimesNewRoman" charset="0"/>
              </a:rPr>
              <a:t> (the third Stokes parameter is measured at the frequencies of 18.7 and 36.5 GHz). Polarimetric measurements are intended for retrieving the speed and direction of sea surface wind. An essential feature of MTVZA-GYa-MP is an increase in the number of channels for the humidity sounder from three in MTVZA-GYa to six in the range of 165–190 GHz, which should improve the accuracy and vertical </a:t>
            </a:r>
            <a:r>
              <a:rPr lang="en-US" sz="2400" b="1" dirty="0" err="1">
                <a:solidFill>
                  <a:srgbClr val="1E1916"/>
                </a:solidFill>
                <a:latin typeface="TimesNewRoman" charset="0"/>
              </a:rPr>
              <a:t>resolu</a:t>
            </a:r>
            <a:r>
              <a:rPr lang="en-US" sz="2400" b="1" dirty="0">
                <a:solidFill>
                  <a:srgbClr val="1E1916"/>
                </a:solidFill>
                <a:latin typeface="TimesNewRoman" charset="0"/>
              </a:rPr>
              <a:t>- </a:t>
            </a:r>
            <a:r>
              <a:rPr lang="en-US" sz="2400" b="1" dirty="0" err="1">
                <a:solidFill>
                  <a:srgbClr val="1E1916"/>
                </a:solidFill>
                <a:latin typeface="TimesNewRoman" charset="0"/>
              </a:rPr>
              <a:t>tion</a:t>
            </a:r>
            <a:r>
              <a:rPr lang="en-US" sz="2400" b="1" dirty="0">
                <a:solidFill>
                  <a:srgbClr val="1E1916"/>
                </a:solidFill>
                <a:latin typeface="TimesNewRoman" charset="0"/>
              </a:rPr>
              <a:t> of estimated air humidity profiles. The additional channel with a frequency of 6.9 GHz was introduced for more accurate estimation of sea surface temperature and soil moisture. The introduction of the channel with a frequency of 7.3 GHz will provide the estimation of sea surface temperature in case of data noise in the channel of 6.9 GHz due to radio frequency interference. </a:t>
            </a:r>
            <a:endParaRPr lang="en-US" sz="2400" b="1" dirty="0"/>
          </a:p>
        </p:txBody>
      </p:sp>
    </p:spTree>
    <p:extLst>
      <p:ext uri="{BB962C8B-B14F-4D97-AF65-F5344CB8AC3E}">
        <p14:creationId xmlns:p14="http://schemas.microsoft.com/office/powerpoint/2010/main" val="1770919958"/>
      </p:ext>
    </p:extLst>
  </p:cSld>
  <p:clrMapOvr>
    <a:masterClrMapping/>
  </p:clrMapOvr>
  <p:transition spd="med" advClick="0" advTm="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579372501"/>
              </p:ext>
            </p:extLst>
          </p:nvPr>
        </p:nvGraphicFramePr>
        <p:xfrm>
          <a:off x="1928665" y="332649"/>
          <a:ext cx="6696742" cy="6198933"/>
        </p:xfrm>
        <a:graphic>
          <a:graphicData uri="http://schemas.openxmlformats.org/drawingml/2006/table">
            <a:tbl>
              <a:tblPr firstRow="1" firstCol="1" bandRow="1"/>
              <a:tblGrid>
                <a:gridCol w="1195425"/>
                <a:gridCol w="1076473"/>
                <a:gridCol w="1076473"/>
                <a:gridCol w="1195425"/>
                <a:gridCol w="1076473"/>
                <a:gridCol w="1076473"/>
              </a:tblGrid>
              <a:tr h="475346">
                <a:tc>
                  <a:txBody>
                    <a:bodyPr/>
                    <a:lstStyle/>
                    <a:p>
                      <a:pPr marL="6350" marR="29845" indent="-6350" algn="ctr">
                        <a:lnSpc>
                          <a:spcPct val="107000"/>
                        </a:lnSpc>
                        <a:spcAft>
                          <a:spcPts val="0"/>
                        </a:spcAft>
                      </a:pPr>
                      <a:r>
                        <a:rPr lang="ru-RU" sz="1100" b="1" dirty="0" err="1">
                          <a:solidFill>
                            <a:srgbClr val="000000"/>
                          </a:solidFill>
                          <a:effectLst/>
                          <a:latin typeface="Times New Roman" charset="0"/>
                          <a:ea typeface="Times New Roman" charset="0"/>
                        </a:rPr>
                        <a:t>Center</a:t>
                      </a:r>
                      <a:endParaRPr lang="ru-RU" sz="1100" b="1" dirty="0">
                        <a:solidFill>
                          <a:srgbClr val="000000"/>
                        </a:solidFill>
                        <a:effectLst/>
                        <a:latin typeface="Times New Roman" charset="0"/>
                        <a:ea typeface="Times New Roman" charset="0"/>
                      </a:endParaRPr>
                    </a:p>
                    <a:p>
                      <a:pPr marL="50165" marR="31115" indent="-6350" algn="ctr">
                        <a:lnSpc>
                          <a:spcPct val="107000"/>
                        </a:lnSpc>
                        <a:spcAft>
                          <a:spcPts val="0"/>
                        </a:spcAft>
                      </a:pPr>
                      <a:r>
                        <a:rPr lang="ru-RU" sz="1100" b="1" dirty="0" err="1">
                          <a:solidFill>
                            <a:srgbClr val="000000"/>
                          </a:solidFill>
                          <a:effectLst/>
                          <a:latin typeface="Times New Roman" charset="0"/>
                          <a:ea typeface="Times New Roman" charset="0"/>
                        </a:rPr>
                        <a:t>Frequency</a:t>
                      </a:r>
                      <a:endParaRPr lang="ru-RU" sz="1100" b="1" dirty="0">
                        <a:solidFill>
                          <a:srgbClr val="000000"/>
                        </a:solidFill>
                        <a:effectLst/>
                        <a:latin typeface="Times New Roman" charset="0"/>
                        <a:ea typeface="Times New Roman" charset="0"/>
                      </a:endParaRPr>
                    </a:p>
                    <a:p>
                      <a:pPr marL="6350" marR="29845" indent="-6350" algn="ctr">
                        <a:lnSpc>
                          <a:spcPct val="107000"/>
                        </a:lnSpc>
                        <a:spcAft>
                          <a:spcPts val="0"/>
                        </a:spcAft>
                      </a:pPr>
                      <a:r>
                        <a:rPr lang="ru-RU" sz="1100" b="1" dirty="0">
                          <a:solidFill>
                            <a:srgbClr val="000000"/>
                          </a:solidFill>
                          <a:effectLst/>
                          <a:latin typeface="Times New Roman" charset="0"/>
                          <a:ea typeface="Times New Roman" charset="0"/>
                        </a:rPr>
                        <a:t>(</a:t>
                      </a:r>
                      <a:r>
                        <a:rPr lang="ru-RU" sz="1100" b="1" dirty="0" err="1">
                          <a:solidFill>
                            <a:srgbClr val="000000"/>
                          </a:solidFill>
                          <a:effectLst/>
                          <a:latin typeface="Times New Roman" charset="0"/>
                          <a:ea typeface="Times New Roman" charset="0"/>
                        </a:rPr>
                        <a:t>GHz</a:t>
                      </a:r>
                      <a:r>
                        <a:rPr lang="ru-RU" sz="1100" b="1" dirty="0">
                          <a:solidFill>
                            <a:srgbClr val="000000"/>
                          </a:solidFill>
                          <a:effectLst/>
                          <a:latin typeface="Times New Roman" charset="0"/>
                          <a:ea typeface="Times New Roman" charset="0"/>
                        </a:rPr>
                        <a:t>)</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err="1">
                          <a:solidFill>
                            <a:srgbClr val="000000"/>
                          </a:solidFill>
                          <a:effectLst/>
                          <a:latin typeface="Times New Roman" charset="0"/>
                          <a:ea typeface="Times New Roman" charset="0"/>
                        </a:rPr>
                        <a:t>Polarization</a:t>
                      </a:r>
                      <a:endParaRPr lang="ru-RU" sz="1100" b="1" dirty="0">
                        <a:solidFill>
                          <a:srgbClr val="000000"/>
                        </a:solidFill>
                        <a:effectLst/>
                        <a:latin typeface="Times New Roman" charset="0"/>
                        <a:ea typeface="Times New Roman" charset="0"/>
                      </a:endParaRP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1000"/>
                        </a:lnSpc>
                        <a:spcAft>
                          <a:spcPts val="0"/>
                        </a:spcAft>
                      </a:pPr>
                      <a:r>
                        <a:rPr lang="ru-RU" sz="1100" b="1">
                          <a:solidFill>
                            <a:srgbClr val="000000"/>
                          </a:solidFill>
                          <a:effectLst/>
                          <a:latin typeface="Times New Roman" charset="0"/>
                          <a:ea typeface="Times New Roman" charset="0"/>
                        </a:rPr>
                        <a:t>Bandwidth</a:t>
                      </a:r>
                    </a:p>
                    <a:p>
                      <a:pPr marL="22860" marR="31115" indent="-6350" algn="ctr">
                        <a:lnSpc>
                          <a:spcPct val="107000"/>
                        </a:lnSpc>
                        <a:spcAft>
                          <a:spcPts val="0"/>
                        </a:spcAft>
                      </a:pPr>
                      <a:r>
                        <a:rPr lang="ru-RU" sz="1100" b="1">
                          <a:solidFill>
                            <a:srgbClr val="000000"/>
                          </a:solidFill>
                          <a:effectLst/>
                          <a:latin typeface="Times New Roman" charset="0"/>
                          <a:ea typeface="Times New Roman" charset="0"/>
                        </a:rPr>
                        <a:t>(MHz)</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1115" indent="-6350" algn="ctr">
                        <a:lnSpc>
                          <a:spcPct val="107000"/>
                        </a:lnSpc>
                        <a:spcAft>
                          <a:spcPts val="0"/>
                        </a:spcAft>
                      </a:pPr>
                      <a:r>
                        <a:rPr lang="ru-RU" sz="1100" b="1">
                          <a:solidFill>
                            <a:srgbClr val="000000"/>
                          </a:solidFill>
                          <a:effectLst/>
                          <a:latin typeface="Times New Roman" charset="0"/>
                          <a:ea typeface="Times New Roman" charset="0"/>
                        </a:rPr>
                        <a:t>Antenna</a:t>
                      </a:r>
                    </a:p>
                    <a:p>
                      <a:pPr marL="8890" marR="31115" indent="-6350" algn="ctr">
                        <a:lnSpc>
                          <a:spcPct val="107000"/>
                        </a:lnSpc>
                        <a:spcAft>
                          <a:spcPts val="0"/>
                        </a:spcAft>
                      </a:pPr>
                      <a:r>
                        <a:rPr lang="ru-RU" sz="1100" b="1">
                          <a:solidFill>
                            <a:srgbClr val="000000"/>
                          </a:solidFill>
                          <a:effectLst/>
                          <a:latin typeface="Times New Roman" charset="0"/>
                          <a:ea typeface="Times New Roman" charset="0"/>
                        </a:rPr>
                        <a:t>Footprint</a:t>
                      </a:r>
                    </a:p>
                    <a:p>
                      <a:pPr marL="13970" marR="31115" indent="-6350" algn="ctr">
                        <a:lnSpc>
                          <a:spcPct val="107000"/>
                        </a:lnSpc>
                        <a:spcAft>
                          <a:spcPts val="0"/>
                        </a:spcAft>
                      </a:pPr>
                      <a:r>
                        <a:rPr lang="ru-RU" sz="1100" b="1">
                          <a:solidFill>
                            <a:srgbClr val="000000"/>
                          </a:solidFill>
                          <a:effectLst/>
                          <a:latin typeface="Times New Roman" charset="0"/>
                          <a:ea typeface="Times New Roman" charset="0"/>
                        </a:rPr>
                        <a:t>(kmxkm)</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6830" marR="31115" indent="-6350" algn="ctr">
                        <a:lnSpc>
                          <a:spcPct val="107000"/>
                        </a:lnSpc>
                        <a:spcAft>
                          <a:spcPts val="0"/>
                        </a:spcAft>
                      </a:pPr>
                      <a:r>
                        <a:rPr lang="ru-RU" sz="1100" b="1">
                          <a:solidFill>
                            <a:srgbClr val="000000"/>
                          </a:solidFill>
                          <a:effectLst/>
                          <a:latin typeface="Times New Roman" charset="0"/>
                          <a:ea typeface="Times New Roman" charset="0"/>
                        </a:rPr>
                        <a:t>Imagery</a:t>
                      </a:r>
                    </a:p>
                    <a:p>
                      <a:pPr marL="3175" marR="31115" indent="-6350" algn="ctr">
                        <a:lnSpc>
                          <a:spcPct val="107000"/>
                        </a:lnSpc>
                        <a:spcAft>
                          <a:spcPts val="0"/>
                        </a:spcAft>
                      </a:pPr>
                      <a:r>
                        <a:rPr lang="ru-RU" sz="1100" b="1">
                          <a:solidFill>
                            <a:srgbClr val="000000"/>
                          </a:solidFill>
                          <a:effectLst/>
                          <a:latin typeface="Times New Roman" charset="0"/>
                          <a:ea typeface="Times New Roman" charset="0"/>
                        </a:rPr>
                        <a:t>Pixel size</a:t>
                      </a:r>
                    </a:p>
                    <a:p>
                      <a:pPr marL="13970" marR="31115" indent="-6350" algn="ctr">
                        <a:lnSpc>
                          <a:spcPct val="107000"/>
                        </a:lnSpc>
                        <a:spcAft>
                          <a:spcPts val="0"/>
                        </a:spcAft>
                      </a:pPr>
                      <a:r>
                        <a:rPr lang="ru-RU" sz="1100" b="1">
                          <a:solidFill>
                            <a:srgbClr val="000000"/>
                          </a:solidFill>
                          <a:effectLst/>
                          <a:latin typeface="Times New Roman" charset="0"/>
                          <a:ea typeface="Times New Roman" charset="0"/>
                        </a:rPr>
                        <a:t>(kmxkm)</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1000"/>
                        </a:lnSpc>
                        <a:spcAft>
                          <a:spcPts val="0"/>
                        </a:spcAft>
                      </a:pPr>
                      <a:r>
                        <a:rPr lang="ru-RU" sz="1100" b="1">
                          <a:solidFill>
                            <a:srgbClr val="000000"/>
                          </a:solidFill>
                          <a:effectLst/>
                          <a:latin typeface="Times New Roman" charset="0"/>
                          <a:ea typeface="Times New Roman" charset="0"/>
                        </a:rPr>
                        <a:t>Sensitivity</a:t>
                      </a:r>
                    </a:p>
                    <a:p>
                      <a:pPr marL="15240" marR="31115" indent="-6350" algn="ctr">
                        <a:lnSpc>
                          <a:spcPct val="107000"/>
                        </a:lnSpc>
                        <a:spcAft>
                          <a:spcPts val="0"/>
                        </a:spcAft>
                      </a:pPr>
                      <a:r>
                        <a:rPr lang="ru-RU" sz="1100" b="1">
                          <a:solidFill>
                            <a:srgbClr val="000000"/>
                          </a:solidFill>
                          <a:effectLst/>
                          <a:latin typeface="Times New Roman" charset="0"/>
                          <a:ea typeface="Times New Roman" charset="0"/>
                        </a:rPr>
                        <a:t>(K/pixel)</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6.925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8575" indent="-6350" algn="ctr">
                        <a:lnSpc>
                          <a:spcPct val="107000"/>
                        </a:lnSpc>
                        <a:spcAft>
                          <a:spcPts val="0"/>
                        </a:spcAft>
                      </a:pPr>
                      <a:r>
                        <a:rPr lang="ru-RU" sz="1100" b="1" dirty="0" err="1">
                          <a:solidFill>
                            <a:srgbClr val="000000"/>
                          </a:solidFill>
                          <a:effectLst/>
                          <a:latin typeface="Times New Roman" charset="0"/>
                          <a:ea typeface="Times New Roman" charset="0"/>
                        </a:rPr>
                        <a:t>V</a:t>
                      </a:r>
                      <a:r>
                        <a:rPr lang="ru-RU" sz="1100" b="1" dirty="0">
                          <a:solidFill>
                            <a:srgbClr val="000000"/>
                          </a:solidFill>
                          <a:effectLst/>
                          <a:latin typeface="Times New Roman" charset="0"/>
                          <a:ea typeface="Times New Roman" charset="0"/>
                        </a:rPr>
                        <a:t>, </a:t>
                      </a:r>
                      <a:r>
                        <a:rPr lang="ru-RU" sz="1100" b="1" dirty="0" err="1">
                          <a:solidFill>
                            <a:srgbClr val="000000"/>
                          </a:solidFill>
                          <a:effectLst/>
                          <a:latin typeface="Times New Roman" charset="0"/>
                          <a:ea typeface="Times New Roman" charset="0"/>
                        </a:rPr>
                        <a:t>H</a:t>
                      </a:r>
                      <a:endParaRPr lang="ru-RU" sz="1100" b="1" dirty="0">
                        <a:solidFill>
                          <a:srgbClr val="000000"/>
                        </a:solidFill>
                        <a:effectLst/>
                        <a:latin typeface="Times New Roman" charset="0"/>
                        <a:ea typeface="Times New Roman" charset="0"/>
                      </a:endParaRP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dirty="0">
                          <a:solidFill>
                            <a:srgbClr val="000000"/>
                          </a:solidFill>
                          <a:effectLst/>
                          <a:latin typeface="Times New Roman" charset="0"/>
                          <a:ea typeface="Times New Roman" charset="0"/>
                        </a:rPr>
                        <a:t>350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50165" marR="31115" indent="-6350" algn="ctr">
                        <a:lnSpc>
                          <a:spcPct val="107000"/>
                        </a:lnSpc>
                        <a:spcAft>
                          <a:spcPts val="0"/>
                        </a:spcAft>
                      </a:pPr>
                      <a:r>
                        <a:rPr lang="ru-RU" sz="1100" b="1">
                          <a:solidFill>
                            <a:srgbClr val="000000"/>
                          </a:solidFill>
                          <a:effectLst/>
                          <a:latin typeface="Times New Roman" charset="0"/>
                          <a:ea typeface="Times New Roman" charset="0"/>
                        </a:rPr>
                        <a:t>73х160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0.3</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7.3</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8575" indent="-6350" algn="ctr">
                        <a:lnSpc>
                          <a:spcPct val="107000"/>
                        </a:lnSpc>
                        <a:spcAft>
                          <a:spcPts val="0"/>
                        </a:spcAft>
                      </a:pPr>
                      <a:r>
                        <a:rPr lang="ru-RU" sz="1100" b="1">
                          <a:solidFill>
                            <a:srgbClr val="000000"/>
                          </a:solidFill>
                          <a:effectLst/>
                          <a:latin typeface="Times New Roman" charset="0"/>
                          <a:ea typeface="Times New Roman" charset="0"/>
                        </a:rPr>
                        <a:t>V, H</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dirty="0">
                          <a:solidFill>
                            <a:srgbClr val="000000"/>
                          </a:solidFill>
                          <a:effectLst/>
                          <a:latin typeface="Times New Roman" charset="0"/>
                          <a:ea typeface="Times New Roman" charset="0"/>
                        </a:rPr>
                        <a:t>350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50165" marR="31115" indent="-6350" algn="ctr">
                        <a:lnSpc>
                          <a:spcPct val="107000"/>
                        </a:lnSpc>
                        <a:spcAft>
                          <a:spcPts val="0"/>
                        </a:spcAft>
                      </a:pPr>
                      <a:r>
                        <a:rPr lang="ru-RU" sz="1100" b="1">
                          <a:solidFill>
                            <a:srgbClr val="000000"/>
                          </a:solidFill>
                          <a:effectLst/>
                          <a:latin typeface="Times New Roman" charset="0"/>
                          <a:ea typeface="Times New Roman" charset="0"/>
                        </a:rPr>
                        <a:t>73х160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0.3</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10.65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8575" indent="-6350" algn="ctr">
                        <a:lnSpc>
                          <a:spcPct val="107000"/>
                        </a:lnSpc>
                        <a:spcAft>
                          <a:spcPts val="0"/>
                        </a:spcAft>
                      </a:pPr>
                      <a:r>
                        <a:rPr lang="ru-RU" sz="1100" b="1">
                          <a:solidFill>
                            <a:srgbClr val="000000"/>
                          </a:solidFill>
                          <a:effectLst/>
                          <a:latin typeface="Times New Roman" charset="0"/>
                          <a:ea typeface="Times New Roman" charset="0"/>
                        </a:rPr>
                        <a:t>V, H</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dirty="0">
                          <a:solidFill>
                            <a:srgbClr val="000000"/>
                          </a:solidFill>
                          <a:effectLst/>
                          <a:latin typeface="Times New Roman" charset="0"/>
                          <a:ea typeface="Times New Roman" charset="0"/>
                        </a:rPr>
                        <a:t>100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50165" marR="31115" indent="-6350" algn="ctr">
                        <a:lnSpc>
                          <a:spcPct val="107000"/>
                        </a:lnSpc>
                        <a:spcAft>
                          <a:spcPts val="0"/>
                        </a:spcAft>
                      </a:pPr>
                      <a:r>
                        <a:rPr lang="ru-RU" sz="1100" b="1" dirty="0">
                          <a:solidFill>
                            <a:srgbClr val="000000"/>
                          </a:solidFill>
                          <a:effectLst/>
                          <a:latin typeface="Times New Roman" charset="0"/>
                          <a:ea typeface="Times New Roman" charset="0"/>
                        </a:rPr>
                        <a:t>58x129</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0.5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3368">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18.7</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82550" indent="-6350" algn="ctr">
                        <a:lnSpc>
                          <a:spcPct val="107000"/>
                        </a:lnSpc>
                        <a:spcAft>
                          <a:spcPts val="270"/>
                        </a:spcAft>
                      </a:pPr>
                      <a:r>
                        <a:rPr lang="ru-RU" sz="1100" b="1">
                          <a:solidFill>
                            <a:srgbClr val="000000"/>
                          </a:solidFill>
                          <a:effectLst/>
                          <a:latin typeface="Times New Roman" charset="0"/>
                          <a:ea typeface="Times New Roman" charset="0"/>
                        </a:rPr>
                        <a:t>V, H,</a:t>
                      </a:r>
                    </a:p>
                    <a:p>
                      <a:pPr marL="22860" marR="31115" indent="-6350" algn="ctr">
                        <a:lnSpc>
                          <a:spcPct val="107000"/>
                        </a:lnSpc>
                        <a:spcAft>
                          <a:spcPts val="0"/>
                        </a:spcAft>
                      </a:pPr>
                      <a:r>
                        <a:rPr lang="ru-RU" sz="1100" b="1">
                          <a:solidFill>
                            <a:srgbClr val="000000"/>
                          </a:solidFill>
                          <a:effectLst/>
                          <a:latin typeface="Times New Roman" charset="0"/>
                          <a:ea typeface="Times New Roman" charset="0"/>
                        </a:rPr>
                        <a:t>V-45</a:t>
                      </a:r>
                      <a:r>
                        <a:rPr lang="en-US" sz="1100" b="1">
                          <a:solidFill>
                            <a:srgbClr val="000000"/>
                          </a:solidFill>
                          <a:effectLst/>
                          <a:latin typeface="Times New Roman" charset="0"/>
                          <a:ea typeface="Times New Roman" charset="0"/>
                        </a:rPr>
                        <a:t>º</a:t>
                      </a:r>
                      <a:r>
                        <a:rPr lang="ru-RU" sz="1100" b="1">
                          <a:solidFill>
                            <a:srgbClr val="000000"/>
                          </a:solidFill>
                          <a:effectLst/>
                          <a:latin typeface="Times New Roman" charset="0"/>
                          <a:ea typeface="Times New Roman" charset="0"/>
                        </a:rPr>
                        <a:t>,</a:t>
                      </a:r>
                    </a:p>
                    <a:p>
                      <a:pPr marL="24130" marR="31115" indent="-6350" algn="ctr">
                        <a:lnSpc>
                          <a:spcPct val="107000"/>
                        </a:lnSpc>
                        <a:spcAft>
                          <a:spcPts val="0"/>
                        </a:spcAft>
                      </a:pPr>
                      <a:r>
                        <a:rPr lang="ru-RU" sz="1100" b="1">
                          <a:solidFill>
                            <a:srgbClr val="000000"/>
                          </a:solidFill>
                          <a:effectLst/>
                          <a:latin typeface="Times New Roman" charset="0"/>
                          <a:ea typeface="Times New Roman" charset="0"/>
                        </a:rPr>
                        <a:t>V+45</a:t>
                      </a:r>
                      <a:r>
                        <a:rPr lang="en-US" sz="1100" b="1">
                          <a:solidFill>
                            <a:srgbClr val="000000"/>
                          </a:solidFill>
                          <a:effectLst/>
                          <a:latin typeface="Times New Roman" charset="0"/>
                          <a:ea typeface="Times New Roman" charset="0"/>
                        </a:rPr>
                        <a:t>º</a:t>
                      </a:r>
                      <a:endParaRPr lang="ru-RU" sz="1100" b="1">
                        <a:solidFill>
                          <a:srgbClr val="000000"/>
                        </a:solidFill>
                        <a:effectLst/>
                        <a:latin typeface="Times New Roman" charset="0"/>
                        <a:ea typeface="Times New Roman" charset="0"/>
                      </a:endParaRP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200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dirty="0">
                          <a:solidFill>
                            <a:srgbClr val="000000"/>
                          </a:solidFill>
                          <a:effectLst/>
                          <a:latin typeface="Times New Roman" charset="0"/>
                          <a:ea typeface="Times New Roman" charset="0"/>
                        </a:rPr>
                        <a:t>34x75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0.4</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23.8</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8575" indent="-6350" algn="ctr">
                        <a:lnSpc>
                          <a:spcPct val="107000"/>
                        </a:lnSpc>
                        <a:spcAft>
                          <a:spcPts val="0"/>
                        </a:spcAft>
                      </a:pPr>
                      <a:r>
                        <a:rPr lang="ru-RU" sz="1100" b="1">
                          <a:solidFill>
                            <a:srgbClr val="000000"/>
                          </a:solidFill>
                          <a:effectLst/>
                          <a:latin typeface="Times New Roman" charset="0"/>
                          <a:ea typeface="Times New Roman" charset="0"/>
                        </a:rPr>
                        <a:t>V, H</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400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28x62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0.3</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31.5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8575" indent="-6350" algn="ctr">
                        <a:lnSpc>
                          <a:spcPct val="107000"/>
                        </a:lnSpc>
                        <a:spcAft>
                          <a:spcPts val="0"/>
                        </a:spcAft>
                      </a:pPr>
                      <a:r>
                        <a:rPr lang="ru-RU" sz="1100" b="1">
                          <a:solidFill>
                            <a:srgbClr val="000000"/>
                          </a:solidFill>
                          <a:effectLst/>
                          <a:latin typeface="Times New Roman" charset="0"/>
                          <a:ea typeface="Times New Roman" charset="0"/>
                        </a:rPr>
                        <a:t>V, H</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1000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23x49</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0.3</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3368">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36.5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270"/>
                        </a:spcAft>
                      </a:pPr>
                      <a:r>
                        <a:rPr lang="ru-RU" sz="1100" b="1">
                          <a:solidFill>
                            <a:srgbClr val="000000"/>
                          </a:solidFill>
                          <a:effectLst/>
                          <a:latin typeface="Times New Roman" charset="0"/>
                          <a:ea typeface="Times New Roman" charset="0"/>
                        </a:rPr>
                        <a:t>V, H,</a:t>
                      </a:r>
                    </a:p>
                    <a:p>
                      <a:pPr marL="22860" marR="31115" indent="-6350" algn="ctr">
                        <a:lnSpc>
                          <a:spcPct val="107000"/>
                        </a:lnSpc>
                        <a:spcAft>
                          <a:spcPts val="0"/>
                        </a:spcAft>
                      </a:pPr>
                      <a:r>
                        <a:rPr lang="ru-RU" sz="1100" b="1">
                          <a:solidFill>
                            <a:srgbClr val="000000"/>
                          </a:solidFill>
                          <a:effectLst/>
                          <a:latin typeface="Times New Roman" charset="0"/>
                          <a:ea typeface="Times New Roman" charset="0"/>
                        </a:rPr>
                        <a:t>V-45</a:t>
                      </a:r>
                      <a:r>
                        <a:rPr lang="en-US" sz="1100" b="1">
                          <a:solidFill>
                            <a:srgbClr val="000000"/>
                          </a:solidFill>
                          <a:effectLst/>
                          <a:latin typeface="Times New Roman" charset="0"/>
                          <a:ea typeface="Times New Roman" charset="0"/>
                        </a:rPr>
                        <a:t>º</a:t>
                      </a:r>
                      <a:r>
                        <a:rPr lang="ru-RU" sz="1100" b="1">
                          <a:solidFill>
                            <a:srgbClr val="000000"/>
                          </a:solidFill>
                          <a:effectLst/>
                          <a:latin typeface="Times New Roman" charset="0"/>
                          <a:ea typeface="Times New Roman" charset="0"/>
                        </a:rPr>
                        <a:t>,</a:t>
                      </a:r>
                    </a:p>
                    <a:p>
                      <a:pPr marL="24130" marR="31115" indent="-6350" algn="ctr">
                        <a:lnSpc>
                          <a:spcPct val="107000"/>
                        </a:lnSpc>
                        <a:spcAft>
                          <a:spcPts val="0"/>
                        </a:spcAft>
                      </a:pPr>
                      <a:r>
                        <a:rPr lang="ru-RU" sz="1100" b="1">
                          <a:solidFill>
                            <a:srgbClr val="000000"/>
                          </a:solidFill>
                          <a:effectLst/>
                          <a:latin typeface="Times New Roman" charset="0"/>
                          <a:ea typeface="Times New Roman" charset="0"/>
                        </a:rPr>
                        <a:t>V+45</a:t>
                      </a:r>
                      <a:r>
                        <a:rPr lang="en-US" sz="1100" b="1">
                          <a:solidFill>
                            <a:srgbClr val="000000"/>
                          </a:solidFill>
                          <a:effectLst/>
                          <a:latin typeface="Times New Roman" charset="0"/>
                          <a:ea typeface="Times New Roman" charset="0"/>
                        </a:rPr>
                        <a:t>º</a:t>
                      </a:r>
                      <a:endParaRPr lang="ru-RU" sz="1100" b="1">
                        <a:solidFill>
                          <a:srgbClr val="000000"/>
                        </a:solidFill>
                        <a:effectLst/>
                        <a:latin typeface="Times New Roman" charset="0"/>
                        <a:ea typeface="Times New Roman" charset="0"/>
                      </a:endParaRP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1000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20x44</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0.3</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42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8575" indent="-6350" algn="ctr">
                        <a:lnSpc>
                          <a:spcPct val="107000"/>
                        </a:lnSpc>
                        <a:spcAft>
                          <a:spcPts val="0"/>
                        </a:spcAft>
                      </a:pPr>
                      <a:r>
                        <a:rPr lang="ru-RU" sz="1100" b="1">
                          <a:solidFill>
                            <a:srgbClr val="000000"/>
                          </a:solidFill>
                          <a:effectLst/>
                          <a:latin typeface="Times New Roman" charset="0"/>
                          <a:ea typeface="Times New Roman" charset="0"/>
                        </a:rPr>
                        <a:t>V, H</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1000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17x39</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0.4</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48</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8575" indent="-6350" algn="ctr">
                        <a:lnSpc>
                          <a:spcPct val="107000"/>
                        </a:lnSpc>
                        <a:spcAft>
                          <a:spcPts val="0"/>
                        </a:spcAft>
                      </a:pPr>
                      <a:r>
                        <a:rPr lang="ru-RU" sz="1100" b="1">
                          <a:solidFill>
                            <a:srgbClr val="000000"/>
                          </a:solidFill>
                          <a:effectLst/>
                          <a:latin typeface="Times New Roman" charset="0"/>
                          <a:ea typeface="Times New Roman" charset="0"/>
                        </a:rPr>
                        <a:t>V, H</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1000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16x38</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0.4</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91.655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8575" indent="-6350" algn="ctr">
                        <a:lnSpc>
                          <a:spcPct val="107000"/>
                        </a:lnSpc>
                        <a:spcAft>
                          <a:spcPts val="0"/>
                        </a:spcAft>
                      </a:pPr>
                      <a:r>
                        <a:rPr lang="ru-RU" sz="1100" b="1">
                          <a:solidFill>
                            <a:srgbClr val="000000"/>
                          </a:solidFill>
                          <a:effectLst/>
                          <a:latin typeface="Times New Roman" charset="0"/>
                          <a:ea typeface="Times New Roman" charset="0"/>
                        </a:rPr>
                        <a:t>V, H</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2000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9x19</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16x16</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0.6</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52.80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V</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400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14x31</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0.4</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53.30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V</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400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14x31</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0.4</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53.80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V</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400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14x31</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0.4</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54.64</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V</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400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14x31</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0.4</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55.63</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V</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400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14x31</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0.4</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F</a:t>
                      </a:r>
                      <a:r>
                        <a:rPr lang="ru-RU" sz="1100" b="1" baseline="-25000">
                          <a:solidFill>
                            <a:srgbClr val="000000"/>
                          </a:solidFill>
                          <a:effectLst/>
                          <a:latin typeface="Times New Roman" charset="0"/>
                          <a:ea typeface="Times New Roman" charset="0"/>
                        </a:rPr>
                        <a:t>0</a:t>
                      </a:r>
                      <a:r>
                        <a:rPr lang="ru-RU" sz="1100" b="1">
                          <a:solidFill>
                            <a:srgbClr val="000000"/>
                          </a:solidFill>
                          <a:effectLst/>
                          <a:latin typeface="Times New Roman" charset="0"/>
                          <a:ea typeface="Times New Roman" charset="0"/>
                        </a:rPr>
                        <a:t>±0.1</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H</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50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14x31</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48x48</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0.4</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F</a:t>
                      </a:r>
                      <a:r>
                        <a:rPr lang="ru-RU" sz="1100" b="1" baseline="-25000">
                          <a:solidFill>
                            <a:srgbClr val="000000"/>
                          </a:solidFill>
                          <a:effectLst/>
                          <a:latin typeface="Times New Roman" charset="0"/>
                          <a:ea typeface="Times New Roman" charset="0"/>
                        </a:rPr>
                        <a:t>0</a:t>
                      </a:r>
                      <a:r>
                        <a:rPr lang="ru-RU" sz="1100" b="1">
                          <a:solidFill>
                            <a:srgbClr val="000000"/>
                          </a:solidFill>
                          <a:effectLst/>
                          <a:latin typeface="Times New Roman" charset="0"/>
                          <a:ea typeface="Times New Roman" charset="0"/>
                        </a:rPr>
                        <a:t>±0.05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H</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20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14x31</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48x48</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0.7</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F</a:t>
                      </a:r>
                      <a:r>
                        <a:rPr lang="ru-RU" sz="1100" b="1" baseline="-25000">
                          <a:solidFill>
                            <a:srgbClr val="000000"/>
                          </a:solidFill>
                          <a:effectLst/>
                          <a:latin typeface="Times New Roman" charset="0"/>
                          <a:ea typeface="Times New Roman" charset="0"/>
                        </a:rPr>
                        <a:t>0</a:t>
                      </a:r>
                      <a:r>
                        <a:rPr lang="ru-RU" sz="1100" b="1">
                          <a:solidFill>
                            <a:srgbClr val="000000"/>
                          </a:solidFill>
                          <a:effectLst/>
                          <a:latin typeface="Times New Roman" charset="0"/>
                          <a:ea typeface="Times New Roman" charset="0"/>
                        </a:rPr>
                        <a:t>±0.025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H</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10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14x31</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48x48</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0.9</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F</a:t>
                      </a:r>
                      <a:r>
                        <a:rPr lang="ru-RU" sz="1100" b="1" baseline="-25000">
                          <a:solidFill>
                            <a:srgbClr val="000000"/>
                          </a:solidFill>
                          <a:effectLst/>
                          <a:latin typeface="Times New Roman" charset="0"/>
                          <a:ea typeface="Times New Roman" charset="0"/>
                        </a:rPr>
                        <a:t>0</a:t>
                      </a:r>
                      <a:r>
                        <a:rPr lang="ru-RU" sz="1100" b="1">
                          <a:solidFill>
                            <a:srgbClr val="000000"/>
                          </a:solidFill>
                          <a:effectLst/>
                          <a:latin typeface="Times New Roman" charset="0"/>
                          <a:ea typeface="Times New Roman" charset="0"/>
                        </a:rPr>
                        <a:t>±0.01</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H</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14x31</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48x48</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1.3</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F</a:t>
                      </a:r>
                      <a:r>
                        <a:rPr lang="ru-RU" sz="1100" b="1" baseline="-25000">
                          <a:solidFill>
                            <a:srgbClr val="000000"/>
                          </a:solidFill>
                          <a:effectLst/>
                          <a:latin typeface="Times New Roman" charset="0"/>
                          <a:ea typeface="Times New Roman" charset="0"/>
                        </a:rPr>
                        <a:t>0</a:t>
                      </a:r>
                      <a:r>
                        <a:rPr lang="ru-RU" sz="1100" b="1">
                          <a:solidFill>
                            <a:srgbClr val="000000"/>
                          </a:solidFill>
                          <a:effectLst/>
                          <a:latin typeface="Times New Roman" charset="0"/>
                          <a:ea typeface="Times New Roman" charset="0"/>
                        </a:rPr>
                        <a:t>±0.005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H</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3</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14x31</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48x48</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1.7</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165.5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V</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3000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9x19</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0.6</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183.31 ± 1.0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V</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0480" indent="-6350" algn="ctr">
                        <a:lnSpc>
                          <a:spcPct val="107000"/>
                        </a:lnSpc>
                        <a:spcAft>
                          <a:spcPts val="0"/>
                        </a:spcAft>
                      </a:pPr>
                      <a:r>
                        <a:rPr lang="ru-RU" sz="1100" b="1">
                          <a:solidFill>
                            <a:srgbClr val="000000"/>
                          </a:solidFill>
                          <a:effectLst/>
                          <a:latin typeface="Times New Roman" charset="0"/>
                          <a:ea typeface="Times New Roman" charset="0"/>
                        </a:rPr>
                        <a:t>500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9x19</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0.8</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183.31 ± 1.8</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V</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1000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9x19</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0.6</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183.31 ± 3.0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V</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1000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9x19</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0.6</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183.31 ± 4.5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V</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2000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9x19</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7172">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183.31 ± 7.0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29845" indent="-6350" algn="ctr">
                        <a:lnSpc>
                          <a:spcPct val="107000"/>
                        </a:lnSpc>
                        <a:spcAft>
                          <a:spcPts val="0"/>
                        </a:spcAft>
                      </a:pPr>
                      <a:r>
                        <a:rPr lang="ru-RU" sz="1100" b="1">
                          <a:solidFill>
                            <a:srgbClr val="000000"/>
                          </a:solidFill>
                          <a:effectLst/>
                          <a:latin typeface="Times New Roman" charset="0"/>
                          <a:ea typeface="Times New Roman" charset="0"/>
                        </a:rPr>
                        <a:t>V</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2000</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2385" indent="-6350" algn="ctr">
                        <a:lnSpc>
                          <a:spcPct val="107000"/>
                        </a:lnSpc>
                        <a:spcAft>
                          <a:spcPts val="0"/>
                        </a:spcAft>
                      </a:pPr>
                      <a:r>
                        <a:rPr lang="ru-RU" sz="1100" b="1">
                          <a:solidFill>
                            <a:srgbClr val="000000"/>
                          </a:solidFill>
                          <a:effectLst/>
                          <a:latin typeface="Times New Roman" charset="0"/>
                          <a:ea typeface="Times New Roman" charset="0"/>
                        </a:rPr>
                        <a:t>9x19</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a:solidFill>
                            <a:srgbClr val="000000"/>
                          </a:solidFill>
                          <a:effectLst/>
                          <a:latin typeface="Times New Roman" charset="0"/>
                          <a:ea typeface="Times New Roman" charset="0"/>
                        </a:rPr>
                        <a:t>32х32</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 marR="31115" indent="-6350" algn="ctr">
                        <a:lnSpc>
                          <a:spcPct val="107000"/>
                        </a:lnSpc>
                        <a:spcAft>
                          <a:spcPts val="0"/>
                        </a:spcAft>
                      </a:pPr>
                      <a:r>
                        <a:rPr lang="ru-RU" sz="1100" b="1" dirty="0">
                          <a:solidFill>
                            <a:srgbClr val="000000"/>
                          </a:solidFill>
                          <a:effectLst/>
                          <a:latin typeface="Times New Roman" charset="0"/>
                          <a:ea typeface="Times New Roman" charset="0"/>
                        </a:rPr>
                        <a:t>0.5</a:t>
                      </a:r>
                    </a:p>
                  </a:txBody>
                  <a:tcPr marL="36079" marR="13529" marT="7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3" name="Rectangle 1"/>
          <p:cNvSpPr>
            <a:spLocks noChangeArrowheads="1"/>
          </p:cNvSpPr>
          <p:nvPr/>
        </p:nvSpPr>
        <p:spPr bwMode="auto">
          <a:xfrm>
            <a:off x="488504" y="1412776"/>
            <a:ext cx="1667337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4" name="Прямоугольник 3"/>
          <p:cNvSpPr/>
          <p:nvPr/>
        </p:nvSpPr>
        <p:spPr>
          <a:xfrm>
            <a:off x="1640632" y="-27384"/>
            <a:ext cx="7632848" cy="676788"/>
          </a:xfrm>
          <a:prstGeom prst="rect">
            <a:avLst/>
          </a:prstGeom>
        </p:spPr>
        <p:txBody>
          <a:bodyPr wrap="square">
            <a:spAutoFit/>
          </a:bodyPr>
          <a:lstStyle/>
          <a:p>
            <a:pPr marL="6350" marR="22860" indent="-6350" algn="ctr">
              <a:lnSpc>
                <a:spcPct val="104000"/>
              </a:lnSpc>
              <a:spcAft>
                <a:spcPts val="25"/>
              </a:spcAft>
            </a:pPr>
            <a:r>
              <a:rPr lang="en-US" dirty="0">
                <a:solidFill>
                  <a:srgbClr val="000000"/>
                </a:solidFill>
                <a:latin typeface="Times New Roman" charset="0"/>
                <a:ea typeface="Times New Roman" charset="0"/>
              </a:rPr>
              <a:t>MTVZA-GY-MP microwave frequency channel characteristics</a:t>
            </a:r>
            <a:endParaRPr lang="ru-RU" dirty="0">
              <a:solidFill>
                <a:srgbClr val="000000"/>
              </a:solidFill>
              <a:latin typeface="Times New Roman" charset="0"/>
              <a:ea typeface="Times New Roman" charset="0"/>
            </a:endParaRPr>
          </a:p>
          <a:p>
            <a:pPr marL="6350" marR="31115" indent="-6350">
              <a:lnSpc>
                <a:spcPct val="107000"/>
              </a:lnSpc>
            </a:pPr>
            <a:r>
              <a:rPr lang="en-US" dirty="0">
                <a:solidFill>
                  <a:srgbClr val="000000"/>
                </a:solidFill>
                <a:latin typeface="Times New Roman" charset="0"/>
                <a:ea typeface="Times New Roman" charset="0"/>
              </a:rPr>
              <a:t> </a:t>
            </a:r>
            <a:endParaRPr lang="ru-RU" dirty="0">
              <a:solidFill>
                <a:srgbClr val="000000"/>
              </a:solidFill>
              <a:effectLst/>
              <a:latin typeface="Times New Roman" charset="0"/>
              <a:ea typeface="Times New Roman" charset="0"/>
            </a:endParaRPr>
          </a:p>
        </p:txBody>
      </p:sp>
    </p:spTree>
    <p:extLst>
      <p:ext uri="{BB962C8B-B14F-4D97-AF65-F5344CB8AC3E}">
        <p14:creationId xmlns:p14="http://schemas.microsoft.com/office/powerpoint/2010/main" val="1054764399"/>
      </p:ext>
    </p:extLst>
  </p:cSld>
  <p:clrMapOvr>
    <a:masterClrMapping/>
  </p:clrMapOvr>
  <p:transition spd="med" advClick="0" advTm="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2027238" y="214313"/>
            <a:ext cx="6069034" cy="347662"/>
          </a:xfrm>
          <a:prstGeom prst="rect">
            <a:avLst/>
          </a:prstGeom>
          <a:noFill/>
          <a:ln w="15875">
            <a:noFill/>
            <a:miter lim="800000"/>
            <a:headEnd type="none" w="sm" len="sm"/>
            <a:tailEnd type="none" w="sm" len="sm"/>
          </a:ln>
          <a:effectLst>
            <a:prstShdw prst="shdw17" dist="17961" dir="2700000">
              <a:srgbClr val="8B9499"/>
            </a:prstShdw>
          </a:effectLst>
        </p:spPr>
        <p:txBody>
          <a:bodyPr wrap="square" lIns="0" tIns="0" rIns="0" bIns="0">
            <a:spAutoFit/>
          </a:bodyPr>
          <a:lstStyle/>
          <a:p>
            <a:pPr algn="ctr">
              <a:lnSpc>
                <a:spcPct val="95000"/>
              </a:lnSpc>
            </a:pPr>
            <a:r>
              <a:rPr lang="en-US" altLang="ru-RU" sz="2400" b="1" dirty="0" smtClean="0">
                <a:solidFill>
                  <a:schemeClr val="tx2">
                    <a:lumMod val="60000"/>
                    <a:lumOff val="40000"/>
                  </a:schemeClr>
                </a:solidFill>
              </a:rPr>
              <a:t>Future MTVZA-GY-MP instrument and MIS</a:t>
            </a:r>
            <a:endParaRPr lang="ru-RU" altLang="ru-RU" sz="2400" b="1" dirty="0">
              <a:solidFill>
                <a:schemeClr val="tx2">
                  <a:lumMod val="60000"/>
                  <a:lumOff val="40000"/>
                </a:schemeClr>
              </a:solidFill>
            </a:endParaRPr>
          </a:p>
        </p:txBody>
      </p:sp>
      <p:pic>
        <p:nvPicPr>
          <p:cNvPr id="12311" name="Picture 3" descr="H:\Рабочий стол_15_12_2015\Справки по КА и НКПОР\MIS_архив\MIS_files\mis_drawing.jpg"/>
          <p:cNvPicPr>
            <a:picLocks noChangeAspect="1" noChangeArrowheads="1"/>
          </p:cNvPicPr>
          <p:nvPr/>
        </p:nvPicPr>
        <p:blipFill>
          <a:blip r:embed="rId2" cstate="print"/>
          <a:srcRect/>
          <a:stretch>
            <a:fillRect/>
          </a:stretch>
        </p:blipFill>
        <p:spPr bwMode="auto">
          <a:xfrm>
            <a:off x="5529064" y="1124744"/>
            <a:ext cx="3264443" cy="4968552"/>
          </a:xfrm>
          <a:prstGeom prst="rect">
            <a:avLst/>
          </a:prstGeom>
          <a:noFill/>
          <a:ln w="9525">
            <a:noFill/>
            <a:miter lim="800000"/>
            <a:headEnd/>
            <a:tailEnd/>
          </a:ln>
        </p:spPr>
      </p:pic>
      <p:pic>
        <p:nvPicPr>
          <p:cNvPr id="12312" name="Рисунок 8" descr="07122016193.jpg"/>
          <p:cNvPicPr>
            <a:picLocks noChangeAspect="1" noChangeArrowheads="1"/>
          </p:cNvPicPr>
          <p:nvPr/>
        </p:nvPicPr>
        <p:blipFill>
          <a:blip r:embed="rId3" cstate="print"/>
          <a:srcRect l="13145" r="9869" b="8920"/>
          <a:stretch>
            <a:fillRect/>
          </a:stretch>
        </p:blipFill>
        <p:spPr bwMode="auto">
          <a:xfrm>
            <a:off x="1568624" y="1124744"/>
            <a:ext cx="2926154" cy="4968552"/>
          </a:xfrm>
          <a:prstGeom prst="rect">
            <a:avLst/>
          </a:prstGeom>
          <a:noFill/>
          <a:ln w="9525">
            <a:solidFill>
              <a:srgbClr val="0070C0"/>
            </a:solidFill>
            <a:miter lim="800000"/>
            <a:headEnd/>
            <a:tailEnd/>
          </a:ln>
        </p:spPr>
      </p:pic>
      <p:graphicFrame>
        <p:nvGraphicFramePr>
          <p:cNvPr id="5" name="Таблица 4"/>
          <p:cNvGraphicFramePr>
            <a:graphicFrameLocks noGrp="1"/>
          </p:cNvGraphicFramePr>
          <p:nvPr>
            <p:extLst>
              <p:ext uri="{D42A27DB-BD31-4B8C-83A1-F6EECF244321}">
                <p14:modId xmlns:p14="http://schemas.microsoft.com/office/powerpoint/2010/main" val="81275007"/>
              </p:ext>
            </p:extLst>
          </p:nvPr>
        </p:nvGraphicFramePr>
        <p:xfrm>
          <a:off x="992560" y="6309320"/>
          <a:ext cx="8352928" cy="210312"/>
        </p:xfrm>
        <a:graphic>
          <a:graphicData uri="http://schemas.openxmlformats.org/drawingml/2006/table">
            <a:tbl>
              <a:tblPr/>
              <a:tblGrid>
                <a:gridCol w="4092915"/>
                <a:gridCol w="4260013"/>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MTVZA-GY-MP </a:t>
                      </a:r>
                      <a:r>
                        <a:rPr kumimoji="0" lang="ru-RU" sz="12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a:t>
                      </a:r>
                      <a:r>
                        <a:rPr kumimoji="0" lang="en-US" sz="12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Meteor-MP</a:t>
                      </a:r>
                      <a:r>
                        <a:rPr kumimoji="0" lang="ru-RU" sz="12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a:t>
                      </a:r>
                      <a:endParaRPr kumimoji="0" lang="ru-RU" sz="1200" b="0"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endParaRPr>
                    </a:p>
                  </a:txBody>
                  <a:tcPr marL="50008" marR="50008" marT="0" marB="0"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MIS</a:t>
                      </a:r>
                      <a:r>
                        <a:rPr kumimoji="0" lang="ru-RU" sz="12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 (</a:t>
                      </a:r>
                      <a:r>
                        <a:rPr kumimoji="0" lang="en-US" sz="12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DWSS</a:t>
                      </a:r>
                      <a:r>
                        <a:rPr kumimoji="0" lang="ru-RU" sz="12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 </a:t>
                      </a:r>
                      <a:r>
                        <a:rPr kumimoji="0" lang="en-US" sz="1200" b="1"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USA</a:t>
                      </a:r>
                      <a:endParaRPr kumimoji="0" lang="ru-RU" sz="1200" b="0"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endParaRPr>
                    </a:p>
                  </a:txBody>
                  <a:tcPr marL="50008" marR="50008" marT="0" marB="0"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bl>
          </a:graphicData>
        </a:graphic>
      </p:graphicFrame>
    </p:spTree>
    <p:extLst>
      <p:ext uri="{BB962C8B-B14F-4D97-AF65-F5344CB8AC3E}">
        <p14:creationId xmlns:p14="http://schemas.microsoft.com/office/powerpoint/2010/main" val="771465948"/>
      </p:ext>
    </p:extLst>
  </p:cSld>
  <p:clrMapOvr>
    <a:masterClrMapping/>
  </p:clrMapOvr>
  <p:transition spd="med" advClick="0" advTm="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009271033"/>
              </p:ext>
            </p:extLst>
          </p:nvPr>
        </p:nvGraphicFramePr>
        <p:xfrm>
          <a:off x="560512" y="116632"/>
          <a:ext cx="8784976" cy="6573163"/>
        </p:xfrm>
        <a:graphic>
          <a:graphicData uri="http://schemas.openxmlformats.org/drawingml/2006/table">
            <a:tbl>
              <a:tblPr/>
              <a:tblGrid>
                <a:gridCol w="1846529"/>
                <a:gridCol w="1475522"/>
                <a:gridCol w="1207676"/>
                <a:gridCol w="938879"/>
                <a:gridCol w="1878709"/>
                <a:gridCol w="1437661"/>
              </a:tblGrid>
              <a:tr h="476337">
                <a:tc>
                  <a:txBody>
                    <a:bodyPr/>
                    <a:lstStyle/>
                    <a:p>
                      <a:pPr algn="ctr">
                        <a:lnSpc>
                          <a:spcPct val="100000"/>
                        </a:lnSpc>
                        <a:spcAft>
                          <a:spcPts val="0"/>
                        </a:spcAft>
                      </a:pPr>
                      <a:r>
                        <a:rPr lang="en-US" sz="900" b="1" kern="0" dirty="0">
                          <a:solidFill>
                            <a:srgbClr val="0000FF"/>
                          </a:solidFill>
                          <a:effectLst/>
                          <a:latin typeface="+mn-lt"/>
                          <a:ea typeface="Times New Roman" charset="0"/>
                        </a:rPr>
                        <a:t>Instrument</a:t>
                      </a:r>
                      <a:endParaRPr lang="ru-RU" sz="900" b="1" kern="0" dirty="0">
                        <a:solidFill>
                          <a:srgbClr val="FFFF00"/>
                        </a:solidFill>
                        <a:effectLst/>
                        <a:latin typeface="+mn-lt"/>
                        <a:ea typeface="Times New Roman" charset="0"/>
                      </a:endParaRPr>
                    </a:p>
                    <a:p>
                      <a:pPr algn="ctr">
                        <a:lnSpc>
                          <a:spcPct val="100000"/>
                        </a:lnSpc>
                        <a:spcAft>
                          <a:spcPts val="0"/>
                        </a:spcAft>
                      </a:pPr>
                      <a:r>
                        <a:rPr lang="en-US" sz="900" b="1" dirty="0">
                          <a:solidFill>
                            <a:srgbClr val="0000FF"/>
                          </a:solidFill>
                          <a:effectLst/>
                          <a:latin typeface="+mn-lt"/>
                          <a:ea typeface="Times New Roman" charset="0"/>
                        </a:rPr>
                        <a:t>(Satellite,</a:t>
                      </a:r>
                      <a:endParaRPr lang="ru-RU" sz="900" dirty="0">
                        <a:effectLst/>
                        <a:latin typeface="+mn-lt"/>
                        <a:ea typeface="Times New Roman" charset="0"/>
                      </a:endParaRPr>
                    </a:p>
                    <a:p>
                      <a:pPr algn="ctr">
                        <a:lnSpc>
                          <a:spcPct val="100000"/>
                        </a:lnSpc>
                        <a:spcAft>
                          <a:spcPts val="0"/>
                        </a:spcAft>
                      </a:pPr>
                      <a:r>
                        <a:rPr lang="en-US" sz="900" b="1" dirty="0">
                          <a:solidFill>
                            <a:srgbClr val="0000FF"/>
                          </a:solidFill>
                          <a:effectLst/>
                          <a:latin typeface="+mn-lt"/>
                          <a:ea typeface="Times New Roman" charset="0"/>
                        </a:rPr>
                        <a:t>Launch)</a:t>
                      </a:r>
                      <a:endParaRPr lang="ru-RU" sz="900" dirty="0">
                        <a:effectLst/>
                        <a:latin typeface="+mn-lt"/>
                        <a:ea typeface="Times New Roman" charset="0"/>
                      </a:endParaRPr>
                    </a:p>
                    <a:p>
                      <a:pPr algn="ctr">
                        <a:lnSpc>
                          <a:spcPct val="100000"/>
                        </a:lnSpc>
                        <a:spcAft>
                          <a:spcPts val="0"/>
                        </a:spcAft>
                      </a:pPr>
                      <a:r>
                        <a:rPr lang="en-US" sz="900" b="1" dirty="0">
                          <a:solidFill>
                            <a:srgbClr val="0000FF"/>
                          </a:solidFill>
                          <a:effectLst/>
                          <a:latin typeface="+mn-lt"/>
                          <a:ea typeface="Times New Roman" charset="0"/>
                        </a:rPr>
                        <a:t> </a:t>
                      </a:r>
                      <a:endParaRPr lang="ru-RU" sz="900" dirty="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900" b="1" dirty="0">
                          <a:solidFill>
                            <a:srgbClr val="0000FF"/>
                          </a:solidFill>
                          <a:effectLst/>
                          <a:latin typeface="+mn-lt"/>
                          <a:ea typeface="Times New Roman" charset="0"/>
                        </a:rPr>
                        <a:t> </a:t>
                      </a:r>
                      <a:endParaRPr lang="ru-RU" sz="900" dirty="0">
                        <a:effectLst/>
                        <a:latin typeface="+mn-lt"/>
                        <a:ea typeface="Times New Roman" charset="0"/>
                      </a:endParaRPr>
                    </a:p>
                    <a:p>
                      <a:pPr algn="ctr">
                        <a:lnSpc>
                          <a:spcPct val="100000"/>
                        </a:lnSpc>
                        <a:spcAft>
                          <a:spcPts val="0"/>
                        </a:spcAft>
                      </a:pPr>
                      <a:r>
                        <a:rPr lang="en-US" sz="900" b="1" dirty="0">
                          <a:solidFill>
                            <a:srgbClr val="0000FF"/>
                          </a:solidFill>
                          <a:effectLst/>
                          <a:latin typeface="+mn-lt"/>
                          <a:ea typeface="Times New Roman" charset="0"/>
                        </a:rPr>
                        <a:t>Frequency,</a:t>
                      </a:r>
                      <a:endParaRPr lang="ru-RU" sz="900" dirty="0">
                        <a:effectLst/>
                        <a:latin typeface="+mn-lt"/>
                        <a:ea typeface="Times New Roman" charset="0"/>
                      </a:endParaRPr>
                    </a:p>
                    <a:p>
                      <a:pPr algn="ctr">
                        <a:lnSpc>
                          <a:spcPct val="100000"/>
                        </a:lnSpc>
                        <a:spcAft>
                          <a:spcPts val="0"/>
                        </a:spcAft>
                      </a:pPr>
                      <a:r>
                        <a:rPr lang="en-US" sz="900" b="1" dirty="0">
                          <a:solidFill>
                            <a:srgbClr val="0000FF"/>
                          </a:solidFill>
                          <a:effectLst/>
                          <a:latin typeface="+mn-lt"/>
                          <a:ea typeface="Times New Roman" charset="0"/>
                        </a:rPr>
                        <a:t>GHz</a:t>
                      </a:r>
                      <a:endParaRPr lang="ru-RU" sz="900" dirty="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900" b="1">
                          <a:solidFill>
                            <a:srgbClr val="0000FF"/>
                          </a:solidFill>
                          <a:effectLst/>
                          <a:latin typeface="+mn-lt"/>
                          <a:ea typeface="Times New Roman" charset="0"/>
                        </a:rPr>
                        <a:t> </a:t>
                      </a:r>
                      <a:endParaRPr lang="ru-RU" sz="900">
                        <a:effectLst/>
                        <a:latin typeface="+mn-lt"/>
                        <a:ea typeface="Times New Roman" charset="0"/>
                      </a:endParaRPr>
                    </a:p>
                    <a:p>
                      <a:pPr algn="ctr">
                        <a:lnSpc>
                          <a:spcPct val="100000"/>
                        </a:lnSpc>
                        <a:spcAft>
                          <a:spcPts val="0"/>
                        </a:spcAft>
                      </a:pPr>
                      <a:r>
                        <a:rPr lang="en-US" sz="900" b="1">
                          <a:solidFill>
                            <a:srgbClr val="0000FF"/>
                          </a:solidFill>
                          <a:effectLst/>
                          <a:latin typeface="+mn-lt"/>
                          <a:ea typeface="Times New Roman" charset="0"/>
                        </a:rPr>
                        <a:t>Resolution,</a:t>
                      </a:r>
                      <a:endParaRPr lang="ru-RU" sz="900">
                        <a:effectLst/>
                        <a:latin typeface="+mn-lt"/>
                        <a:ea typeface="Times New Roman" charset="0"/>
                      </a:endParaRPr>
                    </a:p>
                    <a:p>
                      <a:pPr algn="ctr">
                        <a:lnSpc>
                          <a:spcPct val="100000"/>
                        </a:lnSpc>
                        <a:spcAft>
                          <a:spcPts val="0"/>
                        </a:spcAft>
                      </a:pPr>
                      <a:r>
                        <a:rPr lang="en-US" sz="900" b="1">
                          <a:solidFill>
                            <a:srgbClr val="0000FF"/>
                          </a:solidFill>
                          <a:effectLst/>
                          <a:latin typeface="+mn-lt"/>
                          <a:ea typeface="Times New Roman" charset="0"/>
                        </a:rPr>
                        <a:t>km</a:t>
                      </a:r>
                      <a:endParaRPr lang="ru-RU" sz="90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900" b="1">
                          <a:solidFill>
                            <a:srgbClr val="0000FF"/>
                          </a:solidFill>
                          <a:effectLst/>
                          <a:latin typeface="+mn-lt"/>
                          <a:ea typeface="Times New Roman" charset="0"/>
                        </a:rPr>
                        <a:t>Swath</a:t>
                      </a:r>
                      <a:endParaRPr lang="ru-RU" sz="900">
                        <a:effectLst/>
                        <a:latin typeface="+mn-lt"/>
                        <a:ea typeface="Times New Roman" charset="0"/>
                      </a:endParaRPr>
                    </a:p>
                    <a:p>
                      <a:pPr algn="ctr">
                        <a:lnSpc>
                          <a:spcPct val="100000"/>
                        </a:lnSpc>
                        <a:spcAft>
                          <a:spcPts val="0"/>
                        </a:spcAft>
                      </a:pPr>
                      <a:r>
                        <a:rPr lang="en-US" sz="900" b="1">
                          <a:solidFill>
                            <a:srgbClr val="0000FF"/>
                          </a:solidFill>
                          <a:effectLst/>
                          <a:latin typeface="+mn-lt"/>
                          <a:ea typeface="Times New Roman" charset="0"/>
                        </a:rPr>
                        <a:t>Width,</a:t>
                      </a:r>
                      <a:endParaRPr lang="ru-RU" sz="900">
                        <a:effectLst/>
                        <a:latin typeface="+mn-lt"/>
                        <a:ea typeface="Times New Roman" charset="0"/>
                      </a:endParaRPr>
                    </a:p>
                    <a:p>
                      <a:pPr algn="ctr">
                        <a:lnSpc>
                          <a:spcPct val="100000"/>
                        </a:lnSpc>
                        <a:spcAft>
                          <a:spcPts val="0"/>
                        </a:spcAft>
                      </a:pPr>
                      <a:r>
                        <a:rPr lang="en-US" sz="900" b="1">
                          <a:solidFill>
                            <a:srgbClr val="0000FF"/>
                          </a:solidFill>
                          <a:effectLst/>
                          <a:latin typeface="+mn-lt"/>
                          <a:ea typeface="Times New Roman" charset="0"/>
                        </a:rPr>
                        <a:t>km</a:t>
                      </a:r>
                      <a:endParaRPr lang="ru-RU" sz="90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900" b="1">
                          <a:solidFill>
                            <a:srgbClr val="0000FF"/>
                          </a:solidFill>
                          <a:effectLst/>
                          <a:latin typeface="+mn-lt"/>
                          <a:ea typeface="Times New Roman" charset="0"/>
                        </a:rPr>
                        <a:t> </a:t>
                      </a:r>
                      <a:endParaRPr lang="ru-RU" sz="900">
                        <a:effectLst/>
                        <a:latin typeface="+mn-lt"/>
                        <a:ea typeface="Times New Roman" charset="0"/>
                      </a:endParaRPr>
                    </a:p>
                    <a:p>
                      <a:pPr algn="ctr">
                        <a:lnSpc>
                          <a:spcPct val="100000"/>
                        </a:lnSpc>
                        <a:spcAft>
                          <a:spcPts val="0"/>
                        </a:spcAft>
                      </a:pPr>
                      <a:r>
                        <a:rPr lang="en-US" sz="900" b="1">
                          <a:solidFill>
                            <a:srgbClr val="0000FF"/>
                          </a:solidFill>
                          <a:effectLst/>
                          <a:latin typeface="+mn-lt"/>
                          <a:ea typeface="Times New Roman" charset="0"/>
                        </a:rPr>
                        <a:t>Meteorological</a:t>
                      </a:r>
                      <a:endParaRPr lang="ru-RU" sz="900">
                        <a:effectLst/>
                        <a:latin typeface="+mn-lt"/>
                        <a:ea typeface="Times New Roman" charset="0"/>
                      </a:endParaRPr>
                    </a:p>
                    <a:p>
                      <a:pPr algn="ctr">
                        <a:lnSpc>
                          <a:spcPct val="100000"/>
                        </a:lnSpc>
                        <a:spcAft>
                          <a:spcPts val="0"/>
                        </a:spcAft>
                      </a:pPr>
                      <a:r>
                        <a:rPr lang="en-US" sz="900" b="1">
                          <a:solidFill>
                            <a:srgbClr val="0000FF"/>
                          </a:solidFill>
                          <a:effectLst/>
                          <a:latin typeface="+mn-lt"/>
                          <a:ea typeface="Times New Roman" charset="0"/>
                        </a:rPr>
                        <a:t>Parameters</a:t>
                      </a:r>
                      <a:endParaRPr lang="ru-RU" sz="90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900" b="1">
                          <a:solidFill>
                            <a:srgbClr val="0000FF"/>
                          </a:solidFill>
                          <a:effectLst/>
                          <a:latin typeface="+mn-lt"/>
                          <a:ea typeface="Times New Roman" charset="0"/>
                        </a:rPr>
                        <a:t> </a:t>
                      </a:r>
                      <a:endParaRPr lang="ru-RU" sz="900">
                        <a:effectLst/>
                        <a:latin typeface="+mn-lt"/>
                        <a:ea typeface="Times New Roman" charset="0"/>
                      </a:endParaRPr>
                    </a:p>
                    <a:p>
                      <a:pPr algn="ctr">
                        <a:lnSpc>
                          <a:spcPct val="100000"/>
                        </a:lnSpc>
                        <a:spcAft>
                          <a:spcPts val="0"/>
                        </a:spcAft>
                      </a:pPr>
                      <a:r>
                        <a:rPr lang="en-US" sz="900" b="1" kern="0">
                          <a:solidFill>
                            <a:srgbClr val="0000FF"/>
                          </a:solidFill>
                          <a:effectLst/>
                          <a:latin typeface="+mn-lt"/>
                          <a:ea typeface="Times New Roman" charset="0"/>
                        </a:rPr>
                        <a:t>Type of</a:t>
                      </a:r>
                      <a:endParaRPr lang="ru-RU" sz="900" b="1" kern="0">
                        <a:solidFill>
                          <a:srgbClr val="FFFF00"/>
                        </a:solidFill>
                        <a:effectLst/>
                        <a:latin typeface="+mn-lt"/>
                        <a:ea typeface="Times New Roman" charset="0"/>
                      </a:endParaRPr>
                    </a:p>
                    <a:p>
                      <a:pPr algn="ctr">
                        <a:lnSpc>
                          <a:spcPct val="100000"/>
                        </a:lnSpc>
                        <a:spcAft>
                          <a:spcPts val="0"/>
                        </a:spcAft>
                      </a:pPr>
                      <a:r>
                        <a:rPr lang="en-US" sz="900" b="1" kern="0">
                          <a:solidFill>
                            <a:srgbClr val="0000FF"/>
                          </a:solidFill>
                          <a:effectLst/>
                          <a:latin typeface="+mn-lt"/>
                          <a:ea typeface="Times New Roman" charset="0"/>
                        </a:rPr>
                        <a:t>Instrument</a:t>
                      </a:r>
                      <a:endParaRPr lang="ru-RU" sz="900" b="1" kern="0">
                        <a:solidFill>
                          <a:srgbClr val="FFFF00"/>
                        </a:solidFill>
                        <a:effectLst/>
                        <a:latin typeface="+mn-lt"/>
                        <a:ea typeface="Times New Roman" charset="0"/>
                      </a:endParaRPr>
                    </a:p>
                    <a:p>
                      <a:pPr>
                        <a:lnSpc>
                          <a:spcPct val="100000"/>
                        </a:lnSpc>
                        <a:spcAft>
                          <a:spcPts val="0"/>
                        </a:spcAft>
                      </a:pPr>
                      <a:r>
                        <a:rPr lang="en-US" sz="900">
                          <a:effectLst/>
                          <a:latin typeface="+mn-lt"/>
                          <a:ea typeface="Times New Roman" charset="0"/>
                        </a:rPr>
                        <a:t> </a:t>
                      </a:r>
                      <a:endParaRPr lang="ru-RU" sz="90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8169">
                <a:tc>
                  <a:txBody>
                    <a:bodyPr/>
                    <a:lstStyle/>
                    <a:p>
                      <a:pPr algn="ctr">
                        <a:lnSpc>
                          <a:spcPct val="100000"/>
                        </a:lnSpc>
                        <a:spcAft>
                          <a:spcPts val="0"/>
                        </a:spcAft>
                      </a:pPr>
                      <a:r>
                        <a:rPr lang="en-US" sz="900" b="1" dirty="0">
                          <a:effectLst/>
                          <a:latin typeface="+mn-lt"/>
                          <a:ea typeface="Times New Roman" charset="0"/>
                        </a:rPr>
                        <a:t>MSU</a:t>
                      </a:r>
                      <a:endParaRPr lang="ru-RU" sz="900" b="1" dirty="0">
                        <a:effectLst/>
                        <a:latin typeface="+mn-lt"/>
                        <a:ea typeface="Times New Roman" charset="0"/>
                      </a:endParaRPr>
                    </a:p>
                    <a:p>
                      <a:pPr algn="ctr">
                        <a:lnSpc>
                          <a:spcPct val="100000"/>
                        </a:lnSpc>
                        <a:spcAft>
                          <a:spcPts val="0"/>
                        </a:spcAft>
                      </a:pPr>
                      <a:r>
                        <a:rPr lang="ru-RU" sz="900" dirty="0">
                          <a:effectLst/>
                          <a:latin typeface="+mn-lt"/>
                          <a:ea typeface="Times New Roman" charset="0"/>
                        </a:rPr>
                        <a:t>(</a:t>
                      </a:r>
                      <a:r>
                        <a:rPr lang="en-US" sz="900" dirty="0">
                          <a:effectLst/>
                          <a:latin typeface="+mn-lt"/>
                          <a:ea typeface="Times New Roman" charset="0"/>
                        </a:rPr>
                        <a:t>NOAA</a:t>
                      </a:r>
                      <a:r>
                        <a:rPr lang="ru-RU" sz="900" dirty="0">
                          <a:effectLst/>
                          <a:latin typeface="+mn-lt"/>
                          <a:ea typeface="Times New Roman" charset="0"/>
                        </a:rPr>
                        <a:t> 6, 1979)</a:t>
                      </a: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b="1" u="sng" dirty="0">
                          <a:effectLst/>
                          <a:latin typeface="+mn-lt"/>
                          <a:ea typeface="Times New Roman" charset="0"/>
                        </a:rPr>
                        <a:t>50-58</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dirty="0">
                          <a:effectLst/>
                          <a:latin typeface="+mn-lt"/>
                          <a:ea typeface="Times New Roman" charset="0"/>
                        </a:rPr>
                        <a:t>110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dirty="0">
                          <a:effectLst/>
                          <a:latin typeface="+mn-lt"/>
                          <a:ea typeface="Times New Roman" charset="0"/>
                        </a:rPr>
                        <a:t>2000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n-US" sz="900" dirty="0">
                          <a:effectLst/>
                          <a:latin typeface="+mn-lt"/>
                          <a:ea typeface="Times New Roman" charset="0"/>
                        </a:rPr>
                        <a:t>Temperature</a:t>
                      </a:r>
                      <a:endParaRPr lang="ru-RU" sz="900" dirty="0">
                        <a:effectLst/>
                        <a:latin typeface="+mn-lt"/>
                        <a:ea typeface="Times New Roman" charset="0"/>
                      </a:endParaRPr>
                    </a:p>
                    <a:p>
                      <a:pPr algn="ctr">
                        <a:lnSpc>
                          <a:spcPct val="100000"/>
                        </a:lnSpc>
                        <a:spcAft>
                          <a:spcPts val="0"/>
                        </a:spcAft>
                      </a:pPr>
                      <a:r>
                        <a:rPr lang="en-US" sz="900" dirty="0">
                          <a:effectLst/>
                          <a:latin typeface="+mn-lt"/>
                          <a:ea typeface="Times New Roman" charset="0"/>
                        </a:rPr>
                        <a:t>Profile</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dirty="0">
                          <a:effectLst/>
                          <a:latin typeface="+mn-lt"/>
                          <a:ea typeface="Times New Roman" charset="0"/>
                        </a:rPr>
                        <a:t> </a:t>
                      </a:r>
                    </a:p>
                    <a:p>
                      <a:pPr algn="ctr">
                        <a:lnSpc>
                          <a:spcPct val="100000"/>
                        </a:lnSpc>
                        <a:spcAft>
                          <a:spcPts val="0"/>
                        </a:spcAft>
                      </a:pPr>
                      <a:r>
                        <a:rPr lang="en-US" sz="900" dirty="0">
                          <a:effectLst/>
                          <a:latin typeface="+mn-lt"/>
                          <a:ea typeface="Times New Roman" charset="0"/>
                        </a:rPr>
                        <a:t>Sounder</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38169">
                <a:tc>
                  <a:txBody>
                    <a:bodyPr/>
                    <a:lstStyle/>
                    <a:p>
                      <a:pPr algn="ctr">
                        <a:lnSpc>
                          <a:spcPct val="100000"/>
                        </a:lnSpc>
                        <a:spcAft>
                          <a:spcPts val="0"/>
                        </a:spcAft>
                      </a:pPr>
                      <a:r>
                        <a:rPr lang="en-US" sz="900" b="1" dirty="0">
                          <a:effectLst/>
                          <a:latin typeface="+mn-lt"/>
                          <a:ea typeface="Times New Roman" charset="0"/>
                        </a:rPr>
                        <a:t>SSM/I</a:t>
                      </a:r>
                      <a:endParaRPr lang="ru-RU" sz="900" dirty="0">
                        <a:effectLst/>
                        <a:latin typeface="+mn-lt"/>
                        <a:ea typeface="Times New Roman" charset="0"/>
                      </a:endParaRPr>
                    </a:p>
                    <a:p>
                      <a:pPr algn="ctr">
                        <a:lnSpc>
                          <a:spcPct val="100000"/>
                        </a:lnSpc>
                        <a:spcAft>
                          <a:spcPts val="0"/>
                        </a:spcAft>
                      </a:pPr>
                      <a:r>
                        <a:rPr lang="en-US" sz="900" dirty="0">
                          <a:effectLst/>
                          <a:latin typeface="+mn-lt"/>
                          <a:ea typeface="Times New Roman" charset="0"/>
                        </a:rPr>
                        <a:t>(DMSP F08, 1987)</a:t>
                      </a:r>
                      <a:endParaRPr lang="ru-RU" sz="900" dirty="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dirty="0">
                          <a:effectLst/>
                          <a:latin typeface="+mn-lt"/>
                          <a:ea typeface="Times New Roman" charset="0"/>
                        </a:rPr>
                        <a:t>19.3, 22.2,</a:t>
                      </a:r>
                    </a:p>
                    <a:p>
                      <a:pPr algn="ctr">
                        <a:lnSpc>
                          <a:spcPct val="100000"/>
                        </a:lnSpc>
                        <a:spcAft>
                          <a:spcPts val="0"/>
                        </a:spcAft>
                      </a:pPr>
                      <a:r>
                        <a:rPr lang="ru-RU" sz="900" dirty="0">
                          <a:effectLst/>
                          <a:latin typeface="+mn-lt"/>
                          <a:ea typeface="Times New Roman" charset="0"/>
                        </a:rPr>
                        <a:t>37.0, 85.5</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dirty="0">
                          <a:effectLst/>
                          <a:latin typeface="+mn-lt"/>
                          <a:ea typeface="Times New Roman" charset="0"/>
                        </a:rPr>
                        <a:t>13-69</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a:effectLst/>
                          <a:latin typeface="+mn-lt"/>
                          <a:ea typeface="Times New Roman" charset="0"/>
                        </a:rPr>
                        <a:t>1400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en-US" sz="900">
                          <a:effectLst/>
                          <a:latin typeface="+mn-lt"/>
                          <a:ea typeface="Times New Roman" charset="0"/>
                        </a:rPr>
                        <a:t>Integrated Meteoparameters</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en-US" sz="900">
                          <a:effectLst/>
                          <a:latin typeface="+mn-lt"/>
                          <a:ea typeface="Times New Roman" charset="0"/>
                        </a:rPr>
                        <a:t> </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Imager</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238169">
                <a:tc>
                  <a:txBody>
                    <a:bodyPr/>
                    <a:lstStyle/>
                    <a:p>
                      <a:pPr algn="ctr">
                        <a:lnSpc>
                          <a:spcPct val="100000"/>
                        </a:lnSpc>
                        <a:spcAft>
                          <a:spcPts val="0"/>
                        </a:spcAft>
                      </a:pPr>
                      <a:r>
                        <a:rPr lang="en-US" sz="900" b="1">
                          <a:effectLst/>
                          <a:latin typeface="+mn-lt"/>
                          <a:ea typeface="Times New Roman" charset="0"/>
                        </a:rPr>
                        <a:t>SSM/T-1</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(DMSP F11, 1991)</a:t>
                      </a:r>
                      <a:endParaRPr lang="ru-RU" sz="90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b="1" u="sng" dirty="0">
                          <a:effectLst/>
                          <a:latin typeface="+mn-lt"/>
                          <a:ea typeface="Times New Roman" charset="0"/>
                        </a:rPr>
                        <a:t>50.5-59.4</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dirty="0">
                          <a:effectLst/>
                          <a:latin typeface="+mn-lt"/>
                          <a:ea typeface="Times New Roman" charset="0"/>
                        </a:rPr>
                        <a:t>175</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a:effectLst/>
                          <a:latin typeface="+mn-lt"/>
                          <a:ea typeface="Times New Roman" charset="0"/>
                        </a:rPr>
                        <a:t>1600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n-US" sz="900">
                          <a:effectLst/>
                          <a:latin typeface="+mn-lt"/>
                          <a:ea typeface="Times New Roman" charset="0"/>
                        </a:rPr>
                        <a:t>Temperature</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Profile</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a:effectLst/>
                          <a:latin typeface="+mn-lt"/>
                          <a:ea typeface="Times New Roman" charset="0"/>
                        </a:rPr>
                        <a:t> </a:t>
                      </a:r>
                    </a:p>
                    <a:p>
                      <a:pPr algn="ctr">
                        <a:lnSpc>
                          <a:spcPct val="100000"/>
                        </a:lnSpc>
                        <a:spcAft>
                          <a:spcPts val="0"/>
                        </a:spcAft>
                      </a:pPr>
                      <a:r>
                        <a:rPr lang="en-US" sz="900">
                          <a:effectLst/>
                          <a:latin typeface="+mn-lt"/>
                          <a:ea typeface="Times New Roman" charset="0"/>
                        </a:rPr>
                        <a:t>Sounder</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38169">
                <a:tc>
                  <a:txBody>
                    <a:bodyPr/>
                    <a:lstStyle/>
                    <a:p>
                      <a:pPr algn="ctr">
                        <a:lnSpc>
                          <a:spcPct val="100000"/>
                        </a:lnSpc>
                        <a:spcAft>
                          <a:spcPts val="0"/>
                        </a:spcAft>
                      </a:pPr>
                      <a:r>
                        <a:rPr lang="en-US" sz="900" b="1">
                          <a:effectLst/>
                          <a:latin typeface="+mn-lt"/>
                          <a:ea typeface="Times New Roman" charset="0"/>
                        </a:rPr>
                        <a:t>SSM/T-2</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(DMSP F11, 1991)</a:t>
                      </a:r>
                      <a:endParaRPr lang="ru-RU" sz="90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a:effectLst/>
                          <a:latin typeface="+mn-lt"/>
                          <a:ea typeface="Times New Roman" charset="0"/>
                        </a:rPr>
                        <a:t>91.6, 150,</a:t>
                      </a:r>
                    </a:p>
                    <a:p>
                      <a:pPr algn="ctr">
                        <a:lnSpc>
                          <a:spcPct val="100000"/>
                        </a:lnSpc>
                        <a:spcAft>
                          <a:spcPts val="0"/>
                        </a:spcAft>
                      </a:pPr>
                      <a:r>
                        <a:rPr lang="ru-RU" sz="900" b="1" u="sng">
                          <a:effectLst/>
                          <a:latin typeface="+mn-lt"/>
                          <a:ea typeface="Times New Roman" charset="0"/>
                        </a:rPr>
                        <a:t>183.31</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dirty="0">
                          <a:effectLst/>
                          <a:latin typeface="+mn-lt"/>
                          <a:ea typeface="Times New Roman" charset="0"/>
                        </a:rPr>
                        <a:t>48</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a:effectLst/>
                          <a:latin typeface="+mn-lt"/>
                          <a:ea typeface="Times New Roman" charset="0"/>
                        </a:rPr>
                        <a:t>1400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n-US" sz="900">
                          <a:effectLst/>
                          <a:latin typeface="+mn-lt"/>
                          <a:ea typeface="Times New Roman" charset="0"/>
                        </a:rPr>
                        <a:t>Water Vapor Profile</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n-US" sz="900">
                          <a:effectLst/>
                          <a:latin typeface="+mn-lt"/>
                          <a:ea typeface="Times New Roman" charset="0"/>
                        </a:rPr>
                        <a:t> </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Sounder</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357252">
                <a:tc>
                  <a:txBody>
                    <a:bodyPr/>
                    <a:lstStyle/>
                    <a:p>
                      <a:pPr algn="ctr">
                        <a:lnSpc>
                          <a:spcPct val="100000"/>
                        </a:lnSpc>
                        <a:spcAft>
                          <a:spcPts val="0"/>
                        </a:spcAft>
                      </a:pPr>
                      <a:r>
                        <a:rPr lang="en-US" sz="900" b="1">
                          <a:effectLst/>
                          <a:latin typeface="+mn-lt"/>
                          <a:ea typeface="Times New Roman" charset="0"/>
                        </a:rPr>
                        <a:t>Ikar-Delta</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(Mir,</a:t>
                      </a:r>
                      <a:endParaRPr lang="ru-RU" sz="900">
                        <a:effectLst/>
                        <a:latin typeface="+mn-lt"/>
                        <a:ea typeface="Times New Roman" charset="0"/>
                      </a:endParaRPr>
                    </a:p>
                    <a:p>
                      <a:pPr algn="ctr">
                        <a:lnSpc>
                          <a:spcPct val="100000"/>
                        </a:lnSpc>
                        <a:spcAft>
                          <a:spcPts val="0"/>
                        </a:spcAft>
                      </a:pPr>
                      <a:r>
                        <a:rPr lang="ru-RU" sz="900">
                          <a:effectLst/>
                          <a:latin typeface="+mn-lt"/>
                          <a:ea typeface="Times New Roman" charset="0"/>
                        </a:rPr>
                        <a:t>1996)</a:t>
                      </a: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a:effectLst/>
                          <a:latin typeface="+mn-lt"/>
                          <a:ea typeface="Times New Roman" charset="0"/>
                        </a:rPr>
                        <a:t>22.2, 37, 100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dirty="0">
                          <a:effectLst/>
                          <a:latin typeface="+mn-lt"/>
                          <a:ea typeface="Times New Roman" charset="0"/>
                        </a:rPr>
                        <a:t>5-15</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dirty="0">
                          <a:effectLst/>
                          <a:latin typeface="+mn-lt"/>
                          <a:ea typeface="Times New Roman" charset="0"/>
                        </a:rPr>
                        <a:t>420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en-US" sz="900">
                          <a:effectLst/>
                          <a:latin typeface="+mn-lt"/>
                          <a:ea typeface="Times New Roman" charset="0"/>
                        </a:rPr>
                        <a:t>Integrated Meteoparameters</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a:effectLst/>
                          <a:latin typeface="+mn-lt"/>
                          <a:ea typeface="Times New Roman" charset="0"/>
                        </a:rPr>
                        <a:t> </a:t>
                      </a:r>
                    </a:p>
                    <a:p>
                      <a:pPr algn="ctr">
                        <a:lnSpc>
                          <a:spcPct val="100000"/>
                        </a:lnSpc>
                        <a:spcAft>
                          <a:spcPts val="0"/>
                        </a:spcAft>
                      </a:pPr>
                      <a:r>
                        <a:rPr lang="en-US" sz="900">
                          <a:effectLst/>
                          <a:latin typeface="+mn-lt"/>
                          <a:ea typeface="Times New Roman" charset="0"/>
                        </a:rPr>
                        <a:t>Imager</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238169">
                <a:tc>
                  <a:txBody>
                    <a:bodyPr/>
                    <a:lstStyle/>
                    <a:p>
                      <a:pPr algn="ctr">
                        <a:lnSpc>
                          <a:spcPct val="100000"/>
                        </a:lnSpc>
                        <a:spcAft>
                          <a:spcPts val="0"/>
                        </a:spcAft>
                      </a:pPr>
                      <a:r>
                        <a:rPr lang="en-US" sz="900" b="1">
                          <a:effectLst/>
                          <a:latin typeface="+mn-lt"/>
                          <a:ea typeface="Times New Roman" charset="0"/>
                        </a:rPr>
                        <a:t>AMSU-A</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(NOAA-K, 1998)</a:t>
                      </a:r>
                      <a:endParaRPr lang="ru-RU" sz="90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a:effectLst/>
                          <a:latin typeface="+mn-lt"/>
                          <a:ea typeface="Times New Roman" charset="0"/>
                        </a:rPr>
                        <a:t>23.8, 31.4,</a:t>
                      </a:r>
                    </a:p>
                    <a:p>
                      <a:pPr algn="ctr">
                        <a:lnSpc>
                          <a:spcPct val="100000"/>
                        </a:lnSpc>
                        <a:spcAft>
                          <a:spcPts val="0"/>
                        </a:spcAft>
                      </a:pPr>
                      <a:r>
                        <a:rPr lang="ru-RU" sz="900" b="1" u="sng">
                          <a:effectLst/>
                          <a:latin typeface="+mn-lt"/>
                          <a:ea typeface="Times New Roman" charset="0"/>
                        </a:rPr>
                        <a:t>50-59</a:t>
                      </a:r>
                      <a:r>
                        <a:rPr lang="ru-RU" sz="900">
                          <a:effectLst/>
                          <a:latin typeface="+mn-lt"/>
                          <a:ea typeface="Times New Roman" charset="0"/>
                        </a:rPr>
                        <a:t> , 89</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dirty="0">
                          <a:effectLst/>
                          <a:latin typeface="+mn-lt"/>
                          <a:ea typeface="Times New Roman" charset="0"/>
                        </a:rPr>
                        <a:t>50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dirty="0">
                          <a:effectLst/>
                          <a:latin typeface="+mn-lt"/>
                          <a:ea typeface="Times New Roman" charset="0"/>
                        </a:rPr>
                        <a:t>2340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n-US" sz="900">
                          <a:effectLst/>
                          <a:latin typeface="+mn-lt"/>
                          <a:ea typeface="Times New Roman" charset="0"/>
                        </a:rPr>
                        <a:t>Temperature</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Profile</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a:effectLst/>
                          <a:latin typeface="+mn-lt"/>
                          <a:ea typeface="Times New Roman" charset="0"/>
                        </a:rPr>
                        <a:t> </a:t>
                      </a:r>
                    </a:p>
                    <a:p>
                      <a:pPr algn="ctr">
                        <a:lnSpc>
                          <a:spcPct val="100000"/>
                        </a:lnSpc>
                        <a:spcAft>
                          <a:spcPts val="0"/>
                        </a:spcAft>
                      </a:pPr>
                      <a:r>
                        <a:rPr lang="en-US" sz="900">
                          <a:effectLst/>
                          <a:latin typeface="+mn-lt"/>
                          <a:ea typeface="Times New Roman" charset="0"/>
                        </a:rPr>
                        <a:t>Sounder</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38169">
                <a:tc>
                  <a:txBody>
                    <a:bodyPr/>
                    <a:lstStyle/>
                    <a:p>
                      <a:pPr algn="ctr">
                        <a:lnSpc>
                          <a:spcPct val="100000"/>
                        </a:lnSpc>
                        <a:spcAft>
                          <a:spcPts val="0"/>
                        </a:spcAft>
                      </a:pPr>
                      <a:r>
                        <a:rPr lang="en-US" sz="900" b="1">
                          <a:effectLst/>
                          <a:latin typeface="+mn-lt"/>
                          <a:ea typeface="Times New Roman" charset="0"/>
                        </a:rPr>
                        <a:t>AMSU-B</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(NOAA-K, 1998)</a:t>
                      </a:r>
                      <a:endParaRPr lang="ru-RU" sz="90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a:effectLst/>
                          <a:latin typeface="+mn-lt"/>
                          <a:ea typeface="Times New Roman" charset="0"/>
                        </a:rPr>
                        <a:t>89, 157,</a:t>
                      </a:r>
                    </a:p>
                    <a:p>
                      <a:pPr algn="ctr">
                        <a:lnSpc>
                          <a:spcPct val="100000"/>
                        </a:lnSpc>
                        <a:spcAft>
                          <a:spcPts val="0"/>
                        </a:spcAft>
                      </a:pPr>
                      <a:r>
                        <a:rPr lang="ru-RU" sz="900" b="1" u="sng">
                          <a:effectLst/>
                          <a:latin typeface="+mn-lt"/>
                          <a:ea typeface="Times New Roman" charset="0"/>
                        </a:rPr>
                        <a:t>183.31</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a:effectLst/>
                          <a:latin typeface="+mn-lt"/>
                          <a:ea typeface="Times New Roman" charset="0"/>
                        </a:rPr>
                        <a:t>15</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ru-RU" sz="900" dirty="0">
                          <a:effectLst/>
                          <a:latin typeface="+mn-lt"/>
                          <a:ea typeface="Times New Roman" charset="0"/>
                        </a:rPr>
                        <a:t>2200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n-US" sz="900" dirty="0">
                          <a:effectLst/>
                          <a:latin typeface="+mn-lt"/>
                          <a:ea typeface="Times New Roman" charset="0"/>
                        </a:rPr>
                        <a:t>Water Vapor Profile</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n-US" sz="900">
                          <a:effectLst/>
                          <a:latin typeface="+mn-lt"/>
                          <a:ea typeface="Times New Roman" charset="0"/>
                        </a:rPr>
                        <a:t> </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Sounder</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341147">
                <a:tc>
                  <a:txBody>
                    <a:bodyPr/>
                    <a:lstStyle/>
                    <a:p>
                      <a:pPr algn="ctr">
                        <a:lnSpc>
                          <a:spcPct val="100000"/>
                        </a:lnSpc>
                        <a:spcAft>
                          <a:spcPts val="0"/>
                        </a:spcAft>
                      </a:pPr>
                      <a:r>
                        <a:rPr lang="en-US" sz="900" b="1">
                          <a:effectLst/>
                          <a:latin typeface="+mn-lt"/>
                          <a:ea typeface="Times New Roman" charset="0"/>
                        </a:rPr>
                        <a:t>MIVZA</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(Meteor-3</a:t>
                      </a:r>
                      <a:r>
                        <a:rPr lang="ru-RU" sz="900">
                          <a:effectLst/>
                          <a:latin typeface="+mn-lt"/>
                          <a:ea typeface="Times New Roman" charset="0"/>
                        </a:rPr>
                        <a:t>М №1, 2001)</a:t>
                      </a: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a:effectLst/>
                          <a:latin typeface="+mn-lt"/>
                          <a:ea typeface="Times New Roman" charset="0"/>
                        </a:rPr>
                        <a:t>20, 35, 94</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a:effectLst/>
                          <a:latin typeface="+mn-lt"/>
                          <a:ea typeface="Times New Roman" charset="0"/>
                        </a:rPr>
                        <a:t>25-110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dirty="0">
                          <a:effectLst/>
                          <a:latin typeface="+mn-lt"/>
                          <a:ea typeface="Times New Roman" charset="0"/>
                        </a:rPr>
                        <a:t>1500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en-US" sz="900" dirty="0">
                          <a:effectLst/>
                          <a:latin typeface="+mn-lt"/>
                          <a:ea typeface="Times New Roman" charset="0"/>
                        </a:rPr>
                        <a:t>Integrated </a:t>
                      </a:r>
                      <a:r>
                        <a:rPr lang="en-US" sz="900" dirty="0" err="1">
                          <a:effectLst/>
                          <a:latin typeface="+mn-lt"/>
                          <a:ea typeface="Times New Roman" charset="0"/>
                        </a:rPr>
                        <a:t>Meteoparameters</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a:effectLst/>
                          <a:latin typeface="+mn-lt"/>
                          <a:ea typeface="Times New Roman" charset="0"/>
                        </a:rPr>
                        <a:t> </a:t>
                      </a:r>
                    </a:p>
                    <a:p>
                      <a:pPr algn="ctr">
                        <a:lnSpc>
                          <a:spcPct val="100000"/>
                        </a:lnSpc>
                        <a:spcAft>
                          <a:spcPts val="0"/>
                        </a:spcAft>
                      </a:pPr>
                      <a:r>
                        <a:rPr lang="en-US" sz="900">
                          <a:effectLst/>
                          <a:latin typeface="+mn-lt"/>
                          <a:ea typeface="Times New Roman" charset="0"/>
                        </a:rPr>
                        <a:t>Imager</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476337">
                <a:tc>
                  <a:txBody>
                    <a:bodyPr/>
                    <a:lstStyle/>
                    <a:p>
                      <a:pPr algn="ctr">
                        <a:lnSpc>
                          <a:spcPct val="100000"/>
                        </a:lnSpc>
                        <a:spcAft>
                          <a:spcPts val="0"/>
                        </a:spcAft>
                      </a:pPr>
                      <a:r>
                        <a:rPr lang="ru-RU" sz="900" b="1">
                          <a:effectLst/>
                          <a:latin typeface="+mn-lt"/>
                          <a:ea typeface="Times New Roman" charset="0"/>
                        </a:rPr>
                        <a:t>МТ</a:t>
                      </a:r>
                      <a:r>
                        <a:rPr lang="en-US" sz="900" b="1">
                          <a:effectLst/>
                          <a:latin typeface="+mn-lt"/>
                          <a:ea typeface="Times New Roman" charset="0"/>
                        </a:rPr>
                        <a:t>VZA</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a:t>
                      </a:r>
                      <a:r>
                        <a:rPr lang="ru-RU" sz="900">
                          <a:effectLst/>
                          <a:latin typeface="+mn-lt"/>
                          <a:ea typeface="Times New Roman" charset="0"/>
                        </a:rPr>
                        <a:t>М</a:t>
                      </a:r>
                      <a:r>
                        <a:rPr lang="en-US" sz="900">
                          <a:effectLst/>
                          <a:latin typeface="+mn-lt"/>
                          <a:ea typeface="Times New Roman" charset="0"/>
                        </a:rPr>
                        <a:t>eteor-3</a:t>
                      </a:r>
                      <a:r>
                        <a:rPr lang="ru-RU" sz="900">
                          <a:effectLst/>
                          <a:latin typeface="+mn-lt"/>
                          <a:ea typeface="Times New Roman" charset="0"/>
                        </a:rPr>
                        <a:t>М</a:t>
                      </a:r>
                      <a:r>
                        <a:rPr lang="en-US" sz="900">
                          <a:effectLst/>
                          <a:latin typeface="+mn-lt"/>
                          <a:ea typeface="Times New Roman" charset="0"/>
                        </a:rPr>
                        <a:t> №1,</a:t>
                      </a:r>
                      <a:endParaRPr lang="ru-RU" sz="900">
                        <a:effectLst/>
                        <a:latin typeface="+mn-lt"/>
                        <a:ea typeface="Times New Roman" charset="0"/>
                      </a:endParaRPr>
                    </a:p>
                    <a:p>
                      <a:pPr algn="ctr">
                        <a:lnSpc>
                          <a:spcPct val="100000"/>
                        </a:lnSpc>
                        <a:spcAft>
                          <a:spcPts val="0"/>
                        </a:spcAft>
                      </a:pPr>
                      <a:r>
                        <a:rPr lang="ru-RU" sz="900">
                          <a:effectLst/>
                          <a:latin typeface="+mn-lt"/>
                          <a:ea typeface="Times New Roman" charset="0"/>
                        </a:rPr>
                        <a:t>2001)</a:t>
                      </a:r>
                    </a:p>
                    <a:p>
                      <a:pPr algn="ctr">
                        <a:lnSpc>
                          <a:spcPct val="100000"/>
                        </a:lnSpc>
                        <a:spcAft>
                          <a:spcPts val="0"/>
                        </a:spcAft>
                      </a:pPr>
                      <a:r>
                        <a:rPr lang="ru-RU" sz="900" b="1">
                          <a:effectLst/>
                          <a:latin typeface="+mn-lt"/>
                          <a:ea typeface="Times New Roman" charset="0"/>
                        </a:rPr>
                        <a:t> </a:t>
                      </a:r>
                      <a:endParaRPr lang="ru-RU" sz="90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ru-RU" sz="900" b="1">
                          <a:effectLst/>
                          <a:latin typeface="+mn-lt"/>
                          <a:ea typeface="Times New Roman" charset="0"/>
                        </a:rPr>
                        <a:t>18.7, 22.2, 33, 36.5, 42, 48</a:t>
                      </a:r>
                    </a:p>
                    <a:p>
                      <a:pPr algn="ctr">
                        <a:lnSpc>
                          <a:spcPct val="100000"/>
                        </a:lnSpc>
                        <a:spcAft>
                          <a:spcPts val="0"/>
                        </a:spcAft>
                      </a:pPr>
                      <a:r>
                        <a:rPr lang="ru-RU" sz="900" b="1" u="sng">
                          <a:effectLst/>
                          <a:latin typeface="+mn-lt"/>
                          <a:ea typeface="Times New Roman" charset="0"/>
                        </a:rPr>
                        <a:t>52-57</a:t>
                      </a:r>
                      <a:endParaRPr lang="ru-RU" sz="900">
                        <a:effectLst/>
                        <a:latin typeface="+mn-lt"/>
                        <a:ea typeface="Times New Roman" charset="0"/>
                      </a:endParaRPr>
                    </a:p>
                    <a:p>
                      <a:pPr algn="ctr">
                        <a:lnSpc>
                          <a:spcPct val="100000"/>
                        </a:lnSpc>
                        <a:spcAft>
                          <a:spcPts val="0"/>
                        </a:spcAft>
                      </a:pPr>
                      <a:r>
                        <a:rPr lang="ru-RU" sz="900">
                          <a:effectLst/>
                          <a:latin typeface="+mn-lt"/>
                          <a:ea typeface="Times New Roman" charset="0"/>
                        </a:rPr>
                        <a:t>91.6</a:t>
                      </a:r>
                      <a:r>
                        <a:rPr lang="en-US" sz="900">
                          <a:effectLst/>
                          <a:latin typeface="+mn-lt"/>
                          <a:ea typeface="Times New Roman" charset="0"/>
                        </a:rPr>
                        <a:t>, </a:t>
                      </a:r>
                      <a:r>
                        <a:rPr lang="ru-RU" sz="900" b="1" u="sng">
                          <a:effectLst/>
                          <a:latin typeface="+mn-lt"/>
                          <a:ea typeface="Times New Roman" charset="0"/>
                        </a:rPr>
                        <a:t>183.31</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ru-RU" sz="900">
                          <a:effectLst/>
                          <a:latin typeface="+mn-lt"/>
                          <a:ea typeface="Times New Roman" charset="0"/>
                        </a:rPr>
                        <a:t>16-75</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ru-RU" sz="900" dirty="0">
                          <a:effectLst/>
                          <a:latin typeface="+mn-lt"/>
                          <a:ea typeface="Times New Roman" charset="0"/>
                        </a:rPr>
                        <a:t>2200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900" dirty="0" err="1">
                          <a:effectLst/>
                          <a:latin typeface="+mn-lt"/>
                          <a:ea typeface="Times New Roman" charset="0"/>
                        </a:rPr>
                        <a:t>Meteoparameters</a:t>
                      </a:r>
                      <a:r>
                        <a:rPr lang="en-US" sz="900" dirty="0">
                          <a:effectLst/>
                          <a:latin typeface="+mn-lt"/>
                          <a:ea typeface="Times New Roman" charset="0"/>
                        </a:rPr>
                        <a:t>, Temperature and Water Vapor Profiles</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ru-RU" sz="900">
                          <a:effectLst/>
                          <a:latin typeface="+mn-lt"/>
                          <a:ea typeface="Times New Roman" charset="0"/>
                        </a:rPr>
                        <a:t> </a:t>
                      </a:r>
                    </a:p>
                    <a:p>
                      <a:pPr algn="ctr">
                        <a:lnSpc>
                          <a:spcPct val="100000"/>
                        </a:lnSpc>
                        <a:spcAft>
                          <a:spcPts val="0"/>
                        </a:spcAft>
                      </a:pPr>
                      <a:r>
                        <a:rPr lang="en-US" sz="900">
                          <a:effectLst/>
                          <a:latin typeface="+mn-lt"/>
                          <a:ea typeface="Times New Roman" charset="0"/>
                        </a:rPr>
                        <a:t>Imager</a:t>
                      </a:r>
                      <a:r>
                        <a:rPr lang="ru-RU" sz="900">
                          <a:effectLst/>
                          <a:latin typeface="+mn-lt"/>
                          <a:ea typeface="Times New Roman" charset="0"/>
                        </a:rPr>
                        <a:t>/</a:t>
                      </a:r>
                    </a:p>
                    <a:p>
                      <a:pPr algn="ctr">
                        <a:lnSpc>
                          <a:spcPct val="100000"/>
                        </a:lnSpc>
                        <a:spcAft>
                          <a:spcPts val="0"/>
                        </a:spcAft>
                      </a:pPr>
                      <a:r>
                        <a:rPr lang="en-US" sz="900">
                          <a:effectLst/>
                          <a:latin typeface="+mn-lt"/>
                          <a:ea typeface="Times New Roman" charset="0"/>
                        </a:rPr>
                        <a:t>Sounder</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57252">
                <a:tc>
                  <a:txBody>
                    <a:bodyPr/>
                    <a:lstStyle/>
                    <a:p>
                      <a:pPr algn="ctr">
                        <a:lnSpc>
                          <a:spcPct val="100000"/>
                        </a:lnSpc>
                        <a:spcAft>
                          <a:spcPts val="0"/>
                        </a:spcAft>
                      </a:pPr>
                      <a:r>
                        <a:rPr lang="en-US" sz="900" b="1">
                          <a:effectLst/>
                          <a:latin typeface="+mn-lt"/>
                          <a:ea typeface="Times New Roman" charset="0"/>
                        </a:rPr>
                        <a:t>AMSR</a:t>
                      </a:r>
                      <a:endParaRPr lang="ru-RU" sz="900">
                        <a:effectLst/>
                        <a:latin typeface="+mn-lt"/>
                        <a:ea typeface="Times New Roman" charset="0"/>
                      </a:endParaRPr>
                    </a:p>
                    <a:p>
                      <a:pPr algn="ctr">
                        <a:lnSpc>
                          <a:spcPct val="100000"/>
                        </a:lnSpc>
                        <a:spcAft>
                          <a:spcPts val="0"/>
                        </a:spcAft>
                      </a:pPr>
                      <a:r>
                        <a:rPr lang="ru-RU" sz="900">
                          <a:effectLst/>
                          <a:latin typeface="+mn-lt"/>
                          <a:ea typeface="Times New Roman" charset="0"/>
                        </a:rPr>
                        <a:t>(</a:t>
                      </a:r>
                      <a:r>
                        <a:rPr lang="en-US" sz="900">
                          <a:effectLst/>
                          <a:latin typeface="+mn-lt"/>
                          <a:ea typeface="Times New Roman" charset="0"/>
                        </a:rPr>
                        <a:t>Aqua</a:t>
                      </a:r>
                      <a:r>
                        <a:rPr lang="ru-RU" sz="900">
                          <a:effectLst/>
                          <a:latin typeface="+mn-lt"/>
                          <a:ea typeface="Times New Roman" charset="0"/>
                        </a:rPr>
                        <a:t>, </a:t>
                      </a:r>
                    </a:p>
                    <a:p>
                      <a:pPr algn="ctr">
                        <a:lnSpc>
                          <a:spcPct val="100000"/>
                        </a:lnSpc>
                        <a:spcAft>
                          <a:spcPts val="0"/>
                        </a:spcAft>
                      </a:pPr>
                      <a:r>
                        <a:rPr lang="en-US" sz="900">
                          <a:effectLst/>
                          <a:latin typeface="+mn-lt"/>
                          <a:ea typeface="Times New Roman" charset="0"/>
                        </a:rPr>
                        <a:t>may</a:t>
                      </a:r>
                      <a:r>
                        <a:rPr lang="ru-RU" sz="900">
                          <a:effectLst/>
                          <a:latin typeface="+mn-lt"/>
                          <a:ea typeface="Times New Roman" charset="0"/>
                        </a:rPr>
                        <a:t> 2002)</a:t>
                      </a: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a:effectLst/>
                          <a:latin typeface="+mn-lt"/>
                          <a:ea typeface="Times New Roman" charset="0"/>
                        </a:rPr>
                        <a:t>6.9, 10.6, 18.7,</a:t>
                      </a:r>
                    </a:p>
                    <a:p>
                      <a:pPr algn="ctr">
                        <a:lnSpc>
                          <a:spcPct val="100000"/>
                        </a:lnSpc>
                        <a:spcAft>
                          <a:spcPts val="0"/>
                        </a:spcAft>
                      </a:pPr>
                      <a:r>
                        <a:rPr lang="ru-RU" sz="900">
                          <a:effectLst/>
                          <a:latin typeface="+mn-lt"/>
                          <a:ea typeface="Times New Roman" charset="0"/>
                        </a:rPr>
                        <a:t>23.8, 36.5, 89</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a:effectLst/>
                          <a:latin typeface="+mn-lt"/>
                          <a:ea typeface="Times New Roman" charset="0"/>
                        </a:rPr>
                        <a:t>5-75</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a:effectLst/>
                          <a:latin typeface="+mn-lt"/>
                          <a:ea typeface="Times New Roman" charset="0"/>
                        </a:rPr>
                        <a:t>1400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en-US" sz="900" dirty="0" err="1">
                          <a:effectLst/>
                          <a:latin typeface="+mn-lt"/>
                          <a:ea typeface="Times New Roman" charset="0"/>
                        </a:rPr>
                        <a:t>Meteoparameters</a:t>
                      </a:r>
                      <a:r>
                        <a:rPr lang="en-US" sz="900" dirty="0">
                          <a:effectLst/>
                          <a:latin typeface="+mn-lt"/>
                          <a:ea typeface="Times New Roman" charset="0"/>
                        </a:rPr>
                        <a:t>,</a:t>
                      </a:r>
                      <a:endParaRPr lang="ru-RU" sz="900" dirty="0">
                        <a:effectLst/>
                        <a:latin typeface="+mn-lt"/>
                        <a:ea typeface="Times New Roman" charset="0"/>
                      </a:endParaRPr>
                    </a:p>
                    <a:p>
                      <a:pPr algn="ctr">
                        <a:lnSpc>
                          <a:spcPct val="100000"/>
                        </a:lnSpc>
                        <a:spcAft>
                          <a:spcPts val="0"/>
                        </a:spcAft>
                      </a:pPr>
                      <a:r>
                        <a:rPr lang="en-US" sz="900" dirty="0">
                          <a:effectLst/>
                          <a:latin typeface="+mn-lt"/>
                          <a:ea typeface="Times New Roman" charset="0"/>
                        </a:rPr>
                        <a:t>SST</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en-US" sz="900">
                          <a:effectLst/>
                          <a:latin typeface="+mn-lt"/>
                          <a:ea typeface="Times New Roman" charset="0"/>
                        </a:rPr>
                        <a:t> </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Imager</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41147">
                <a:tc>
                  <a:txBody>
                    <a:bodyPr/>
                    <a:lstStyle/>
                    <a:p>
                      <a:pPr algn="ctr">
                        <a:lnSpc>
                          <a:spcPct val="100000"/>
                        </a:lnSpc>
                        <a:spcAft>
                          <a:spcPts val="0"/>
                        </a:spcAft>
                      </a:pPr>
                      <a:r>
                        <a:rPr lang="en-US" sz="900" b="1">
                          <a:effectLst/>
                          <a:latin typeface="+mn-lt"/>
                          <a:ea typeface="Times New Roman" charset="0"/>
                        </a:rPr>
                        <a:t>WindSat</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(DMSP Coriolis, January 2003)</a:t>
                      </a:r>
                      <a:endParaRPr lang="ru-RU" sz="90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a:effectLst/>
                          <a:latin typeface="+mn-lt"/>
                          <a:ea typeface="Times New Roman" charset="0"/>
                        </a:rPr>
                        <a:t>6.8, </a:t>
                      </a:r>
                      <a:r>
                        <a:rPr lang="ru-RU" sz="900" b="1">
                          <a:solidFill>
                            <a:srgbClr val="0000FF"/>
                          </a:solidFill>
                          <a:effectLst/>
                          <a:latin typeface="+mn-lt"/>
                          <a:ea typeface="Times New Roman" charset="0"/>
                        </a:rPr>
                        <a:t>10.7</a:t>
                      </a:r>
                      <a:r>
                        <a:rPr lang="ru-RU" sz="900">
                          <a:effectLst/>
                          <a:latin typeface="+mn-lt"/>
                          <a:ea typeface="Times New Roman" charset="0"/>
                        </a:rPr>
                        <a:t>, </a:t>
                      </a:r>
                      <a:r>
                        <a:rPr lang="ru-RU" sz="900" b="1">
                          <a:solidFill>
                            <a:srgbClr val="0000FF"/>
                          </a:solidFill>
                          <a:effectLst/>
                          <a:latin typeface="+mn-lt"/>
                          <a:ea typeface="Times New Roman" charset="0"/>
                        </a:rPr>
                        <a:t>18.7</a:t>
                      </a:r>
                      <a:r>
                        <a:rPr lang="ru-RU" sz="900">
                          <a:effectLst/>
                          <a:latin typeface="+mn-lt"/>
                          <a:ea typeface="Times New Roman" charset="0"/>
                        </a:rPr>
                        <a:t>,</a:t>
                      </a:r>
                    </a:p>
                    <a:p>
                      <a:pPr algn="ctr">
                        <a:lnSpc>
                          <a:spcPct val="100000"/>
                        </a:lnSpc>
                        <a:spcAft>
                          <a:spcPts val="0"/>
                        </a:spcAft>
                      </a:pPr>
                      <a:r>
                        <a:rPr lang="ru-RU" sz="900">
                          <a:effectLst/>
                          <a:latin typeface="+mn-lt"/>
                          <a:ea typeface="Times New Roman" charset="0"/>
                        </a:rPr>
                        <a:t>23.8, </a:t>
                      </a:r>
                      <a:r>
                        <a:rPr lang="ru-RU" sz="900" b="1">
                          <a:solidFill>
                            <a:srgbClr val="0000FF"/>
                          </a:solidFill>
                          <a:effectLst/>
                          <a:latin typeface="+mn-lt"/>
                          <a:ea typeface="Times New Roman" charset="0"/>
                        </a:rPr>
                        <a:t>37</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a:effectLst/>
                          <a:latin typeface="+mn-lt"/>
                          <a:ea typeface="Times New Roman" charset="0"/>
                        </a:rPr>
                        <a:t>25</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ru-RU" sz="900">
                          <a:effectLst/>
                          <a:latin typeface="+mn-lt"/>
                          <a:ea typeface="Times New Roman" charset="0"/>
                        </a:rPr>
                        <a:t>1025</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en-US" sz="900" dirty="0">
                          <a:effectLst/>
                          <a:latin typeface="+mn-lt"/>
                          <a:ea typeface="Times New Roman" charset="0"/>
                        </a:rPr>
                        <a:t>Sea Surface Wind Speed and Direction, SST</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ct val="100000"/>
                        </a:lnSpc>
                        <a:spcAft>
                          <a:spcPts val="0"/>
                        </a:spcAft>
                      </a:pPr>
                      <a:r>
                        <a:rPr lang="en-US" sz="900">
                          <a:effectLst/>
                          <a:latin typeface="+mn-lt"/>
                          <a:ea typeface="Times New Roman" charset="0"/>
                        </a:rPr>
                        <a:t>Imager</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476337">
                <a:tc>
                  <a:txBody>
                    <a:bodyPr/>
                    <a:lstStyle/>
                    <a:p>
                      <a:pPr algn="ctr">
                        <a:lnSpc>
                          <a:spcPct val="100000"/>
                        </a:lnSpc>
                        <a:spcAft>
                          <a:spcPts val="0"/>
                        </a:spcAft>
                      </a:pPr>
                      <a:r>
                        <a:rPr lang="en-US" sz="900" b="1">
                          <a:effectLst/>
                          <a:latin typeface="+mn-lt"/>
                          <a:ea typeface="Times New Roman" charset="0"/>
                        </a:rPr>
                        <a:t>SSMIS</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(DMSP F16,</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September</a:t>
                      </a:r>
                      <a:r>
                        <a:rPr lang="ru-RU" sz="900">
                          <a:effectLst/>
                          <a:latin typeface="+mn-lt"/>
                          <a:ea typeface="Times New Roman" charset="0"/>
                        </a:rPr>
                        <a:t> 2003)</a:t>
                      </a:r>
                    </a:p>
                    <a:p>
                      <a:pPr algn="ctr">
                        <a:lnSpc>
                          <a:spcPct val="100000"/>
                        </a:lnSpc>
                        <a:spcAft>
                          <a:spcPts val="0"/>
                        </a:spcAft>
                      </a:pPr>
                      <a:r>
                        <a:rPr lang="ru-RU" sz="900">
                          <a:effectLst/>
                          <a:latin typeface="+mn-lt"/>
                          <a:ea typeface="Times New Roman" charset="0"/>
                        </a:rPr>
                        <a:t> </a:t>
                      </a: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ru-RU" sz="900">
                          <a:effectLst/>
                          <a:latin typeface="+mn-lt"/>
                          <a:ea typeface="Times New Roman" charset="0"/>
                        </a:rPr>
                        <a:t>19.3, 22.2, 37.0, </a:t>
                      </a:r>
                      <a:r>
                        <a:rPr lang="ru-RU" sz="900" b="1" u="sng">
                          <a:effectLst/>
                          <a:latin typeface="+mn-lt"/>
                          <a:ea typeface="Times New Roman" charset="0"/>
                        </a:rPr>
                        <a:t>50.3-59.4</a:t>
                      </a:r>
                      <a:endParaRPr lang="ru-RU" sz="900">
                        <a:effectLst/>
                        <a:latin typeface="+mn-lt"/>
                        <a:ea typeface="Times New Roman" charset="0"/>
                      </a:endParaRPr>
                    </a:p>
                    <a:p>
                      <a:pPr algn="ctr">
                        <a:lnSpc>
                          <a:spcPct val="100000"/>
                        </a:lnSpc>
                        <a:spcAft>
                          <a:spcPts val="0"/>
                        </a:spcAft>
                      </a:pPr>
                      <a:r>
                        <a:rPr lang="ru-RU" sz="900">
                          <a:effectLst/>
                          <a:latin typeface="+mn-lt"/>
                          <a:ea typeface="Times New Roman" charset="0"/>
                        </a:rPr>
                        <a:t>91.6, 150,</a:t>
                      </a:r>
                    </a:p>
                    <a:p>
                      <a:pPr algn="ctr">
                        <a:lnSpc>
                          <a:spcPct val="100000"/>
                        </a:lnSpc>
                        <a:spcAft>
                          <a:spcPts val="0"/>
                        </a:spcAft>
                      </a:pPr>
                      <a:r>
                        <a:rPr lang="ru-RU" sz="900" b="1" u="sng">
                          <a:effectLst/>
                          <a:latin typeface="+mn-lt"/>
                          <a:ea typeface="Times New Roman" charset="0"/>
                        </a:rPr>
                        <a:t>183.31</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ru-RU" sz="900">
                          <a:effectLst/>
                          <a:latin typeface="+mn-lt"/>
                          <a:ea typeface="Times New Roman" charset="0"/>
                        </a:rPr>
                        <a:t>13-75</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ru-RU" sz="900">
                          <a:effectLst/>
                          <a:latin typeface="+mn-lt"/>
                          <a:ea typeface="Times New Roman" charset="0"/>
                        </a:rPr>
                        <a:t>1700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900" dirty="0" err="1">
                          <a:effectLst/>
                          <a:latin typeface="+mn-lt"/>
                          <a:ea typeface="Times New Roman" charset="0"/>
                        </a:rPr>
                        <a:t>Meteoparameters</a:t>
                      </a:r>
                      <a:r>
                        <a:rPr lang="en-US" sz="900" dirty="0">
                          <a:effectLst/>
                          <a:latin typeface="+mn-lt"/>
                          <a:ea typeface="Times New Roman" charset="0"/>
                        </a:rPr>
                        <a:t>, Temperature and Water Vapor Profiles</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900">
                          <a:effectLst/>
                          <a:latin typeface="+mn-lt"/>
                          <a:ea typeface="Times New Roman" charset="0"/>
                        </a:rPr>
                        <a:t> </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Imager</a:t>
                      </a:r>
                      <a:r>
                        <a:rPr lang="ru-RU" sz="900">
                          <a:effectLst/>
                          <a:latin typeface="+mn-lt"/>
                          <a:ea typeface="Times New Roman" charset="0"/>
                        </a:rPr>
                        <a:t>/</a:t>
                      </a:r>
                    </a:p>
                    <a:p>
                      <a:pPr algn="ctr">
                        <a:lnSpc>
                          <a:spcPct val="100000"/>
                        </a:lnSpc>
                        <a:spcAft>
                          <a:spcPts val="0"/>
                        </a:spcAft>
                      </a:pPr>
                      <a:r>
                        <a:rPr lang="en-US" sz="900">
                          <a:effectLst/>
                          <a:latin typeface="+mn-lt"/>
                          <a:ea typeface="Times New Roman" charset="0"/>
                        </a:rPr>
                        <a:t>Sounder</a:t>
                      </a:r>
                      <a:endParaRPr lang="ru-RU" sz="900">
                        <a:effectLst/>
                        <a:latin typeface="+mn-lt"/>
                        <a:ea typeface="Times New Roman" charset="0"/>
                      </a:endParaRPr>
                    </a:p>
                    <a:p>
                      <a:pPr algn="ctr">
                        <a:lnSpc>
                          <a:spcPct val="100000"/>
                        </a:lnSpc>
                        <a:spcAft>
                          <a:spcPts val="0"/>
                        </a:spcAft>
                      </a:pPr>
                      <a:r>
                        <a:rPr lang="ru-RU" sz="900">
                          <a:effectLst/>
                          <a:latin typeface="+mn-lt"/>
                          <a:ea typeface="Times New Roman" charset="0"/>
                        </a:rPr>
                        <a:t> </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4862">
                <a:tc>
                  <a:txBody>
                    <a:bodyPr/>
                    <a:lstStyle/>
                    <a:p>
                      <a:pPr algn="ctr">
                        <a:lnSpc>
                          <a:spcPct val="100000"/>
                        </a:lnSpc>
                        <a:spcAft>
                          <a:spcPts val="0"/>
                        </a:spcAft>
                      </a:pPr>
                      <a:r>
                        <a:rPr lang="ru-RU" sz="900" b="1">
                          <a:effectLst/>
                          <a:latin typeface="+mn-lt"/>
                          <a:ea typeface="Times New Roman" charset="0"/>
                        </a:rPr>
                        <a:t>МТ</a:t>
                      </a:r>
                      <a:r>
                        <a:rPr lang="en-US" sz="900" b="1">
                          <a:effectLst/>
                          <a:latin typeface="+mn-lt"/>
                          <a:ea typeface="Times New Roman" charset="0"/>
                        </a:rPr>
                        <a:t>VZA</a:t>
                      </a:r>
                      <a:r>
                        <a:rPr lang="ru-RU" sz="900" b="1">
                          <a:effectLst/>
                          <a:latin typeface="+mn-lt"/>
                          <a:ea typeface="Times New Roman" charset="0"/>
                        </a:rPr>
                        <a:t>-</a:t>
                      </a:r>
                      <a:r>
                        <a:rPr lang="en-US" sz="900" b="1">
                          <a:effectLst/>
                          <a:latin typeface="+mn-lt"/>
                          <a:ea typeface="Times New Roman" charset="0"/>
                        </a:rPr>
                        <a:t>GY</a:t>
                      </a:r>
                      <a:endParaRPr lang="ru-RU" sz="900" b="1">
                        <a:effectLst/>
                        <a:latin typeface="+mn-lt"/>
                        <a:ea typeface="Times New Roman" charset="0"/>
                      </a:endParaRPr>
                    </a:p>
                    <a:p>
                      <a:pPr algn="ctr">
                        <a:lnSpc>
                          <a:spcPct val="100000"/>
                        </a:lnSpc>
                        <a:spcAft>
                          <a:spcPts val="0"/>
                        </a:spcAft>
                      </a:pPr>
                      <a:r>
                        <a:rPr lang="ru-RU" sz="900">
                          <a:effectLst/>
                          <a:latin typeface="+mn-lt"/>
                          <a:ea typeface="Times New Roman" charset="0"/>
                        </a:rPr>
                        <a:t>(</a:t>
                      </a:r>
                      <a:r>
                        <a:rPr lang="en-US" sz="900">
                          <a:effectLst/>
                          <a:latin typeface="+mn-lt"/>
                          <a:ea typeface="Times New Roman" charset="0"/>
                        </a:rPr>
                        <a:t>Meteor-M</a:t>
                      </a:r>
                      <a:r>
                        <a:rPr lang="ru-RU" sz="900">
                          <a:effectLst/>
                          <a:latin typeface="+mn-lt"/>
                          <a:ea typeface="Times New Roman" charset="0"/>
                        </a:rPr>
                        <a:t>, </a:t>
                      </a:r>
                    </a:p>
                    <a:p>
                      <a:pPr algn="ctr">
                        <a:lnSpc>
                          <a:spcPct val="100000"/>
                        </a:lnSpc>
                        <a:spcAft>
                          <a:spcPts val="0"/>
                        </a:spcAft>
                      </a:pPr>
                      <a:r>
                        <a:rPr lang="ru-RU" sz="900">
                          <a:effectLst/>
                          <a:latin typeface="+mn-lt"/>
                          <a:ea typeface="Times New Roman" charset="0"/>
                        </a:rPr>
                        <a:t>200</a:t>
                      </a:r>
                      <a:r>
                        <a:rPr lang="en-US" sz="900">
                          <a:effectLst/>
                          <a:latin typeface="+mn-lt"/>
                          <a:ea typeface="Times New Roman" charset="0"/>
                        </a:rPr>
                        <a:t>9, 2014, 2019</a:t>
                      </a:r>
                      <a:r>
                        <a:rPr lang="ru-RU" sz="900">
                          <a:effectLst/>
                          <a:latin typeface="+mn-lt"/>
                          <a:ea typeface="Times New Roman" charset="0"/>
                        </a:rPr>
                        <a:t>)</a:t>
                      </a: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ru-RU" sz="900">
                          <a:effectLst/>
                          <a:latin typeface="+mn-lt"/>
                          <a:ea typeface="Times New Roman" charset="0"/>
                        </a:rPr>
                        <a:t>6.9, 10.6, </a:t>
                      </a:r>
                      <a:r>
                        <a:rPr lang="ru-RU" sz="900" b="1">
                          <a:effectLst/>
                          <a:latin typeface="+mn-lt"/>
                          <a:ea typeface="Times New Roman" charset="0"/>
                        </a:rPr>
                        <a:t>18.7,</a:t>
                      </a:r>
                      <a:r>
                        <a:rPr lang="ru-RU" sz="900">
                          <a:effectLst/>
                          <a:latin typeface="+mn-lt"/>
                          <a:ea typeface="Times New Roman" charset="0"/>
                        </a:rPr>
                        <a:t> 23.8, 31, 36.5, 42, 48,</a:t>
                      </a:r>
                      <a:r>
                        <a:rPr lang="ru-RU" sz="900" b="1">
                          <a:effectLst/>
                          <a:latin typeface="+mn-lt"/>
                          <a:ea typeface="Times New Roman" charset="0"/>
                        </a:rPr>
                        <a:t> </a:t>
                      </a:r>
                      <a:r>
                        <a:rPr lang="ru-RU" sz="900" b="1" u="sng">
                          <a:effectLst/>
                          <a:latin typeface="+mn-lt"/>
                          <a:ea typeface="Times New Roman" charset="0"/>
                        </a:rPr>
                        <a:t>52-57</a:t>
                      </a:r>
                      <a:endParaRPr lang="ru-RU" sz="900">
                        <a:effectLst/>
                        <a:latin typeface="+mn-lt"/>
                        <a:ea typeface="Times New Roman" charset="0"/>
                      </a:endParaRPr>
                    </a:p>
                    <a:p>
                      <a:pPr algn="ctr">
                        <a:lnSpc>
                          <a:spcPct val="100000"/>
                        </a:lnSpc>
                        <a:spcAft>
                          <a:spcPts val="0"/>
                        </a:spcAft>
                      </a:pPr>
                      <a:r>
                        <a:rPr lang="ru-RU" sz="900">
                          <a:effectLst/>
                          <a:latin typeface="+mn-lt"/>
                          <a:ea typeface="Times New Roman" charset="0"/>
                        </a:rPr>
                        <a:t>9</a:t>
                      </a:r>
                      <a:r>
                        <a:rPr lang="en-US" sz="900">
                          <a:effectLst/>
                          <a:latin typeface="+mn-lt"/>
                          <a:ea typeface="Times New Roman" charset="0"/>
                        </a:rPr>
                        <a:t>1.6</a:t>
                      </a:r>
                      <a:r>
                        <a:rPr lang="ru-RU" sz="900">
                          <a:effectLst/>
                          <a:latin typeface="+mn-lt"/>
                          <a:ea typeface="Times New Roman" charset="0"/>
                        </a:rPr>
                        <a:t>, </a:t>
                      </a:r>
                      <a:r>
                        <a:rPr lang="ru-RU" sz="900" b="1" u="sng">
                          <a:effectLst/>
                          <a:latin typeface="+mn-lt"/>
                          <a:ea typeface="Times New Roman" charset="0"/>
                        </a:rPr>
                        <a:t>183.31</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ru-RU" sz="900">
                          <a:effectLst/>
                          <a:latin typeface="+mn-lt"/>
                          <a:ea typeface="Times New Roman" charset="0"/>
                        </a:rPr>
                        <a:t>1</a:t>
                      </a:r>
                      <a:r>
                        <a:rPr lang="en-US" sz="900">
                          <a:effectLst/>
                          <a:latin typeface="+mn-lt"/>
                          <a:ea typeface="Times New Roman" charset="0"/>
                        </a:rPr>
                        <a:t>6</a:t>
                      </a:r>
                      <a:r>
                        <a:rPr lang="ru-RU" sz="900">
                          <a:effectLst/>
                          <a:latin typeface="+mn-lt"/>
                          <a:ea typeface="Times New Roman" charset="0"/>
                        </a:rPr>
                        <a:t>-1</a:t>
                      </a:r>
                      <a:r>
                        <a:rPr lang="en-US" sz="900">
                          <a:effectLst/>
                          <a:latin typeface="+mn-lt"/>
                          <a:ea typeface="Times New Roman" charset="0"/>
                        </a:rPr>
                        <a:t>98</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900">
                          <a:effectLst/>
                          <a:latin typeface="+mn-lt"/>
                          <a:ea typeface="Times New Roman" charset="0"/>
                        </a:rPr>
                        <a:t>15</a:t>
                      </a:r>
                      <a:r>
                        <a:rPr lang="ru-RU" sz="900">
                          <a:effectLst/>
                          <a:latin typeface="+mn-lt"/>
                          <a:ea typeface="Times New Roman" charset="0"/>
                        </a:rPr>
                        <a:t>00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900" dirty="0" err="1">
                          <a:effectLst/>
                          <a:latin typeface="+mn-lt"/>
                          <a:ea typeface="Times New Roman" charset="0"/>
                        </a:rPr>
                        <a:t>Meteoparameters</a:t>
                      </a:r>
                      <a:r>
                        <a:rPr lang="en-US" sz="900" dirty="0">
                          <a:effectLst/>
                          <a:latin typeface="+mn-lt"/>
                          <a:ea typeface="Times New Roman" charset="0"/>
                        </a:rPr>
                        <a:t>, Temperature and Water Vapor Profiles, SST</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900">
                          <a:effectLst/>
                          <a:latin typeface="+mn-lt"/>
                          <a:ea typeface="Times New Roman" charset="0"/>
                        </a:rPr>
                        <a:t> </a:t>
                      </a:r>
                      <a:endParaRPr lang="ru-RU" sz="900">
                        <a:effectLst/>
                        <a:latin typeface="+mn-lt"/>
                        <a:ea typeface="Times New Roman" charset="0"/>
                      </a:endParaRPr>
                    </a:p>
                    <a:p>
                      <a:pPr algn="ctr">
                        <a:lnSpc>
                          <a:spcPct val="100000"/>
                        </a:lnSpc>
                        <a:spcAft>
                          <a:spcPts val="0"/>
                        </a:spcAft>
                      </a:pPr>
                      <a:r>
                        <a:rPr lang="en-US" sz="900">
                          <a:effectLst/>
                          <a:latin typeface="+mn-lt"/>
                          <a:ea typeface="Times New Roman" charset="0"/>
                        </a:rPr>
                        <a:t>Imager</a:t>
                      </a:r>
                      <a:r>
                        <a:rPr lang="ru-RU" sz="900">
                          <a:effectLst/>
                          <a:latin typeface="+mn-lt"/>
                          <a:ea typeface="Times New Roman" charset="0"/>
                        </a:rPr>
                        <a:t>/</a:t>
                      </a:r>
                    </a:p>
                    <a:p>
                      <a:pPr algn="ctr">
                        <a:lnSpc>
                          <a:spcPct val="100000"/>
                        </a:lnSpc>
                        <a:spcAft>
                          <a:spcPts val="0"/>
                        </a:spcAft>
                      </a:pPr>
                      <a:r>
                        <a:rPr lang="en-US" sz="900">
                          <a:effectLst/>
                          <a:latin typeface="+mn-lt"/>
                          <a:ea typeface="Times New Roman" charset="0"/>
                        </a:rPr>
                        <a:t>Sounder</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41147">
                <a:tc>
                  <a:txBody>
                    <a:bodyPr/>
                    <a:lstStyle/>
                    <a:p>
                      <a:pPr algn="ctr" fontAlgn="base">
                        <a:lnSpc>
                          <a:spcPct val="100000"/>
                        </a:lnSpc>
                        <a:spcAft>
                          <a:spcPts val="0"/>
                        </a:spcAft>
                      </a:pPr>
                      <a:r>
                        <a:rPr lang="en-US" sz="900" b="1" kern="1200">
                          <a:solidFill>
                            <a:srgbClr val="000000"/>
                          </a:solidFill>
                          <a:effectLst/>
                          <a:latin typeface="+mn-lt"/>
                          <a:ea typeface="Times New Roman" charset="0"/>
                        </a:rPr>
                        <a:t>AMSR 2</a:t>
                      </a:r>
                      <a:endParaRPr lang="ru-RU" sz="900">
                        <a:effectLst/>
                        <a:latin typeface="+mn-lt"/>
                        <a:ea typeface="Times New Roman" charset="0"/>
                      </a:endParaRPr>
                    </a:p>
                    <a:p>
                      <a:pPr algn="ctr" fontAlgn="base">
                        <a:lnSpc>
                          <a:spcPct val="100000"/>
                        </a:lnSpc>
                        <a:spcAft>
                          <a:spcPts val="0"/>
                        </a:spcAft>
                      </a:pPr>
                      <a:r>
                        <a:rPr lang="en-US" sz="900" kern="1200">
                          <a:solidFill>
                            <a:srgbClr val="000000"/>
                          </a:solidFill>
                          <a:effectLst/>
                          <a:latin typeface="+mn-lt"/>
                          <a:ea typeface="Times New Roman" charset="0"/>
                        </a:rPr>
                        <a:t>GCOM-W1, </a:t>
                      </a:r>
                      <a:r>
                        <a:rPr lang="ru-RU" sz="900" kern="1200">
                          <a:solidFill>
                            <a:srgbClr val="000000"/>
                          </a:solidFill>
                          <a:effectLst/>
                          <a:latin typeface="+mn-lt"/>
                          <a:ea typeface="Times New Roman" charset="0"/>
                        </a:rPr>
                        <a:t>Май, </a:t>
                      </a:r>
                      <a:r>
                        <a:rPr lang="en-US" sz="900" kern="1200">
                          <a:solidFill>
                            <a:srgbClr val="000000"/>
                          </a:solidFill>
                          <a:effectLst/>
                          <a:latin typeface="+mn-lt"/>
                          <a:ea typeface="Times New Roman" charset="0"/>
                        </a:rPr>
                        <a:t>2012 </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base">
                        <a:lnSpc>
                          <a:spcPct val="100000"/>
                        </a:lnSpc>
                        <a:spcAft>
                          <a:spcPts val="0"/>
                        </a:spcAft>
                      </a:pPr>
                      <a:r>
                        <a:rPr lang="ru-RU" sz="900" kern="1200">
                          <a:solidFill>
                            <a:srgbClr val="000000"/>
                          </a:solidFill>
                          <a:effectLst/>
                          <a:latin typeface="+mn-lt"/>
                          <a:ea typeface="Times New Roman" charset="0"/>
                        </a:rPr>
                        <a:t>6.9, 7.3, 10.6, 18.7, 23.8, 37, 89</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base">
                        <a:lnSpc>
                          <a:spcPct val="100000"/>
                        </a:lnSpc>
                        <a:spcAft>
                          <a:spcPts val="0"/>
                        </a:spcAft>
                      </a:pPr>
                      <a:r>
                        <a:rPr lang="ru-RU" sz="900" kern="1200">
                          <a:solidFill>
                            <a:srgbClr val="000000"/>
                          </a:solidFill>
                          <a:effectLst/>
                          <a:latin typeface="+mn-lt"/>
                          <a:ea typeface="Times New Roman" charset="0"/>
                        </a:rPr>
                        <a:t>5-35</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base">
                        <a:lnSpc>
                          <a:spcPct val="100000"/>
                        </a:lnSpc>
                        <a:spcAft>
                          <a:spcPts val="0"/>
                        </a:spcAft>
                      </a:pPr>
                      <a:r>
                        <a:rPr lang="ru-RU" sz="900" kern="1200">
                          <a:solidFill>
                            <a:srgbClr val="000000"/>
                          </a:solidFill>
                          <a:effectLst/>
                          <a:latin typeface="+mn-lt"/>
                          <a:ea typeface="Times New Roman" charset="0"/>
                        </a:rPr>
                        <a:t>1450</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00000"/>
                        </a:lnSpc>
                        <a:spcAft>
                          <a:spcPts val="0"/>
                        </a:spcAft>
                      </a:pPr>
                      <a:r>
                        <a:rPr lang="en-US" sz="900" dirty="0" err="1">
                          <a:effectLst/>
                          <a:latin typeface="+mn-lt"/>
                          <a:ea typeface="Times New Roman" charset="0"/>
                        </a:rPr>
                        <a:t>Meteoparameters</a:t>
                      </a:r>
                      <a:r>
                        <a:rPr lang="en-US" sz="900" dirty="0">
                          <a:effectLst/>
                          <a:latin typeface="+mn-lt"/>
                          <a:ea typeface="Times New Roman" charset="0"/>
                        </a:rPr>
                        <a:t>,</a:t>
                      </a:r>
                      <a:endParaRPr lang="ru-RU" sz="900" dirty="0">
                        <a:effectLst/>
                        <a:latin typeface="+mn-lt"/>
                        <a:ea typeface="Times New Roman" charset="0"/>
                      </a:endParaRPr>
                    </a:p>
                    <a:p>
                      <a:pPr algn="ctr">
                        <a:lnSpc>
                          <a:spcPct val="100000"/>
                        </a:lnSpc>
                        <a:spcAft>
                          <a:spcPts val="0"/>
                        </a:spcAft>
                      </a:pPr>
                      <a:r>
                        <a:rPr lang="en-US" sz="900" dirty="0">
                          <a:effectLst/>
                          <a:latin typeface="+mn-lt"/>
                          <a:ea typeface="Times New Roman" charset="0"/>
                        </a:rPr>
                        <a:t>SST</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00000"/>
                        </a:lnSpc>
                        <a:spcAft>
                          <a:spcPts val="0"/>
                        </a:spcAft>
                      </a:pPr>
                      <a:r>
                        <a:rPr lang="en-US" sz="900" dirty="0">
                          <a:effectLst/>
                          <a:latin typeface="+mn-lt"/>
                          <a:ea typeface="Times New Roman" charset="0"/>
                        </a:rPr>
                        <a:t>Imager</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357252">
                <a:tc>
                  <a:txBody>
                    <a:bodyPr/>
                    <a:lstStyle/>
                    <a:p>
                      <a:pPr algn="ctr" fontAlgn="base">
                        <a:lnSpc>
                          <a:spcPct val="100000"/>
                        </a:lnSpc>
                        <a:spcAft>
                          <a:spcPts val="0"/>
                        </a:spcAft>
                      </a:pPr>
                      <a:r>
                        <a:rPr lang="en-US" sz="900" b="1" kern="1200">
                          <a:solidFill>
                            <a:srgbClr val="000000"/>
                          </a:solidFill>
                          <a:effectLst/>
                          <a:latin typeface="+mn-lt"/>
                          <a:ea typeface="Times New Roman" charset="0"/>
                        </a:rPr>
                        <a:t>ATMS</a:t>
                      </a:r>
                      <a:r>
                        <a:rPr lang="en-US" sz="900" kern="1200">
                          <a:solidFill>
                            <a:srgbClr val="000000"/>
                          </a:solidFill>
                          <a:effectLst/>
                          <a:latin typeface="+mn-lt"/>
                          <a:ea typeface="Times New Roman" charset="0"/>
                        </a:rPr>
                        <a:t>,  JPSS </a:t>
                      </a:r>
                      <a:endParaRPr lang="ru-RU" sz="900">
                        <a:effectLst/>
                        <a:latin typeface="+mn-lt"/>
                        <a:ea typeface="Times New Roman" charset="0"/>
                      </a:endParaRPr>
                    </a:p>
                    <a:p>
                      <a:pPr algn="ctr" fontAlgn="base">
                        <a:lnSpc>
                          <a:spcPct val="100000"/>
                        </a:lnSpc>
                        <a:spcAft>
                          <a:spcPts val="0"/>
                        </a:spcAft>
                      </a:pPr>
                      <a:r>
                        <a:rPr lang="en-US" sz="900" kern="1200">
                          <a:solidFill>
                            <a:srgbClr val="000000"/>
                          </a:solidFill>
                          <a:effectLst/>
                          <a:latin typeface="+mn-lt"/>
                          <a:ea typeface="Times New Roman" charset="0"/>
                        </a:rPr>
                        <a:t>Suomi NPP, 201</a:t>
                      </a:r>
                      <a:r>
                        <a:rPr lang="ru-RU" sz="900" kern="1200">
                          <a:solidFill>
                            <a:srgbClr val="000000"/>
                          </a:solidFill>
                          <a:effectLst/>
                          <a:latin typeface="+mn-lt"/>
                          <a:ea typeface="Times New Roman" charset="0"/>
                        </a:rPr>
                        <a:t>1, </a:t>
                      </a:r>
                      <a:endParaRPr lang="ru-RU" sz="900">
                        <a:effectLst/>
                        <a:latin typeface="+mn-lt"/>
                        <a:ea typeface="Times New Roman" charset="0"/>
                      </a:endParaRPr>
                    </a:p>
                    <a:p>
                      <a:pPr algn="ctr" fontAlgn="base">
                        <a:lnSpc>
                          <a:spcPct val="100000"/>
                        </a:lnSpc>
                        <a:spcAft>
                          <a:spcPts val="0"/>
                        </a:spcAft>
                      </a:pPr>
                      <a:r>
                        <a:rPr lang="en-US" sz="900" kern="1200">
                          <a:solidFill>
                            <a:srgbClr val="000000"/>
                          </a:solidFill>
                          <a:effectLst/>
                          <a:latin typeface="+mn-lt"/>
                          <a:ea typeface="Times New Roman" charset="0"/>
                        </a:rPr>
                        <a:t>NOAA 20</a:t>
                      </a:r>
                      <a:r>
                        <a:rPr lang="en-US" sz="900" b="1" kern="1200">
                          <a:solidFill>
                            <a:srgbClr val="000000"/>
                          </a:solidFill>
                          <a:effectLst/>
                          <a:latin typeface="+mn-lt"/>
                          <a:ea typeface="Times New Roman" charset="0"/>
                        </a:rPr>
                        <a:t>,</a:t>
                      </a:r>
                      <a:r>
                        <a:rPr lang="en-US" sz="900" kern="1200">
                          <a:solidFill>
                            <a:srgbClr val="000000"/>
                          </a:solidFill>
                          <a:effectLst/>
                          <a:latin typeface="+mn-lt"/>
                          <a:ea typeface="Times New Roman" charset="0"/>
                        </a:rPr>
                        <a:t> 201</a:t>
                      </a:r>
                      <a:r>
                        <a:rPr lang="ru-RU" sz="900" kern="1200">
                          <a:solidFill>
                            <a:srgbClr val="000000"/>
                          </a:solidFill>
                          <a:effectLst/>
                          <a:latin typeface="+mn-lt"/>
                          <a:ea typeface="Times New Roman" charset="0"/>
                        </a:rPr>
                        <a:t>7</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ADD1"/>
                    </a:solidFill>
                  </a:tcPr>
                </a:tc>
                <a:tc>
                  <a:txBody>
                    <a:bodyPr/>
                    <a:lstStyle/>
                    <a:p>
                      <a:pPr algn="ctr" fontAlgn="base">
                        <a:lnSpc>
                          <a:spcPct val="100000"/>
                        </a:lnSpc>
                        <a:spcAft>
                          <a:spcPts val="0"/>
                        </a:spcAft>
                      </a:pPr>
                      <a:r>
                        <a:rPr lang="ru-RU" sz="900" kern="1200">
                          <a:solidFill>
                            <a:srgbClr val="000000"/>
                          </a:solidFill>
                          <a:effectLst/>
                          <a:latin typeface="+mn-lt"/>
                          <a:ea typeface="Times New Roman" charset="0"/>
                        </a:rPr>
                        <a:t>23.8, 31.4,</a:t>
                      </a:r>
                      <a:endParaRPr lang="ru-RU" sz="900">
                        <a:effectLst/>
                        <a:latin typeface="+mn-lt"/>
                        <a:ea typeface="Times New Roman" charset="0"/>
                      </a:endParaRPr>
                    </a:p>
                    <a:p>
                      <a:pPr algn="ctr" fontAlgn="base">
                        <a:lnSpc>
                          <a:spcPct val="100000"/>
                        </a:lnSpc>
                        <a:spcAft>
                          <a:spcPts val="0"/>
                        </a:spcAft>
                      </a:pPr>
                      <a:r>
                        <a:rPr lang="ru-RU" sz="900" b="1" u="sng" kern="1200">
                          <a:solidFill>
                            <a:srgbClr val="000000"/>
                          </a:solidFill>
                          <a:effectLst/>
                          <a:latin typeface="+mn-lt"/>
                          <a:ea typeface="Times New Roman" charset="0"/>
                        </a:rPr>
                        <a:t>50-5</a:t>
                      </a:r>
                      <a:r>
                        <a:rPr lang="en-US" sz="900" b="1" u="sng" kern="1200">
                          <a:solidFill>
                            <a:srgbClr val="000000"/>
                          </a:solidFill>
                          <a:effectLst/>
                          <a:latin typeface="+mn-lt"/>
                          <a:ea typeface="Times New Roman" charset="0"/>
                        </a:rPr>
                        <a:t>7</a:t>
                      </a:r>
                      <a:r>
                        <a:rPr lang="ru-RU" sz="900" kern="1200">
                          <a:solidFill>
                            <a:srgbClr val="000000"/>
                          </a:solidFill>
                          <a:effectLst/>
                          <a:latin typeface="+mn-lt"/>
                          <a:ea typeface="Times New Roman" charset="0"/>
                        </a:rPr>
                        <a:t> , 89</a:t>
                      </a:r>
                      <a:r>
                        <a:rPr lang="en-US" sz="900" kern="1200">
                          <a:solidFill>
                            <a:srgbClr val="000000"/>
                          </a:solidFill>
                          <a:effectLst/>
                          <a:latin typeface="+mn-lt"/>
                          <a:ea typeface="Times New Roman" charset="0"/>
                        </a:rPr>
                        <a:t>, 16</a:t>
                      </a:r>
                      <a:r>
                        <a:rPr lang="ru-RU" sz="900" kern="1200">
                          <a:solidFill>
                            <a:srgbClr val="000000"/>
                          </a:solidFill>
                          <a:effectLst/>
                          <a:latin typeface="+mn-lt"/>
                          <a:ea typeface="Times New Roman" charset="0"/>
                        </a:rPr>
                        <a:t>6</a:t>
                      </a:r>
                      <a:r>
                        <a:rPr lang="en-US" sz="900" kern="1200">
                          <a:solidFill>
                            <a:srgbClr val="000000"/>
                          </a:solidFill>
                          <a:effectLst/>
                          <a:latin typeface="+mn-lt"/>
                          <a:ea typeface="Times New Roman" charset="0"/>
                        </a:rPr>
                        <a:t>, </a:t>
                      </a:r>
                      <a:r>
                        <a:rPr lang="en-US" sz="900" b="1" u="sng" kern="1200">
                          <a:solidFill>
                            <a:srgbClr val="000000"/>
                          </a:solidFill>
                          <a:effectLst/>
                          <a:latin typeface="+mn-lt"/>
                          <a:ea typeface="Times New Roman" charset="0"/>
                        </a:rPr>
                        <a:t>183.31</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ADD1"/>
                    </a:solidFill>
                  </a:tcPr>
                </a:tc>
                <a:tc>
                  <a:txBody>
                    <a:bodyPr/>
                    <a:lstStyle/>
                    <a:p>
                      <a:pPr algn="ctr" fontAlgn="base">
                        <a:lnSpc>
                          <a:spcPct val="100000"/>
                        </a:lnSpc>
                        <a:spcAft>
                          <a:spcPts val="0"/>
                        </a:spcAft>
                      </a:pPr>
                      <a:r>
                        <a:rPr lang="en-US" sz="900" kern="1200">
                          <a:solidFill>
                            <a:srgbClr val="000000"/>
                          </a:solidFill>
                          <a:effectLst/>
                          <a:latin typeface="+mn-lt"/>
                          <a:ea typeface="Times New Roman" charset="0"/>
                        </a:rPr>
                        <a:t>16-74</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ADD1"/>
                    </a:solidFill>
                  </a:tcPr>
                </a:tc>
                <a:tc>
                  <a:txBody>
                    <a:bodyPr/>
                    <a:lstStyle/>
                    <a:p>
                      <a:pPr algn="ctr" fontAlgn="base">
                        <a:lnSpc>
                          <a:spcPct val="100000"/>
                        </a:lnSpc>
                        <a:spcAft>
                          <a:spcPts val="0"/>
                        </a:spcAft>
                      </a:pPr>
                      <a:r>
                        <a:rPr lang="ru-RU" sz="900" kern="1200">
                          <a:solidFill>
                            <a:srgbClr val="000000"/>
                          </a:solidFill>
                          <a:effectLst/>
                          <a:latin typeface="+mn-lt"/>
                          <a:ea typeface="Times New Roman" charset="0"/>
                        </a:rPr>
                        <a:t>2450</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ADD1"/>
                    </a:solidFill>
                  </a:tcPr>
                </a:tc>
                <a:tc>
                  <a:txBody>
                    <a:bodyPr/>
                    <a:lstStyle/>
                    <a:p>
                      <a:pPr algn="ctr">
                        <a:lnSpc>
                          <a:spcPct val="100000"/>
                        </a:lnSpc>
                        <a:spcAft>
                          <a:spcPts val="0"/>
                        </a:spcAft>
                      </a:pPr>
                      <a:r>
                        <a:rPr lang="en-US" sz="900" dirty="0">
                          <a:effectLst/>
                          <a:latin typeface="+mn-lt"/>
                          <a:ea typeface="Times New Roman" charset="0"/>
                        </a:rPr>
                        <a:t>Temperature and Water Vapor Profiles</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ADD1"/>
                    </a:solidFill>
                  </a:tcPr>
                </a:tc>
                <a:tc>
                  <a:txBody>
                    <a:bodyPr/>
                    <a:lstStyle/>
                    <a:p>
                      <a:pPr algn="ctr">
                        <a:lnSpc>
                          <a:spcPct val="100000"/>
                        </a:lnSpc>
                        <a:spcAft>
                          <a:spcPts val="0"/>
                        </a:spcAft>
                      </a:pPr>
                      <a:r>
                        <a:rPr lang="en-US" sz="900" dirty="0" err="1">
                          <a:effectLst/>
                          <a:latin typeface="+mn-lt"/>
                          <a:ea typeface="Times New Roman" charset="0"/>
                        </a:rPr>
                        <a:t>Sounde</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ADD1"/>
                    </a:solidFill>
                  </a:tcPr>
                </a:tc>
              </a:tr>
              <a:tr h="568580">
                <a:tc>
                  <a:txBody>
                    <a:bodyPr/>
                    <a:lstStyle/>
                    <a:p>
                      <a:pPr algn="ctr">
                        <a:lnSpc>
                          <a:spcPct val="100000"/>
                        </a:lnSpc>
                        <a:spcAft>
                          <a:spcPts val="0"/>
                        </a:spcAft>
                      </a:pPr>
                      <a:r>
                        <a:rPr lang="ru-RU" sz="900" b="1">
                          <a:effectLst/>
                          <a:latin typeface="+mn-lt"/>
                          <a:ea typeface="Times New Roman" charset="0"/>
                        </a:rPr>
                        <a:t>МТ</a:t>
                      </a:r>
                      <a:r>
                        <a:rPr lang="en-US" sz="900" b="1">
                          <a:effectLst/>
                          <a:latin typeface="+mn-lt"/>
                          <a:ea typeface="Times New Roman" charset="0"/>
                        </a:rPr>
                        <a:t>VZA</a:t>
                      </a:r>
                      <a:r>
                        <a:rPr lang="ru-RU" sz="900" b="1">
                          <a:effectLst/>
                          <a:latin typeface="+mn-lt"/>
                          <a:ea typeface="Times New Roman" charset="0"/>
                        </a:rPr>
                        <a:t>-</a:t>
                      </a:r>
                      <a:r>
                        <a:rPr lang="en-US" sz="900" b="1">
                          <a:effectLst/>
                          <a:latin typeface="+mn-lt"/>
                          <a:ea typeface="Times New Roman" charset="0"/>
                        </a:rPr>
                        <a:t>GY-MP</a:t>
                      </a:r>
                      <a:endParaRPr lang="ru-RU" sz="900" b="1">
                        <a:effectLst/>
                        <a:latin typeface="+mn-lt"/>
                        <a:ea typeface="Times New Roman" charset="0"/>
                      </a:endParaRPr>
                    </a:p>
                    <a:p>
                      <a:pPr algn="ctr">
                        <a:lnSpc>
                          <a:spcPct val="100000"/>
                        </a:lnSpc>
                        <a:spcAft>
                          <a:spcPts val="0"/>
                        </a:spcAft>
                      </a:pPr>
                      <a:r>
                        <a:rPr lang="ru-RU" sz="900">
                          <a:effectLst/>
                          <a:latin typeface="+mn-lt"/>
                          <a:ea typeface="Times New Roman" charset="0"/>
                        </a:rPr>
                        <a:t>(</a:t>
                      </a:r>
                      <a:r>
                        <a:rPr lang="en-US" sz="900">
                          <a:effectLst/>
                          <a:latin typeface="+mn-lt"/>
                          <a:ea typeface="Times New Roman" charset="0"/>
                        </a:rPr>
                        <a:t>Meteor-MP</a:t>
                      </a:r>
                      <a:r>
                        <a:rPr lang="ru-RU" sz="900">
                          <a:effectLst/>
                          <a:latin typeface="+mn-lt"/>
                          <a:ea typeface="Times New Roman" charset="0"/>
                        </a:rPr>
                        <a:t>, </a:t>
                      </a:r>
                    </a:p>
                    <a:p>
                      <a:pPr algn="ctr">
                        <a:lnSpc>
                          <a:spcPct val="100000"/>
                        </a:lnSpc>
                        <a:spcAft>
                          <a:spcPts val="0"/>
                        </a:spcAft>
                      </a:pPr>
                      <a:r>
                        <a:rPr lang="en-US" sz="900">
                          <a:effectLst/>
                          <a:latin typeface="+mn-lt"/>
                          <a:ea typeface="Times New Roman" charset="0"/>
                        </a:rPr>
                        <a:t>after </a:t>
                      </a:r>
                      <a:r>
                        <a:rPr lang="ru-RU" sz="900">
                          <a:effectLst/>
                          <a:latin typeface="+mn-lt"/>
                          <a:ea typeface="Times New Roman" charset="0"/>
                        </a:rPr>
                        <a:t>20</a:t>
                      </a:r>
                      <a:r>
                        <a:rPr lang="en-US" sz="900">
                          <a:effectLst/>
                          <a:latin typeface="+mn-lt"/>
                          <a:ea typeface="Times New Roman" charset="0"/>
                        </a:rPr>
                        <a:t>25)</a:t>
                      </a:r>
                      <a:endParaRPr lang="ru-RU" sz="900">
                        <a:effectLst/>
                        <a:latin typeface="+mn-lt"/>
                        <a:ea typeface="Times New Roman" charset="0"/>
                      </a:endParaRPr>
                    </a:p>
                  </a:txBody>
                  <a:tcPr marL="29767" marR="297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ru-RU" sz="900">
                          <a:effectLst/>
                          <a:latin typeface="+mn-lt"/>
                          <a:ea typeface="Times New Roman" charset="0"/>
                        </a:rPr>
                        <a:t>6.9, </a:t>
                      </a:r>
                      <a:r>
                        <a:rPr lang="en-US" sz="900">
                          <a:effectLst/>
                          <a:latin typeface="+mn-lt"/>
                          <a:ea typeface="Times New Roman" charset="0"/>
                        </a:rPr>
                        <a:t>7.3, </a:t>
                      </a:r>
                      <a:r>
                        <a:rPr lang="ru-RU" sz="900">
                          <a:effectLst/>
                          <a:latin typeface="+mn-lt"/>
                          <a:ea typeface="Times New Roman" charset="0"/>
                        </a:rPr>
                        <a:t>10.6, </a:t>
                      </a:r>
                      <a:r>
                        <a:rPr lang="ru-RU" sz="900" b="1">
                          <a:solidFill>
                            <a:srgbClr val="4F81BD"/>
                          </a:solidFill>
                          <a:effectLst/>
                          <a:latin typeface="+mn-lt"/>
                          <a:ea typeface="Times New Roman" charset="0"/>
                        </a:rPr>
                        <a:t>18.7</a:t>
                      </a:r>
                      <a:r>
                        <a:rPr lang="ru-RU" sz="900">
                          <a:effectLst/>
                          <a:latin typeface="+mn-lt"/>
                          <a:ea typeface="Times New Roman" charset="0"/>
                        </a:rPr>
                        <a:t>, 23.8, 31, </a:t>
                      </a:r>
                      <a:r>
                        <a:rPr lang="ru-RU" sz="900" b="1">
                          <a:solidFill>
                            <a:srgbClr val="4F81BD"/>
                          </a:solidFill>
                          <a:effectLst/>
                          <a:latin typeface="+mn-lt"/>
                          <a:ea typeface="Times New Roman" charset="0"/>
                        </a:rPr>
                        <a:t>36.5</a:t>
                      </a:r>
                      <a:r>
                        <a:rPr lang="ru-RU" sz="900">
                          <a:effectLst/>
                          <a:latin typeface="+mn-lt"/>
                          <a:ea typeface="Times New Roman" charset="0"/>
                        </a:rPr>
                        <a:t>, 42, 48,</a:t>
                      </a:r>
                      <a:r>
                        <a:rPr lang="ru-RU" sz="900" b="1">
                          <a:effectLst/>
                          <a:latin typeface="+mn-lt"/>
                          <a:ea typeface="Times New Roman" charset="0"/>
                        </a:rPr>
                        <a:t> </a:t>
                      </a:r>
                      <a:r>
                        <a:rPr lang="ru-RU" sz="900" b="1" u="sng">
                          <a:effectLst/>
                          <a:latin typeface="+mn-lt"/>
                          <a:ea typeface="Times New Roman" charset="0"/>
                        </a:rPr>
                        <a:t>52-57</a:t>
                      </a:r>
                      <a:r>
                        <a:rPr lang="ru-RU" sz="900" b="1">
                          <a:effectLst/>
                          <a:latin typeface="+mn-lt"/>
                          <a:ea typeface="Times New Roman" charset="0"/>
                        </a:rPr>
                        <a:t> </a:t>
                      </a:r>
                      <a:r>
                        <a:rPr lang="ru-RU" sz="900">
                          <a:effectLst/>
                          <a:latin typeface="+mn-lt"/>
                          <a:ea typeface="Times New Roman" charset="0"/>
                        </a:rPr>
                        <a:t>9</a:t>
                      </a:r>
                      <a:r>
                        <a:rPr lang="en-US" sz="900">
                          <a:effectLst/>
                          <a:latin typeface="+mn-lt"/>
                          <a:ea typeface="Times New Roman" charset="0"/>
                        </a:rPr>
                        <a:t>1.6</a:t>
                      </a:r>
                      <a:r>
                        <a:rPr lang="ru-RU" sz="900">
                          <a:effectLst/>
                          <a:latin typeface="+mn-lt"/>
                          <a:ea typeface="Times New Roman" charset="0"/>
                        </a:rPr>
                        <a:t>,</a:t>
                      </a:r>
                      <a:r>
                        <a:rPr lang="en-US" sz="900">
                          <a:effectLst/>
                          <a:latin typeface="+mn-lt"/>
                          <a:ea typeface="Times New Roman" charset="0"/>
                        </a:rPr>
                        <a:t> 166, </a:t>
                      </a:r>
                      <a:r>
                        <a:rPr lang="ru-RU" sz="900" b="1" u="sng">
                          <a:effectLst/>
                          <a:latin typeface="+mn-lt"/>
                          <a:ea typeface="Times New Roman" charset="0"/>
                        </a:rPr>
                        <a:t>183.31</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900">
                          <a:effectLst/>
                          <a:latin typeface="+mn-lt"/>
                          <a:ea typeface="Times New Roman" charset="0"/>
                        </a:rPr>
                        <a:t>9</a:t>
                      </a:r>
                      <a:r>
                        <a:rPr lang="ru-RU" sz="900">
                          <a:effectLst/>
                          <a:latin typeface="+mn-lt"/>
                          <a:ea typeface="Times New Roman" charset="0"/>
                        </a:rPr>
                        <a:t>-1</a:t>
                      </a:r>
                      <a:r>
                        <a:rPr lang="en-US" sz="900">
                          <a:effectLst/>
                          <a:latin typeface="+mn-lt"/>
                          <a:ea typeface="Times New Roman" charset="0"/>
                        </a:rPr>
                        <a:t>60</a:t>
                      </a:r>
                      <a:endParaRPr lang="ru-RU" sz="90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900">
                          <a:effectLst/>
                          <a:latin typeface="+mn-lt"/>
                          <a:ea typeface="Times New Roman" charset="0"/>
                        </a:rPr>
                        <a:t>22</a:t>
                      </a:r>
                      <a:r>
                        <a:rPr lang="ru-RU" sz="900">
                          <a:effectLst/>
                          <a:latin typeface="+mn-lt"/>
                          <a:ea typeface="Times New Roman" charset="0"/>
                        </a:rPr>
                        <a:t>00</a:t>
                      </a: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900" dirty="0" err="1">
                          <a:effectLst/>
                          <a:latin typeface="+mn-lt"/>
                          <a:ea typeface="Times New Roman" charset="0"/>
                        </a:rPr>
                        <a:t>Meteoparameters</a:t>
                      </a:r>
                      <a:r>
                        <a:rPr lang="en-US" sz="900" dirty="0">
                          <a:effectLst/>
                          <a:latin typeface="+mn-lt"/>
                          <a:ea typeface="Times New Roman" charset="0"/>
                        </a:rPr>
                        <a:t>, Temperature and Water Vapor Profiles, SST</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900" dirty="0">
                          <a:effectLst/>
                          <a:latin typeface="+mn-lt"/>
                          <a:ea typeface="Times New Roman" charset="0"/>
                        </a:rPr>
                        <a:t> </a:t>
                      </a:r>
                      <a:endParaRPr lang="ru-RU" sz="900" dirty="0">
                        <a:effectLst/>
                        <a:latin typeface="+mn-lt"/>
                        <a:ea typeface="Times New Roman" charset="0"/>
                      </a:endParaRPr>
                    </a:p>
                    <a:p>
                      <a:pPr algn="ctr">
                        <a:lnSpc>
                          <a:spcPct val="100000"/>
                        </a:lnSpc>
                        <a:spcAft>
                          <a:spcPts val="0"/>
                        </a:spcAft>
                      </a:pPr>
                      <a:r>
                        <a:rPr lang="en-US" sz="900" dirty="0">
                          <a:effectLst/>
                          <a:latin typeface="+mn-lt"/>
                          <a:ea typeface="Times New Roman" charset="0"/>
                        </a:rPr>
                        <a:t>Imager</a:t>
                      </a:r>
                      <a:r>
                        <a:rPr lang="ru-RU" sz="900" dirty="0">
                          <a:effectLst/>
                          <a:latin typeface="+mn-lt"/>
                          <a:ea typeface="Times New Roman" charset="0"/>
                        </a:rPr>
                        <a:t>/</a:t>
                      </a:r>
                    </a:p>
                    <a:p>
                      <a:pPr algn="ctr">
                        <a:lnSpc>
                          <a:spcPct val="100000"/>
                        </a:lnSpc>
                        <a:spcAft>
                          <a:spcPts val="0"/>
                        </a:spcAft>
                      </a:pPr>
                      <a:r>
                        <a:rPr lang="en-US" sz="900" dirty="0">
                          <a:effectLst/>
                          <a:latin typeface="+mn-lt"/>
                          <a:ea typeface="Times New Roman" charset="0"/>
                        </a:rPr>
                        <a:t>Sounder</a:t>
                      </a:r>
                      <a:endParaRPr lang="ru-RU" sz="900" dirty="0">
                        <a:effectLst/>
                        <a:latin typeface="+mn-lt"/>
                        <a:ea typeface="Times New Roman" charset="0"/>
                      </a:endParaRPr>
                    </a:p>
                  </a:txBody>
                  <a:tcPr marL="29767" marR="29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079951486"/>
      </p:ext>
    </p:extLst>
  </p:cSld>
  <p:clrMapOvr>
    <a:masterClrMapping/>
  </p:clrMapOvr>
  <p:transition spd="med" advClick="0" advTm="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4294967295"/>
          </p:nvPr>
        </p:nvSpPr>
        <p:spPr>
          <a:xfrm>
            <a:off x="9520238" y="6492875"/>
            <a:ext cx="385762" cy="365125"/>
          </a:xfrm>
        </p:spPr>
        <p:txBody>
          <a:bodyPr/>
          <a:lstStyle/>
          <a:p>
            <a:pPr>
              <a:defRPr/>
            </a:pPr>
            <a:fld id="{F1AE698A-4FFF-472A-91F9-6392B036558C}" type="slidenum">
              <a:rPr lang="ru-RU" smtClean="0"/>
              <a:pPr>
                <a:defRPr/>
              </a:pPr>
              <a:t>20</a:t>
            </a:fld>
            <a:endParaRPr lang="ru-RU" dirty="0"/>
          </a:p>
        </p:txBody>
      </p:sp>
      <p:sp>
        <p:nvSpPr>
          <p:cNvPr id="10" name="TextBox 9"/>
          <p:cNvSpPr txBox="1"/>
          <p:nvPr/>
        </p:nvSpPr>
        <p:spPr>
          <a:xfrm>
            <a:off x="345504" y="188640"/>
            <a:ext cx="914400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CAL/VAL </a:t>
            </a:r>
            <a:r>
              <a:rPr lang="en-US" sz="2800" b="1" dirty="0" smtClean="0">
                <a:latin typeface="Times New Roman" pitchFamily="18" charset="0"/>
                <a:cs typeface="Times New Roman" pitchFamily="18" charset="0"/>
              </a:rPr>
              <a:t>System for Satellite </a:t>
            </a:r>
            <a:r>
              <a:rPr lang="en-US" sz="2800" b="1" dirty="0">
                <a:latin typeface="Times New Roman" pitchFamily="18" charset="0"/>
                <a:cs typeface="Times New Roman" pitchFamily="18" charset="0"/>
              </a:rPr>
              <a:t>D</a:t>
            </a:r>
            <a:r>
              <a:rPr lang="en-US" sz="2800" b="1" dirty="0" smtClean="0">
                <a:latin typeface="Times New Roman" pitchFamily="18" charset="0"/>
                <a:cs typeface="Times New Roman" pitchFamily="18" charset="0"/>
              </a:rPr>
              <a:t>ata and Products</a:t>
            </a:r>
            <a:endParaRPr lang="ru-RU" sz="2800" b="1" dirty="0">
              <a:latin typeface="Times New Roman" pitchFamily="18" charset="0"/>
              <a:cs typeface="Times New Roman" pitchFamily="18" charset="0"/>
            </a:endParaRPr>
          </a:p>
        </p:txBody>
      </p:sp>
      <p:pic>
        <p:nvPicPr>
          <p:cNvPr id="11" name="Picture 18"/>
          <p:cNvPicPr>
            <a:picLocks noChangeAspect="1" noChangeArrowheads="1"/>
          </p:cNvPicPr>
          <p:nvPr/>
        </p:nvPicPr>
        <p:blipFill>
          <a:blip r:embed="rId2" cstate="print"/>
          <a:srcRect/>
          <a:stretch>
            <a:fillRect/>
          </a:stretch>
        </p:blipFill>
        <p:spPr bwMode="auto">
          <a:xfrm>
            <a:off x="99295" y="764704"/>
            <a:ext cx="9678241" cy="5688632"/>
          </a:xfrm>
          <a:prstGeom prst="rect">
            <a:avLst/>
          </a:prstGeom>
          <a:noFill/>
          <a:ln w="9525">
            <a:noFill/>
            <a:miter lim="800000"/>
            <a:headEnd/>
            <a:tailEnd/>
          </a:ln>
        </p:spPr>
      </p:pic>
    </p:spTree>
    <p:extLst>
      <p:ext uri="{BB962C8B-B14F-4D97-AF65-F5344CB8AC3E}">
        <p14:creationId xmlns:p14="http://schemas.microsoft.com/office/powerpoint/2010/main" val="4183054156"/>
      </p:ext>
    </p:extLst>
  </p:cSld>
  <p:clrMapOvr>
    <a:masterClrMapping/>
  </p:clrMapOvr>
  <p:transition spd="med" advClick="0" advTm="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88446927"/>
              </p:ext>
            </p:extLst>
          </p:nvPr>
        </p:nvGraphicFramePr>
        <p:xfrm>
          <a:off x="272480" y="650358"/>
          <a:ext cx="9000999" cy="5993049"/>
        </p:xfrm>
        <a:graphic>
          <a:graphicData uri="http://schemas.openxmlformats.org/drawingml/2006/table">
            <a:tbl>
              <a:tblPr firstRow="1" firstCol="1" bandRow="1"/>
              <a:tblGrid>
                <a:gridCol w="2427765"/>
                <a:gridCol w="1466068"/>
                <a:gridCol w="2939794"/>
                <a:gridCol w="2167372"/>
              </a:tblGrid>
              <a:tr h="689529">
                <a:tc>
                  <a:txBody>
                    <a:bodyPr/>
                    <a:lstStyle/>
                    <a:p>
                      <a:pPr algn="ctr">
                        <a:lnSpc>
                          <a:spcPct val="100000"/>
                        </a:lnSpc>
                        <a:spcAft>
                          <a:spcPts val="800"/>
                        </a:spcAft>
                      </a:pPr>
                      <a:r>
                        <a:rPr lang="en-US" sz="1200" b="1">
                          <a:effectLst/>
                          <a:latin typeface="+mn-lt"/>
                          <a:ea typeface="Calibri" charset="0"/>
                          <a:cs typeface="Times New Roman" charset="0"/>
                        </a:rPr>
                        <a:t>Channel no in MTVZA-GY data file (HDF)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b="1">
                          <a:effectLst/>
                          <a:latin typeface="+mn-lt"/>
                          <a:ea typeface="Calibri" charset="0"/>
                          <a:cs typeface="Times New Roman" charset="0"/>
                        </a:rPr>
                        <a:t>Channel no in RTTOV coefficient’s file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b="1">
                          <a:effectLst/>
                          <a:latin typeface="+mn-lt"/>
                          <a:ea typeface="Calibri" charset="0"/>
                          <a:cs typeface="Times New Roman" charset="0"/>
                        </a:rPr>
                        <a:t>Central frequency and polarisation, GHz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b="1">
                          <a:effectLst/>
                          <a:latin typeface="+mn-lt"/>
                          <a:ea typeface="Calibri" charset="0"/>
                          <a:cs typeface="Times New Roman" charset="0"/>
                        </a:rPr>
                        <a:t>Channel name (atmospheric sounding channels)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1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10.6V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2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2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10.6H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3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3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18.7V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4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4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18.7</a:t>
                      </a:r>
                      <a:r>
                        <a:rPr lang="en-US" sz="1200">
                          <a:effectLst/>
                          <a:latin typeface="+mn-lt"/>
                          <a:ea typeface="Calibri" charset="0"/>
                          <a:cs typeface="Times New Roman" charset="0"/>
                        </a:rPr>
                        <a:t>H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5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5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23.8V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6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6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23.8</a:t>
                      </a:r>
                      <a:r>
                        <a:rPr lang="en-US" sz="1200">
                          <a:effectLst/>
                          <a:latin typeface="+mn-lt"/>
                          <a:ea typeface="Calibri" charset="0"/>
                          <a:cs typeface="Times New Roman" charset="0"/>
                        </a:rPr>
                        <a:t>H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7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9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36.7V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8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10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36.7</a:t>
                      </a:r>
                      <a:r>
                        <a:rPr lang="en-US" sz="1200">
                          <a:effectLst/>
                          <a:latin typeface="+mn-lt"/>
                          <a:ea typeface="Calibri" charset="0"/>
                          <a:cs typeface="Times New Roman" charset="0"/>
                        </a:rPr>
                        <a:t>H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9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25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91.65</a:t>
                      </a:r>
                      <a:r>
                        <a:rPr lang="en-US" sz="1200">
                          <a:effectLst/>
                          <a:latin typeface="+mn-lt"/>
                          <a:ea typeface="Calibri" charset="0"/>
                          <a:cs typeface="Times New Roman" charset="0"/>
                        </a:rPr>
                        <a:t>V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dirty="0">
                          <a:effectLst/>
                          <a:latin typeface="+mn-lt"/>
                          <a:ea typeface="Calibri" charset="0"/>
                          <a:cs typeface="Times New Roman" charset="0"/>
                        </a:rPr>
                        <a:t>10</a:t>
                      </a:r>
                      <a:r>
                        <a:rPr lang="en-US" sz="1200" b="1" dirty="0">
                          <a:effectLst/>
                          <a:latin typeface="+mn-lt"/>
                          <a:ea typeface="Calibri" charset="0"/>
                          <a:cs typeface="Times New Roman" charset="0"/>
                        </a:rPr>
                        <a:t> (unavailable) </a:t>
                      </a:r>
                      <a:endParaRPr lang="ru-RU" sz="1200" dirty="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26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91.65</a:t>
                      </a:r>
                      <a:r>
                        <a:rPr lang="en-US" sz="1200">
                          <a:effectLst/>
                          <a:latin typeface="+mn-lt"/>
                          <a:ea typeface="Calibri" charset="0"/>
                          <a:cs typeface="Times New Roman" charset="0"/>
                        </a:rPr>
                        <a:t>H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11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15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52</a:t>
                      </a:r>
                      <a:r>
                        <a:rPr lang="en-US" sz="1200">
                          <a:effectLst/>
                          <a:latin typeface="+mn-lt"/>
                          <a:ea typeface="Calibri" charset="0"/>
                          <a:cs typeface="Times New Roman" charset="0"/>
                        </a:rPr>
                        <a:t>.</a:t>
                      </a:r>
                      <a:r>
                        <a:rPr lang="ru-RU" sz="1200">
                          <a:effectLst/>
                          <a:latin typeface="+mn-lt"/>
                          <a:ea typeface="Calibri" charset="0"/>
                          <a:cs typeface="Times New Roman" charset="0"/>
                        </a:rPr>
                        <a:t>80V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O1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12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16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53</a:t>
                      </a:r>
                      <a:r>
                        <a:rPr lang="en-US" sz="1200">
                          <a:effectLst/>
                          <a:latin typeface="+mn-lt"/>
                          <a:ea typeface="Calibri" charset="0"/>
                          <a:cs typeface="Times New Roman" charset="0"/>
                        </a:rPr>
                        <a:t>.</a:t>
                      </a:r>
                      <a:r>
                        <a:rPr lang="ru-RU" sz="1200">
                          <a:effectLst/>
                          <a:latin typeface="+mn-lt"/>
                          <a:ea typeface="Calibri" charset="0"/>
                          <a:cs typeface="Times New Roman" charset="0"/>
                        </a:rPr>
                        <a:t>30V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O2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dirty="0">
                          <a:effectLst/>
                          <a:latin typeface="+mn-lt"/>
                          <a:ea typeface="Calibri" charset="0"/>
                          <a:cs typeface="Times New Roman" charset="0"/>
                        </a:rPr>
                        <a:t>13 </a:t>
                      </a:r>
                      <a:endParaRPr lang="ru-RU" sz="1200" dirty="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17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53</a:t>
                      </a:r>
                      <a:r>
                        <a:rPr lang="en-US" sz="1200">
                          <a:effectLst/>
                          <a:latin typeface="+mn-lt"/>
                          <a:ea typeface="Calibri" charset="0"/>
                          <a:cs typeface="Times New Roman" charset="0"/>
                        </a:rPr>
                        <a:t>.</a:t>
                      </a:r>
                      <a:r>
                        <a:rPr lang="ru-RU" sz="1200">
                          <a:effectLst/>
                          <a:latin typeface="+mn-lt"/>
                          <a:ea typeface="Calibri" charset="0"/>
                          <a:cs typeface="Times New Roman" charset="0"/>
                        </a:rPr>
                        <a:t>80V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O3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14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18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54</a:t>
                      </a:r>
                      <a:r>
                        <a:rPr lang="en-US" sz="1200">
                          <a:effectLst/>
                          <a:latin typeface="+mn-lt"/>
                          <a:ea typeface="Calibri" charset="0"/>
                          <a:cs typeface="Times New Roman" charset="0"/>
                        </a:rPr>
                        <a:t>.</a:t>
                      </a:r>
                      <a:r>
                        <a:rPr lang="ru-RU" sz="1200">
                          <a:effectLst/>
                          <a:latin typeface="+mn-lt"/>
                          <a:ea typeface="Calibri" charset="0"/>
                          <a:cs typeface="Times New Roman" charset="0"/>
                        </a:rPr>
                        <a:t>64</a:t>
                      </a:r>
                      <a:r>
                        <a:rPr lang="en-US" sz="1200">
                          <a:effectLst/>
                          <a:latin typeface="+mn-lt"/>
                          <a:ea typeface="Calibri" charset="0"/>
                          <a:cs typeface="Times New Roman" charset="0"/>
                        </a:rPr>
                        <a:t>V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O4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15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19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55</a:t>
                      </a:r>
                      <a:r>
                        <a:rPr lang="en-US" sz="1200">
                          <a:effectLst/>
                          <a:latin typeface="+mn-lt"/>
                          <a:ea typeface="Calibri" charset="0"/>
                          <a:cs typeface="Times New Roman" charset="0"/>
                        </a:rPr>
                        <a:t>.</a:t>
                      </a:r>
                      <a:r>
                        <a:rPr lang="ru-RU" sz="1200">
                          <a:effectLst/>
                          <a:latin typeface="+mn-lt"/>
                          <a:ea typeface="Calibri" charset="0"/>
                          <a:cs typeface="Times New Roman" charset="0"/>
                        </a:rPr>
                        <a:t>63V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O5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16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20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57+0.32± 0.1H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O6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17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21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57+0.32± 0.05H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O7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18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22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57+0.32± 0.025H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O8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19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23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57+0.32± 0.01H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O9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20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24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57+0.32± 0.005H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O10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21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29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183</a:t>
                      </a:r>
                      <a:r>
                        <a:rPr lang="en-US" sz="1200">
                          <a:effectLst/>
                          <a:latin typeface="+mn-lt"/>
                          <a:ea typeface="Calibri" charset="0"/>
                          <a:cs typeface="Times New Roman" charset="0"/>
                        </a:rPr>
                        <a:t>.31</a:t>
                      </a:r>
                      <a:r>
                        <a:rPr lang="ru-RU" sz="1200">
                          <a:effectLst/>
                          <a:latin typeface="+mn-lt"/>
                          <a:ea typeface="Calibri" charset="0"/>
                          <a:cs typeface="Times New Roman" charset="0"/>
                        </a:rPr>
                        <a:t>±1.4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HO3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22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27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183</a:t>
                      </a:r>
                      <a:r>
                        <a:rPr lang="en-US" sz="1200">
                          <a:effectLst/>
                          <a:latin typeface="+mn-lt"/>
                          <a:ea typeface="Calibri" charset="0"/>
                          <a:cs typeface="Times New Roman" charset="0"/>
                        </a:rPr>
                        <a:t>.31</a:t>
                      </a:r>
                      <a:r>
                        <a:rPr lang="ru-RU" sz="1200">
                          <a:effectLst/>
                          <a:latin typeface="+mn-lt"/>
                          <a:ea typeface="Calibri" charset="0"/>
                          <a:cs typeface="Times New Roman" charset="0"/>
                        </a:rPr>
                        <a:t>±7.0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HO1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23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28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183</a:t>
                      </a:r>
                      <a:r>
                        <a:rPr lang="en-US" sz="1200">
                          <a:effectLst/>
                          <a:latin typeface="+mn-lt"/>
                          <a:ea typeface="Calibri" charset="0"/>
                          <a:cs typeface="Times New Roman" charset="0"/>
                        </a:rPr>
                        <a:t>.31</a:t>
                      </a:r>
                      <a:r>
                        <a:rPr lang="ru-RU" sz="1200">
                          <a:effectLst/>
                          <a:latin typeface="+mn-lt"/>
                          <a:ea typeface="Calibri" charset="0"/>
                          <a:cs typeface="Times New Roman" charset="0"/>
                        </a:rPr>
                        <a:t>±3.0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HO2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24</a:t>
                      </a:r>
                      <a:r>
                        <a:rPr lang="en-US" sz="1200" b="1">
                          <a:effectLst/>
                          <a:latin typeface="+mn-lt"/>
                          <a:ea typeface="Calibri" charset="0"/>
                          <a:cs typeface="Times New Roman" charset="0"/>
                        </a:rPr>
                        <a:t> (unavailable)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25</a:t>
                      </a:r>
                      <a:r>
                        <a:rPr lang="en-US" sz="1200" b="1">
                          <a:effectLst/>
                          <a:latin typeface="+mn-lt"/>
                          <a:ea typeface="Calibri" charset="0"/>
                          <a:cs typeface="Times New Roman" charset="0"/>
                        </a:rPr>
                        <a:t> (unavailable)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26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7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31.5V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27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en-US" sz="1200">
                          <a:effectLst/>
                          <a:latin typeface="+mn-lt"/>
                          <a:ea typeface="Calibri" charset="0"/>
                          <a:cs typeface="Times New Roman" charset="0"/>
                        </a:rPr>
                        <a:t>8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31.5</a:t>
                      </a:r>
                      <a:r>
                        <a:rPr lang="en-US" sz="1200">
                          <a:effectLst/>
                          <a:latin typeface="+mn-lt"/>
                          <a:ea typeface="Calibri" charset="0"/>
                          <a:cs typeface="Times New Roman" charset="0"/>
                        </a:rPr>
                        <a:t>H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28</a:t>
                      </a:r>
                      <a:r>
                        <a:rPr lang="en-US" sz="1200" b="1">
                          <a:effectLst/>
                          <a:latin typeface="+mn-lt"/>
                          <a:ea typeface="Calibri" charset="0"/>
                          <a:cs typeface="Times New Roman" charset="0"/>
                        </a:rPr>
                        <a:t> (unavailable)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2383">
                <a:tc>
                  <a:txBody>
                    <a:bodyPr/>
                    <a:lstStyle/>
                    <a:p>
                      <a:pPr algn="ctr">
                        <a:lnSpc>
                          <a:spcPct val="100000"/>
                        </a:lnSpc>
                        <a:spcAft>
                          <a:spcPts val="800"/>
                        </a:spcAft>
                      </a:pPr>
                      <a:r>
                        <a:rPr lang="ru-RU" sz="1200" b="1">
                          <a:effectLst/>
                          <a:latin typeface="+mn-lt"/>
                          <a:ea typeface="Calibri" charset="0"/>
                          <a:cs typeface="Times New Roman" charset="0"/>
                        </a:rPr>
                        <a:t>29</a:t>
                      </a:r>
                      <a:r>
                        <a:rPr lang="en-US" sz="1200" b="1">
                          <a:effectLst/>
                          <a:latin typeface="+mn-lt"/>
                          <a:ea typeface="Calibri" charset="0"/>
                          <a:cs typeface="Times New Roman" charset="0"/>
                        </a:rPr>
                        <a:t> (unavailable) </a:t>
                      </a:r>
                      <a:endParaRPr lang="ru-RU" sz="1200">
                        <a:effectLst/>
                        <a:latin typeface="+mn-lt"/>
                        <a:ea typeface="Calibri" charset="0"/>
                        <a:cs typeface="Times New Roman" charset="0"/>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800"/>
                        </a:spcAft>
                      </a:pPr>
                      <a:r>
                        <a:rPr lang="ru-RU" sz="1200">
                          <a:effectLst/>
                          <a:latin typeface="+mn-lt"/>
                          <a:ea typeface="Calibri" charset="0"/>
                          <a:cs typeface="Times New Roman" charset="0"/>
                        </a:rPr>
                        <a:t>- </a:t>
                      </a: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pPr>
                      <a:endParaRPr lang="ru-RU" sz="1200" dirty="0">
                        <a:effectLst/>
                        <a:latin typeface="+mn-lt"/>
                      </a:endParaRPr>
                    </a:p>
                  </a:txBody>
                  <a:tcPr marL="50410" marR="50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3" name="Прямоугольник 2"/>
          <p:cNvSpPr/>
          <p:nvPr/>
        </p:nvSpPr>
        <p:spPr>
          <a:xfrm>
            <a:off x="992560" y="260648"/>
            <a:ext cx="7920880" cy="388696"/>
          </a:xfrm>
          <a:prstGeom prst="rect">
            <a:avLst/>
          </a:prstGeom>
        </p:spPr>
        <p:txBody>
          <a:bodyPr wrap="square">
            <a:spAutoFit/>
          </a:bodyPr>
          <a:lstStyle/>
          <a:p>
            <a:pPr algn="ctr">
              <a:lnSpc>
                <a:spcPct val="107000"/>
              </a:lnSpc>
              <a:spcAft>
                <a:spcPts val="800"/>
              </a:spcAft>
            </a:pPr>
            <a:r>
              <a:rPr lang="en-US" b="1" dirty="0">
                <a:latin typeface="Times New Roman" charset="0"/>
                <a:ea typeface="Calibri" charset="0"/>
                <a:cs typeface="Times New Roman" charset="0"/>
              </a:rPr>
              <a:t>Channel numbering in MTVZA-GY HDF data sets and RTTOV </a:t>
            </a:r>
            <a:r>
              <a:rPr lang="en-US" b="1" dirty="0" smtClean="0">
                <a:latin typeface="Times New Roman" charset="0"/>
                <a:ea typeface="Calibri" charset="0"/>
                <a:cs typeface="Times New Roman" charset="0"/>
              </a:rPr>
              <a:t>v12</a:t>
            </a:r>
            <a:endParaRPr lang="ru-RU" sz="2400" dirty="0">
              <a:effectLst/>
              <a:latin typeface="Calibri" charset="0"/>
              <a:ea typeface="Calibri" charset="0"/>
              <a:cs typeface="Times New Roman" charset="0"/>
            </a:endParaRPr>
          </a:p>
        </p:txBody>
      </p:sp>
    </p:spTree>
    <p:extLst>
      <p:ext uri="{BB962C8B-B14F-4D97-AF65-F5344CB8AC3E}">
        <p14:creationId xmlns:p14="http://schemas.microsoft.com/office/powerpoint/2010/main" val="546353404"/>
      </p:ext>
    </p:extLst>
  </p:cSld>
  <p:clrMapOvr>
    <a:masterClrMapping/>
  </p:clrMapOvr>
  <p:transition spd="med" advClick="0" advTm="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70" name="Group 1063"/>
          <p:cNvGrpSpPr>
            <a:grpSpLocks/>
          </p:cNvGrpSpPr>
          <p:nvPr/>
        </p:nvGrpSpPr>
        <p:grpSpPr bwMode="auto">
          <a:xfrm>
            <a:off x="1629509" y="4148140"/>
            <a:ext cx="3456843" cy="720725"/>
            <a:chOff x="852" y="2613"/>
            <a:chExt cx="2359" cy="454"/>
          </a:xfrm>
        </p:grpSpPr>
        <p:sp>
          <p:nvSpPr>
            <p:cNvPr id="11291" name="Rectangle 1036"/>
            <p:cNvSpPr>
              <a:spLocks noChangeArrowheads="1"/>
            </p:cNvSpPr>
            <p:nvPr/>
          </p:nvSpPr>
          <p:spPr bwMode="auto">
            <a:xfrm>
              <a:off x="852" y="2613"/>
              <a:ext cx="1406" cy="454"/>
            </a:xfrm>
            <a:prstGeom prst="rect">
              <a:avLst/>
            </a:prstGeom>
            <a:solidFill>
              <a:srgbClr val="9BFFE5"/>
            </a:solidFill>
            <a:ln w="19050">
              <a:solidFill>
                <a:schemeClr val="tx1"/>
              </a:solidFill>
              <a:miter lim="800000"/>
              <a:headEnd type="none" w="sm" len="sm"/>
              <a:tailEnd type="none" w="sm" len="sm"/>
            </a:ln>
          </p:spPr>
          <p:txBody>
            <a:bodyPr wrap="none" lIns="90000" tIns="46800" rIns="90000" bIns="46800" anchor="ctr"/>
            <a:lstStyle/>
            <a:p>
              <a:pPr algn="ctr"/>
              <a:r>
                <a:rPr lang="en-US"/>
                <a:t>Microwave</a:t>
              </a:r>
            </a:p>
            <a:p>
              <a:pPr algn="ctr"/>
              <a:r>
                <a:rPr lang="en-US"/>
                <a:t>Radiometer</a:t>
              </a:r>
              <a:endParaRPr lang="ru-RU"/>
            </a:p>
          </p:txBody>
        </p:sp>
        <p:sp>
          <p:nvSpPr>
            <p:cNvPr id="11292" name="Line 1037"/>
            <p:cNvSpPr>
              <a:spLocks noChangeShapeType="1"/>
            </p:cNvSpPr>
            <p:nvPr/>
          </p:nvSpPr>
          <p:spPr bwMode="auto">
            <a:xfrm>
              <a:off x="2258" y="2840"/>
              <a:ext cx="227" cy="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sp>
          <p:nvSpPr>
            <p:cNvPr id="11293" name="Line 1038"/>
            <p:cNvSpPr>
              <a:spLocks noChangeShapeType="1"/>
            </p:cNvSpPr>
            <p:nvPr/>
          </p:nvSpPr>
          <p:spPr bwMode="auto">
            <a:xfrm>
              <a:off x="2530" y="2840"/>
              <a:ext cx="227" cy="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sp>
          <p:nvSpPr>
            <p:cNvPr id="11294" name="Line 1039"/>
            <p:cNvSpPr>
              <a:spLocks noChangeShapeType="1"/>
            </p:cNvSpPr>
            <p:nvPr/>
          </p:nvSpPr>
          <p:spPr bwMode="auto">
            <a:xfrm>
              <a:off x="2485" y="2795"/>
              <a:ext cx="1" cy="91"/>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sp>
          <p:nvSpPr>
            <p:cNvPr id="11295" name="Line 1040"/>
            <p:cNvSpPr>
              <a:spLocks noChangeShapeType="1"/>
            </p:cNvSpPr>
            <p:nvPr/>
          </p:nvSpPr>
          <p:spPr bwMode="auto">
            <a:xfrm>
              <a:off x="2531" y="2795"/>
              <a:ext cx="1" cy="91"/>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sp>
          <p:nvSpPr>
            <p:cNvPr id="11296" name="Line 1041"/>
            <p:cNvSpPr>
              <a:spLocks noChangeShapeType="1"/>
            </p:cNvSpPr>
            <p:nvPr/>
          </p:nvSpPr>
          <p:spPr bwMode="auto">
            <a:xfrm>
              <a:off x="2757" y="2841"/>
              <a:ext cx="454" cy="181"/>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sp>
          <p:nvSpPr>
            <p:cNvPr id="11297" name="Line 1042"/>
            <p:cNvSpPr>
              <a:spLocks noChangeShapeType="1"/>
            </p:cNvSpPr>
            <p:nvPr/>
          </p:nvSpPr>
          <p:spPr bwMode="auto">
            <a:xfrm flipV="1">
              <a:off x="2757" y="2659"/>
              <a:ext cx="454" cy="181"/>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sp>
          <p:nvSpPr>
            <p:cNvPr id="11298" name="Line 1043"/>
            <p:cNvSpPr>
              <a:spLocks noChangeShapeType="1"/>
            </p:cNvSpPr>
            <p:nvPr/>
          </p:nvSpPr>
          <p:spPr bwMode="auto">
            <a:xfrm>
              <a:off x="3211" y="2659"/>
              <a:ext cx="0" cy="363"/>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grpSp>
      <p:grpSp>
        <p:nvGrpSpPr>
          <p:cNvPr id="11271" name="Group 1062"/>
          <p:cNvGrpSpPr>
            <a:grpSpLocks/>
          </p:cNvGrpSpPr>
          <p:nvPr/>
        </p:nvGrpSpPr>
        <p:grpSpPr bwMode="auto">
          <a:xfrm>
            <a:off x="499698" y="1773239"/>
            <a:ext cx="3988777" cy="1584325"/>
            <a:chOff x="81" y="1117"/>
            <a:chExt cx="2722" cy="998"/>
          </a:xfrm>
        </p:grpSpPr>
        <p:sp>
          <p:nvSpPr>
            <p:cNvPr id="11282" name="Rectangle 1044"/>
            <p:cNvSpPr>
              <a:spLocks noChangeArrowheads="1"/>
            </p:cNvSpPr>
            <p:nvPr/>
          </p:nvSpPr>
          <p:spPr bwMode="auto">
            <a:xfrm>
              <a:off x="81" y="1389"/>
              <a:ext cx="1406" cy="454"/>
            </a:xfrm>
            <a:prstGeom prst="rect">
              <a:avLst/>
            </a:prstGeom>
            <a:solidFill>
              <a:srgbClr val="9BFFE5"/>
            </a:solidFill>
            <a:ln w="19050">
              <a:solidFill>
                <a:schemeClr val="tx1"/>
              </a:solidFill>
              <a:miter lim="800000"/>
              <a:headEnd type="none" w="sm" len="sm"/>
              <a:tailEnd type="none" w="sm" len="sm"/>
            </a:ln>
          </p:spPr>
          <p:txBody>
            <a:bodyPr wrap="none" lIns="90000" tIns="46800" rIns="90000" bIns="46800" anchor="ctr"/>
            <a:lstStyle/>
            <a:p>
              <a:pPr algn="ctr"/>
              <a:r>
                <a:rPr lang="en-US"/>
                <a:t>Microwave</a:t>
              </a:r>
            </a:p>
            <a:p>
              <a:pPr algn="ctr"/>
              <a:r>
                <a:rPr lang="en-US"/>
                <a:t>Radiometer</a:t>
              </a:r>
              <a:endParaRPr lang="ru-RU"/>
            </a:p>
          </p:txBody>
        </p:sp>
        <p:sp>
          <p:nvSpPr>
            <p:cNvPr id="11283" name="Line 1045"/>
            <p:cNvSpPr>
              <a:spLocks noChangeShapeType="1"/>
            </p:cNvSpPr>
            <p:nvPr/>
          </p:nvSpPr>
          <p:spPr bwMode="auto">
            <a:xfrm>
              <a:off x="1487" y="1616"/>
              <a:ext cx="227" cy="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sp>
          <p:nvSpPr>
            <p:cNvPr id="11284" name="Line 1046"/>
            <p:cNvSpPr>
              <a:spLocks noChangeShapeType="1"/>
            </p:cNvSpPr>
            <p:nvPr/>
          </p:nvSpPr>
          <p:spPr bwMode="auto">
            <a:xfrm>
              <a:off x="1759" y="1616"/>
              <a:ext cx="227" cy="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sp>
          <p:nvSpPr>
            <p:cNvPr id="11285" name="Line 1047"/>
            <p:cNvSpPr>
              <a:spLocks noChangeShapeType="1"/>
            </p:cNvSpPr>
            <p:nvPr/>
          </p:nvSpPr>
          <p:spPr bwMode="auto">
            <a:xfrm>
              <a:off x="1714" y="1571"/>
              <a:ext cx="1" cy="91"/>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sp>
          <p:nvSpPr>
            <p:cNvPr id="11286" name="Line 1048"/>
            <p:cNvSpPr>
              <a:spLocks noChangeShapeType="1"/>
            </p:cNvSpPr>
            <p:nvPr/>
          </p:nvSpPr>
          <p:spPr bwMode="auto">
            <a:xfrm>
              <a:off x="1760" y="1571"/>
              <a:ext cx="1" cy="91"/>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sp>
          <p:nvSpPr>
            <p:cNvPr id="11287" name="Line 1049"/>
            <p:cNvSpPr>
              <a:spLocks noChangeShapeType="1"/>
            </p:cNvSpPr>
            <p:nvPr/>
          </p:nvSpPr>
          <p:spPr bwMode="auto">
            <a:xfrm>
              <a:off x="1986" y="1617"/>
              <a:ext cx="454" cy="181"/>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pic>
          <p:nvPicPr>
            <p:cNvPr id="11288" name="Picture 1050" descr="BSHI-1"/>
            <p:cNvPicPr>
              <a:picLocks noChangeAspect="1" noChangeArrowheads="1"/>
            </p:cNvPicPr>
            <p:nvPr/>
          </p:nvPicPr>
          <p:blipFill>
            <a:blip r:embed="rId2" cstate="print">
              <a:extLst>
                <a:ext uri="{28A0092B-C50C-407E-A947-70E740481C1C}">
                  <a14:useLocalDpi xmlns:a14="http://schemas.microsoft.com/office/drawing/2010/main" val="0"/>
                </a:ext>
              </a:extLst>
            </a:blip>
            <a:srcRect l="73465" t="16136" r="15782" b="34163"/>
            <a:stretch>
              <a:fillRect/>
            </a:stretch>
          </p:blipFill>
          <p:spPr bwMode="auto">
            <a:xfrm>
              <a:off x="2531" y="1117"/>
              <a:ext cx="272"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9" name="Line 1051"/>
            <p:cNvSpPr>
              <a:spLocks noChangeShapeType="1"/>
            </p:cNvSpPr>
            <p:nvPr/>
          </p:nvSpPr>
          <p:spPr bwMode="auto">
            <a:xfrm flipV="1">
              <a:off x="1986" y="1435"/>
              <a:ext cx="454" cy="181"/>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sp>
          <p:nvSpPr>
            <p:cNvPr id="11290" name="Line 1052"/>
            <p:cNvSpPr>
              <a:spLocks noChangeShapeType="1"/>
            </p:cNvSpPr>
            <p:nvPr/>
          </p:nvSpPr>
          <p:spPr bwMode="auto">
            <a:xfrm>
              <a:off x="2440" y="1435"/>
              <a:ext cx="0" cy="363"/>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lstStyle/>
            <a:p>
              <a:endParaRPr lang="ru-RU"/>
            </a:p>
          </p:txBody>
        </p:sp>
      </p:grpSp>
      <p:sp>
        <p:nvSpPr>
          <p:cNvPr id="11272" name="Freeform 1053"/>
          <p:cNvSpPr>
            <a:spLocks/>
          </p:cNvSpPr>
          <p:nvPr/>
        </p:nvSpPr>
        <p:spPr bwMode="auto">
          <a:xfrm>
            <a:off x="5550877" y="3500440"/>
            <a:ext cx="2990850" cy="2016125"/>
          </a:xfrm>
          <a:custGeom>
            <a:avLst/>
            <a:gdLst>
              <a:gd name="T0" fmla="*/ 109 w 629"/>
              <a:gd name="T1" fmla="*/ 996 h 1212"/>
              <a:gd name="T2" fmla="*/ 140 w 629"/>
              <a:gd name="T3" fmla="*/ 1112 h 1212"/>
              <a:gd name="T4" fmla="*/ 179 w 629"/>
              <a:gd name="T5" fmla="*/ 1186 h 1212"/>
              <a:gd name="T6" fmla="*/ 222 w 629"/>
              <a:gd name="T7" fmla="*/ 1212 h 1212"/>
              <a:gd name="T8" fmla="*/ 263 w 629"/>
              <a:gd name="T9" fmla="*/ 1186 h 1212"/>
              <a:gd name="T10" fmla="*/ 302 w 629"/>
              <a:gd name="T11" fmla="*/ 1113 h 1212"/>
              <a:gd name="T12" fmla="*/ 338 w 629"/>
              <a:gd name="T13" fmla="*/ 1142 h 1212"/>
              <a:gd name="T14" fmla="*/ 378 w 629"/>
              <a:gd name="T15" fmla="*/ 1200 h 1212"/>
              <a:gd name="T16" fmla="*/ 421 w 629"/>
              <a:gd name="T17" fmla="*/ 1209 h 1212"/>
              <a:gd name="T18" fmla="*/ 463 w 629"/>
              <a:gd name="T19" fmla="*/ 1166 h 1212"/>
              <a:gd name="T20" fmla="*/ 500 w 629"/>
              <a:gd name="T21" fmla="*/ 1077 h 1212"/>
              <a:gd name="T22" fmla="*/ 528 w 629"/>
              <a:gd name="T23" fmla="*/ 948 h 1212"/>
              <a:gd name="T24" fmla="*/ 556 w 629"/>
              <a:gd name="T25" fmla="*/ 908 h 1212"/>
              <a:gd name="T26" fmla="*/ 583 w 629"/>
              <a:gd name="T27" fmla="*/ 885 h 1212"/>
              <a:gd name="T28" fmla="*/ 607 w 629"/>
              <a:gd name="T29" fmla="*/ 819 h 1212"/>
              <a:gd name="T30" fmla="*/ 623 w 629"/>
              <a:gd name="T31" fmla="*/ 721 h 1212"/>
              <a:gd name="T32" fmla="*/ 629 w 629"/>
              <a:gd name="T33" fmla="*/ 606 h 1212"/>
              <a:gd name="T34" fmla="*/ 623 w 629"/>
              <a:gd name="T35" fmla="*/ 490 h 1212"/>
              <a:gd name="T36" fmla="*/ 607 w 629"/>
              <a:gd name="T37" fmla="*/ 393 h 1212"/>
              <a:gd name="T38" fmla="*/ 583 w 629"/>
              <a:gd name="T39" fmla="*/ 327 h 1212"/>
              <a:gd name="T40" fmla="*/ 556 w 629"/>
              <a:gd name="T41" fmla="*/ 302 h 1212"/>
              <a:gd name="T42" fmla="*/ 528 w 629"/>
              <a:gd name="T43" fmla="*/ 262 h 1212"/>
              <a:gd name="T44" fmla="*/ 500 w 629"/>
              <a:gd name="T45" fmla="*/ 133 h 1212"/>
              <a:gd name="T46" fmla="*/ 463 w 629"/>
              <a:gd name="T47" fmla="*/ 45 h 1212"/>
              <a:gd name="T48" fmla="*/ 421 w 629"/>
              <a:gd name="T49" fmla="*/ 3 h 1212"/>
              <a:gd name="T50" fmla="*/ 378 w 629"/>
              <a:gd name="T51" fmla="*/ 10 h 1212"/>
              <a:gd name="T52" fmla="*/ 338 w 629"/>
              <a:gd name="T53" fmla="*/ 69 h 1212"/>
              <a:gd name="T54" fmla="*/ 302 w 629"/>
              <a:gd name="T55" fmla="*/ 98 h 1212"/>
              <a:gd name="T56" fmla="*/ 263 w 629"/>
              <a:gd name="T57" fmla="*/ 25 h 1212"/>
              <a:gd name="T58" fmla="*/ 222 w 629"/>
              <a:gd name="T59" fmla="*/ 0 h 1212"/>
              <a:gd name="T60" fmla="*/ 179 w 629"/>
              <a:gd name="T61" fmla="*/ 26 h 1212"/>
              <a:gd name="T62" fmla="*/ 140 w 629"/>
              <a:gd name="T63" fmla="*/ 99 h 1212"/>
              <a:gd name="T64" fmla="*/ 109 w 629"/>
              <a:gd name="T65" fmla="*/ 216 h 1212"/>
              <a:gd name="T66" fmla="*/ 83 w 629"/>
              <a:gd name="T67" fmla="*/ 305 h 1212"/>
              <a:gd name="T68" fmla="*/ 54 w 629"/>
              <a:gd name="T69" fmla="*/ 314 h 1212"/>
              <a:gd name="T70" fmla="*/ 29 w 629"/>
              <a:gd name="T71" fmla="*/ 365 h 1212"/>
              <a:gd name="T72" fmla="*/ 10 w 629"/>
              <a:gd name="T73" fmla="*/ 454 h 1212"/>
              <a:gd name="T74" fmla="*/ 0 w 629"/>
              <a:gd name="T75" fmla="*/ 566 h 1212"/>
              <a:gd name="T76" fmla="*/ 1 w 629"/>
              <a:gd name="T77" fmla="*/ 683 h 1212"/>
              <a:gd name="T78" fmla="*/ 14 w 629"/>
              <a:gd name="T79" fmla="*/ 789 h 1212"/>
              <a:gd name="T80" fmla="*/ 36 w 629"/>
              <a:gd name="T81" fmla="*/ 867 h 1212"/>
              <a:gd name="T82" fmla="*/ 63 w 629"/>
              <a:gd name="T83" fmla="*/ 905 h 1212"/>
              <a:gd name="T84" fmla="*/ 92 w 629"/>
              <a:gd name="T85" fmla="*/ 898 h 12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9"/>
              <a:gd name="T130" fmla="*/ 0 h 1212"/>
              <a:gd name="T131" fmla="*/ 629 w 629"/>
              <a:gd name="T132" fmla="*/ 1212 h 12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9" h="1212">
                <a:moveTo>
                  <a:pt x="92" y="898"/>
                </a:moveTo>
                <a:lnTo>
                  <a:pt x="100" y="948"/>
                </a:lnTo>
                <a:lnTo>
                  <a:pt x="109" y="996"/>
                </a:lnTo>
                <a:lnTo>
                  <a:pt x="117" y="1039"/>
                </a:lnTo>
                <a:lnTo>
                  <a:pt x="129" y="1077"/>
                </a:lnTo>
                <a:lnTo>
                  <a:pt x="140" y="1112"/>
                </a:lnTo>
                <a:lnTo>
                  <a:pt x="153" y="1142"/>
                </a:lnTo>
                <a:lnTo>
                  <a:pt x="166" y="1166"/>
                </a:lnTo>
                <a:lnTo>
                  <a:pt x="179" y="1186"/>
                </a:lnTo>
                <a:lnTo>
                  <a:pt x="193" y="1200"/>
                </a:lnTo>
                <a:lnTo>
                  <a:pt x="208" y="1209"/>
                </a:lnTo>
                <a:lnTo>
                  <a:pt x="222" y="1212"/>
                </a:lnTo>
                <a:lnTo>
                  <a:pt x="236" y="1209"/>
                </a:lnTo>
                <a:lnTo>
                  <a:pt x="249" y="1200"/>
                </a:lnTo>
                <a:lnTo>
                  <a:pt x="263" y="1186"/>
                </a:lnTo>
                <a:lnTo>
                  <a:pt x="278" y="1168"/>
                </a:lnTo>
                <a:lnTo>
                  <a:pt x="291" y="1142"/>
                </a:lnTo>
                <a:lnTo>
                  <a:pt x="302" y="1113"/>
                </a:lnTo>
                <a:lnTo>
                  <a:pt x="314" y="1079"/>
                </a:lnTo>
                <a:lnTo>
                  <a:pt x="325" y="1113"/>
                </a:lnTo>
                <a:lnTo>
                  <a:pt x="338" y="1142"/>
                </a:lnTo>
                <a:lnTo>
                  <a:pt x="351" y="1168"/>
                </a:lnTo>
                <a:lnTo>
                  <a:pt x="365" y="1186"/>
                </a:lnTo>
                <a:lnTo>
                  <a:pt x="378" y="1200"/>
                </a:lnTo>
                <a:lnTo>
                  <a:pt x="392" y="1209"/>
                </a:lnTo>
                <a:lnTo>
                  <a:pt x="407" y="1212"/>
                </a:lnTo>
                <a:lnTo>
                  <a:pt x="421" y="1209"/>
                </a:lnTo>
                <a:lnTo>
                  <a:pt x="435" y="1200"/>
                </a:lnTo>
                <a:lnTo>
                  <a:pt x="450" y="1186"/>
                </a:lnTo>
                <a:lnTo>
                  <a:pt x="463" y="1166"/>
                </a:lnTo>
                <a:lnTo>
                  <a:pt x="475" y="1142"/>
                </a:lnTo>
                <a:lnTo>
                  <a:pt x="488" y="1112"/>
                </a:lnTo>
                <a:lnTo>
                  <a:pt x="500" y="1077"/>
                </a:lnTo>
                <a:lnTo>
                  <a:pt x="510" y="1039"/>
                </a:lnTo>
                <a:lnTo>
                  <a:pt x="520" y="996"/>
                </a:lnTo>
                <a:lnTo>
                  <a:pt x="528" y="948"/>
                </a:lnTo>
                <a:lnTo>
                  <a:pt x="536" y="898"/>
                </a:lnTo>
                <a:lnTo>
                  <a:pt x="546" y="907"/>
                </a:lnTo>
                <a:lnTo>
                  <a:pt x="556" y="908"/>
                </a:lnTo>
                <a:lnTo>
                  <a:pt x="564" y="905"/>
                </a:lnTo>
                <a:lnTo>
                  <a:pt x="574" y="898"/>
                </a:lnTo>
                <a:lnTo>
                  <a:pt x="583" y="885"/>
                </a:lnTo>
                <a:lnTo>
                  <a:pt x="591" y="867"/>
                </a:lnTo>
                <a:lnTo>
                  <a:pt x="600" y="845"/>
                </a:lnTo>
                <a:lnTo>
                  <a:pt x="607" y="819"/>
                </a:lnTo>
                <a:lnTo>
                  <a:pt x="613" y="789"/>
                </a:lnTo>
                <a:lnTo>
                  <a:pt x="619" y="756"/>
                </a:lnTo>
                <a:lnTo>
                  <a:pt x="623" y="721"/>
                </a:lnTo>
                <a:lnTo>
                  <a:pt x="626" y="683"/>
                </a:lnTo>
                <a:lnTo>
                  <a:pt x="629" y="645"/>
                </a:lnTo>
                <a:lnTo>
                  <a:pt x="629" y="606"/>
                </a:lnTo>
                <a:lnTo>
                  <a:pt x="629" y="566"/>
                </a:lnTo>
                <a:lnTo>
                  <a:pt x="626" y="527"/>
                </a:lnTo>
                <a:lnTo>
                  <a:pt x="623" y="490"/>
                </a:lnTo>
                <a:lnTo>
                  <a:pt x="619" y="454"/>
                </a:lnTo>
                <a:lnTo>
                  <a:pt x="613" y="421"/>
                </a:lnTo>
                <a:lnTo>
                  <a:pt x="607" y="393"/>
                </a:lnTo>
                <a:lnTo>
                  <a:pt x="600" y="365"/>
                </a:lnTo>
                <a:lnTo>
                  <a:pt x="591" y="344"/>
                </a:lnTo>
                <a:lnTo>
                  <a:pt x="583" y="327"/>
                </a:lnTo>
                <a:lnTo>
                  <a:pt x="574" y="314"/>
                </a:lnTo>
                <a:lnTo>
                  <a:pt x="564" y="305"/>
                </a:lnTo>
                <a:lnTo>
                  <a:pt x="556" y="302"/>
                </a:lnTo>
                <a:lnTo>
                  <a:pt x="546" y="305"/>
                </a:lnTo>
                <a:lnTo>
                  <a:pt x="536" y="312"/>
                </a:lnTo>
                <a:lnTo>
                  <a:pt x="528" y="262"/>
                </a:lnTo>
                <a:lnTo>
                  <a:pt x="520" y="216"/>
                </a:lnTo>
                <a:lnTo>
                  <a:pt x="510" y="173"/>
                </a:lnTo>
                <a:lnTo>
                  <a:pt x="500" y="133"/>
                </a:lnTo>
                <a:lnTo>
                  <a:pt x="488" y="99"/>
                </a:lnTo>
                <a:lnTo>
                  <a:pt x="475" y="69"/>
                </a:lnTo>
                <a:lnTo>
                  <a:pt x="463" y="45"/>
                </a:lnTo>
                <a:lnTo>
                  <a:pt x="450" y="26"/>
                </a:lnTo>
                <a:lnTo>
                  <a:pt x="435" y="12"/>
                </a:lnTo>
                <a:lnTo>
                  <a:pt x="421" y="3"/>
                </a:lnTo>
                <a:lnTo>
                  <a:pt x="407" y="0"/>
                </a:lnTo>
                <a:lnTo>
                  <a:pt x="392" y="3"/>
                </a:lnTo>
                <a:lnTo>
                  <a:pt x="378" y="10"/>
                </a:lnTo>
                <a:lnTo>
                  <a:pt x="365" y="25"/>
                </a:lnTo>
                <a:lnTo>
                  <a:pt x="351" y="45"/>
                </a:lnTo>
                <a:lnTo>
                  <a:pt x="338" y="69"/>
                </a:lnTo>
                <a:lnTo>
                  <a:pt x="325" y="98"/>
                </a:lnTo>
                <a:lnTo>
                  <a:pt x="314" y="132"/>
                </a:lnTo>
                <a:lnTo>
                  <a:pt x="302" y="98"/>
                </a:lnTo>
                <a:lnTo>
                  <a:pt x="291" y="69"/>
                </a:lnTo>
                <a:lnTo>
                  <a:pt x="278" y="45"/>
                </a:lnTo>
                <a:lnTo>
                  <a:pt x="263" y="25"/>
                </a:lnTo>
                <a:lnTo>
                  <a:pt x="249" y="10"/>
                </a:lnTo>
                <a:lnTo>
                  <a:pt x="236" y="3"/>
                </a:lnTo>
                <a:lnTo>
                  <a:pt x="222" y="0"/>
                </a:lnTo>
                <a:lnTo>
                  <a:pt x="208" y="3"/>
                </a:lnTo>
                <a:lnTo>
                  <a:pt x="193" y="12"/>
                </a:lnTo>
                <a:lnTo>
                  <a:pt x="179" y="26"/>
                </a:lnTo>
                <a:lnTo>
                  <a:pt x="166" y="45"/>
                </a:lnTo>
                <a:lnTo>
                  <a:pt x="153" y="69"/>
                </a:lnTo>
                <a:lnTo>
                  <a:pt x="140" y="99"/>
                </a:lnTo>
                <a:lnTo>
                  <a:pt x="129" y="133"/>
                </a:lnTo>
                <a:lnTo>
                  <a:pt x="117" y="173"/>
                </a:lnTo>
                <a:lnTo>
                  <a:pt x="109" y="216"/>
                </a:lnTo>
                <a:lnTo>
                  <a:pt x="100" y="262"/>
                </a:lnTo>
                <a:lnTo>
                  <a:pt x="92" y="312"/>
                </a:lnTo>
                <a:lnTo>
                  <a:pt x="83" y="305"/>
                </a:lnTo>
                <a:lnTo>
                  <a:pt x="73" y="302"/>
                </a:lnTo>
                <a:lnTo>
                  <a:pt x="63" y="305"/>
                </a:lnTo>
                <a:lnTo>
                  <a:pt x="54" y="314"/>
                </a:lnTo>
                <a:lnTo>
                  <a:pt x="44" y="327"/>
                </a:lnTo>
                <a:lnTo>
                  <a:pt x="36" y="344"/>
                </a:lnTo>
                <a:lnTo>
                  <a:pt x="29" y="365"/>
                </a:lnTo>
                <a:lnTo>
                  <a:pt x="21" y="393"/>
                </a:lnTo>
                <a:lnTo>
                  <a:pt x="14" y="421"/>
                </a:lnTo>
                <a:lnTo>
                  <a:pt x="10" y="454"/>
                </a:lnTo>
                <a:lnTo>
                  <a:pt x="6" y="490"/>
                </a:lnTo>
                <a:lnTo>
                  <a:pt x="1" y="527"/>
                </a:lnTo>
                <a:lnTo>
                  <a:pt x="0" y="566"/>
                </a:lnTo>
                <a:lnTo>
                  <a:pt x="0" y="606"/>
                </a:lnTo>
                <a:lnTo>
                  <a:pt x="0" y="645"/>
                </a:lnTo>
                <a:lnTo>
                  <a:pt x="1" y="683"/>
                </a:lnTo>
                <a:lnTo>
                  <a:pt x="6" y="721"/>
                </a:lnTo>
                <a:lnTo>
                  <a:pt x="10" y="756"/>
                </a:lnTo>
                <a:lnTo>
                  <a:pt x="14" y="789"/>
                </a:lnTo>
                <a:lnTo>
                  <a:pt x="21" y="819"/>
                </a:lnTo>
                <a:lnTo>
                  <a:pt x="29" y="845"/>
                </a:lnTo>
                <a:lnTo>
                  <a:pt x="36" y="867"/>
                </a:lnTo>
                <a:lnTo>
                  <a:pt x="44" y="885"/>
                </a:lnTo>
                <a:lnTo>
                  <a:pt x="54" y="898"/>
                </a:lnTo>
                <a:lnTo>
                  <a:pt x="63" y="905"/>
                </a:lnTo>
                <a:lnTo>
                  <a:pt x="73" y="908"/>
                </a:lnTo>
                <a:lnTo>
                  <a:pt x="83" y="907"/>
                </a:lnTo>
                <a:lnTo>
                  <a:pt x="92" y="898"/>
                </a:lnTo>
                <a:close/>
              </a:path>
            </a:pathLst>
          </a:custGeom>
          <a:solidFill>
            <a:srgbClr val="FFFF00"/>
          </a:solidFill>
          <a:ln w="14288">
            <a:solidFill>
              <a:srgbClr val="000000"/>
            </a:solidFill>
            <a:prstDash val="solid"/>
            <a:round/>
            <a:headEnd/>
            <a:tailEnd/>
          </a:ln>
        </p:spPr>
        <p:txBody>
          <a:bodyPr/>
          <a:lstStyle/>
          <a:p>
            <a:endParaRPr lang="ru-RU"/>
          </a:p>
        </p:txBody>
      </p:sp>
      <p:sp>
        <p:nvSpPr>
          <p:cNvPr id="11273" name="Rectangle 1054"/>
          <p:cNvSpPr>
            <a:spLocks noChangeArrowheads="1"/>
          </p:cNvSpPr>
          <p:nvPr/>
        </p:nvSpPr>
        <p:spPr bwMode="auto">
          <a:xfrm>
            <a:off x="6050573" y="4005264"/>
            <a:ext cx="21379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sz="2000" dirty="0">
                <a:latin typeface="Arial" charset="0"/>
              </a:rPr>
              <a:t>S</a:t>
            </a:r>
            <a:r>
              <a:rPr lang="ru-RU" sz="2000" dirty="0" err="1">
                <a:latin typeface="Arial" charset="0"/>
              </a:rPr>
              <a:t>pace</a:t>
            </a:r>
            <a:endParaRPr lang="en-US" sz="1200" dirty="0">
              <a:solidFill>
                <a:schemeClr val="accent2"/>
              </a:solidFill>
              <a:latin typeface="Arial" charset="0"/>
            </a:endParaRPr>
          </a:p>
          <a:p>
            <a:pPr algn="ctr"/>
            <a:endParaRPr lang="ru-RU" sz="800" dirty="0">
              <a:solidFill>
                <a:schemeClr val="accent2"/>
              </a:solidFill>
              <a:latin typeface="Arial" charset="0"/>
            </a:endParaRPr>
          </a:p>
          <a:p>
            <a:pPr algn="ctr"/>
            <a:r>
              <a:rPr lang="ru-RU" dirty="0">
                <a:solidFill>
                  <a:srgbClr val="A50021"/>
                </a:solidFill>
                <a:latin typeface="Arial" charset="0"/>
              </a:rPr>
              <a:t>Т</a:t>
            </a:r>
            <a:r>
              <a:rPr lang="en-US" baseline="-25000" dirty="0">
                <a:solidFill>
                  <a:srgbClr val="A50021"/>
                </a:solidFill>
                <a:latin typeface="Arial" charset="0"/>
              </a:rPr>
              <a:t>b</a:t>
            </a:r>
            <a:r>
              <a:rPr lang="ru-RU" dirty="0">
                <a:solidFill>
                  <a:srgbClr val="A50021"/>
                </a:solidFill>
                <a:latin typeface="Arial" charset="0"/>
              </a:rPr>
              <a:t>=</a:t>
            </a:r>
            <a:r>
              <a:rPr lang="en-US" dirty="0">
                <a:solidFill>
                  <a:srgbClr val="A50021"/>
                </a:solidFill>
                <a:latin typeface="Arial" charset="0"/>
              </a:rPr>
              <a:t>(</a:t>
            </a:r>
            <a:r>
              <a:rPr lang="ru-RU" dirty="0">
                <a:solidFill>
                  <a:srgbClr val="A50021"/>
                </a:solidFill>
                <a:latin typeface="Arial" charset="0"/>
              </a:rPr>
              <a:t>2.7</a:t>
            </a:r>
            <a:r>
              <a:rPr lang="en-US" dirty="0">
                <a:solidFill>
                  <a:srgbClr val="A50021"/>
                </a:solidFill>
                <a:latin typeface="Arial" charset="0"/>
              </a:rPr>
              <a:t>25</a:t>
            </a:r>
            <a:r>
              <a:rPr lang="en-US" dirty="0">
                <a:solidFill>
                  <a:srgbClr val="A50021"/>
                </a:solidFill>
                <a:latin typeface="Arial" charset="0"/>
                <a:sym typeface="Symbol" pitchFamily="18" charset="2"/>
              </a:rPr>
              <a:t></a:t>
            </a:r>
            <a:r>
              <a:rPr lang="ru-RU" dirty="0">
                <a:solidFill>
                  <a:srgbClr val="A50021"/>
                </a:solidFill>
                <a:latin typeface="Arial" charset="0"/>
                <a:sym typeface="Symbol" pitchFamily="18" charset="2"/>
              </a:rPr>
              <a:t>0.0</a:t>
            </a:r>
            <a:r>
              <a:rPr lang="en-US" dirty="0">
                <a:solidFill>
                  <a:srgbClr val="A50021"/>
                </a:solidFill>
                <a:latin typeface="Arial" charset="0"/>
                <a:sym typeface="Symbol" pitchFamily="18" charset="2"/>
              </a:rPr>
              <a:t>06)</a:t>
            </a:r>
            <a:r>
              <a:rPr lang="ru-RU" dirty="0">
                <a:latin typeface="Arial" charset="0"/>
                <a:sym typeface="Symbol" pitchFamily="18" charset="2"/>
              </a:rPr>
              <a:t> </a:t>
            </a:r>
            <a:r>
              <a:rPr lang="ru-RU" dirty="0">
                <a:solidFill>
                  <a:srgbClr val="A50021"/>
                </a:solidFill>
                <a:latin typeface="Arial" charset="0"/>
              </a:rPr>
              <a:t>К</a:t>
            </a:r>
          </a:p>
        </p:txBody>
      </p:sp>
      <p:sp>
        <p:nvSpPr>
          <p:cNvPr id="11274" name="Text Box 1055"/>
          <p:cNvSpPr txBox="1">
            <a:spLocks noChangeArrowheads="1"/>
          </p:cNvSpPr>
          <p:nvPr/>
        </p:nvSpPr>
        <p:spPr bwMode="auto">
          <a:xfrm>
            <a:off x="4753709" y="1628776"/>
            <a:ext cx="1340729"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0000" tIns="46800" rIns="90000" bIns="46800">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eaLnBrk="1" hangingPunct="1"/>
            <a:r>
              <a:rPr lang="en-US" sz="2000" b="0">
                <a:solidFill>
                  <a:srgbClr val="A50021"/>
                </a:solidFill>
                <a:latin typeface="Arial" charset="0"/>
              </a:rPr>
              <a:t>r &lt; 0.0001</a:t>
            </a:r>
            <a:endParaRPr lang="ru-RU" sz="2000" b="0">
              <a:solidFill>
                <a:srgbClr val="A50021"/>
              </a:solidFill>
              <a:latin typeface="Arial" charset="0"/>
            </a:endParaRPr>
          </a:p>
        </p:txBody>
      </p:sp>
      <p:sp>
        <p:nvSpPr>
          <p:cNvPr id="11275" name="Text Box 1056"/>
          <p:cNvSpPr txBox="1">
            <a:spLocks noChangeArrowheads="1"/>
          </p:cNvSpPr>
          <p:nvPr/>
        </p:nvSpPr>
        <p:spPr bwMode="auto">
          <a:xfrm>
            <a:off x="4753708" y="2205038"/>
            <a:ext cx="2525348" cy="463846"/>
          </a:xfrm>
          <a:prstGeom prst="rect">
            <a:avLst/>
          </a:prstGeom>
          <a:noFill/>
          <a:ln w="12700">
            <a:solidFill>
              <a:srgbClr val="A5002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eaLnBrk="1" hangingPunct="1"/>
            <a:r>
              <a:rPr lang="ru-RU" sz="2400" b="0">
                <a:solidFill>
                  <a:srgbClr val="A50021"/>
                </a:solidFill>
                <a:sym typeface="Symbol" pitchFamily="18" charset="2"/>
              </a:rPr>
              <a:t></a:t>
            </a:r>
            <a:r>
              <a:rPr lang="en-US" sz="2400" b="0">
                <a:solidFill>
                  <a:srgbClr val="A50021"/>
                </a:solidFill>
              </a:rPr>
              <a:t> </a:t>
            </a:r>
            <a:r>
              <a:rPr lang="en-US" sz="2000" b="0">
                <a:solidFill>
                  <a:srgbClr val="A50021"/>
                </a:solidFill>
                <a:latin typeface="Arial" charset="0"/>
              </a:rPr>
              <a:t>= 1 – r = 0.9999… </a:t>
            </a:r>
            <a:endParaRPr lang="ru-RU" sz="2000" b="0">
              <a:solidFill>
                <a:srgbClr val="A50021"/>
              </a:solidFill>
              <a:latin typeface="Arial" charset="0"/>
            </a:endParaRPr>
          </a:p>
        </p:txBody>
      </p:sp>
      <p:sp>
        <p:nvSpPr>
          <p:cNvPr id="11276" name="Text Box 1057"/>
          <p:cNvSpPr txBox="1">
            <a:spLocks noChangeArrowheads="1"/>
          </p:cNvSpPr>
          <p:nvPr/>
        </p:nvSpPr>
        <p:spPr bwMode="auto">
          <a:xfrm>
            <a:off x="6481398" y="1628777"/>
            <a:ext cx="1893765" cy="402291"/>
          </a:xfrm>
          <a:prstGeom prst="rect">
            <a:avLst/>
          </a:prstGeom>
          <a:noFill/>
          <a:ln w="12700">
            <a:solidFill>
              <a:srgbClr val="A5002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eaLnBrk="1" hangingPunct="1"/>
            <a:r>
              <a:rPr lang="en-US" sz="2000" b="0">
                <a:solidFill>
                  <a:srgbClr val="A50021"/>
                </a:solidFill>
                <a:latin typeface="Arial" charset="0"/>
                <a:cs typeface="Arial" charset="0"/>
                <a:sym typeface="Symbol" pitchFamily="18" charset="2"/>
              </a:rPr>
              <a:t></a:t>
            </a:r>
            <a:r>
              <a:rPr lang="en-US" sz="2000" b="0">
                <a:solidFill>
                  <a:srgbClr val="A50021"/>
                </a:solidFill>
                <a:latin typeface="Arial" charset="0"/>
              </a:rPr>
              <a:t>r = </a:t>
            </a:r>
            <a:r>
              <a:rPr lang="en-US" sz="2000" b="0">
                <a:solidFill>
                  <a:srgbClr val="A50021"/>
                </a:solidFill>
                <a:latin typeface="Arial" charset="0"/>
                <a:sym typeface="Symbol" pitchFamily="18" charset="2"/>
              </a:rPr>
              <a:t></a:t>
            </a:r>
            <a:r>
              <a:rPr lang="en-US" sz="2000" b="0">
                <a:solidFill>
                  <a:srgbClr val="A50021"/>
                </a:solidFill>
                <a:latin typeface="Arial" charset="0"/>
              </a:rPr>
              <a:t>0.000001</a:t>
            </a:r>
            <a:endParaRPr lang="ru-RU" sz="2000" b="0">
              <a:solidFill>
                <a:srgbClr val="A50021"/>
              </a:solidFill>
              <a:latin typeface="Arial" charset="0"/>
            </a:endParaRPr>
          </a:p>
        </p:txBody>
      </p:sp>
      <p:sp>
        <p:nvSpPr>
          <p:cNvPr id="11277" name="Text Box 1058"/>
          <p:cNvSpPr txBox="1">
            <a:spLocks noChangeArrowheads="1"/>
          </p:cNvSpPr>
          <p:nvPr/>
        </p:nvSpPr>
        <p:spPr bwMode="auto">
          <a:xfrm>
            <a:off x="5020408" y="2781300"/>
            <a:ext cx="1353553" cy="463846"/>
          </a:xfrm>
          <a:prstGeom prst="rect">
            <a:avLst/>
          </a:prstGeom>
          <a:noFill/>
          <a:ln w="12700">
            <a:solidFill>
              <a:srgbClr val="A5002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eaLnBrk="1" hangingPunct="1"/>
            <a:r>
              <a:rPr lang="ru-RU" sz="2400" b="0">
                <a:solidFill>
                  <a:srgbClr val="A50021"/>
                </a:solidFill>
                <a:latin typeface="Arial" charset="0"/>
                <a:sym typeface="Symbol" pitchFamily="18" charset="2"/>
              </a:rPr>
              <a:t> Т</a:t>
            </a:r>
            <a:r>
              <a:rPr lang="en-US" sz="2400" b="0" baseline="-25000">
                <a:solidFill>
                  <a:srgbClr val="A50021"/>
                </a:solidFill>
                <a:latin typeface="Arial" charset="0"/>
                <a:sym typeface="Symbol" pitchFamily="18" charset="2"/>
              </a:rPr>
              <a:t>b</a:t>
            </a:r>
            <a:r>
              <a:rPr lang="ru-RU" sz="2400" b="0">
                <a:solidFill>
                  <a:srgbClr val="A50021"/>
                </a:solidFill>
                <a:latin typeface="Arial" charset="0"/>
                <a:sym typeface="Symbol" pitchFamily="18" charset="2"/>
              </a:rPr>
              <a:t> = Т</a:t>
            </a:r>
            <a:r>
              <a:rPr lang="ru-RU" sz="2400" b="0" baseline="-25000">
                <a:solidFill>
                  <a:srgbClr val="A50021"/>
                </a:solidFill>
                <a:latin typeface="Arial" charset="0"/>
                <a:sym typeface="Symbol" pitchFamily="18" charset="2"/>
              </a:rPr>
              <a:t>0</a:t>
            </a:r>
            <a:endParaRPr lang="ru-RU" sz="2400" b="0" baseline="-25000">
              <a:solidFill>
                <a:srgbClr val="A50021"/>
              </a:solidFill>
              <a:latin typeface="Arial" charset="0"/>
            </a:endParaRPr>
          </a:p>
        </p:txBody>
      </p:sp>
      <p:sp>
        <p:nvSpPr>
          <p:cNvPr id="11278" name="Rectangle 1059"/>
          <p:cNvSpPr>
            <a:spLocks noChangeArrowheads="1"/>
          </p:cNvSpPr>
          <p:nvPr/>
        </p:nvSpPr>
        <p:spPr bwMode="auto">
          <a:xfrm>
            <a:off x="6548804" y="2830515"/>
            <a:ext cx="1449734"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0000" tIns="46800" rIns="90000" bIns="46800">
            <a:spAutoFit/>
          </a:bodyPr>
          <a:lstStyle/>
          <a:p>
            <a:r>
              <a:rPr lang="ru-RU" sz="2000">
                <a:solidFill>
                  <a:srgbClr val="A50021"/>
                </a:solidFill>
                <a:latin typeface="Arial" charset="0"/>
                <a:sym typeface="Symbol" pitchFamily="18" charset="2"/>
              </a:rPr>
              <a:t></a:t>
            </a:r>
            <a:r>
              <a:rPr lang="ru-RU" sz="2000">
                <a:solidFill>
                  <a:srgbClr val="A50021"/>
                </a:solidFill>
                <a:latin typeface="Arial" charset="0"/>
              </a:rPr>
              <a:t>Т</a:t>
            </a:r>
            <a:r>
              <a:rPr lang="en-US" sz="2000" baseline="-25000">
                <a:solidFill>
                  <a:srgbClr val="A50021"/>
                </a:solidFill>
                <a:latin typeface="Arial" charset="0"/>
              </a:rPr>
              <a:t>b</a:t>
            </a:r>
            <a:r>
              <a:rPr lang="ru-RU" sz="2000">
                <a:solidFill>
                  <a:srgbClr val="A50021"/>
                </a:solidFill>
                <a:latin typeface="Arial" charset="0"/>
                <a:sym typeface="Symbol" pitchFamily="18" charset="2"/>
              </a:rPr>
              <a:t>0.05 К</a:t>
            </a:r>
          </a:p>
        </p:txBody>
      </p:sp>
      <p:sp>
        <p:nvSpPr>
          <p:cNvPr id="11279" name="Text Box 1060"/>
          <p:cNvSpPr txBox="1">
            <a:spLocks noChangeArrowheads="1"/>
          </p:cNvSpPr>
          <p:nvPr/>
        </p:nvSpPr>
        <p:spPr bwMode="auto">
          <a:xfrm>
            <a:off x="7473280" y="2204865"/>
            <a:ext cx="1395046" cy="409575"/>
          </a:xfrm>
          <a:prstGeom prst="rect">
            <a:avLst/>
          </a:prstGeom>
          <a:noFill/>
          <a:ln w="12700">
            <a:solidFill>
              <a:srgbClr val="A5002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eaLnBrk="1" hangingPunct="1"/>
            <a:r>
              <a:rPr lang="ru-RU" sz="2000" b="0" dirty="0">
                <a:solidFill>
                  <a:srgbClr val="A50021"/>
                </a:solidFill>
                <a:latin typeface="Arial" charset="0"/>
                <a:sym typeface="Symbol" pitchFamily="18" charset="2"/>
              </a:rPr>
              <a:t> Т</a:t>
            </a:r>
            <a:r>
              <a:rPr lang="ru-RU" sz="2000" b="0" baseline="-25000" dirty="0">
                <a:solidFill>
                  <a:srgbClr val="A50021"/>
                </a:solidFill>
                <a:latin typeface="Arial" charset="0"/>
                <a:sym typeface="Symbol" pitchFamily="18" charset="2"/>
              </a:rPr>
              <a:t>0</a:t>
            </a:r>
            <a:r>
              <a:rPr lang="ru-RU" sz="2000" b="0" dirty="0">
                <a:solidFill>
                  <a:srgbClr val="A50021"/>
                </a:solidFill>
                <a:latin typeface="Arial" charset="0"/>
                <a:sym typeface="Symbol" pitchFamily="18" charset="2"/>
              </a:rPr>
              <a:t> =300 К</a:t>
            </a:r>
            <a:endParaRPr lang="ru-RU" sz="2000" b="0" baseline="-25000" dirty="0">
              <a:solidFill>
                <a:srgbClr val="A50021"/>
              </a:solidFill>
              <a:latin typeface="Arial" charset="0"/>
            </a:endParaRPr>
          </a:p>
        </p:txBody>
      </p:sp>
      <p:pic>
        <p:nvPicPr>
          <p:cNvPr id="11280" name="Picture 1061" descr="МТВЗА-БШИ"/>
          <p:cNvPicPr>
            <a:picLocks noChangeAspect="1" noChangeArrowheads="1"/>
          </p:cNvPicPr>
          <p:nvPr/>
        </p:nvPicPr>
        <p:blipFill>
          <a:blip r:embed="rId3" cstate="print">
            <a:extLst>
              <a:ext uri="{28A0092B-C50C-407E-A947-70E740481C1C}">
                <a14:useLocalDpi xmlns:a14="http://schemas.microsoft.com/office/drawing/2010/main" val="0"/>
              </a:ext>
            </a:extLst>
          </a:blip>
          <a:srcRect t="4008" b="11816"/>
          <a:stretch>
            <a:fillRect/>
          </a:stretch>
        </p:blipFill>
        <p:spPr bwMode="auto">
          <a:xfrm>
            <a:off x="565640" y="79375"/>
            <a:ext cx="1582615" cy="183673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576736" y="116633"/>
            <a:ext cx="6948264" cy="461665"/>
          </a:xfrm>
          <a:prstGeom prst="rect">
            <a:avLst/>
          </a:prstGeom>
          <a:noFill/>
        </p:spPr>
        <p:txBody>
          <a:bodyPr wrap="square" rtlCol="0">
            <a:spAutoFit/>
          </a:bodyPr>
          <a:lstStyle/>
          <a:p>
            <a:pPr algn="ctr"/>
            <a:r>
              <a:rPr lang="en-US" sz="2400" dirty="0"/>
              <a:t>Onboard calibration (signal to TDR)</a:t>
            </a:r>
            <a:endParaRPr lang="ru-RU" sz="2400" dirty="0"/>
          </a:p>
        </p:txBody>
      </p:sp>
      <p:sp>
        <p:nvSpPr>
          <p:cNvPr id="44" name="TextBox 43"/>
          <p:cNvSpPr txBox="1"/>
          <p:nvPr/>
        </p:nvSpPr>
        <p:spPr>
          <a:xfrm>
            <a:off x="2576736" y="620688"/>
            <a:ext cx="6840760" cy="369332"/>
          </a:xfrm>
          <a:prstGeom prst="rect">
            <a:avLst/>
          </a:prstGeom>
          <a:noFill/>
        </p:spPr>
        <p:txBody>
          <a:bodyPr wrap="square" rtlCol="0">
            <a:spAutoFit/>
          </a:bodyPr>
          <a:lstStyle/>
          <a:p>
            <a:r>
              <a:rPr lang="en-US" dirty="0"/>
              <a:t>Two-point calibration scheme: warm load and space</a:t>
            </a:r>
            <a:endParaRPr lang="ru-RU" dirty="0"/>
          </a:p>
        </p:txBody>
      </p:sp>
    </p:spTree>
    <p:extLst>
      <p:ext uri="{BB962C8B-B14F-4D97-AF65-F5344CB8AC3E}">
        <p14:creationId xmlns:p14="http://schemas.microsoft.com/office/powerpoint/2010/main" val="16002974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9662" y="188640"/>
            <a:ext cx="7286676" cy="571504"/>
          </a:xfrm>
        </p:spPr>
        <p:txBody>
          <a:bodyPr>
            <a:normAutofit fontScale="90000"/>
          </a:bodyPr>
          <a:lstStyle/>
          <a:p>
            <a:r>
              <a:rPr lang="en-US" sz="3200" dirty="0">
                <a:latin typeface="Arial" pitchFamily="34" charset="0"/>
                <a:cs typeface="Arial" pitchFamily="34" charset="0"/>
              </a:rPr>
              <a:t>Post-launch radiometric calibration and validation of MTVZA-GY </a:t>
            </a:r>
            <a:r>
              <a:rPr lang="en-US" sz="3200" dirty="0" smtClean="0">
                <a:latin typeface="Arial" pitchFamily="34" charset="0"/>
                <a:cs typeface="Arial" pitchFamily="34" charset="0"/>
              </a:rPr>
              <a:t>channels</a:t>
            </a:r>
            <a:endParaRPr lang="ru-RU" sz="3200" dirty="0">
              <a:latin typeface="Arial" pitchFamily="34" charset="0"/>
              <a:cs typeface="Arial" pitchFamily="34" charset="0"/>
            </a:endParaRPr>
          </a:p>
        </p:txBody>
      </p:sp>
      <p:sp>
        <p:nvSpPr>
          <p:cNvPr id="3" name="Объект 2"/>
          <p:cNvSpPr>
            <a:spLocks noGrp="1"/>
          </p:cNvSpPr>
          <p:nvPr>
            <p:ph idx="1"/>
          </p:nvPr>
        </p:nvSpPr>
        <p:spPr/>
        <p:txBody>
          <a:bodyPr>
            <a:noAutofit/>
          </a:bodyPr>
          <a:lstStyle/>
          <a:p>
            <a:pPr marL="0" indent="0" algn="just">
              <a:buNone/>
            </a:pPr>
            <a:r>
              <a:rPr lang="en-US" sz="2400" dirty="0">
                <a:latin typeface="Arial" pitchFamily="34" charset="0"/>
                <a:cs typeface="Arial" pitchFamily="34" charset="0"/>
              </a:rPr>
              <a:t>Post-launch absolute  calibration algorithm is based on comparison between observed radiances (antenna brightness temperatures) and RTTOV-simulated radiances (sensor brightness temperatures), and linear regression. </a:t>
            </a:r>
          </a:p>
          <a:p>
            <a:pPr marL="0" indent="0" algn="just">
              <a:buNone/>
            </a:pPr>
            <a:r>
              <a:rPr lang="en-US" sz="2400" dirty="0">
                <a:latin typeface="Arial" pitchFamily="34" charset="0"/>
                <a:cs typeface="Arial" pitchFamily="34" charset="0"/>
              </a:rPr>
              <a:t>The calibration models (three in total) convert the antenna temperature </a:t>
            </a:r>
            <a:r>
              <a:rPr lang="en-US" sz="2800" dirty="0">
                <a:solidFill>
                  <a:prstClr val="black"/>
                </a:solidFill>
                <a:latin typeface="Arial" pitchFamily="34" charset="0"/>
                <a:cs typeface="Arial" pitchFamily="34" charset="0"/>
              </a:rPr>
              <a:t>T</a:t>
            </a:r>
            <a:r>
              <a:rPr lang="en-US" sz="1800" dirty="0">
                <a:solidFill>
                  <a:prstClr val="black"/>
                </a:solidFill>
                <a:latin typeface="Arial" pitchFamily="34" charset="0"/>
                <a:cs typeface="Arial" pitchFamily="34" charset="0"/>
              </a:rPr>
              <a:t>a </a:t>
            </a:r>
            <a:r>
              <a:rPr lang="en-US" sz="2400" dirty="0" smtClean="0">
                <a:latin typeface="Arial" pitchFamily="34" charset="0"/>
                <a:cs typeface="Arial" pitchFamily="34" charset="0"/>
              </a:rPr>
              <a:t>into </a:t>
            </a:r>
            <a:r>
              <a:rPr lang="en-US" sz="2400" dirty="0">
                <a:latin typeface="Arial" pitchFamily="34" charset="0"/>
                <a:cs typeface="Arial" pitchFamily="34" charset="0"/>
              </a:rPr>
              <a:t>the brightness temperature </a:t>
            </a:r>
            <a:r>
              <a:rPr lang="en-US" sz="2800" dirty="0">
                <a:solidFill>
                  <a:prstClr val="black"/>
                </a:solidFill>
                <a:latin typeface="Arial" pitchFamily="34" charset="0"/>
                <a:cs typeface="Arial" pitchFamily="34" charset="0"/>
              </a:rPr>
              <a:t>T</a:t>
            </a:r>
            <a:r>
              <a:rPr lang="en-US" sz="1800" dirty="0">
                <a:solidFill>
                  <a:prstClr val="black"/>
                </a:solidFill>
                <a:latin typeface="Arial" pitchFamily="34" charset="0"/>
                <a:cs typeface="Arial" pitchFamily="34" charset="0"/>
              </a:rPr>
              <a:t>B </a:t>
            </a:r>
            <a:r>
              <a:rPr lang="en-US" sz="2400" dirty="0" smtClean="0">
                <a:latin typeface="Arial" pitchFamily="34" charset="0"/>
                <a:cs typeface="Arial" pitchFamily="34" charset="0"/>
              </a:rPr>
              <a:t>using </a:t>
            </a:r>
            <a:r>
              <a:rPr lang="en-US" sz="2400" dirty="0">
                <a:latin typeface="Arial" pitchFamily="34" charset="0"/>
                <a:cs typeface="Arial" pitchFamily="34" charset="0"/>
              </a:rPr>
              <a:t>a regression. </a:t>
            </a:r>
            <a:r>
              <a:rPr lang="en-US" sz="2400" dirty="0">
                <a:latin typeface="Arial" pitchFamily="34" charset="0"/>
                <a:cs typeface="Arial" pitchFamily="34" charset="0"/>
              </a:rPr>
              <a:t>The two regression coefficients </a:t>
            </a:r>
            <a:r>
              <a:rPr lang="en-US" sz="2400" b="1" dirty="0">
                <a:latin typeface="Arial" pitchFamily="34" charset="0"/>
                <a:cs typeface="Arial" pitchFamily="34" charset="0"/>
              </a:rPr>
              <a:t>a</a:t>
            </a:r>
            <a:r>
              <a:rPr lang="en-US" sz="2400" dirty="0">
                <a:latin typeface="Arial" pitchFamily="34" charset="0"/>
                <a:cs typeface="Arial" pitchFamily="34" charset="0"/>
              </a:rPr>
              <a:t> and </a:t>
            </a:r>
            <a:r>
              <a:rPr lang="en-US" sz="2400" b="1" dirty="0">
                <a:latin typeface="Arial" pitchFamily="34" charset="0"/>
                <a:cs typeface="Arial" pitchFamily="34" charset="0"/>
              </a:rPr>
              <a:t>b</a:t>
            </a:r>
            <a:r>
              <a:rPr lang="en-US" sz="2400" dirty="0">
                <a:latin typeface="Arial" pitchFamily="34" charset="0"/>
                <a:cs typeface="Arial" pitchFamily="34" charset="0"/>
              </a:rPr>
              <a:t> are being treated as functions of two arguments: solar zenith angle and solar azimuth angle. </a:t>
            </a:r>
            <a:endParaRPr lang="ru-RU" sz="2400" dirty="0">
              <a:latin typeface="Arial" pitchFamily="34" charset="0"/>
              <a:cs typeface="Arial" pitchFamily="34" charset="0"/>
            </a:endParaRPr>
          </a:p>
          <a:p>
            <a:pPr algn="just"/>
            <a:endParaRPr lang="ru-RU" sz="2400" dirty="0">
              <a:latin typeface="Arial" pitchFamily="34" charset="0"/>
              <a:cs typeface="Arial" pitchFamily="34" charset="0"/>
            </a:endParaRPr>
          </a:p>
        </p:txBody>
      </p:sp>
      <p:sp>
        <p:nvSpPr>
          <p:cNvPr id="5" name="Номер слайда 3"/>
          <p:cNvSpPr>
            <a:spLocks noGrp="1"/>
          </p:cNvSpPr>
          <p:nvPr>
            <p:ph type="sldNum" sz="quarter" idx="12"/>
          </p:nvPr>
        </p:nvSpPr>
        <p:spPr/>
        <p:txBody>
          <a:bodyPr/>
          <a:lstStyle/>
          <a:p>
            <a:pPr>
              <a:defRPr/>
            </a:pPr>
            <a:fld id="{F1AE698A-4FFF-472A-91F9-6392B036558C}" type="slidenum">
              <a:rPr lang="ru-RU" b="1">
                <a:latin typeface="Arial"/>
                <a:cs typeface="Arial"/>
              </a:rPr>
              <a:pPr>
                <a:defRPr/>
              </a:pPr>
              <a:t>23</a:t>
            </a:fld>
            <a:endParaRPr lang="ru-RU" b="1" dirty="0">
              <a:latin typeface="Arial"/>
              <a:cs typeface="Arial"/>
            </a:endParaRPr>
          </a:p>
        </p:txBody>
      </p:sp>
      <p:sp>
        <p:nvSpPr>
          <p:cNvPr id="6" name="Номер слайда 3"/>
          <p:cNvSpPr txBox="1">
            <a:spLocks/>
          </p:cNvSpPr>
          <p:nvPr/>
        </p:nvSpPr>
        <p:spPr>
          <a:xfrm>
            <a:off x="9229746" y="6511068"/>
            <a:ext cx="323528" cy="374316"/>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1AE698A-4FFF-472A-91F9-6392B036558C}" type="slidenum">
              <a:rPr lang="ru-RU" sz="1400" b="1">
                <a:solidFill>
                  <a:schemeClr val="bg1"/>
                </a:solidFill>
                <a:latin typeface="Arial"/>
                <a:cs typeface="Arial"/>
              </a:rPr>
              <a:pPr>
                <a:defRPr/>
              </a:pPr>
              <a:t>23</a:t>
            </a:fld>
            <a:endParaRPr lang="ru-RU" sz="1400" b="1" dirty="0">
              <a:solidFill>
                <a:schemeClr val="bg1"/>
              </a:solidFill>
              <a:latin typeface="Arial"/>
              <a:cs typeface="Arial"/>
            </a:endParaRPr>
          </a:p>
        </p:txBody>
      </p:sp>
    </p:spTree>
    <p:extLst>
      <p:ext uri="{BB962C8B-B14F-4D97-AF65-F5344CB8AC3E}">
        <p14:creationId xmlns:p14="http://schemas.microsoft.com/office/powerpoint/2010/main" val="21014165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3414" y="260648"/>
            <a:ext cx="7286676" cy="571504"/>
          </a:xfrm>
        </p:spPr>
        <p:txBody>
          <a:bodyPr/>
          <a:lstStyle/>
          <a:p>
            <a:r>
              <a:rPr lang="en-US" sz="2800" b="1" dirty="0">
                <a:latin typeface="Arial" pitchFamily="34" charset="0"/>
                <a:cs typeface="Arial" pitchFamily="34" charset="0"/>
              </a:rPr>
              <a:t>Calibration </a:t>
            </a:r>
            <a:r>
              <a:rPr lang="en-US" sz="2800" b="1" dirty="0" smtClean="0">
                <a:latin typeface="Arial" pitchFamily="34" charset="0"/>
                <a:cs typeface="Arial" pitchFamily="34" charset="0"/>
              </a:rPr>
              <a:t>techniques</a:t>
            </a:r>
            <a:endParaRPr lang="ru-RU" sz="2800" b="1" dirty="0">
              <a:latin typeface="Arial" pitchFamily="34" charset="0"/>
              <a:cs typeface="Arial" pitchFamily="34" charset="0"/>
            </a:endParaRPr>
          </a:p>
        </p:txBody>
      </p:sp>
      <p:sp>
        <p:nvSpPr>
          <p:cNvPr id="3" name="Содержимое 2"/>
          <p:cNvSpPr>
            <a:spLocks noGrp="1"/>
          </p:cNvSpPr>
          <p:nvPr>
            <p:ph idx="1"/>
          </p:nvPr>
        </p:nvSpPr>
        <p:spPr>
          <a:xfrm>
            <a:off x="381000" y="1412776"/>
            <a:ext cx="8625136" cy="5112568"/>
          </a:xfrm>
        </p:spPr>
        <p:txBody>
          <a:bodyPr/>
          <a:lstStyle/>
          <a:p>
            <a:pPr>
              <a:buNone/>
            </a:pPr>
            <a:endParaRPr lang="en-US" dirty="0" smtClean="0"/>
          </a:p>
          <a:p>
            <a:pPr>
              <a:buNone/>
            </a:pPr>
            <a:r>
              <a:rPr lang="en-US" dirty="0" smtClean="0"/>
              <a:t>	</a:t>
            </a:r>
          </a:p>
          <a:p>
            <a:pPr>
              <a:buNone/>
            </a:pPr>
            <a:endParaRPr lang="en-US" sz="1800" dirty="0">
              <a:latin typeface="Arial" pitchFamily="34" charset="0"/>
              <a:cs typeface="Arial" pitchFamily="34" charset="0"/>
            </a:endParaRPr>
          </a:p>
          <a:p>
            <a:pPr>
              <a:buNone/>
            </a:pPr>
            <a:r>
              <a:rPr lang="en-US" sz="1800" dirty="0">
                <a:latin typeface="Arial" pitchFamily="34" charset="0"/>
                <a:cs typeface="Arial" pitchFamily="34" charset="0"/>
              </a:rPr>
              <a:t>2) </a:t>
            </a:r>
            <a:r>
              <a:rPr lang="en-US" sz="2800" dirty="0" smtClean="0">
                <a:latin typeface="Arial" pitchFamily="34" charset="0"/>
                <a:cs typeface="Arial" pitchFamily="34" charset="0"/>
              </a:rPr>
              <a:t>T</a:t>
            </a:r>
            <a:r>
              <a:rPr lang="en-US" sz="1800" dirty="0" smtClean="0">
                <a:latin typeface="Arial" pitchFamily="34" charset="0"/>
                <a:cs typeface="Arial" pitchFamily="34" charset="0"/>
              </a:rPr>
              <a:t>B = </a:t>
            </a:r>
            <a:r>
              <a:rPr lang="en-US" sz="2800" dirty="0">
                <a:latin typeface="Arial" pitchFamily="34" charset="0"/>
                <a:cs typeface="Arial" pitchFamily="34" charset="0"/>
              </a:rPr>
              <a:t>a(t)T</a:t>
            </a:r>
            <a:r>
              <a:rPr lang="en-US" sz="1800" dirty="0">
                <a:latin typeface="Arial" pitchFamily="34" charset="0"/>
                <a:cs typeface="Arial" pitchFamily="34" charset="0"/>
              </a:rPr>
              <a:t>a +</a:t>
            </a:r>
            <a:r>
              <a:rPr lang="en-US" sz="2800" dirty="0">
                <a:latin typeface="Arial" pitchFamily="34" charset="0"/>
                <a:cs typeface="Arial" pitchFamily="34" charset="0"/>
              </a:rPr>
              <a:t> b(t)- </a:t>
            </a:r>
            <a:r>
              <a:rPr lang="en-US" sz="1800" dirty="0">
                <a:latin typeface="Arial" pitchFamily="34" charset="0"/>
                <a:cs typeface="Arial" pitchFamily="34" charset="0"/>
              </a:rPr>
              <a:t>evolving in time but constant in space coefficients </a:t>
            </a:r>
            <a:r>
              <a:rPr lang="en-US" sz="1800" b="1" dirty="0">
                <a:latin typeface="Arial" pitchFamily="34" charset="0"/>
                <a:cs typeface="Arial" pitchFamily="34" charset="0"/>
              </a:rPr>
              <a:t>a</a:t>
            </a:r>
            <a:r>
              <a:rPr lang="en-US" sz="1800" dirty="0">
                <a:latin typeface="Arial" pitchFamily="34" charset="0"/>
                <a:cs typeface="Arial" pitchFamily="34" charset="0"/>
              </a:rPr>
              <a:t>, </a:t>
            </a:r>
            <a:r>
              <a:rPr lang="en-US" sz="1800" b="1" dirty="0">
                <a:latin typeface="Arial" pitchFamily="34" charset="0"/>
                <a:cs typeface="Arial" pitchFamily="34" charset="0"/>
              </a:rPr>
              <a:t>b.</a:t>
            </a:r>
            <a:r>
              <a:rPr lang="en-US" sz="1800" dirty="0">
                <a:latin typeface="Arial" pitchFamily="34" charset="0"/>
                <a:cs typeface="Arial" pitchFamily="34" charset="0"/>
              </a:rPr>
              <a:t> </a:t>
            </a:r>
            <a:r>
              <a:rPr lang="en-US" sz="1800" dirty="0">
                <a:latin typeface="Arial" pitchFamily="34" charset="0"/>
                <a:cs typeface="Arial" pitchFamily="34" charset="0"/>
              </a:rPr>
              <a:t>This approach uses temporal “on-line" smoothing of the </a:t>
            </a:r>
            <a:r>
              <a:rPr lang="en-US" sz="1800" b="1" dirty="0">
                <a:latin typeface="Arial" pitchFamily="34" charset="0"/>
                <a:cs typeface="Arial" pitchFamily="34" charset="0"/>
              </a:rPr>
              <a:t>a </a:t>
            </a:r>
            <a:r>
              <a:rPr lang="en-US" sz="1800" dirty="0">
                <a:latin typeface="Arial" pitchFamily="34" charset="0"/>
                <a:cs typeface="Arial" pitchFamily="34" charset="0"/>
              </a:rPr>
              <a:t>and </a:t>
            </a:r>
            <a:r>
              <a:rPr lang="en-US" sz="1800" b="1" dirty="0">
                <a:latin typeface="Arial" pitchFamily="34" charset="0"/>
                <a:cs typeface="Arial" pitchFamily="34" charset="0"/>
              </a:rPr>
              <a:t>b </a:t>
            </a:r>
            <a:r>
              <a:rPr lang="en-US" sz="1800" dirty="0">
                <a:latin typeface="Arial" pitchFamily="34" charset="0"/>
                <a:cs typeface="Arial" pitchFamily="34" charset="0"/>
              </a:rPr>
              <a:t>coefficients for each of the 6-hours time spacing intervals.</a:t>
            </a:r>
          </a:p>
          <a:p>
            <a:pPr>
              <a:buNone/>
            </a:pPr>
            <a:endParaRPr lang="en-US" sz="1800" dirty="0">
              <a:latin typeface="Arial" pitchFamily="34" charset="0"/>
              <a:cs typeface="Arial" pitchFamily="34" charset="0"/>
            </a:endParaRPr>
          </a:p>
          <a:p>
            <a:pPr>
              <a:buNone/>
            </a:pPr>
            <a:r>
              <a:rPr lang="en-US" sz="1800" dirty="0">
                <a:latin typeface="Arial" pitchFamily="34" charset="0"/>
                <a:cs typeface="Arial" pitchFamily="34" charset="0"/>
              </a:rPr>
              <a:t> 3) </a:t>
            </a:r>
            <a:r>
              <a:rPr lang="en-US" sz="2800" dirty="0" smtClean="0">
                <a:latin typeface="Arial" pitchFamily="34" charset="0"/>
                <a:cs typeface="Arial" pitchFamily="34" charset="0"/>
              </a:rPr>
              <a:t>T</a:t>
            </a:r>
            <a:r>
              <a:rPr lang="en-US" sz="1800" dirty="0" smtClean="0">
                <a:latin typeface="Arial" pitchFamily="34" charset="0"/>
                <a:cs typeface="Arial" pitchFamily="34" charset="0"/>
              </a:rPr>
              <a:t>B </a:t>
            </a:r>
            <a:r>
              <a:rPr lang="en-US" sz="1800" dirty="0">
                <a:latin typeface="Arial" pitchFamily="34" charset="0"/>
                <a:cs typeface="Arial" pitchFamily="34" charset="0"/>
              </a:rPr>
              <a:t>= </a:t>
            </a:r>
            <a:r>
              <a:rPr lang="en-US" sz="2800" dirty="0">
                <a:latin typeface="Arial" pitchFamily="34" charset="0"/>
                <a:cs typeface="Arial" pitchFamily="34" charset="0"/>
              </a:rPr>
              <a:t>a</a:t>
            </a:r>
            <a:r>
              <a:rPr lang="en-US" sz="1800" dirty="0">
                <a:latin typeface="Arial" pitchFamily="34" charset="0"/>
                <a:cs typeface="Arial" pitchFamily="34" charset="0"/>
              </a:rPr>
              <a:t>(</a:t>
            </a:r>
            <a:r>
              <a:rPr lang="en-US" sz="1800" dirty="0">
                <a:latin typeface="Arial" pitchFamily="34" charset="0"/>
                <a:cs typeface="Arial" pitchFamily="34" charset="0"/>
                <a:sym typeface="Symbol"/>
              </a:rPr>
              <a:t></a:t>
            </a:r>
            <a:r>
              <a:rPr lang="en-US" sz="1800" dirty="0">
                <a:latin typeface="Arial" pitchFamily="34" charset="0"/>
                <a:cs typeface="Arial" pitchFamily="34" charset="0"/>
              </a:rPr>
              <a:t>;</a:t>
            </a:r>
            <a:r>
              <a:rPr lang="en-US" sz="1800" dirty="0">
                <a:latin typeface="Arial" pitchFamily="34" charset="0"/>
                <a:cs typeface="Arial" pitchFamily="34" charset="0"/>
                <a:sym typeface="Symbol"/>
              </a:rPr>
              <a:t></a:t>
            </a:r>
            <a:r>
              <a:rPr lang="en-US" sz="1800" dirty="0">
                <a:latin typeface="Arial" pitchFamily="34" charset="0"/>
                <a:cs typeface="Arial" pitchFamily="34" charset="0"/>
              </a:rPr>
              <a:t> ) </a:t>
            </a:r>
            <a:r>
              <a:rPr lang="en-US" sz="2800" dirty="0">
                <a:latin typeface="Arial" pitchFamily="34" charset="0"/>
                <a:cs typeface="Arial" pitchFamily="34" charset="0"/>
              </a:rPr>
              <a:t>T</a:t>
            </a:r>
            <a:r>
              <a:rPr lang="en-US" sz="1800" dirty="0">
                <a:latin typeface="Arial" pitchFamily="34" charset="0"/>
                <a:cs typeface="Arial" pitchFamily="34" charset="0"/>
              </a:rPr>
              <a:t>a + </a:t>
            </a:r>
            <a:r>
              <a:rPr lang="en-US" sz="2800" dirty="0">
                <a:latin typeface="Arial" pitchFamily="34" charset="0"/>
                <a:cs typeface="Arial" pitchFamily="34" charset="0"/>
              </a:rPr>
              <a:t>b</a:t>
            </a:r>
            <a:r>
              <a:rPr lang="en-US" sz="1800" b="1" dirty="0">
                <a:latin typeface="Arial" pitchFamily="34" charset="0"/>
                <a:cs typeface="Arial" pitchFamily="34" charset="0"/>
              </a:rPr>
              <a:t>(</a:t>
            </a:r>
            <a:r>
              <a:rPr lang="en-US" sz="1800" b="1" dirty="0">
                <a:latin typeface="Arial" pitchFamily="34" charset="0"/>
                <a:cs typeface="Arial" pitchFamily="34" charset="0"/>
                <a:sym typeface="Symbol"/>
              </a:rPr>
              <a:t></a:t>
            </a:r>
            <a:r>
              <a:rPr lang="en-US" sz="1800" b="1" dirty="0">
                <a:latin typeface="Arial" pitchFamily="34" charset="0"/>
                <a:cs typeface="Arial" pitchFamily="34" charset="0"/>
              </a:rPr>
              <a:t>;</a:t>
            </a:r>
            <a:r>
              <a:rPr lang="en-US" sz="1800" b="1" dirty="0">
                <a:latin typeface="Arial" pitchFamily="34" charset="0"/>
                <a:cs typeface="Arial" pitchFamily="34" charset="0"/>
                <a:sym typeface="Symbol"/>
              </a:rPr>
              <a:t></a:t>
            </a:r>
            <a:r>
              <a:rPr lang="en-US" sz="1800" b="1" dirty="0">
                <a:latin typeface="Arial" pitchFamily="34" charset="0"/>
                <a:cs typeface="Arial" pitchFamily="34" charset="0"/>
              </a:rPr>
              <a:t> )</a:t>
            </a:r>
            <a:r>
              <a:rPr lang="en-US" sz="1800" dirty="0">
                <a:latin typeface="Arial" pitchFamily="34" charset="0"/>
                <a:cs typeface="Arial" pitchFamily="34" charset="0"/>
              </a:rPr>
              <a:t> - evolving in time and in space coefficients </a:t>
            </a:r>
            <a:r>
              <a:rPr lang="en-US" sz="1800" b="1" dirty="0">
                <a:latin typeface="Arial" pitchFamily="34" charset="0"/>
                <a:cs typeface="Arial" pitchFamily="34" charset="0"/>
              </a:rPr>
              <a:t>a</a:t>
            </a:r>
            <a:r>
              <a:rPr lang="en-US" sz="1800" dirty="0">
                <a:latin typeface="Arial" pitchFamily="34" charset="0"/>
                <a:cs typeface="Arial" pitchFamily="34" charset="0"/>
              </a:rPr>
              <a:t>, </a:t>
            </a:r>
            <a:r>
              <a:rPr lang="en-US" sz="1800" b="1" dirty="0">
                <a:latin typeface="Arial" pitchFamily="34" charset="0"/>
                <a:cs typeface="Arial" pitchFamily="34" charset="0"/>
              </a:rPr>
              <a:t>b.</a:t>
            </a:r>
          </a:p>
          <a:p>
            <a:pPr>
              <a:buNone/>
            </a:pPr>
            <a:r>
              <a:rPr lang="en-US" sz="1800" dirty="0">
                <a:latin typeface="Arial" pitchFamily="34" charset="0"/>
                <a:cs typeface="Arial" pitchFamily="34" charset="0"/>
              </a:rPr>
              <a:t> 	</a:t>
            </a:r>
            <a:r>
              <a:rPr lang="en-US" sz="1800" dirty="0">
                <a:latin typeface="Arial" pitchFamily="34" charset="0"/>
                <a:cs typeface="Arial" pitchFamily="34" charset="0"/>
                <a:sym typeface="Symbol"/>
              </a:rPr>
              <a:t>, - </a:t>
            </a:r>
            <a:r>
              <a:rPr lang="en-US" sz="1800" dirty="0">
                <a:latin typeface="Arial" pitchFamily="34" charset="0"/>
                <a:cs typeface="Arial" pitchFamily="34" charset="0"/>
              </a:rPr>
              <a:t>solar</a:t>
            </a:r>
            <a:r>
              <a:rPr lang="en-US" sz="1800" dirty="0">
                <a:latin typeface="Arial" pitchFamily="34" charset="0"/>
                <a:cs typeface="Arial" pitchFamily="34" charset="0"/>
                <a:sym typeface="Symbol"/>
              </a:rPr>
              <a:t> </a:t>
            </a:r>
            <a:r>
              <a:rPr lang="en-US" sz="1800" dirty="0">
                <a:latin typeface="Arial" pitchFamily="34" charset="0"/>
                <a:cs typeface="Arial" pitchFamily="34" charset="0"/>
              </a:rPr>
              <a:t>azimuth and zenith angles (Solar Angle Correction). The fields a(</a:t>
            </a:r>
            <a:r>
              <a:rPr lang="en-US" sz="1800" dirty="0">
                <a:latin typeface="Arial" pitchFamily="34" charset="0"/>
                <a:cs typeface="Arial" pitchFamily="34" charset="0"/>
                <a:sym typeface="Symbol"/>
              </a:rPr>
              <a:t></a:t>
            </a:r>
            <a:r>
              <a:rPr lang="en-US" sz="1800" dirty="0">
                <a:latin typeface="Arial" pitchFamily="34" charset="0"/>
                <a:cs typeface="Arial" pitchFamily="34" charset="0"/>
              </a:rPr>
              <a:t>;</a:t>
            </a:r>
            <a:r>
              <a:rPr lang="en-US" sz="1800" dirty="0">
                <a:latin typeface="Arial" pitchFamily="34" charset="0"/>
                <a:cs typeface="Arial" pitchFamily="34" charset="0"/>
                <a:sym typeface="Symbol"/>
              </a:rPr>
              <a:t></a:t>
            </a:r>
            <a:r>
              <a:rPr lang="en-US" sz="1800" dirty="0">
                <a:latin typeface="Arial" pitchFamily="34" charset="0"/>
                <a:cs typeface="Arial" pitchFamily="34" charset="0"/>
              </a:rPr>
              <a:t>) and b(</a:t>
            </a:r>
            <a:r>
              <a:rPr lang="en-US" sz="1800" dirty="0">
                <a:latin typeface="Arial" pitchFamily="34" charset="0"/>
                <a:cs typeface="Arial" pitchFamily="34" charset="0"/>
                <a:sym typeface="Symbol"/>
              </a:rPr>
              <a:t></a:t>
            </a:r>
            <a:r>
              <a:rPr lang="en-US" sz="1800" dirty="0">
                <a:latin typeface="Arial" pitchFamily="34" charset="0"/>
                <a:cs typeface="Arial" pitchFamily="34" charset="0"/>
              </a:rPr>
              <a:t>;</a:t>
            </a:r>
            <a:r>
              <a:rPr lang="en-US" sz="1800" dirty="0">
                <a:latin typeface="Arial" pitchFamily="34" charset="0"/>
                <a:cs typeface="Arial" pitchFamily="34" charset="0"/>
                <a:sym typeface="Symbol"/>
              </a:rPr>
              <a:t></a:t>
            </a:r>
            <a:r>
              <a:rPr lang="en-US" sz="1800" dirty="0">
                <a:latin typeface="Arial" pitchFamily="34" charset="0"/>
                <a:cs typeface="Arial" pitchFamily="34" charset="0"/>
              </a:rPr>
              <a:t>) are defined on a grid in the </a:t>
            </a:r>
            <a:r>
              <a:rPr lang="en-US" sz="1800" b="1" dirty="0">
                <a:latin typeface="Arial" pitchFamily="34" charset="0"/>
                <a:cs typeface="Arial" pitchFamily="34" charset="0"/>
                <a:sym typeface="Symbol"/>
              </a:rPr>
              <a:t>- </a:t>
            </a:r>
            <a:r>
              <a:rPr lang="en-US" sz="1800" dirty="0">
                <a:latin typeface="Arial" pitchFamily="34" charset="0"/>
                <a:cs typeface="Arial" pitchFamily="34" charset="0"/>
              </a:rPr>
              <a:t> plane. The coefficients are cyclically updated every 6 hours using deviations of the antenna temperatures from the reference as observations.</a:t>
            </a:r>
          </a:p>
          <a:p>
            <a:pPr algn="just">
              <a:buNone/>
            </a:pPr>
            <a:r>
              <a:rPr lang="en-US" sz="1800" dirty="0">
                <a:latin typeface="Arial" pitchFamily="34" charset="0"/>
                <a:cs typeface="Arial" pitchFamily="34" charset="0"/>
              </a:rPr>
              <a:t>	</a:t>
            </a:r>
            <a:endParaRPr lang="ru-RU" sz="1800" dirty="0">
              <a:latin typeface="Arial" pitchFamily="34" charset="0"/>
              <a:cs typeface="Arial" pitchFamily="34" charset="0"/>
            </a:endParaRPr>
          </a:p>
        </p:txBody>
      </p:sp>
      <p:sp>
        <p:nvSpPr>
          <p:cNvPr id="4" name="Номер слайда 3"/>
          <p:cNvSpPr>
            <a:spLocks noGrp="1"/>
          </p:cNvSpPr>
          <p:nvPr>
            <p:ph type="sldNum" sz="quarter" idx="10"/>
          </p:nvPr>
        </p:nvSpPr>
        <p:spPr/>
        <p:txBody>
          <a:bodyPr/>
          <a:lstStyle/>
          <a:p>
            <a:pPr>
              <a:defRPr/>
            </a:pPr>
            <a:r>
              <a:rPr lang="en-GB" smtClean="0">
                <a:solidFill>
                  <a:srgbClr val="1F497D"/>
                </a:solidFill>
              </a:rPr>
              <a:t>Slide: </a:t>
            </a:r>
            <a:fld id="{74E8B3BE-C968-4604-8DBB-A87F271E06D5}" type="slidenum">
              <a:rPr lang="en-GB" smtClean="0">
                <a:solidFill>
                  <a:prstClr val="black"/>
                </a:solidFill>
              </a:rPr>
              <a:pPr>
                <a:defRPr/>
              </a:pPr>
              <a:t>24</a:t>
            </a:fld>
            <a:endParaRPr lang="en-GB">
              <a:solidFill>
                <a:prstClr val="black"/>
              </a:solidFill>
            </a:endParaRPr>
          </a:p>
        </p:txBody>
      </p:sp>
      <p:sp>
        <p:nvSpPr>
          <p:cNvPr id="5" name="Прямоугольник 4"/>
          <p:cNvSpPr/>
          <p:nvPr/>
        </p:nvSpPr>
        <p:spPr>
          <a:xfrm>
            <a:off x="488504" y="1700808"/>
            <a:ext cx="9036496" cy="1077218"/>
          </a:xfrm>
          <a:prstGeom prst="rect">
            <a:avLst/>
          </a:prstGeom>
        </p:spPr>
        <p:txBody>
          <a:bodyPr wrap="square">
            <a:spAutoFit/>
          </a:bodyPr>
          <a:lstStyle/>
          <a:p>
            <a:r>
              <a:rPr lang="en-US" dirty="0">
                <a:latin typeface="Arial" pitchFamily="34" charset="0"/>
                <a:cs typeface="Arial" pitchFamily="34" charset="0"/>
              </a:rPr>
              <a:t>1) </a:t>
            </a:r>
            <a:r>
              <a:rPr lang="en-US" sz="2800" dirty="0" smtClean="0">
                <a:latin typeface="Arial" pitchFamily="34" charset="0"/>
                <a:cs typeface="Arial" pitchFamily="34" charset="0"/>
              </a:rPr>
              <a:t>T</a:t>
            </a:r>
            <a:r>
              <a:rPr lang="en-US" dirty="0" smtClean="0">
                <a:latin typeface="Arial" pitchFamily="34" charset="0"/>
                <a:cs typeface="Arial" pitchFamily="34" charset="0"/>
              </a:rPr>
              <a:t>B </a:t>
            </a:r>
            <a:r>
              <a:rPr lang="en-US" dirty="0">
                <a:latin typeface="Arial" pitchFamily="34" charset="0"/>
                <a:cs typeface="Arial" pitchFamily="34" charset="0"/>
              </a:rPr>
              <a:t>= </a:t>
            </a:r>
            <a:r>
              <a:rPr lang="en-US" sz="2800" dirty="0">
                <a:latin typeface="Arial" pitchFamily="34" charset="0"/>
                <a:cs typeface="Arial" pitchFamily="34" charset="0"/>
              </a:rPr>
              <a:t>aT</a:t>
            </a:r>
            <a:r>
              <a:rPr lang="en-US" dirty="0">
                <a:latin typeface="Arial" pitchFamily="34" charset="0"/>
                <a:cs typeface="Arial" pitchFamily="34" charset="0"/>
              </a:rPr>
              <a:t>a +</a:t>
            </a:r>
            <a:r>
              <a:rPr lang="en-US" sz="2800" dirty="0">
                <a:latin typeface="Arial" pitchFamily="34" charset="0"/>
                <a:cs typeface="Arial" pitchFamily="34" charset="0"/>
              </a:rPr>
              <a:t> b,</a:t>
            </a:r>
            <a:r>
              <a:rPr lang="en-US" sz="2800" dirty="0"/>
              <a:t> </a:t>
            </a:r>
            <a:r>
              <a:rPr lang="en-US" sz="1600" dirty="0">
                <a:latin typeface="Arial" pitchFamily="34" charset="0"/>
                <a:cs typeface="Arial" pitchFamily="34" charset="0"/>
              </a:rPr>
              <a:t>where </a:t>
            </a:r>
            <a:r>
              <a:rPr lang="en-US" sz="1600" b="1" dirty="0">
                <a:latin typeface="Arial" pitchFamily="34" charset="0"/>
                <a:cs typeface="Arial" pitchFamily="34" charset="0"/>
              </a:rPr>
              <a:t>a=</a:t>
            </a:r>
            <a:r>
              <a:rPr lang="en-US" sz="1600" b="1" dirty="0">
                <a:latin typeface="Arial" pitchFamily="34" charset="0"/>
                <a:cs typeface="Arial" pitchFamily="34" charset="0"/>
              </a:rPr>
              <a:t>const</a:t>
            </a:r>
            <a:r>
              <a:rPr lang="en-US" sz="1600" dirty="0">
                <a:latin typeface="Arial" pitchFamily="34" charset="0"/>
                <a:cs typeface="Arial" pitchFamily="34" charset="0"/>
              </a:rPr>
              <a:t> and </a:t>
            </a:r>
            <a:r>
              <a:rPr lang="en-US" sz="1600" b="1" dirty="0">
                <a:latin typeface="Arial" pitchFamily="34" charset="0"/>
                <a:cs typeface="Arial" pitchFamily="34" charset="0"/>
              </a:rPr>
              <a:t>b=const</a:t>
            </a:r>
            <a:r>
              <a:rPr lang="en-US" sz="1600" dirty="0">
                <a:latin typeface="Arial" pitchFamily="34" charset="0"/>
                <a:cs typeface="Arial" pitchFamily="34" charset="0"/>
              </a:rPr>
              <a:t> are the regression coefficients estimated using least squares from a training </a:t>
            </a:r>
            <a:r>
              <a:rPr lang="en-US" dirty="0"/>
              <a:t>sample of the observed Ta's and the collocated reference Tb's computed by the RTTOV from 6h GFS NCEP forecast fields (simplest approach )</a:t>
            </a:r>
            <a:r>
              <a:rPr lang="sv-SE" dirty="0"/>
              <a:t>;</a:t>
            </a:r>
            <a:endParaRPr lang="ru-RU" dirty="0"/>
          </a:p>
        </p:txBody>
      </p:sp>
    </p:spTree>
    <p:extLst>
      <p:ext uri="{BB962C8B-B14F-4D97-AF65-F5344CB8AC3E}">
        <p14:creationId xmlns:p14="http://schemas.microsoft.com/office/powerpoint/2010/main" val="687867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6496" y="211862"/>
            <a:ext cx="9217024" cy="5262979"/>
          </a:xfrm>
          <a:prstGeom prst="rect">
            <a:avLst/>
          </a:prstGeom>
        </p:spPr>
        <p:txBody>
          <a:bodyPr wrap="square">
            <a:spAutoFit/>
          </a:bodyPr>
          <a:lstStyle/>
          <a:p>
            <a:pPr algn="ctr"/>
            <a:r>
              <a:rPr lang="en-US" dirty="0">
                <a:latin typeface="Times New Roman" charset="0"/>
                <a:ea typeface="Calibri" charset="0"/>
              </a:rPr>
              <a:t> </a:t>
            </a:r>
            <a:r>
              <a:rPr lang="en-US" b="1" dirty="0" smtClean="0">
                <a:latin typeface="Times New Roman" charset="0"/>
                <a:ea typeface="Calibri" charset="0"/>
              </a:rPr>
              <a:t>Operational </a:t>
            </a:r>
            <a:r>
              <a:rPr lang="en-US" b="1" dirty="0">
                <a:latin typeface="Times New Roman" charset="0"/>
                <a:ea typeface="Calibri" charset="0"/>
              </a:rPr>
              <a:t>quality monitoring and control of </a:t>
            </a:r>
            <a:r>
              <a:rPr lang="en-US" b="1" dirty="0" smtClean="0">
                <a:latin typeface="Times New Roman" charset="0"/>
                <a:ea typeface="Calibri" charset="0"/>
              </a:rPr>
              <a:t>calibration</a:t>
            </a:r>
          </a:p>
          <a:p>
            <a:pPr algn="ctr"/>
            <a:endParaRPr lang="en-US" b="1" dirty="0">
              <a:latin typeface="Times New Roman" charset="0"/>
              <a:ea typeface="Calibri" charset="0"/>
            </a:endParaRPr>
          </a:p>
          <a:p>
            <a:pPr algn="just"/>
            <a:r>
              <a:rPr lang="en-US" sz="2000" dirty="0" smtClean="0">
                <a:latin typeface="Times New Roman" charset="0"/>
                <a:ea typeface="Calibri" charset="0"/>
              </a:rPr>
              <a:t>The </a:t>
            </a:r>
            <a:r>
              <a:rPr lang="en-US" sz="2000" dirty="0">
                <a:latin typeface="Times New Roman" charset="0"/>
                <a:ea typeface="Calibri" charset="0"/>
              </a:rPr>
              <a:t>operation of the MTVZA-GYa on board the Meteor-M spacecraft No. 2 (July 2014 – August 2017) and No. 2-2 (July 2019 - present) revealed the need to correct the measured antenna temperatures </a:t>
            </a:r>
            <a:r>
              <a:rPr lang="en-US" sz="2000" b="1" dirty="0">
                <a:latin typeface="Times New Roman" charset="0"/>
                <a:ea typeface="Calibri" charset="0"/>
              </a:rPr>
              <a:t>Ta</a:t>
            </a:r>
            <a:r>
              <a:rPr lang="en-US" sz="2000" dirty="0">
                <a:latin typeface="Times New Roman" charset="0"/>
                <a:ea typeface="Calibri" charset="0"/>
              </a:rPr>
              <a:t>, obtained after on-board radiometric calibration, when switching to the </a:t>
            </a:r>
            <a:r>
              <a:rPr lang="en-US" sz="2000" b="1" dirty="0">
                <a:latin typeface="Times New Roman" charset="0"/>
                <a:ea typeface="Calibri" charset="0"/>
              </a:rPr>
              <a:t>T</a:t>
            </a:r>
            <a:r>
              <a:rPr lang="en-US" sz="2000" b="1" baseline="-25000" dirty="0">
                <a:latin typeface="Times New Roman" charset="0"/>
                <a:ea typeface="Calibri" charset="0"/>
              </a:rPr>
              <a:t>B</a:t>
            </a:r>
            <a:r>
              <a:rPr lang="en-US" sz="2000" dirty="0">
                <a:latin typeface="Times New Roman" charset="0"/>
                <a:ea typeface="Calibri" charset="0"/>
              </a:rPr>
              <a:t> brightness temperature scale. In this regard, a system (methodology and numerical scheme) of MTVZA-GYa measurements operational quality monitoring and control of calibration (in terms of </a:t>
            </a:r>
            <a:r>
              <a:rPr lang="en-US" sz="2000" b="1" dirty="0">
                <a:latin typeface="Times New Roman" charset="0"/>
                <a:ea typeface="Calibri" charset="0"/>
              </a:rPr>
              <a:t>T</a:t>
            </a:r>
            <a:r>
              <a:rPr lang="en-US" sz="2000" b="1" baseline="-25000" dirty="0">
                <a:latin typeface="Times New Roman" charset="0"/>
                <a:ea typeface="Calibri" charset="0"/>
              </a:rPr>
              <a:t>B</a:t>
            </a:r>
            <a:r>
              <a:rPr lang="en-US" sz="2000" dirty="0">
                <a:latin typeface="Times New Roman" charset="0"/>
                <a:ea typeface="Calibri" charset="0"/>
              </a:rPr>
              <a:t>) has been developed. To determine the desired </a:t>
            </a:r>
            <a:r>
              <a:rPr lang="en-US" sz="2000" b="1" dirty="0">
                <a:latin typeface="Times New Roman" charset="0"/>
                <a:ea typeface="Calibri" charset="0"/>
              </a:rPr>
              <a:t>T</a:t>
            </a:r>
            <a:r>
              <a:rPr lang="en-US" sz="2000" b="1" baseline="-25000" dirty="0">
                <a:latin typeface="Times New Roman" charset="0"/>
                <a:ea typeface="Calibri" charset="0"/>
              </a:rPr>
              <a:t>B</a:t>
            </a:r>
            <a:r>
              <a:rPr lang="en-US" sz="2000" dirty="0">
                <a:latin typeface="Times New Roman" charset="0"/>
                <a:ea typeface="Calibri" charset="0"/>
              </a:rPr>
              <a:t>, the linear regression model </a:t>
            </a:r>
            <a:r>
              <a:rPr lang="en-US" sz="2000" b="1" dirty="0">
                <a:latin typeface="Times New Roman" charset="0"/>
                <a:ea typeface="Calibri" charset="0"/>
              </a:rPr>
              <a:t>T</a:t>
            </a:r>
            <a:r>
              <a:rPr lang="en-US" sz="2000" b="1" baseline="-25000" dirty="0">
                <a:latin typeface="Times New Roman" charset="0"/>
                <a:ea typeface="Calibri" charset="0"/>
              </a:rPr>
              <a:t>B </a:t>
            </a:r>
            <a:r>
              <a:rPr lang="en-US" sz="2000" b="1" dirty="0">
                <a:latin typeface="Times New Roman" charset="0"/>
                <a:ea typeface="Calibri" charset="0"/>
              </a:rPr>
              <a:t>= a Ta + b </a:t>
            </a:r>
            <a:r>
              <a:rPr lang="en-US" sz="2000" dirty="0">
                <a:latin typeface="Times New Roman" charset="0"/>
                <a:ea typeface="Calibri" charset="0"/>
              </a:rPr>
              <a:t>is applied in which the regression (calibration) coefficients </a:t>
            </a:r>
            <a:r>
              <a:rPr lang="en-US" sz="2000" b="1" dirty="0">
                <a:latin typeface="Times New Roman" charset="0"/>
                <a:ea typeface="Calibri" charset="0"/>
              </a:rPr>
              <a:t>a, b </a:t>
            </a:r>
            <a:r>
              <a:rPr lang="en-US" sz="2000" dirty="0">
                <a:latin typeface="Times New Roman" charset="0"/>
                <a:ea typeface="Calibri" charset="0"/>
              </a:rPr>
              <a:t>are estimated using the regularized least squares method and a training sample of spatially combined and synchronous pairs (</a:t>
            </a:r>
            <a:r>
              <a:rPr lang="en-US" sz="2000" b="1" dirty="0">
                <a:latin typeface="Times New Roman" charset="0"/>
                <a:ea typeface="Calibri" charset="0"/>
              </a:rPr>
              <a:t>Ta</a:t>
            </a:r>
            <a:r>
              <a:rPr lang="en-US" sz="2000" dirty="0">
                <a:latin typeface="Times New Roman" charset="0"/>
                <a:ea typeface="Calibri" charset="0"/>
              </a:rPr>
              <a:t>, reference </a:t>
            </a:r>
            <a:r>
              <a:rPr lang="en-US" sz="2000" b="1" dirty="0">
                <a:latin typeface="Times New Roman" charset="0"/>
                <a:ea typeface="Calibri" charset="0"/>
              </a:rPr>
              <a:t>T</a:t>
            </a:r>
            <a:r>
              <a:rPr lang="en-US" sz="2000" b="1" baseline="-25000" dirty="0">
                <a:latin typeface="Times New Roman" charset="0"/>
                <a:ea typeface="Calibri" charset="0"/>
              </a:rPr>
              <a:t>B</a:t>
            </a:r>
            <a:r>
              <a:rPr lang="en-US" sz="2000" dirty="0">
                <a:latin typeface="Times New Roman" charset="0"/>
                <a:ea typeface="Calibri" charset="0"/>
              </a:rPr>
              <a:t>). The training sample is formed for a set of pixels covering natural polygons – the waters of the World Ocean in the latitude zone of ± 60°, and filtered out scenes with heavy clouds and precipitation in the instrument field of view. The radiative transfer model RTTOV (v. 11) together with the 6h GFS NCEP forecasts model as input data (</a:t>
            </a:r>
            <a:r>
              <a:rPr lang="en-US" sz="2000" dirty="0" smtClean="0">
                <a:latin typeface="Times New Roman" charset="0"/>
                <a:ea typeface="Calibri" charset="0"/>
              </a:rPr>
              <a:t>temperature/humidity </a:t>
            </a:r>
            <a:r>
              <a:rPr lang="en-US" sz="2000" dirty="0">
                <a:latin typeface="Times New Roman" charset="0"/>
                <a:ea typeface="Calibri" charset="0"/>
              </a:rPr>
              <a:t>fields with the </a:t>
            </a:r>
            <a:r>
              <a:rPr lang="en-US" sz="2000" dirty="0" smtClean="0">
                <a:latin typeface="Times New Roman" charset="0"/>
                <a:ea typeface="Calibri" charset="0"/>
              </a:rPr>
              <a:t> </a:t>
            </a:r>
            <a:r>
              <a:rPr lang="en-US" sz="2000" dirty="0">
                <a:latin typeface="Times New Roman" charset="0"/>
                <a:ea typeface="Calibri" charset="0"/>
              </a:rPr>
              <a:t>resolution 0.25 deg. and the upper level of 1 </a:t>
            </a:r>
            <a:r>
              <a:rPr lang="en-US" sz="2000" dirty="0" err="1">
                <a:latin typeface="Times New Roman" charset="0"/>
                <a:ea typeface="Calibri" charset="0"/>
              </a:rPr>
              <a:t>hPa</a:t>
            </a:r>
            <a:r>
              <a:rPr lang="en-US" sz="2000" dirty="0">
                <a:latin typeface="Times New Roman" charset="0"/>
                <a:ea typeface="Calibri" charset="0"/>
              </a:rPr>
              <a:t>) is used to calculate the reference </a:t>
            </a:r>
            <a:r>
              <a:rPr lang="en-US" sz="2000" b="1" dirty="0">
                <a:latin typeface="Times New Roman" charset="0"/>
                <a:ea typeface="Calibri" charset="0"/>
              </a:rPr>
              <a:t>T</a:t>
            </a:r>
            <a:r>
              <a:rPr lang="en-US" sz="2000" b="1" baseline="-25000" dirty="0">
                <a:latin typeface="Times New Roman" charset="0"/>
                <a:ea typeface="Calibri" charset="0"/>
              </a:rPr>
              <a:t>B</a:t>
            </a:r>
            <a:r>
              <a:rPr lang="en-US" sz="2000" dirty="0">
                <a:latin typeface="Times New Roman" charset="0"/>
                <a:ea typeface="Calibri" charset="0"/>
              </a:rPr>
              <a:t>. </a:t>
            </a:r>
            <a:endParaRPr lang="ru-RU" sz="2000" dirty="0"/>
          </a:p>
        </p:txBody>
      </p:sp>
    </p:spTree>
    <p:extLst>
      <p:ext uri="{BB962C8B-B14F-4D97-AF65-F5344CB8AC3E}">
        <p14:creationId xmlns:p14="http://schemas.microsoft.com/office/powerpoint/2010/main" val="1155576227"/>
      </p:ext>
    </p:extLst>
  </p:cSld>
  <p:clrMapOvr>
    <a:masterClrMapping/>
  </p:clrMapOvr>
  <p:transition spd="med" advClick="0" advTm="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76500" y="4737918"/>
            <a:ext cx="6724972" cy="646331"/>
          </a:xfrm>
          <a:prstGeom prst="rect">
            <a:avLst/>
          </a:prstGeom>
        </p:spPr>
        <p:txBody>
          <a:bodyPr wrap="square">
            <a:spAutoFit/>
          </a:bodyPr>
          <a:lstStyle/>
          <a:p>
            <a:r>
              <a:rPr lang="en-US" dirty="0">
                <a:solidFill>
                  <a:srgbClr val="1E1916"/>
                </a:solidFill>
                <a:latin typeface="TimesNewRoman" charset="0"/>
              </a:rPr>
              <a:t>The root-mean-square </a:t>
            </a:r>
            <a:r>
              <a:rPr lang="en-US" dirty="0" smtClean="0">
                <a:solidFill>
                  <a:srgbClr val="1E1916"/>
                </a:solidFill>
                <a:latin typeface="TimesNewRoman" charset="0"/>
              </a:rPr>
              <a:t>error </a:t>
            </a:r>
            <a:r>
              <a:rPr lang="en-US" dirty="0">
                <a:solidFill>
                  <a:srgbClr val="1E1916"/>
                </a:solidFill>
                <a:latin typeface="TimesNewRoman" charset="0"/>
              </a:rPr>
              <a:t>of </a:t>
            </a:r>
            <a:r>
              <a:rPr lang="en-US" dirty="0" smtClean="0">
                <a:solidFill>
                  <a:srgbClr val="1E1916"/>
                </a:solidFill>
                <a:latin typeface="TimesNewRoman" charset="0"/>
              </a:rPr>
              <a:t>brightness temperature determination </a:t>
            </a:r>
            <a:r>
              <a:rPr lang="en-US" dirty="0">
                <a:solidFill>
                  <a:srgbClr val="1E1916"/>
                </a:solidFill>
                <a:latin typeface="TimesNewRoman" charset="0"/>
              </a:rPr>
              <a:t>in </a:t>
            </a:r>
            <a:r>
              <a:rPr lang="en-US" dirty="0" smtClean="0">
                <a:solidFill>
                  <a:srgbClr val="1E1916"/>
                </a:solidFill>
                <a:latin typeface="TimesNewRoman" charset="0"/>
              </a:rPr>
              <a:t>atmospheric channels </a:t>
            </a:r>
            <a:r>
              <a:rPr lang="en-US" dirty="0">
                <a:solidFill>
                  <a:srgbClr val="1E1916"/>
                </a:solidFill>
                <a:latin typeface="TimesNewRoman" charset="0"/>
              </a:rPr>
              <a:t>( </a:t>
            </a:r>
            <a:r>
              <a:rPr lang="en-US" dirty="0" smtClean="0">
                <a:solidFill>
                  <a:srgbClr val="1E1916"/>
                </a:solidFill>
                <a:latin typeface="TimesNewRoman,Italic" charset="0"/>
              </a:rPr>
              <a:t>red</a:t>
            </a:r>
            <a:r>
              <a:rPr lang="en-US" dirty="0" smtClean="0">
                <a:solidFill>
                  <a:srgbClr val="1E1916"/>
                </a:solidFill>
                <a:latin typeface="TimesNewRoman" charset="0"/>
              </a:rPr>
              <a:t>) before </a:t>
            </a:r>
            <a:r>
              <a:rPr lang="en-US" dirty="0">
                <a:solidFill>
                  <a:srgbClr val="1E1916"/>
                </a:solidFill>
                <a:latin typeface="TimesNewRoman" charset="0"/>
              </a:rPr>
              <a:t>and ( </a:t>
            </a:r>
            <a:r>
              <a:rPr lang="en-US" dirty="0" smtClean="0">
                <a:solidFill>
                  <a:srgbClr val="1E1916"/>
                </a:solidFill>
                <a:latin typeface="TimesNewRoman,Italic" charset="0"/>
              </a:rPr>
              <a:t>blue</a:t>
            </a:r>
            <a:r>
              <a:rPr lang="en-US" dirty="0" smtClean="0">
                <a:solidFill>
                  <a:srgbClr val="1E1916"/>
                </a:solidFill>
                <a:latin typeface="TimesNewRoman" charset="0"/>
              </a:rPr>
              <a:t>) after </a:t>
            </a:r>
            <a:r>
              <a:rPr lang="en-US" dirty="0" err="1">
                <a:solidFill>
                  <a:srgbClr val="1E1916"/>
                </a:solidFill>
                <a:latin typeface="TimesNewRoman" charset="0"/>
              </a:rPr>
              <a:t>autocorrection</a:t>
            </a:r>
            <a:r>
              <a:rPr lang="en-US" dirty="0">
                <a:solidFill>
                  <a:srgbClr val="1E1916"/>
                </a:solidFill>
                <a:latin typeface="TimesNewRoman" charset="0"/>
              </a:rPr>
              <a:t>. </a:t>
            </a:r>
            <a:endParaRPr lang="en-US" dirty="0"/>
          </a:p>
        </p:txBody>
      </p:sp>
      <p:pic>
        <p:nvPicPr>
          <p:cNvPr id="4" name="Picture 9"/>
          <p:cNvPicPr/>
          <p:nvPr/>
        </p:nvPicPr>
        <p:blipFill>
          <a:blip r:embed="rId2"/>
          <a:stretch>
            <a:fillRect/>
          </a:stretch>
        </p:blipFill>
        <p:spPr>
          <a:xfrm>
            <a:off x="1856656" y="260648"/>
            <a:ext cx="7074351" cy="4248472"/>
          </a:xfrm>
          <a:prstGeom prst="rect">
            <a:avLst/>
          </a:prstGeom>
        </p:spPr>
      </p:pic>
    </p:spTree>
    <p:extLst>
      <p:ext uri="{BB962C8B-B14F-4D97-AF65-F5344CB8AC3E}">
        <p14:creationId xmlns:p14="http://schemas.microsoft.com/office/powerpoint/2010/main" val="488773999"/>
      </p:ext>
    </p:extLst>
  </p:cSld>
  <p:clrMapOvr>
    <a:masterClrMapping/>
  </p:clrMapOvr>
  <p:transition spd="med" advClick="0" advTm="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20552" y="4710043"/>
            <a:ext cx="8208912" cy="2031325"/>
          </a:xfrm>
          <a:prstGeom prst="rect">
            <a:avLst/>
          </a:prstGeom>
        </p:spPr>
        <p:txBody>
          <a:bodyPr wrap="square">
            <a:spAutoFit/>
          </a:bodyPr>
          <a:lstStyle/>
          <a:p>
            <a:pPr algn="just"/>
            <a:r>
              <a:rPr lang="en-US" dirty="0">
                <a:solidFill>
                  <a:srgbClr val="1E1916"/>
                </a:solidFill>
                <a:latin typeface="TimesNewRoman" charset="0"/>
              </a:rPr>
              <a:t>The standard deviation of the error in brightness temperature in imaging channels after </a:t>
            </a:r>
            <a:r>
              <a:rPr lang="en-US" dirty="0" err="1">
                <a:solidFill>
                  <a:srgbClr val="1E1916"/>
                </a:solidFill>
                <a:latin typeface="TimesNewRoman" charset="0"/>
              </a:rPr>
              <a:t>autocorrection</a:t>
            </a:r>
            <a:r>
              <a:rPr lang="en-US" dirty="0">
                <a:solidFill>
                  <a:srgbClr val="1E1916"/>
                </a:solidFill>
                <a:latin typeface="TimesNewRoman" charset="0"/>
              </a:rPr>
              <a:t>: (</a:t>
            </a:r>
            <a:r>
              <a:rPr lang="en-US" dirty="0">
                <a:solidFill>
                  <a:srgbClr val="1E1916"/>
                </a:solidFill>
                <a:latin typeface="TimesNewRoman,Italic" charset="0"/>
              </a:rPr>
              <a:t>1</a:t>
            </a:r>
            <a:r>
              <a:rPr lang="en-US" dirty="0">
                <a:solidFill>
                  <a:srgbClr val="1E1916"/>
                </a:solidFill>
                <a:latin typeface="TimesNewRoman" charset="0"/>
              </a:rPr>
              <a:t>) without the quality control and rejection in the presence of clouds; (</a:t>
            </a:r>
            <a:r>
              <a:rPr lang="en-US" dirty="0">
                <a:solidFill>
                  <a:srgbClr val="1E1916"/>
                </a:solidFill>
                <a:latin typeface="TimesNewRoman,Italic" charset="0"/>
              </a:rPr>
              <a:t>2</a:t>
            </a:r>
            <a:r>
              <a:rPr lang="en-US" dirty="0">
                <a:solidFill>
                  <a:srgbClr val="1E1916"/>
                </a:solidFill>
                <a:latin typeface="TimesNewRoman" charset="0"/>
              </a:rPr>
              <a:t>) after the rejection of observations under strong surface wind </a:t>
            </a:r>
            <a:r>
              <a:rPr lang="en-US" dirty="0" smtClean="0">
                <a:solidFill>
                  <a:srgbClr val="1E1916"/>
                </a:solidFill>
                <a:latin typeface="TimesNewRoman" charset="0"/>
              </a:rPr>
              <a:t>conditions </a:t>
            </a:r>
            <a:r>
              <a:rPr lang="en-US" dirty="0">
                <a:solidFill>
                  <a:srgbClr val="1E1916"/>
                </a:solidFill>
                <a:latin typeface="TimesNewRoman" charset="0"/>
              </a:rPr>
              <a:t>over sea; (</a:t>
            </a:r>
            <a:r>
              <a:rPr lang="en-US" dirty="0">
                <a:solidFill>
                  <a:srgbClr val="1E1916"/>
                </a:solidFill>
                <a:latin typeface="TimesNewRoman,Italic" charset="0"/>
              </a:rPr>
              <a:t>3</a:t>
            </a:r>
            <a:r>
              <a:rPr lang="en-US" dirty="0">
                <a:solidFill>
                  <a:srgbClr val="1E1916"/>
                </a:solidFill>
                <a:latin typeface="TimesNewRoman" charset="0"/>
              </a:rPr>
              <a:t>) after the rejection of observations under strong surface wind conditions over sea and after the rejection </a:t>
            </a:r>
            <a:r>
              <a:rPr lang="en-US" dirty="0" smtClean="0">
                <a:solidFill>
                  <a:srgbClr val="1E1916"/>
                </a:solidFill>
                <a:latin typeface="TimesNewRoman" charset="0"/>
              </a:rPr>
              <a:t>using scattering index</a:t>
            </a:r>
            <a:r>
              <a:rPr lang="en-US" dirty="0">
                <a:solidFill>
                  <a:srgbClr val="1E1916"/>
                </a:solidFill>
                <a:latin typeface="TimesNewRoman" charset="0"/>
              </a:rPr>
              <a:t>; ( </a:t>
            </a:r>
            <a:r>
              <a:rPr lang="en-US" dirty="0">
                <a:solidFill>
                  <a:srgbClr val="1E1916"/>
                </a:solidFill>
                <a:latin typeface="TimesNewRoman,Italic" charset="0"/>
              </a:rPr>
              <a:t>4</a:t>
            </a:r>
            <a:r>
              <a:rPr lang="en-US" dirty="0">
                <a:solidFill>
                  <a:srgbClr val="1E1916"/>
                </a:solidFill>
                <a:latin typeface="TimesNewRoman" charset="0"/>
              </a:rPr>
              <a:t>) </a:t>
            </a:r>
            <a:r>
              <a:rPr lang="en-US" dirty="0" smtClean="0">
                <a:solidFill>
                  <a:srgbClr val="1E1916"/>
                </a:solidFill>
                <a:latin typeface="TimesNewRoman" charset="0"/>
              </a:rPr>
              <a:t>after </a:t>
            </a:r>
            <a:r>
              <a:rPr lang="en-US" dirty="0">
                <a:solidFill>
                  <a:srgbClr val="1E1916"/>
                </a:solidFill>
                <a:latin typeface="TimesNewRoman" charset="0"/>
              </a:rPr>
              <a:t>the </a:t>
            </a:r>
            <a:r>
              <a:rPr lang="en-US" dirty="0" smtClean="0">
                <a:solidFill>
                  <a:srgbClr val="1E1916"/>
                </a:solidFill>
                <a:latin typeface="TimesNewRoman" charset="0"/>
              </a:rPr>
              <a:t>rejection </a:t>
            </a:r>
            <a:r>
              <a:rPr lang="en-US" dirty="0">
                <a:solidFill>
                  <a:srgbClr val="1E1916"/>
                </a:solidFill>
                <a:latin typeface="TimesNewRoman" charset="0"/>
              </a:rPr>
              <a:t>of </a:t>
            </a:r>
            <a:r>
              <a:rPr lang="en-US" dirty="0" smtClean="0">
                <a:solidFill>
                  <a:srgbClr val="1E1916"/>
                </a:solidFill>
                <a:latin typeface="TimesNewRoman" charset="0"/>
              </a:rPr>
              <a:t>observations </a:t>
            </a:r>
            <a:r>
              <a:rPr lang="en-US" dirty="0">
                <a:solidFill>
                  <a:srgbClr val="1E1916"/>
                </a:solidFill>
                <a:latin typeface="TimesNewRoman" charset="0"/>
              </a:rPr>
              <a:t>un der strong </a:t>
            </a:r>
            <a:r>
              <a:rPr lang="en-US" dirty="0" smtClean="0">
                <a:solidFill>
                  <a:srgbClr val="1E1916"/>
                </a:solidFill>
                <a:latin typeface="TimesNewRoman" charset="0"/>
              </a:rPr>
              <a:t>surface </a:t>
            </a:r>
            <a:r>
              <a:rPr lang="en-US" dirty="0">
                <a:solidFill>
                  <a:srgbClr val="1E1916"/>
                </a:solidFill>
                <a:latin typeface="TimesNewRoman" charset="0"/>
              </a:rPr>
              <a:t>wind </a:t>
            </a:r>
            <a:r>
              <a:rPr lang="en-US" dirty="0" smtClean="0">
                <a:solidFill>
                  <a:srgbClr val="1E1916"/>
                </a:solidFill>
                <a:latin typeface="TimesNewRoman" charset="0"/>
              </a:rPr>
              <a:t>conditions </a:t>
            </a:r>
            <a:r>
              <a:rPr lang="en-US" dirty="0">
                <a:solidFill>
                  <a:srgbClr val="1E1916"/>
                </a:solidFill>
                <a:latin typeface="TimesNewRoman" charset="0"/>
              </a:rPr>
              <a:t>over sea, </a:t>
            </a:r>
            <a:r>
              <a:rPr lang="en-US" dirty="0" smtClean="0">
                <a:solidFill>
                  <a:srgbClr val="1E1916"/>
                </a:solidFill>
                <a:latin typeface="TimesNewRoman" charset="0"/>
              </a:rPr>
              <a:t>using scattering index</a:t>
            </a:r>
            <a:r>
              <a:rPr lang="en-US" dirty="0">
                <a:solidFill>
                  <a:srgbClr val="1E1916"/>
                </a:solidFill>
                <a:latin typeface="TimesNewRoman" charset="0"/>
              </a:rPr>
              <a:t>, and </a:t>
            </a:r>
            <a:r>
              <a:rPr lang="en-US" dirty="0" smtClean="0">
                <a:solidFill>
                  <a:srgbClr val="1E1916"/>
                </a:solidFill>
                <a:latin typeface="TimesNewRoman" charset="0"/>
              </a:rPr>
              <a:t>using </a:t>
            </a:r>
            <a:r>
              <a:rPr lang="en-US" dirty="0" err="1" smtClean="0">
                <a:solidFill>
                  <a:srgbClr val="1E1916"/>
                </a:solidFill>
                <a:latin typeface="TimesNewRoman" charset="0"/>
              </a:rPr>
              <a:t>polariza</a:t>
            </a:r>
            <a:r>
              <a:rPr lang="en-US" dirty="0" smtClean="0">
                <a:solidFill>
                  <a:srgbClr val="1E1916"/>
                </a:solidFill>
                <a:latin typeface="TimesNewRoman" charset="0"/>
              </a:rPr>
              <a:t> </a:t>
            </a:r>
            <a:r>
              <a:rPr lang="en-US" dirty="0" err="1">
                <a:solidFill>
                  <a:srgbClr val="1E1916"/>
                </a:solidFill>
                <a:latin typeface="TimesNewRoman" charset="0"/>
              </a:rPr>
              <a:t>tion</a:t>
            </a:r>
            <a:r>
              <a:rPr lang="en-US" dirty="0">
                <a:solidFill>
                  <a:srgbClr val="1E1916"/>
                </a:solidFill>
                <a:latin typeface="TimesNewRoman" charset="0"/>
              </a:rPr>
              <a:t> </a:t>
            </a:r>
            <a:r>
              <a:rPr lang="en-US" dirty="0" smtClean="0">
                <a:solidFill>
                  <a:srgbClr val="1E1916"/>
                </a:solidFill>
                <a:latin typeface="TimesNewRoman" charset="0"/>
              </a:rPr>
              <a:t>difference </a:t>
            </a:r>
            <a:r>
              <a:rPr lang="en-US" dirty="0">
                <a:solidFill>
                  <a:srgbClr val="1E1916"/>
                </a:solidFill>
                <a:latin typeface="TimesNewRoman" charset="0"/>
              </a:rPr>
              <a:t>. </a:t>
            </a:r>
            <a:endParaRPr lang="en-US" dirty="0"/>
          </a:p>
        </p:txBody>
      </p:sp>
      <p:pic>
        <p:nvPicPr>
          <p:cNvPr id="5" name="Picture 4" descr="C:\Users\cyrul\H\BUMAGI\PAPERS\SatlAsml2021\Plots\imager_channels_std_color.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536" y="692696"/>
            <a:ext cx="8064896" cy="3601720"/>
          </a:xfrm>
          <a:prstGeom prst="rect">
            <a:avLst/>
          </a:prstGeom>
          <a:noFill/>
          <a:ln>
            <a:noFill/>
          </a:ln>
        </p:spPr>
      </p:pic>
    </p:spTree>
    <p:extLst>
      <p:ext uri="{BB962C8B-B14F-4D97-AF65-F5344CB8AC3E}">
        <p14:creationId xmlns:p14="http://schemas.microsoft.com/office/powerpoint/2010/main" val="1912142939"/>
      </p:ext>
    </p:extLst>
  </p:cSld>
  <p:clrMapOvr>
    <a:masterClrMapping/>
  </p:clrMapOvr>
  <p:transition spd="med" advClick="0" advTm="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958940263"/>
              </p:ext>
            </p:extLst>
          </p:nvPr>
        </p:nvGraphicFramePr>
        <p:xfrm>
          <a:off x="1050694" y="1628800"/>
          <a:ext cx="8280920" cy="4752531"/>
        </p:xfrm>
        <a:graphic>
          <a:graphicData uri="http://schemas.openxmlformats.org/drawingml/2006/table">
            <a:tbl>
              <a:tblPr firstRow="1" firstCol="1" bandRow="1"/>
              <a:tblGrid>
                <a:gridCol w="694793"/>
                <a:gridCol w="1199855"/>
                <a:gridCol w="611063"/>
                <a:gridCol w="525019"/>
                <a:gridCol w="525019"/>
                <a:gridCol w="525019"/>
                <a:gridCol w="525019"/>
                <a:gridCol w="525019"/>
                <a:gridCol w="525019"/>
                <a:gridCol w="525019"/>
                <a:gridCol w="525019"/>
                <a:gridCol w="525019"/>
                <a:gridCol w="525019"/>
                <a:gridCol w="525019"/>
              </a:tblGrid>
              <a:tr h="370135">
                <a:tc rowSpan="2">
                  <a:txBody>
                    <a:bodyPr/>
                    <a:lstStyle/>
                    <a:p>
                      <a:pPr algn="ctr">
                        <a:lnSpc>
                          <a:spcPct val="150000"/>
                        </a:lnSpc>
                        <a:spcAft>
                          <a:spcPts val="0"/>
                        </a:spcAft>
                      </a:pPr>
                      <a:r>
                        <a:rPr lang="en-US" sz="1200" b="1">
                          <a:effectLst/>
                          <a:latin typeface="+mn-lt"/>
                          <a:ea typeface="Calibri" charset="0"/>
                        </a:rPr>
                        <a:t>Channel Index</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ru-RU" sz="1200" b="1">
                          <a:effectLst/>
                          <a:latin typeface="+mn-lt"/>
                          <a:ea typeface="Calibri" charset="0"/>
                        </a:rPr>
                        <a:t>Center Frequency</a:t>
                      </a:r>
                      <a:endParaRPr lang="ru-RU" sz="1200">
                        <a:effectLst/>
                        <a:latin typeface="+mn-lt"/>
                        <a:ea typeface="Calibri" charset="0"/>
                      </a:endParaRPr>
                    </a:p>
                    <a:p>
                      <a:pPr algn="ctr">
                        <a:lnSpc>
                          <a:spcPct val="150000"/>
                        </a:lnSpc>
                        <a:spcAft>
                          <a:spcPts val="0"/>
                        </a:spcAft>
                      </a:pPr>
                      <a:r>
                        <a:rPr lang="ru-RU" sz="1200" b="1">
                          <a:effectLst/>
                          <a:latin typeface="+mn-lt"/>
                          <a:ea typeface="Calibri" charset="0"/>
                        </a:rPr>
                        <a:t> (</a:t>
                      </a:r>
                      <a:r>
                        <a:rPr lang="en-US" sz="1200" b="1">
                          <a:effectLst/>
                          <a:latin typeface="+mn-lt"/>
                          <a:ea typeface="Calibri" charset="0"/>
                        </a:rPr>
                        <a:t>G</a:t>
                      </a:r>
                      <a:r>
                        <a:rPr lang="ru-RU" sz="1200" b="1">
                          <a:effectLst/>
                          <a:latin typeface="+mn-lt"/>
                          <a:ea typeface="Calibri" charset="0"/>
                        </a:rPr>
                        <a:t>Hz)</a:t>
                      </a:r>
                      <a:r>
                        <a:rPr lang="en-US" sz="1200" b="1">
                          <a:effectLst/>
                          <a:latin typeface="+mn-lt"/>
                          <a:ea typeface="Calibri" charset="0"/>
                        </a:rPr>
                        <a:t>&amp; polarization </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50000"/>
                        </a:lnSpc>
                        <a:spcAft>
                          <a:spcPts val="0"/>
                        </a:spcAft>
                      </a:pPr>
                      <a:r>
                        <a:rPr lang="ru-RU" sz="1200" b="1">
                          <a:effectLst/>
                          <a:latin typeface="+mn-lt"/>
                          <a:ea typeface="Calibri" charset="0"/>
                        </a:rPr>
                        <a:t>19.03.2021</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gridSpan="2">
                  <a:txBody>
                    <a:bodyPr/>
                    <a:lstStyle/>
                    <a:p>
                      <a:pPr algn="ctr">
                        <a:lnSpc>
                          <a:spcPct val="150000"/>
                        </a:lnSpc>
                        <a:spcAft>
                          <a:spcPts val="0"/>
                        </a:spcAft>
                      </a:pPr>
                      <a:r>
                        <a:rPr lang="ru-RU" sz="1200" b="1" dirty="0">
                          <a:effectLst/>
                          <a:latin typeface="+mn-lt"/>
                          <a:ea typeface="Calibri" charset="0"/>
                        </a:rPr>
                        <a:t>24.03.2021</a:t>
                      </a:r>
                      <a:endParaRPr lang="ru-RU" sz="1200" dirty="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gridSpan="2">
                  <a:txBody>
                    <a:bodyPr/>
                    <a:lstStyle/>
                    <a:p>
                      <a:pPr algn="ctr">
                        <a:lnSpc>
                          <a:spcPct val="150000"/>
                        </a:lnSpc>
                        <a:spcAft>
                          <a:spcPts val="0"/>
                        </a:spcAft>
                      </a:pPr>
                      <a:r>
                        <a:rPr lang="ru-RU" sz="1200" b="1">
                          <a:effectLst/>
                          <a:latin typeface="+mn-lt"/>
                          <a:ea typeface="Calibri" charset="0"/>
                        </a:rPr>
                        <a:t>29.03.2021</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gridSpan="2">
                  <a:txBody>
                    <a:bodyPr/>
                    <a:lstStyle/>
                    <a:p>
                      <a:pPr algn="ctr">
                        <a:lnSpc>
                          <a:spcPct val="150000"/>
                        </a:lnSpc>
                        <a:spcAft>
                          <a:spcPts val="0"/>
                        </a:spcAft>
                      </a:pPr>
                      <a:r>
                        <a:rPr lang="ru-RU" sz="1200" b="1">
                          <a:effectLst/>
                          <a:latin typeface="+mn-lt"/>
                          <a:ea typeface="Calibri" charset="0"/>
                        </a:rPr>
                        <a:t>03.04.2021</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gridSpan="2">
                  <a:txBody>
                    <a:bodyPr/>
                    <a:lstStyle/>
                    <a:p>
                      <a:pPr algn="ctr">
                        <a:lnSpc>
                          <a:spcPct val="150000"/>
                        </a:lnSpc>
                        <a:spcAft>
                          <a:spcPts val="0"/>
                        </a:spcAft>
                      </a:pPr>
                      <a:r>
                        <a:rPr lang="ru-RU" sz="1200" b="1">
                          <a:effectLst/>
                          <a:latin typeface="+mn-lt"/>
                          <a:ea typeface="Calibri" charset="0"/>
                        </a:rPr>
                        <a:t>08.04.2021</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gridSpan="2">
                  <a:txBody>
                    <a:bodyPr/>
                    <a:lstStyle/>
                    <a:p>
                      <a:pPr algn="ctr">
                        <a:lnSpc>
                          <a:spcPct val="150000"/>
                        </a:lnSpc>
                        <a:spcAft>
                          <a:spcPts val="0"/>
                        </a:spcAft>
                      </a:pPr>
                      <a:r>
                        <a:rPr lang="ru-RU" sz="1200" b="1">
                          <a:effectLst/>
                          <a:latin typeface="+mn-lt"/>
                          <a:ea typeface="Calibri" charset="0"/>
                        </a:rPr>
                        <a:t>14.04.2021</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1051181">
                <a:tc vMerge="1">
                  <a:txBody>
                    <a:bodyPr/>
                    <a:lstStyle/>
                    <a:p>
                      <a:endParaRPr lang="ru-RU"/>
                    </a:p>
                  </a:txBody>
                  <a:tcPr/>
                </a:tc>
                <a:tc vMerge="1">
                  <a:txBody>
                    <a:bodyPr/>
                    <a:lstStyle/>
                    <a:p>
                      <a:endParaRPr lang="ru-RU"/>
                    </a:p>
                  </a:txBody>
                  <a:tcPr/>
                </a:tc>
                <a:tc>
                  <a:txBody>
                    <a:bodyPr/>
                    <a:lstStyle/>
                    <a:p>
                      <a:pPr algn="ctr">
                        <a:lnSpc>
                          <a:spcPct val="150000"/>
                        </a:lnSpc>
                        <a:spcAft>
                          <a:spcPts val="0"/>
                        </a:spcAft>
                      </a:pPr>
                      <a:r>
                        <a:rPr lang="ru-RU" sz="1200">
                          <a:effectLst/>
                          <a:latin typeface="+mn-lt"/>
                          <a:ea typeface="Calibri" charset="0"/>
                        </a:rPr>
                        <a:t>B</a:t>
                      </a:r>
                      <a:r>
                        <a:rPr lang="en-US" sz="1200">
                          <a:effectLst/>
                          <a:latin typeface="+mn-lt"/>
                          <a:ea typeface="Calibri" charset="0"/>
                        </a:rPr>
                        <a:t>ias</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St.dev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B</a:t>
                      </a:r>
                      <a:r>
                        <a:rPr lang="en-US" sz="1200">
                          <a:effectLst/>
                          <a:latin typeface="+mn-lt"/>
                          <a:ea typeface="Calibri" charset="0"/>
                        </a:rPr>
                        <a:t>ias</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St.dev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B</a:t>
                      </a:r>
                      <a:r>
                        <a:rPr lang="en-US" sz="1200">
                          <a:effectLst/>
                          <a:latin typeface="+mn-lt"/>
                          <a:ea typeface="Calibri" charset="0"/>
                        </a:rPr>
                        <a:t>ias</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St.dev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B</a:t>
                      </a:r>
                      <a:r>
                        <a:rPr lang="en-US" sz="1200">
                          <a:effectLst/>
                          <a:latin typeface="+mn-lt"/>
                          <a:ea typeface="Calibri" charset="0"/>
                        </a:rPr>
                        <a:t>ias</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St.dev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B</a:t>
                      </a:r>
                      <a:r>
                        <a:rPr lang="en-US" sz="1200">
                          <a:effectLst/>
                          <a:latin typeface="+mn-lt"/>
                          <a:ea typeface="Calibri" charset="0"/>
                        </a:rPr>
                        <a:t>ias</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St.dev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B</a:t>
                      </a:r>
                      <a:r>
                        <a:rPr lang="en-US" sz="1200">
                          <a:effectLst/>
                          <a:latin typeface="+mn-lt"/>
                          <a:ea typeface="Calibri" charset="0"/>
                        </a:rPr>
                        <a:t>ias</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St.dev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0135">
                <a:tc>
                  <a:txBody>
                    <a:bodyPr/>
                    <a:lstStyle/>
                    <a:p>
                      <a:pPr algn="ctr">
                        <a:lnSpc>
                          <a:spcPct val="150000"/>
                        </a:lnSpc>
                        <a:spcAft>
                          <a:spcPts val="0"/>
                        </a:spcAft>
                      </a:pPr>
                      <a:r>
                        <a:rPr lang="en-US" sz="1200">
                          <a:effectLst/>
                          <a:latin typeface="+mn-lt"/>
                          <a:ea typeface="Calibri" charset="0"/>
                        </a:rPr>
                        <a:t>15</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52.8V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0.3</a:t>
                      </a:r>
                      <a:r>
                        <a:rPr lang="en-US" sz="1200">
                          <a:effectLst/>
                          <a:latin typeface="+mn-lt"/>
                          <a:ea typeface="Calibri" charset="0"/>
                        </a:rPr>
                        <a:t>0</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0135">
                <a:tc>
                  <a:txBody>
                    <a:bodyPr/>
                    <a:lstStyle/>
                    <a:p>
                      <a:pPr algn="ctr">
                        <a:lnSpc>
                          <a:spcPct val="150000"/>
                        </a:lnSpc>
                        <a:spcAft>
                          <a:spcPts val="0"/>
                        </a:spcAft>
                      </a:pPr>
                      <a:r>
                        <a:rPr lang="en-US" sz="1200">
                          <a:effectLst/>
                          <a:latin typeface="+mn-lt"/>
                          <a:ea typeface="Calibri" charset="0"/>
                        </a:rPr>
                        <a:t>16</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53.3V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0.97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a:t>
                      </a:r>
                      <a:r>
                        <a:rPr lang="en-US" sz="1200">
                          <a:effectLst/>
                          <a:latin typeface="+mn-lt"/>
                          <a:ea typeface="Calibri" charset="0"/>
                        </a:rPr>
                        <a:t>00</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0135">
                <a:tc>
                  <a:txBody>
                    <a:bodyPr/>
                    <a:lstStyle/>
                    <a:p>
                      <a:pPr algn="ctr">
                        <a:lnSpc>
                          <a:spcPct val="150000"/>
                        </a:lnSpc>
                        <a:spcAft>
                          <a:spcPts val="0"/>
                        </a:spcAft>
                      </a:pPr>
                      <a:r>
                        <a:rPr lang="en-US" sz="1200">
                          <a:effectLst/>
                          <a:latin typeface="+mn-lt"/>
                          <a:ea typeface="Calibri" charset="0"/>
                        </a:rPr>
                        <a:t>17</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53.8V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a:t>
                      </a:r>
                      <a:r>
                        <a:rPr lang="en-US" sz="1200">
                          <a:effectLst/>
                          <a:latin typeface="+mn-lt"/>
                          <a:ea typeface="Calibri" charset="0"/>
                        </a:rPr>
                        <a:t>.00</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0.97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0135">
                <a:tc>
                  <a:txBody>
                    <a:bodyPr/>
                    <a:lstStyle/>
                    <a:p>
                      <a:pPr algn="ctr">
                        <a:lnSpc>
                          <a:spcPct val="150000"/>
                        </a:lnSpc>
                        <a:spcAft>
                          <a:spcPts val="0"/>
                        </a:spcAft>
                      </a:pPr>
                      <a:r>
                        <a:rPr lang="en-US" sz="1200">
                          <a:effectLst/>
                          <a:latin typeface="+mn-lt"/>
                          <a:ea typeface="Calibri" charset="0"/>
                        </a:rPr>
                        <a:t>18</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54.64V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1.39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0135">
                <a:tc>
                  <a:txBody>
                    <a:bodyPr/>
                    <a:lstStyle/>
                    <a:p>
                      <a:pPr algn="ctr">
                        <a:lnSpc>
                          <a:spcPct val="150000"/>
                        </a:lnSpc>
                        <a:spcAft>
                          <a:spcPts val="0"/>
                        </a:spcAft>
                      </a:pPr>
                      <a:r>
                        <a:rPr lang="en-US" sz="1200">
                          <a:effectLst/>
                          <a:latin typeface="+mn-lt"/>
                          <a:ea typeface="Calibri" charset="0"/>
                        </a:rPr>
                        <a:t>19</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55.63V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0.2</a:t>
                      </a:r>
                      <a:r>
                        <a:rPr lang="en-US" sz="1200">
                          <a:effectLst/>
                          <a:latin typeface="+mn-lt"/>
                          <a:ea typeface="Calibri" charset="0"/>
                        </a:rPr>
                        <a:t>0</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0135">
                <a:tc>
                  <a:txBody>
                    <a:bodyPr/>
                    <a:lstStyle/>
                    <a:p>
                      <a:pPr algn="ctr">
                        <a:lnSpc>
                          <a:spcPct val="150000"/>
                        </a:lnSpc>
                        <a:spcAft>
                          <a:spcPts val="0"/>
                        </a:spcAft>
                      </a:pPr>
                      <a:r>
                        <a:rPr lang="en-US" sz="1200">
                          <a:effectLst/>
                          <a:latin typeface="+mn-lt"/>
                          <a:ea typeface="Calibri" charset="0"/>
                        </a:rPr>
                        <a:t>23</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57±0.1H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a:t>
                      </a:r>
                      <a:r>
                        <a:rPr lang="en-US" sz="1200">
                          <a:effectLst/>
                          <a:latin typeface="+mn-lt"/>
                          <a:ea typeface="Calibri" charset="0"/>
                        </a:rPr>
                        <a:t>.00</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0135">
                <a:tc>
                  <a:txBody>
                    <a:bodyPr/>
                    <a:lstStyle/>
                    <a:p>
                      <a:pPr algn="ctr">
                        <a:lnSpc>
                          <a:spcPct val="150000"/>
                        </a:lnSpc>
                        <a:spcAft>
                          <a:spcPts val="0"/>
                        </a:spcAft>
                      </a:pPr>
                      <a:r>
                        <a:rPr lang="en-US" sz="1200">
                          <a:effectLst/>
                          <a:latin typeface="+mn-lt"/>
                          <a:ea typeface="Calibri" charset="0"/>
                        </a:rPr>
                        <a:t>27</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183±7V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0.2</a:t>
                      </a:r>
                      <a:r>
                        <a:rPr lang="en-US" sz="1200">
                          <a:effectLst/>
                          <a:latin typeface="+mn-lt"/>
                          <a:ea typeface="Calibri" charset="0"/>
                        </a:rPr>
                        <a:t>0</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2.61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2.61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0135">
                <a:tc>
                  <a:txBody>
                    <a:bodyPr/>
                    <a:lstStyle/>
                    <a:p>
                      <a:pPr algn="ctr">
                        <a:lnSpc>
                          <a:spcPct val="150000"/>
                        </a:lnSpc>
                        <a:spcAft>
                          <a:spcPts val="0"/>
                        </a:spcAft>
                      </a:pPr>
                      <a:r>
                        <a:rPr lang="en-US" sz="1200">
                          <a:effectLst/>
                          <a:latin typeface="+mn-lt"/>
                          <a:ea typeface="Calibri" charset="0"/>
                        </a:rPr>
                        <a:t>28</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183±3V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2.39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2.4</a:t>
                      </a:r>
                      <a:r>
                        <a:rPr lang="en-US" sz="1200">
                          <a:effectLst/>
                          <a:latin typeface="+mn-lt"/>
                          <a:ea typeface="Calibri" charset="0"/>
                        </a:rPr>
                        <a:t>0</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0135">
                <a:tc>
                  <a:txBody>
                    <a:bodyPr/>
                    <a:lstStyle/>
                    <a:p>
                      <a:pPr algn="ctr">
                        <a:lnSpc>
                          <a:spcPct val="150000"/>
                        </a:lnSpc>
                        <a:spcAft>
                          <a:spcPts val="0"/>
                        </a:spcAft>
                      </a:pPr>
                      <a:r>
                        <a:rPr lang="en-US" sz="1200">
                          <a:effectLst/>
                          <a:latin typeface="+mn-lt"/>
                          <a:ea typeface="Calibri" charset="0"/>
                        </a:rPr>
                        <a:t>29</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dirty="0">
                          <a:effectLst/>
                          <a:latin typeface="+mn-lt"/>
                          <a:ea typeface="Calibri" charset="0"/>
                        </a:rPr>
                        <a:t>183±1.4V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a:t>
                      </a:r>
                      <a:r>
                        <a:rPr lang="en-US" sz="1200">
                          <a:effectLst/>
                          <a:latin typeface="+mn-lt"/>
                          <a:ea typeface="Calibri" charset="0"/>
                        </a:rPr>
                        <a:t>0</a:t>
                      </a:r>
                      <a:endParaRPr lang="ru-RU" sz="1200">
                        <a:effectLst/>
                        <a:latin typeface="+mn-lt"/>
                        <a:ea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dirty="0">
                          <a:effectLst/>
                          <a:latin typeface="+mn-lt"/>
                          <a:ea typeface="Calibri" charset="0"/>
                        </a:rPr>
                        <a:t>-0.11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2.38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a:effectLst/>
                          <a:latin typeface="+mn-lt"/>
                          <a:ea typeface="Calibri" charset="0"/>
                        </a:rPr>
                        <a:t>0.24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pPr>
                      <a:r>
                        <a:rPr lang="ru-RU" sz="1200" dirty="0">
                          <a:effectLst/>
                          <a:latin typeface="+mn-lt"/>
                          <a:ea typeface="Calibri" charset="0"/>
                        </a:rPr>
                        <a:t>2.41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Rectangle 1"/>
          <p:cNvSpPr>
            <a:spLocks noChangeArrowheads="1"/>
          </p:cNvSpPr>
          <p:nvPr/>
        </p:nvSpPr>
        <p:spPr bwMode="auto">
          <a:xfrm>
            <a:off x="1052434" y="284948"/>
            <a:ext cx="80153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ru-RU" b="1" dirty="0" bmk="">
                <a:latin typeface="Arial" charset="0"/>
              </a:rPr>
              <a:t>Biases and standard deviations of BTs in atmospheric sounding </a:t>
            </a:r>
          </a:p>
          <a:p>
            <a:pPr algn="ctr" eaLnBrk="0" fontAlgn="base" hangingPunct="0">
              <a:spcBef>
                <a:spcPct val="0"/>
              </a:spcBef>
              <a:spcAft>
                <a:spcPct val="0"/>
              </a:spcAft>
            </a:pPr>
            <a:r>
              <a:rPr lang="en-US" altLang="ru-RU" b="1" dirty="0" bmk="">
                <a:latin typeface="Arial" charset="0"/>
              </a:rPr>
              <a:t>channels after the last on-orbit calibration</a:t>
            </a:r>
            <a:endParaRPr lang="en-US" altLang="ru-RU" dirty="0">
              <a:latin typeface="Arial" charset="0"/>
            </a:endParaRPr>
          </a:p>
        </p:txBody>
      </p:sp>
    </p:spTree>
    <p:extLst>
      <p:ext uri="{BB962C8B-B14F-4D97-AF65-F5344CB8AC3E}">
        <p14:creationId xmlns:p14="http://schemas.microsoft.com/office/powerpoint/2010/main" val="423712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560" y="1124744"/>
            <a:ext cx="8515350" cy="5467350"/>
          </a:xfrm>
          <a:prstGeom prst="rect">
            <a:avLst/>
          </a:prstGeom>
        </p:spPr>
      </p:pic>
      <p:sp>
        <p:nvSpPr>
          <p:cNvPr id="5" name="Rectangle 1"/>
          <p:cNvSpPr>
            <a:spLocks noChangeArrowheads="1"/>
          </p:cNvSpPr>
          <p:nvPr/>
        </p:nvSpPr>
        <p:spPr bwMode="auto">
          <a:xfrm>
            <a:off x="1052434" y="284948"/>
            <a:ext cx="80153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ru-RU" b="1" dirty="0" bmk="">
                <a:latin typeface="Arial" charset="0"/>
              </a:rPr>
              <a:t>Biases and standard deviations of BTs in atmospheric sounding </a:t>
            </a:r>
          </a:p>
          <a:p>
            <a:pPr algn="ctr" eaLnBrk="0" fontAlgn="base" hangingPunct="0">
              <a:spcBef>
                <a:spcPct val="0"/>
              </a:spcBef>
              <a:spcAft>
                <a:spcPct val="0"/>
              </a:spcAft>
            </a:pPr>
            <a:r>
              <a:rPr lang="en-US" altLang="ru-RU" b="1" dirty="0" smtClean="0" bmk="">
                <a:latin typeface="Arial" charset="0"/>
              </a:rPr>
              <a:t>channels</a:t>
            </a:r>
            <a:endParaRPr lang="en-US" altLang="ru-RU" dirty="0">
              <a:latin typeface="Arial" charset="0"/>
            </a:endParaRPr>
          </a:p>
        </p:txBody>
      </p:sp>
    </p:spTree>
    <p:extLst>
      <p:ext uri="{BB962C8B-B14F-4D97-AF65-F5344CB8AC3E}">
        <p14:creationId xmlns:p14="http://schemas.microsoft.com/office/powerpoint/2010/main" val="1600165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4294967295"/>
          </p:nvPr>
        </p:nvSpPr>
        <p:spPr>
          <a:xfrm>
            <a:off x="9520238" y="6492875"/>
            <a:ext cx="385762" cy="365125"/>
          </a:xfrm>
        </p:spPr>
        <p:txBody>
          <a:bodyPr/>
          <a:lstStyle/>
          <a:p>
            <a:pPr>
              <a:defRPr/>
            </a:pPr>
            <a:fld id="{F1AE698A-4FFF-472A-91F9-6392B036558C}" type="slidenum">
              <a:rPr lang="ru-RU" smtClean="0"/>
              <a:pPr>
                <a:defRPr/>
              </a:pPr>
              <a:t>3</a:t>
            </a:fld>
            <a:endParaRPr lang="ru-RU" dirty="0"/>
          </a:p>
        </p:txBody>
      </p:sp>
      <p:sp>
        <p:nvSpPr>
          <p:cNvPr id="5" name="Text Box 3"/>
          <p:cNvSpPr txBox="1">
            <a:spLocks noChangeArrowheads="1"/>
          </p:cNvSpPr>
          <p:nvPr/>
        </p:nvSpPr>
        <p:spPr bwMode="auto">
          <a:xfrm>
            <a:off x="0" y="332656"/>
            <a:ext cx="9906000" cy="461962"/>
          </a:xfrm>
          <a:prstGeom prst="rect">
            <a:avLst/>
          </a:prstGeom>
          <a:noFill/>
          <a:ln w="9525">
            <a:noFill/>
            <a:miter lim="800000"/>
            <a:headEnd/>
            <a:tailEnd/>
          </a:ln>
        </p:spPr>
        <p:txBody>
          <a:bodyPr wrap="square">
            <a:spAutoFit/>
          </a:bodyPr>
          <a:lstStyle/>
          <a:p>
            <a:pPr algn="ctr">
              <a:spcBef>
                <a:spcPct val="50000"/>
              </a:spcBef>
            </a:pPr>
            <a:r>
              <a:rPr lang="en-US" sz="2400" b="1" dirty="0">
                <a:latin typeface="Times New Roman" pitchFamily="18" charset="0"/>
                <a:cs typeface="Times New Roman" pitchFamily="18" charset="0"/>
              </a:rPr>
              <a:t>METEOR-M </a:t>
            </a:r>
            <a:r>
              <a:rPr lang="en-US" sz="2400" b="1" dirty="0" smtClean="0">
                <a:latin typeface="Times New Roman" pitchFamily="18" charset="0"/>
                <a:cs typeface="Times New Roman" pitchFamily="18" charset="0"/>
              </a:rPr>
              <a:t> General </a:t>
            </a:r>
            <a:r>
              <a:rPr lang="en-US" sz="2400" b="1" dirty="0">
                <a:latin typeface="Times New Roman" pitchFamily="18" charset="0"/>
                <a:cs typeface="Times New Roman" pitchFamily="18" charset="0"/>
              </a:rPr>
              <a:t>Design</a:t>
            </a:r>
            <a:endParaRPr lang="ru-RU" sz="2400" b="1" dirty="0">
              <a:latin typeface="Times New Roman" pitchFamily="18" charset="0"/>
              <a:cs typeface="Times New Roman" pitchFamily="18" charset="0"/>
            </a:endParaRPr>
          </a:p>
        </p:txBody>
      </p:sp>
      <p:pic>
        <p:nvPicPr>
          <p:cNvPr id="6" name="Picture 2" descr="Метеор_М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693653">
            <a:off x="4811502" y="1274331"/>
            <a:ext cx="3902207" cy="1857375"/>
          </a:xfrm>
          <a:prstGeom prst="rect">
            <a:avLst/>
          </a:prstGeom>
          <a:noFill/>
          <a:ln w="9525">
            <a:noFill/>
            <a:miter lim="800000"/>
            <a:headEnd/>
            <a:tailEnd/>
          </a:ln>
        </p:spPr>
      </p:pic>
      <p:sp>
        <p:nvSpPr>
          <p:cNvPr id="7" name="Rectangle 7"/>
          <p:cNvSpPr>
            <a:spLocks noChangeArrowheads="1"/>
          </p:cNvSpPr>
          <p:nvPr/>
        </p:nvSpPr>
        <p:spPr bwMode="auto">
          <a:xfrm>
            <a:off x="4088903" y="3466346"/>
            <a:ext cx="5185172" cy="3188155"/>
          </a:xfrm>
          <a:prstGeom prst="roundRect">
            <a:avLst>
              <a:gd name="adj" fmla="val 10524"/>
            </a:avLst>
          </a:prstGeom>
          <a:solidFill>
            <a:schemeClr val="accent3">
              <a:lumMod val="20000"/>
              <a:lumOff val="80000"/>
            </a:schemeClr>
          </a:solidFill>
          <a:ln w="3175">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lIns="360000" tIns="108000" rIns="180000" bIns="72000" anchor="ctr">
            <a:spAutoFit/>
          </a:bodyPr>
          <a:lstStyle/>
          <a:p>
            <a:pPr>
              <a:lnSpc>
                <a:spcPct val="80000"/>
              </a:lnSpc>
              <a:tabLst>
                <a:tab pos="228600" algn="l"/>
              </a:tabLst>
            </a:pPr>
            <a:r>
              <a:rPr lang="en-US" dirty="0" smtClean="0">
                <a:latin typeface="Times New Roman" pitchFamily="18" charset="0"/>
                <a:cs typeface="Times New Roman" pitchFamily="18" charset="0"/>
              </a:rPr>
              <a:t>In-orbit </a:t>
            </a:r>
            <a:r>
              <a:rPr lang="en-US" dirty="0">
                <a:latin typeface="Times New Roman" pitchFamily="18" charset="0"/>
                <a:cs typeface="Times New Roman" pitchFamily="18" charset="0"/>
              </a:rPr>
              <a:t>mass  –</a:t>
            </a:r>
            <a:r>
              <a:rPr lang="ru-RU" dirty="0">
                <a:latin typeface="Times New Roman" pitchFamily="18" charset="0"/>
                <a:cs typeface="Times New Roman" pitchFamily="18" charset="0"/>
              </a:rPr>
              <a:t>  </a:t>
            </a:r>
            <a:r>
              <a:rPr lang="en-US" sz="2400" dirty="0">
                <a:latin typeface="Times New Roman" pitchFamily="18" charset="0"/>
                <a:cs typeface="Times New Roman" pitchFamily="18" charset="0"/>
              </a:rPr>
              <a:t>2700 </a:t>
            </a:r>
            <a:r>
              <a:rPr lang="en-US" dirty="0">
                <a:latin typeface="Times New Roman" pitchFamily="18" charset="0"/>
                <a:cs typeface="Times New Roman" pitchFamily="18" charset="0"/>
              </a:rPr>
              <a:t>kg</a:t>
            </a:r>
            <a:r>
              <a:rPr lang="ru-RU" sz="2400" dirty="0">
                <a:latin typeface="Times New Roman" pitchFamily="18" charset="0"/>
                <a:cs typeface="Times New Roman" pitchFamily="18" charset="0"/>
              </a:rPr>
              <a:t>      </a:t>
            </a:r>
          </a:p>
          <a:p>
            <a:pPr>
              <a:lnSpc>
                <a:spcPct val="80000"/>
              </a:lnSpc>
              <a:tabLst>
                <a:tab pos="228600" algn="l"/>
              </a:tabLst>
            </a:pPr>
            <a:endParaRPr lang="en-US" dirty="0">
              <a:latin typeface="Times New Roman" pitchFamily="18" charset="0"/>
              <a:cs typeface="Times New Roman" pitchFamily="18" charset="0"/>
            </a:endParaRPr>
          </a:p>
          <a:p>
            <a:pPr>
              <a:lnSpc>
                <a:spcPct val="80000"/>
              </a:lnSpc>
              <a:tabLst>
                <a:tab pos="228600" algn="l"/>
              </a:tabLst>
            </a:pPr>
            <a:r>
              <a:rPr lang="en-US" dirty="0" smtClean="0">
                <a:latin typeface="Times New Roman" pitchFamily="18" charset="0"/>
                <a:cs typeface="Times New Roman" pitchFamily="18" charset="0"/>
              </a:rPr>
              <a:t>Payload </a:t>
            </a:r>
            <a:r>
              <a:rPr lang="en-US" dirty="0">
                <a:latin typeface="Times New Roman" pitchFamily="18" charset="0"/>
                <a:cs typeface="Times New Roman" pitchFamily="18" charset="0"/>
              </a:rPr>
              <a:t>mass</a:t>
            </a:r>
            <a:r>
              <a:rPr lang="ru-RU"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ru-RU" dirty="0">
                <a:latin typeface="Times New Roman" pitchFamily="18" charset="0"/>
                <a:cs typeface="Times New Roman" pitchFamily="18" charset="0"/>
              </a:rPr>
              <a:t>   </a:t>
            </a:r>
            <a:r>
              <a:rPr lang="en-US" sz="2400" dirty="0">
                <a:latin typeface="Times New Roman" pitchFamily="18" charset="0"/>
                <a:cs typeface="Times New Roman" pitchFamily="18" charset="0"/>
              </a:rPr>
              <a:t>1200 </a:t>
            </a:r>
            <a:r>
              <a:rPr lang="en-US" dirty="0">
                <a:latin typeface="Times New Roman" pitchFamily="18" charset="0"/>
                <a:cs typeface="Times New Roman" pitchFamily="18" charset="0"/>
              </a:rPr>
              <a:t>kg</a:t>
            </a:r>
          </a:p>
          <a:p>
            <a:pPr>
              <a:lnSpc>
                <a:spcPct val="80000"/>
              </a:lnSpc>
              <a:tabLst>
                <a:tab pos="228600" algn="l"/>
              </a:tabLst>
            </a:pPr>
            <a:endParaRPr lang="en-US" dirty="0">
              <a:latin typeface="Times New Roman" pitchFamily="18" charset="0"/>
              <a:cs typeface="Times New Roman" pitchFamily="18" charset="0"/>
            </a:endParaRPr>
          </a:p>
          <a:p>
            <a:pPr>
              <a:lnSpc>
                <a:spcPct val="80000"/>
              </a:lnSpc>
              <a:tabLst>
                <a:tab pos="228600" algn="l"/>
              </a:tabLst>
            </a:pPr>
            <a:r>
              <a:rPr lang="en-US" dirty="0" smtClean="0">
                <a:latin typeface="Times New Roman" pitchFamily="18" charset="0"/>
                <a:cs typeface="Times New Roman" pitchFamily="18" charset="0"/>
              </a:rPr>
              <a:t>Lifetime </a:t>
            </a:r>
            <a:r>
              <a:rPr lang="en-US" dirty="0">
                <a:latin typeface="Times New Roman" pitchFamily="18" charset="0"/>
                <a:cs typeface="Times New Roman" pitchFamily="18" charset="0"/>
              </a:rPr>
              <a:t>–  </a:t>
            </a:r>
            <a:r>
              <a:rPr lang="en-US" sz="2400" dirty="0">
                <a:latin typeface="Times New Roman" pitchFamily="18" charset="0"/>
                <a:cs typeface="Times New Roman" pitchFamily="18" charset="0"/>
              </a:rPr>
              <a:t>5 </a:t>
            </a:r>
            <a:r>
              <a:rPr lang="en-US" dirty="0">
                <a:latin typeface="Times New Roman" pitchFamily="18" charset="0"/>
                <a:cs typeface="Times New Roman" pitchFamily="18" charset="0"/>
              </a:rPr>
              <a:t>years</a:t>
            </a:r>
          </a:p>
          <a:p>
            <a:pPr>
              <a:lnSpc>
                <a:spcPct val="80000"/>
              </a:lnSpc>
              <a:tabLst>
                <a:tab pos="228600" algn="l"/>
              </a:tabLst>
            </a:pPr>
            <a:endParaRPr lang="en-US" dirty="0">
              <a:latin typeface="Times New Roman" pitchFamily="18" charset="0"/>
              <a:cs typeface="Times New Roman" pitchFamily="18" charset="0"/>
            </a:endParaRPr>
          </a:p>
          <a:p>
            <a:pPr>
              <a:lnSpc>
                <a:spcPct val="80000"/>
              </a:lnSpc>
              <a:tabLst>
                <a:tab pos="228600" algn="l"/>
              </a:tabLst>
            </a:pPr>
            <a:r>
              <a:rPr lang="en-US" dirty="0" smtClean="0">
                <a:latin typeface="Times New Roman" pitchFamily="18" charset="0"/>
                <a:cs typeface="Times New Roman" pitchFamily="18" charset="0"/>
              </a:rPr>
              <a:t>Orbit </a:t>
            </a:r>
            <a:r>
              <a:rPr lang="en-US" dirty="0">
                <a:latin typeface="Times New Roman" pitchFamily="18" charset="0"/>
                <a:cs typeface="Times New Roman" pitchFamily="18" charset="0"/>
              </a:rPr>
              <a:t>– </a:t>
            </a:r>
            <a:r>
              <a:rPr lang="en-US" sz="2000" dirty="0">
                <a:latin typeface="Times New Roman" pitchFamily="18" charset="0"/>
                <a:cs typeface="Times New Roman" pitchFamily="18" charset="0"/>
              </a:rPr>
              <a:t>Sun-synchronous</a:t>
            </a:r>
          </a:p>
          <a:p>
            <a:pPr>
              <a:lnSpc>
                <a:spcPct val="80000"/>
              </a:lnSpc>
              <a:tabLst>
                <a:tab pos="228600" algn="l"/>
              </a:tabLst>
            </a:pPr>
            <a:endParaRPr lang="en-US" dirty="0">
              <a:latin typeface="Times New Roman" pitchFamily="18" charset="0"/>
              <a:cs typeface="Times New Roman" pitchFamily="18" charset="0"/>
            </a:endParaRPr>
          </a:p>
          <a:p>
            <a:pPr>
              <a:lnSpc>
                <a:spcPct val="80000"/>
              </a:lnSpc>
              <a:tabLst>
                <a:tab pos="228600" algn="l"/>
              </a:tabLst>
            </a:pPr>
            <a:r>
              <a:rPr lang="en-US" dirty="0" smtClean="0">
                <a:latin typeface="Times New Roman" pitchFamily="18" charset="0"/>
                <a:cs typeface="Times New Roman" pitchFamily="18" charset="0"/>
              </a:rPr>
              <a:t>Altitude  </a:t>
            </a:r>
            <a:r>
              <a:rPr lang="en-US" dirty="0">
                <a:latin typeface="Times New Roman" pitchFamily="18" charset="0"/>
                <a:cs typeface="Times New Roman" pitchFamily="18" charset="0"/>
              </a:rPr>
              <a:t>–  </a:t>
            </a:r>
            <a:r>
              <a:rPr lang="en-US" sz="2400" dirty="0">
                <a:latin typeface="Times New Roman" pitchFamily="18" charset="0"/>
                <a:cs typeface="Times New Roman" pitchFamily="18" charset="0"/>
              </a:rPr>
              <a:t>830 </a:t>
            </a:r>
            <a:r>
              <a:rPr lang="en-US" dirty="0">
                <a:latin typeface="Times New Roman" pitchFamily="18" charset="0"/>
                <a:cs typeface="Times New Roman" pitchFamily="18" charset="0"/>
              </a:rPr>
              <a:t>km</a:t>
            </a:r>
          </a:p>
          <a:p>
            <a:pPr>
              <a:lnSpc>
                <a:spcPct val="80000"/>
              </a:lnSpc>
              <a:tabLst>
                <a:tab pos="228600" algn="l"/>
              </a:tabLst>
            </a:pPr>
            <a:endParaRPr lang="en-US" dirty="0">
              <a:latin typeface="Times New Roman" pitchFamily="18" charset="0"/>
              <a:cs typeface="Times New Roman" pitchFamily="18" charset="0"/>
            </a:endParaRPr>
          </a:p>
          <a:p>
            <a:pPr>
              <a:lnSpc>
                <a:spcPct val="80000"/>
              </a:lnSpc>
              <a:tabLst>
                <a:tab pos="228600" algn="l"/>
              </a:tabLst>
            </a:pPr>
            <a:r>
              <a:rPr lang="en-US" dirty="0" smtClean="0">
                <a:latin typeface="Times New Roman" pitchFamily="18" charset="0"/>
                <a:cs typeface="Times New Roman" pitchFamily="18" charset="0"/>
              </a:rPr>
              <a:t>Data </a:t>
            </a:r>
            <a:r>
              <a:rPr lang="en-US" dirty="0">
                <a:latin typeface="Times New Roman" pitchFamily="18" charset="0"/>
                <a:cs typeface="Times New Roman" pitchFamily="18" charset="0"/>
              </a:rPr>
              <a:t>dissemination format –  </a:t>
            </a:r>
            <a:r>
              <a:rPr lang="en-US" sz="2400" dirty="0">
                <a:latin typeface="Times New Roman" pitchFamily="18" charset="0"/>
                <a:cs typeface="Times New Roman" pitchFamily="18" charset="0"/>
              </a:rPr>
              <a:t>HRPT/LRPT</a:t>
            </a:r>
            <a:endParaRPr lang="ru-RU" sz="2400" dirty="0">
              <a:latin typeface="Times New Roman" pitchFamily="18" charset="0"/>
              <a:cs typeface="Times New Roman" pitchFamily="18" charset="0"/>
            </a:endParaRPr>
          </a:p>
        </p:txBody>
      </p:sp>
      <p:sp>
        <p:nvSpPr>
          <p:cNvPr id="8" name="Rectangle 1"/>
          <p:cNvSpPr>
            <a:spLocks noChangeArrowheads="1"/>
          </p:cNvSpPr>
          <p:nvPr/>
        </p:nvSpPr>
        <p:spPr bwMode="auto">
          <a:xfrm>
            <a:off x="560512" y="4198646"/>
            <a:ext cx="3024336" cy="861774"/>
          </a:xfrm>
          <a:prstGeom prst="rect">
            <a:avLst/>
          </a:prstGeom>
          <a:noFill/>
          <a:ln w="6350">
            <a:noFill/>
            <a:miter lim="800000"/>
            <a:headEnd/>
            <a:tailEnd/>
          </a:ln>
        </p:spPr>
        <p:txBody>
          <a:bodyPr wrap="square" anchor="ctr">
            <a:spAutoFit/>
          </a:bodyPr>
          <a:lstStyle/>
          <a:p>
            <a:pPr algn="ctr">
              <a:lnSpc>
                <a:spcPts val="2000"/>
              </a:lnSpc>
            </a:pPr>
            <a:r>
              <a:rPr lang="en-US" sz="1400" dirty="0">
                <a:latin typeface="Arial" panose="020B0604020202020204" pitchFamily="34" charset="0"/>
                <a:cs typeface="Arial" panose="020B0604020202020204" pitchFamily="34" charset="0"/>
              </a:rPr>
              <a:t> </a:t>
            </a:r>
            <a:r>
              <a:rPr lang="en-US" sz="1600" dirty="0">
                <a:latin typeface="Times New Roman" pitchFamily="18" charset="0"/>
                <a:cs typeface="Times New Roman" pitchFamily="18" charset="0"/>
              </a:rPr>
              <a:t>Russian meteorological satellite</a:t>
            </a:r>
            <a:r>
              <a:rPr lang="ru-RU" sz="1600" dirty="0">
                <a:latin typeface="Times New Roman" pitchFamily="18" charset="0"/>
                <a:cs typeface="Times New Roman" pitchFamily="18" charset="0"/>
              </a:rPr>
              <a:t> </a:t>
            </a:r>
            <a:r>
              <a:rPr lang="en-US" sz="1600" dirty="0" smtClean="0">
                <a:latin typeface="Times New Roman" pitchFamily="18" charset="0"/>
                <a:cs typeface="Times New Roman" pitchFamily="18" charset="0"/>
              </a:rPr>
              <a:t>Meteor</a:t>
            </a:r>
            <a:r>
              <a:rPr lang="ru-RU" sz="1600" dirty="0" smtClean="0">
                <a:latin typeface="Times New Roman" pitchFamily="18" charset="0"/>
                <a:cs typeface="Times New Roman" pitchFamily="18" charset="0"/>
              </a:rPr>
              <a:t>-М </a:t>
            </a:r>
            <a:r>
              <a:rPr lang="en-US" sz="1600" dirty="0" smtClean="0">
                <a:latin typeface="Times New Roman" pitchFamily="18" charset="0"/>
                <a:cs typeface="Times New Roman" pitchFamily="18" charset="0"/>
              </a:rPr>
              <a:t>N2 </a:t>
            </a:r>
            <a:r>
              <a:rPr lang="en-US" sz="1600" dirty="0">
                <a:latin typeface="Times New Roman" pitchFamily="18" charset="0"/>
                <a:cs typeface="Times New Roman" pitchFamily="18" charset="0"/>
              </a:rPr>
              <a:t>was </a:t>
            </a:r>
            <a:r>
              <a:rPr lang="en-US" sz="1600" dirty="0" smtClean="0">
                <a:latin typeface="Times New Roman" pitchFamily="18" charset="0"/>
                <a:cs typeface="Times New Roman" pitchFamily="18" charset="0"/>
              </a:rPr>
              <a:t>launched </a:t>
            </a:r>
          </a:p>
          <a:p>
            <a:pPr algn="ctr">
              <a:lnSpc>
                <a:spcPts val="2000"/>
              </a:lnSpc>
            </a:pPr>
            <a:r>
              <a:rPr lang="en-US" sz="1600" dirty="0" smtClean="0">
                <a:latin typeface="Times New Roman" pitchFamily="18" charset="0"/>
                <a:cs typeface="Times New Roman" pitchFamily="18" charset="0"/>
              </a:rPr>
              <a:t>on </a:t>
            </a:r>
            <a:r>
              <a:rPr lang="en-US" sz="1600" b="1" dirty="0" smtClean="0">
                <a:latin typeface="Times New Roman" pitchFamily="18" charset="0"/>
                <a:cs typeface="Times New Roman" pitchFamily="18" charset="0"/>
              </a:rPr>
              <a:t>July 8, 2014</a:t>
            </a:r>
            <a:endParaRPr lang="ru-RU" sz="1600" b="1" i="1" dirty="0">
              <a:latin typeface="Times New Roman" pitchFamily="18" charset="0"/>
              <a:cs typeface="Times New Roman" pitchFamily="18" charset="0"/>
            </a:endParaRPr>
          </a:p>
        </p:txBody>
      </p:sp>
      <p:pic>
        <p:nvPicPr>
          <p:cNvPr id="9" name="Рисунок 8"/>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28"/>
                    </a14:imgEffect>
                    <a14:imgEffect>
                      <a14:saturation sat="66000"/>
                    </a14:imgEffect>
                    <a14:imgEffect>
                      <a14:brightnessContrast bright="16000"/>
                    </a14:imgEffect>
                  </a14:imgLayer>
                </a14:imgProps>
              </a:ext>
              <a:ext uri="{28A0092B-C50C-407E-A947-70E740481C1C}">
                <a14:useLocalDpi xmlns:a14="http://schemas.microsoft.com/office/drawing/2010/main" val="0"/>
              </a:ext>
            </a:extLst>
          </a:blip>
          <a:srcRect r="13015"/>
          <a:stretch/>
        </p:blipFill>
        <p:spPr>
          <a:xfrm>
            <a:off x="341150" y="1341438"/>
            <a:ext cx="3368824" cy="25819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2946018"/>
      </p:ext>
    </p:extLst>
  </p:cSld>
  <p:clrMapOvr>
    <a:masterClrMapping/>
  </p:clrMapOvr>
  <p:transition spd="med" advClick="0" advTm="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9662" y="404664"/>
            <a:ext cx="7286676" cy="571504"/>
          </a:xfrm>
        </p:spPr>
        <p:txBody>
          <a:bodyPr>
            <a:normAutofit fontScale="90000"/>
          </a:bodyPr>
          <a:lstStyle/>
          <a:p>
            <a:r>
              <a:rPr lang="en-US" dirty="0" smtClean="0"/>
              <a:t>Conclusion</a:t>
            </a:r>
            <a:endParaRPr lang="ru-RU" dirty="0"/>
          </a:p>
        </p:txBody>
      </p:sp>
      <p:sp>
        <p:nvSpPr>
          <p:cNvPr id="3" name="Содержимое 2"/>
          <p:cNvSpPr>
            <a:spLocks noGrp="1"/>
          </p:cNvSpPr>
          <p:nvPr>
            <p:ph idx="1"/>
          </p:nvPr>
        </p:nvSpPr>
        <p:spPr>
          <a:xfrm>
            <a:off x="495300" y="1268760"/>
            <a:ext cx="8915400" cy="4857409"/>
          </a:xfrm>
          <a:solidFill>
            <a:srgbClr val="FFC000"/>
          </a:solidFill>
        </p:spPr>
        <p:txBody>
          <a:bodyPr>
            <a:normAutofit fontScale="85000" lnSpcReduction="20000"/>
          </a:bodyPr>
          <a:lstStyle/>
          <a:p>
            <a:r>
              <a:rPr lang="en-US" dirty="0" smtClean="0"/>
              <a:t>Post-launch </a:t>
            </a:r>
            <a:r>
              <a:rPr lang="en-US" dirty="0" smtClean="0"/>
              <a:t>calibration was explored using RTM calculations and GFS NCEP data.</a:t>
            </a:r>
          </a:p>
          <a:p>
            <a:r>
              <a:rPr lang="en-GB" dirty="0" smtClean="0"/>
              <a:t>The results for MTVZA-GY are similar to early results from the SSMIS instruments on DMSP.</a:t>
            </a:r>
            <a:endParaRPr lang="en-US" dirty="0" smtClean="0"/>
          </a:p>
          <a:p>
            <a:r>
              <a:rPr lang="en-US" dirty="0" smtClean="0"/>
              <a:t>MTVZA-GY instrument performance proved to be stable and is according to specs</a:t>
            </a:r>
            <a:r>
              <a:rPr lang="en-US" dirty="0" smtClean="0"/>
              <a:t>.</a:t>
            </a:r>
          </a:p>
          <a:p>
            <a:pPr algn="just"/>
            <a:r>
              <a:rPr lang="en-US" dirty="0"/>
              <a:t>For the most channels there were large air-mass dependent biases. After the post-launch calibration the biases are within limits except for the stratospheric channels (O7-O10). Bias distribution now became more like normal Gaussian type for most channels. </a:t>
            </a:r>
          </a:p>
          <a:p>
            <a:pPr lvl="0" algn="just"/>
            <a:r>
              <a:rPr lang="en-US" dirty="0"/>
              <a:t>The stripping noise in most channels was also detected, especially for the humidity sounding channels. </a:t>
            </a:r>
            <a:endParaRPr lang="ru-RU" dirty="0"/>
          </a:p>
          <a:p>
            <a:endParaRPr lang="en-US" dirty="0" smtClean="0"/>
          </a:p>
        </p:txBody>
      </p:sp>
      <p:sp>
        <p:nvSpPr>
          <p:cNvPr id="4" name="Овал 3"/>
          <p:cNvSpPr/>
          <p:nvPr/>
        </p:nvSpPr>
        <p:spPr>
          <a:xfrm>
            <a:off x="9229746" y="6583077"/>
            <a:ext cx="331766" cy="2910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 name="Номер слайда 3"/>
          <p:cNvSpPr txBox="1">
            <a:spLocks/>
          </p:cNvSpPr>
          <p:nvPr/>
        </p:nvSpPr>
        <p:spPr>
          <a:xfrm>
            <a:off x="9129464" y="6511068"/>
            <a:ext cx="423810" cy="374316"/>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1AE698A-4FFF-472A-91F9-6392B036558C}" type="slidenum">
              <a:rPr lang="ru-RU" sz="1400" b="1">
                <a:solidFill>
                  <a:schemeClr val="bg1"/>
                </a:solidFill>
                <a:latin typeface="Arial"/>
                <a:cs typeface="Arial"/>
              </a:rPr>
              <a:pPr>
                <a:defRPr/>
              </a:pPr>
              <a:t>30</a:t>
            </a:fld>
            <a:endParaRPr lang="ru-RU" sz="1400" b="1" dirty="0">
              <a:solidFill>
                <a:schemeClr val="bg1"/>
              </a:solidFill>
              <a:latin typeface="Arial"/>
              <a:cs typeface="Arial"/>
            </a:endParaRPr>
          </a:p>
        </p:txBody>
      </p:sp>
    </p:spTree>
    <p:extLst>
      <p:ext uri="{BB962C8B-B14F-4D97-AF65-F5344CB8AC3E}">
        <p14:creationId xmlns:p14="http://schemas.microsoft.com/office/powerpoint/2010/main" val="5193968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8464" y="44624"/>
            <a:ext cx="9577064" cy="6786858"/>
          </a:xfrm>
          <a:prstGeom prst="rect">
            <a:avLst/>
          </a:prstGeom>
        </p:spPr>
        <p:txBody>
          <a:bodyPr wrap="square">
            <a:spAutoFit/>
          </a:bodyPr>
          <a:lstStyle/>
          <a:p>
            <a:pPr marL="95250" marR="111760" indent="-6350" algn="ctr">
              <a:lnSpc>
                <a:spcPct val="107000"/>
              </a:lnSpc>
              <a:spcAft>
                <a:spcPts val="0"/>
              </a:spcAft>
            </a:pPr>
            <a:r>
              <a:rPr lang="ru-RU" sz="2000" b="1" kern="0" dirty="0">
                <a:solidFill>
                  <a:srgbClr val="000000"/>
                </a:solidFill>
                <a:latin typeface="Times New Roman" charset="0"/>
                <a:ea typeface="Times New Roman" charset="0"/>
              </a:rPr>
              <a:t> REFERENCES </a:t>
            </a:r>
            <a:endParaRPr lang="ru-RU" sz="2000" dirty="0">
              <a:solidFill>
                <a:srgbClr val="000000"/>
              </a:solidFill>
              <a:latin typeface="Times New Roman" charset="0"/>
              <a:ea typeface="Times New Roman" charset="0"/>
            </a:endParaRPr>
          </a:p>
          <a:p>
            <a:pPr marL="342900" marR="12065" lvl="0" indent="-342900" algn="just" fontAlgn="base">
              <a:lnSpc>
                <a:spcPct val="104000"/>
              </a:lnSpc>
              <a:spcAft>
                <a:spcPts val="15"/>
              </a:spcAft>
              <a:buClr>
                <a:srgbClr val="000000"/>
              </a:buClr>
              <a:buSzPts val="900"/>
              <a:buFont typeface="+mj-lt"/>
              <a:buAutoNum type="arabicPeriod"/>
            </a:pPr>
            <a:r>
              <a:rPr lang="sk-SK" sz="1600" dirty="0">
                <a:solidFill>
                  <a:srgbClr val="000000"/>
                </a:solidFill>
                <a:uFill>
                  <a:solidFill>
                    <a:srgbClr val="000000"/>
                  </a:solidFill>
                </a:uFill>
                <a:latin typeface="Times New Roman" charset="0"/>
                <a:ea typeface="Times New Roman" charset="0"/>
                <a:cs typeface="Times New Roman" charset="0"/>
              </a:rPr>
              <a:t>I. A. </a:t>
            </a:r>
            <a:r>
              <a:rPr lang="sk-SK" sz="1600" dirty="0" err="1">
                <a:solidFill>
                  <a:srgbClr val="000000"/>
                </a:solidFill>
                <a:uFill>
                  <a:solidFill>
                    <a:srgbClr val="000000"/>
                  </a:solidFill>
                </a:uFill>
                <a:latin typeface="Times New Roman" charset="0"/>
                <a:ea typeface="Times New Roman" charset="0"/>
                <a:cs typeface="Times New Roman" charset="0"/>
              </a:rPr>
              <a:t>Barsukov</a:t>
            </a:r>
            <a:r>
              <a:rPr lang="sk-SK" sz="1600" dirty="0">
                <a:solidFill>
                  <a:srgbClr val="000000"/>
                </a:solidFill>
                <a:uFill>
                  <a:solidFill>
                    <a:srgbClr val="000000"/>
                  </a:solidFill>
                </a:uFill>
                <a:latin typeface="Times New Roman" charset="0"/>
                <a:ea typeface="Times New Roman" charset="0"/>
                <a:cs typeface="Times New Roman" charset="0"/>
              </a:rPr>
              <a:t>, V. V. </a:t>
            </a:r>
            <a:r>
              <a:rPr lang="sk-SK" sz="1600" dirty="0" err="1">
                <a:solidFill>
                  <a:srgbClr val="000000"/>
                </a:solidFill>
                <a:uFill>
                  <a:solidFill>
                    <a:srgbClr val="000000"/>
                  </a:solidFill>
                </a:uFill>
                <a:latin typeface="Times New Roman" charset="0"/>
                <a:ea typeface="Times New Roman" charset="0"/>
                <a:cs typeface="Times New Roman" charset="0"/>
              </a:rPr>
              <a:t>Boldyrev</a:t>
            </a:r>
            <a:r>
              <a:rPr lang="sk-SK" sz="1600" dirty="0">
                <a:solidFill>
                  <a:srgbClr val="000000"/>
                </a:solidFill>
                <a:uFill>
                  <a:solidFill>
                    <a:srgbClr val="000000"/>
                  </a:solidFill>
                </a:uFill>
                <a:latin typeface="Times New Roman" charset="0"/>
                <a:ea typeface="Times New Roman" charset="0"/>
                <a:cs typeface="Times New Roman" charset="0"/>
              </a:rPr>
              <a:t>, M. I. </a:t>
            </a:r>
            <a:r>
              <a:rPr lang="sk-SK" sz="1600" dirty="0" err="1">
                <a:solidFill>
                  <a:srgbClr val="000000"/>
                </a:solidFill>
                <a:uFill>
                  <a:solidFill>
                    <a:srgbClr val="000000"/>
                  </a:solidFill>
                </a:uFill>
                <a:latin typeface="Times New Roman" charset="0"/>
                <a:ea typeface="Times New Roman" charset="0"/>
                <a:cs typeface="Times New Roman" charset="0"/>
              </a:rPr>
              <a:t>Gavrilov</a:t>
            </a:r>
            <a:r>
              <a:rPr lang="sk-SK" sz="1600" dirty="0">
                <a:solidFill>
                  <a:srgbClr val="000000"/>
                </a:solidFill>
                <a:uFill>
                  <a:solidFill>
                    <a:srgbClr val="000000"/>
                  </a:solidFill>
                </a:uFill>
                <a:latin typeface="Times New Roman" charset="0"/>
                <a:ea typeface="Times New Roman" charset="0"/>
                <a:cs typeface="Times New Roman" charset="0"/>
              </a:rPr>
              <a:t>, </a:t>
            </a:r>
            <a:r>
              <a:rPr lang="sk-SK" sz="1600" dirty="0" smtClean="0">
                <a:solidFill>
                  <a:srgbClr val="000000"/>
                </a:solidFill>
                <a:uFill>
                  <a:solidFill>
                    <a:srgbClr val="000000"/>
                  </a:solidFill>
                </a:uFill>
                <a:latin typeface="Times New Roman" charset="0"/>
                <a:ea typeface="Times New Roman" charset="0"/>
                <a:cs typeface="Times New Roman" charset="0"/>
              </a:rPr>
              <a:t>et al. </a:t>
            </a:r>
            <a:r>
              <a:rPr lang="sk-SK" sz="1600" dirty="0" err="1" smtClean="0">
                <a:solidFill>
                  <a:srgbClr val="000000"/>
                </a:solidFill>
                <a:uFill>
                  <a:solidFill>
                    <a:srgbClr val="000000"/>
                  </a:solidFill>
                </a:uFill>
                <a:latin typeface="Times New Roman" charset="0"/>
                <a:ea typeface="Times New Roman" charset="0"/>
                <a:cs typeface="Times New Roman" charset="0"/>
              </a:rPr>
              <a:t>Satellite</a:t>
            </a:r>
            <a:r>
              <a:rPr lang="sk-SK" sz="1600" dirty="0" smtClean="0">
                <a:solidFill>
                  <a:srgbClr val="000000"/>
                </a:solidFill>
                <a:uFill>
                  <a:solidFill>
                    <a:srgbClr val="000000"/>
                  </a:solidFill>
                </a:uFill>
                <a:latin typeface="Times New Roman" charset="0"/>
                <a:ea typeface="Times New Roman" charset="0"/>
                <a:cs typeface="Times New Roman" charset="0"/>
              </a:rPr>
              <a:t> </a:t>
            </a:r>
            <a:r>
              <a:rPr lang="sk-SK" sz="1600" dirty="0" err="1">
                <a:solidFill>
                  <a:srgbClr val="000000"/>
                </a:solidFill>
                <a:uFill>
                  <a:solidFill>
                    <a:srgbClr val="000000"/>
                  </a:solidFill>
                </a:uFill>
                <a:latin typeface="Times New Roman" charset="0"/>
                <a:ea typeface="Times New Roman" charset="0"/>
                <a:cs typeface="Times New Roman" charset="0"/>
              </a:rPr>
              <a:t>Microwave</a:t>
            </a:r>
            <a:r>
              <a:rPr lang="sk-SK" sz="1600" dirty="0">
                <a:solidFill>
                  <a:srgbClr val="000000"/>
                </a:solidFill>
                <a:uFill>
                  <a:solidFill>
                    <a:srgbClr val="000000"/>
                  </a:solidFill>
                </a:uFill>
                <a:latin typeface="Times New Roman" charset="0"/>
                <a:ea typeface="Times New Roman" charset="0"/>
                <a:cs typeface="Times New Roman" charset="0"/>
              </a:rPr>
              <a:t> </a:t>
            </a:r>
            <a:r>
              <a:rPr lang="sk-SK" sz="1600" dirty="0" err="1">
                <a:solidFill>
                  <a:srgbClr val="000000"/>
                </a:solidFill>
                <a:uFill>
                  <a:solidFill>
                    <a:srgbClr val="000000"/>
                  </a:solidFill>
                </a:uFill>
                <a:latin typeface="Times New Roman" charset="0"/>
                <a:ea typeface="Times New Roman" charset="0"/>
                <a:cs typeface="Times New Roman" charset="0"/>
              </a:rPr>
              <a:t>Radiometry</a:t>
            </a:r>
            <a:r>
              <a:rPr lang="sk-SK" sz="1600" dirty="0">
                <a:solidFill>
                  <a:srgbClr val="000000"/>
                </a:solidFill>
                <a:uFill>
                  <a:solidFill>
                    <a:srgbClr val="000000"/>
                  </a:solidFill>
                </a:uFill>
                <a:latin typeface="Times New Roman" charset="0"/>
                <a:ea typeface="Times New Roman" charset="0"/>
                <a:cs typeface="Times New Roman" charset="0"/>
              </a:rPr>
              <a:t> </a:t>
            </a:r>
            <a:r>
              <a:rPr lang="sk-SK" sz="1600" dirty="0" err="1">
                <a:solidFill>
                  <a:srgbClr val="000000"/>
                </a:solidFill>
                <a:uFill>
                  <a:solidFill>
                    <a:srgbClr val="000000"/>
                  </a:solidFill>
                </a:uFill>
                <a:latin typeface="Times New Roman" charset="0"/>
                <a:ea typeface="Times New Roman" charset="0"/>
                <a:cs typeface="Times New Roman" charset="0"/>
              </a:rPr>
              <a:t>for</a:t>
            </a:r>
            <a:r>
              <a:rPr lang="sk-SK" sz="1600" dirty="0">
                <a:solidFill>
                  <a:srgbClr val="000000"/>
                </a:solidFill>
                <a:uFill>
                  <a:solidFill>
                    <a:srgbClr val="000000"/>
                  </a:solidFill>
                </a:uFill>
                <a:latin typeface="Times New Roman" charset="0"/>
                <a:ea typeface="Times New Roman" charset="0"/>
                <a:cs typeface="Times New Roman" charset="0"/>
              </a:rPr>
              <a:t> </a:t>
            </a:r>
            <a:r>
              <a:rPr lang="sk-SK" sz="1600" dirty="0" err="1">
                <a:solidFill>
                  <a:srgbClr val="000000"/>
                </a:solidFill>
                <a:uFill>
                  <a:solidFill>
                    <a:srgbClr val="000000"/>
                  </a:solidFill>
                </a:uFill>
                <a:latin typeface="Times New Roman" charset="0"/>
                <a:ea typeface="Times New Roman" charset="0"/>
                <a:cs typeface="Times New Roman" charset="0"/>
              </a:rPr>
              <a:t>Earth</a:t>
            </a:r>
            <a:r>
              <a:rPr lang="sk-SK" sz="1600" dirty="0">
                <a:solidFill>
                  <a:srgbClr val="000000"/>
                </a:solidFill>
                <a:uFill>
                  <a:solidFill>
                    <a:srgbClr val="000000"/>
                  </a:solidFill>
                </a:uFill>
                <a:latin typeface="Times New Roman" charset="0"/>
                <a:ea typeface="Times New Roman" charset="0"/>
                <a:cs typeface="Times New Roman" charset="0"/>
              </a:rPr>
              <a:t> Remote </a:t>
            </a:r>
            <a:r>
              <a:rPr lang="sk-SK" sz="1600" dirty="0" err="1">
                <a:solidFill>
                  <a:srgbClr val="000000"/>
                </a:solidFill>
                <a:uFill>
                  <a:solidFill>
                    <a:srgbClr val="000000"/>
                  </a:solidFill>
                </a:uFill>
                <a:latin typeface="Times New Roman" charset="0"/>
                <a:ea typeface="Times New Roman" charset="0"/>
                <a:cs typeface="Times New Roman" charset="0"/>
              </a:rPr>
              <a:t>Sensing</a:t>
            </a:r>
            <a:r>
              <a:rPr lang="sk-SK" sz="1600" dirty="0">
                <a:solidFill>
                  <a:srgbClr val="000000"/>
                </a:solidFill>
                <a:uFill>
                  <a:solidFill>
                    <a:srgbClr val="000000"/>
                  </a:solidFill>
                </a:uFill>
                <a:latin typeface="Times New Roman" charset="0"/>
                <a:ea typeface="Times New Roman" charset="0"/>
                <a:cs typeface="Times New Roman" charset="0"/>
              </a:rPr>
              <a:t>,” </a:t>
            </a:r>
            <a:r>
              <a:rPr lang="sk-SK" sz="1600" dirty="0" err="1">
                <a:solidFill>
                  <a:srgbClr val="000000"/>
                </a:solidFill>
                <a:uFill>
                  <a:solidFill>
                    <a:srgbClr val="000000"/>
                  </a:solidFill>
                </a:uFill>
                <a:latin typeface="Times New Roman" charset="0"/>
                <a:ea typeface="Times New Roman" charset="0"/>
                <a:cs typeface="Times New Roman" charset="0"/>
              </a:rPr>
              <a:t>Raketno-kosmicheskoe</a:t>
            </a:r>
            <a:r>
              <a:rPr lang="sk-SK" sz="1600" dirty="0">
                <a:solidFill>
                  <a:srgbClr val="000000"/>
                </a:solidFill>
                <a:uFill>
                  <a:solidFill>
                    <a:srgbClr val="000000"/>
                  </a:solidFill>
                </a:uFill>
                <a:latin typeface="Times New Roman" charset="0"/>
                <a:ea typeface="Times New Roman" charset="0"/>
                <a:cs typeface="Times New Roman" charset="0"/>
              </a:rPr>
              <a:t> </a:t>
            </a:r>
            <a:r>
              <a:rPr lang="sk-SK" sz="1600" dirty="0" err="1">
                <a:solidFill>
                  <a:srgbClr val="000000"/>
                </a:solidFill>
                <a:uFill>
                  <a:solidFill>
                    <a:srgbClr val="000000"/>
                  </a:solidFill>
                </a:uFill>
                <a:latin typeface="Times New Roman" charset="0"/>
                <a:ea typeface="Times New Roman" charset="0"/>
                <a:cs typeface="Times New Roman" charset="0"/>
              </a:rPr>
              <a:t>Priborostroenie</a:t>
            </a:r>
            <a:r>
              <a:rPr lang="sk-SK" sz="1600" dirty="0">
                <a:solidFill>
                  <a:srgbClr val="000000"/>
                </a:solidFill>
                <a:uFill>
                  <a:solidFill>
                    <a:srgbClr val="000000"/>
                  </a:solidFill>
                </a:uFill>
                <a:latin typeface="Times New Roman" charset="0"/>
                <a:ea typeface="Times New Roman" charset="0"/>
                <a:cs typeface="Times New Roman" charset="0"/>
              </a:rPr>
              <a:t> i </a:t>
            </a:r>
            <a:r>
              <a:rPr lang="sk-SK" sz="1600" dirty="0" err="1">
                <a:solidFill>
                  <a:srgbClr val="000000"/>
                </a:solidFill>
                <a:uFill>
                  <a:solidFill>
                    <a:srgbClr val="000000"/>
                  </a:solidFill>
                </a:uFill>
                <a:latin typeface="Times New Roman" charset="0"/>
                <a:ea typeface="Times New Roman" charset="0"/>
                <a:cs typeface="Times New Roman" charset="0"/>
              </a:rPr>
              <a:t>Informatsionnye</a:t>
            </a:r>
            <a:r>
              <a:rPr lang="sk-SK" sz="1600" dirty="0">
                <a:solidFill>
                  <a:srgbClr val="000000"/>
                </a:solidFill>
                <a:uFill>
                  <a:solidFill>
                    <a:srgbClr val="000000"/>
                  </a:solidFill>
                </a:uFill>
                <a:latin typeface="Times New Roman" charset="0"/>
                <a:ea typeface="Times New Roman" charset="0"/>
                <a:cs typeface="Times New Roman" charset="0"/>
              </a:rPr>
              <a:t> </a:t>
            </a:r>
            <a:r>
              <a:rPr lang="sk-SK" sz="1600" dirty="0" err="1">
                <a:solidFill>
                  <a:srgbClr val="000000"/>
                </a:solidFill>
                <a:uFill>
                  <a:solidFill>
                    <a:srgbClr val="000000"/>
                  </a:solidFill>
                </a:uFill>
                <a:latin typeface="Times New Roman" charset="0"/>
                <a:ea typeface="Times New Roman" charset="0"/>
                <a:cs typeface="Times New Roman" charset="0"/>
              </a:rPr>
              <a:t>Sistemy</a:t>
            </a:r>
            <a:r>
              <a:rPr lang="sk-SK" sz="1600" dirty="0">
                <a:solidFill>
                  <a:srgbClr val="000000"/>
                </a:solidFill>
                <a:uFill>
                  <a:solidFill>
                    <a:srgbClr val="000000"/>
                  </a:solidFill>
                </a:uFill>
                <a:latin typeface="Times New Roman" charset="0"/>
                <a:ea typeface="Times New Roman" charset="0"/>
                <a:cs typeface="Times New Roman" charset="0"/>
              </a:rPr>
              <a:t>, No. 1, 8 (2021) [in </a:t>
            </a:r>
            <a:r>
              <a:rPr lang="sk-SK" sz="1600" dirty="0" err="1">
                <a:solidFill>
                  <a:srgbClr val="000000"/>
                </a:solidFill>
                <a:uFill>
                  <a:solidFill>
                    <a:srgbClr val="000000"/>
                  </a:solidFill>
                </a:uFill>
                <a:latin typeface="Times New Roman" charset="0"/>
                <a:ea typeface="Times New Roman" charset="0"/>
                <a:cs typeface="Times New Roman" charset="0"/>
              </a:rPr>
              <a:t>Russian</a:t>
            </a:r>
            <a:r>
              <a:rPr lang="sk-SK" sz="1600" dirty="0" smtClean="0">
                <a:solidFill>
                  <a:srgbClr val="000000"/>
                </a:solidFill>
                <a:uFill>
                  <a:solidFill>
                    <a:srgbClr val="000000"/>
                  </a:solidFill>
                </a:uFill>
                <a:latin typeface="Times New Roman" charset="0"/>
                <a:ea typeface="Times New Roman" charset="0"/>
                <a:cs typeface="Times New Roman" charset="0"/>
              </a:rPr>
              <a:t>].</a:t>
            </a:r>
            <a:endParaRPr lang="en-US" sz="1600" dirty="0" smtClean="0">
              <a:solidFill>
                <a:srgbClr val="000000"/>
              </a:solidFill>
              <a:uFill>
                <a:solidFill>
                  <a:srgbClr val="000000"/>
                </a:solidFill>
              </a:uFill>
              <a:latin typeface="Times New Roman" charset="0"/>
              <a:ea typeface="Times New Roman" charset="0"/>
              <a:cs typeface="Times New Roman" charset="0"/>
            </a:endParaRPr>
          </a:p>
          <a:p>
            <a:pPr marL="342900" marR="12065" lvl="0" indent="-342900" algn="just" fontAlgn="base">
              <a:lnSpc>
                <a:spcPct val="104000"/>
              </a:lnSpc>
              <a:spcAft>
                <a:spcPts val="15"/>
              </a:spcAft>
              <a:buClr>
                <a:srgbClr val="000000"/>
              </a:buClr>
              <a:buSzPts val="900"/>
              <a:buFont typeface="+mj-lt"/>
              <a:buAutoNum type="arabicPeriod"/>
            </a:pPr>
            <a:r>
              <a:rPr lang="en-US" sz="1600" dirty="0" smtClean="0">
                <a:solidFill>
                  <a:srgbClr val="000000"/>
                </a:solidFill>
                <a:uFill>
                  <a:solidFill>
                    <a:srgbClr val="000000"/>
                  </a:solidFill>
                </a:uFill>
                <a:latin typeface="Times New Roman" charset="0"/>
                <a:ea typeface="Times New Roman" charset="0"/>
                <a:cs typeface="Times New Roman" charset="0"/>
              </a:rPr>
              <a:t>D</a:t>
            </a:r>
            <a:r>
              <a:rPr lang="en-US" sz="1600" dirty="0">
                <a:solidFill>
                  <a:srgbClr val="000000"/>
                </a:solidFill>
                <a:uFill>
                  <a:solidFill>
                    <a:srgbClr val="000000"/>
                  </a:solidFill>
                </a:uFill>
                <a:latin typeface="Times New Roman" charset="0"/>
                <a:ea typeface="Times New Roman" charset="0"/>
                <a:cs typeface="Times New Roman" charset="0"/>
              </a:rPr>
              <a:t>. R. </a:t>
            </a:r>
            <a:r>
              <a:rPr lang="en-US" sz="1600" dirty="0" err="1">
                <a:solidFill>
                  <a:srgbClr val="000000"/>
                </a:solidFill>
                <a:uFill>
                  <a:solidFill>
                    <a:srgbClr val="000000"/>
                  </a:solidFill>
                </a:uFill>
                <a:latin typeface="Times New Roman" charset="0"/>
                <a:ea typeface="Times New Roman" charset="0"/>
                <a:cs typeface="Times New Roman" charset="0"/>
              </a:rPr>
              <a:t>Gayfulin</a:t>
            </a:r>
            <a:r>
              <a:rPr lang="en-US" sz="1600" dirty="0">
                <a:solidFill>
                  <a:srgbClr val="000000"/>
                </a:solidFill>
                <a:uFill>
                  <a:solidFill>
                    <a:srgbClr val="000000"/>
                  </a:solidFill>
                </a:uFill>
                <a:latin typeface="Times New Roman" charset="0"/>
                <a:ea typeface="Times New Roman" charset="0"/>
                <a:cs typeface="Times New Roman" charset="0"/>
              </a:rPr>
              <a:t>, M. D. </a:t>
            </a:r>
            <a:r>
              <a:rPr lang="en-US" sz="1600" dirty="0" err="1">
                <a:solidFill>
                  <a:srgbClr val="000000"/>
                </a:solidFill>
                <a:uFill>
                  <a:solidFill>
                    <a:srgbClr val="000000"/>
                  </a:solidFill>
                </a:uFill>
                <a:latin typeface="Times New Roman" charset="0"/>
                <a:ea typeface="Times New Roman" charset="0"/>
                <a:cs typeface="Times New Roman" charset="0"/>
              </a:rPr>
              <a:t>Tsyrulnikov</a:t>
            </a:r>
            <a:r>
              <a:rPr lang="en-US" sz="1600" dirty="0">
                <a:solidFill>
                  <a:srgbClr val="000000"/>
                </a:solidFill>
                <a:uFill>
                  <a:solidFill>
                    <a:srgbClr val="000000"/>
                  </a:solidFill>
                </a:uFill>
                <a:latin typeface="Times New Roman" charset="0"/>
                <a:ea typeface="Times New Roman" charset="0"/>
                <a:cs typeface="Times New Roman" charset="0"/>
              </a:rPr>
              <a:t>, A. B. Uspensky, </a:t>
            </a:r>
            <a:r>
              <a:rPr lang="en-US" sz="1600" dirty="0" smtClean="0">
                <a:solidFill>
                  <a:srgbClr val="000000"/>
                </a:solidFill>
                <a:uFill>
                  <a:solidFill>
                    <a:srgbClr val="000000"/>
                  </a:solidFill>
                </a:uFill>
                <a:latin typeface="Times New Roman" charset="0"/>
                <a:ea typeface="Times New Roman" charset="0"/>
                <a:cs typeface="Times New Roman" charset="0"/>
              </a:rPr>
              <a:t>et al. The </a:t>
            </a:r>
            <a:r>
              <a:rPr lang="en-US" sz="1600" dirty="0">
                <a:solidFill>
                  <a:srgbClr val="000000"/>
                </a:solidFill>
                <a:uFill>
                  <a:solidFill>
                    <a:srgbClr val="000000"/>
                  </a:solidFill>
                </a:uFill>
                <a:latin typeface="Times New Roman" charset="0"/>
                <a:ea typeface="Times New Roman" charset="0"/>
                <a:cs typeface="Times New Roman" charset="0"/>
              </a:rPr>
              <a:t>Usage of MTVZA-GYa Satellite Microwave Radiometer Observations in the Data </a:t>
            </a:r>
            <a:r>
              <a:rPr lang="en-US" sz="1600" dirty="0" smtClean="0">
                <a:solidFill>
                  <a:srgbClr val="000000"/>
                </a:solidFill>
                <a:uFill>
                  <a:solidFill>
                    <a:srgbClr val="000000"/>
                  </a:solidFill>
                </a:uFill>
                <a:latin typeface="Times New Roman" charset="0"/>
                <a:ea typeface="Times New Roman" charset="0"/>
                <a:cs typeface="Times New Roman" charset="0"/>
              </a:rPr>
              <a:t>Assimilation </a:t>
            </a:r>
            <a:r>
              <a:rPr lang="en-US" sz="1600" dirty="0">
                <a:solidFill>
                  <a:srgbClr val="000000"/>
                </a:solidFill>
                <a:uFill>
                  <a:solidFill>
                    <a:srgbClr val="000000"/>
                  </a:solidFill>
                </a:uFill>
                <a:latin typeface="Times New Roman" charset="0"/>
                <a:ea typeface="Times New Roman" charset="0"/>
                <a:cs typeface="Times New Roman" charset="0"/>
              </a:rPr>
              <a:t>System of the Hydrometcenter of </a:t>
            </a:r>
            <a:r>
              <a:rPr lang="en-US" sz="1600" dirty="0" smtClean="0">
                <a:solidFill>
                  <a:srgbClr val="000000"/>
                </a:solidFill>
                <a:uFill>
                  <a:solidFill>
                    <a:srgbClr val="000000"/>
                  </a:solidFill>
                </a:uFill>
                <a:latin typeface="Times New Roman" charset="0"/>
                <a:ea typeface="Times New Roman" charset="0"/>
                <a:cs typeface="Times New Roman" charset="0"/>
              </a:rPr>
              <a:t>Russia, </a:t>
            </a:r>
            <a:r>
              <a:rPr lang="en-US" sz="1600" dirty="0" err="1" smtClean="0">
                <a:solidFill>
                  <a:srgbClr val="000000"/>
                </a:solidFill>
                <a:uFill>
                  <a:solidFill>
                    <a:srgbClr val="000000"/>
                  </a:solidFill>
                </a:uFill>
                <a:latin typeface="Times New Roman" charset="0"/>
                <a:ea typeface="Times New Roman" charset="0"/>
                <a:cs typeface="Times New Roman" charset="0"/>
              </a:rPr>
              <a:t>Meteorol</a:t>
            </a:r>
            <a:r>
              <a:rPr lang="en-US" sz="1600" dirty="0">
                <a:solidFill>
                  <a:srgbClr val="000000"/>
                </a:solidFill>
                <a:uFill>
                  <a:solidFill>
                    <a:srgbClr val="000000"/>
                  </a:solidFill>
                </a:uFill>
                <a:latin typeface="Times New Roman" charset="0"/>
                <a:ea typeface="Times New Roman" charset="0"/>
                <a:cs typeface="Times New Roman" charset="0"/>
              </a:rPr>
              <a:t>. </a:t>
            </a:r>
            <a:r>
              <a:rPr lang="en-US" sz="1600" dirty="0" err="1">
                <a:solidFill>
                  <a:srgbClr val="000000"/>
                </a:solidFill>
                <a:uFill>
                  <a:solidFill>
                    <a:srgbClr val="000000"/>
                  </a:solidFill>
                </a:uFill>
                <a:latin typeface="Times New Roman" charset="0"/>
                <a:ea typeface="Times New Roman" charset="0"/>
                <a:cs typeface="Times New Roman" charset="0"/>
              </a:rPr>
              <a:t>Gidrol</a:t>
            </a:r>
            <a:r>
              <a:rPr lang="en-US" sz="1600" dirty="0">
                <a:solidFill>
                  <a:srgbClr val="000000"/>
                </a:solidFill>
                <a:uFill>
                  <a:solidFill>
                    <a:srgbClr val="000000"/>
                  </a:solidFill>
                </a:uFill>
                <a:latin typeface="Times New Roman" charset="0"/>
                <a:ea typeface="Times New Roman" charset="0"/>
                <a:cs typeface="Times New Roman" charset="0"/>
              </a:rPr>
              <a:t>., No. 9 (2017) [Russ. </a:t>
            </a:r>
            <a:r>
              <a:rPr lang="en-US" sz="1600" dirty="0" err="1">
                <a:solidFill>
                  <a:srgbClr val="000000"/>
                </a:solidFill>
                <a:uFill>
                  <a:solidFill>
                    <a:srgbClr val="000000"/>
                  </a:solidFill>
                </a:uFill>
                <a:latin typeface="Times New Roman" charset="0"/>
                <a:ea typeface="Times New Roman" charset="0"/>
                <a:cs typeface="Times New Roman" charset="0"/>
              </a:rPr>
              <a:t>Meteorol</a:t>
            </a:r>
            <a:r>
              <a:rPr lang="en-US" sz="1600" dirty="0">
                <a:solidFill>
                  <a:srgbClr val="000000"/>
                </a:solidFill>
                <a:uFill>
                  <a:solidFill>
                    <a:srgbClr val="000000"/>
                  </a:solidFill>
                </a:uFill>
                <a:latin typeface="Times New Roman" charset="0"/>
                <a:ea typeface="Times New Roman" charset="0"/>
                <a:cs typeface="Times New Roman" charset="0"/>
              </a:rPr>
              <a:t>. </a:t>
            </a:r>
            <a:r>
              <a:rPr lang="en-US" sz="1600" dirty="0" err="1">
                <a:solidFill>
                  <a:srgbClr val="000000"/>
                </a:solidFill>
                <a:uFill>
                  <a:solidFill>
                    <a:srgbClr val="000000"/>
                  </a:solidFill>
                </a:uFill>
                <a:latin typeface="Times New Roman" charset="0"/>
                <a:ea typeface="Times New Roman" charset="0"/>
                <a:cs typeface="Times New Roman" charset="0"/>
              </a:rPr>
              <a:t>Hydrol</a:t>
            </a:r>
            <a:r>
              <a:rPr lang="en-US" sz="1600" dirty="0">
                <a:solidFill>
                  <a:srgbClr val="000000"/>
                </a:solidFill>
                <a:uFill>
                  <a:solidFill>
                    <a:srgbClr val="000000"/>
                  </a:solidFill>
                </a:uFill>
                <a:latin typeface="Times New Roman" charset="0"/>
                <a:ea typeface="Times New Roman" charset="0"/>
                <a:cs typeface="Times New Roman" charset="0"/>
              </a:rPr>
              <a:t>., No. 9, 42 (2017</a:t>
            </a:r>
            <a:r>
              <a:rPr lang="en-US" sz="1600" dirty="0" smtClean="0">
                <a:solidFill>
                  <a:srgbClr val="000000"/>
                </a:solidFill>
                <a:uFill>
                  <a:solidFill>
                    <a:srgbClr val="000000"/>
                  </a:solidFill>
                </a:uFill>
                <a:latin typeface="Times New Roman" charset="0"/>
                <a:ea typeface="Times New Roman" charset="0"/>
                <a:cs typeface="Times New Roman" charset="0"/>
              </a:rPr>
              <a:t>)].</a:t>
            </a:r>
          </a:p>
          <a:p>
            <a:pPr marL="342900" marR="12065" lvl="0" indent="-342900" algn="just" fontAlgn="base">
              <a:lnSpc>
                <a:spcPct val="104000"/>
              </a:lnSpc>
              <a:spcAft>
                <a:spcPts val="15"/>
              </a:spcAft>
              <a:buClr>
                <a:srgbClr val="000000"/>
              </a:buClr>
              <a:buSzPts val="900"/>
              <a:buFont typeface="+mj-lt"/>
              <a:buAutoNum type="arabicPeriod"/>
            </a:pPr>
            <a:r>
              <a:rPr lang="en-US" sz="1600" dirty="0">
                <a:solidFill>
                  <a:srgbClr val="000000"/>
                </a:solidFill>
                <a:uFill>
                  <a:solidFill>
                    <a:srgbClr val="000000"/>
                  </a:solidFill>
                </a:uFill>
                <a:latin typeface="Times New Roman" charset="0"/>
                <a:ea typeface="Times New Roman" charset="0"/>
                <a:cs typeface="Times New Roman" charset="0"/>
              </a:rPr>
              <a:t>M. D. </a:t>
            </a:r>
            <a:r>
              <a:rPr lang="en-US" sz="1600" dirty="0" err="1" smtClean="0">
                <a:solidFill>
                  <a:srgbClr val="000000"/>
                </a:solidFill>
                <a:uFill>
                  <a:solidFill>
                    <a:srgbClr val="000000"/>
                  </a:solidFill>
                </a:uFill>
                <a:latin typeface="Times New Roman" charset="0"/>
                <a:ea typeface="Times New Roman" charset="0"/>
                <a:cs typeface="Times New Roman" charset="0"/>
              </a:rPr>
              <a:t>Tsyrulnikov</a:t>
            </a:r>
            <a:r>
              <a:rPr lang="en-US" sz="1600" dirty="0" smtClean="0">
                <a:solidFill>
                  <a:srgbClr val="000000"/>
                </a:solidFill>
                <a:uFill>
                  <a:solidFill>
                    <a:srgbClr val="000000"/>
                  </a:solidFill>
                </a:uFill>
                <a:latin typeface="Times New Roman" charset="0"/>
                <a:ea typeface="Times New Roman" charset="0"/>
                <a:cs typeface="Times New Roman" charset="0"/>
              </a:rPr>
              <a:t>, </a:t>
            </a:r>
            <a:r>
              <a:rPr lang="en-US" sz="1600" dirty="0">
                <a:solidFill>
                  <a:srgbClr val="000000"/>
                </a:solidFill>
                <a:uFill>
                  <a:solidFill>
                    <a:srgbClr val="000000"/>
                  </a:solidFill>
                </a:uFill>
                <a:latin typeface="Times New Roman" charset="0"/>
                <a:ea typeface="Times New Roman" charset="0"/>
                <a:cs typeface="Times New Roman" charset="0"/>
              </a:rPr>
              <a:t>D. R. </a:t>
            </a:r>
            <a:r>
              <a:rPr lang="en-US" sz="1600" dirty="0" err="1" smtClean="0">
                <a:solidFill>
                  <a:srgbClr val="000000"/>
                </a:solidFill>
                <a:uFill>
                  <a:solidFill>
                    <a:srgbClr val="000000"/>
                  </a:solidFill>
                </a:uFill>
                <a:latin typeface="Times New Roman" charset="0"/>
                <a:ea typeface="Times New Roman" charset="0"/>
                <a:cs typeface="Times New Roman" charset="0"/>
              </a:rPr>
              <a:t>Gayfulin</a:t>
            </a:r>
            <a:r>
              <a:rPr lang="en-US" sz="1600" dirty="0" smtClean="0">
                <a:solidFill>
                  <a:srgbClr val="000000"/>
                </a:solidFill>
                <a:uFill>
                  <a:solidFill>
                    <a:srgbClr val="000000"/>
                  </a:solidFill>
                </a:uFill>
                <a:latin typeface="Times New Roman" charset="0"/>
                <a:ea typeface="Times New Roman" charset="0"/>
                <a:cs typeface="Times New Roman" charset="0"/>
              </a:rPr>
              <a:t>, </a:t>
            </a:r>
            <a:r>
              <a:rPr lang="en-US" sz="1600" dirty="0">
                <a:solidFill>
                  <a:srgbClr val="000000"/>
                </a:solidFill>
                <a:uFill>
                  <a:solidFill>
                    <a:srgbClr val="000000"/>
                  </a:solidFill>
                </a:uFill>
                <a:latin typeface="Times New Roman" charset="0"/>
                <a:ea typeface="Times New Roman" charset="0"/>
                <a:cs typeface="Times New Roman" charset="0"/>
              </a:rPr>
              <a:t>P. I. </a:t>
            </a:r>
            <a:r>
              <a:rPr lang="en-US" sz="1600" dirty="0" err="1" smtClean="0">
                <a:solidFill>
                  <a:srgbClr val="000000"/>
                </a:solidFill>
                <a:uFill>
                  <a:solidFill>
                    <a:srgbClr val="000000"/>
                  </a:solidFill>
                </a:uFill>
                <a:latin typeface="Times New Roman" charset="0"/>
                <a:ea typeface="Times New Roman" charset="0"/>
                <a:cs typeface="Times New Roman" charset="0"/>
              </a:rPr>
              <a:t>Svirenko</a:t>
            </a:r>
            <a:r>
              <a:rPr lang="en-US" sz="1600" dirty="0" smtClean="0">
                <a:solidFill>
                  <a:srgbClr val="000000"/>
                </a:solidFill>
                <a:uFill>
                  <a:solidFill>
                    <a:srgbClr val="000000"/>
                  </a:solidFill>
                </a:uFill>
                <a:latin typeface="Times New Roman" charset="0"/>
                <a:ea typeface="Times New Roman" charset="0"/>
                <a:cs typeface="Times New Roman" charset="0"/>
              </a:rPr>
              <a:t>, </a:t>
            </a:r>
            <a:r>
              <a:rPr lang="en-US" sz="1600" dirty="0">
                <a:solidFill>
                  <a:srgbClr val="000000"/>
                </a:solidFill>
                <a:uFill>
                  <a:solidFill>
                    <a:srgbClr val="000000"/>
                  </a:solidFill>
                </a:uFill>
                <a:latin typeface="Times New Roman" charset="0"/>
                <a:ea typeface="Times New Roman" charset="0"/>
                <a:cs typeface="Times New Roman" charset="0"/>
              </a:rPr>
              <a:t>and A. B. </a:t>
            </a:r>
            <a:r>
              <a:rPr lang="en-US" sz="1600" dirty="0" smtClean="0">
                <a:solidFill>
                  <a:srgbClr val="000000"/>
                </a:solidFill>
                <a:uFill>
                  <a:solidFill>
                    <a:srgbClr val="000000"/>
                  </a:solidFill>
                </a:uFill>
                <a:latin typeface="Times New Roman" charset="0"/>
                <a:ea typeface="Times New Roman" charset="0"/>
                <a:cs typeface="Times New Roman" charset="0"/>
              </a:rPr>
              <a:t>Uspensky</a:t>
            </a:r>
            <a:r>
              <a:rPr lang="en-US" sz="1600" dirty="0">
                <a:solidFill>
                  <a:srgbClr val="000000"/>
                </a:solidFill>
                <a:uFill>
                  <a:solidFill>
                    <a:srgbClr val="000000"/>
                  </a:solidFill>
                </a:uFill>
                <a:latin typeface="Times New Roman" charset="0"/>
                <a:ea typeface="Times New Roman" charset="0"/>
                <a:cs typeface="Times New Roman" charset="0"/>
              </a:rPr>
              <a:t>. Assimilation of </a:t>
            </a:r>
            <a:r>
              <a:rPr lang="en-US" sz="1600" dirty="0" smtClean="0">
                <a:solidFill>
                  <a:srgbClr val="000000"/>
                </a:solidFill>
                <a:uFill>
                  <a:solidFill>
                    <a:srgbClr val="000000"/>
                  </a:solidFill>
                </a:uFill>
                <a:latin typeface="Times New Roman" charset="0"/>
                <a:ea typeface="Times New Roman" charset="0"/>
                <a:cs typeface="Times New Roman" charset="0"/>
              </a:rPr>
              <a:t>Observation from </a:t>
            </a:r>
            <a:r>
              <a:rPr lang="en-US" sz="1600" dirty="0">
                <a:solidFill>
                  <a:srgbClr val="000000"/>
                </a:solidFill>
                <a:uFill>
                  <a:solidFill>
                    <a:srgbClr val="000000"/>
                  </a:solidFill>
                </a:uFill>
                <a:latin typeface="Times New Roman" charset="0"/>
                <a:ea typeface="Times New Roman" charset="0"/>
                <a:cs typeface="Times New Roman" charset="0"/>
              </a:rPr>
              <a:t>Meteorological Satellites in the Hydrometcenter of </a:t>
            </a:r>
            <a:r>
              <a:rPr lang="en-US" sz="1600" dirty="0" smtClean="0">
                <a:solidFill>
                  <a:srgbClr val="000000"/>
                </a:solidFill>
                <a:uFill>
                  <a:solidFill>
                    <a:srgbClr val="000000"/>
                  </a:solidFill>
                </a:uFill>
                <a:latin typeface="Times New Roman" charset="0"/>
                <a:ea typeface="Times New Roman" charset="0"/>
                <a:cs typeface="Times New Roman" charset="0"/>
              </a:rPr>
              <a:t>Russia. </a:t>
            </a:r>
            <a:r>
              <a:rPr lang="cs-CZ" sz="1600" dirty="0" smtClean="0">
                <a:solidFill>
                  <a:srgbClr val="000000"/>
                </a:solidFill>
                <a:uFill>
                  <a:solidFill>
                    <a:srgbClr val="000000"/>
                  </a:solidFill>
                </a:uFill>
                <a:latin typeface="Times New Roman" charset="0"/>
                <a:ea typeface="Times New Roman" charset="0"/>
                <a:cs typeface="Times New Roman" charset="0"/>
              </a:rPr>
              <a:t>ISSN </a:t>
            </a:r>
            <a:r>
              <a:rPr lang="cs-CZ" sz="1600" dirty="0">
                <a:solidFill>
                  <a:srgbClr val="000000"/>
                </a:solidFill>
                <a:uFill>
                  <a:solidFill>
                    <a:srgbClr val="000000"/>
                  </a:solidFill>
                </a:uFill>
                <a:latin typeface="Times New Roman" charset="0"/>
                <a:ea typeface="Times New Roman" charset="0"/>
                <a:cs typeface="Times New Roman" charset="0"/>
              </a:rPr>
              <a:t>1068-3739, </a:t>
            </a:r>
            <a:r>
              <a:rPr lang="cs-CZ" sz="1600" dirty="0" err="1">
                <a:solidFill>
                  <a:srgbClr val="000000"/>
                </a:solidFill>
                <a:uFill>
                  <a:solidFill>
                    <a:srgbClr val="000000"/>
                  </a:solidFill>
                </a:uFill>
                <a:latin typeface="Times New Roman" charset="0"/>
                <a:ea typeface="Times New Roman" charset="0"/>
                <a:cs typeface="Times New Roman" charset="0"/>
              </a:rPr>
              <a:t>Russian</a:t>
            </a:r>
            <a:r>
              <a:rPr lang="cs-CZ" sz="1600" dirty="0">
                <a:solidFill>
                  <a:srgbClr val="000000"/>
                </a:solidFill>
                <a:uFill>
                  <a:solidFill>
                    <a:srgbClr val="000000"/>
                  </a:solidFill>
                </a:uFill>
                <a:latin typeface="Times New Roman" charset="0"/>
                <a:ea typeface="Times New Roman" charset="0"/>
                <a:cs typeface="Times New Roman" charset="0"/>
              </a:rPr>
              <a:t> Meteorology and Hydrology, 2021, Vol. 46, No. 12, pp. 856–865. </a:t>
            </a:r>
            <a:endParaRPr lang="en-US" sz="1600" dirty="0" smtClean="0">
              <a:solidFill>
                <a:srgbClr val="000000"/>
              </a:solidFill>
              <a:uFill>
                <a:solidFill>
                  <a:srgbClr val="000000"/>
                </a:solidFill>
              </a:uFill>
              <a:latin typeface="Times New Roman" charset="0"/>
              <a:ea typeface="Times New Roman" charset="0"/>
              <a:cs typeface="Times New Roman" charset="0"/>
            </a:endParaRPr>
          </a:p>
          <a:p>
            <a:pPr marL="342900" marR="12065" lvl="0" indent="-342900" algn="just" fontAlgn="base">
              <a:lnSpc>
                <a:spcPct val="104000"/>
              </a:lnSpc>
              <a:spcAft>
                <a:spcPts val="15"/>
              </a:spcAft>
              <a:buClr>
                <a:srgbClr val="000000"/>
              </a:buClr>
              <a:buSzPts val="900"/>
              <a:buFont typeface="+mj-lt"/>
              <a:buAutoNum type="arabicPeriod"/>
            </a:pPr>
            <a:r>
              <a:rPr lang="en-US" sz="1600" dirty="0" smtClean="0">
                <a:solidFill>
                  <a:srgbClr val="000000"/>
                </a:solidFill>
                <a:uFill>
                  <a:solidFill>
                    <a:srgbClr val="000000"/>
                  </a:solidFill>
                </a:uFill>
                <a:latin typeface="Times New Roman" charset="0"/>
                <a:ea typeface="Times New Roman" charset="0"/>
                <a:cs typeface="Times New Roman" charset="0"/>
              </a:rPr>
              <a:t>A. B. Uspensky, V. V. </a:t>
            </a:r>
            <a:r>
              <a:rPr lang="en-US" sz="1600" dirty="0" err="1" smtClean="0">
                <a:solidFill>
                  <a:srgbClr val="000000"/>
                </a:solidFill>
                <a:uFill>
                  <a:solidFill>
                    <a:srgbClr val="000000"/>
                  </a:solidFill>
                </a:uFill>
                <a:latin typeface="Times New Roman" charset="0"/>
                <a:ea typeface="Times New Roman" charset="0"/>
                <a:cs typeface="Times New Roman" charset="0"/>
              </a:rPr>
              <a:t>Asmus</a:t>
            </a:r>
            <a:r>
              <a:rPr lang="en-US" sz="1600" dirty="0" smtClean="0">
                <a:solidFill>
                  <a:srgbClr val="000000"/>
                </a:solidFill>
                <a:uFill>
                  <a:solidFill>
                    <a:srgbClr val="000000"/>
                  </a:solidFill>
                </a:uFill>
                <a:latin typeface="Times New Roman" charset="0"/>
                <a:ea typeface="Times New Roman" charset="0"/>
                <a:cs typeface="Times New Roman" charset="0"/>
              </a:rPr>
              <a:t>, A. A. </a:t>
            </a:r>
            <a:r>
              <a:rPr lang="en-US" sz="1600" dirty="0" err="1" smtClean="0">
                <a:solidFill>
                  <a:srgbClr val="000000"/>
                </a:solidFill>
                <a:uFill>
                  <a:solidFill>
                    <a:srgbClr val="000000"/>
                  </a:solidFill>
                </a:uFill>
                <a:latin typeface="Times New Roman" charset="0"/>
                <a:ea typeface="Times New Roman" charset="0"/>
                <a:cs typeface="Times New Roman" charset="0"/>
              </a:rPr>
              <a:t>Kozlov</a:t>
            </a:r>
            <a:r>
              <a:rPr lang="en-US" sz="1600" dirty="0" smtClean="0">
                <a:solidFill>
                  <a:srgbClr val="000000"/>
                </a:solidFill>
                <a:uFill>
                  <a:solidFill>
                    <a:srgbClr val="000000"/>
                  </a:solidFill>
                </a:uFill>
                <a:latin typeface="Times New Roman" charset="0"/>
                <a:ea typeface="Times New Roman" charset="0"/>
                <a:cs typeface="Times New Roman" charset="0"/>
              </a:rPr>
              <a:t>, et al. Absolute Calibration of MTVZA-GYa Satellite Microwave Radiometer Atmospheric Sounding Channels, </a:t>
            </a:r>
            <a:r>
              <a:rPr lang="en-US" sz="1600" dirty="0" err="1" smtClean="0">
                <a:solidFill>
                  <a:srgbClr val="000000"/>
                </a:solidFill>
                <a:uFill>
                  <a:solidFill>
                    <a:srgbClr val="000000"/>
                  </a:solidFill>
                </a:uFill>
                <a:latin typeface="Times New Roman" charset="0"/>
                <a:ea typeface="Times New Roman" charset="0"/>
                <a:cs typeface="Times New Roman" charset="0"/>
              </a:rPr>
              <a:t>Issled</a:t>
            </a:r>
            <a:r>
              <a:rPr lang="en-US" sz="1600" dirty="0" smtClean="0">
                <a:solidFill>
                  <a:srgbClr val="000000"/>
                </a:solidFill>
                <a:uFill>
                  <a:solidFill>
                    <a:srgbClr val="000000"/>
                  </a:solidFill>
                </a:uFill>
                <a:latin typeface="Times New Roman" charset="0"/>
                <a:ea typeface="Times New Roman" charset="0"/>
                <a:cs typeface="Times New Roman" charset="0"/>
              </a:rPr>
              <a:t>. </a:t>
            </a:r>
            <a:r>
              <a:rPr lang="en-US" sz="1600" dirty="0" err="1" smtClean="0">
                <a:solidFill>
                  <a:srgbClr val="000000"/>
                </a:solidFill>
                <a:uFill>
                  <a:solidFill>
                    <a:srgbClr val="000000"/>
                  </a:solidFill>
                </a:uFill>
                <a:latin typeface="Times New Roman" charset="0"/>
                <a:ea typeface="Times New Roman" charset="0"/>
                <a:cs typeface="Times New Roman" charset="0"/>
              </a:rPr>
              <a:t>Zemli</a:t>
            </a:r>
            <a:r>
              <a:rPr lang="en-US" sz="1600" dirty="0" smtClean="0">
                <a:solidFill>
                  <a:srgbClr val="000000"/>
                </a:solidFill>
                <a:uFill>
                  <a:solidFill>
                    <a:srgbClr val="000000"/>
                  </a:solidFill>
                </a:uFill>
                <a:latin typeface="Times New Roman" charset="0"/>
                <a:ea typeface="Times New Roman" charset="0"/>
                <a:cs typeface="Times New Roman" charset="0"/>
              </a:rPr>
              <a:t> </a:t>
            </a:r>
            <a:r>
              <a:rPr lang="en-US" sz="1600" dirty="0" err="1" smtClean="0">
                <a:solidFill>
                  <a:srgbClr val="000000"/>
                </a:solidFill>
                <a:uFill>
                  <a:solidFill>
                    <a:srgbClr val="000000"/>
                  </a:solidFill>
                </a:uFill>
                <a:latin typeface="Times New Roman" charset="0"/>
                <a:ea typeface="Times New Roman" charset="0"/>
                <a:cs typeface="Times New Roman" charset="0"/>
              </a:rPr>
              <a:t>iz</a:t>
            </a:r>
            <a:r>
              <a:rPr lang="en-US" sz="1600" dirty="0" smtClean="0">
                <a:solidFill>
                  <a:srgbClr val="000000"/>
                </a:solidFill>
                <a:uFill>
                  <a:solidFill>
                    <a:srgbClr val="000000"/>
                  </a:solidFill>
                </a:uFill>
                <a:latin typeface="Times New Roman" charset="0"/>
                <a:ea typeface="Times New Roman" charset="0"/>
                <a:cs typeface="Times New Roman" charset="0"/>
              </a:rPr>
              <a:t> </a:t>
            </a:r>
            <a:r>
              <a:rPr lang="en-US" sz="1600" dirty="0" err="1" smtClean="0">
                <a:solidFill>
                  <a:srgbClr val="000000"/>
                </a:solidFill>
                <a:uFill>
                  <a:solidFill>
                    <a:srgbClr val="000000"/>
                  </a:solidFill>
                </a:uFill>
                <a:latin typeface="Times New Roman" charset="0"/>
                <a:ea typeface="Times New Roman" charset="0"/>
                <a:cs typeface="Times New Roman" charset="0"/>
              </a:rPr>
              <a:t>Kosmosa</a:t>
            </a:r>
            <a:r>
              <a:rPr lang="en-US" sz="1600" dirty="0" smtClean="0">
                <a:solidFill>
                  <a:srgbClr val="000000"/>
                </a:solidFill>
                <a:uFill>
                  <a:solidFill>
                    <a:srgbClr val="000000"/>
                  </a:solidFill>
                </a:uFill>
                <a:latin typeface="Times New Roman" charset="0"/>
                <a:ea typeface="Times New Roman" charset="0"/>
                <a:cs typeface="Times New Roman" charset="0"/>
              </a:rPr>
              <a:t>, No. 5 (2016).</a:t>
            </a:r>
          </a:p>
          <a:p>
            <a:pPr marL="342900" marR="12065" lvl="0" indent="-342900" algn="just" fontAlgn="base">
              <a:lnSpc>
                <a:spcPct val="104000"/>
              </a:lnSpc>
              <a:spcAft>
                <a:spcPts val="15"/>
              </a:spcAft>
              <a:buClr>
                <a:srgbClr val="000000"/>
              </a:buClr>
              <a:buSzPts val="900"/>
              <a:buFont typeface="+mj-lt"/>
              <a:buAutoNum type="arabicPeriod"/>
            </a:pPr>
            <a:r>
              <a:rPr lang="en-US" sz="1600" dirty="0" smtClean="0">
                <a:solidFill>
                  <a:srgbClr val="000000"/>
                </a:solidFill>
                <a:uFill>
                  <a:solidFill>
                    <a:srgbClr val="000000"/>
                  </a:solidFill>
                </a:uFill>
                <a:latin typeface="Times New Roman" charset="0"/>
                <a:ea typeface="Times New Roman" charset="0"/>
                <a:cs typeface="Times New Roman" charset="0"/>
              </a:rPr>
              <a:t>A</a:t>
            </a:r>
            <a:r>
              <a:rPr lang="en-US" sz="1600" dirty="0">
                <a:solidFill>
                  <a:srgbClr val="000000"/>
                </a:solidFill>
                <a:uFill>
                  <a:solidFill>
                    <a:srgbClr val="000000"/>
                  </a:solidFill>
                </a:uFill>
                <a:latin typeface="Times New Roman" charset="0"/>
                <a:ea typeface="Times New Roman" charset="0"/>
                <a:cs typeface="Times New Roman" charset="0"/>
              </a:rPr>
              <a:t>. B. </a:t>
            </a:r>
            <a:r>
              <a:rPr lang="en-US" sz="1600" dirty="0" smtClean="0">
                <a:solidFill>
                  <a:srgbClr val="000000"/>
                </a:solidFill>
                <a:uFill>
                  <a:solidFill>
                    <a:srgbClr val="000000"/>
                  </a:solidFill>
                </a:uFill>
                <a:latin typeface="Times New Roman" charset="0"/>
                <a:ea typeface="Times New Roman" charset="0"/>
                <a:cs typeface="Times New Roman" charset="0"/>
              </a:rPr>
              <a:t>Uspensky, </a:t>
            </a:r>
            <a:r>
              <a:rPr lang="en-US" sz="1600" dirty="0">
                <a:solidFill>
                  <a:srgbClr val="000000"/>
                </a:solidFill>
                <a:uFill>
                  <a:solidFill>
                    <a:srgbClr val="000000"/>
                  </a:solidFill>
                </a:uFill>
                <a:latin typeface="Times New Roman" charset="0"/>
                <a:ea typeface="Times New Roman" charset="0"/>
                <a:cs typeface="Times New Roman" charset="0"/>
              </a:rPr>
              <a:t>Yu. M. </a:t>
            </a:r>
            <a:r>
              <a:rPr lang="en-US" sz="1600" dirty="0" err="1" smtClean="0">
                <a:solidFill>
                  <a:srgbClr val="000000"/>
                </a:solidFill>
                <a:uFill>
                  <a:solidFill>
                    <a:srgbClr val="000000"/>
                  </a:solidFill>
                </a:uFill>
                <a:latin typeface="Times New Roman" charset="0"/>
                <a:ea typeface="Times New Roman" charset="0"/>
                <a:cs typeface="Times New Roman" charset="0"/>
              </a:rPr>
              <a:t>Timofeev</a:t>
            </a:r>
            <a:r>
              <a:rPr lang="en-US" sz="1600" dirty="0" smtClean="0">
                <a:solidFill>
                  <a:srgbClr val="000000"/>
                </a:solidFill>
                <a:uFill>
                  <a:solidFill>
                    <a:srgbClr val="000000"/>
                  </a:solidFill>
                </a:uFill>
                <a:latin typeface="Times New Roman" charset="0"/>
                <a:ea typeface="Times New Roman" charset="0"/>
                <a:cs typeface="Times New Roman" charset="0"/>
              </a:rPr>
              <a:t>, </a:t>
            </a:r>
            <a:r>
              <a:rPr lang="en-US" sz="1600" dirty="0">
                <a:solidFill>
                  <a:srgbClr val="000000"/>
                </a:solidFill>
                <a:uFill>
                  <a:solidFill>
                    <a:srgbClr val="000000"/>
                  </a:solidFill>
                </a:uFill>
                <a:latin typeface="Times New Roman" charset="0"/>
                <a:ea typeface="Times New Roman" charset="0"/>
                <a:cs typeface="Times New Roman" charset="0"/>
              </a:rPr>
              <a:t>D. A. </a:t>
            </a:r>
            <a:r>
              <a:rPr lang="en-US" sz="1600" dirty="0" err="1" smtClean="0">
                <a:solidFill>
                  <a:srgbClr val="000000"/>
                </a:solidFill>
                <a:uFill>
                  <a:solidFill>
                    <a:srgbClr val="000000"/>
                  </a:solidFill>
                </a:uFill>
                <a:latin typeface="Times New Roman" charset="0"/>
                <a:ea typeface="Times New Roman" charset="0"/>
                <a:cs typeface="Times New Roman" charset="0"/>
              </a:rPr>
              <a:t>Kozlov</a:t>
            </a:r>
            <a:r>
              <a:rPr lang="en-US" sz="1600" dirty="0" smtClean="0">
                <a:solidFill>
                  <a:srgbClr val="000000"/>
                </a:solidFill>
                <a:uFill>
                  <a:solidFill>
                    <a:srgbClr val="000000"/>
                  </a:solidFill>
                </a:uFill>
                <a:latin typeface="Times New Roman" charset="0"/>
                <a:ea typeface="Times New Roman" charset="0"/>
                <a:cs typeface="Times New Roman" charset="0"/>
              </a:rPr>
              <a:t>, </a:t>
            </a:r>
            <a:r>
              <a:rPr lang="en-US" sz="1600" dirty="0">
                <a:solidFill>
                  <a:srgbClr val="000000"/>
                </a:solidFill>
                <a:uFill>
                  <a:solidFill>
                    <a:srgbClr val="000000"/>
                  </a:solidFill>
                </a:uFill>
                <a:latin typeface="Times New Roman" charset="0"/>
                <a:ea typeface="Times New Roman" charset="0"/>
                <a:cs typeface="Times New Roman" charset="0"/>
              </a:rPr>
              <a:t>and I. V. </a:t>
            </a:r>
            <a:r>
              <a:rPr lang="en-US" sz="1600" dirty="0" err="1" smtClean="0">
                <a:solidFill>
                  <a:srgbClr val="000000"/>
                </a:solidFill>
                <a:uFill>
                  <a:solidFill>
                    <a:srgbClr val="000000"/>
                  </a:solidFill>
                </a:uFill>
                <a:latin typeface="Times New Roman" charset="0"/>
                <a:ea typeface="Times New Roman" charset="0"/>
                <a:cs typeface="Times New Roman" charset="0"/>
              </a:rPr>
              <a:t>Cherny</a:t>
            </a:r>
            <a:r>
              <a:rPr lang="en-US" sz="1600" dirty="0">
                <a:solidFill>
                  <a:srgbClr val="000000"/>
                </a:solidFill>
                <a:uFill>
                  <a:solidFill>
                    <a:srgbClr val="000000"/>
                  </a:solidFill>
                </a:uFill>
                <a:latin typeface="Times New Roman" charset="0"/>
                <a:ea typeface="Times New Roman" charset="0"/>
                <a:cs typeface="Times New Roman" charset="0"/>
              </a:rPr>
              <a:t>. Development of Methods and </a:t>
            </a:r>
            <a:r>
              <a:rPr lang="en-US" sz="1600" dirty="0" smtClean="0">
                <a:solidFill>
                  <a:srgbClr val="000000"/>
                </a:solidFill>
                <a:uFill>
                  <a:solidFill>
                    <a:srgbClr val="000000"/>
                  </a:solidFill>
                </a:uFill>
                <a:latin typeface="Times New Roman" charset="0"/>
                <a:ea typeface="Times New Roman" charset="0"/>
                <a:cs typeface="Times New Roman" charset="0"/>
              </a:rPr>
              <a:t>Instruments for </a:t>
            </a:r>
            <a:r>
              <a:rPr lang="en-US" sz="1600" dirty="0">
                <a:solidFill>
                  <a:srgbClr val="000000"/>
                </a:solidFill>
                <a:uFill>
                  <a:solidFill>
                    <a:srgbClr val="000000"/>
                  </a:solidFill>
                </a:uFill>
                <a:latin typeface="Times New Roman" charset="0"/>
                <a:ea typeface="Times New Roman" charset="0"/>
                <a:cs typeface="Times New Roman" charset="0"/>
              </a:rPr>
              <a:t>Remote Temperature and Humidity </a:t>
            </a:r>
            <a:r>
              <a:rPr lang="en-US" sz="1600" dirty="0" smtClean="0">
                <a:solidFill>
                  <a:srgbClr val="000000"/>
                </a:solidFill>
                <a:uFill>
                  <a:solidFill>
                    <a:srgbClr val="000000"/>
                  </a:solidFill>
                </a:uFill>
                <a:latin typeface="Times New Roman" charset="0"/>
                <a:ea typeface="Times New Roman" charset="0"/>
                <a:cs typeface="Times New Roman" charset="0"/>
              </a:rPr>
              <a:t>Sensing of </a:t>
            </a:r>
            <a:r>
              <a:rPr lang="en-US" sz="1600" dirty="0">
                <a:solidFill>
                  <a:srgbClr val="000000"/>
                </a:solidFill>
                <a:uFill>
                  <a:solidFill>
                    <a:srgbClr val="000000"/>
                  </a:solidFill>
                </a:uFill>
                <a:latin typeface="Times New Roman" charset="0"/>
                <a:ea typeface="Times New Roman" charset="0"/>
                <a:cs typeface="Times New Roman" charset="0"/>
              </a:rPr>
              <a:t>the Earth’s </a:t>
            </a:r>
            <a:r>
              <a:rPr lang="en-US" sz="1600" dirty="0" smtClean="0">
                <a:solidFill>
                  <a:srgbClr val="000000"/>
                </a:solidFill>
                <a:uFill>
                  <a:solidFill>
                    <a:srgbClr val="000000"/>
                  </a:solidFill>
                </a:uFill>
                <a:latin typeface="Times New Roman" charset="0"/>
                <a:ea typeface="Times New Roman" charset="0"/>
                <a:cs typeface="Times New Roman" charset="0"/>
              </a:rPr>
              <a:t>Atmosphere</a:t>
            </a:r>
            <a:r>
              <a:rPr lang="en-US" sz="1600" dirty="0">
                <a:solidFill>
                  <a:srgbClr val="000000"/>
                </a:solidFill>
                <a:uFill>
                  <a:solidFill>
                    <a:srgbClr val="000000"/>
                  </a:solidFill>
                </a:uFill>
                <a:latin typeface="Times New Roman" charset="0"/>
                <a:ea typeface="Times New Roman" charset="0"/>
                <a:cs typeface="Times New Roman" charset="0"/>
              </a:rPr>
              <a:t>. Russian Meteorology and Hydrology, 2021, Vol. 46, No. 12, pp. 821–829. </a:t>
            </a:r>
            <a:endParaRPr lang="en-US" sz="1600" dirty="0" smtClean="0">
              <a:solidFill>
                <a:srgbClr val="000000"/>
              </a:solidFill>
              <a:uFill>
                <a:solidFill>
                  <a:srgbClr val="000000"/>
                </a:solidFill>
              </a:uFill>
              <a:latin typeface="Times New Roman" charset="0"/>
              <a:ea typeface="Times New Roman" charset="0"/>
              <a:cs typeface="Times New Roman" charset="0"/>
            </a:endParaRPr>
          </a:p>
          <a:p>
            <a:pPr marL="342900" marR="12065" lvl="0" indent="-342900" algn="just" fontAlgn="base">
              <a:lnSpc>
                <a:spcPct val="104000"/>
              </a:lnSpc>
              <a:spcAft>
                <a:spcPts val="15"/>
              </a:spcAft>
              <a:buClr>
                <a:srgbClr val="000000"/>
              </a:buClr>
              <a:buSzPts val="900"/>
              <a:buFont typeface="+mj-lt"/>
              <a:buAutoNum type="arabicPeriod"/>
            </a:pPr>
            <a:r>
              <a:rPr lang="en-US" sz="1600" dirty="0" smtClean="0">
                <a:solidFill>
                  <a:srgbClr val="000000"/>
                </a:solidFill>
                <a:uFill>
                  <a:solidFill>
                    <a:srgbClr val="000000"/>
                  </a:solidFill>
                </a:uFill>
                <a:latin typeface="Times New Roman" charset="0"/>
                <a:ea typeface="Times New Roman" charset="0"/>
                <a:cs typeface="Times New Roman" charset="0"/>
              </a:rPr>
              <a:t>D. </a:t>
            </a:r>
            <a:r>
              <a:rPr lang="en-US" sz="1600" dirty="0" err="1" smtClean="0">
                <a:solidFill>
                  <a:srgbClr val="000000"/>
                </a:solidFill>
                <a:uFill>
                  <a:solidFill>
                    <a:srgbClr val="000000"/>
                  </a:solidFill>
                </a:uFill>
                <a:latin typeface="Times New Roman" charset="0"/>
                <a:ea typeface="Times New Roman" charset="0"/>
                <a:cs typeface="Times New Roman" charset="0"/>
              </a:rPr>
              <a:t>Gayfulin</a:t>
            </a:r>
            <a:r>
              <a:rPr lang="en-US" sz="1600" dirty="0" smtClean="0">
                <a:solidFill>
                  <a:srgbClr val="000000"/>
                </a:solidFill>
                <a:uFill>
                  <a:solidFill>
                    <a:srgbClr val="000000"/>
                  </a:solidFill>
                </a:uFill>
                <a:latin typeface="Times New Roman" charset="0"/>
                <a:ea typeface="Times New Roman" charset="0"/>
                <a:cs typeface="Times New Roman" charset="0"/>
              </a:rPr>
              <a:t>, M. </a:t>
            </a:r>
            <a:r>
              <a:rPr lang="en-US" sz="1600" dirty="0" err="1" smtClean="0">
                <a:solidFill>
                  <a:srgbClr val="000000"/>
                </a:solidFill>
                <a:uFill>
                  <a:solidFill>
                    <a:srgbClr val="000000"/>
                  </a:solidFill>
                </a:uFill>
                <a:latin typeface="Times New Roman" charset="0"/>
                <a:ea typeface="Times New Roman" charset="0"/>
                <a:cs typeface="Times New Roman" charset="0"/>
              </a:rPr>
              <a:t>Tsyrulnikov</a:t>
            </a:r>
            <a:r>
              <a:rPr lang="en-US" sz="1600" dirty="0" smtClean="0">
                <a:solidFill>
                  <a:srgbClr val="000000"/>
                </a:solidFill>
                <a:uFill>
                  <a:solidFill>
                    <a:srgbClr val="000000"/>
                  </a:solidFill>
                </a:uFill>
                <a:latin typeface="Times New Roman" charset="0"/>
                <a:ea typeface="Times New Roman" charset="0"/>
                <a:cs typeface="Times New Roman" charset="0"/>
              </a:rPr>
              <a:t>, and A. Uspensky. Assessment and Adaptive Correction of Observations in Atmospheric Sounding Channels of the Satellite Microwave Radiometer MTVZA-GY, Pure and Appl. </a:t>
            </a:r>
            <a:r>
              <a:rPr lang="en-US" sz="1600" dirty="0" err="1" smtClean="0">
                <a:solidFill>
                  <a:srgbClr val="000000"/>
                </a:solidFill>
                <a:uFill>
                  <a:solidFill>
                    <a:srgbClr val="000000"/>
                  </a:solidFill>
                </a:uFill>
                <a:latin typeface="Times New Roman" charset="0"/>
                <a:ea typeface="Times New Roman" charset="0"/>
                <a:cs typeface="Times New Roman" charset="0"/>
              </a:rPr>
              <a:t>Geophys</a:t>
            </a:r>
            <a:r>
              <a:rPr lang="en-US" sz="1600" dirty="0" smtClean="0">
                <a:solidFill>
                  <a:srgbClr val="000000"/>
                </a:solidFill>
                <a:uFill>
                  <a:solidFill>
                    <a:srgbClr val="000000"/>
                  </a:solidFill>
                </a:uFill>
                <a:latin typeface="Times New Roman" charset="0"/>
                <a:ea typeface="Times New Roman" charset="0"/>
                <a:cs typeface="Times New Roman" charset="0"/>
              </a:rPr>
              <a:t>., 175 (2018).</a:t>
            </a:r>
          </a:p>
          <a:p>
            <a:pPr marL="342900" marR="12065" lvl="0" indent="-342900" algn="just" fontAlgn="base">
              <a:lnSpc>
                <a:spcPct val="104000"/>
              </a:lnSpc>
              <a:spcAft>
                <a:spcPts val="15"/>
              </a:spcAft>
              <a:buClr>
                <a:srgbClr val="000000"/>
              </a:buClr>
              <a:buSzPts val="900"/>
              <a:buFont typeface="+mj-lt"/>
              <a:buAutoNum type="arabicPeriod"/>
            </a:pPr>
            <a:r>
              <a:rPr lang="ru-RU" sz="1600" dirty="0" smtClean="0">
                <a:solidFill>
                  <a:srgbClr val="000000"/>
                </a:solidFill>
                <a:uFill>
                  <a:solidFill>
                    <a:srgbClr val="000000"/>
                  </a:solidFill>
                </a:uFill>
                <a:latin typeface="Times New Roman" charset="0"/>
                <a:ea typeface="Times New Roman" charset="0"/>
                <a:cs typeface="Times New Roman" charset="0"/>
              </a:rPr>
              <a:t>I.V</a:t>
            </a:r>
            <a:r>
              <a:rPr lang="ru-RU" sz="1600" dirty="0">
                <a:solidFill>
                  <a:srgbClr val="000000"/>
                </a:solidFill>
                <a:uFill>
                  <a:solidFill>
                    <a:srgbClr val="000000"/>
                  </a:solidFill>
                </a:uFill>
                <a:latin typeface="Times New Roman" charset="0"/>
                <a:ea typeface="Times New Roman" charset="0"/>
                <a:cs typeface="Times New Roman" charset="0"/>
              </a:rPr>
              <a:t>. Cherny, L.M. </a:t>
            </a:r>
            <a:r>
              <a:rPr lang="ru-RU" sz="1600" dirty="0" err="1">
                <a:solidFill>
                  <a:srgbClr val="000000"/>
                </a:solidFill>
                <a:uFill>
                  <a:solidFill>
                    <a:srgbClr val="000000"/>
                  </a:solidFill>
                </a:uFill>
                <a:latin typeface="Times New Roman" charset="0"/>
                <a:ea typeface="Times New Roman" charset="0"/>
                <a:cs typeface="Times New Roman" charset="0"/>
              </a:rPr>
              <a:t>Mitnik</a:t>
            </a:r>
            <a:r>
              <a:rPr lang="ru-RU" sz="1600" dirty="0">
                <a:solidFill>
                  <a:srgbClr val="000000"/>
                </a:solidFill>
                <a:uFill>
                  <a:solidFill>
                    <a:srgbClr val="000000"/>
                  </a:solidFill>
                </a:uFill>
                <a:latin typeface="Times New Roman" charset="0"/>
                <a:ea typeface="Times New Roman" charset="0"/>
                <a:cs typeface="Times New Roman" charset="0"/>
              </a:rPr>
              <a:t>, M.L. </a:t>
            </a:r>
            <a:r>
              <a:rPr lang="ru-RU" sz="1600" dirty="0" err="1">
                <a:solidFill>
                  <a:srgbClr val="000000"/>
                </a:solidFill>
                <a:uFill>
                  <a:solidFill>
                    <a:srgbClr val="000000"/>
                  </a:solidFill>
                </a:uFill>
                <a:latin typeface="Times New Roman" charset="0"/>
                <a:ea typeface="Times New Roman" charset="0"/>
                <a:cs typeface="Times New Roman" charset="0"/>
              </a:rPr>
              <a:t>Mitnik</a:t>
            </a:r>
            <a:r>
              <a:rPr lang="ru-RU" sz="1600" dirty="0">
                <a:solidFill>
                  <a:srgbClr val="000000"/>
                </a:solidFill>
                <a:uFill>
                  <a:solidFill>
                    <a:srgbClr val="000000"/>
                  </a:solidFill>
                </a:uFill>
                <a:latin typeface="Times New Roman" charset="0"/>
                <a:ea typeface="Times New Roman" charset="0"/>
                <a:cs typeface="Times New Roman" charset="0"/>
              </a:rPr>
              <a:t>, </a:t>
            </a:r>
            <a:r>
              <a:rPr lang="en-US" sz="1600" dirty="0" smtClean="0">
                <a:solidFill>
                  <a:srgbClr val="000000"/>
                </a:solidFill>
                <a:uFill>
                  <a:solidFill>
                    <a:srgbClr val="000000"/>
                  </a:solidFill>
                </a:uFill>
                <a:latin typeface="Times New Roman" charset="0"/>
                <a:ea typeface="Times New Roman" charset="0"/>
                <a:cs typeface="Times New Roman" charset="0"/>
              </a:rPr>
              <a:t>et al. </a:t>
            </a:r>
            <a:r>
              <a:rPr lang="ru-RU" sz="1600" dirty="0" err="1" smtClean="0">
                <a:solidFill>
                  <a:srgbClr val="000000"/>
                </a:solidFill>
                <a:uFill>
                  <a:solidFill>
                    <a:srgbClr val="000000"/>
                  </a:solidFill>
                </a:uFill>
                <a:latin typeface="Times New Roman" charset="0"/>
                <a:ea typeface="Times New Roman" charset="0"/>
                <a:cs typeface="Times New Roman" charset="0"/>
              </a:rPr>
              <a:t>Оn-orbit</a:t>
            </a:r>
            <a:r>
              <a:rPr lang="ru-RU" sz="1600" dirty="0" smtClean="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calibration</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of</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the</a:t>
            </a:r>
            <a:r>
              <a:rPr lang="ru-RU" sz="1600" dirty="0">
                <a:solidFill>
                  <a:srgbClr val="000000"/>
                </a:solidFill>
                <a:uFill>
                  <a:solidFill>
                    <a:srgbClr val="000000"/>
                  </a:solidFill>
                </a:uFill>
                <a:latin typeface="Times New Roman" charset="0"/>
                <a:ea typeface="Times New Roman" charset="0"/>
                <a:cs typeface="Times New Roman" charset="0"/>
              </a:rPr>
              <a:t> “METEOR-M” </a:t>
            </a:r>
            <a:r>
              <a:rPr lang="ru-RU" sz="1600" dirty="0" err="1">
                <a:solidFill>
                  <a:srgbClr val="000000"/>
                </a:solidFill>
                <a:uFill>
                  <a:solidFill>
                    <a:srgbClr val="000000"/>
                  </a:solidFill>
                </a:uFill>
                <a:latin typeface="Times New Roman" charset="0"/>
                <a:ea typeface="Times New Roman" charset="0"/>
                <a:cs typeface="Times New Roman" charset="0"/>
              </a:rPr>
              <a:t>Microwave</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Imager</a:t>
            </a:r>
            <a:r>
              <a:rPr lang="ru-RU" sz="1600" dirty="0">
                <a:solidFill>
                  <a:srgbClr val="000000"/>
                </a:solidFill>
                <a:uFill>
                  <a:solidFill>
                    <a:srgbClr val="000000"/>
                  </a:solidFill>
                </a:uFill>
                <a:latin typeface="Times New Roman" charset="0"/>
                <a:ea typeface="Times New Roman" charset="0"/>
                <a:cs typeface="Times New Roman" charset="0"/>
              </a:rPr>
              <a:t>/</a:t>
            </a:r>
            <a:r>
              <a:rPr lang="ru-RU" sz="1600" dirty="0" err="1">
                <a:solidFill>
                  <a:srgbClr val="000000"/>
                </a:solidFill>
                <a:uFill>
                  <a:solidFill>
                    <a:srgbClr val="000000"/>
                  </a:solidFill>
                </a:uFill>
                <a:latin typeface="Times New Roman" charset="0"/>
                <a:ea typeface="Times New Roman" charset="0"/>
                <a:cs typeface="Times New Roman" charset="0"/>
              </a:rPr>
              <a:t>Sounder</a:t>
            </a:r>
            <a:r>
              <a:rPr lang="ru-RU" sz="1600" dirty="0" smtClean="0">
                <a:solidFill>
                  <a:srgbClr val="000000"/>
                </a:solidFill>
                <a:uFill>
                  <a:solidFill>
                    <a:srgbClr val="000000"/>
                  </a:solidFill>
                </a:uFill>
                <a:latin typeface="Times New Roman" charset="0"/>
                <a:ea typeface="Times New Roman" charset="0"/>
                <a:cs typeface="Times New Roman" charset="0"/>
              </a:rPr>
              <a:t>, </a:t>
            </a:r>
            <a:r>
              <a:rPr lang="ru-RU" sz="1600" dirty="0">
                <a:solidFill>
                  <a:srgbClr val="000000"/>
                </a:solidFill>
                <a:uFill>
                  <a:solidFill>
                    <a:srgbClr val="000000"/>
                  </a:solidFill>
                </a:uFill>
                <a:latin typeface="Times New Roman" charset="0"/>
                <a:ea typeface="Times New Roman" charset="0"/>
                <a:cs typeface="Times New Roman" charset="0"/>
              </a:rPr>
              <a:t>The IEEE </a:t>
            </a:r>
            <a:r>
              <a:rPr lang="ru-RU" sz="1600" dirty="0" err="1" smtClean="0">
                <a:solidFill>
                  <a:srgbClr val="000000"/>
                </a:solidFill>
                <a:uFill>
                  <a:solidFill>
                    <a:srgbClr val="000000"/>
                  </a:solidFill>
                </a:uFill>
                <a:latin typeface="Times New Roman" charset="0"/>
                <a:ea typeface="Times New Roman" charset="0"/>
                <a:cs typeface="Times New Roman" charset="0"/>
              </a:rPr>
              <a:t>Intern</a:t>
            </a:r>
            <a:r>
              <a:rPr lang="en-US" sz="1600" dirty="0" smtClean="0">
                <a:solidFill>
                  <a:srgbClr val="000000"/>
                </a:solidFill>
                <a:uFill>
                  <a:solidFill>
                    <a:srgbClr val="000000"/>
                  </a:solidFill>
                </a:uFill>
                <a:latin typeface="Times New Roman" charset="0"/>
                <a:ea typeface="Times New Roman" charset="0"/>
                <a:cs typeface="Times New Roman" charset="0"/>
              </a:rPr>
              <a:t>. </a:t>
            </a:r>
            <a:r>
              <a:rPr lang="ru-RU" sz="1600" dirty="0" err="1" smtClean="0">
                <a:solidFill>
                  <a:srgbClr val="000000"/>
                </a:solidFill>
                <a:uFill>
                  <a:solidFill>
                    <a:srgbClr val="000000"/>
                  </a:solidFill>
                </a:uFill>
                <a:latin typeface="Times New Roman" charset="0"/>
                <a:ea typeface="Times New Roman" charset="0"/>
                <a:cs typeface="Times New Roman" charset="0"/>
              </a:rPr>
              <a:t>Geosci</a:t>
            </a:r>
            <a:r>
              <a:rPr lang="en-US" sz="1600" dirty="0" smtClean="0">
                <a:solidFill>
                  <a:srgbClr val="000000"/>
                </a:solidFill>
                <a:uFill>
                  <a:solidFill>
                    <a:srgbClr val="000000"/>
                  </a:solidFill>
                </a:uFill>
                <a:latin typeface="Times New Roman" charset="0"/>
                <a:ea typeface="Times New Roman" charset="0"/>
                <a:cs typeface="Times New Roman" charset="0"/>
              </a:rPr>
              <a:t>.</a:t>
            </a:r>
            <a:r>
              <a:rPr lang="ru-RU" sz="1600" dirty="0" smtClean="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and</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smtClean="0">
                <a:solidFill>
                  <a:srgbClr val="000000"/>
                </a:solidFill>
                <a:uFill>
                  <a:solidFill>
                    <a:srgbClr val="000000"/>
                  </a:solidFill>
                </a:uFill>
                <a:latin typeface="Times New Roman" charset="0"/>
                <a:ea typeface="Times New Roman" charset="0"/>
                <a:cs typeface="Times New Roman" charset="0"/>
              </a:rPr>
              <a:t>Rem</a:t>
            </a:r>
            <a:r>
              <a:rPr lang="en-US" sz="1600" dirty="0" smtClean="0">
                <a:solidFill>
                  <a:srgbClr val="000000"/>
                </a:solidFill>
                <a:uFill>
                  <a:solidFill>
                    <a:srgbClr val="000000"/>
                  </a:solidFill>
                </a:uFill>
                <a:latin typeface="Times New Roman" charset="0"/>
                <a:ea typeface="Times New Roman" charset="0"/>
                <a:cs typeface="Times New Roman" charset="0"/>
              </a:rPr>
              <a:t>.</a:t>
            </a:r>
            <a:r>
              <a:rPr lang="ru-RU" sz="1600" dirty="0" smtClean="0">
                <a:solidFill>
                  <a:srgbClr val="000000"/>
                </a:solidFill>
                <a:uFill>
                  <a:solidFill>
                    <a:srgbClr val="000000"/>
                  </a:solidFill>
                </a:uFill>
                <a:latin typeface="Times New Roman" charset="0"/>
                <a:ea typeface="Times New Roman" charset="0"/>
                <a:cs typeface="Times New Roman" charset="0"/>
              </a:rPr>
              <a:t> </a:t>
            </a:r>
            <a:r>
              <a:rPr lang="ru-RU" sz="1600" dirty="0" err="1" smtClean="0">
                <a:solidFill>
                  <a:srgbClr val="000000"/>
                </a:solidFill>
                <a:uFill>
                  <a:solidFill>
                    <a:srgbClr val="000000"/>
                  </a:solidFill>
                </a:uFill>
                <a:latin typeface="Times New Roman" charset="0"/>
                <a:ea typeface="Times New Roman" charset="0"/>
                <a:cs typeface="Times New Roman" charset="0"/>
              </a:rPr>
              <a:t>Sens</a:t>
            </a:r>
            <a:r>
              <a:rPr lang="en-US" sz="1600" dirty="0" smtClean="0">
                <a:solidFill>
                  <a:srgbClr val="000000"/>
                </a:solidFill>
                <a:uFill>
                  <a:solidFill>
                    <a:srgbClr val="000000"/>
                  </a:solidFill>
                </a:uFill>
                <a:latin typeface="Times New Roman" charset="0"/>
                <a:ea typeface="Times New Roman" charset="0"/>
                <a:cs typeface="Times New Roman" charset="0"/>
              </a:rPr>
              <a:t>.</a:t>
            </a:r>
            <a:r>
              <a:rPr lang="ru-RU" sz="1600" dirty="0" smtClean="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Symposium</a:t>
            </a:r>
            <a:r>
              <a:rPr lang="ru-RU" sz="1600" dirty="0">
                <a:solidFill>
                  <a:srgbClr val="000000"/>
                </a:solidFill>
                <a:uFill>
                  <a:solidFill>
                    <a:srgbClr val="000000"/>
                  </a:solidFill>
                </a:uFill>
                <a:latin typeface="Times New Roman" charset="0"/>
                <a:ea typeface="Times New Roman" charset="0"/>
                <a:cs typeface="Times New Roman" charset="0"/>
              </a:rPr>
              <a:t> (IGARSS 2010), </a:t>
            </a:r>
            <a:r>
              <a:rPr lang="ru-RU" sz="1600" dirty="0" err="1">
                <a:solidFill>
                  <a:srgbClr val="000000"/>
                </a:solidFill>
                <a:uFill>
                  <a:solidFill>
                    <a:srgbClr val="000000"/>
                  </a:solidFill>
                </a:uFill>
                <a:latin typeface="Times New Roman" charset="0"/>
                <a:ea typeface="Times New Roman" charset="0"/>
                <a:cs typeface="Times New Roman" charset="0"/>
              </a:rPr>
              <a:t>Honolulu</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Hawaii</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Proc</a:t>
            </a:r>
            <a:r>
              <a:rPr lang="ru-RU" sz="1600" dirty="0">
                <a:solidFill>
                  <a:srgbClr val="000000"/>
                </a:solidFill>
                <a:uFill>
                  <a:solidFill>
                    <a:srgbClr val="000000"/>
                  </a:solidFill>
                </a:uFill>
                <a:latin typeface="Times New Roman" charset="0"/>
                <a:ea typeface="Times New Roman" charset="0"/>
                <a:cs typeface="Times New Roman" charset="0"/>
              </a:rPr>
              <a:t>. IGARSS 2010, </a:t>
            </a:r>
            <a:r>
              <a:rPr lang="ru-RU" sz="1600" dirty="0" err="1">
                <a:solidFill>
                  <a:srgbClr val="000000"/>
                </a:solidFill>
                <a:uFill>
                  <a:solidFill>
                    <a:srgbClr val="000000"/>
                  </a:solidFill>
                </a:uFill>
                <a:latin typeface="Times New Roman" charset="0"/>
                <a:ea typeface="Times New Roman" charset="0"/>
                <a:cs typeface="Times New Roman" charset="0"/>
              </a:rPr>
              <a:t>pp</a:t>
            </a:r>
            <a:r>
              <a:rPr lang="ru-RU" sz="1600" dirty="0">
                <a:solidFill>
                  <a:srgbClr val="000000"/>
                </a:solidFill>
                <a:uFill>
                  <a:solidFill>
                    <a:srgbClr val="000000"/>
                  </a:solidFill>
                </a:uFill>
                <a:latin typeface="Times New Roman" charset="0"/>
                <a:ea typeface="Times New Roman" charset="0"/>
                <a:cs typeface="Times New Roman" charset="0"/>
              </a:rPr>
              <a:t>. 558-561. 2010. </a:t>
            </a:r>
            <a:endParaRPr lang="en-US" sz="1600" dirty="0">
              <a:solidFill>
                <a:srgbClr val="000000"/>
              </a:solidFill>
              <a:uFill>
                <a:solidFill>
                  <a:srgbClr val="000000"/>
                </a:solidFill>
              </a:uFill>
              <a:latin typeface="Times New Roman" charset="0"/>
              <a:ea typeface="Times New Roman" charset="0"/>
              <a:cs typeface="Times New Roman" charset="0"/>
            </a:endParaRPr>
          </a:p>
          <a:p>
            <a:pPr marL="342900" marR="12065" lvl="0" indent="-342900" algn="just" fontAlgn="base">
              <a:lnSpc>
                <a:spcPct val="104000"/>
              </a:lnSpc>
              <a:spcAft>
                <a:spcPts val="15"/>
              </a:spcAft>
              <a:buClr>
                <a:srgbClr val="000000"/>
              </a:buClr>
              <a:buSzPts val="900"/>
              <a:buFont typeface="+mj-lt"/>
              <a:buAutoNum type="arabicPeriod"/>
            </a:pPr>
            <a:r>
              <a:rPr lang="ru-RU" sz="1600" dirty="0" err="1" smtClean="0">
                <a:solidFill>
                  <a:srgbClr val="000000"/>
                </a:solidFill>
                <a:uFill>
                  <a:solidFill>
                    <a:srgbClr val="000000"/>
                  </a:solidFill>
                </a:uFill>
                <a:latin typeface="Times New Roman" charset="0"/>
                <a:ea typeface="Times New Roman" charset="0"/>
                <a:cs typeface="Times New Roman" charset="0"/>
              </a:rPr>
              <a:t>I</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Barsukov</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G</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Cherniavsky</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I</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a:solidFill>
                  <a:srgbClr val="000000"/>
                </a:solidFill>
                <a:uFill>
                  <a:solidFill>
                    <a:srgbClr val="000000"/>
                  </a:solidFill>
                </a:uFill>
                <a:latin typeface="Times New Roman" charset="0"/>
                <a:ea typeface="Times New Roman" charset="0"/>
                <a:cs typeface="Times New Roman" charset="0"/>
              </a:rPr>
              <a:t>Cherny, </a:t>
            </a:r>
            <a:r>
              <a:rPr lang="en-US" sz="1600" dirty="0">
                <a:solidFill>
                  <a:srgbClr val="000000"/>
                </a:solidFill>
                <a:uFill>
                  <a:solidFill>
                    <a:srgbClr val="000000"/>
                  </a:solidFill>
                </a:uFill>
                <a:latin typeface="Times New Roman" charset="0"/>
                <a:ea typeface="Times New Roman" charset="0"/>
                <a:cs typeface="Times New Roman" charset="0"/>
              </a:rPr>
              <a:t>et </a:t>
            </a:r>
            <a:r>
              <a:rPr lang="en-US" sz="1600" dirty="0" smtClean="0">
                <a:solidFill>
                  <a:srgbClr val="000000"/>
                </a:solidFill>
                <a:uFill>
                  <a:solidFill>
                    <a:srgbClr val="000000"/>
                  </a:solidFill>
                </a:uFill>
                <a:latin typeface="Times New Roman" charset="0"/>
                <a:ea typeface="Times New Roman" charset="0"/>
                <a:cs typeface="Times New Roman" charset="0"/>
              </a:rPr>
              <a:t>al. </a:t>
            </a:r>
            <a:r>
              <a:rPr lang="ru-RU" sz="1600" dirty="0" err="1" smtClean="0">
                <a:solidFill>
                  <a:srgbClr val="000000"/>
                </a:solidFill>
                <a:uFill>
                  <a:solidFill>
                    <a:srgbClr val="000000"/>
                  </a:solidFill>
                </a:uFill>
                <a:latin typeface="Times New Roman" charset="0"/>
                <a:ea typeface="Times New Roman" charset="0"/>
                <a:cs typeface="Times New Roman" charset="0"/>
              </a:rPr>
              <a:t>New</a:t>
            </a:r>
            <a:r>
              <a:rPr lang="ru-RU" sz="1600" dirty="0" smtClean="0">
                <a:solidFill>
                  <a:srgbClr val="000000"/>
                </a:solidFill>
                <a:uFill>
                  <a:solidFill>
                    <a:srgbClr val="000000"/>
                  </a:solidFill>
                </a:uFill>
                <a:latin typeface="Times New Roman" charset="0"/>
                <a:ea typeface="Times New Roman" charset="0"/>
                <a:cs typeface="Times New Roman" charset="0"/>
              </a:rPr>
              <a:t> </a:t>
            </a:r>
            <a:r>
              <a:rPr lang="ru-RU" sz="1600" dirty="0">
                <a:solidFill>
                  <a:srgbClr val="000000"/>
                </a:solidFill>
                <a:uFill>
                  <a:solidFill>
                    <a:srgbClr val="000000"/>
                  </a:solidFill>
                </a:uFill>
                <a:latin typeface="Times New Roman" charset="0"/>
                <a:ea typeface="Times New Roman" charset="0"/>
                <a:cs typeface="Times New Roman" charset="0"/>
              </a:rPr>
              <a:t>Russian </a:t>
            </a:r>
            <a:r>
              <a:rPr lang="ru-RU" sz="1600" dirty="0" err="1">
                <a:solidFill>
                  <a:srgbClr val="000000"/>
                </a:solidFill>
                <a:uFill>
                  <a:solidFill>
                    <a:srgbClr val="000000"/>
                  </a:solidFill>
                </a:uFill>
                <a:latin typeface="Times New Roman" charset="0"/>
                <a:ea typeface="Times New Roman" charset="0"/>
                <a:cs typeface="Times New Roman" charset="0"/>
              </a:rPr>
              <a:t>meteorological</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satellite</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Meteor-M</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N</a:t>
            </a:r>
            <a:r>
              <a:rPr lang="ru-RU" sz="1600" dirty="0">
                <a:solidFill>
                  <a:srgbClr val="000000"/>
                </a:solidFill>
                <a:uFill>
                  <a:solidFill>
                    <a:srgbClr val="000000"/>
                  </a:solidFill>
                </a:uFill>
                <a:latin typeface="Times New Roman" charset="0"/>
                <a:ea typeface="Times New Roman" charset="0"/>
                <a:cs typeface="Times New Roman" charset="0"/>
              </a:rPr>
              <a:t> 2: </a:t>
            </a:r>
            <a:r>
              <a:rPr lang="ru-RU" sz="1600" dirty="0" err="1">
                <a:solidFill>
                  <a:srgbClr val="000000"/>
                </a:solidFill>
                <a:uFill>
                  <a:solidFill>
                    <a:srgbClr val="000000"/>
                  </a:solidFill>
                </a:uFill>
                <a:latin typeface="Times New Roman" charset="0"/>
                <a:ea typeface="Times New Roman" charset="0"/>
                <a:cs typeface="Times New Roman" charset="0"/>
              </a:rPr>
              <a:t>Sensing</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of</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the</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subsurface</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surface</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and</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atmospheric</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characteristics</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by</a:t>
            </a:r>
            <a:r>
              <a:rPr lang="ru-RU" sz="1600" dirty="0">
                <a:solidFill>
                  <a:srgbClr val="000000"/>
                </a:solidFill>
                <a:uFill>
                  <a:solidFill>
                    <a:srgbClr val="000000"/>
                  </a:solidFill>
                </a:uFill>
                <a:latin typeface="Times New Roman" charset="0"/>
                <a:ea typeface="Times New Roman" charset="0"/>
                <a:cs typeface="Times New Roman" charset="0"/>
              </a:rPr>
              <a:t> MTVZA-GY </a:t>
            </a:r>
            <a:r>
              <a:rPr lang="ru-RU" sz="1600" dirty="0" err="1">
                <a:solidFill>
                  <a:srgbClr val="000000"/>
                </a:solidFill>
                <a:uFill>
                  <a:solidFill>
                    <a:srgbClr val="000000"/>
                  </a:solidFill>
                </a:uFill>
                <a:latin typeface="Times New Roman" charset="0"/>
                <a:ea typeface="Times New Roman" charset="0"/>
                <a:cs typeface="Times New Roman" charset="0"/>
              </a:rPr>
              <a:t>microwave</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imager</a:t>
            </a:r>
            <a:r>
              <a:rPr lang="ru-RU" sz="1600" dirty="0">
                <a:solidFill>
                  <a:srgbClr val="000000"/>
                </a:solidFill>
                <a:uFill>
                  <a:solidFill>
                    <a:srgbClr val="000000"/>
                  </a:solidFill>
                </a:uFill>
                <a:latin typeface="Times New Roman" charset="0"/>
                <a:ea typeface="Times New Roman" charset="0"/>
                <a:cs typeface="Times New Roman" charset="0"/>
              </a:rPr>
              <a:t>/</a:t>
            </a:r>
            <a:r>
              <a:rPr lang="ru-RU" sz="1600" dirty="0" err="1">
                <a:solidFill>
                  <a:srgbClr val="000000"/>
                </a:solidFill>
                <a:uFill>
                  <a:solidFill>
                    <a:srgbClr val="000000"/>
                  </a:solidFill>
                </a:uFill>
                <a:latin typeface="Times New Roman" charset="0"/>
                <a:ea typeface="Times New Roman" charset="0"/>
                <a:cs typeface="Times New Roman" charset="0"/>
              </a:rPr>
              <a:t>sounder</a:t>
            </a:r>
            <a:r>
              <a:rPr lang="ru-RU" sz="1600" dirty="0" smtClean="0">
                <a:solidFill>
                  <a:srgbClr val="000000"/>
                </a:solidFill>
                <a:uFill>
                  <a:solidFill>
                    <a:srgbClr val="000000"/>
                  </a:solidFill>
                </a:uFill>
                <a:latin typeface="Times New Roman" charset="0"/>
                <a:ea typeface="Times New Roman" charset="0"/>
                <a:cs typeface="Times New Roman" charset="0"/>
              </a:rPr>
              <a:t>, </a:t>
            </a:r>
            <a:r>
              <a:rPr lang="ru-RU" sz="1600" dirty="0">
                <a:solidFill>
                  <a:srgbClr val="000000"/>
                </a:solidFill>
                <a:uFill>
                  <a:solidFill>
                    <a:srgbClr val="000000"/>
                  </a:solidFill>
                </a:uFill>
                <a:latin typeface="Times New Roman" charset="0"/>
                <a:ea typeface="Times New Roman" charset="0"/>
                <a:cs typeface="Times New Roman" charset="0"/>
              </a:rPr>
              <a:t>The IEEE </a:t>
            </a:r>
            <a:r>
              <a:rPr lang="ru-RU" sz="1600" dirty="0" err="1" smtClean="0">
                <a:solidFill>
                  <a:srgbClr val="000000"/>
                </a:solidFill>
                <a:uFill>
                  <a:solidFill>
                    <a:srgbClr val="000000"/>
                  </a:solidFill>
                </a:uFill>
                <a:latin typeface="Times New Roman" charset="0"/>
                <a:ea typeface="Times New Roman" charset="0"/>
                <a:cs typeface="Times New Roman" charset="0"/>
              </a:rPr>
              <a:t>Intern</a:t>
            </a:r>
            <a:r>
              <a:rPr lang="en-US" sz="1600" dirty="0" smtClean="0">
                <a:solidFill>
                  <a:srgbClr val="000000"/>
                </a:solidFill>
                <a:uFill>
                  <a:solidFill>
                    <a:srgbClr val="000000"/>
                  </a:solidFill>
                </a:uFill>
                <a:latin typeface="Times New Roman" charset="0"/>
                <a:ea typeface="Times New Roman" charset="0"/>
                <a:cs typeface="Times New Roman" charset="0"/>
              </a:rPr>
              <a:t>.</a:t>
            </a:r>
            <a:r>
              <a:rPr lang="ru-RU" sz="1600" dirty="0" smtClean="0">
                <a:solidFill>
                  <a:srgbClr val="000000"/>
                </a:solidFill>
                <a:uFill>
                  <a:solidFill>
                    <a:srgbClr val="000000"/>
                  </a:solidFill>
                </a:uFill>
                <a:latin typeface="Times New Roman" charset="0"/>
                <a:ea typeface="Times New Roman" charset="0"/>
                <a:cs typeface="Times New Roman" charset="0"/>
              </a:rPr>
              <a:t> </a:t>
            </a:r>
            <a:r>
              <a:rPr lang="ru-RU" sz="1600" dirty="0" err="1" smtClean="0">
                <a:solidFill>
                  <a:srgbClr val="000000"/>
                </a:solidFill>
                <a:uFill>
                  <a:solidFill>
                    <a:srgbClr val="000000"/>
                  </a:solidFill>
                </a:uFill>
                <a:latin typeface="Times New Roman" charset="0"/>
                <a:ea typeface="Times New Roman" charset="0"/>
                <a:cs typeface="Times New Roman" charset="0"/>
              </a:rPr>
              <a:t>Geosci</a:t>
            </a:r>
            <a:r>
              <a:rPr lang="en-US" sz="1600" dirty="0" smtClean="0">
                <a:solidFill>
                  <a:srgbClr val="000000"/>
                </a:solidFill>
                <a:uFill>
                  <a:solidFill>
                    <a:srgbClr val="000000"/>
                  </a:solidFill>
                </a:uFill>
                <a:latin typeface="Times New Roman" charset="0"/>
                <a:ea typeface="Times New Roman" charset="0"/>
                <a:cs typeface="Times New Roman" charset="0"/>
              </a:rPr>
              <a:t>.</a:t>
            </a:r>
            <a:r>
              <a:rPr lang="ru-RU" sz="1600" dirty="0" smtClean="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and</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err="1" smtClean="0">
                <a:solidFill>
                  <a:srgbClr val="000000"/>
                </a:solidFill>
                <a:uFill>
                  <a:solidFill>
                    <a:srgbClr val="000000"/>
                  </a:solidFill>
                </a:uFill>
                <a:latin typeface="Times New Roman" charset="0"/>
                <a:ea typeface="Times New Roman" charset="0"/>
                <a:cs typeface="Times New Roman" charset="0"/>
              </a:rPr>
              <a:t>Rem</a:t>
            </a:r>
            <a:r>
              <a:rPr lang="en-US" sz="1600" dirty="0" smtClean="0">
                <a:solidFill>
                  <a:srgbClr val="000000"/>
                </a:solidFill>
                <a:uFill>
                  <a:solidFill>
                    <a:srgbClr val="000000"/>
                  </a:solidFill>
                </a:uFill>
                <a:latin typeface="Times New Roman" charset="0"/>
                <a:ea typeface="Times New Roman" charset="0"/>
                <a:cs typeface="Times New Roman" charset="0"/>
              </a:rPr>
              <a:t>.</a:t>
            </a:r>
            <a:r>
              <a:rPr lang="ru-RU" sz="1600" dirty="0" err="1" smtClean="0">
                <a:solidFill>
                  <a:srgbClr val="000000"/>
                </a:solidFill>
                <a:uFill>
                  <a:solidFill>
                    <a:srgbClr val="000000"/>
                  </a:solidFill>
                </a:uFill>
                <a:latin typeface="Times New Roman" charset="0"/>
                <a:ea typeface="Times New Roman" charset="0"/>
                <a:cs typeface="Times New Roman" charset="0"/>
              </a:rPr>
              <a:t>Sens</a:t>
            </a:r>
            <a:r>
              <a:rPr lang="en-US" sz="1600" dirty="0" smtClean="0">
                <a:solidFill>
                  <a:srgbClr val="000000"/>
                </a:solidFill>
                <a:uFill>
                  <a:solidFill>
                    <a:srgbClr val="000000"/>
                  </a:solidFill>
                </a:uFill>
                <a:latin typeface="Times New Roman" charset="0"/>
                <a:ea typeface="Times New Roman" charset="0"/>
                <a:cs typeface="Times New Roman" charset="0"/>
              </a:rPr>
              <a:t>.</a:t>
            </a:r>
            <a:r>
              <a:rPr lang="ru-RU" sz="1600" dirty="0" smtClean="0">
                <a:solidFill>
                  <a:srgbClr val="000000"/>
                </a:solidFill>
                <a:uFill>
                  <a:solidFill>
                    <a:srgbClr val="000000"/>
                  </a:solidFill>
                </a:uFill>
                <a:latin typeface="Times New Roman" charset="0"/>
                <a:ea typeface="Times New Roman" charset="0"/>
                <a:cs typeface="Times New Roman" charset="0"/>
              </a:rPr>
              <a:t> </a:t>
            </a:r>
            <a:r>
              <a:rPr lang="ru-RU" sz="1600" dirty="0" err="1">
                <a:solidFill>
                  <a:srgbClr val="000000"/>
                </a:solidFill>
                <a:uFill>
                  <a:solidFill>
                    <a:srgbClr val="000000"/>
                  </a:solidFill>
                </a:uFill>
                <a:latin typeface="Times New Roman" charset="0"/>
                <a:ea typeface="Times New Roman" charset="0"/>
                <a:cs typeface="Times New Roman" charset="0"/>
              </a:rPr>
              <a:t>Symposium</a:t>
            </a:r>
            <a:r>
              <a:rPr lang="ru-RU" sz="1600" dirty="0">
                <a:solidFill>
                  <a:srgbClr val="000000"/>
                </a:solidFill>
                <a:uFill>
                  <a:solidFill>
                    <a:srgbClr val="000000"/>
                  </a:solidFill>
                </a:uFill>
                <a:latin typeface="Times New Roman" charset="0"/>
                <a:ea typeface="Times New Roman" charset="0"/>
                <a:cs typeface="Times New Roman" charset="0"/>
              </a:rPr>
              <a:t> (IGARSS 2016), </a:t>
            </a:r>
            <a:r>
              <a:rPr lang="ru-RU" sz="1600" dirty="0" err="1">
                <a:solidFill>
                  <a:srgbClr val="000000"/>
                </a:solidFill>
                <a:uFill>
                  <a:solidFill>
                    <a:srgbClr val="000000"/>
                  </a:solidFill>
                </a:uFill>
                <a:latin typeface="Times New Roman" charset="0"/>
                <a:ea typeface="Times New Roman" charset="0"/>
                <a:cs typeface="Times New Roman" charset="0"/>
              </a:rPr>
              <a:t>Proc</a:t>
            </a:r>
            <a:r>
              <a:rPr lang="ru-RU" sz="1600" dirty="0">
                <a:solidFill>
                  <a:srgbClr val="000000"/>
                </a:solidFill>
                <a:uFill>
                  <a:solidFill>
                    <a:srgbClr val="000000"/>
                  </a:solidFill>
                </a:uFill>
                <a:latin typeface="Times New Roman" charset="0"/>
                <a:ea typeface="Times New Roman" charset="0"/>
                <a:cs typeface="Times New Roman" charset="0"/>
              </a:rPr>
              <a:t>. IGARSS 2016, </a:t>
            </a:r>
            <a:r>
              <a:rPr lang="ru-RU" sz="1600" dirty="0" err="1">
                <a:solidFill>
                  <a:srgbClr val="000000"/>
                </a:solidFill>
                <a:uFill>
                  <a:solidFill>
                    <a:srgbClr val="000000"/>
                  </a:solidFill>
                </a:uFill>
                <a:latin typeface="Times New Roman" charset="0"/>
                <a:ea typeface="Times New Roman" charset="0"/>
                <a:cs typeface="Times New Roman" charset="0"/>
              </a:rPr>
              <a:t>pp</a:t>
            </a:r>
            <a:r>
              <a:rPr lang="ru-RU" sz="1600" dirty="0">
                <a:solidFill>
                  <a:srgbClr val="000000"/>
                </a:solidFill>
                <a:uFill>
                  <a:solidFill>
                    <a:srgbClr val="000000"/>
                  </a:solidFill>
                </a:uFill>
                <a:latin typeface="Times New Roman" charset="0"/>
                <a:ea typeface="Times New Roman" charset="0"/>
                <a:cs typeface="Times New Roman" charset="0"/>
              </a:rPr>
              <a:t>. </a:t>
            </a:r>
            <a:r>
              <a:rPr lang="ru-RU" sz="1600" dirty="0">
                <a:solidFill>
                  <a:srgbClr val="000000"/>
                </a:solidFill>
                <a:uFill>
                  <a:solidFill>
                    <a:srgbClr val="000000"/>
                  </a:solidFill>
                </a:uFill>
                <a:latin typeface="Times New Roman" charset="0"/>
                <a:ea typeface="Times New Roman" charset="0"/>
                <a:cs typeface="Times New Roman" charset="0"/>
              </a:rPr>
              <a:t>5528-5531, 2016.  </a:t>
            </a:r>
            <a:endParaRPr lang="en-US" sz="1600" dirty="0">
              <a:solidFill>
                <a:srgbClr val="000000"/>
              </a:solidFill>
              <a:uFill>
                <a:solidFill>
                  <a:srgbClr val="000000"/>
                </a:solidFill>
              </a:uFill>
              <a:latin typeface="Times New Roman" charset="0"/>
              <a:ea typeface="Times New Roman" charset="0"/>
              <a:cs typeface="Times New Roman" charset="0"/>
            </a:endParaRPr>
          </a:p>
          <a:p>
            <a:pPr marL="342900" marR="12065" lvl="0" indent="-342900" algn="just" fontAlgn="base">
              <a:lnSpc>
                <a:spcPct val="104000"/>
              </a:lnSpc>
              <a:spcAft>
                <a:spcPts val="15"/>
              </a:spcAft>
              <a:buClr>
                <a:srgbClr val="000000"/>
              </a:buClr>
              <a:buSzPts val="900"/>
              <a:buFont typeface="+mj-lt"/>
              <a:buAutoNum type="arabicPeriod"/>
            </a:pPr>
            <a:r>
              <a:rPr lang="en-US" sz="1600" dirty="0" err="1" smtClean="0">
                <a:solidFill>
                  <a:srgbClr val="000000"/>
                </a:solidFill>
                <a:uFill>
                  <a:solidFill>
                    <a:srgbClr val="000000"/>
                  </a:solidFill>
                </a:uFill>
                <a:latin typeface="Times New Roman" charset="0"/>
                <a:ea typeface="Times New Roman" charset="0"/>
                <a:cs typeface="Times New Roman" charset="0"/>
              </a:rPr>
              <a:t>Rublev</a:t>
            </a:r>
            <a:r>
              <a:rPr lang="en-US" sz="1600" dirty="0">
                <a:solidFill>
                  <a:srgbClr val="000000"/>
                </a:solidFill>
                <a:uFill>
                  <a:solidFill>
                    <a:srgbClr val="000000"/>
                  </a:solidFill>
                </a:uFill>
                <a:latin typeface="Times New Roman" charset="0"/>
                <a:ea typeface="Times New Roman" charset="0"/>
                <a:cs typeface="Times New Roman" charset="0"/>
              </a:rPr>
              <a:t>, A., </a:t>
            </a:r>
            <a:r>
              <a:rPr lang="en-US" sz="1600" dirty="0" err="1">
                <a:solidFill>
                  <a:srgbClr val="000000"/>
                </a:solidFill>
                <a:uFill>
                  <a:solidFill>
                    <a:srgbClr val="000000"/>
                  </a:solidFill>
                </a:uFill>
                <a:latin typeface="Times New Roman" charset="0"/>
                <a:ea typeface="Times New Roman" charset="0"/>
                <a:cs typeface="Times New Roman" charset="0"/>
              </a:rPr>
              <a:t>Ju</a:t>
            </a:r>
            <a:r>
              <a:rPr lang="en-US" sz="1600" dirty="0">
                <a:solidFill>
                  <a:srgbClr val="000000"/>
                </a:solidFill>
                <a:uFill>
                  <a:solidFill>
                    <a:srgbClr val="000000"/>
                  </a:solidFill>
                </a:uFill>
                <a:latin typeface="Times New Roman" charset="0"/>
                <a:ea typeface="Times New Roman" charset="0"/>
                <a:cs typeface="Times New Roman" charset="0"/>
              </a:rPr>
              <a:t>. </a:t>
            </a:r>
            <a:r>
              <a:rPr lang="en-US" sz="1600" dirty="0" err="1">
                <a:solidFill>
                  <a:srgbClr val="000000"/>
                </a:solidFill>
                <a:uFill>
                  <a:solidFill>
                    <a:srgbClr val="000000"/>
                  </a:solidFill>
                </a:uFill>
                <a:latin typeface="Times New Roman" charset="0"/>
                <a:ea typeface="Times New Roman" charset="0"/>
                <a:cs typeface="Times New Roman" charset="0"/>
              </a:rPr>
              <a:t>Kiseleva</a:t>
            </a:r>
            <a:r>
              <a:rPr lang="en-US" sz="1600" dirty="0">
                <a:solidFill>
                  <a:srgbClr val="000000"/>
                </a:solidFill>
                <a:uFill>
                  <a:solidFill>
                    <a:srgbClr val="000000"/>
                  </a:solidFill>
                </a:uFill>
                <a:latin typeface="Times New Roman" charset="0"/>
                <a:ea typeface="Times New Roman" charset="0"/>
                <a:cs typeface="Times New Roman" charset="0"/>
              </a:rPr>
              <a:t>, A. Uspensky, et al. On-orbit calibration of Russian satellite instruments: New issues. GSICS Quarterly Spring Issue </a:t>
            </a:r>
            <a:r>
              <a:rPr lang="en-US" sz="1600" dirty="0" smtClean="0">
                <a:solidFill>
                  <a:srgbClr val="000000"/>
                </a:solidFill>
                <a:uFill>
                  <a:solidFill>
                    <a:srgbClr val="000000"/>
                  </a:solidFill>
                </a:uFill>
                <a:latin typeface="Times New Roman" charset="0"/>
                <a:ea typeface="Times New Roman" charset="0"/>
                <a:cs typeface="Times New Roman" charset="0"/>
              </a:rPr>
              <a:t>2021, </a:t>
            </a:r>
            <a:r>
              <a:rPr lang="it-IT" sz="1600" dirty="0">
                <a:solidFill>
                  <a:srgbClr val="000000"/>
                </a:solidFill>
                <a:uFill>
                  <a:solidFill>
                    <a:srgbClr val="000000"/>
                  </a:solidFill>
                </a:uFill>
                <a:latin typeface="Times New Roman" charset="0"/>
                <a:ea typeface="Times New Roman" charset="0"/>
                <a:cs typeface="Times New Roman" charset="0"/>
              </a:rPr>
              <a:t>Volume 15, No. 1, </a:t>
            </a:r>
            <a:r>
              <a:rPr lang="it-IT" sz="1600" dirty="0" smtClean="0">
                <a:solidFill>
                  <a:srgbClr val="000000"/>
                </a:solidFill>
                <a:uFill>
                  <a:solidFill>
                    <a:srgbClr val="000000"/>
                  </a:solidFill>
                </a:uFill>
                <a:latin typeface="Times New Roman" charset="0"/>
                <a:ea typeface="Times New Roman" charset="0"/>
                <a:cs typeface="Times New Roman" charset="0"/>
              </a:rPr>
              <a:t>2021.</a:t>
            </a:r>
            <a:r>
              <a:rPr lang="en-US" sz="1600" dirty="0" smtClean="0">
                <a:solidFill>
                  <a:srgbClr val="000000"/>
                </a:solidFill>
                <a:uFill>
                  <a:solidFill>
                    <a:srgbClr val="000000"/>
                  </a:solidFill>
                </a:uFill>
                <a:latin typeface="Times New Roman" charset="0"/>
                <a:ea typeface="Times New Roman" charset="0"/>
                <a:cs typeface="Times New Roman" charset="0"/>
              </a:rPr>
              <a:t> </a:t>
            </a:r>
            <a:endParaRPr lang="ru-RU" sz="1600" dirty="0">
              <a:solidFill>
                <a:srgbClr val="000000"/>
              </a:solidFill>
              <a:uFill>
                <a:solidFill>
                  <a:srgbClr val="000000"/>
                </a:solidFill>
              </a:uFill>
              <a:latin typeface="Times New Roman" charset="0"/>
              <a:ea typeface="Times New Roman" charset="0"/>
              <a:cs typeface="Times New Roman" charset="0"/>
            </a:endParaRPr>
          </a:p>
        </p:txBody>
      </p:sp>
    </p:spTree>
    <p:extLst>
      <p:ext uri="{BB962C8B-B14F-4D97-AF65-F5344CB8AC3E}">
        <p14:creationId xmlns:p14="http://schemas.microsoft.com/office/powerpoint/2010/main" val="398863164"/>
      </p:ext>
    </p:extLst>
  </p:cSld>
  <p:clrMapOvr>
    <a:masterClrMapping/>
  </p:clrMapOvr>
  <p:transition spd="med" advClick="0" advTm="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print"/>
          <a:srcRect/>
          <a:stretch>
            <a:fillRect/>
          </a:stretch>
        </p:blipFill>
        <p:spPr bwMode="auto">
          <a:xfrm>
            <a:off x="0" y="0"/>
            <a:ext cx="9906000" cy="6858000"/>
          </a:xfrm>
          <a:prstGeom prst="rect">
            <a:avLst/>
          </a:prstGeom>
          <a:noFill/>
          <a:ln w="9525">
            <a:noFill/>
            <a:miter lim="800000"/>
            <a:headEnd/>
            <a:tailEnd/>
          </a:ln>
          <a:effectLst/>
        </p:spPr>
      </p:pic>
      <p:sp>
        <p:nvSpPr>
          <p:cNvPr id="4" name="Text Box 3"/>
          <p:cNvSpPr txBox="1">
            <a:spLocks noChangeArrowheads="1"/>
          </p:cNvSpPr>
          <p:nvPr/>
        </p:nvSpPr>
        <p:spPr bwMode="auto">
          <a:xfrm>
            <a:off x="3194695" y="1356203"/>
            <a:ext cx="3877963" cy="923320"/>
          </a:xfrm>
          <a:prstGeom prst="rect">
            <a:avLst/>
          </a:prstGeom>
          <a:noFill/>
          <a:ln w="28575" algn="ctr">
            <a:noFill/>
            <a:miter lim="800000"/>
            <a:headEnd/>
            <a:tailEnd/>
          </a:ln>
          <a:effectLst>
            <a:glow rad="63500">
              <a:schemeClr val="accent5">
                <a:satMod val="175000"/>
                <a:alpha val="40000"/>
              </a:schemeClr>
            </a:glow>
            <a:outerShdw dist="25400" dir="2460000" algn="ctr" rotWithShape="0">
              <a:srgbClr val="00B0F0"/>
            </a:outerShdw>
          </a:effectLst>
        </p:spPr>
        <p:txBody>
          <a:bodyPr wrap="none" lIns="91429" tIns="45715" rIns="91429" bIns="45715">
            <a:spAutoFit/>
          </a:bodyPr>
          <a:lstStyle/>
          <a:p>
            <a:pPr algn="ctr" defTabSz="873026">
              <a:spcBef>
                <a:spcPts val="0"/>
              </a:spcBef>
              <a:defRPr/>
            </a:pPr>
            <a:r>
              <a:rPr lang="en-US" sz="5400" b="1" i="1" dirty="0" smtClean="0">
                <a:solidFill>
                  <a:schemeClr val="accent1">
                    <a:lumMod val="20000"/>
                    <a:lumOff val="80000"/>
                  </a:schemeClr>
                </a:solidFill>
                <a:latin typeface="Arial" charset="0"/>
              </a:rPr>
              <a:t>Thank you!</a:t>
            </a:r>
            <a:endParaRPr lang="ru-RU" sz="5400" b="1" i="1" dirty="0">
              <a:solidFill>
                <a:schemeClr val="accent1">
                  <a:lumMod val="20000"/>
                  <a:lumOff val="80000"/>
                </a:schemeClr>
              </a:solidFill>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4294967295"/>
          </p:nvPr>
        </p:nvSpPr>
        <p:spPr>
          <a:xfrm>
            <a:off x="9520238" y="6492875"/>
            <a:ext cx="385762" cy="365125"/>
          </a:xfrm>
        </p:spPr>
        <p:txBody>
          <a:bodyPr/>
          <a:lstStyle/>
          <a:p>
            <a:pPr>
              <a:defRPr/>
            </a:pPr>
            <a:fld id="{F1AE698A-4FFF-472A-91F9-6392B036558C}" type="slidenum">
              <a:rPr lang="ru-RU" smtClean="0"/>
              <a:pPr>
                <a:defRPr/>
              </a:pPr>
              <a:t>4</a:t>
            </a:fld>
            <a:endParaRPr lang="ru-RU" dirty="0"/>
          </a:p>
        </p:txBody>
      </p:sp>
      <p:graphicFrame>
        <p:nvGraphicFramePr>
          <p:cNvPr id="10" name="Group 62"/>
          <p:cNvGraphicFramePr>
            <a:graphicFrameLocks noGrp="1"/>
          </p:cNvGraphicFramePr>
          <p:nvPr>
            <p:extLst>
              <p:ext uri="{D42A27DB-BD31-4B8C-83A1-F6EECF244321}">
                <p14:modId xmlns:p14="http://schemas.microsoft.com/office/powerpoint/2010/main" val="4284584261"/>
              </p:ext>
            </p:extLst>
          </p:nvPr>
        </p:nvGraphicFramePr>
        <p:xfrm>
          <a:off x="453000" y="1183416"/>
          <a:ext cx="9000000" cy="5269920"/>
        </p:xfrm>
        <a:graphic>
          <a:graphicData uri="http://schemas.openxmlformats.org/drawingml/2006/table">
            <a:tbl>
              <a:tblPr/>
              <a:tblGrid>
                <a:gridCol w="2952000"/>
                <a:gridCol w="3024000"/>
                <a:gridCol w="1296000"/>
                <a:gridCol w="756000"/>
                <a:gridCol w="972000"/>
              </a:tblGrid>
              <a:tr h="50400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bg1"/>
                          </a:solidFill>
                          <a:effectLst/>
                          <a:latin typeface="Arial" pitchFamily="34" charset="0"/>
                          <a:cs typeface="Arial" pitchFamily="34" charset="0"/>
                        </a:rPr>
                        <a:t>Instrument</a:t>
                      </a:r>
                      <a:endParaRPr kumimoji="0" lang="ru-RU" sz="1400" b="1" i="0" u="none" strike="noStrike" cap="none" normalizeH="0" baseline="0" dirty="0" smtClean="0">
                        <a:ln>
                          <a:noFill/>
                        </a:ln>
                        <a:solidFill>
                          <a:schemeClr val="bg1"/>
                        </a:solidFill>
                        <a:effectLst/>
                        <a:latin typeface="Arial" pitchFamily="34" charset="0"/>
                        <a:cs typeface="Arial" pitchFamily="34" charset="0"/>
                      </a:endParaRPr>
                    </a:p>
                  </a:txBody>
                  <a:tcPr marL="0" marR="0" marT="36000" marB="36000" anchor="ctr" horzOverflow="overflow">
                    <a:lnL w="12700" cap="flat" cmpd="sng" algn="ctr">
                      <a:solidFill>
                        <a:schemeClr val="tx2"/>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bg1"/>
                          </a:solidFill>
                          <a:effectLst/>
                          <a:latin typeface="Arial" pitchFamily="34" charset="0"/>
                          <a:cs typeface="Arial" pitchFamily="34" charset="0"/>
                        </a:rPr>
                        <a:t>Application</a:t>
                      </a:r>
                      <a:endParaRPr kumimoji="0" lang="ru-RU" sz="1400" b="1" i="0" u="none" strike="noStrike" cap="none" normalizeH="0" baseline="0" dirty="0" smtClean="0">
                        <a:ln>
                          <a:noFill/>
                        </a:ln>
                        <a:solidFill>
                          <a:schemeClr val="bg1"/>
                        </a:solidFill>
                        <a:effectLst/>
                        <a:latin typeface="Arial" pitchFamily="34" charset="0"/>
                        <a:cs typeface="Arial" pitchFamily="34" charset="0"/>
                      </a:endParaRPr>
                    </a:p>
                  </a:txBody>
                  <a:tcPr marL="0" marR="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bg1"/>
                          </a:solidFill>
                          <a:effectLst/>
                          <a:latin typeface="Arial" pitchFamily="34" charset="0"/>
                          <a:cs typeface="Arial" pitchFamily="34" charset="0"/>
                        </a:rPr>
                        <a:t>Spectral band</a:t>
                      </a:r>
                      <a:endParaRPr kumimoji="0" lang="ru-RU" sz="1400" b="1" i="0" u="none" strike="noStrike" cap="none" normalizeH="0" baseline="0" dirty="0" smtClean="0">
                        <a:ln>
                          <a:noFill/>
                        </a:ln>
                        <a:solidFill>
                          <a:schemeClr val="bg1"/>
                        </a:solidFill>
                        <a:effectLst/>
                        <a:latin typeface="Arial" pitchFamily="34" charset="0"/>
                        <a:cs typeface="Arial" pitchFamily="34" charset="0"/>
                      </a:endParaRPr>
                    </a:p>
                  </a:txBody>
                  <a:tcPr marL="0" marR="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bg1"/>
                          </a:solidFill>
                          <a:effectLst/>
                          <a:latin typeface="Arial" pitchFamily="34" charset="0"/>
                          <a:cs typeface="Arial" pitchFamily="34" charset="0"/>
                        </a:rPr>
                        <a:t>Swath-width (km)</a:t>
                      </a:r>
                      <a:endParaRPr kumimoji="0" lang="ru-RU" sz="1400" b="1" i="0" u="none" strike="noStrike" cap="none" normalizeH="0" baseline="0" dirty="0" smtClean="0">
                        <a:ln>
                          <a:noFill/>
                        </a:ln>
                        <a:solidFill>
                          <a:schemeClr val="bg1"/>
                        </a:solidFill>
                        <a:effectLst/>
                        <a:latin typeface="Arial" pitchFamily="34" charset="0"/>
                        <a:cs typeface="Arial" pitchFamily="34" charset="0"/>
                      </a:endParaRPr>
                    </a:p>
                  </a:txBody>
                  <a:tcPr marL="0" marR="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bg1"/>
                          </a:solidFill>
                          <a:effectLst/>
                          <a:latin typeface="Arial" pitchFamily="34" charset="0"/>
                          <a:cs typeface="Arial" pitchFamily="34" charset="0"/>
                        </a:rPr>
                        <a:t>Resolution</a:t>
                      </a:r>
                      <a:endParaRPr kumimoji="0" lang="ru-RU" sz="14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bg1"/>
                          </a:solidFill>
                          <a:effectLst/>
                          <a:latin typeface="Arial" pitchFamily="34" charset="0"/>
                          <a:cs typeface="Arial" pitchFamily="34" charset="0"/>
                        </a:rPr>
                        <a:t>(km)</a:t>
                      </a:r>
                      <a:endParaRPr kumimoji="0" lang="ru-RU" sz="1400" b="1" i="0" u="none" strike="noStrike" cap="none" normalizeH="0" baseline="0" dirty="0" smtClean="0">
                        <a:ln>
                          <a:noFill/>
                        </a:ln>
                        <a:solidFill>
                          <a:schemeClr val="bg1"/>
                        </a:solidFill>
                        <a:effectLst/>
                        <a:latin typeface="Arial" pitchFamily="34" charset="0"/>
                        <a:cs typeface="Arial" pitchFamily="34" charset="0"/>
                      </a:endParaRPr>
                    </a:p>
                  </a:txBody>
                  <a:tcPr marL="0" marR="0" marT="36000" marB="36000" anchor="ctr" horzOverflow="overflow">
                    <a:lnL w="6350" cap="flat" cmpd="sng" algn="ctr">
                      <a:solidFill>
                        <a:schemeClr val="bg1">
                          <a:lumMod val="6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75000"/>
                      </a:schemeClr>
                    </a:solidFill>
                  </a:tcPr>
                </a:tc>
              </a:tr>
              <a:tr h="540000">
                <a:tc>
                  <a:txBody>
                    <a:bodyPr/>
                    <a:lstStyle/>
                    <a:p>
                      <a:pPr marL="36000" marR="0" lvl="0" indent="0" algn="l" defTabSz="914400" rtl="0" eaLnBrk="1" fontAlgn="base" latinLnBrk="0" hangingPunct="1">
                        <a:lnSpc>
                          <a:spcPct val="9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tx2"/>
                          </a:solidFill>
                          <a:effectLst/>
                          <a:latin typeface="Arial" pitchFamily="34" charset="0"/>
                          <a:cs typeface="Arial" pitchFamily="34" charset="0"/>
                        </a:rPr>
                        <a:t>MSU</a:t>
                      </a:r>
                      <a:r>
                        <a:rPr kumimoji="0" lang="ru-RU" sz="1400" b="1" i="0" u="none" strike="noStrike" cap="none" normalizeH="0" baseline="0" dirty="0" smtClean="0">
                          <a:ln>
                            <a:noFill/>
                          </a:ln>
                          <a:solidFill>
                            <a:schemeClr val="tx2"/>
                          </a:solidFill>
                          <a:effectLst/>
                          <a:latin typeface="Arial" pitchFamily="34" charset="0"/>
                          <a:cs typeface="Arial" pitchFamily="34" charset="0"/>
                        </a:rPr>
                        <a:t>-</a:t>
                      </a:r>
                      <a:r>
                        <a:rPr kumimoji="0" lang="en-US" sz="1400" b="1" i="0" u="none" strike="noStrike" cap="none" normalizeH="0" baseline="0" dirty="0" smtClean="0">
                          <a:ln>
                            <a:noFill/>
                          </a:ln>
                          <a:solidFill>
                            <a:schemeClr val="tx2"/>
                          </a:solidFill>
                          <a:effectLst/>
                          <a:latin typeface="Arial" pitchFamily="34" charset="0"/>
                          <a:cs typeface="Arial" pitchFamily="34" charset="0"/>
                        </a:rPr>
                        <a:t>MR</a:t>
                      </a:r>
                      <a:endParaRPr kumimoji="0" lang="ru-RU" sz="1400" b="1" i="0" u="none" strike="noStrike" cap="none" normalizeH="0" baseline="0" dirty="0" smtClean="0">
                        <a:ln>
                          <a:noFill/>
                        </a:ln>
                        <a:solidFill>
                          <a:schemeClr val="tx2"/>
                        </a:solidFill>
                        <a:effectLst/>
                        <a:latin typeface="Arial" pitchFamily="34" charset="0"/>
                        <a:cs typeface="Arial" pitchFamily="34" charset="0"/>
                      </a:endParaRPr>
                    </a:p>
                    <a:p>
                      <a:pPr marL="36000" marR="0" lvl="0" indent="0" algn="l" defTabSz="914400" rtl="0" eaLnBrk="1" fontAlgn="base" latinLnBrk="0" hangingPunct="1">
                        <a:lnSpc>
                          <a:spcPct val="9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Low-resolution multi-channel scanning unit</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12700" cap="flat" cmpd="sng" algn="ctr">
                      <a:solidFill>
                        <a:schemeClr val="tx2"/>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6000" marR="0" lvl="0" indent="0" algn="l" defTabSz="914400" rtl="0" eaLnBrk="1" fontAlgn="base" latinLnBrk="0" hangingPunct="1">
                        <a:lnSpc>
                          <a:spcPct val="100000"/>
                        </a:lnSpc>
                        <a:spcBef>
                          <a:spcPts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Global and regional cloud cover mapping, ice and snow cover observation, forest fire monitoring…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r>
                        <a:rPr kumimoji="0" lang="ru-RU" sz="1400" b="0" i="0" u="none" strike="noStrike" cap="none" normalizeH="0" baseline="0" dirty="0" smtClean="0">
                          <a:ln>
                            <a:noFill/>
                          </a:ln>
                          <a:solidFill>
                            <a:schemeClr val="tx1"/>
                          </a:solidFill>
                          <a:effectLst/>
                          <a:latin typeface="Arial" pitchFamily="34" charset="0"/>
                          <a:cs typeface="Arial" pitchFamily="34" charset="0"/>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5 – 12</a:t>
                      </a:r>
                      <a:r>
                        <a:rPr kumimoji="0" lang="ru-RU" sz="1400" b="0" i="0" u="none" strike="noStrike" cap="none" normalizeH="0" baseline="0" dirty="0" smtClean="0">
                          <a:ln>
                            <a:noFill/>
                          </a:ln>
                          <a:solidFill>
                            <a:schemeClr val="tx1"/>
                          </a:solidFill>
                          <a:effectLst/>
                          <a:latin typeface="Arial" pitchFamily="34" charset="0"/>
                          <a:cs typeface="Arial" pitchFamily="34" charset="0"/>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5</a:t>
                      </a:r>
                      <a:r>
                        <a:rPr kumimoji="0" lang="en-US" sz="1400"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m</a:t>
                      </a:r>
                      <a:endParaRPr kumimoji="0" lang="ru-RU" sz="1400" b="0"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sym typeface="Symbol" pitchFamily="18" charset="2"/>
                        </a:rPr>
                        <a:t>(6 channels)</a:t>
                      </a:r>
                      <a:endParaRPr kumimoji="0" lang="ru-RU" sz="1400" b="0"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3000</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x 1</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r>
              <a:tr h="540000">
                <a:tc>
                  <a:txBody>
                    <a:bodyPr/>
                    <a:lstStyle/>
                    <a:p>
                      <a:pPr marL="36000" marR="0" lvl="0" indent="0" algn="l" defTabSz="914400" rtl="0" eaLnBrk="1" fontAlgn="base" latinLnBrk="0" hangingPunct="1">
                        <a:lnSpc>
                          <a:spcPct val="9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tx2"/>
                          </a:solidFill>
                          <a:effectLst/>
                          <a:latin typeface="Arial" pitchFamily="34" charset="0"/>
                          <a:cs typeface="Arial" pitchFamily="34" charset="0"/>
                        </a:rPr>
                        <a:t>KMSS</a:t>
                      </a:r>
                      <a:endParaRPr kumimoji="0" lang="ru-RU" sz="1400" b="1" i="0" u="none" strike="noStrike" cap="none" normalizeH="0" baseline="0" dirty="0" smtClean="0">
                        <a:ln>
                          <a:noFill/>
                        </a:ln>
                        <a:solidFill>
                          <a:schemeClr val="tx2"/>
                        </a:solidFill>
                        <a:effectLst/>
                        <a:latin typeface="Arial" pitchFamily="34" charset="0"/>
                        <a:cs typeface="Arial" pitchFamily="34" charset="0"/>
                      </a:endParaRPr>
                    </a:p>
                    <a:p>
                      <a:pPr marL="36000" marR="0" lvl="0" indent="0" algn="l" defTabSz="914400" rtl="0" eaLnBrk="1" fontAlgn="base" latinLnBrk="0" hangingPunct="1">
                        <a:lnSpc>
                          <a:spcPct val="9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Visible spectrum scanning imager</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12700" cap="flat" cmpd="sng" algn="ctr">
                      <a:solidFill>
                        <a:schemeClr val="tx2"/>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6000" marR="0" lvl="0" indent="0" algn="l" defTabSz="914400" rtl="0" eaLnBrk="1" fontAlgn="base" latinLnBrk="0" hangingPunct="1">
                        <a:lnSpc>
                          <a:spcPct val="100000"/>
                        </a:lnSpc>
                        <a:spcBef>
                          <a:spcPts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Earth surface monitoring for various tasks (floods, soil and vegetation cover state, ice cover)</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r>
                        <a:rPr kumimoji="0" lang="ru-RU" sz="1400" b="0" i="0" u="none" strike="noStrike" cap="none" normalizeH="0" baseline="0" dirty="0" smtClean="0">
                          <a:ln>
                            <a:noFill/>
                          </a:ln>
                          <a:solidFill>
                            <a:schemeClr val="tx1"/>
                          </a:solidFill>
                          <a:effectLst/>
                          <a:latin typeface="Arial" pitchFamily="34" charset="0"/>
                          <a:cs typeface="Arial" pitchFamily="34" charset="0"/>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4-0</a:t>
                      </a:r>
                      <a:r>
                        <a:rPr kumimoji="0" lang="ru-RU" sz="1400" b="0" i="0" u="none" strike="noStrike" cap="none" normalizeH="0" baseline="0" dirty="0" smtClean="0">
                          <a:ln>
                            <a:noFill/>
                          </a:ln>
                          <a:solidFill>
                            <a:schemeClr val="tx1"/>
                          </a:solidFill>
                          <a:effectLst/>
                          <a:latin typeface="Arial" pitchFamily="34" charset="0"/>
                          <a:cs typeface="Arial" pitchFamily="34" charset="0"/>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9 </a:t>
                      </a:r>
                      <a:r>
                        <a:rPr kumimoji="0" lang="en-US" sz="1400"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m</a:t>
                      </a: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sym typeface="Symbol" pitchFamily="18" charset="2"/>
                        </a:rPr>
                        <a:t>(3</a:t>
                      </a:r>
                      <a:r>
                        <a:rPr kumimoji="0" lang="ru-RU" sz="1400" b="0" i="0" u="none" strike="noStrike" cap="none" normalizeH="0" baseline="0" dirty="0" smtClean="0">
                          <a:ln>
                            <a:noFill/>
                          </a:ln>
                          <a:solidFill>
                            <a:schemeClr val="tx1"/>
                          </a:solidFill>
                          <a:effectLst/>
                          <a:latin typeface="Arial" pitchFamily="34" charset="0"/>
                          <a:cs typeface="Arial" pitchFamily="34" charset="0"/>
                          <a:sym typeface="Symbol" pitchFamily="18" charset="2"/>
                        </a:rPr>
                        <a:t>+3</a:t>
                      </a:r>
                      <a:r>
                        <a:rPr kumimoji="0" lang="en-US" sz="1400" b="0" i="0" u="none" strike="noStrike" cap="none" normalizeH="0" baseline="0" dirty="0" smtClean="0">
                          <a:ln>
                            <a:noFill/>
                          </a:ln>
                          <a:solidFill>
                            <a:schemeClr val="tx1"/>
                          </a:solidFill>
                          <a:effectLst/>
                          <a:latin typeface="Arial" pitchFamily="34" charset="0"/>
                          <a:cs typeface="Arial" pitchFamily="34" charset="0"/>
                          <a:sym typeface="Symbol" pitchFamily="18" charset="2"/>
                        </a:rPr>
                        <a:t> channels</a:t>
                      </a:r>
                      <a:r>
                        <a:rPr kumimoji="0" lang="ru-RU" sz="1400"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450</a:t>
                      </a:r>
                      <a:r>
                        <a:rPr kumimoji="0" lang="en-US" sz="1400" b="0" i="0" u="none" strike="noStrike" cap="none" normalizeH="0" baseline="0" smtClean="0">
                          <a:ln>
                            <a:noFill/>
                          </a:ln>
                          <a:solidFill>
                            <a:schemeClr val="tx1"/>
                          </a:solidFill>
                          <a:effectLst/>
                          <a:latin typeface="Arial" pitchFamily="34" charset="0"/>
                          <a:cs typeface="Arial" pitchFamily="34" charset="0"/>
                        </a:rPr>
                        <a:t>/</a:t>
                      </a:r>
                      <a:r>
                        <a:rPr kumimoji="0" lang="ru-RU" sz="1400" b="0" i="0" u="none" strike="noStrike" cap="none" normalizeH="0" baseline="0" smtClean="0">
                          <a:ln>
                            <a:noFill/>
                          </a:ln>
                          <a:solidFill>
                            <a:schemeClr val="tx1"/>
                          </a:solidFill>
                          <a:effectLst/>
                          <a:latin typeface="Arial" pitchFamily="34" charset="0"/>
                          <a:cs typeface="Arial" pitchFamily="34" charset="0"/>
                        </a:rPr>
                        <a:t>900</a:t>
                      </a: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r>
                        <a:rPr kumimoji="0" lang="ru-RU" sz="1400" b="0" i="0" u="none" strike="noStrike" cap="none" normalizeH="0" baseline="0" dirty="0" smtClean="0">
                          <a:ln>
                            <a:noFill/>
                          </a:ln>
                          <a:solidFill>
                            <a:schemeClr val="tx1"/>
                          </a:solidFill>
                          <a:effectLst/>
                          <a:latin typeface="Arial" pitchFamily="34" charset="0"/>
                          <a:cs typeface="Arial" pitchFamily="34" charset="0"/>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0</a:t>
                      </a:r>
                      <a:r>
                        <a:rPr kumimoji="0" lang="ru-RU" sz="1400" b="0" i="0" u="none" strike="noStrike" cap="none" normalizeH="0" baseline="0" dirty="0" smtClean="0">
                          <a:ln>
                            <a:noFill/>
                          </a:ln>
                          <a:solidFill>
                            <a:schemeClr val="tx1"/>
                          </a:solidFill>
                          <a:effectLst/>
                          <a:latin typeface="Arial" pitchFamily="34" charset="0"/>
                          <a:cs typeface="Arial" pitchFamily="34" charset="0"/>
                        </a:rPr>
                        <a:t>5</a:t>
                      </a:r>
                      <a:r>
                        <a:rPr kumimoji="0" lang="en-US" sz="1400" b="0" i="0" u="none" strike="noStrike" cap="none" normalizeH="0" baseline="0" dirty="0" smtClean="0">
                          <a:ln>
                            <a:noFill/>
                          </a:ln>
                          <a:solidFill>
                            <a:schemeClr val="tx1"/>
                          </a:solidFill>
                          <a:effectLst/>
                          <a:latin typeface="Arial" pitchFamily="34" charset="0"/>
                          <a:cs typeface="Arial" pitchFamily="34" charset="0"/>
                        </a:rPr>
                        <a:t>/0</a:t>
                      </a:r>
                      <a:r>
                        <a:rPr kumimoji="0" lang="ru-RU" sz="1400" b="0" i="0" u="none" strike="noStrike" cap="none" normalizeH="0" baseline="0" dirty="0" smtClean="0">
                          <a:ln>
                            <a:noFill/>
                          </a:ln>
                          <a:solidFill>
                            <a:schemeClr val="tx1"/>
                          </a:solidFill>
                          <a:effectLst/>
                          <a:latin typeface="Arial" pitchFamily="34" charset="0"/>
                          <a:cs typeface="Arial" pitchFamily="34" charset="0"/>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1</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r>
              <a:tr h="540000">
                <a:tc>
                  <a:txBody>
                    <a:bodyPr/>
                    <a:lstStyle/>
                    <a:p>
                      <a:pPr marL="3600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tx2"/>
                          </a:solidFill>
                          <a:effectLst/>
                          <a:latin typeface="Arial" pitchFamily="34" charset="0"/>
                          <a:cs typeface="Arial" pitchFamily="34" charset="0"/>
                        </a:rPr>
                        <a:t>MTVZA-GY</a:t>
                      </a:r>
                      <a:endParaRPr kumimoji="0" lang="ru-RU" sz="1400" b="1" i="0" u="none" strike="noStrike" cap="none" normalizeH="0" baseline="0" dirty="0" smtClean="0">
                        <a:ln>
                          <a:noFill/>
                        </a:ln>
                        <a:solidFill>
                          <a:schemeClr val="tx2"/>
                        </a:solidFill>
                        <a:effectLst/>
                        <a:latin typeface="Arial" pitchFamily="34" charset="0"/>
                        <a:cs typeface="Arial" pitchFamily="34" charset="0"/>
                      </a:endParaRPr>
                    </a:p>
                    <a:p>
                      <a:pPr marL="3600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Imager-sounder  (module for temperature and humidity sounding of the atmosphere)</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12700" cap="flat" cmpd="sng" algn="ctr">
                      <a:solidFill>
                        <a:schemeClr val="tx2"/>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6000" marR="0" lvl="0" indent="0" algn="l" defTabSz="914400" rtl="0" eaLnBrk="1" fontAlgn="base" latinLnBrk="0" hangingPunct="1">
                        <a:lnSpc>
                          <a:spcPct val="100000"/>
                        </a:lnSpc>
                        <a:spcBef>
                          <a:spcPts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Atmospheric temperature and humidity profiles, sea surface wind</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10</a:t>
                      </a:r>
                      <a:r>
                        <a:rPr kumimoji="0" lang="ru-RU" sz="1400" b="0" i="0" u="none" strike="noStrike" cap="none" normalizeH="0" baseline="0" dirty="0" smtClean="0">
                          <a:ln>
                            <a:noFill/>
                          </a:ln>
                          <a:solidFill>
                            <a:schemeClr val="tx1"/>
                          </a:solidFill>
                          <a:effectLst/>
                          <a:latin typeface="Arial" pitchFamily="34" charset="0"/>
                          <a:cs typeface="Arial" pitchFamily="34" charset="0"/>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6-183</a:t>
                      </a:r>
                      <a:r>
                        <a:rPr kumimoji="0" lang="ru-RU" sz="1400" b="0" i="0" u="none" strike="noStrike" cap="none" normalizeH="0" baseline="0" dirty="0" smtClean="0">
                          <a:ln>
                            <a:noFill/>
                          </a:ln>
                          <a:solidFill>
                            <a:schemeClr val="tx1"/>
                          </a:solidFill>
                          <a:effectLst/>
                          <a:latin typeface="Arial" pitchFamily="34" charset="0"/>
                          <a:cs typeface="Arial" pitchFamily="34" charset="0"/>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3 GHz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(26 </a:t>
                      </a:r>
                      <a:r>
                        <a:rPr kumimoji="0" lang="en-US" sz="1400" b="0" i="0" u="none" strike="noStrike" cap="none" normalizeH="0" baseline="0" dirty="0" smtClean="0">
                          <a:ln>
                            <a:noFill/>
                          </a:ln>
                          <a:solidFill>
                            <a:schemeClr val="tx1"/>
                          </a:solidFill>
                          <a:effectLst/>
                          <a:latin typeface="Arial" pitchFamily="34" charset="0"/>
                          <a:cs typeface="Arial" pitchFamily="34" charset="0"/>
                          <a:sym typeface="Symbol" pitchFamily="18" charset="2"/>
                        </a:rPr>
                        <a:t>channels</a:t>
                      </a:r>
                      <a:r>
                        <a:rPr kumimoji="0" lang="en-US" sz="1400" b="0" i="0" u="none" strike="noStrike" cap="none" normalizeH="0" baseline="0" dirty="0" smtClean="0">
                          <a:ln>
                            <a:noFill/>
                          </a:ln>
                          <a:solidFill>
                            <a:schemeClr val="tx1"/>
                          </a:solidFill>
                          <a:effectLst/>
                          <a:latin typeface="Arial" pitchFamily="34" charset="0"/>
                          <a:cs typeface="Arial" pitchFamily="34" charset="0"/>
                        </a:rPr>
                        <a:t>)</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2600</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12 – 75</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r>
              <a:tr h="540000">
                <a:tc>
                  <a:txBody>
                    <a:bodyPr/>
                    <a:lstStyle/>
                    <a:p>
                      <a:pPr marL="3600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tx2"/>
                          </a:solidFill>
                          <a:effectLst/>
                          <a:latin typeface="Arial" pitchFamily="34" charset="0"/>
                          <a:cs typeface="Arial" pitchFamily="34" charset="0"/>
                        </a:rPr>
                        <a:t>IRFS</a:t>
                      </a:r>
                      <a:r>
                        <a:rPr kumimoji="0" lang="ru-RU" sz="1400" b="1" i="0" u="none" strike="noStrike" cap="none" normalizeH="0" baseline="0" dirty="0" smtClean="0">
                          <a:ln>
                            <a:noFill/>
                          </a:ln>
                          <a:solidFill>
                            <a:schemeClr val="tx2"/>
                          </a:solidFill>
                          <a:effectLst/>
                          <a:latin typeface="Arial" pitchFamily="34" charset="0"/>
                          <a:cs typeface="Arial" pitchFamily="34" charset="0"/>
                        </a:rPr>
                        <a:t>-2  </a:t>
                      </a:r>
                      <a:endParaRPr kumimoji="0" lang="en-US" sz="1400" b="1" i="0" u="none" strike="noStrike" cap="none" normalizeH="0" baseline="0" dirty="0" smtClean="0">
                        <a:ln>
                          <a:noFill/>
                        </a:ln>
                        <a:solidFill>
                          <a:schemeClr val="tx2"/>
                        </a:solidFill>
                        <a:effectLst/>
                        <a:latin typeface="Arial" pitchFamily="34" charset="0"/>
                        <a:cs typeface="Arial" pitchFamily="34" charset="0"/>
                      </a:endParaRPr>
                    </a:p>
                    <a:p>
                      <a:pPr marL="3600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Advanced IR sounder </a:t>
                      </a:r>
                      <a:r>
                        <a:rPr kumimoji="0" lang="ru-RU" sz="1400" b="0" i="0" u="none" strike="noStrike" cap="none" normalizeH="0" baseline="0" dirty="0" smtClean="0">
                          <a:ln>
                            <a:noFill/>
                          </a:ln>
                          <a:solidFill>
                            <a:schemeClr val="tx1"/>
                          </a:solidFill>
                          <a:effectLst/>
                          <a:latin typeface="Arial" pitchFamily="34" charset="0"/>
                          <a:cs typeface="Arial" pitchFamily="34" charset="0"/>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infrared Fourier-spectrometer</a:t>
                      </a:r>
                      <a:r>
                        <a:rPr kumimoji="0" lang="ru-RU" sz="1400" b="0" i="0" u="none" strike="noStrike" cap="none" normalizeH="0" baseline="0" dirty="0" smtClean="0">
                          <a:ln>
                            <a:noFill/>
                          </a:ln>
                          <a:solidFill>
                            <a:schemeClr val="tx1"/>
                          </a:solidFill>
                          <a:effectLst/>
                          <a:latin typeface="Arial" pitchFamily="34" charset="0"/>
                          <a:cs typeface="Arial" pitchFamily="34" charset="0"/>
                        </a:rPr>
                        <a:t>)</a:t>
                      </a:r>
                    </a:p>
                  </a:txBody>
                  <a:tcPr marL="36000" marR="36000" marT="36000" marB="36000" anchor="ctr" horzOverflow="overflow">
                    <a:lnL w="12700" cap="flat" cmpd="sng" algn="ctr">
                      <a:solidFill>
                        <a:schemeClr val="tx2"/>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6000" marR="0" lvl="0" indent="0" algn="l" defTabSz="914400" rtl="0" eaLnBrk="1" fontAlgn="base" latinLnBrk="0" hangingPunct="1">
                        <a:lnSpc>
                          <a:spcPct val="100000"/>
                        </a:lnSpc>
                        <a:spcBef>
                          <a:spcPts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Atmospheric temperature and humidity profiles</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5-15 </a:t>
                      </a:r>
                      <a:r>
                        <a:rPr kumimoji="0" lang="en-US" sz="1400"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m</a:t>
                      </a:r>
                      <a:endParaRPr kumimoji="0" lang="ru-RU" sz="1400" b="0"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2000</a:t>
                      </a: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35</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r>
              <a:tr h="468000">
                <a:tc>
                  <a:txBody>
                    <a:bodyPr/>
                    <a:lstStyle/>
                    <a:p>
                      <a:pPr marL="3600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tx2"/>
                          </a:solidFill>
                          <a:effectLst/>
                          <a:latin typeface="Arial" pitchFamily="34" charset="0"/>
                          <a:cs typeface="Arial" pitchFamily="34" charset="0"/>
                        </a:rPr>
                        <a:t>“</a:t>
                      </a:r>
                      <a:r>
                        <a:rPr kumimoji="0" lang="en-US" sz="1400" b="1" i="0" u="none" strike="noStrike" cap="none" normalizeH="0" baseline="0" dirty="0" err="1" smtClean="0">
                          <a:ln>
                            <a:noFill/>
                          </a:ln>
                          <a:solidFill>
                            <a:schemeClr val="tx2"/>
                          </a:solidFill>
                          <a:effectLst/>
                          <a:latin typeface="Arial" pitchFamily="34" charset="0"/>
                          <a:cs typeface="Arial" pitchFamily="34" charset="0"/>
                        </a:rPr>
                        <a:t>Severjanin</a:t>
                      </a:r>
                      <a:r>
                        <a:rPr kumimoji="0" lang="ru-RU" sz="1400" b="1" i="0" u="none" strike="noStrike" cap="none" normalizeH="0" baseline="0" dirty="0" smtClean="0">
                          <a:ln>
                            <a:noFill/>
                          </a:ln>
                          <a:solidFill>
                            <a:schemeClr val="tx2"/>
                          </a:solidFill>
                          <a:effectLst/>
                          <a:latin typeface="Arial" pitchFamily="34" charset="0"/>
                          <a:cs typeface="Arial" pitchFamily="34" charset="0"/>
                        </a:rPr>
                        <a:t>-</a:t>
                      </a:r>
                      <a:r>
                        <a:rPr kumimoji="0" lang="en-US" sz="1400" b="1" i="0" u="none" strike="noStrike" cap="none" normalizeH="0" baseline="0" dirty="0" smtClean="0">
                          <a:ln>
                            <a:noFill/>
                          </a:ln>
                          <a:solidFill>
                            <a:schemeClr val="tx2"/>
                          </a:solidFill>
                          <a:effectLst/>
                          <a:latin typeface="Arial" pitchFamily="34" charset="0"/>
                          <a:cs typeface="Arial" pitchFamily="34" charset="0"/>
                        </a:rPr>
                        <a:t>M”</a:t>
                      </a:r>
                      <a:endParaRPr kumimoji="0" lang="ru-RU" sz="1400" b="1" i="0" u="none" strike="noStrike" cap="none" normalizeH="0" baseline="0" dirty="0" smtClean="0">
                        <a:ln>
                          <a:noFill/>
                        </a:ln>
                        <a:solidFill>
                          <a:schemeClr val="tx2"/>
                        </a:solidFill>
                        <a:effectLst/>
                        <a:latin typeface="Arial" pitchFamily="34" charset="0"/>
                        <a:cs typeface="Arial" pitchFamily="34" charset="0"/>
                      </a:endParaRPr>
                    </a:p>
                    <a:p>
                      <a:pPr marL="3600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Synthetic aperture radar</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12700" cap="flat" cmpd="sng" algn="ctr">
                      <a:solidFill>
                        <a:schemeClr val="tx2"/>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6000" marR="0" lvl="0" indent="0" algn="l" defTabSz="914400" rtl="0" eaLnBrk="1" fontAlgn="base" latinLnBrk="0" hangingPunct="1">
                        <a:lnSpc>
                          <a:spcPct val="100000"/>
                        </a:lnSpc>
                        <a:spcBef>
                          <a:spcPts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All-weather Ice coverage monitoring</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9500-9700 MHz</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600</a:t>
                      </a: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r>
                        <a:rPr kumimoji="0" lang="ru-RU" sz="1400" b="0" i="0" u="none" strike="noStrike" cap="none" normalizeH="0" baseline="0" dirty="0" smtClean="0">
                          <a:ln>
                            <a:noFill/>
                          </a:ln>
                          <a:solidFill>
                            <a:schemeClr val="tx1"/>
                          </a:solidFill>
                          <a:effectLst/>
                          <a:latin typeface="Arial" pitchFamily="34" charset="0"/>
                          <a:cs typeface="Arial" pitchFamily="34" charset="0"/>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4 x 0</a:t>
                      </a:r>
                      <a:r>
                        <a:rPr kumimoji="0" lang="ru-RU" sz="1400" b="0" i="0" u="none" strike="noStrike" cap="none" normalizeH="0" baseline="0" dirty="0" smtClean="0">
                          <a:ln>
                            <a:noFill/>
                          </a:ln>
                          <a:solidFill>
                            <a:schemeClr val="tx1"/>
                          </a:solidFill>
                          <a:effectLst/>
                          <a:latin typeface="Arial" pitchFamily="34" charset="0"/>
                          <a:cs typeface="Arial" pitchFamily="34" charset="0"/>
                        </a:rPr>
                        <a:t>,</a:t>
                      </a:r>
                      <a:r>
                        <a:rPr kumimoji="0" lang="en-US" sz="1400" b="0" i="0" u="none" strike="noStrike" cap="none" normalizeH="0" baseline="0" dirty="0" smtClean="0">
                          <a:ln>
                            <a:noFill/>
                          </a:ln>
                          <a:solidFill>
                            <a:schemeClr val="tx1"/>
                          </a:solidFill>
                          <a:effectLst/>
                          <a:latin typeface="Arial" pitchFamily="34" charset="0"/>
                          <a:cs typeface="Arial" pitchFamily="34" charset="0"/>
                        </a:rPr>
                        <a:t>5</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r>
              <a:tr h="468000">
                <a:tc>
                  <a:txBody>
                    <a:bodyPr/>
                    <a:lstStyle/>
                    <a:p>
                      <a:pPr marL="3600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tx2"/>
                          </a:solidFill>
                          <a:effectLst/>
                          <a:latin typeface="Arial" pitchFamily="34" charset="0"/>
                          <a:cs typeface="Arial" pitchFamily="34" charset="0"/>
                        </a:rPr>
                        <a:t>GGAK</a:t>
                      </a:r>
                      <a:r>
                        <a:rPr kumimoji="0" lang="ru-RU" sz="1400" b="1" i="0" u="none" strike="noStrike" cap="none" normalizeH="0" baseline="0" dirty="0" smtClean="0">
                          <a:ln>
                            <a:noFill/>
                          </a:ln>
                          <a:solidFill>
                            <a:schemeClr val="tx2"/>
                          </a:solidFill>
                          <a:effectLst/>
                          <a:latin typeface="Arial" pitchFamily="34" charset="0"/>
                          <a:cs typeface="Arial" pitchFamily="34" charset="0"/>
                        </a:rPr>
                        <a:t>-</a:t>
                      </a:r>
                      <a:r>
                        <a:rPr kumimoji="0" lang="en-US" sz="1400" b="1" i="0" u="none" strike="noStrike" cap="none" normalizeH="0" baseline="0" dirty="0" smtClean="0">
                          <a:ln>
                            <a:noFill/>
                          </a:ln>
                          <a:solidFill>
                            <a:schemeClr val="tx2"/>
                          </a:solidFill>
                          <a:effectLst/>
                          <a:latin typeface="Arial" pitchFamily="34" charset="0"/>
                          <a:cs typeface="Arial" pitchFamily="34" charset="0"/>
                        </a:rPr>
                        <a:t>M</a:t>
                      </a:r>
                      <a:endParaRPr kumimoji="0" lang="ru-RU" sz="1400" b="1" i="0" u="none" strike="noStrike" cap="none" normalizeH="0" baseline="0" dirty="0" smtClean="0">
                        <a:ln>
                          <a:noFill/>
                        </a:ln>
                        <a:solidFill>
                          <a:schemeClr val="tx2"/>
                        </a:solidFill>
                        <a:effectLst/>
                        <a:latin typeface="Arial" pitchFamily="34" charset="0"/>
                        <a:cs typeface="Arial" pitchFamily="34" charset="0"/>
                      </a:endParaRPr>
                    </a:p>
                    <a:p>
                      <a:pPr marL="3600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Heliogeophysical</a:t>
                      </a:r>
                      <a:r>
                        <a:rPr kumimoji="0" lang="en-US" sz="1400" b="0" i="0" u="none" strike="noStrike" cap="none" normalizeH="0" baseline="0" dirty="0" smtClean="0">
                          <a:ln>
                            <a:noFill/>
                          </a:ln>
                          <a:solidFill>
                            <a:schemeClr val="tx1"/>
                          </a:solidFill>
                          <a:effectLst/>
                          <a:latin typeface="Arial" pitchFamily="34" charset="0"/>
                          <a:cs typeface="Arial" pitchFamily="34" charset="0"/>
                        </a:rPr>
                        <a:t> instrument suite</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12700" cap="flat" cmpd="sng" algn="ctr">
                      <a:solidFill>
                        <a:schemeClr val="tx2"/>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6000" marR="0" lvl="0" indent="0" algn="l" defTabSz="914400" rtl="0" eaLnBrk="1" fontAlgn="base" latinLnBrk="0" hangingPunct="1">
                        <a:lnSpc>
                          <a:spcPct val="100000"/>
                        </a:lnSpc>
                        <a:spcBef>
                          <a:spcPts val="0"/>
                        </a:spcBef>
                        <a:spcAft>
                          <a:spcPct val="0"/>
                        </a:spcAft>
                        <a:buClrTx/>
                        <a:buSzTx/>
                        <a:buFont typeface="Arial" pitchFamily="34" charset="0"/>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Heliogeophysical</a:t>
                      </a:r>
                      <a:r>
                        <a:rPr kumimoji="0" lang="en-US" sz="1400" b="0" i="0" u="none" strike="noStrike" cap="none" normalizeH="0" baseline="0" dirty="0" smtClean="0">
                          <a:ln>
                            <a:noFill/>
                          </a:ln>
                          <a:solidFill>
                            <a:schemeClr val="tx1"/>
                          </a:solidFill>
                          <a:effectLst/>
                          <a:latin typeface="Arial" pitchFamily="34" charset="0"/>
                          <a:cs typeface="Arial" pitchFamily="34" charset="0"/>
                        </a:rPr>
                        <a:t> data providing</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accent3">
                        <a:lumMod val="20000"/>
                        <a:lumOff val="80000"/>
                      </a:schemeClr>
                    </a:solidFill>
                  </a:tcPr>
                </a:tc>
              </a:tr>
              <a:tr h="468000">
                <a:tc>
                  <a:txBody>
                    <a:bodyPr/>
                    <a:lstStyle/>
                    <a:p>
                      <a:pPr marL="3600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400" b="1" i="0" u="none" strike="noStrike" cap="none" normalizeH="0" baseline="0" dirty="0" smtClean="0">
                          <a:ln>
                            <a:noFill/>
                          </a:ln>
                          <a:solidFill>
                            <a:schemeClr val="tx2"/>
                          </a:solidFill>
                          <a:effectLst/>
                          <a:latin typeface="Arial" pitchFamily="34" charset="0"/>
                          <a:cs typeface="Arial" pitchFamily="34" charset="0"/>
                        </a:rPr>
                        <a:t>BRK</a:t>
                      </a:r>
                      <a:r>
                        <a:rPr kumimoji="0" lang="ru-RU" sz="1400" b="1" i="0" u="none" strike="noStrike" cap="none" normalizeH="0" baseline="0" dirty="0" smtClean="0">
                          <a:ln>
                            <a:noFill/>
                          </a:ln>
                          <a:solidFill>
                            <a:schemeClr val="tx2"/>
                          </a:solidFill>
                          <a:effectLst/>
                          <a:latin typeface="Arial" pitchFamily="34" charset="0"/>
                          <a:cs typeface="Arial" pitchFamily="34" charset="0"/>
                        </a:rPr>
                        <a:t> </a:t>
                      </a:r>
                      <a:r>
                        <a:rPr kumimoji="0" lang="en-US" sz="1400" b="1" i="0" u="none" strike="noStrike" cap="none" normalizeH="0" baseline="0" dirty="0" smtClean="0">
                          <a:ln>
                            <a:noFill/>
                          </a:ln>
                          <a:solidFill>
                            <a:schemeClr val="tx2"/>
                          </a:solidFill>
                          <a:effectLst/>
                          <a:latin typeface="Arial" pitchFamily="34" charset="0"/>
                          <a:cs typeface="Arial" pitchFamily="34" charset="0"/>
                        </a:rPr>
                        <a:t>SSPD</a:t>
                      </a:r>
                      <a:endParaRPr kumimoji="0" lang="ru-RU" sz="1400" b="1" i="0" u="none" strike="noStrike" cap="none" normalizeH="0" baseline="0" dirty="0" smtClean="0">
                        <a:ln>
                          <a:noFill/>
                        </a:ln>
                        <a:solidFill>
                          <a:schemeClr val="tx2"/>
                        </a:solidFill>
                        <a:effectLst/>
                        <a:latin typeface="Arial" pitchFamily="34" charset="0"/>
                        <a:cs typeface="Arial" pitchFamily="34" charset="0"/>
                      </a:endParaRPr>
                    </a:p>
                    <a:p>
                      <a:pPr marL="3600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Data Collection System</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12700" cap="flat" cmpd="sng" algn="ctr">
                      <a:solidFill>
                        <a:schemeClr val="tx2"/>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6000" marR="0" lvl="0" indent="0" algn="l" defTabSz="914400" rtl="0" eaLnBrk="1" fontAlgn="base" latinLnBrk="0" hangingPunct="1">
                        <a:lnSpc>
                          <a:spcPct val="100000"/>
                        </a:lnSpc>
                        <a:spcBef>
                          <a:spcPts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Data retransmission from DCP</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lnL w="6350" cap="flat" cmpd="sng" algn="ctr">
                      <a:solidFill>
                        <a:schemeClr val="bg1">
                          <a:lumMod val="6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3">
                        <a:lumMod val="20000"/>
                        <a:lumOff val="80000"/>
                      </a:schemeClr>
                    </a:solidFill>
                  </a:tcPr>
                </a:tc>
              </a:tr>
            </a:tbl>
          </a:graphicData>
        </a:graphic>
      </p:graphicFrame>
      <p:sp>
        <p:nvSpPr>
          <p:cNvPr id="11" name="Rectangle 2"/>
          <p:cNvSpPr>
            <a:spLocks noChangeArrowheads="1"/>
          </p:cNvSpPr>
          <p:nvPr/>
        </p:nvSpPr>
        <p:spPr bwMode="auto">
          <a:xfrm>
            <a:off x="272480" y="181688"/>
            <a:ext cx="9144000" cy="830997"/>
          </a:xfrm>
          <a:prstGeom prst="rect">
            <a:avLst/>
          </a:prstGeom>
          <a:noFill/>
          <a:ln w="28575">
            <a:noFill/>
            <a:miter lim="800000"/>
            <a:headEnd/>
            <a:tailEnd/>
          </a:ln>
        </p:spPr>
        <p:txBody>
          <a:bodyPr>
            <a:spAutoFit/>
          </a:bodyPr>
          <a:lstStyle/>
          <a:p>
            <a:pPr algn="ctr" eaLnBrk="0" hangingPunct="0">
              <a:spcBef>
                <a:spcPts val="0"/>
              </a:spcBef>
            </a:pPr>
            <a:r>
              <a:rPr lang="en-US" sz="2400" b="1" dirty="0">
                <a:latin typeface="Arial" panose="020B0604020202020204" pitchFamily="34" charset="0"/>
                <a:cs typeface="Arial" panose="020B0604020202020204" pitchFamily="34" charset="0"/>
              </a:rPr>
              <a:t>Meteor-M</a:t>
            </a:r>
            <a:r>
              <a:rPr lang="ru-RU" sz="2400" b="1" dirty="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 </a:t>
            </a:r>
            <a:r>
              <a:rPr lang="ru-RU" sz="2400" b="1" dirty="0">
                <a:latin typeface="Arial" panose="020B0604020202020204" pitchFamily="34" charset="0"/>
                <a:cs typeface="Arial" panose="020B0604020202020204" pitchFamily="34" charset="0"/>
              </a:rPr>
              <a:t>2</a:t>
            </a:r>
            <a:r>
              <a:rPr lang="en-US" sz="2400" b="1" dirty="0" smtClean="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2-2, 2-3, 2-4, 2-5 </a:t>
            </a:r>
          </a:p>
          <a:p>
            <a:pPr algn="ctr" eaLnBrk="0" hangingPunct="0">
              <a:spcBef>
                <a:spcPts val="0"/>
              </a:spcBef>
            </a:pPr>
            <a:r>
              <a:rPr lang="en-US" sz="2400" b="1" dirty="0" smtClean="0">
                <a:latin typeface="Arial" panose="020B0604020202020204" pitchFamily="34" charset="0"/>
                <a:cs typeface="Arial" panose="020B0604020202020204" pitchFamily="34" charset="0"/>
              </a:rPr>
              <a:t>Basic Instruments </a:t>
            </a:r>
            <a:r>
              <a:rPr lang="en-US" sz="2400" b="1" dirty="0">
                <a:latin typeface="Arial" panose="020B0604020202020204" pitchFamily="34" charset="0"/>
                <a:cs typeface="Arial" panose="020B0604020202020204" pitchFamily="34" charset="0"/>
              </a:rPr>
              <a:t>S</a:t>
            </a:r>
            <a:r>
              <a:rPr lang="en-US" sz="2400" b="1" dirty="0" smtClean="0">
                <a:latin typeface="Arial" panose="020B0604020202020204" pitchFamily="34" charset="0"/>
                <a:cs typeface="Arial" panose="020B0604020202020204" pitchFamily="34" charset="0"/>
              </a:rPr>
              <a:t>pecifications</a:t>
            </a:r>
            <a:endParaRPr lang="ru-R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2686678"/>
      </p:ext>
    </p:extLst>
  </p:cSld>
  <p:clrMapOvr>
    <a:masterClrMapping/>
  </p:clrMapOvr>
  <p:transition spd="med" advClick="0" advTm="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descr="Mtvza-ГЯ-Метеор-М-лет-eng++"/>
          <p:cNvPicPr>
            <a:picLocks noChangeAspect="1" noChangeArrowheads="1"/>
          </p:cNvPicPr>
          <p:nvPr/>
        </p:nvPicPr>
        <p:blipFill>
          <a:blip r:embed="rId3">
            <a:extLst>
              <a:ext uri="{28A0092B-C50C-407E-A947-70E740481C1C}">
                <a14:useLocalDpi xmlns:a14="http://schemas.microsoft.com/office/drawing/2010/main" val="0"/>
              </a:ext>
            </a:extLst>
          </a:blip>
          <a:srcRect b="12117"/>
          <a:stretch>
            <a:fillRect/>
          </a:stretch>
        </p:blipFill>
        <p:spPr bwMode="auto">
          <a:xfrm>
            <a:off x="416496" y="721660"/>
            <a:ext cx="3056494" cy="353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F1AE698A-4FFF-472A-91F9-6392B036558C}" type="slidenum">
              <a:rPr lang="ru-RU" smtClean="0"/>
              <a:pPr>
                <a:defRPr/>
              </a:pPr>
              <a:t>5</a:t>
            </a:fld>
            <a:endParaRPr lang="ru-RU" dirty="0"/>
          </a:p>
        </p:txBody>
      </p:sp>
      <p:sp>
        <p:nvSpPr>
          <p:cNvPr id="8" name="Rectangle 2"/>
          <p:cNvSpPr txBox="1">
            <a:spLocks noChangeArrowheads="1"/>
          </p:cNvSpPr>
          <p:nvPr/>
        </p:nvSpPr>
        <p:spPr>
          <a:xfrm>
            <a:off x="0" y="361951"/>
            <a:ext cx="9906000" cy="6187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2500"/>
              </a:lnSpc>
            </a:pPr>
            <a:r>
              <a:rPr lang="en-US" sz="2400" b="1" dirty="0" smtClean="0">
                <a:latin typeface="Arial" charset="0"/>
                <a:cs typeface="Times New Roman" pitchFamily="18" charset="0"/>
              </a:rPr>
              <a:t>Microwave Imager/Sounder  MTVZA-GY</a:t>
            </a:r>
            <a:endParaRPr lang="ru-RU" sz="2400" b="1" dirty="0" smtClean="0">
              <a:latin typeface="Arial" charset="0"/>
              <a:cs typeface="Times New Roman"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59469935"/>
              </p:ext>
            </p:extLst>
          </p:nvPr>
        </p:nvGraphicFramePr>
        <p:xfrm>
          <a:off x="4376936" y="981079"/>
          <a:ext cx="5184016" cy="5511797"/>
        </p:xfrm>
        <a:graphic>
          <a:graphicData uri="http://schemas.openxmlformats.org/drawingml/2006/table">
            <a:tbl>
              <a:tblPr>
                <a:effectLst/>
              </a:tblPr>
              <a:tblGrid>
                <a:gridCol w="2777152"/>
                <a:gridCol w="2406864"/>
              </a:tblGrid>
              <a:tr h="476926">
                <a:tc>
                  <a:txBody>
                    <a:bodyPr/>
                    <a:lstStyle/>
                    <a:p>
                      <a:pPr marL="0" marR="0" lvl="0" indent="0" algn="ctr" defTabSz="914400" rtl="0" eaLnBrk="0" fontAlgn="base" latinLnBrk="0" hangingPunct="0">
                        <a:lnSpc>
                          <a:spcPts val="1500"/>
                        </a:lnSpc>
                        <a:spcBef>
                          <a:spcPct val="0"/>
                        </a:spcBef>
                        <a:spcAft>
                          <a:spcPts val="0"/>
                        </a:spcAft>
                        <a:buClrTx/>
                        <a:buSzTx/>
                        <a:buFontTx/>
                        <a:buNone/>
                        <a:tabLst/>
                        <a:defRPr/>
                      </a:pPr>
                      <a:r>
                        <a:rPr kumimoji="0" lang="en-US" sz="1600" b="1" i="0" u="none" strike="noStrike" cap="none" normalizeH="0" baseline="0" dirty="0" smtClean="0">
                          <a:ln>
                            <a:noFill/>
                          </a:ln>
                          <a:solidFill>
                            <a:schemeClr val="bg1"/>
                          </a:solidFill>
                          <a:effectLst/>
                          <a:latin typeface="Arial" pitchFamily="34" charset="0"/>
                          <a:cs typeface="Arial" pitchFamily="34" charset="0"/>
                        </a:rPr>
                        <a:t>Parameter</a:t>
                      </a:r>
                      <a:r>
                        <a:rPr lang="en-US" sz="1600" b="1" i="0" kern="1200" dirty="0" smtClean="0">
                          <a:solidFill>
                            <a:schemeClr val="bg1"/>
                          </a:solidFill>
                          <a:effectLst/>
                          <a:latin typeface="Arial" pitchFamily="34" charset="0"/>
                          <a:ea typeface="Times New Roman"/>
                          <a:cs typeface="Arial" pitchFamily="34" charset="0"/>
                        </a:rPr>
                        <a:t> </a:t>
                      </a:r>
                      <a:endParaRPr lang="ru-RU" sz="1600" b="1" i="0" kern="1200" dirty="0" smtClean="0">
                        <a:solidFill>
                          <a:schemeClr val="bg1"/>
                        </a:solidFill>
                        <a:effectLst/>
                        <a:latin typeface="Arial" pitchFamily="34" charset="0"/>
                        <a:ea typeface="Times New Roman"/>
                        <a:cs typeface="Arial" pitchFamily="34" charset="0"/>
                      </a:endParaRPr>
                    </a:p>
                  </a:txBody>
                  <a:tcPr marL="70915" marR="70915" marT="0" marB="0" anchor="ctr" horzOverflow="overflow">
                    <a:lnL w="12700" cap="flat" cmpd="sng" algn="ctr">
                      <a:solidFill>
                        <a:schemeClr val="accent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defTabSz="914400" rtl="0" eaLnBrk="0" fontAlgn="base" latinLnBrk="0" hangingPunct="0">
                        <a:lnSpc>
                          <a:spcPts val="1500"/>
                        </a:lnSpc>
                        <a:spcBef>
                          <a:spcPct val="0"/>
                        </a:spcBef>
                        <a:spcAft>
                          <a:spcPts val="0"/>
                        </a:spcAft>
                        <a:buClrTx/>
                        <a:buSzTx/>
                        <a:buFontTx/>
                        <a:buNone/>
                        <a:tabLst/>
                      </a:pPr>
                      <a:r>
                        <a:rPr lang="en-US" sz="1600" b="1" i="0" kern="1200" dirty="0" smtClean="0">
                          <a:solidFill>
                            <a:schemeClr val="bg1"/>
                          </a:solidFill>
                          <a:effectLst/>
                          <a:latin typeface="Arial" pitchFamily="34" charset="0"/>
                          <a:ea typeface="Times New Roman"/>
                          <a:cs typeface="Arial" pitchFamily="34" charset="0"/>
                        </a:rPr>
                        <a:t>Value</a:t>
                      </a:r>
                      <a:endParaRPr lang="ru-RU" sz="1600" b="1" i="0" kern="1200" dirty="0" smtClean="0">
                        <a:solidFill>
                          <a:schemeClr val="bg1"/>
                        </a:solidFill>
                        <a:effectLst/>
                        <a:latin typeface="Arial" pitchFamily="34" charset="0"/>
                        <a:ea typeface="Times New Roman"/>
                        <a:cs typeface="Arial" pitchFamily="34" charset="0"/>
                      </a:endParaRPr>
                    </a:p>
                  </a:txBody>
                  <a:tcPr marL="70915" marR="70915" marT="0" marB="0" anchor="ctr" horzOverflow="overflow">
                    <a:lnL w="6350" cap="flat" cmpd="sng" algn="ctr">
                      <a:solidFill>
                        <a:schemeClr val="bg1">
                          <a:lumMod val="5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r>
              <a:tr h="688893">
                <a:tc>
                  <a:txBody>
                    <a:bodyPr/>
                    <a:lstStyle/>
                    <a:p>
                      <a:pPr algn="l">
                        <a:spcBef>
                          <a:spcPts val="600"/>
                        </a:spcBef>
                        <a:spcAft>
                          <a:spcPts val="600"/>
                        </a:spcAft>
                      </a:pPr>
                      <a:r>
                        <a:rPr lang="en-US" sz="1600" b="0" dirty="0" smtClean="0">
                          <a:latin typeface="Arial" pitchFamily="34" charset="0"/>
                          <a:ea typeface="Times New Roman"/>
                          <a:cs typeface="Arial" pitchFamily="34" charset="0"/>
                        </a:rPr>
                        <a:t>Frequencies, GHz</a:t>
                      </a:r>
                      <a:endParaRPr lang="ru-RU" sz="1600" b="0" dirty="0">
                        <a:latin typeface="Arial" pitchFamily="34" charset="0"/>
                        <a:ea typeface="Times New Roman"/>
                        <a:cs typeface="Arial" pitchFamily="34" charset="0"/>
                      </a:endParaRPr>
                    </a:p>
                  </a:txBody>
                  <a:tcPr marL="100521" marR="100521" marT="0" marB="0" anchor="ctr">
                    <a:lnL w="12700" cap="flat" cmpd="sng" algn="ctr">
                      <a:solidFill>
                        <a:schemeClr val="accent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Bef>
                          <a:spcPts val="600"/>
                        </a:spcBef>
                        <a:spcAft>
                          <a:spcPts val="600"/>
                        </a:spcAft>
                      </a:pPr>
                      <a:r>
                        <a:rPr lang="en-US" sz="1600" b="1" dirty="0">
                          <a:latin typeface="Arial" pitchFamily="34" charset="0"/>
                          <a:ea typeface="Times New Roman"/>
                          <a:cs typeface="Arial" pitchFamily="34" charset="0"/>
                        </a:rPr>
                        <a:t>10.6, 18.7, </a:t>
                      </a:r>
                      <a:r>
                        <a:rPr lang="en-US" sz="1600" b="1" dirty="0" smtClean="0">
                          <a:latin typeface="Arial" pitchFamily="34" charset="0"/>
                          <a:ea typeface="Times New Roman"/>
                          <a:cs typeface="Arial" pitchFamily="34" charset="0"/>
                        </a:rPr>
                        <a:t>23.8, 36.5</a:t>
                      </a:r>
                      <a:r>
                        <a:rPr lang="en-US" sz="1600" b="1" dirty="0">
                          <a:latin typeface="Arial" pitchFamily="34" charset="0"/>
                          <a:ea typeface="Times New Roman"/>
                          <a:cs typeface="Arial" pitchFamily="34" charset="0"/>
                        </a:rPr>
                        <a:t>, </a:t>
                      </a:r>
                      <a:r>
                        <a:rPr lang="en-US" sz="1600" b="1" u="none" dirty="0">
                          <a:solidFill>
                            <a:schemeClr val="tx1"/>
                          </a:solidFill>
                          <a:latin typeface="Arial" pitchFamily="34" charset="0"/>
                          <a:ea typeface="Times New Roman"/>
                          <a:cs typeface="Arial" pitchFamily="34" charset="0"/>
                        </a:rPr>
                        <a:t>52-57,</a:t>
                      </a:r>
                      <a:r>
                        <a:rPr lang="en-US" sz="1600" b="1" dirty="0">
                          <a:solidFill>
                            <a:schemeClr val="tx1"/>
                          </a:solidFill>
                          <a:latin typeface="Arial" pitchFamily="34" charset="0"/>
                          <a:ea typeface="Times New Roman"/>
                          <a:cs typeface="Arial" pitchFamily="34" charset="0"/>
                        </a:rPr>
                        <a:t> 91, </a:t>
                      </a:r>
                      <a:r>
                        <a:rPr lang="en-US" sz="1600" b="1" u="none" dirty="0">
                          <a:solidFill>
                            <a:schemeClr val="tx1"/>
                          </a:solidFill>
                          <a:latin typeface="Arial" pitchFamily="34" charset="0"/>
                          <a:ea typeface="Times New Roman"/>
                          <a:cs typeface="Arial" pitchFamily="34" charset="0"/>
                        </a:rPr>
                        <a:t>183.31</a:t>
                      </a:r>
                      <a:r>
                        <a:rPr lang="en-US" sz="1600" b="1" dirty="0">
                          <a:solidFill>
                            <a:schemeClr val="tx1"/>
                          </a:solidFill>
                          <a:latin typeface="Arial" pitchFamily="34" charset="0"/>
                          <a:ea typeface="Times New Roman"/>
                          <a:cs typeface="Arial" pitchFamily="34" charset="0"/>
                        </a:rPr>
                        <a:t> </a:t>
                      </a:r>
                      <a:endParaRPr lang="ru-RU" sz="1600" b="1" dirty="0">
                        <a:solidFill>
                          <a:schemeClr val="tx1"/>
                        </a:solidFill>
                        <a:latin typeface="Arial" pitchFamily="34" charset="0"/>
                        <a:ea typeface="Times New Roman"/>
                        <a:cs typeface="Arial" pitchFamily="34" charset="0"/>
                      </a:endParaRPr>
                    </a:p>
                  </a:txBody>
                  <a:tcPr marL="100521" marR="100521" marT="0" marB="0" anchor="ctr">
                    <a:lnL w="6350" cap="flat" cmpd="sng" algn="ctr">
                      <a:solidFill>
                        <a:schemeClr val="bg1">
                          <a:lumMod val="5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423934">
                <a:tc>
                  <a:txBody>
                    <a:bodyPr/>
                    <a:lstStyle/>
                    <a:p>
                      <a:pPr algn="l">
                        <a:spcBef>
                          <a:spcPts val="600"/>
                        </a:spcBef>
                        <a:spcAft>
                          <a:spcPts val="600"/>
                        </a:spcAft>
                      </a:pPr>
                      <a:r>
                        <a:rPr lang="en-US" sz="1600" b="0" dirty="0">
                          <a:latin typeface="Arial" pitchFamily="34" charset="0"/>
                          <a:ea typeface="Times New Roman"/>
                          <a:cs typeface="Arial" pitchFamily="34" charset="0"/>
                        </a:rPr>
                        <a:t>Channels</a:t>
                      </a:r>
                      <a:endParaRPr lang="ru-RU" sz="1600" b="0" dirty="0">
                        <a:latin typeface="Arial" pitchFamily="34" charset="0"/>
                        <a:ea typeface="Times New Roman"/>
                        <a:cs typeface="Arial" pitchFamily="34" charset="0"/>
                      </a:endParaRPr>
                    </a:p>
                  </a:txBody>
                  <a:tcPr marL="100521" marR="100521" marT="0" marB="0" anchor="ctr">
                    <a:lnL w="12700" cap="flat" cmpd="sng" algn="ctr">
                      <a:solidFill>
                        <a:schemeClr val="accent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Bef>
                          <a:spcPts val="600"/>
                        </a:spcBef>
                        <a:spcAft>
                          <a:spcPts val="600"/>
                        </a:spcAft>
                      </a:pPr>
                      <a:r>
                        <a:rPr lang="en-US" sz="1600" b="1" dirty="0" smtClean="0">
                          <a:latin typeface="Arial" pitchFamily="34" charset="0"/>
                          <a:ea typeface="Times New Roman"/>
                          <a:cs typeface="Arial" pitchFamily="34" charset="0"/>
                        </a:rPr>
                        <a:t>29</a:t>
                      </a:r>
                      <a:endParaRPr lang="ru-RU" sz="1600" b="1" dirty="0">
                        <a:latin typeface="Arial" pitchFamily="34" charset="0"/>
                        <a:ea typeface="Times New Roman"/>
                        <a:cs typeface="Arial" pitchFamily="34" charset="0"/>
                      </a:endParaRPr>
                    </a:p>
                  </a:txBody>
                  <a:tcPr marL="100521" marR="100521" marT="0" marB="0" anchor="ctr">
                    <a:lnL w="6350" cap="flat" cmpd="sng" algn="ctr">
                      <a:solidFill>
                        <a:schemeClr val="bg1">
                          <a:lumMod val="5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423934">
                <a:tc>
                  <a:txBody>
                    <a:bodyPr/>
                    <a:lstStyle/>
                    <a:p>
                      <a:pPr algn="l">
                        <a:spcBef>
                          <a:spcPts val="600"/>
                        </a:spcBef>
                        <a:spcAft>
                          <a:spcPts val="600"/>
                        </a:spcAft>
                      </a:pPr>
                      <a:r>
                        <a:rPr lang="en-US" sz="1600" b="0" dirty="0">
                          <a:latin typeface="Arial" pitchFamily="34" charset="0"/>
                          <a:ea typeface="Times New Roman"/>
                          <a:cs typeface="Arial" pitchFamily="34" charset="0"/>
                        </a:rPr>
                        <a:t>Antenna </a:t>
                      </a:r>
                      <a:r>
                        <a:rPr lang="en-US" sz="1600" b="0" dirty="0" smtClean="0">
                          <a:latin typeface="Arial" pitchFamily="34" charset="0"/>
                          <a:ea typeface="Times New Roman"/>
                          <a:cs typeface="Arial" pitchFamily="34" charset="0"/>
                        </a:rPr>
                        <a:t>Aperture, cm</a:t>
                      </a:r>
                      <a:endParaRPr lang="ru-RU" sz="1600" b="0" dirty="0">
                        <a:latin typeface="Arial" pitchFamily="34" charset="0"/>
                        <a:ea typeface="Times New Roman"/>
                        <a:cs typeface="Arial" pitchFamily="34" charset="0"/>
                      </a:endParaRPr>
                    </a:p>
                  </a:txBody>
                  <a:tcPr marL="100521" marR="100521" marT="0" marB="0" anchor="ctr">
                    <a:lnL w="12700" cap="flat" cmpd="sng" algn="ctr">
                      <a:solidFill>
                        <a:schemeClr val="accent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Bef>
                          <a:spcPts val="600"/>
                        </a:spcBef>
                        <a:spcAft>
                          <a:spcPts val="600"/>
                        </a:spcAft>
                      </a:pPr>
                      <a:r>
                        <a:rPr lang="en-US" sz="1600" b="1" dirty="0" smtClean="0">
                          <a:latin typeface="Arial" pitchFamily="34" charset="0"/>
                          <a:ea typeface="Times New Roman"/>
                          <a:cs typeface="Arial" pitchFamily="34" charset="0"/>
                        </a:rPr>
                        <a:t>65 </a:t>
                      </a:r>
                      <a:endParaRPr lang="ru-RU" sz="1600" b="1" dirty="0">
                        <a:latin typeface="Arial" pitchFamily="34" charset="0"/>
                        <a:ea typeface="Times New Roman"/>
                        <a:cs typeface="Arial" pitchFamily="34" charset="0"/>
                      </a:endParaRPr>
                    </a:p>
                  </a:txBody>
                  <a:tcPr marL="100521" marR="100521" marT="0" marB="0" anchor="ctr">
                    <a:lnL w="6350" cap="flat" cmpd="sng" algn="ctr">
                      <a:solidFill>
                        <a:schemeClr val="bg1">
                          <a:lumMod val="5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423934">
                <a:tc>
                  <a:txBody>
                    <a:bodyPr/>
                    <a:lstStyle/>
                    <a:p>
                      <a:pPr marL="0" algn="l">
                        <a:spcAft>
                          <a:spcPts val="0"/>
                        </a:spcAft>
                      </a:pPr>
                      <a:r>
                        <a:rPr lang="en-US" sz="1600" b="0" dirty="0">
                          <a:latin typeface="Arial" pitchFamily="34" charset="0"/>
                          <a:ea typeface="Times New Roman"/>
                          <a:cs typeface="Arial" pitchFamily="34" charset="0"/>
                        </a:rPr>
                        <a:t>Spatial </a:t>
                      </a:r>
                      <a:r>
                        <a:rPr lang="en-US" sz="1600" b="0" dirty="0" smtClean="0">
                          <a:latin typeface="Arial" pitchFamily="34" charset="0"/>
                          <a:ea typeface="Times New Roman"/>
                          <a:cs typeface="Arial" pitchFamily="34" charset="0"/>
                        </a:rPr>
                        <a:t>Resolution, km</a:t>
                      </a:r>
                      <a:endParaRPr lang="ru-RU" sz="1600" b="0" dirty="0">
                        <a:latin typeface="Arial" pitchFamily="34" charset="0"/>
                        <a:ea typeface="Times New Roman"/>
                        <a:cs typeface="Arial" pitchFamily="34" charset="0"/>
                      </a:endParaRPr>
                    </a:p>
                  </a:txBody>
                  <a:tcPr marL="100521" marR="100521" marT="0" marB="0" anchor="ctr">
                    <a:lnL w="12700" cap="flat" cmpd="sng" algn="ctr">
                      <a:solidFill>
                        <a:schemeClr val="accent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Aft>
                          <a:spcPts val="0"/>
                        </a:spcAft>
                      </a:pPr>
                      <a:r>
                        <a:rPr lang="en-US" sz="1600" b="1" dirty="0" smtClean="0">
                          <a:latin typeface="Arial" pitchFamily="34" charset="0"/>
                          <a:ea typeface="Times New Roman"/>
                          <a:cs typeface="Arial" pitchFamily="34" charset="0"/>
                        </a:rPr>
                        <a:t>16-198</a:t>
                      </a:r>
                      <a:endParaRPr lang="ru-RU" sz="1600" b="1" dirty="0">
                        <a:latin typeface="Arial" pitchFamily="34" charset="0"/>
                        <a:ea typeface="Times New Roman"/>
                        <a:cs typeface="Arial" pitchFamily="34" charset="0"/>
                      </a:endParaRPr>
                    </a:p>
                  </a:txBody>
                  <a:tcPr marL="100521" marR="100521" marT="0" marB="0" anchor="ctr">
                    <a:lnL w="6350" cap="flat" cmpd="sng" algn="ctr">
                      <a:solidFill>
                        <a:schemeClr val="bg1">
                          <a:lumMod val="5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423934">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600" b="0" noProof="0" dirty="0" smtClean="0">
                          <a:latin typeface="Arial" pitchFamily="34" charset="0"/>
                          <a:ea typeface="Times New Roman"/>
                          <a:cs typeface="Arial" pitchFamily="34" charset="0"/>
                        </a:rPr>
                        <a:t>Sensitivity</a:t>
                      </a:r>
                      <a:r>
                        <a:rPr lang="en-US" sz="1600" b="0" dirty="0" smtClean="0">
                          <a:latin typeface="Arial" pitchFamily="34" charset="0"/>
                          <a:ea typeface="Times New Roman"/>
                          <a:cs typeface="Arial" pitchFamily="34" charset="0"/>
                        </a:rPr>
                        <a:t>, K/pixel</a:t>
                      </a:r>
                      <a:endParaRPr lang="ru-RU" sz="1600" b="0" dirty="0" smtClean="0">
                        <a:latin typeface="Arial" pitchFamily="34" charset="0"/>
                        <a:ea typeface="Times New Roman"/>
                        <a:cs typeface="Arial" pitchFamily="34" charset="0"/>
                      </a:endParaRPr>
                    </a:p>
                  </a:txBody>
                  <a:tcPr marL="100521" marR="100521" marT="0" marB="0" anchor="ctr">
                    <a:lnL w="12700" cap="flat" cmpd="sng" algn="ctr">
                      <a:solidFill>
                        <a:schemeClr val="accent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Bef>
                          <a:spcPts val="600"/>
                        </a:spcBef>
                        <a:spcAft>
                          <a:spcPts val="600"/>
                        </a:spcAft>
                      </a:pPr>
                      <a:r>
                        <a:rPr lang="en-US" sz="1600" b="1" dirty="0" smtClean="0">
                          <a:latin typeface="Arial" pitchFamily="34" charset="0"/>
                          <a:ea typeface="Times New Roman"/>
                          <a:cs typeface="Arial" pitchFamily="34" charset="0"/>
                        </a:rPr>
                        <a:t>0.3-1.7</a:t>
                      </a:r>
                      <a:endParaRPr lang="ru-RU" sz="1600" b="1" dirty="0">
                        <a:latin typeface="Arial" pitchFamily="34" charset="0"/>
                        <a:ea typeface="Times New Roman"/>
                        <a:cs typeface="Arial" pitchFamily="34" charset="0"/>
                      </a:endParaRPr>
                    </a:p>
                  </a:txBody>
                  <a:tcPr marL="100521" marR="100521" marT="0" marB="0" anchor="ctr">
                    <a:lnL w="6350" cap="flat" cmpd="sng" algn="ctr">
                      <a:solidFill>
                        <a:schemeClr val="bg1">
                          <a:lumMod val="5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423934">
                <a:tc>
                  <a:txBody>
                    <a:bodyPr/>
                    <a:lstStyle/>
                    <a:p>
                      <a:pPr algn="l">
                        <a:spcBef>
                          <a:spcPts val="600"/>
                        </a:spcBef>
                        <a:spcAft>
                          <a:spcPts val="600"/>
                        </a:spcAft>
                      </a:pPr>
                      <a:r>
                        <a:rPr lang="en-US" sz="1600" b="0" dirty="0">
                          <a:latin typeface="Arial" pitchFamily="34" charset="0"/>
                          <a:ea typeface="Times New Roman"/>
                          <a:cs typeface="Arial" pitchFamily="34" charset="0"/>
                        </a:rPr>
                        <a:t>Calibration </a:t>
                      </a:r>
                      <a:r>
                        <a:rPr lang="en-US" sz="1600" b="0" dirty="0" smtClean="0">
                          <a:latin typeface="Arial" pitchFamily="34" charset="0"/>
                          <a:ea typeface="Times New Roman"/>
                          <a:cs typeface="Arial" pitchFamily="34" charset="0"/>
                        </a:rPr>
                        <a:t>Accuracy, K</a:t>
                      </a:r>
                      <a:endParaRPr lang="ru-RU" sz="1600" b="0" dirty="0">
                        <a:latin typeface="Arial" pitchFamily="34" charset="0"/>
                        <a:ea typeface="Times New Roman"/>
                        <a:cs typeface="Arial" pitchFamily="34" charset="0"/>
                      </a:endParaRPr>
                    </a:p>
                  </a:txBody>
                  <a:tcPr marL="100521" marR="100521" marT="0" marB="0" anchor="ctr">
                    <a:lnL w="12700" cap="flat" cmpd="sng" algn="ctr">
                      <a:solidFill>
                        <a:schemeClr val="accent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Bef>
                          <a:spcPts val="600"/>
                        </a:spcBef>
                        <a:spcAft>
                          <a:spcPts val="600"/>
                        </a:spcAft>
                      </a:pPr>
                      <a:r>
                        <a:rPr lang="en-US" sz="1600" b="1" dirty="0">
                          <a:latin typeface="Arial" pitchFamily="34" charset="0"/>
                          <a:ea typeface="Times New Roman"/>
                          <a:cs typeface="Arial" pitchFamily="34" charset="0"/>
                        </a:rPr>
                        <a:t>&lt; 1 </a:t>
                      </a:r>
                      <a:endParaRPr lang="ru-RU" sz="1600" b="1" dirty="0">
                        <a:latin typeface="Arial" pitchFamily="34" charset="0"/>
                        <a:ea typeface="Times New Roman"/>
                        <a:cs typeface="Arial" pitchFamily="34" charset="0"/>
                      </a:endParaRPr>
                    </a:p>
                  </a:txBody>
                  <a:tcPr marL="100521" marR="100521" marT="0" marB="0" anchor="ctr">
                    <a:lnL w="6350" cap="flat" cmpd="sng" algn="ctr">
                      <a:solidFill>
                        <a:schemeClr val="bg1">
                          <a:lumMod val="5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423934">
                <a:tc>
                  <a:txBody>
                    <a:bodyPr/>
                    <a:lstStyle/>
                    <a:p>
                      <a:pPr algn="l">
                        <a:spcBef>
                          <a:spcPts val="600"/>
                        </a:spcBef>
                        <a:spcAft>
                          <a:spcPts val="600"/>
                        </a:spcAft>
                      </a:pPr>
                      <a:r>
                        <a:rPr lang="en-US" sz="1600" b="0" dirty="0">
                          <a:latin typeface="Arial" pitchFamily="34" charset="0"/>
                          <a:ea typeface="Times New Roman"/>
                          <a:cs typeface="Arial" pitchFamily="34" charset="0"/>
                        </a:rPr>
                        <a:t>Swath </a:t>
                      </a:r>
                      <a:r>
                        <a:rPr lang="en-US" sz="1600" b="0" dirty="0" smtClean="0">
                          <a:latin typeface="Arial" pitchFamily="34" charset="0"/>
                          <a:ea typeface="Times New Roman"/>
                          <a:cs typeface="Arial" pitchFamily="34" charset="0"/>
                        </a:rPr>
                        <a:t>Width, km</a:t>
                      </a:r>
                      <a:endParaRPr lang="ru-RU" sz="1600" b="0" dirty="0">
                        <a:latin typeface="Arial" pitchFamily="34" charset="0"/>
                        <a:ea typeface="Times New Roman"/>
                        <a:cs typeface="Arial" pitchFamily="34" charset="0"/>
                      </a:endParaRPr>
                    </a:p>
                  </a:txBody>
                  <a:tcPr marL="100521" marR="100521" marT="0" marB="0" anchor="ctr">
                    <a:lnL w="12700" cap="flat" cmpd="sng" algn="ctr">
                      <a:solidFill>
                        <a:schemeClr val="accent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Bef>
                          <a:spcPts val="600"/>
                        </a:spcBef>
                        <a:spcAft>
                          <a:spcPts val="600"/>
                        </a:spcAft>
                      </a:pPr>
                      <a:r>
                        <a:rPr lang="en-US" sz="1600" b="1" dirty="0" smtClean="0">
                          <a:latin typeface="Arial" pitchFamily="34" charset="0"/>
                          <a:ea typeface="Times New Roman"/>
                          <a:cs typeface="Arial" pitchFamily="34" charset="0"/>
                        </a:rPr>
                        <a:t>1800</a:t>
                      </a:r>
                      <a:endParaRPr lang="ru-RU" sz="1600" b="1" dirty="0">
                        <a:latin typeface="Arial" pitchFamily="34" charset="0"/>
                        <a:ea typeface="Times New Roman"/>
                        <a:cs typeface="Arial" pitchFamily="34" charset="0"/>
                      </a:endParaRPr>
                    </a:p>
                  </a:txBody>
                  <a:tcPr marL="100521" marR="100521" marT="0" marB="0" anchor="ctr">
                    <a:lnL w="6350" cap="flat" cmpd="sng" algn="ctr">
                      <a:solidFill>
                        <a:schemeClr val="bg1">
                          <a:lumMod val="5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530572">
                <a:tc>
                  <a:txBody>
                    <a:bodyPr/>
                    <a:lstStyle/>
                    <a:p>
                      <a:pPr algn="l">
                        <a:spcBef>
                          <a:spcPts val="600"/>
                        </a:spcBef>
                        <a:spcAft>
                          <a:spcPts val="600"/>
                        </a:spcAft>
                      </a:pPr>
                      <a:r>
                        <a:rPr lang="en-US" sz="1600" b="0" dirty="0">
                          <a:latin typeface="Arial" pitchFamily="34" charset="0"/>
                          <a:ea typeface="Times New Roman"/>
                          <a:cs typeface="Arial" pitchFamily="34" charset="0"/>
                        </a:rPr>
                        <a:t>Conical Scanning </a:t>
                      </a:r>
                      <a:r>
                        <a:rPr lang="en-US" sz="1600" b="0" dirty="0" smtClean="0">
                          <a:latin typeface="Arial" pitchFamily="34" charset="0"/>
                          <a:ea typeface="Times New Roman"/>
                          <a:cs typeface="Arial" pitchFamily="34" charset="0"/>
                        </a:rPr>
                        <a:t>Period, s</a:t>
                      </a:r>
                      <a:endParaRPr lang="ru-RU" sz="1600" b="0" dirty="0">
                        <a:latin typeface="Arial" pitchFamily="34" charset="0"/>
                        <a:ea typeface="Times New Roman"/>
                        <a:cs typeface="Arial" pitchFamily="34" charset="0"/>
                      </a:endParaRPr>
                    </a:p>
                  </a:txBody>
                  <a:tcPr marL="100521" marR="100521" marT="0" marB="0" anchor="ctr">
                    <a:lnL w="12700" cap="flat" cmpd="sng" algn="ctr">
                      <a:solidFill>
                        <a:schemeClr val="accent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Bef>
                          <a:spcPts val="600"/>
                        </a:spcBef>
                        <a:spcAft>
                          <a:spcPts val="600"/>
                        </a:spcAft>
                      </a:pPr>
                      <a:r>
                        <a:rPr lang="ru-RU" sz="1600" b="1" dirty="0" smtClean="0">
                          <a:latin typeface="Arial" pitchFamily="34" charset="0"/>
                          <a:ea typeface="Times New Roman"/>
                          <a:cs typeface="Arial" pitchFamily="34" charset="0"/>
                        </a:rPr>
                        <a:t>2.5</a:t>
                      </a:r>
                      <a:endParaRPr lang="ru-RU" sz="1600" b="1" dirty="0">
                        <a:latin typeface="Arial" pitchFamily="34" charset="0"/>
                        <a:ea typeface="Times New Roman"/>
                        <a:cs typeface="Arial" pitchFamily="34" charset="0"/>
                      </a:endParaRPr>
                    </a:p>
                  </a:txBody>
                  <a:tcPr marL="100521" marR="100521" marT="0" marB="0" anchor="ctr">
                    <a:lnL w="6350" cap="flat" cmpd="sng" algn="ctr">
                      <a:solidFill>
                        <a:schemeClr val="bg1">
                          <a:lumMod val="5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423934">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600" b="0" dirty="0">
                          <a:latin typeface="Arial" pitchFamily="34" charset="0"/>
                          <a:ea typeface="Times New Roman"/>
                          <a:cs typeface="Arial" pitchFamily="34" charset="0"/>
                        </a:rPr>
                        <a:t>Data </a:t>
                      </a:r>
                      <a:r>
                        <a:rPr lang="en-US" sz="1600" b="0" dirty="0" smtClean="0">
                          <a:latin typeface="Arial" pitchFamily="34" charset="0"/>
                          <a:ea typeface="Times New Roman"/>
                          <a:cs typeface="Arial" pitchFamily="34" charset="0"/>
                        </a:rPr>
                        <a:t>Rate, Kbit/s</a:t>
                      </a:r>
                      <a:endParaRPr lang="ru-RU" sz="1600" b="0" dirty="0" smtClean="0">
                        <a:latin typeface="Arial" pitchFamily="34" charset="0"/>
                        <a:ea typeface="Times New Roman"/>
                        <a:cs typeface="Arial" pitchFamily="34" charset="0"/>
                      </a:endParaRPr>
                    </a:p>
                  </a:txBody>
                  <a:tcPr marL="100521" marR="100521" marT="0" marB="0" anchor="ctr">
                    <a:lnL w="12700" cap="flat" cmpd="sng" algn="ctr">
                      <a:solidFill>
                        <a:schemeClr val="accent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Bef>
                          <a:spcPts val="600"/>
                        </a:spcBef>
                        <a:spcAft>
                          <a:spcPts val="600"/>
                        </a:spcAft>
                      </a:pPr>
                      <a:r>
                        <a:rPr lang="en-US" sz="1600" b="1" dirty="0">
                          <a:latin typeface="Arial" pitchFamily="34" charset="0"/>
                          <a:ea typeface="Times New Roman"/>
                          <a:cs typeface="Arial" pitchFamily="34" charset="0"/>
                        </a:rPr>
                        <a:t>35 </a:t>
                      </a:r>
                      <a:endParaRPr lang="ru-RU" sz="1600" b="1" dirty="0">
                        <a:latin typeface="Arial" pitchFamily="34" charset="0"/>
                        <a:ea typeface="Times New Roman"/>
                        <a:cs typeface="Arial" pitchFamily="34" charset="0"/>
                      </a:endParaRPr>
                    </a:p>
                  </a:txBody>
                  <a:tcPr marL="100521" marR="100521" marT="0" marB="0" anchor="ctr">
                    <a:lnL w="6350" cap="flat" cmpd="sng" algn="ctr">
                      <a:solidFill>
                        <a:schemeClr val="bg1">
                          <a:lumMod val="5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423934">
                <a:tc>
                  <a:txBody>
                    <a:bodyPr/>
                    <a:lstStyle/>
                    <a:p>
                      <a:pPr algn="l">
                        <a:spcBef>
                          <a:spcPts val="600"/>
                        </a:spcBef>
                        <a:spcAft>
                          <a:spcPts val="600"/>
                        </a:spcAft>
                      </a:pPr>
                      <a:r>
                        <a:rPr lang="en-US" sz="1600" b="0" dirty="0" smtClean="0">
                          <a:latin typeface="Arial" pitchFamily="34" charset="0"/>
                          <a:ea typeface="Times New Roman"/>
                          <a:cs typeface="Arial" pitchFamily="34" charset="0"/>
                        </a:rPr>
                        <a:t>Mass, kg</a:t>
                      </a:r>
                      <a:r>
                        <a:rPr lang="ru-RU" sz="1600" b="0" dirty="0" smtClean="0">
                          <a:latin typeface="Arial" pitchFamily="34" charset="0"/>
                          <a:ea typeface="Times New Roman"/>
                          <a:cs typeface="Arial" pitchFamily="34" charset="0"/>
                        </a:rPr>
                        <a:t> </a:t>
                      </a:r>
                      <a:endParaRPr lang="ru-RU" sz="1600" b="0" dirty="0">
                        <a:latin typeface="Arial" pitchFamily="34" charset="0"/>
                        <a:ea typeface="Times New Roman"/>
                        <a:cs typeface="Arial" pitchFamily="34" charset="0"/>
                      </a:endParaRPr>
                    </a:p>
                  </a:txBody>
                  <a:tcPr marL="100521" marR="100521" marT="0" marB="0" anchor="ctr">
                    <a:lnL w="12700" cap="flat" cmpd="sng" algn="ctr">
                      <a:solidFill>
                        <a:schemeClr val="accent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Bef>
                          <a:spcPts val="600"/>
                        </a:spcBef>
                        <a:spcAft>
                          <a:spcPts val="600"/>
                        </a:spcAft>
                      </a:pPr>
                      <a:r>
                        <a:rPr lang="en-US" sz="1600" b="1" dirty="0" smtClean="0">
                          <a:latin typeface="Arial" pitchFamily="34" charset="0"/>
                          <a:ea typeface="Times New Roman"/>
                          <a:cs typeface="Arial" pitchFamily="34" charset="0"/>
                        </a:rPr>
                        <a:t>94 </a:t>
                      </a:r>
                      <a:endParaRPr lang="ru-RU" sz="1600" b="1" dirty="0">
                        <a:latin typeface="Arial" pitchFamily="34" charset="0"/>
                        <a:ea typeface="Times New Roman"/>
                        <a:cs typeface="Arial" pitchFamily="34" charset="0"/>
                      </a:endParaRPr>
                    </a:p>
                  </a:txBody>
                  <a:tcPr marL="100521" marR="100521" marT="0" marB="0" anchor="ctr">
                    <a:lnL w="6350" cap="flat" cmpd="sng" algn="ctr">
                      <a:solidFill>
                        <a:schemeClr val="bg1">
                          <a:lumMod val="5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423934">
                <a:tc>
                  <a:txBody>
                    <a:bodyPr/>
                    <a:lstStyle/>
                    <a:p>
                      <a:pPr algn="l">
                        <a:spcBef>
                          <a:spcPts val="600"/>
                        </a:spcBef>
                        <a:spcAft>
                          <a:spcPts val="600"/>
                        </a:spcAft>
                      </a:pPr>
                      <a:r>
                        <a:rPr lang="en-US" sz="1600" b="0" dirty="0">
                          <a:latin typeface="Arial" pitchFamily="34" charset="0"/>
                          <a:ea typeface="Times New Roman"/>
                          <a:cs typeface="Arial" pitchFamily="34" charset="0"/>
                        </a:rPr>
                        <a:t>Power </a:t>
                      </a:r>
                      <a:r>
                        <a:rPr lang="en-US" sz="1600" b="0" dirty="0" smtClean="0">
                          <a:latin typeface="Arial" pitchFamily="34" charset="0"/>
                          <a:ea typeface="Times New Roman"/>
                          <a:cs typeface="Arial" pitchFamily="34" charset="0"/>
                        </a:rPr>
                        <a:t>, W</a:t>
                      </a:r>
                      <a:endParaRPr lang="ru-RU" sz="1600" b="0" dirty="0">
                        <a:latin typeface="Arial" pitchFamily="34" charset="0"/>
                        <a:ea typeface="Times New Roman"/>
                        <a:cs typeface="Arial" pitchFamily="34" charset="0"/>
                      </a:endParaRPr>
                    </a:p>
                  </a:txBody>
                  <a:tcPr marL="100521" marR="100521" marT="0" marB="0" anchor="ctr">
                    <a:lnL w="12700" cap="flat" cmpd="sng" algn="ctr">
                      <a:solidFill>
                        <a:schemeClr val="accent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Bef>
                          <a:spcPts val="600"/>
                        </a:spcBef>
                        <a:spcAft>
                          <a:spcPts val="600"/>
                        </a:spcAft>
                      </a:pPr>
                      <a:r>
                        <a:rPr lang="en-US" sz="1600" b="1" dirty="0">
                          <a:latin typeface="Arial" pitchFamily="34" charset="0"/>
                          <a:ea typeface="Times New Roman"/>
                          <a:cs typeface="Arial" pitchFamily="34" charset="0"/>
                        </a:rPr>
                        <a:t>80 </a:t>
                      </a:r>
                      <a:endParaRPr lang="ru-RU" sz="1600" b="1" dirty="0">
                        <a:latin typeface="Arial" pitchFamily="34" charset="0"/>
                        <a:ea typeface="Times New Roman"/>
                        <a:cs typeface="Arial" pitchFamily="34" charset="0"/>
                      </a:endParaRPr>
                    </a:p>
                  </a:txBody>
                  <a:tcPr marL="100521" marR="100521" marT="0" marB="0" anchor="ctr">
                    <a:lnL w="6350" cap="flat" cmpd="sng" algn="ctr">
                      <a:solidFill>
                        <a:schemeClr val="bg1">
                          <a:lumMod val="50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bl>
          </a:graphicData>
        </a:graphic>
      </p:graphicFrame>
      <p:sp>
        <p:nvSpPr>
          <p:cNvPr id="11" name="Прямоугольник 11"/>
          <p:cNvSpPr>
            <a:spLocks noChangeArrowheads="1"/>
          </p:cNvSpPr>
          <p:nvPr/>
        </p:nvSpPr>
        <p:spPr bwMode="auto">
          <a:xfrm>
            <a:off x="253536" y="4252146"/>
            <a:ext cx="1806905" cy="307777"/>
          </a:xfrm>
          <a:prstGeom prst="rect">
            <a:avLst/>
          </a:prstGeom>
          <a:noFill/>
          <a:ln w="9525">
            <a:noFill/>
            <a:miter lim="800000"/>
            <a:headEnd/>
            <a:tailEnd/>
          </a:ln>
        </p:spPr>
        <p:txBody>
          <a:bodyPr wrap="none">
            <a:spAutoFit/>
          </a:bodyPr>
          <a:lstStyle/>
          <a:p>
            <a:pPr algn="ctr">
              <a:spcBef>
                <a:spcPts val="600"/>
              </a:spcBef>
              <a:spcAft>
                <a:spcPts val="600"/>
              </a:spcAft>
            </a:pPr>
            <a:r>
              <a:rPr lang="en-US" sz="1400" dirty="0">
                <a:latin typeface="Arial" panose="020B0604020202020204" pitchFamily="34" charset="0"/>
                <a:cs typeface="Arial" panose="020B0604020202020204" pitchFamily="34" charset="0"/>
              </a:rPr>
              <a:t>Scheme of scanning</a:t>
            </a:r>
            <a:endParaRPr lang="ru-RU" sz="1400" dirty="0">
              <a:latin typeface="Arial" panose="020B0604020202020204" pitchFamily="34" charset="0"/>
              <a:cs typeface="Arial" panose="020B0604020202020204" pitchFamily="34" charset="0"/>
            </a:endParaRPr>
          </a:p>
        </p:txBody>
      </p:sp>
      <p:pic>
        <p:nvPicPr>
          <p:cNvPr id="6" name="Picture 6" descr="P1010055"/>
          <p:cNvPicPr>
            <a:picLocks noChangeAspect="1" noChangeArrowheads="1"/>
          </p:cNvPicPr>
          <p:nvPr/>
        </p:nvPicPr>
        <p:blipFill>
          <a:blip r:embed="rId4" cstate="print">
            <a:lum bright="18000" contrast="24000"/>
          </a:blip>
          <a:srcRect l="9126" r="19319" b="6305"/>
          <a:stretch>
            <a:fillRect/>
          </a:stretch>
        </p:blipFill>
        <p:spPr bwMode="auto">
          <a:xfrm>
            <a:off x="2060441" y="3870234"/>
            <a:ext cx="1844476" cy="2598367"/>
          </a:xfrm>
          <a:prstGeom prst="rect">
            <a:avLst/>
          </a:prstGeom>
          <a:noFill/>
          <a:ln w="3175">
            <a:solidFill>
              <a:schemeClr val="tx1">
                <a:lumMod val="65000"/>
                <a:lumOff val="35000"/>
              </a:schemeClr>
            </a:solidFill>
            <a:miter lim="800000"/>
            <a:headEnd/>
            <a:tailEnd/>
          </a:ln>
          <a:effectLst>
            <a:outerShdw blurRad="38100" dist="25400" dir="2700000" algn="tl" rotWithShape="0">
              <a:prstClr val="black">
                <a:alpha val="40000"/>
              </a:prstClr>
            </a:outerShdw>
          </a:effectLst>
        </p:spPr>
      </p:pic>
      <p:sp>
        <p:nvSpPr>
          <p:cNvPr id="10" name="Прямоугольник 10"/>
          <p:cNvSpPr>
            <a:spLocks noChangeArrowheads="1"/>
          </p:cNvSpPr>
          <p:nvPr/>
        </p:nvSpPr>
        <p:spPr bwMode="auto">
          <a:xfrm>
            <a:off x="1979840" y="6521550"/>
            <a:ext cx="2005677" cy="307777"/>
          </a:xfrm>
          <a:prstGeom prst="rect">
            <a:avLst/>
          </a:prstGeom>
          <a:noFill/>
          <a:ln w="9525">
            <a:noFill/>
            <a:miter lim="800000"/>
            <a:headEnd/>
            <a:tailEnd/>
          </a:ln>
        </p:spPr>
        <p:txBody>
          <a:bodyPr wrap="none">
            <a:spAutoFit/>
          </a:bodyPr>
          <a:lstStyle/>
          <a:p>
            <a:pPr algn="ctr">
              <a:spcBef>
                <a:spcPts val="600"/>
              </a:spcBef>
              <a:spcAft>
                <a:spcPts val="600"/>
              </a:spcAft>
            </a:pPr>
            <a:r>
              <a:rPr lang="en-US" sz="1400" dirty="0">
                <a:latin typeface="Arial" panose="020B0604020202020204" pitchFamily="34" charset="0"/>
                <a:cs typeface="Arial" panose="020B0604020202020204" pitchFamily="34" charset="0"/>
              </a:rPr>
              <a:t>Instrument MTVZA-GY</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609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1424172" y="169865"/>
            <a:ext cx="6049108" cy="744537"/>
          </a:xfrm>
          <a:prstGeom prst="rect">
            <a:avLst/>
          </a:prstGeom>
        </p:spPr>
        <p:txBody>
          <a:bodyPr/>
          <a:lstStyle/>
          <a:p>
            <a:r>
              <a:rPr lang="en-US" sz="1800" b="1" i="1" dirty="0"/>
              <a:t>MTVZA </a:t>
            </a:r>
            <a:r>
              <a:rPr lang="en-US" sz="1800" b="1" i="1" dirty="0" smtClean="0"/>
              <a:t>GY</a:t>
            </a:r>
            <a:r>
              <a:rPr lang="en-US" sz="1800" dirty="0" smtClean="0"/>
              <a:t> </a:t>
            </a:r>
            <a:r>
              <a:rPr lang="en-US" sz="1800" dirty="0"/>
              <a:t>Sensor Characteristics</a:t>
            </a:r>
            <a:endParaRPr lang="ru-RU" dirty="0" smtClean="0"/>
          </a:p>
        </p:txBody>
      </p:sp>
      <p:graphicFrame>
        <p:nvGraphicFramePr>
          <p:cNvPr id="2050" name="Object 3"/>
          <p:cNvGraphicFramePr>
            <a:graphicFrameLocks noChangeAspect="1"/>
          </p:cNvGraphicFramePr>
          <p:nvPr/>
        </p:nvGraphicFramePr>
        <p:xfrm>
          <a:off x="882161" y="990601"/>
          <a:ext cx="8258908" cy="5414963"/>
        </p:xfrm>
        <a:graphic>
          <a:graphicData uri="http://schemas.openxmlformats.org/presentationml/2006/ole">
            <mc:AlternateContent xmlns:mc="http://schemas.openxmlformats.org/markup-compatibility/2006">
              <mc:Choice xmlns:v="urn:schemas-microsoft-com:vml" Requires="v">
                <p:oleObj spid="_x0000_s491534" name="Документ" r:id="rId3" imgW="7509087" imgH="4544623" progId="Word.Document.8">
                  <p:embed/>
                </p:oleObj>
              </mc:Choice>
              <mc:Fallback>
                <p:oleObj name="Документ" r:id="rId3" imgW="7509087" imgH="4544623"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161" y="990601"/>
                        <a:ext cx="8258908" cy="541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843856732"/>
      </p:ext>
    </p:extLst>
  </p:cSld>
  <p:clrMapOvr>
    <a:masterClrMapping/>
  </p:clrMapOvr>
  <p:transition spd="med" advClick="0" advTm="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403225" y="981075"/>
            <a:ext cx="9055100" cy="5805488"/>
          </a:xfrm>
          <a:prstGeom prst="rect">
            <a:avLst/>
          </a:prstGeom>
          <a:gradFill rotWithShape="1">
            <a:gsLst>
              <a:gs pos="0">
                <a:srgbClr val="A99CA9"/>
              </a:gs>
              <a:gs pos="100000">
                <a:srgbClr val="FFEBFF"/>
              </a:gs>
            </a:gsLst>
            <a:lin ang="5400000" scaled="1"/>
          </a:gradFill>
          <a:ln w="12700">
            <a:solidFill>
              <a:schemeClr val="tx1"/>
            </a:solidFill>
            <a:miter lim="800000"/>
            <a:headEnd type="none" w="sm" len="sm"/>
            <a:tailEnd type="none" w="sm" len="sm"/>
          </a:ln>
        </p:spPr>
        <p:txBody>
          <a:bodyPr wrap="none" lIns="90000" tIns="46800" rIns="90000" bIns="46800" anchor="ctr"/>
          <a:lstStyle/>
          <a:p>
            <a:endParaRPr lang="ru-RU" altLang="ru-RU"/>
          </a:p>
        </p:txBody>
      </p:sp>
      <p:sp>
        <p:nvSpPr>
          <p:cNvPr id="16387" name="Rectangle 3"/>
          <p:cNvSpPr>
            <a:spLocks noGrp="1" noChangeArrowheads="1"/>
          </p:cNvSpPr>
          <p:nvPr>
            <p:ph type="title" idx="4294967295"/>
          </p:nvPr>
        </p:nvSpPr>
        <p:spPr>
          <a:xfrm>
            <a:off x="2024042" y="73026"/>
            <a:ext cx="6786611" cy="835025"/>
          </a:xfrm>
          <a:prstGeom prst="rect">
            <a:avLst/>
          </a:prstGeom>
        </p:spPr>
        <p:txBody>
          <a:bodyPr>
            <a:normAutofit/>
          </a:bodyPr>
          <a:lstStyle/>
          <a:p>
            <a:r>
              <a:rPr lang="en-US" altLang="ru-RU" sz="1600" dirty="0" smtClean="0">
                <a:solidFill>
                  <a:srgbClr val="0000FF"/>
                </a:solidFill>
                <a:latin typeface="Arial Black" pitchFamily="34" charset="0"/>
              </a:rPr>
              <a:t>MTVZA-GY measurements in</a:t>
            </a:r>
            <a:r>
              <a:rPr lang="ru-RU" altLang="ru-RU" sz="1600" dirty="0" smtClean="0">
                <a:solidFill>
                  <a:srgbClr val="0000FF"/>
                </a:solidFill>
                <a:latin typeface="Arial Black" pitchFamily="34" charset="0"/>
              </a:rPr>
              <a:t> </a:t>
            </a:r>
            <a:r>
              <a:rPr lang="ru-RU" altLang="ru-RU" sz="1600" dirty="0">
                <a:solidFill>
                  <a:srgbClr val="0000FF"/>
                </a:solidFill>
                <a:latin typeface="Arial Black" pitchFamily="34" charset="0"/>
              </a:rPr>
              <a:t>52-57 </a:t>
            </a:r>
            <a:r>
              <a:rPr lang="en-US" altLang="ru-RU" sz="1600" dirty="0" smtClean="0">
                <a:solidFill>
                  <a:srgbClr val="0000FF"/>
                </a:solidFill>
                <a:latin typeface="Arial Black" pitchFamily="34" charset="0"/>
              </a:rPr>
              <a:t>GHz channel</a:t>
            </a:r>
            <a:r>
              <a:rPr lang="ru-RU" altLang="ru-RU" sz="1600" dirty="0" smtClean="0">
                <a:solidFill>
                  <a:srgbClr val="0000FF"/>
                </a:solidFill>
                <a:latin typeface="Arial Black" pitchFamily="34" charset="0"/>
              </a:rPr>
              <a:t>.</a:t>
            </a:r>
            <a:r>
              <a:rPr lang="en-US" altLang="ru-RU" sz="1600" dirty="0">
                <a:solidFill>
                  <a:srgbClr val="0000FF"/>
                </a:solidFill>
                <a:latin typeface="Arial Black" pitchFamily="34" charset="0"/>
              </a:rPr>
              <a:t/>
            </a:r>
            <a:br>
              <a:rPr lang="en-US" altLang="ru-RU" sz="1600" dirty="0">
                <a:solidFill>
                  <a:srgbClr val="0000FF"/>
                </a:solidFill>
                <a:latin typeface="Arial Black" pitchFamily="34" charset="0"/>
              </a:rPr>
            </a:br>
            <a:r>
              <a:rPr lang="ru-RU" altLang="ru-RU" sz="1600" dirty="0" smtClean="0">
                <a:solidFill>
                  <a:srgbClr val="0000FF"/>
                </a:solidFill>
                <a:latin typeface="Arial Black" pitchFamily="34" charset="0"/>
              </a:rPr>
              <a:t>«</a:t>
            </a:r>
            <a:r>
              <a:rPr lang="en-US" altLang="ru-RU" sz="1600" dirty="0" smtClean="0">
                <a:solidFill>
                  <a:srgbClr val="0000FF"/>
                </a:solidFill>
                <a:latin typeface="Arial Black" pitchFamily="34" charset="0"/>
              </a:rPr>
              <a:t>Meteor-M</a:t>
            </a:r>
            <a:r>
              <a:rPr lang="ru-RU" altLang="ru-RU" sz="1600" dirty="0" smtClean="0">
                <a:solidFill>
                  <a:srgbClr val="0000FF"/>
                </a:solidFill>
                <a:latin typeface="Arial Black" pitchFamily="34" charset="0"/>
              </a:rPr>
              <a:t>» </a:t>
            </a:r>
            <a:r>
              <a:rPr lang="ru-RU" altLang="ru-RU" sz="1600" dirty="0">
                <a:solidFill>
                  <a:srgbClr val="0000FF"/>
                </a:solidFill>
                <a:latin typeface="Arial Black" pitchFamily="34" charset="0"/>
              </a:rPr>
              <a:t>№2-2, </a:t>
            </a:r>
            <a:r>
              <a:rPr lang="ru-RU" altLang="ru-RU" sz="1600" dirty="0" smtClean="0">
                <a:solidFill>
                  <a:srgbClr val="0000FF"/>
                </a:solidFill>
                <a:latin typeface="Arial Black" pitchFamily="34" charset="0"/>
              </a:rPr>
              <a:t>30</a:t>
            </a:r>
            <a:r>
              <a:rPr lang="en-US" altLang="ru-RU" sz="1600" dirty="0" smtClean="0">
                <a:solidFill>
                  <a:srgbClr val="0000FF"/>
                </a:solidFill>
                <a:latin typeface="Arial Black" pitchFamily="34" charset="0"/>
              </a:rPr>
              <a:t>.09.</a:t>
            </a:r>
            <a:r>
              <a:rPr lang="ru-RU" altLang="ru-RU" sz="1600" dirty="0" smtClean="0">
                <a:solidFill>
                  <a:srgbClr val="0000FF"/>
                </a:solidFill>
                <a:latin typeface="Arial Black" pitchFamily="34" charset="0"/>
              </a:rPr>
              <a:t>2019.</a:t>
            </a:r>
            <a:endParaRPr lang="en-US" altLang="ru-RU" sz="1600" dirty="0">
              <a:solidFill>
                <a:srgbClr val="0000FF"/>
              </a:solidFill>
              <a:latin typeface="Arial Black" pitchFamily="34" charset="0"/>
            </a:endParaRPr>
          </a:p>
        </p:txBody>
      </p:sp>
      <p:pic>
        <p:nvPicPr>
          <p:cNvPr id="16388" name="Рисунок 15" descr="Температура атмосферы.JPG"/>
          <p:cNvPicPr>
            <a:picLocks noChangeAspect="1"/>
          </p:cNvPicPr>
          <p:nvPr/>
        </p:nvPicPr>
        <p:blipFill>
          <a:blip r:embed="rId2" cstate="print"/>
          <a:srcRect t="35066" r="45673"/>
          <a:stretch>
            <a:fillRect/>
          </a:stretch>
        </p:blipFill>
        <p:spPr bwMode="auto">
          <a:xfrm>
            <a:off x="733425" y="1857376"/>
            <a:ext cx="3005138" cy="3643313"/>
          </a:xfrm>
          <a:prstGeom prst="rect">
            <a:avLst/>
          </a:prstGeom>
          <a:noFill/>
          <a:ln w="9525">
            <a:solidFill>
              <a:schemeClr val="accent2"/>
            </a:solidFill>
            <a:miter lim="800000"/>
            <a:headEnd/>
            <a:tailEnd/>
          </a:ln>
        </p:spPr>
      </p:pic>
      <p:cxnSp>
        <p:nvCxnSpPr>
          <p:cNvPr id="16389" name="Прямая со стрелкой 11"/>
          <p:cNvCxnSpPr>
            <a:cxnSpLocks noChangeShapeType="1"/>
          </p:cNvCxnSpPr>
          <p:nvPr/>
        </p:nvCxnSpPr>
        <p:spPr bwMode="auto">
          <a:xfrm rot="10800000" flipV="1">
            <a:off x="3633788" y="1785938"/>
            <a:ext cx="2176462" cy="1357312"/>
          </a:xfrm>
          <a:prstGeom prst="straightConnector1">
            <a:avLst/>
          </a:prstGeom>
          <a:noFill/>
          <a:ln w="12700" algn="ctr">
            <a:solidFill>
              <a:srgbClr val="FF0000"/>
            </a:solidFill>
            <a:round/>
            <a:headEnd/>
            <a:tailEnd type="triangle" w="med" len="med"/>
          </a:ln>
        </p:spPr>
      </p:cxnSp>
      <p:sp>
        <p:nvSpPr>
          <p:cNvPr id="18" name="Text Box 16"/>
          <p:cNvSpPr txBox="1">
            <a:spLocks noChangeArrowheads="1"/>
          </p:cNvSpPr>
          <p:nvPr/>
        </p:nvSpPr>
        <p:spPr bwMode="auto">
          <a:xfrm>
            <a:off x="4953001" y="2039938"/>
            <a:ext cx="504825" cy="246062"/>
          </a:xfrm>
          <a:prstGeom prst="rect">
            <a:avLst/>
          </a:prstGeom>
          <a:solidFill>
            <a:srgbClr val="FFFFCC"/>
          </a:solidFill>
          <a:ln w="9525">
            <a:solidFill>
              <a:srgbClr val="0000FF"/>
            </a:solidFill>
            <a:miter lim="800000"/>
            <a:headEnd/>
            <a:tailEnd/>
          </a:ln>
        </p:spPr>
        <p:txBody>
          <a:bodyPr wrap="none">
            <a:spAutoFit/>
          </a:bodyPr>
          <a:lstStyle/>
          <a:p>
            <a:pPr>
              <a:defRPr/>
            </a:pPr>
            <a:r>
              <a:rPr lang="ru-RU" sz="1000" dirty="0">
                <a:solidFill>
                  <a:schemeClr val="accent1">
                    <a:lumMod val="50000"/>
                  </a:schemeClr>
                </a:solidFill>
                <a:latin typeface="Arial" charset="0"/>
              </a:rPr>
              <a:t>42 км</a:t>
            </a:r>
          </a:p>
        </p:txBody>
      </p:sp>
      <p:cxnSp>
        <p:nvCxnSpPr>
          <p:cNvPr id="16391" name="Прямая со стрелкой 13"/>
          <p:cNvCxnSpPr>
            <a:cxnSpLocks noChangeShapeType="1"/>
          </p:cNvCxnSpPr>
          <p:nvPr/>
        </p:nvCxnSpPr>
        <p:spPr bwMode="auto">
          <a:xfrm rot="10800000" flipV="1">
            <a:off x="3633788" y="3857626"/>
            <a:ext cx="1714500" cy="428625"/>
          </a:xfrm>
          <a:prstGeom prst="straightConnector1">
            <a:avLst/>
          </a:prstGeom>
          <a:noFill/>
          <a:ln w="12700" algn="ctr">
            <a:solidFill>
              <a:srgbClr val="FF0000"/>
            </a:solidFill>
            <a:round/>
            <a:headEnd/>
            <a:tailEnd type="triangle" w="med" len="med"/>
          </a:ln>
        </p:spPr>
      </p:cxnSp>
      <p:sp>
        <p:nvSpPr>
          <p:cNvPr id="17" name="Text Box 16"/>
          <p:cNvSpPr txBox="1">
            <a:spLocks noChangeArrowheads="1"/>
          </p:cNvSpPr>
          <p:nvPr/>
        </p:nvSpPr>
        <p:spPr bwMode="auto">
          <a:xfrm>
            <a:off x="4557714" y="3897313"/>
            <a:ext cx="504825" cy="246062"/>
          </a:xfrm>
          <a:prstGeom prst="rect">
            <a:avLst/>
          </a:prstGeom>
          <a:solidFill>
            <a:srgbClr val="FFFFCC"/>
          </a:solidFill>
          <a:ln w="9525">
            <a:solidFill>
              <a:srgbClr val="0000FF"/>
            </a:solidFill>
            <a:miter lim="800000"/>
            <a:headEnd/>
            <a:tailEnd/>
          </a:ln>
        </p:spPr>
        <p:txBody>
          <a:bodyPr wrap="none">
            <a:spAutoFit/>
          </a:bodyPr>
          <a:lstStyle/>
          <a:p>
            <a:pPr>
              <a:defRPr/>
            </a:pPr>
            <a:r>
              <a:rPr lang="ru-RU" sz="1000" dirty="0">
                <a:solidFill>
                  <a:schemeClr val="accent1">
                    <a:lumMod val="50000"/>
                  </a:schemeClr>
                </a:solidFill>
                <a:latin typeface="Arial" charset="0"/>
              </a:rPr>
              <a:t>14 км</a:t>
            </a:r>
          </a:p>
        </p:txBody>
      </p:sp>
      <p:cxnSp>
        <p:nvCxnSpPr>
          <p:cNvPr id="16393" name="Прямая со стрелкой 15"/>
          <p:cNvCxnSpPr>
            <a:cxnSpLocks noChangeShapeType="1"/>
          </p:cNvCxnSpPr>
          <p:nvPr/>
        </p:nvCxnSpPr>
        <p:spPr bwMode="auto">
          <a:xfrm rot="10800000">
            <a:off x="3633789" y="4857751"/>
            <a:ext cx="1252537" cy="714375"/>
          </a:xfrm>
          <a:prstGeom prst="straightConnector1">
            <a:avLst/>
          </a:prstGeom>
          <a:noFill/>
          <a:ln w="12700" algn="ctr">
            <a:solidFill>
              <a:srgbClr val="FF0000"/>
            </a:solidFill>
            <a:round/>
            <a:headEnd/>
            <a:tailEnd type="triangle" w="med" len="med"/>
          </a:ln>
        </p:spPr>
      </p:cxnSp>
      <p:sp>
        <p:nvSpPr>
          <p:cNvPr id="123913" name="Text Box 16"/>
          <p:cNvSpPr txBox="1">
            <a:spLocks noChangeArrowheads="1"/>
          </p:cNvSpPr>
          <p:nvPr/>
        </p:nvSpPr>
        <p:spPr bwMode="auto">
          <a:xfrm>
            <a:off x="4275139" y="5214938"/>
            <a:ext cx="433387" cy="246062"/>
          </a:xfrm>
          <a:prstGeom prst="rect">
            <a:avLst/>
          </a:prstGeom>
          <a:solidFill>
            <a:srgbClr val="FFFFCC"/>
          </a:solidFill>
          <a:ln w="9525">
            <a:solidFill>
              <a:srgbClr val="0000FF"/>
            </a:solidFill>
            <a:miter lim="800000"/>
            <a:headEnd/>
            <a:tailEnd/>
          </a:ln>
        </p:spPr>
        <p:txBody>
          <a:bodyPr wrap="none">
            <a:spAutoFit/>
          </a:bodyPr>
          <a:lstStyle/>
          <a:p>
            <a:pPr>
              <a:defRPr/>
            </a:pPr>
            <a:r>
              <a:rPr lang="ru-RU" sz="1000" dirty="0">
                <a:solidFill>
                  <a:schemeClr val="accent1">
                    <a:lumMod val="50000"/>
                  </a:schemeClr>
                </a:solidFill>
                <a:latin typeface="Arial" charset="0"/>
              </a:rPr>
              <a:t>2 км</a:t>
            </a:r>
          </a:p>
        </p:txBody>
      </p:sp>
      <p:pic>
        <p:nvPicPr>
          <p:cNvPr id="16395" name="Рисунок 13" descr="o1.jpg"/>
          <p:cNvPicPr>
            <a:picLocks noChangeAspect="1"/>
          </p:cNvPicPr>
          <p:nvPr/>
        </p:nvPicPr>
        <p:blipFill>
          <a:blip r:embed="rId3" cstate="print"/>
          <a:srcRect/>
          <a:stretch>
            <a:fillRect/>
          </a:stretch>
        </p:blipFill>
        <p:spPr bwMode="auto">
          <a:xfrm>
            <a:off x="4908551" y="4929188"/>
            <a:ext cx="2879725" cy="1816100"/>
          </a:xfrm>
          <a:prstGeom prst="rect">
            <a:avLst/>
          </a:prstGeom>
          <a:noFill/>
          <a:ln w="9525">
            <a:noFill/>
            <a:miter lim="800000"/>
            <a:headEnd/>
            <a:tailEnd/>
          </a:ln>
        </p:spPr>
      </p:pic>
      <p:pic>
        <p:nvPicPr>
          <p:cNvPr id="16396" name="Рисунок 14" descr="o5.jpg"/>
          <p:cNvPicPr>
            <a:picLocks noChangeAspect="1"/>
          </p:cNvPicPr>
          <p:nvPr/>
        </p:nvPicPr>
        <p:blipFill>
          <a:blip r:embed="rId4" cstate="print"/>
          <a:srcRect/>
          <a:stretch>
            <a:fillRect/>
          </a:stretch>
        </p:blipFill>
        <p:spPr bwMode="auto">
          <a:xfrm>
            <a:off x="5414964" y="2928938"/>
            <a:ext cx="3011487" cy="1898650"/>
          </a:xfrm>
          <a:prstGeom prst="rect">
            <a:avLst/>
          </a:prstGeom>
          <a:noFill/>
          <a:ln w="9525">
            <a:noFill/>
            <a:miter lim="800000"/>
            <a:headEnd/>
            <a:tailEnd/>
          </a:ln>
        </p:spPr>
      </p:pic>
      <p:pic>
        <p:nvPicPr>
          <p:cNvPr id="16397" name="Рисунок 15" descr="o10.jpg"/>
          <p:cNvPicPr>
            <a:picLocks noChangeAspect="1"/>
          </p:cNvPicPr>
          <p:nvPr/>
        </p:nvPicPr>
        <p:blipFill>
          <a:blip r:embed="rId5" cstate="print"/>
          <a:srcRect/>
          <a:stretch>
            <a:fillRect/>
          </a:stretch>
        </p:blipFill>
        <p:spPr bwMode="auto">
          <a:xfrm>
            <a:off x="5876926" y="1000126"/>
            <a:ext cx="2944813" cy="1857375"/>
          </a:xfrm>
          <a:prstGeom prst="rect">
            <a:avLst/>
          </a:prstGeom>
          <a:noFill/>
          <a:ln w="9525">
            <a:noFill/>
            <a:miter lim="800000"/>
            <a:headEnd/>
            <a:tailEnd/>
          </a:ln>
        </p:spPr>
      </p:pic>
      <p:sp>
        <p:nvSpPr>
          <p:cNvPr id="14" name="Text Box 16"/>
          <p:cNvSpPr txBox="1">
            <a:spLocks noChangeArrowheads="1"/>
          </p:cNvSpPr>
          <p:nvPr/>
        </p:nvSpPr>
        <p:spPr bwMode="auto">
          <a:xfrm>
            <a:off x="7986713" y="5643563"/>
            <a:ext cx="749300" cy="246062"/>
          </a:xfrm>
          <a:prstGeom prst="rect">
            <a:avLst/>
          </a:prstGeom>
          <a:solidFill>
            <a:srgbClr val="E7F6FF"/>
          </a:solidFill>
          <a:ln w="9525">
            <a:solidFill>
              <a:srgbClr val="0000FF"/>
            </a:solidFill>
            <a:miter lim="800000"/>
            <a:headEnd/>
            <a:tailEnd/>
          </a:ln>
        </p:spPr>
        <p:txBody>
          <a:bodyPr wrap="none">
            <a:spAutoFit/>
          </a:bodyPr>
          <a:lstStyle/>
          <a:p>
            <a:pPr>
              <a:defRPr/>
            </a:pPr>
            <a:r>
              <a:rPr lang="en-US" sz="1000" dirty="0">
                <a:solidFill>
                  <a:schemeClr val="accent1">
                    <a:lumMod val="50000"/>
                  </a:schemeClr>
                </a:solidFill>
                <a:latin typeface="Arial" charset="0"/>
              </a:rPr>
              <a:t>5</a:t>
            </a:r>
            <a:r>
              <a:rPr lang="ru-RU" sz="1000" dirty="0">
                <a:solidFill>
                  <a:schemeClr val="accent1">
                    <a:lumMod val="50000"/>
                  </a:schemeClr>
                </a:solidFill>
                <a:latin typeface="Arial" charset="0"/>
              </a:rPr>
              <a:t>2.</a:t>
            </a:r>
            <a:r>
              <a:rPr lang="en-US" sz="1000" dirty="0">
                <a:solidFill>
                  <a:schemeClr val="accent1">
                    <a:lumMod val="50000"/>
                  </a:schemeClr>
                </a:solidFill>
                <a:latin typeface="Arial" charset="0"/>
              </a:rPr>
              <a:t>8</a:t>
            </a:r>
            <a:r>
              <a:rPr lang="ru-RU" sz="1000" dirty="0">
                <a:solidFill>
                  <a:schemeClr val="accent1">
                    <a:lumMod val="50000"/>
                  </a:schemeClr>
                </a:solidFill>
                <a:latin typeface="Arial" charset="0"/>
              </a:rPr>
              <a:t>0 ГГц</a:t>
            </a:r>
          </a:p>
        </p:txBody>
      </p:sp>
      <p:sp>
        <p:nvSpPr>
          <p:cNvPr id="15" name="Text Box 16"/>
          <p:cNvSpPr txBox="1">
            <a:spLocks noChangeArrowheads="1"/>
          </p:cNvSpPr>
          <p:nvPr/>
        </p:nvSpPr>
        <p:spPr bwMode="auto">
          <a:xfrm>
            <a:off x="8537575" y="3397251"/>
            <a:ext cx="749300" cy="246063"/>
          </a:xfrm>
          <a:prstGeom prst="rect">
            <a:avLst/>
          </a:prstGeom>
          <a:solidFill>
            <a:srgbClr val="E7F6FF"/>
          </a:solidFill>
          <a:ln w="9525">
            <a:solidFill>
              <a:srgbClr val="0000FF"/>
            </a:solidFill>
            <a:miter lim="800000"/>
            <a:headEnd/>
            <a:tailEnd/>
          </a:ln>
        </p:spPr>
        <p:txBody>
          <a:bodyPr wrap="none">
            <a:spAutoFit/>
          </a:bodyPr>
          <a:lstStyle/>
          <a:p>
            <a:pPr>
              <a:defRPr/>
            </a:pPr>
            <a:r>
              <a:rPr lang="en-US" sz="1000" dirty="0">
                <a:solidFill>
                  <a:schemeClr val="accent1">
                    <a:lumMod val="50000"/>
                  </a:schemeClr>
                </a:solidFill>
                <a:latin typeface="Arial" charset="0"/>
              </a:rPr>
              <a:t>5</a:t>
            </a:r>
            <a:r>
              <a:rPr lang="ru-RU" sz="1000" dirty="0">
                <a:solidFill>
                  <a:schemeClr val="accent1">
                    <a:lumMod val="50000"/>
                  </a:schemeClr>
                </a:solidFill>
                <a:latin typeface="Arial" charset="0"/>
              </a:rPr>
              <a:t>5.63 ГГц</a:t>
            </a:r>
          </a:p>
        </p:txBody>
      </p:sp>
      <p:sp>
        <p:nvSpPr>
          <p:cNvPr id="19" name="Text Box 16"/>
          <p:cNvSpPr txBox="1">
            <a:spLocks noChangeArrowheads="1"/>
          </p:cNvSpPr>
          <p:nvPr/>
        </p:nvSpPr>
        <p:spPr bwMode="auto">
          <a:xfrm>
            <a:off x="3856038" y="1182688"/>
            <a:ext cx="1954212" cy="246062"/>
          </a:xfrm>
          <a:prstGeom prst="rect">
            <a:avLst/>
          </a:prstGeom>
          <a:solidFill>
            <a:srgbClr val="E7F6FF"/>
          </a:solidFill>
          <a:ln w="9525">
            <a:solidFill>
              <a:srgbClr val="0000FF"/>
            </a:solidFill>
            <a:miter lim="800000"/>
            <a:headEnd/>
            <a:tailEnd/>
          </a:ln>
        </p:spPr>
        <p:txBody>
          <a:bodyPr>
            <a:spAutoFit/>
          </a:bodyPr>
          <a:lstStyle/>
          <a:p>
            <a:pPr>
              <a:defRPr/>
            </a:pPr>
            <a:r>
              <a:rPr lang="en-US" sz="1000" dirty="0">
                <a:solidFill>
                  <a:schemeClr val="accent1">
                    <a:lumMod val="50000"/>
                  </a:schemeClr>
                </a:solidFill>
                <a:latin typeface="Arial" charset="0"/>
              </a:rPr>
              <a:t>5</a:t>
            </a:r>
            <a:r>
              <a:rPr lang="ru-RU" sz="1000" dirty="0">
                <a:solidFill>
                  <a:schemeClr val="accent1">
                    <a:lumMod val="50000"/>
                  </a:schemeClr>
                </a:solidFill>
                <a:latin typeface="Arial" charset="0"/>
              </a:rPr>
              <a:t>7.2903</a:t>
            </a:r>
            <a:r>
              <a:rPr lang="ru-RU" altLang="ru-RU" sz="1000" dirty="0">
                <a:sym typeface="Symbol" pitchFamily="18" charset="2"/>
              </a:rPr>
              <a:t>  </a:t>
            </a:r>
            <a:r>
              <a:rPr lang="ru-RU" sz="1000" dirty="0">
                <a:latin typeface="Arial" charset="0"/>
              </a:rPr>
              <a:t>0.3222</a:t>
            </a:r>
            <a:r>
              <a:rPr lang="ru-RU" altLang="ru-RU" sz="1000" dirty="0">
                <a:sym typeface="Symbol" pitchFamily="18" charset="2"/>
              </a:rPr>
              <a:t>  </a:t>
            </a:r>
            <a:r>
              <a:rPr lang="ru-RU" sz="1000" dirty="0">
                <a:solidFill>
                  <a:schemeClr val="accent1">
                    <a:lumMod val="50000"/>
                  </a:schemeClr>
                </a:solidFill>
                <a:latin typeface="Arial" charset="0"/>
              </a:rPr>
              <a:t>0.005 ГГц</a:t>
            </a:r>
          </a:p>
        </p:txBody>
      </p:sp>
    </p:spTree>
    <p:extLst>
      <p:ext uri="{BB962C8B-B14F-4D97-AF65-F5344CB8AC3E}">
        <p14:creationId xmlns:p14="http://schemas.microsoft.com/office/powerpoint/2010/main" val="341833204"/>
      </p:ext>
    </p:extLst>
  </p:cSld>
  <p:clrMapOvr>
    <a:masterClrMapping/>
  </p:clrMapOvr>
  <p:transition spd="med" advClick="0" advTm="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03226" y="857250"/>
            <a:ext cx="9121775" cy="6000750"/>
          </a:xfrm>
          <a:prstGeom prst="rect">
            <a:avLst/>
          </a:prstGeom>
          <a:gradFill rotWithShape="1">
            <a:gsLst>
              <a:gs pos="0">
                <a:srgbClr val="A99CA9"/>
              </a:gs>
              <a:gs pos="100000">
                <a:srgbClr val="FFEBFF"/>
              </a:gs>
            </a:gsLst>
            <a:lin ang="5400000" scaled="1"/>
          </a:gradFill>
          <a:ln w="12700">
            <a:solidFill>
              <a:schemeClr val="tx1"/>
            </a:solidFill>
            <a:miter lim="800000"/>
            <a:headEnd type="none" w="sm" len="sm"/>
            <a:tailEnd type="none" w="sm" len="sm"/>
          </a:ln>
        </p:spPr>
        <p:txBody>
          <a:bodyPr wrap="none" lIns="90000" tIns="46800" rIns="90000" bIns="46800" anchor="ctr"/>
          <a:lstStyle/>
          <a:p>
            <a:endParaRPr lang="ru-RU" altLang="ru-RU"/>
          </a:p>
        </p:txBody>
      </p:sp>
      <p:sp>
        <p:nvSpPr>
          <p:cNvPr id="15363" name="Rectangle 3"/>
          <p:cNvSpPr>
            <a:spLocks noGrp="1" noChangeArrowheads="1"/>
          </p:cNvSpPr>
          <p:nvPr>
            <p:ph type="title" idx="4294967295"/>
          </p:nvPr>
        </p:nvSpPr>
        <p:spPr>
          <a:xfrm>
            <a:off x="2095480" y="0"/>
            <a:ext cx="6643734" cy="696913"/>
          </a:xfrm>
          <a:prstGeom prst="rect">
            <a:avLst/>
          </a:prstGeom>
        </p:spPr>
        <p:txBody>
          <a:bodyPr/>
          <a:lstStyle/>
          <a:p>
            <a:r>
              <a:rPr lang="en-US" altLang="ru-RU" sz="1600" dirty="0">
                <a:solidFill>
                  <a:srgbClr val="0000FF"/>
                </a:solidFill>
                <a:latin typeface="Arial Black" pitchFamily="34" charset="0"/>
              </a:rPr>
              <a:t>MTVZA-GY measurements </a:t>
            </a:r>
            <a:r>
              <a:rPr lang="en-US" altLang="ru-RU" sz="1600" dirty="0">
                <a:solidFill>
                  <a:srgbClr val="0000FF"/>
                </a:solidFill>
                <a:latin typeface="Arial Black" pitchFamily="34" charset="0"/>
              </a:rPr>
              <a:t>in</a:t>
            </a:r>
            <a:r>
              <a:rPr lang="ru-RU" altLang="ru-RU" sz="1600" dirty="0">
                <a:solidFill>
                  <a:srgbClr val="0000FF"/>
                </a:solidFill>
                <a:latin typeface="Arial Black" pitchFamily="34" charset="0"/>
              </a:rPr>
              <a:t> </a:t>
            </a:r>
            <a:r>
              <a:rPr lang="ru-RU" altLang="ru-RU" sz="1600" dirty="0">
                <a:solidFill>
                  <a:srgbClr val="0000FF"/>
                </a:solidFill>
                <a:latin typeface="Arial Black" pitchFamily="34" charset="0"/>
              </a:rPr>
              <a:t>183.31 </a:t>
            </a:r>
            <a:r>
              <a:rPr lang="en-US" altLang="ru-RU" sz="1600" dirty="0">
                <a:solidFill>
                  <a:srgbClr val="0000FF"/>
                </a:solidFill>
                <a:latin typeface="Arial Black" pitchFamily="34" charset="0"/>
              </a:rPr>
              <a:t>GHz </a:t>
            </a:r>
            <a:r>
              <a:rPr lang="en-US" altLang="ru-RU" sz="1600" dirty="0" smtClean="0">
                <a:solidFill>
                  <a:srgbClr val="0000FF"/>
                </a:solidFill>
                <a:latin typeface="Arial Black" pitchFamily="34" charset="0"/>
              </a:rPr>
              <a:t>channels</a:t>
            </a:r>
            <a:r>
              <a:rPr lang="ru-RU" altLang="ru-RU" sz="1600" dirty="0" smtClean="0">
                <a:solidFill>
                  <a:srgbClr val="0000FF"/>
                </a:solidFill>
                <a:latin typeface="Arial Black" pitchFamily="34" charset="0"/>
              </a:rPr>
              <a:t>.</a:t>
            </a:r>
            <a:r>
              <a:rPr lang="en-US" altLang="ru-RU" sz="1600" dirty="0">
                <a:solidFill>
                  <a:srgbClr val="0000FF"/>
                </a:solidFill>
                <a:latin typeface="Arial Black" pitchFamily="34" charset="0"/>
              </a:rPr>
              <a:t/>
            </a:r>
            <a:br>
              <a:rPr lang="en-US" altLang="ru-RU" sz="1600" dirty="0">
                <a:solidFill>
                  <a:srgbClr val="0000FF"/>
                </a:solidFill>
                <a:latin typeface="Arial Black" pitchFamily="34" charset="0"/>
              </a:rPr>
            </a:br>
            <a:r>
              <a:rPr lang="ru-RU" altLang="ru-RU" sz="1600" dirty="0">
                <a:solidFill>
                  <a:srgbClr val="0000FF"/>
                </a:solidFill>
                <a:latin typeface="Arial Black" pitchFamily="34" charset="0"/>
              </a:rPr>
              <a:t>«</a:t>
            </a:r>
            <a:r>
              <a:rPr lang="en-US" altLang="ru-RU" sz="1600" dirty="0">
                <a:solidFill>
                  <a:srgbClr val="0000FF"/>
                </a:solidFill>
                <a:latin typeface="Arial Black" pitchFamily="34" charset="0"/>
              </a:rPr>
              <a:t>Meteor-M</a:t>
            </a:r>
            <a:r>
              <a:rPr lang="ru-RU" altLang="ru-RU" sz="1600" dirty="0">
                <a:solidFill>
                  <a:srgbClr val="0000FF"/>
                </a:solidFill>
                <a:latin typeface="Arial Black" pitchFamily="34" charset="0"/>
              </a:rPr>
              <a:t>» №2-2, 30</a:t>
            </a:r>
            <a:r>
              <a:rPr lang="en-US" altLang="ru-RU" sz="1600" dirty="0">
                <a:solidFill>
                  <a:srgbClr val="0000FF"/>
                </a:solidFill>
                <a:latin typeface="Arial Black" pitchFamily="34" charset="0"/>
              </a:rPr>
              <a:t>.09.</a:t>
            </a:r>
            <a:r>
              <a:rPr lang="ru-RU" altLang="ru-RU" sz="1600" dirty="0">
                <a:solidFill>
                  <a:srgbClr val="0000FF"/>
                </a:solidFill>
                <a:latin typeface="Arial Black" pitchFamily="34" charset="0"/>
              </a:rPr>
              <a:t>2019</a:t>
            </a:r>
            <a:r>
              <a:rPr lang="ru-RU" altLang="ru-RU" sz="1600" dirty="0" smtClean="0">
                <a:solidFill>
                  <a:srgbClr val="0000FF"/>
                </a:solidFill>
                <a:latin typeface="Arial Black" pitchFamily="34" charset="0"/>
              </a:rPr>
              <a:t>.</a:t>
            </a:r>
            <a:r>
              <a:rPr lang="en-US" altLang="ru-RU" sz="1600" dirty="0" smtClean="0">
                <a:solidFill>
                  <a:srgbClr val="0000FF"/>
                </a:solidFill>
                <a:latin typeface="Arial Black" pitchFamily="34" charset="0"/>
              </a:rPr>
              <a:t> </a:t>
            </a:r>
            <a:endParaRPr lang="en-US" altLang="ru-RU" sz="1600" i="1" dirty="0">
              <a:solidFill>
                <a:srgbClr val="4F81BD"/>
              </a:solidFill>
              <a:latin typeface="Arial Black" pitchFamily="34" charset="0"/>
            </a:endParaRPr>
          </a:p>
        </p:txBody>
      </p:sp>
      <p:grpSp>
        <p:nvGrpSpPr>
          <p:cNvPr id="2" name="Группа 16"/>
          <p:cNvGrpSpPr>
            <a:grpSpLocks/>
          </p:cNvGrpSpPr>
          <p:nvPr/>
        </p:nvGrpSpPr>
        <p:grpSpPr bwMode="auto">
          <a:xfrm>
            <a:off x="1524001" y="1006476"/>
            <a:ext cx="2126813" cy="5630863"/>
            <a:chOff x="220645" y="1077936"/>
            <a:chExt cx="2303463" cy="5630839"/>
          </a:xfrm>
        </p:grpSpPr>
        <p:pic>
          <p:nvPicPr>
            <p:cNvPr id="15368" name="Picture 7" descr="Вес-функции-вод-пар"/>
            <p:cNvPicPr>
              <a:picLocks noChangeAspect="1" noChangeArrowheads="1"/>
            </p:cNvPicPr>
            <p:nvPr/>
          </p:nvPicPr>
          <p:blipFill>
            <a:blip r:embed="rId2" cstate="print"/>
            <a:srcRect l="3064" t="11447" r="49596" b="44655"/>
            <a:stretch>
              <a:fillRect/>
            </a:stretch>
          </p:blipFill>
          <p:spPr bwMode="auto">
            <a:xfrm>
              <a:off x="220645" y="5000625"/>
              <a:ext cx="2303463" cy="1708150"/>
            </a:xfrm>
            <a:prstGeom prst="rect">
              <a:avLst/>
            </a:prstGeom>
            <a:noFill/>
            <a:ln w="12700">
              <a:solidFill>
                <a:srgbClr val="FF3300"/>
              </a:solidFill>
              <a:miter lim="800000"/>
              <a:headEnd/>
              <a:tailEnd/>
            </a:ln>
          </p:spPr>
        </p:pic>
        <p:pic>
          <p:nvPicPr>
            <p:cNvPr id="15369" name="Picture 8" descr="Вес-функции-вод-пар"/>
            <p:cNvPicPr>
              <a:picLocks noChangeAspect="1" noChangeArrowheads="1"/>
            </p:cNvPicPr>
            <p:nvPr/>
          </p:nvPicPr>
          <p:blipFill>
            <a:blip r:embed="rId2" cstate="print"/>
            <a:srcRect l="50404" t="11447" r="740" b="44655"/>
            <a:stretch>
              <a:fillRect/>
            </a:stretch>
          </p:blipFill>
          <p:spPr bwMode="auto">
            <a:xfrm>
              <a:off x="220645" y="3071813"/>
              <a:ext cx="2303463" cy="1655762"/>
            </a:xfrm>
            <a:prstGeom prst="rect">
              <a:avLst/>
            </a:prstGeom>
            <a:solidFill>
              <a:srgbClr val="D5FFFF"/>
            </a:solidFill>
            <a:ln w="12700">
              <a:solidFill>
                <a:srgbClr val="990033"/>
              </a:solidFill>
              <a:miter lim="800000"/>
              <a:headEnd/>
              <a:tailEnd/>
            </a:ln>
          </p:spPr>
        </p:pic>
        <p:pic>
          <p:nvPicPr>
            <p:cNvPr id="15370" name="Picture 9" descr="Вес-функции-вод-пар"/>
            <p:cNvPicPr>
              <a:picLocks noChangeAspect="1" noChangeArrowheads="1"/>
            </p:cNvPicPr>
            <p:nvPr/>
          </p:nvPicPr>
          <p:blipFill>
            <a:blip r:embed="rId2" cstate="print"/>
            <a:srcRect l="2390" t="54437" r="50369"/>
            <a:stretch>
              <a:fillRect/>
            </a:stretch>
          </p:blipFill>
          <p:spPr bwMode="auto">
            <a:xfrm>
              <a:off x="220646" y="1077936"/>
              <a:ext cx="2303462" cy="1765300"/>
            </a:xfrm>
            <a:prstGeom prst="rect">
              <a:avLst/>
            </a:prstGeom>
            <a:noFill/>
            <a:ln w="12700">
              <a:solidFill>
                <a:schemeClr val="accent2"/>
              </a:solidFill>
              <a:miter lim="800000"/>
              <a:headEnd/>
              <a:tailEnd/>
            </a:ln>
          </p:spPr>
        </p:pic>
        <p:sp>
          <p:nvSpPr>
            <p:cNvPr id="15371" name="Text Box 14"/>
            <p:cNvSpPr txBox="1">
              <a:spLocks noChangeArrowheads="1"/>
            </p:cNvSpPr>
            <p:nvPr/>
          </p:nvSpPr>
          <p:spPr bwMode="auto">
            <a:xfrm>
              <a:off x="842797" y="1927672"/>
              <a:ext cx="943074" cy="215443"/>
            </a:xfrm>
            <a:prstGeom prst="rect">
              <a:avLst/>
            </a:prstGeom>
            <a:noFill/>
            <a:ln w="9525">
              <a:noFill/>
              <a:miter lim="800000"/>
              <a:headEnd/>
              <a:tailEnd/>
            </a:ln>
          </p:spPr>
          <p:txBody>
            <a:bodyPr wrap="none">
              <a:spAutoFit/>
            </a:bodyPr>
            <a:lstStyle/>
            <a:p>
              <a:r>
                <a:rPr lang="ru-RU" altLang="ru-RU" sz="800">
                  <a:solidFill>
                    <a:srgbClr val="FF6B6B"/>
                  </a:solidFill>
                </a:rPr>
                <a:t>183.31</a:t>
              </a:r>
              <a:r>
                <a:rPr lang="ru-RU" altLang="ru-RU" sz="800">
                  <a:solidFill>
                    <a:srgbClr val="FF6B6B"/>
                  </a:solidFill>
                  <a:sym typeface="Symbol" pitchFamily="18" charset="2"/>
                </a:rPr>
                <a:t>1.00</a:t>
              </a:r>
              <a:r>
                <a:rPr lang="ru-RU" altLang="ru-RU" sz="800">
                  <a:solidFill>
                    <a:srgbClr val="FF6B6B"/>
                  </a:solidFill>
                </a:rPr>
                <a:t> ГГц</a:t>
              </a:r>
            </a:p>
          </p:txBody>
        </p:sp>
        <p:sp>
          <p:nvSpPr>
            <p:cNvPr id="15372" name="Text Box 15"/>
            <p:cNvSpPr txBox="1">
              <a:spLocks noChangeArrowheads="1"/>
            </p:cNvSpPr>
            <p:nvPr/>
          </p:nvSpPr>
          <p:spPr bwMode="auto">
            <a:xfrm>
              <a:off x="809596" y="3999374"/>
              <a:ext cx="943074" cy="215443"/>
            </a:xfrm>
            <a:prstGeom prst="rect">
              <a:avLst/>
            </a:prstGeom>
            <a:noFill/>
            <a:ln w="9525">
              <a:noFill/>
              <a:miter lim="800000"/>
              <a:headEnd/>
              <a:tailEnd/>
            </a:ln>
          </p:spPr>
          <p:txBody>
            <a:bodyPr wrap="none">
              <a:spAutoFit/>
            </a:bodyPr>
            <a:lstStyle/>
            <a:p>
              <a:r>
                <a:rPr lang="ru-RU" altLang="ru-RU" sz="800">
                  <a:solidFill>
                    <a:srgbClr val="FF6B6B"/>
                  </a:solidFill>
                </a:rPr>
                <a:t>183.31</a:t>
              </a:r>
              <a:r>
                <a:rPr lang="ru-RU" altLang="ru-RU" sz="800">
                  <a:solidFill>
                    <a:srgbClr val="FF6B6B"/>
                  </a:solidFill>
                  <a:sym typeface="Symbol" pitchFamily="18" charset="2"/>
                </a:rPr>
                <a:t>3.00</a:t>
              </a:r>
              <a:r>
                <a:rPr lang="ru-RU" altLang="ru-RU" sz="800">
                  <a:solidFill>
                    <a:srgbClr val="FF6B6B"/>
                  </a:solidFill>
                </a:rPr>
                <a:t> ГГц</a:t>
              </a:r>
            </a:p>
          </p:txBody>
        </p:sp>
        <p:sp>
          <p:nvSpPr>
            <p:cNvPr id="15373" name="Text Box 16"/>
            <p:cNvSpPr txBox="1">
              <a:spLocks noChangeArrowheads="1"/>
            </p:cNvSpPr>
            <p:nvPr/>
          </p:nvSpPr>
          <p:spPr bwMode="auto">
            <a:xfrm>
              <a:off x="771357" y="6072188"/>
              <a:ext cx="943074" cy="215443"/>
            </a:xfrm>
            <a:prstGeom prst="rect">
              <a:avLst/>
            </a:prstGeom>
            <a:noFill/>
            <a:ln w="9525">
              <a:noFill/>
              <a:miter lim="800000"/>
              <a:headEnd/>
              <a:tailEnd/>
            </a:ln>
          </p:spPr>
          <p:txBody>
            <a:bodyPr wrap="none">
              <a:spAutoFit/>
            </a:bodyPr>
            <a:lstStyle/>
            <a:p>
              <a:r>
                <a:rPr lang="ru-RU" altLang="ru-RU" sz="800">
                  <a:solidFill>
                    <a:srgbClr val="FF6B6B"/>
                  </a:solidFill>
                </a:rPr>
                <a:t>183.31</a:t>
              </a:r>
              <a:r>
                <a:rPr lang="ru-RU" altLang="ru-RU" sz="800">
                  <a:solidFill>
                    <a:srgbClr val="FF6B6B"/>
                  </a:solidFill>
                  <a:sym typeface="Symbol" pitchFamily="18" charset="2"/>
                </a:rPr>
                <a:t>7.00</a:t>
              </a:r>
              <a:r>
                <a:rPr lang="ru-RU" altLang="ru-RU" sz="800">
                  <a:solidFill>
                    <a:srgbClr val="FF6B6B"/>
                  </a:solidFill>
                </a:rPr>
                <a:t> ГГц</a:t>
              </a:r>
            </a:p>
          </p:txBody>
        </p:sp>
        <p:sp>
          <p:nvSpPr>
            <p:cNvPr id="15374" name="Text Box 14"/>
            <p:cNvSpPr txBox="1">
              <a:spLocks noChangeArrowheads="1"/>
            </p:cNvSpPr>
            <p:nvPr/>
          </p:nvSpPr>
          <p:spPr bwMode="auto">
            <a:xfrm>
              <a:off x="1485739" y="2285992"/>
              <a:ext cx="943074" cy="215443"/>
            </a:xfrm>
            <a:prstGeom prst="rect">
              <a:avLst/>
            </a:prstGeom>
            <a:noFill/>
            <a:ln w="9525">
              <a:noFill/>
              <a:miter lim="800000"/>
              <a:headEnd/>
              <a:tailEnd/>
            </a:ln>
          </p:spPr>
          <p:txBody>
            <a:bodyPr wrap="none">
              <a:spAutoFit/>
            </a:bodyPr>
            <a:lstStyle/>
            <a:p>
              <a:r>
                <a:rPr lang="ru-RU" altLang="ru-RU" sz="800">
                  <a:solidFill>
                    <a:srgbClr val="CC0066"/>
                  </a:solidFill>
                </a:rPr>
                <a:t>183.31</a:t>
              </a:r>
              <a:r>
                <a:rPr lang="ru-RU" altLang="ru-RU" sz="800">
                  <a:solidFill>
                    <a:srgbClr val="CC0066"/>
                  </a:solidFill>
                  <a:sym typeface="Symbol" pitchFamily="18" charset="2"/>
                </a:rPr>
                <a:t>1.</a:t>
              </a:r>
              <a:r>
                <a:rPr lang="en-US" altLang="ru-RU" sz="800">
                  <a:solidFill>
                    <a:srgbClr val="CC0066"/>
                  </a:solidFill>
                  <a:sym typeface="Symbol" pitchFamily="18" charset="2"/>
                </a:rPr>
                <a:t>4</a:t>
              </a:r>
              <a:r>
                <a:rPr lang="ru-RU" altLang="ru-RU" sz="800">
                  <a:solidFill>
                    <a:srgbClr val="CC0066"/>
                  </a:solidFill>
                  <a:sym typeface="Symbol" pitchFamily="18" charset="2"/>
                </a:rPr>
                <a:t>0</a:t>
              </a:r>
              <a:r>
                <a:rPr lang="ru-RU" altLang="ru-RU" sz="800">
                  <a:solidFill>
                    <a:srgbClr val="CC0066"/>
                  </a:solidFill>
                </a:rPr>
                <a:t> ГГц</a:t>
              </a:r>
            </a:p>
          </p:txBody>
        </p:sp>
      </p:grpSp>
      <p:pic>
        <p:nvPicPr>
          <p:cNvPr id="15365" name="Рисунок 18" descr="ho2.jpg"/>
          <p:cNvPicPr>
            <a:picLocks noChangeAspect="1"/>
          </p:cNvPicPr>
          <p:nvPr/>
        </p:nvPicPr>
        <p:blipFill>
          <a:blip r:embed="rId3" cstate="print"/>
          <a:srcRect/>
          <a:stretch>
            <a:fillRect/>
          </a:stretch>
        </p:blipFill>
        <p:spPr bwMode="auto">
          <a:xfrm>
            <a:off x="5084763" y="2955925"/>
            <a:ext cx="2901950" cy="1830388"/>
          </a:xfrm>
          <a:prstGeom prst="rect">
            <a:avLst/>
          </a:prstGeom>
          <a:noFill/>
          <a:ln w="9525">
            <a:noFill/>
            <a:miter lim="800000"/>
            <a:headEnd/>
            <a:tailEnd/>
          </a:ln>
        </p:spPr>
      </p:pic>
      <p:pic>
        <p:nvPicPr>
          <p:cNvPr id="15366" name="Рисунок 19" descr="ho3.jpg"/>
          <p:cNvPicPr>
            <a:picLocks noChangeAspect="1"/>
          </p:cNvPicPr>
          <p:nvPr/>
        </p:nvPicPr>
        <p:blipFill>
          <a:blip r:embed="rId4" cstate="print"/>
          <a:srcRect/>
          <a:stretch>
            <a:fillRect/>
          </a:stretch>
        </p:blipFill>
        <p:spPr bwMode="auto">
          <a:xfrm>
            <a:off x="5722939" y="1000125"/>
            <a:ext cx="2922587" cy="1843088"/>
          </a:xfrm>
          <a:prstGeom prst="rect">
            <a:avLst/>
          </a:prstGeom>
          <a:noFill/>
          <a:ln w="9525">
            <a:noFill/>
            <a:miter lim="800000"/>
            <a:headEnd/>
            <a:tailEnd/>
          </a:ln>
        </p:spPr>
      </p:pic>
      <p:pic>
        <p:nvPicPr>
          <p:cNvPr id="15367" name="Рисунок 20" descr="ho1.jpg"/>
          <p:cNvPicPr>
            <a:picLocks noChangeAspect="1"/>
          </p:cNvPicPr>
          <p:nvPr/>
        </p:nvPicPr>
        <p:blipFill>
          <a:blip r:embed="rId5" cstate="print"/>
          <a:srcRect/>
          <a:stretch>
            <a:fillRect/>
          </a:stretch>
        </p:blipFill>
        <p:spPr bwMode="auto">
          <a:xfrm>
            <a:off x="4491039" y="4881563"/>
            <a:ext cx="2879725" cy="1816100"/>
          </a:xfrm>
          <a:prstGeom prst="rect">
            <a:avLst/>
          </a:prstGeom>
          <a:noFill/>
          <a:ln w="9525">
            <a:noFill/>
            <a:miter lim="800000"/>
            <a:headEnd/>
            <a:tailEnd/>
          </a:ln>
        </p:spPr>
      </p:pic>
      <p:pic>
        <p:nvPicPr>
          <p:cNvPr id="15" name="Рисунок 14" descr="E:\Новая папка (4)\Новая папка (4)\ПЛАН\ЛОГОТИП.jpg"/>
          <p:cNvPicPr/>
          <p:nvPr/>
        </p:nvPicPr>
        <p:blipFill>
          <a:blip r:embed="rId6" cstate="print"/>
          <a:srcRect/>
          <a:stretch>
            <a:fillRect/>
          </a:stretch>
        </p:blipFill>
        <p:spPr bwMode="auto">
          <a:xfrm>
            <a:off x="8453430" y="0"/>
            <a:ext cx="1071571" cy="571504"/>
          </a:xfrm>
          <a:prstGeom prst="rect">
            <a:avLst/>
          </a:prstGeom>
          <a:noFill/>
          <a:ln w="9525">
            <a:noFill/>
            <a:miter lim="800000"/>
            <a:headEnd/>
            <a:tailEnd/>
          </a:ln>
        </p:spPr>
      </p:pic>
    </p:spTree>
    <p:extLst>
      <p:ext uri="{BB962C8B-B14F-4D97-AF65-F5344CB8AC3E}">
        <p14:creationId xmlns:p14="http://schemas.microsoft.com/office/powerpoint/2010/main" val="526693969"/>
      </p:ext>
    </p:extLst>
  </p:cSld>
  <p:clrMapOvr>
    <a:masterClrMapping/>
  </p:clrMapOvr>
  <p:transition spd="med" advClick="0" advTm="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3" descr="F:\Флешка_18окт_2015\Метеор\ОТЧЁТЫ_2010-2015\ОТЧЁТ_2015\Миша\Npole\150707_M2_18Hб.png"/>
          <p:cNvPicPr>
            <a:picLocks noChangeAspect="1" noChangeArrowheads="1"/>
          </p:cNvPicPr>
          <p:nvPr/>
        </p:nvPicPr>
        <p:blipFill>
          <a:blip r:embed="rId2" cstate="print"/>
          <a:srcRect/>
          <a:stretch>
            <a:fillRect/>
          </a:stretch>
        </p:blipFill>
        <p:spPr bwMode="auto">
          <a:xfrm>
            <a:off x="533400" y="2492375"/>
            <a:ext cx="2971800" cy="3048000"/>
          </a:xfrm>
          <a:prstGeom prst="rect">
            <a:avLst/>
          </a:prstGeom>
          <a:noFill/>
          <a:ln w="9525">
            <a:noFill/>
            <a:miter lim="800000"/>
            <a:headEnd/>
            <a:tailEnd/>
          </a:ln>
        </p:spPr>
      </p:pic>
      <p:pic>
        <p:nvPicPr>
          <p:cNvPr id="18435" name="Рисунок 4" descr="F:\Флешка_18окт_2015\Метеор\ОТЧЁТЫ_2010-2015\ОТЧЁТ_2015\Миша\Npole\150707_M2_36Vб.png"/>
          <p:cNvPicPr>
            <a:picLocks noChangeAspect="1" noChangeArrowheads="1"/>
          </p:cNvPicPr>
          <p:nvPr/>
        </p:nvPicPr>
        <p:blipFill>
          <a:blip r:embed="rId3" cstate="print"/>
          <a:srcRect/>
          <a:stretch>
            <a:fillRect/>
          </a:stretch>
        </p:blipFill>
        <p:spPr bwMode="auto">
          <a:xfrm>
            <a:off x="3581400" y="2438400"/>
            <a:ext cx="2895600" cy="3048000"/>
          </a:xfrm>
          <a:prstGeom prst="rect">
            <a:avLst/>
          </a:prstGeom>
          <a:noFill/>
          <a:ln w="9525">
            <a:noFill/>
            <a:miter lim="800000"/>
            <a:headEnd/>
            <a:tailEnd/>
          </a:ln>
        </p:spPr>
      </p:pic>
      <p:pic>
        <p:nvPicPr>
          <p:cNvPr id="18436" name="Рисунок 5" descr="F:\Флешка_18окт_2015\Метеор\ОТЧЁТЫ_2010-2015\ОТЧЁТ_2015\Миша\Npole\150707_M2_48Hб.png"/>
          <p:cNvPicPr>
            <a:picLocks noChangeAspect="1" noChangeArrowheads="1"/>
          </p:cNvPicPr>
          <p:nvPr/>
        </p:nvPicPr>
        <p:blipFill>
          <a:blip r:embed="rId4" cstate="print"/>
          <a:srcRect/>
          <a:stretch>
            <a:fillRect/>
          </a:stretch>
        </p:blipFill>
        <p:spPr bwMode="auto">
          <a:xfrm>
            <a:off x="6477000" y="2463800"/>
            <a:ext cx="2895600" cy="3022600"/>
          </a:xfrm>
          <a:prstGeom prst="rect">
            <a:avLst/>
          </a:prstGeom>
          <a:noFill/>
          <a:ln w="9525">
            <a:noFill/>
            <a:miter lim="800000"/>
            <a:headEnd/>
            <a:tailEnd/>
          </a:ln>
        </p:spPr>
      </p:pic>
      <p:sp>
        <p:nvSpPr>
          <p:cNvPr id="18437" name="Прямоугольник 9"/>
          <p:cNvSpPr>
            <a:spLocks noChangeArrowheads="1"/>
          </p:cNvSpPr>
          <p:nvPr/>
        </p:nvSpPr>
        <p:spPr bwMode="auto">
          <a:xfrm>
            <a:off x="1023910" y="857232"/>
            <a:ext cx="8215370" cy="1015663"/>
          </a:xfrm>
          <a:prstGeom prst="rect">
            <a:avLst/>
          </a:prstGeom>
          <a:noFill/>
          <a:ln w="9525">
            <a:noFill/>
            <a:miter lim="800000"/>
            <a:headEnd/>
            <a:tailEnd/>
          </a:ln>
        </p:spPr>
        <p:txBody>
          <a:bodyPr wrap="square">
            <a:spAutoFit/>
          </a:bodyPr>
          <a:lstStyle/>
          <a:p>
            <a:pPr algn="ctr"/>
            <a:r>
              <a:rPr lang="en-US" altLang="ru-RU" sz="2000" dirty="0">
                <a:solidFill>
                  <a:srgbClr val="0000FF"/>
                </a:solidFill>
                <a:latin typeface="Arial Black" pitchFamily="34" charset="0"/>
              </a:rPr>
              <a:t>MTVZA-GY measurements in</a:t>
            </a:r>
            <a:r>
              <a:rPr lang="ru-RU" altLang="ru-RU" sz="2000" dirty="0">
                <a:solidFill>
                  <a:srgbClr val="0000FF"/>
                </a:solidFill>
                <a:latin typeface="Arial Black" pitchFamily="34" charset="0"/>
              </a:rPr>
              <a:t> </a:t>
            </a:r>
            <a:r>
              <a:rPr lang="ru-RU" altLang="ru-RU" sz="2000" b="1" dirty="0">
                <a:solidFill>
                  <a:srgbClr val="0000FF"/>
                </a:solidFill>
                <a:latin typeface="Arial Black" pitchFamily="34" charset="0"/>
                <a:cs typeface="Times New Roman" pitchFamily="18" charset="0"/>
              </a:rPr>
              <a:t>18.7, 31.5 </a:t>
            </a:r>
            <a:r>
              <a:rPr lang="en-US" altLang="ru-RU" sz="2000" b="1" dirty="0" smtClean="0">
                <a:solidFill>
                  <a:srgbClr val="0000FF"/>
                </a:solidFill>
                <a:latin typeface="Arial Black" pitchFamily="34" charset="0"/>
                <a:cs typeface="Times New Roman" pitchFamily="18" charset="0"/>
              </a:rPr>
              <a:t>and</a:t>
            </a:r>
            <a:r>
              <a:rPr lang="ru-RU" altLang="ru-RU" sz="2000" b="1" dirty="0" smtClean="0">
                <a:solidFill>
                  <a:srgbClr val="0000FF"/>
                </a:solidFill>
                <a:latin typeface="Arial Black" pitchFamily="34" charset="0"/>
                <a:cs typeface="Times New Roman" pitchFamily="18" charset="0"/>
              </a:rPr>
              <a:t> 48.0</a:t>
            </a:r>
            <a:r>
              <a:rPr lang="ru-RU" altLang="ru-RU" sz="2000" dirty="0" smtClean="0">
                <a:solidFill>
                  <a:srgbClr val="0000FF"/>
                </a:solidFill>
                <a:latin typeface="Arial Black" pitchFamily="34" charset="0"/>
              </a:rPr>
              <a:t> </a:t>
            </a:r>
            <a:r>
              <a:rPr lang="en-US" altLang="ru-RU" sz="2000" dirty="0">
                <a:solidFill>
                  <a:srgbClr val="0000FF"/>
                </a:solidFill>
                <a:latin typeface="Arial Black" pitchFamily="34" charset="0"/>
              </a:rPr>
              <a:t>GHz </a:t>
            </a:r>
            <a:r>
              <a:rPr lang="en-US" altLang="ru-RU" sz="2000" dirty="0" smtClean="0">
                <a:solidFill>
                  <a:srgbClr val="0000FF"/>
                </a:solidFill>
                <a:latin typeface="Arial Black" pitchFamily="34" charset="0"/>
              </a:rPr>
              <a:t>channels for Arctic region</a:t>
            </a:r>
            <a:r>
              <a:rPr lang="ru-RU" altLang="ru-RU" sz="2000" dirty="0" smtClean="0">
                <a:solidFill>
                  <a:srgbClr val="0000FF"/>
                </a:solidFill>
                <a:latin typeface="Arial Black" pitchFamily="34" charset="0"/>
              </a:rPr>
              <a:t>.</a:t>
            </a:r>
            <a:r>
              <a:rPr lang="en-US" altLang="ru-RU" sz="2000" dirty="0">
                <a:solidFill>
                  <a:srgbClr val="0000FF"/>
                </a:solidFill>
                <a:latin typeface="Arial Black" pitchFamily="34" charset="0"/>
              </a:rPr>
              <a:t/>
            </a:r>
            <a:br>
              <a:rPr lang="en-US" altLang="ru-RU" sz="2000" dirty="0">
                <a:solidFill>
                  <a:srgbClr val="0000FF"/>
                </a:solidFill>
                <a:latin typeface="Arial Black" pitchFamily="34" charset="0"/>
              </a:rPr>
            </a:br>
            <a:r>
              <a:rPr lang="ru-RU" altLang="ru-RU" sz="2000" dirty="0">
                <a:solidFill>
                  <a:srgbClr val="0000FF"/>
                </a:solidFill>
                <a:latin typeface="Arial Black" pitchFamily="34" charset="0"/>
              </a:rPr>
              <a:t>«</a:t>
            </a:r>
            <a:r>
              <a:rPr lang="en-US" altLang="ru-RU" sz="2000" dirty="0">
                <a:solidFill>
                  <a:srgbClr val="0000FF"/>
                </a:solidFill>
                <a:latin typeface="Arial Black" pitchFamily="34" charset="0"/>
              </a:rPr>
              <a:t>Meteor-M</a:t>
            </a:r>
            <a:r>
              <a:rPr lang="ru-RU" altLang="ru-RU" sz="2000" dirty="0">
                <a:solidFill>
                  <a:srgbClr val="0000FF"/>
                </a:solidFill>
                <a:latin typeface="Arial Black" pitchFamily="34" charset="0"/>
              </a:rPr>
              <a:t>» №2-2, 30</a:t>
            </a:r>
            <a:r>
              <a:rPr lang="en-US" altLang="ru-RU" sz="2000" dirty="0">
                <a:solidFill>
                  <a:srgbClr val="0000FF"/>
                </a:solidFill>
                <a:latin typeface="Arial Black" pitchFamily="34" charset="0"/>
              </a:rPr>
              <a:t>.09</a:t>
            </a:r>
            <a:r>
              <a:rPr lang="en-US" altLang="ru-RU" sz="2000" dirty="0" smtClean="0">
                <a:solidFill>
                  <a:srgbClr val="0000FF"/>
                </a:solidFill>
                <a:latin typeface="Arial Black" pitchFamily="34" charset="0"/>
              </a:rPr>
              <a:t>.</a:t>
            </a:r>
            <a:endParaRPr lang="ru-RU" altLang="ru-RU" sz="2000" b="1" dirty="0">
              <a:solidFill>
                <a:srgbClr val="0000FF"/>
              </a:solidFill>
              <a:latin typeface="Arial Black" pitchFamily="34" charset="0"/>
              <a:cs typeface="Times New Roman" pitchFamily="18" charset="0"/>
            </a:endParaRPr>
          </a:p>
        </p:txBody>
      </p:sp>
    </p:spTree>
    <p:extLst>
      <p:ext uri="{BB962C8B-B14F-4D97-AF65-F5344CB8AC3E}">
        <p14:creationId xmlns:p14="http://schemas.microsoft.com/office/powerpoint/2010/main" val="458485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8732</TotalTime>
  <Words>3238</Words>
  <Application>Microsoft Macintosh PowerPoint</Application>
  <PresentationFormat>Лист A4 (210x297 мм)</PresentationFormat>
  <Paragraphs>826</Paragraphs>
  <Slides>32</Slides>
  <Notes>7</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32</vt:i4>
      </vt:variant>
    </vt:vector>
  </HeadingPairs>
  <TitlesOfParts>
    <vt:vector size="42" baseType="lpstr">
      <vt:lpstr>Arial Black</vt:lpstr>
      <vt:lpstr>Batang</vt:lpstr>
      <vt:lpstr>Calibri</vt:lpstr>
      <vt:lpstr>Symbol</vt:lpstr>
      <vt:lpstr>Times New Roman</vt:lpstr>
      <vt:lpstr>TimesNewRoman</vt:lpstr>
      <vt:lpstr>TimesNewRoman,Italic</vt:lpstr>
      <vt:lpstr>Arial</vt:lpstr>
      <vt:lpstr>Тема Office</vt:lpstr>
      <vt:lpstr>Документ</vt:lpstr>
      <vt:lpstr>Презентация PowerPoint</vt:lpstr>
      <vt:lpstr>Презентация PowerPoint</vt:lpstr>
      <vt:lpstr>Презентация PowerPoint</vt:lpstr>
      <vt:lpstr>Презентация PowerPoint</vt:lpstr>
      <vt:lpstr>Презентация PowerPoint</vt:lpstr>
      <vt:lpstr>MTVZA GY Sensor Characteristics</vt:lpstr>
      <vt:lpstr>MTVZA-GY measurements in 52-57 GHz channel. «Meteor-M» №2-2, 30.09.2019.</vt:lpstr>
      <vt:lpstr>MTVZA-GY measurements in 183.31 GHz channels. «Meteor-M» №2-2, 30.09.2019. </vt:lpstr>
      <vt:lpstr>Презентация PowerPoint</vt:lpstr>
      <vt:lpstr>Презентация PowerPoint</vt:lpstr>
      <vt:lpstr>MTVZA-GY measurements in 10.6 GHz (V), 18.7 GHz (H), 36.5 GHz (V) и 36.5 GHz (H) channels. «Meteor-M» №2-2, 30.09.2019.</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Post-launch radiometric calibration and validation of MTVZA-GY channels</vt:lpstr>
      <vt:lpstr>Calibration techniques</vt:lpstr>
      <vt:lpstr>Презентация PowerPoint</vt:lpstr>
      <vt:lpstr>Презентация PowerPoint</vt:lpstr>
      <vt:lpstr>Презентация PowerPoint</vt:lpstr>
      <vt:lpstr>Презентация PowerPoint</vt:lpstr>
      <vt:lpstr>Презентация PowerPoint</vt:lpstr>
      <vt:lpstr>Conclusion</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Администратор1</dc:creator>
  <cp:lastModifiedBy>Пользователь Microsoft Office</cp:lastModifiedBy>
  <cp:revision>674</cp:revision>
  <cp:lastPrinted>2015-06-17T10:40:49Z</cp:lastPrinted>
  <dcterms:created xsi:type="dcterms:W3CDTF">2014-04-15T12:59:46Z</dcterms:created>
  <dcterms:modified xsi:type="dcterms:W3CDTF">2022-03-01T17:16:56Z</dcterms:modified>
</cp:coreProperties>
</file>