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72" r:id="rId7"/>
    <p:sldId id="270" r:id="rId8"/>
    <p:sldId id="263" r:id="rId9"/>
    <p:sldId id="273" r:id="rId10"/>
    <p:sldId id="261" r:id="rId11"/>
    <p:sldId id="260" r:id="rId12"/>
    <p:sldId id="274" r:id="rId13"/>
    <p:sldId id="266" r:id="rId14"/>
    <p:sldId id="275" r:id="rId15"/>
    <p:sldId id="264" r:id="rId16"/>
    <p:sldId id="25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45" d="100"/>
          <a:sy n="145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DI" userId="7e9ca4fd-da02-4fa6-b64e-7520cff810da" providerId="ADAL" clId="{601CC386-7943-984C-A0E2-D758FE34DB34}"/>
    <pc:docChg chg="undo custSel delSld modSld">
      <pc:chgData name="DI DI" userId="7e9ca4fd-da02-4fa6-b64e-7520cff810da" providerId="ADAL" clId="{601CC386-7943-984C-A0E2-D758FE34DB34}" dt="2023-05-04T10:54:58.955" v="505" actId="1076"/>
      <pc:docMkLst>
        <pc:docMk/>
      </pc:docMkLst>
      <pc:sldChg chg="modSp">
        <pc:chgData name="DI DI" userId="7e9ca4fd-da02-4fa6-b64e-7520cff810da" providerId="ADAL" clId="{601CC386-7943-984C-A0E2-D758FE34DB34}" dt="2023-05-04T01:45:33.121" v="229" actId="20577"/>
        <pc:sldMkLst>
          <pc:docMk/>
          <pc:sldMk cId="3825670297" sldId="256"/>
        </pc:sldMkLst>
        <pc:spChg chg="mod">
          <ac:chgData name="DI DI" userId="7e9ca4fd-da02-4fa6-b64e-7520cff810da" providerId="ADAL" clId="{601CC386-7943-984C-A0E2-D758FE34DB34}" dt="2023-05-04T01:03:10.270" v="19" actId="20577"/>
          <ac:spMkLst>
            <pc:docMk/>
            <pc:sldMk cId="3825670297" sldId="256"/>
            <ac:spMk id="4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1:01:48.266" v="1" actId="20577"/>
          <ac:spMkLst>
            <pc:docMk/>
            <pc:sldMk cId="3825670297" sldId="256"/>
            <ac:spMk id="5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1:45:33.121" v="229" actId="20577"/>
          <ac:spMkLst>
            <pc:docMk/>
            <pc:sldMk cId="3825670297" sldId="256"/>
            <ac:spMk id="10" creationId="{00000000-0000-0000-0000-000000000000}"/>
          </ac:spMkLst>
        </pc:spChg>
      </pc:sldChg>
      <pc:sldChg chg="del">
        <pc:chgData name="DI DI" userId="7e9ca4fd-da02-4fa6-b64e-7520cff810da" providerId="ADAL" clId="{601CC386-7943-984C-A0E2-D758FE34DB34}" dt="2023-05-04T04:57:00.840" v="496" actId="2696"/>
        <pc:sldMkLst>
          <pc:docMk/>
          <pc:sldMk cId="382634859" sldId="258"/>
        </pc:sldMkLst>
      </pc:sldChg>
      <pc:sldChg chg="delSp modSp">
        <pc:chgData name="DI DI" userId="7e9ca4fd-da02-4fa6-b64e-7520cff810da" providerId="ADAL" clId="{601CC386-7943-984C-A0E2-D758FE34DB34}" dt="2023-05-04T04:33:14.049" v="476" actId="207"/>
        <pc:sldMkLst>
          <pc:docMk/>
          <pc:sldMk cId="1059716710" sldId="259"/>
        </pc:sldMkLst>
        <pc:spChg chg="mod">
          <ac:chgData name="DI DI" userId="7e9ca4fd-da02-4fa6-b64e-7520cff810da" providerId="ADAL" clId="{601CC386-7943-984C-A0E2-D758FE34DB34}" dt="2023-05-04T04:33:14.049" v="476" actId="207"/>
          <ac:spMkLst>
            <pc:docMk/>
            <pc:sldMk cId="1059716710" sldId="259"/>
            <ac:spMk id="6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26:14.513" v="460" actId="1076"/>
          <ac:spMkLst>
            <pc:docMk/>
            <pc:sldMk cId="1059716710" sldId="259"/>
            <ac:spMk id="7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26:11.691" v="459" actId="1076"/>
          <ac:spMkLst>
            <pc:docMk/>
            <pc:sldMk cId="1059716710" sldId="259"/>
            <ac:spMk id="8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24:42.264" v="401" actId="1076"/>
          <ac:spMkLst>
            <pc:docMk/>
            <pc:sldMk cId="1059716710" sldId="259"/>
            <ac:spMk id="9" creationId="{00000000-0000-0000-0000-000000000000}"/>
          </ac:spMkLst>
        </pc:spChg>
        <pc:picChg chg="mod">
          <ac:chgData name="DI DI" userId="7e9ca4fd-da02-4fa6-b64e-7520cff810da" providerId="ADAL" clId="{601CC386-7943-984C-A0E2-D758FE34DB34}" dt="2023-05-04T04:26:05.907" v="458" actId="1076"/>
          <ac:picMkLst>
            <pc:docMk/>
            <pc:sldMk cId="1059716710" sldId="259"/>
            <ac:picMk id="4" creationId="{00000000-0000-0000-0000-000000000000}"/>
          </ac:picMkLst>
        </pc:picChg>
        <pc:cxnChg chg="del mod">
          <ac:chgData name="DI DI" userId="7e9ca4fd-da02-4fa6-b64e-7520cff810da" providerId="ADAL" clId="{601CC386-7943-984C-A0E2-D758FE34DB34}" dt="2023-05-04T04:28:49.540" v="474" actId="478"/>
          <ac:cxnSpMkLst>
            <pc:docMk/>
            <pc:sldMk cId="1059716710" sldId="259"/>
            <ac:cxnSpMk id="11" creationId="{00000000-0000-0000-0000-000000000000}"/>
          </ac:cxnSpMkLst>
        </pc:cxnChg>
      </pc:sldChg>
      <pc:sldChg chg="modSp">
        <pc:chgData name="DI DI" userId="7e9ca4fd-da02-4fa6-b64e-7520cff810da" providerId="ADAL" clId="{601CC386-7943-984C-A0E2-D758FE34DB34}" dt="2023-05-04T04:00:17.934" v="304" actId="20577"/>
        <pc:sldMkLst>
          <pc:docMk/>
          <pc:sldMk cId="1407367139" sldId="260"/>
        </pc:sldMkLst>
        <pc:spChg chg="mod">
          <ac:chgData name="DI DI" userId="7e9ca4fd-da02-4fa6-b64e-7520cff810da" providerId="ADAL" clId="{601CC386-7943-984C-A0E2-D758FE34DB34}" dt="2023-05-04T04:00:17.934" v="304" actId="20577"/>
          <ac:spMkLst>
            <pc:docMk/>
            <pc:sldMk cId="1407367139" sldId="260"/>
            <ac:spMk id="20" creationId="{00000000-0000-0000-0000-000000000000}"/>
          </ac:spMkLst>
        </pc:spChg>
      </pc:sldChg>
      <pc:sldChg chg="addSp modSp">
        <pc:chgData name="DI DI" userId="7e9ca4fd-da02-4fa6-b64e-7520cff810da" providerId="ADAL" clId="{601CC386-7943-984C-A0E2-D758FE34DB34}" dt="2023-05-04T10:54:58.955" v="505" actId="1076"/>
        <pc:sldMkLst>
          <pc:docMk/>
          <pc:sldMk cId="2405962963" sldId="264"/>
        </pc:sldMkLst>
        <pc:spChg chg="mod">
          <ac:chgData name="DI DI" userId="7e9ca4fd-da02-4fa6-b64e-7520cff810da" providerId="ADAL" clId="{601CC386-7943-984C-A0E2-D758FE34DB34}" dt="2023-05-04T04:15:22.685" v="342" actId="20577"/>
          <ac:spMkLst>
            <pc:docMk/>
            <pc:sldMk cId="2405962963" sldId="264"/>
            <ac:spMk id="7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15:15.717" v="341" actId="20577"/>
          <ac:spMkLst>
            <pc:docMk/>
            <pc:sldMk cId="2405962963" sldId="264"/>
            <ac:spMk id="13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15:27.946" v="350" actId="20577"/>
          <ac:spMkLst>
            <pc:docMk/>
            <pc:sldMk cId="2405962963" sldId="264"/>
            <ac:spMk id="20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18:53.270" v="379" actId="1076"/>
          <ac:spMkLst>
            <pc:docMk/>
            <pc:sldMk cId="2405962963" sldId="264"/>
            <ac:spMk id="22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09:40.010" v="324" actId="20577"/>
          <ac:spMkLst>
            <pc:docMk/>
            <pc:sldMk cId="2405962963" sldId="264"/>
            <ac:spMk id="23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09:04.321" v="319" actId="14100"/>
          <ac:spMkLst>
            <pc:docMk/>
            <pc:sldMk cId="2405962963" sldId="264"/>
            <ac:spMk id="24" creationId="{00000000-0000-0000-0000-000000000000}"/>
          </ac:spMkLst>
        </pc:spChg>
        <pc:picChg chg="mod">
          <ac:chgData name="DI DI" userId="7e9ca4fd-da02-4fa6-b64e-7520cff810da" providerId="ADAL" clId="{601CC386-7943-984C-A0E2-D758FE34DB34}" dt="2023-05-04T04:11:14.365" v="328" actId="1076"/>
          <ac:picMkLst>
            <pc:docMk/>
            <pc:sldMk cId="2405962963" sldId="264"/>
            <ac:picMk id="14" creationId="{00000000-0000-0000-0000-000000000000}"/>
          </ac:picMkLst>
        </pc:picChg>
        <pc:cxnChg chg="add mod">
          <ac:chgData name="DI DI" userId="7e9ca4fd-da02-4fa6-b64e-7520cff810da" providerId="ADAL" clId="{601CC386-7943-984C-A0E2-D758FE34DB34}" dt="2023-05-04T10:54:42.599" v="500" actId="1038"/>
          <ac:cxnSpMkLst>
            <pc:docMk/>
            <pc:sldMk cId="2405962963" sldId="264"/>
            <ac:cxnSpMk id="5" creationId="{7868C0C7-54DC-F340-9C71-3CB152B066F4}"/>
          </ac:cxnSpMkLst>
        </pc:cxnChg>
        <pc:cxnChg chg="add mod">
          <ac:chgData name="DI DI" userId="7e9ca4fd-da02-4fa6-b64e-7520cff810da" providerId="ADAL" clId="{601CC386-7943-984C-A0E2-D758FE34DB34}" dt="2023-05-04T10:54:52.184" v="503" actId="1035"/>
          <ac:cxnSpMkLst>
            <pc:docMk/>
            <pc:sldMk cId="2405962963" sldId="264"/>
            <ac:cxnSpMk id="15" creationId="{DD99B4AB-31B7-624B-B03F-CD58F86F4EE0}"/>
          </ac:cxnSpMkLst>
        </pc:cxnChg>
        <pc:cxnChg chg="add mod">
          <ac:chgData name="DI DI" userId="7e9ca4fd-da02-4fa6-b64e-7520cff810da" providerId="ADAL" clId="{601CC386-7943-984C-A0E2-D758FE34DB34}" dt="2023-05-04T10:54:58.955" v="505" actId="1076"/>
          <ac:cxnSpMkLst>
            <pc:docMk/>
            <pc:sldMk cId="2405962963" sldId="264"/>
            <ac:cxnSpMk id="17" creationId="{2547C90D-CB89-6A46-B03A-D4B5271C2257}"/>
          </ac:cxnSpMkLst>
        </pc:cxnChg>
      </pc:sldChg>
      <pc:sldChg chg="modSp">
        <pc:chgData name="DI DI" userId="7e9ca4fd-da02-4fa6-b64e-7520cff810da" providerId="ADAL" clId="{601CC386-7943-984C-A0E2-D758FE34DB34}" dt="2023-05-04T04:00:10.438" v="303" actId="20577"/>
        <pc:sldMkLst>
          <pc:docMk/>
          <pc:sldMk cId="2017932982" sldId="266"/>
        </pc:sldMkLst>
        <pc:spChg chg="mod">
          <ac:chgData name="DI DI" userId="7e9ca4fd-da02-4fa6-b64e-7520cff810da" providerId="ADAL" clId="{601CC386-7943-984C-A0E2-D758FE34DB34}" dt="2023-05-04T04:00:10.438" v="303" actId="20577"/>
          <ac:spMkLst>
            <pc:docMk/>
            <pc:sldMk cId="2017932982" sldId="266"/>
            <ac:spMk id="2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4:00:08.261" v="302" actId="20577"/>
          <ac:spMkLst>
            <pc:docMk/>
            <pc:sldMk cId="2017932982" sldId="266"/>
            <ac:spMk id="5" creationId="{00000000-0000-0000-0000-000000000000}"/>
          </ac:spMkLst>
        </pc:spChg>
      </pc:sldChg>
      <pc:sldChg chg="modSp">
        <pc:chgData name="DI DI" userId="7e9ca4fd-da02-4fa6-b64e-7520cff810da" providerId="ADAL" clId="{601CC386-7943-984C-A0E2-D758FE34DB34}" dt="2023-05-04T04:51:15.347" v="490" actId="20577"/>
        <pc:sldMkLst>
          <pc:docMk/>
          <pc:sldMk cId="3745351517" sldId="267"/>
        </pc:sldMkLst>
        <pc:spChg chg="mod">
          <ac:chgData name="DI DI" userId="7e9ca4fd-da02-4fa6-b64e-7520cff810da" providerId="ADAL" clId="{601CC386-7943-984C-A0E2-D758FE34DB34}" dt="2023-05-04T04:51:15.347" v="490" actId="20577"/>
          <ac:spMkLst>
            <pc:docMk/>
            <pc:sldMk cId="3745351517" sldId="267"/>
            <ac:spMk id="4" creationId="{00000000-0000-0000-0000-000000000000}"/>
          </ac:spMkLst>
        </pc:spChg>
      </pc:sldChg>
      <pc:sldChg chg="modSp">
        <pc:chgData name="DI DI" userId="7e9ca4fd-da02-4fa6-b64e-7520cff810da" providerId="ADAL" clId="{601CC386-7943-984C-A0E2-D758FE34DB34}" dt="2023-05-04T04:54:23.725" v="495" actId="1076"/>
        <pc:sldMkLst>
          <pc:docMk/>
          <pc:sldMk cId="2422154954" sldId="268"/>
        </pc:sldMkLst>
        <pc:spChg chg="mod">
          <ac:chgData name="DI DI" userId="7e9ca4fd-da02-4fa6-b64e-7520cff810da" providerId="ADAL" clId="{601CC386-7943-984C-A0E2-D758FE34DB34}" dt="2023-05-04T04:54:23.725" v="495" actId="1076"/>
          <ac:spMkLst>
            <pc:docMk/>
            <pc:sldMk cId="2422154954" sldId="268"/>
            <ac:spMk id="4" creationId="{00000000-0000-0000-0000-000000000000}"/>
          </ac:spMkLst>
        </pc:spChg>
      </pc:sldChg>
      <pc:sldChg chg="modSp">
        <pc:chgData name="DI DI" userId="7e9ca4fd-da02-4fa6-b64e-7520cff810da" providerId="ADAL" clId="{601CC386-7943-984C-A0E2-D758FE34DB34}" dt="2023-05-04T01:46:00.845" v="232" actId="5793"/>
        <pc:sldMkLst>
          <pc:docMk/>
          <pc:sldMk cId="861961033" sldId="269"/>
        </pc:sldMkLst>
        <pc:spChg chg="mod">
          <ac:chgData name="DI DI" userId="7e9ca4fd-da02-4fa6-b64e-7520cff810da" providerId="ADAL" clId="{601CC386-7943-984C-A0E2-D758FE34DB34}" dt="2023-05-04T01:45:55.927" v="230" actId="20577"/>
          <ac:spMkLst>
            <pc:docMk/>
            <pc:sldMk cId="861961033" sldId="269"/>
            <ac:spMk id="5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1:32:54.896" v="228" actId="20577"/>
          <ac:spMkLst>
            <pc:docMk/>
            <pc:sldMk cId="861961033" sldId="269"/>
            <ac:spMk id="9" creationId="{00000000-0000-0000-0000-000000000000}"/>
          </ac:spMkLst>
        </pc:spChg>
        <pc:spChg chg="mod">
          <ac:chgData name="DI DI" userId="7e9ca4fd-da02-4fa6-b64e-7520cff810da" providerId="ADAL" clId="{601CC386-7943-984C-A0E2-D758FE34DB34}" dt="2023-05-04T01:46:00.845" v="232" actId="5793"/>
          <ac:spMkLst>
            <pc:docMk/>
            <pc:sldMk cId="861961033" sldId="269"/>
            <ac:spMk id="13" creationId="{00000000-0000-0000-0000-000000000000}"/>
          </ac:spMkLst>
        </pc:spChg>
      </pc:sldChg>
      <pc:sldChg chg="addSp delSp modSp">
        <pc:chgData name="DI DI" userId="7e9ca4fd-da02-4fa6-b64e-7520cff810da" providerId="ADAL" clId="{601CC386-7943-984C-A0E2-D758FE34DB34}" dt="2023-05-04T02:20:08.242" v="251" actId="478"/>
        <pc:sldMkLst>
          <pc:docMk/>
          <pc:sldMk cId="1692070386" sldId="270"/>
        </pc:sldMkLst>
        <pc:spChg chg="add del mod">
          <ac:chgData name="DI DI" userId="7e9ca4fd-da02-4fa6-b64e-7520cff810da" providerId="ADAL" clId="{601CC386-7943-984C-A0E2-D758FE34DB34}" dt="2023-05-04T02:20:08.242" v="251" actId="478"/>
          <ac:spMkLst>
            <pc:docMk/>
            <pc:sldMk cId="1692070386" sldId="270"/>
            <ac:spMk id="22" creationId="{00000000-0000-0000-0000-000000000000}"/>
          </ac:spMkLst>
        </pc:spChg>
        <pc:picChg chg="mod">
          <ac:chgData name="DI DI" userId="7e9ca4fd-da02-4fa6-b64e-7520cff810da" providerId="ADAL" clId="{601CC386-7943-984C-A0E2-D758FE34DB34}" dt="2023-05-04T02:19:42.439" v="247" actId="1076"/>
          <ac:picMkLst>
            <pc:docMk/>
            <pc:sldMk cId="1692070386" sldId="270"/>
            <ac:picMk id="7" creationId="{00000000-0000-0000-0000-000000000000}"/>
          </ac:picMkLst>
        </pc:picChg>
      </pc:sldChg>
      <pc:sldChg chg="modSp">
        <pc:chgData name="DI DI" userId="7e9ca4fd-da02-4fa6-b64e-7520cff810da" providerId="ADAL" clId="{601CC386-7943-984C-A0E2-D758FE34DB34}" dt="2023-05-04T02:17:12.461" v="242" actId="20577"/>
        <pc:sldMkLst>
          <pc:docMk/>
          <pc:sldMk cId="2073763103" sldId="272"/>
        </pc:sldMkLst>
        <pc:spChg chg="mod">
          <ac:chgData name="DI DI" userId="7e9ca4fd-da02-4fa6-b64e-7520cff810da" providerId="ADAL" clId="{601CC386-7943-984C-A0E2-D758FE34DB34}" dt="2023-05-04T02:17:12.461" v="242" actId="20577"/>
          <ac:spMkLst>
            <pc:docMk/>
            <pc:sldMk cId="2073763103" sldId="272"/>
            <ac:spMk id="15" creationId="{023E8450-39C9-A645-8781-41CBE0BBF856}"/>
          </ac:spMkLst>
        </pc:spChg>
      </pc:sldChg>
      <pc:sldChg chg="modSp">
        <pc:chgData name="DI DI" userId="7e9ca4fd-da02-4fa6-b64e-7520cff810da" providerId="ADAL" clId="{601CC386-7943-984C-A0E2-D758FE34DB34}" dt="2023-05-04T10:36:26.734" v="497" actId="20577"/>
        <pc:sldMkLst>
          <pc:docMk/>
          <pc:sldMk cId="1943194820" sldId="273"/>
        </pc:sldMkLst>
        <pc:spChg chg="mod">
          <ac:chgData name="DI DI" userId="7e9ca4fd-da02-4fa6-b64e-7520cff810da" providerId="ADAL" clId="{601CC386-7943-984C-A0E2-D758FE34DB34}" dt="2023-05-04T10:36:26.734" v="497" actId="20577"/>
          <ac:spMkLst>
            <pc:docMk/>
            <pc:sldMk cId="1943194820" sldId="273"/>
            <ac:spMk id="17" creationId="{00000000-0000-0000-0000-000000000000}"/>
          </ac:spMkLst>
        </pc:spChg>
      </pc:sldChg>
      <pc:sldChg chg="modSp">
        <pc:chgData name="DI DI" userId="7e9ca4fd-da02-4fa6-b64e-7520cff810da" providerId="ADAL" clId="{601CC386-7943-984C-A0E2-D758FE34DB34}" dt="2023-05-04T03:59:05.413" v="301" actId="20577"/>
        <pc:sldMkLst>
          <pc:docMk/>
          <pc:sldMk cId="3214380193" sldId="274"/>
        </pc:sldMkLst>
        <pc:spChg chg="mod">
          <ac:chgData name="DI DI" userId="7e9ca4fd-da02-4fa6-b64e-7520cff810da" providerId="ADAL" clId="{601CC386-7943-984C-A0E2-D758FE34DB34}" dt="2023-05-04T03:59:05.413" v="301" actId="20577"/>
          <ac:spMkLst>
            <pc:docMk/>
            <pc:sldMk cId="3214380193" sldId="274"/>
            <ac:spMk id="20" creationId="{00000000-0000-0000-0000-000000000000}"/>
          </ac:spMkLst>
        </pc:spChg>
      </pc:sldChg>
      <pc:sldChg chg="modSp">
        <pc:chgData name="DI DI" userId="7e9ca4fd-da02-4fa6-b64e-7520cff810da" providerId="ADAL" clId="{601CC386-7943-984C-A0E2-D758FE34DB34}" dt="2023-05-04T04:02:33.059" v="309" actId="20577"/>
        <pc:sldMkLst>
          <pc:docMk/>
          <pc:sldMk cId="2701630186" sldId="275"/>
        </pc:sldMkLst>
        <pc:spChg chg="mod">
          <ac:chgData name="DI DI" userId="7e9ca4fd-da02-4fa6-b64e-7520cff810da" providerId="ADAL" clId="{601CC386-7943-984C-A0E2-D758FE34DB34}" dt="2023-05-04T04:02:33.059" v="309" actId="20577"/>
          <ac:spMkLst>
            <pc:docMk/>
            <pc:sldMk cId="2701630186" sldId="275"/>
            <ac:spMk id="13" creationId="{00000000-0000-0000-0000-000000000000}"/>
          </ac:spMkLst>
        </pc:spChg>
      </pc:sldChg>
    </pc:docChg>
  </pc:docChgLst>
  <pc:docChgLst>
    <pc:chgData name="DI DI" userId="S::ddi3@wisc.edu::7e9ca4fd-da02-4fa6-b64e-7520cff810da" providerId="AD" clId="Web-{9C762843-03A0-7F84-F6D2-104B3BFA56E4}"/>
    <pc:docChg chg="modSld">
      <pc:chgData name="DI DI" userId="S::ddi3@wisc.edu::7e9ca4fd-da02-4fa6-b64e-7520cff810da" providerId="AD" clId="Web-{9C762843-03A0-7F84-F6D2-104B3BFA56E4}" dt="2023-04-27T03:13:08.497" v="155" actId="20577"/>
      <pc:docMkLst>
        <pc:docMk/>
      </pc:docMkLst>
      <pc:sldChg chg="modSp">
        <pc:chgData name="DI DI" userId="S::ddi3@wisc.edu::7e9ca4fd-da02-4fa6-b64e-7520cff810da" providerId="AD" clId="Web-{9C762843-03A0-7F84-F6D2-104B3BFA56E4}" dt="2023-04-27T03:13:08.497" v="155" actId="20577"/>
        <pc:sldMkLst>
          <pc:docMk/>
          <pc:sldMk cId="3815943264" sldId="257"/>
        </pc:sldMkLst>
        <pc:spChg chg="mod">
          <ac:chgData name="DI DI" userId="S::ddi3@wisc.edu::7e9ca4fd-da02-4fa6-b64e-7520cff810da" providerId="AD" clId="Web-{9C762843-03A0-7F84-F6D2-104B3BFA56E4}" dt="2023-04-27T03:13:08.497" v="155" actId="20577"/>
          <ac:spMkLst>
            <pc:docMk/>
            <pc:sldMk cId="3815943264" sldId="257"/>
            <ac:spMk id="5" creationId="{00000000-0000-0000-0000-000000000000}"/>
          </ac:spMkLst>
        </pc:spChg>
      </pc:sldChg>
    </pc:docChg>
  </pc:docChgLst>
  <pc:docChgLst>
    <pc:chgData name="DI DI" userId="S::ddi3@wisc.edu::7e9ca4fd-da02-4fa6-b64e-7520cff810da" providerId="AD" clId="Web-{38750F78-1C01-38AF-5458-60CC4AB411E0}"/>
    <pc:docChg chg="modSld">
      <pc:chgData name="DI DI" userId="S::ddi3@wisc.edu::7e9ca4fd-da02-4fa6-b64e-7520cff810da" providerId="AD" clId="Web-{38750F78-1C01-38AF-5458-60CC4AB411E0}" dt="2023-04-27T03:52:56.242" v="78" actId="20577"/>
      <pc:docMkLst>
        <pc:docMk/>
      </pc:docMkLst>
      <pc:sldChg chg="modSp">
        <pc:chgData name="DI DI" userId="S::ddi3@wisc.edu::7e9ca4fd-da02-4fa6-b64e-7520cff810da" providerId="AD" clId="Web-{38750F78-1C01-38AF-5458-60CC4AB411E0}" dt="2023-04-27T03:52:56.242" v="78" actId="20577"/>
        <pc:sldMkLst>
          <pc:docMk/>
          <pc:sldMk cId="3815943264" sldId="257"/>
        </pc:sldMkLst>
        <pc:spChg chg="mod">
          <ac:chgData name="DI DI" userId="S::ddi3@wisc.edu::7e9ca4fd-da02-4fa6-b64e-7520cff810da" providerId="AD" clId="Web-{38750F78-1C01-38AF-5458-60CC4AB411E0}" dt="2023-04-27T03:52:56.242" v="78" actId="20577"/>
          <ac:spMkLst>
            <pc:docMk/>
            <pc:sldMk cId="3815943264" sldId="257"/>
            <ac:spMk id="5" creationId="{00000000-0000-0000-0000-000000000000}"/>
          </ac:spMkLst>
        </pc:spChg>
        <pc:spChg chg="mod">
          <ac:chgData name="DI DI" userId="S::ddi3@wisc.edu::7e9ca4fd-da02-4fa6-b64e-7520cff810da" providerId="AD" clId="Web-{38750F78-1C01-38AF-5458-60CC4AB411E0}" dt="2023-04-27T03:18:55.194" v="58" actId="1076"/>
          <ac:spMkLst>
            <pc:docMk/>
            <pc:sldMk cId="3815943264" sldId="257"/>
            <ac:spMk id="6" creationId="{00000000-0000-0000-0000-000000000000}"/>
          </ac:spMkLst>
        </pc:spChg>
        <pc:spChg chg="mod">
          <ac:chgData name="DI DI" userId="S::ddi3@wisc.edu::7e9ca4fd-da02-4fa6-b64e-7520cff810da" providerId="AD" clId="Web-{38750F78-1C01-38AF-5458-60CC4AB411E0}" dt="2023-04-27T03:18:35.787" v="53" actId="1076"/>
          <ac:spMkLst>
            <pc:docMk/>
            <pc:sldMk cId="3815943264" sldId="257"/>
            <ac:spMk id="9" creationId="{00000000-0000-0000-0000-000000000000}"/>
          </ac:spMkLst>
        </pc:spChg>
        <pc:picChg chg="mod">
          <ac:chgData name="DI DI" userId="S::ddi3@wisc.edu::7e9ca4fd-da02-4fa6-b64e-7520cff810da" providerId="AD" clId="Web-{38750F78-1C01-38AF-5458-60CC4AB411E0}" dt="2023-04-27T03:15:22.422" v="4" actId="1076"/>
          <ac:picMkLst>
            <pc:docMk/>
            <pc:sldMk cId="3815943264" sldId="25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6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C1E4-7301-48BE-A667-DA2904FE98AB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11DD-DA9A-4D9D-BA64-74E3C068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7jd027515" TargetMode="External"/><Relationship Id="rId2" Type="http://schemas.openxmlformats.org/officeDocument/2006/relationships/hyperlink" Target="https://doi.org/10.1109/TGRS.2013.22385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482" y="1486866"/>
            <a:ext cx="772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Inter-calibration of Geostationary Imager Infrared Bands</a:t>
            </a:r>
          </a:p>
          <a:p>
            <a:pPr algn="ctr"/>
            <a:r>
              <a:rPr lang="en-US" sz="2400" b="1" dirty="0"/>
              <a:t>Using a Hyperspectral Sounder on the Same Platform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699" y="3211532"/>
            <a:ext cx="8139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 Di</a:t>
            </a:r>
            <a:r>
              <a:rPr lang="en-US" b="1" baseline="30000" dirty="0"/>
              <a:t>1,3</a:t>
            </a:r>
            <a:r>
              <a:rPr lang="en-US" b="1" dirty="0"/>
              <a:t> , Jun Li</a:t>
            </a:r>
            <a:r>
              <a:rPr lang="en-US" b="1" baseline="30000" dirty="0"/>
              <a:t>2</a:t>
            </a:r>
            <a:r>
              <a:rPr lang="en-US" b="1" dirty="0"/>
              <a:t> and </a:t>
            </a:r>
            <a:r>
              <a:rPr lang="en-US" b="1" dirty="0" err="1"/>
              <a:t>Zhenglong</a:t>
            </a:r>
            <a:r>
              <a:rPr lang="en-US" b="1" dirty="0"/>
              <a:t> Li</a:t>
            </a:r>
            <a:r>
              <a:rPr lang="en-US" b="1" baseline="30000" dirty="0"/>
              <a:t>3</a:t>
            </a:r>
          </a:p>
          <a:p>
            <a:pPr algn="ctr"/>
            <a:endParaRPr lang="en-US" b="1" dirty="0"/>
          </a:p>
          <a:p>
            <a:r>
              <a:rPr lang="en-US" baseline="30000" dirty="0"/>
              <a:t>1</a:t>
            </a:r>
            <a:r>
              <a:rPr lang="en-US" dirty="0"/>
              <a:t>School of Atmospheric Physics, Nanjing University of Information Science and Technology, Nanjing, China</a:t>
            </a:r>
          </a:p>
          <a:p>
            <a:r>
              <a:rPr lang="en-US" baseline="30000" dirty="0"/>
              <a:t>2</a:t>
            </a:r>
            <a:r>
              <a:rPr lang="en-US" dirty="0"/>
              <a:t>National Satellite Meteorological Center, China Meteorological Administration, Beijing, China</a:t>
            </a:r>
          </a:p>
          <a:p>
            <a:r>
              <a:rPr lang="en-US" baseline="30000" dirty="0"/>
              <a:t>3</a:t>
            </a:r>
            <a:r>
              <a:rPr lang="en-US" dirty="0"/>
              <a:t>Cooperative Institute for Meteorological Satellite Studies,</a:t>
            </a:r>
          </a:p>
          <a:p>
            <a:r>
              <a:rPr lang="en-US" dirty="0"/>
              <a:t>University of Wisconsin-Madison, Madison, WI, USA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754" y="6243442"/>
            <a:ext cx="8869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latin typeface="STIX-Regular"/>
              </a:rPr>
              <a:t>References:</a:t>
            </a:r>
          </a:p>
          <a:p>
            <a:r>
              <a:rPr lang="it-IT" sz="1000" dirty="0">
                <a:solidFill>
                  <a:srgbClr val="000000"/>
                </a:solidFill>
                <a:latin typeface="STIX-Regular"/>
              </a:rPr>
              <a:t>Di, D., Liu, Y., Li, </a:t>
            </a:r>
            <a:r>
              <a:rPr lang="it-IT" sz="1000" dirty="0" err="1">
                <a:solidFill>
                  <a:srgbClr val="000000"/>
                </a:solidFill>
                <a:latin typeface="STIX-Regular"/>
              </a:rPr>
              <a:t>J</a:t>
            </a:r>
            <a:r>
              <a:rPr lang="it-IT" sz="1000" dirty="0">
                <a:solidFill>
                  <a:srgbClr val="000000"/>
                </a:solidFill>
                <a:latin typeface="STIX-Regular"/>
              </a:rPr>
              <a:t>.*, Zhou, R., Li, Z., </a:t>
            </a:r>
            <a:r>
              <a:rPr lang="en-US" sz="1000" dirty="0">
                <a:solidFill>
                  <a:srgbClr val="000000"/>
                </a:solidFill>
                <a:latin typeface="STIX-Regular"/>
              </a:rPr>
              <a:t>&amp; Gong, X. (2023). Inter-calibration of geostationary imager infrared bands using a hyperspectral sounder on the same platform. </a:t>
            </a:r>
            <a:r>
              <a:rPr lang="en-US" sz="1000" i="1" dirty="0">
                <a:solidFill>
                  <a:srgbClr val="000000"/>
                </a:solidFill>
                <a:latin typeface="STIX-Italic"/>
              </a:rPr>
              <a:t>Geophysical Research </a:t>
            </a:r>
            <a:r>
              <a:rPr lang="it-IT" sz="1000" i="1" dirty="0">
                <a:solidFill>
                  <a:srgbClr val="000000"/>
                </a:solidFill>
                <a:latin typeface="STIX-Italic"/>
              </a:rPr>
              <a:t>Letters</a:t>
            </a:r>
            <a:r>
              <a:rPr lang="it-IT" sz="1000" dirty="0">
                <a:solidFill>
                  <a:srgbClr val="000000"/>
                </a:solidFill>
                <a:latin typeface="STIX-Regular"/>
              </a:rPr>
              <a:t>, </a:t>
            </a:r>
            <a:r>
              <a:rPr lang="it-IT" sz="1000" i="1" dirty="0">
                <a:solidFill>
                  <a:srgbClr val="000000"/>
                </a:solidFill>
                <a:latin typeface="STIX-Italic"/>
              </a:rPr>
              <a:t>50</a:t>
            </a:r>
            <a:r>
              <a:rPr lang="it-IT" sz="1000" dirty="0">
                <a:solidFill>
                  <a:srgbClr val="000000"/>
                </a:solidFill>
                <a:latin typeface="STIX-Regular"/>
              </a:rPr>
              <a:t>, e2022GL101628. </a:t>
            </a:r>
            <a:r>
              <a:rPr lang="it-IT" sz="1000" dirty="0">
                <a:solidFill>
                  <a:srgbClr val="0000FF"/>
                </a:solidFill>
                <a:latin typeface="STIX-Regular"/>
              </a:rPr>
              <a:t>https://doi.</a:t>
            </a:r>
            <a:r>
              <a:rPr lang="en-US" sz="1000" dirty="0">
                <a:solidFill>
                  <a:srgbClr val="0000FF"/>
                </a:solidFill>
                <a:latin typeface="STIX-Regular"/>
              </a:rPr>
              <a:t>org/10.1029/2022GL101628</a:t>
            </a:r>
            <a:endParaRPr lang="en-US" sz="1000" dirty="0"/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56F246DE-EACD-6747-8287-43879BA00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" y="21638"/>
            <a:ext cx="882103" cy="86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87" y="21638"/>
            <a:ext cx="1031418" cy="773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0" y="23569"/>
            <a:ext cx="771633" cy="771633"/>
          </a:xfrm>
          <a:prstGeom prst="rect">
            <a:avLst/>
          </a:prstGeom>
        </p:spPr>
      </p:pic>
      <p:cxnSp>
        <p:nvCxnSpPr>
          <p:cNvPr id="14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567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757" y="3559866"/>
            <a:ext cx="867848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SimSun" panose="02010600030101010101" pitchFamily="2" charset="-122"/>
              </a:rPr>
              <a:t>How to do scene BT </a:t>
            </a:r>
            <a:r>
              <a:rPr lang="en-US" b="1" dirty="0">
                <a:ea typeface="SimSun" panose="02010600030101010101" pitchFamily="2" charset="-122"/>
              </a:rPr>
              <a:t>dependence </a:t>
            </a:r>
            <a:r>
              <a:rPr lang="en-US" dirty="0">
                <a:ea typeface="SimSun" panose="02010600030101010101" pitchFamily="2" charset="-122"/>
              </a:rPr>
              <a:t>correction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 </a:t>
            </a:r>
            <a:endParaRPr lang="en-US" sz="3200" dirty="0"/>
          </a:p>
        </p:txBody>
      </p:sp>
      <p:cxnSp>
        <p:nvCxnSpPr>
          <p:cNvPr id="4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232757" y="1273417"/>
            <a:ext cx="891124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86334" indent="-285750">
              <a:buFont typeface="Arial" panose="020B0604020202020204" pitchFamily="34" charset="0"/>
              <a:buChar char="•"/>
            </a:pPr>
            <a:r>
              <a:rPr lang="en-US" dirty="0"/>
              <a:t>Why adopt scene BT dependence correction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35" y="1897140"/>
            <a:ext cx="867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"/>
            <a:r>
              <a:rPr lang="en-US" dirty="0"/>
              <a:t>Considering BIAS between AGRI/GIIRS has </a:t>
            </a:r>
            <a:r>
              <a:rPr lang="en-US" b="1" dirty="0">
                <a:solidFill>
                  <a:srgbClr val="C00000"/>
                </a:solidFill>
              </a:rPr>
              <a:t>significant scene BT dependence</a:t>
            </a:r>
            <a:r>
              <a:rPr lang="en-US" dirty="0"/>
              <a:t>. </a:t>
            </a:r>
          </a:p>
          <a:p>
            <a:pPr marL="100584"/>
            <a:r>
              <a:rPr lang="en-US" dirty="0"/>
              <a:t>In order to better analyze </a:t>
            </a:r>
            <a:r>
              <a:rPr lang="en-US" b="1" dirty="0">
                <a:solidFill>
                  <a:srgbClr val="C00000"/>
                </a:solidFill>
              </a:rPr>
              <a:t>bias dependency on cloud cover, land/sea dependence, and scan angle </a:t>
            </a:r>
            <a:r>
              <a:rPr lang="en-US" dirty="0"/>
              <a:t>without the obvious influence of the scene BT.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654" y="4118918"/>
            <a:ext cx="854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SimSun" panose="02010600030101010101" pitchFamily="2" charset="-122"/>
              </a:rPr>
              <a:t>It is based on the linear fitting method, and is done under clear sky, partially cloudy sky and overcast, as well as different scene BT segments, respectively. </a:t>
            </a:r>
          </a:p>
          <a:p>
            <a:endParaRPr lang="en-US" dirty="0">
              <a:ea typeface="SimSun" panose="02010600030101010101" pitchFamily="2" charset="-122"/>
            </a:endParaRPr>
          </a:p>
          <a:p>
            <a:r>
              <a:rPr lang="en-US" dirty="0">
                <a:ea typeface="SimSun" panose="02010600030101010101" pitchFamily="2" charset="-122"/>
              </a:rPr>
              <a:t>Step 1.  Get the relationship between AGRI-GIIRS BT differences (BTDs) and scene BTs using linear fitting method.</a:t>
            </a:r>
          </a:p>
          <a:p>
            <a:endParaRPr lang="en-US" dirty="0">
              <a:ea typeface="SimSun" panose="02010600030101010101" pitchFamily="2" charset="-122"/>
            </a:endParaRPr>
          </a:p>
          <a:p>
            <a:r>
              <a:rPr lang="en-US" dirty="0">
                <a:ea typeface="SimSun" panose="02010600030101010101" pitchFamily="2" charset="-122"/>
              </a:rPr>
              <a:t>Step 2. Correcting BTD use the fitting coefficients from Step1 for each BT Scenes.</a:t>
            </a:r>
          </a:p>
        </p:txBody>
      </p:sp>
    </p:spTree>
    <p:extLst>
      <p:ext uri="{BB962C8B-B14F-4D97-AF65-F5344CB8AC3E}">
        <p14:creationId xmlns:p14="http://schemas.microsoft.com/office/powerpoint/2010/main" val="201793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5" y="1330354"/>
            <a:ext cx="7628354" cy="4416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1872" y="174861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Scene  BT </a:t>
            </a:r>
          </a:p>
          <a:p>
            <a:r>
              <a:rPr lang="en-US" sz="1600" dirty="0"/>
              <a:t>dependency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1872" y="309210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Scene dependency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1872" y="4635362"/>
            <a:ext cx="162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GIIRS Scene BT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077811"/>
            <a:ext cx="9144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It proves that BIAS is almost insensitive to the cloudiness, CTH or CTT after radiance scene dependency correction.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7253" y="974293"/>
            <a:ext cx="61680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scene BT dependence correction</a:t>
            </a:r>
          </a:p>
        </p:txBody>
      </p:sp>
    </p:spTree>
    <p:extLst>
      <p:ext uri="{BB962C8B-B14F-4D97-AF65-F5344CB8AC3E}">
        <p14:creationId xmlns:p14="http://schemas.microsoft.com/office/powerpoint/2010/main" val="270163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pic>
        <p:nvPicPr>
          <p:cNvPr id="16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529" y="1764994"/>
            <a:ext cx="4665222" cy="279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88" y="1761385"/>
            <a:ext cx="4543812" cy="2801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0035" y="1005930"/>
            <a:ext cx="668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zenith angle(LZA) dependence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947" y="1548256"/>
            <a:ext cx="405008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Before scene BT dependence correction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8912" y="1548256"/>
            <a:ext cx="405008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After scene BT dependence correction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03" y="2815259"/>
            <a:ext cx="7185258" cy="13884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32958" y="5351553"/>
            <a:ext cx="4744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Larger calibration uncertainty in larger LZA?   </a:t>
            </a:r>
          </a:p>
          <a:p>
            <a:r>
              <a:rPr lang="en-US" sz="1600" dirty="0"/>
              <a:t>Possible reason</a:t>
            </a:r>
          </a:p>
          <a:p>
            <a:pPr marL="342900" indent="-342900">
              <a:buFontTx/>
              <a:buAutoNum type="arabicParenR"/>
            </a:pPr>
            <a:r>
              <a:rPr lang="en-US" sz="1600" dirty="0"/>
              <a:t>Low temperature Scene? Uniformity test?</a:t>
            </a:r>
          </a:p>
          <a:p>
            <a:pPr marL="342900" indent="-342900">
              <a:buAutoNum type="arabicParenR"/>
            </a:pPr>
            <a:r>
              <a:rPr lang="en-US" sz="1600" dirty="0"/>
              <a:t>Low Spatial collocation accuracy? </a:t>
            </a:r>
          </a:p>
          <a:p>
            <a:pPr marL="342900" indent="-342900">
              <a:buAutoNum type="arabicParenR"/>
            </a:pPr>
            <a:r>
              <a:rPr lang="en-US" sz="1600" dirty="0"/>
              <a:t>Small sample size?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0724" y="5597006"/>
            <a:ext cx="4393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SimSun" panose="02010600030101010101" pitchFamily="2" charset="-122"/>
              </a:rPr>
              <a:t>BIAS and STD still increase fast when LZA over</a:t>
            </a:r>
          </a:p>
          <a:p>
            <a:r>
              <a:rPr lang="en-US" sz="1600" dirty="0">
                <a:ea typeface="SimSun" panose="02010600030101010101" pitchFamily="2" charset="-122"/>
              </a:rPr>
              <a:t> 60 – 70 degree, although the bias is smaller after the correction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766778"/>
            <a:ext cx="930226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No obvious angle dependence </a:t>
            </a:r>
            <a:r>
              <a:rPr lang="en-US" sz="1600" b="1" dirty="0"/>
              <a:t>when the LZA is less than 70° </a:t>
            </a:r>
            <a:r>
              <a:rPr lang="en-US" sz="1600" b="1" dirty="0">
                <a:solidFill>
                  <a:srgbClr val="0070C0"/>
                </a:solidFill>
              </a:rPr>
              <a:t>under both clear and partially cloudy situations</a:t>
            </a:r>
            <a:r>
              <a:rPr lang="en-US" sz="1600" dirty="0"/>
              <a:t>; </a:t>
            </a:r>
            <a:r>
              <a:rPr lang="en-US" sz="1600" b="1" dirty="0"/>
              <a:t>when LZA is less than 60 °  </a:t>
            </a:r>
            <a:r>
              <a:rPr lang="en-US" sz="1600" b="1" dirty="0">
                <a:solidFill>
                  <a:srgbClr val="0070C0"/>
                </a:solidFill>
              </a:rPr>
              <a:t>under overcast situations</a:t>
            </a:r>
            <a:r>
              <a:rPr lang="en-US" sz="1600" dirty="0"/>
              <a:t>;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68C0C7-54DC-F340-9C71-3CB152B066F4}"/>
              </a:ext>
            </a:extLst>
          </p:cNvPr>
          <p:cNvCxnSpPr/>
          <p:nvPr/>
        </p:nvCxnSpPr>
        <p:spPr>
          <a:xfrm>
            <a:off x="949569" y="2013438"/>
            <a:ext cx="0" cy="940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99B4AB-31B7-624B-B03F-CD58F86F4EE0}"/>
              </a:ext>
            </a:extLst>
          </p:cNvPr>
          <p:cNvCxnSpPr/>
          <p:nvPr/>
        </p:nvCxnSpPr>
        <p:spPr>
          <a:xfrm>
            <a:off x="2464777" y="2004646"/>
            <a:ext cx="0" cy="940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47C90D-CB89-6A46-B03A-D4B5271C2257}"/>
              </a:ext>
            </a:extLst>
          </p:cNvPr>
          <p:cNvCxnSpPr/>
          <p:nvPr/>
        </p:nvCxnSpPr>
        <p:spPr>
          <a:xfrm>
            <a:off x="3845169" y="2013438"/>
            <a:ext cx="0" cy="94077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cxnSp>
        <p:nvCxnSpPr>
          <p:cNvPr id="3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36" y="1490561"/>
            <a:ext cx="7631723" cy="3961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1346" y="1057807"/>
            <a:ext cx="575448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Diurnal variation (with LZA less than 60° 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90307"/>
            <a:ext cx="16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scene BT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4596" y="4331031"/>
            <a:ext cx="16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Ocean scene BT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" y="54717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the GIIRS sensor does not operate between 1600 and 1800 UTC</a:t>
            </a:r>
          </a:p>
          <a:p>
            <a:endParaRPr lang="en-US" sz="1600" dirty="0"/>
          </a:p>
          <a:p>
            <a:r>
              <a:rPr lang="en-US" sz="1600" dirty="0"/>
              <a:t>For BIAS : Significant BIAS diurnal characteristics; Over land is significant than over ocean under clear/cloudy;</a:t>
            </a:r>
          </a:p>
          <a:p>
            <a:r>
              <a:rPr lang="en-US" sz="1600" dirty="0"/>
              <a:t>For STD  : Relatively stable STD (&lt;0.5 K) under clear and partially cloudy but STD over 2K under on overcast;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40" y="1870876"/>
            <a:ext cx="4571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Conclusions</a:t>
            </a:r>
            <a:endParaRPr lang="en-US" sz="3200" dirty="0"/>
          </a:p>
        </p:txBody>
      </p:sp>
      <p:cxnSp>
        <p:nvCxnSpPr>
          <p:cNvPr id="3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Rectangle 3"/>
          <p:cNvSpPr/>
          <p:nvPr/>
        </p:nvSpPr>
        <p:spPr>
          <a:xfrm>
            <a:off x="395431" y="1301261"/>
            <a:ext cx="82300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Based on the comparison of collocated AGRI band 12 and band 13 with GIIRS measurements from 01 to 07 July 2020 to addresses GEO imager specific calibration questions such as </a:t>
            </a:r>
            <a:r>
              <a:rPr lang="en-US" b="1" dirty="0">
                <a:solidFill>
                  <a:srgbClr val="0070C0"/>
                </a:solidFill>
              </a:rPr>
              <a:t>viewing angle dependence, scene (clouds, etc.) </a:t>
            </a:r>
            <a:r>
              <a:rPr lang="en-US" b="1" dirty="0" err="1">
                <a:solidFill>
                  <a:srgbClr val="0070C0"/>
                </a:solidFill>
              </a:rPr>
              <a:t>depedence</a:t>
            </a:r>
            <a:r>
              <a:rPr lang="en-US" b="1" dirty="0">
                <a:solidFill>
                  <a:srgbClr val="0070C0"/>
                </a:solidFill>
              </a:rPr>
              <a:t>, and diurnal characteristics</a:t>
            </a:r>
            <a:r>
              <a:rPr lang="en-US" b="1" dirty="0"/>
              <a:t>, it is found that: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600" dirty="0"/>
              <a:t>1. the BT inconsistencies are </a:t>
            </a:r>
            <a:r>
              <a:rPr lang="en-US" sz="1600" b="1" dirty="0">
                <a:solidFill>
                  <a:srgbClr val="C00000"/>
                </a:solidFill>
              </a:rPr>
              <a:t>less scene/target temperature dependent </a:t>
            </a:r>
            <a:r>
              <a:rPr lang="en-US" sz="1600" b="1" dirty="0"/>
              <a:t>under clear and partially cloudy situations</a:t>
            </a:r>
            <a:r>
              <a:rPr lang="en-US" sz="1600" dirty="0"/>
              <a:t>, while </a:t>
            </a:r>
            <a:r>
              <a:rPr lang="en-US" sz="1600" b="1" dirty="0"/>
              <a:t>under overcast cloudy situations</a:t>
            </a:r>
            <a:r>
              <a:rPr lang="en-US" sz="1600" b="1" dirty="0">
                <a:solidFill>
                  <a:srgbClr val="C00000"/>
                </a:solidFill>
              </a:rPr>
              <a:t>, the scene temperature dependence is significant</a:t>
            </a:r>
            <a:r>
              <a:rPr lang="en-US" sz="1600" dirty="0"/>
              <a:t>. The imager calibration uncertainty is more relevant to the temperature of the scene, and the BT inconsistency between AGRI and GIIRS is more noticeable </a:t>
            </a:r>
            <a:r>
              <a:rPr lang="en-US" sz="1600" b="1" dirty="0">
                <a:solidFill>
                  <a:srgbClr val="C00000"/>
                </a:solidFill>
              </a:rPr>
              <a:t>in low temperature scenes</a:t>
            </a:r>
            <a:r>
              <a:rPr lang="en-US" sz="1600" dirty="0"/>
              <a:t> (e.g., overcast, high cloud situations).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1600" dirty="0"/>
              <a:t>2. the BT inconsistencies are </a:t>
            </a:r>
            <a:r>
              <a:rPr lang="en-US" sz="1600" b="1" dirty="0">
                <a:solidFill>
                  <a:srgbClr val="C00000"/>
                </a:solidFill>
              </a:rPr>
              <a:t>less dependent on the angle when the LZA is less than 70° </a:t>
            </a:r>
            <a:r>
              <a:rPr lang="en-US" sz="1600" b="1" dirty="0"/>
              <a:t>under both clear and partially cloudy situations</a:t>
            </a:r>
            <a:r>
              <a:rPr lang="en-US" sz="1600" dirty="0"/>
              <a:t>. While</a:t>
            </a:r>
            <a:r>
              <a:rPr lang="en-US" sz="1600" b="1" dirty="0"/>
              <a:t> under overcast situations</a:t>
            </a:r>
            <a:r>
              <a:rPr lang="en-US" sz="1600" b="1" dirty="0">
                <a:solidFill>
                  <a:srgbClr val="C00000"/>
                </a:solidFill>
              </a:rPr>
              <a:t>, BT inconsistencies increase significantly when the LZA is over 60°.</a:t>
            </a:r>
          </a:p>
          <a:p>
            <a:endParaRPr lang="en-US" sz="1600" dirty="0"/>
          </a:p>
          <a:p>
            <a:r>
              <a:rPr lang="en-US" sz="1600" dirty="0"/>
              <a:t>3. </a:t>
            </a:r>
            <a:r>
              <a:rPr lang="en-US" sz="1600" b="1" dirty="0">
                <a:solidFill>
                  <a:srgbClr val="C00000"/>
                </a:solidFill>
              </a:rPr>
              <a:t>Significant BIAS diurnal characteristics and relatively stable STD</a:t>
            </a:r>
            <a:r>
              <a:rPr lang="en-US" sz="1600" dirty="0"/>
              <a:t> </a:t>
            </a:r>
            <a:r>
              <a:rPr lang="en-US" sz="1600" b="1" dirty="0"/>
              <a:t>under clear and partially cloudy situations</a:t>
            </a:r>
            <a:r>
              <a:rPr lang="en-US" sz="1600" dirty="0"/>
              <a:t>; even </a:t>
            </a:r>
            <a:r>
              <a:rPr lang="en-US" sz="1600" b="1" dirty="0">
                <a:solidFill>
                  <a:srgbClr val="C00000"/>
                </a:solidFill>
              </a:rPr>
              <a:t>larger diurnal variations in BIAS and STD </a:t>
            </a:r>
            <a:r>
              <a:rPr lang="en-US" sz="1600" b="1" dirty="0"/>
              <a:t>under overcast situations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53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References</a:t>
            </a:r>
            <a:endParaRPr lang="en-US" sz="3200" dirty="0"/>
          </a:p>
        </p:txBody>
      </p:sp>
      <p:cxnSp>
        <p:nvCxnSpPr>
          <p:cNvPr id="3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Rectangle 3"/>
          <p:cNvSpPr/>
          <p:nvPr/>
        </p:nvSpPr>
        <p:spPr>
          <a:xfrm>
            <a:off x="97971" y="1140474"/>
            <a:ext cx="88880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Guo, Q., Yang, J., Wei, C., Chen, B., Wang, X., Han, C., et al. (2021). Spectrum calibration of the first hyperspectral infrared measurements from a geostationary platform: Method and preliminary assessment. Quarterly Journal of the Royal Meteorological Society, 147(736), 1562–1583. https://</a:t>
            </a:r>
            <a:r>
              <a:rPr lang="en-US" sz="1400" dirty="0" err="1"/>
              <a:t>doi.org</a:t>
            </a:r>
            <a:r>
              <a:rPr lang="en-US" sz="1400" dirty="0"/>
              <a:t>/10.1002/qj.3981 </a:t>
            </a:r>
          </a:p>
          <a:p>
            <a:endParaRPr lang="en-US" sz="1400" dirty="0"/>
          </a:p>
          <a:p>
            <a:r>
              <a:rPr lang="en-US" sz="1400" dirty="0" err="1"/>
              <a:t>Hewison</a:t>
            </a:r>
            <a:r>
              <a:rPr lang="en-US" sz="1400" dirty="0"/>
              <a:t>, T. J., Wu, X., Yu, F., </a:t>
            </a:r>
            <a:r>
              <a:rPr lang="en-US" sz="1400" dirty="0" err="1"/>
              <a:t>Tahara</a:t>
            </a:r>
            <a:r>
              <a:rPr lang="en-US" sz="1400" dirty="0"/>
              <a:t>, Y., Hu, X., Kim, D., &amp; Koenig, M. (2013). GSICS Inter-Calibration of Infrared Channels of Geostationary Imagers Using </a:t>
            </a:r>
            <a:r>
              <a:rPr lang="en-US" sz="1400" dirty="0" err="1"/>
              <a:t>Metop</a:t>
            </a:r>
            <a:r>
              <a:rPr lang="en-US" sz="1400" dirty="0"/>
              <a:t>/IASI. IEEE Transactions on Geoscience and Remote Sensing, 51(3), 1160–1170. </a:t>
            </a:r>
            <a:r>
              <a:rPr lang="en-US" sz="1400" dirty="0">
                <a:hlinkClick r:id="rId2"/>
              </a:rPr>
              <a:t>https://doi.org/10.1109/TGRS.2013.2238544</a:t>
            </a:r>
            <a:endParaRPr lang="en-US" sz="1400" dirty="0"/>
          </a:p>
          <a:p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400" dirty="0">
                <a:ea typeface="SimSun" panose="02010600030101010101" pitchFamily="2" charset="-122"/>
                <a:cs typeface="Times New Roman" panose="02020603050405020304" pitchFamily="18" charset="0"/>
              </a:rPr>
              <a:t>Li, J., Liu, C. Y., Huang, H. L., </a:t>
            </a:r>
            <a:r>
              <a:rPr lang="en-US" sz="1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Schmit</a:t>
            </a:r>
            <a:r>
              <a:rPr lang="en-US" sz="1400" dirty="0">
                <a:ea typeface="SimSun" panose="02010600030101010101" pitchFamily="2" charset="-122"/>
                <a:cs typeface="Times New Roman" panose="02020603050405020304" pitchFamily="18" charset="0"/>
              </a:rPr>
              <a:t>, T. J., Wu, X., </a:t>
            </a:r>
            <a:r>
              <a:rPr lang="en-US" sz="1400" dirty="0" err="1">
                <a:ea typeface="SimSun" panose="02010600030101010101" pitchFamily="2" charset="-122"/>
                <a:cs typeface="Times New Roman" panose="02020603050405020304" pitchFamily="18" charset="0"/>
              </a:rPr>
              <a:t>Menzel</a:t>
            </a:r>
            <a:r>
              <a:rPr lang="en-US" sz="1400" dirty="0">
                <a:ea typeface="SimSun" panose="02010600030101010101" pitchFamily="2" charset="-122"/>
                <a:cs typeface="Times New Roman" panose="02020603050405020304" pitchFamily="18" charset="0"/>
              </a:rPr>
              <a:t>, W. P., &amp; </a:t>
            </a:r>
            <a:r>
              <a:rPr lang="en-US" sz="1400" dirty="0" err="1">
                <a:ea typeface="SimSun" panose="02010600030101010101" pitchFamily="2" charset="-122"/>
                <a:cs typeface="Times New Roman" panose="02020603050405020304" pitchFamily="18" charset="0"/>
              </a:rPr>
              <a:t>Gurka</a:t>
            </a:r>
            <a:r>
              <a:rPr lang="en-US" sz="1400" dirty="0">
                <a:ea typeface="SimSun" panose="02010600030101010101" pitchFamily="2" charset="-122"/>
                <a:cs typeface="Times New Roman" panose="02020603050405020304" pitchFamily="18" charset="0"/>
              </a:rPr>
              <a:t>, J. J. (2005). Optimal cloud-clearing for AIRS radiances using MODIS. IEEE Transactions on Geoscience and Remote Sensing, 43(6), 1266-1278.</a:t>
            </a:r>
          </a:p>
          <a:p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400" dirty="0"/>
              <a:t>Wang, L., Cao, C., &amp; Goldberg, M. (2009). </a:t>
            </a:r>
            <a:r>
              <a:rPr lang="en-US" sz="1400" dirty="0" err="1"/>
              <a:t>Intercalibration</a:t>
            </a:r>
            <a:r>
              <a:rPr lang="en-US" sz="1400" dirty="0"/>
              <a:t> of GOES-11 and GOES-12 water vapor channels with </a:t>
            </a:r>
            <a:r>
              <a:rPr lang="en-US" sz="1400" dirty="0" err="1"/>
              <a:t>MetOp</a:t>
            </a:r>
            <a:r>
              <a:rPr lang="en-US" sz="1400" dirty="0"/>
              <a:t> IASI hyperspectral measurements. Journal of Atmospheric and Oceanic Technology, 26(9), 1843-1855.</a:t>
            </a:r>
          </a:p>
          <a:p>
            <a:endParaRPr lang="en-US" sz="1400" dirty="0">
              <a:ea typeface="DengXian" panose="02010600030101010101"/>
              <a:cs typeface="Times New Roman" panose="02020603050405020304" pitchFamily="18" charset="0"/>
            </a:endParaRPr>
          </a:p>
          <a:p>
            <a:r>
              <a:rPr lang="en-US" sz="1400" dirty="0"/>
              <a:t>Wang, L., Tremblay, D., Zhang, B., &amp; Han, Y. (2016). Fast and accurate collocation of the visible infrared imaging radiometer suite measurements with cross-track infrared sounder. Remote Sensing, 8(1), 76.</a:t>
            </a:r>
          </a:p>
          <a:p>
            <a:endParaRPr lang="en-US" sz="1400" dirty="0">
              <a:ea typeface="DengXian" panose="02010600030101010101"/>
              <a:cs typeface="Times New Roman" panose="02020603050405020304" pitchFamily="18" charset="0"/>
            </a:endParaRPr>
          </a:p>
          <a:p>
            <a:r>
              <a:rPr lang="en-US" sz="1400" dirty="0"/>
              <a:t>Wang, P., Li, J., Li, Z., Lim, A. H., Li, J., </a:t>
            </a:r>
            <a:r>
              <a:rPr lang="en-US" sz="1400" dirty="0" err="1"/>
              <a:t>Schmit</a:t>
            </a:r>
            <a:r>
              <a:rPr lang="en-US" sz="1400" dirty="0"/>
              <a:t>, T. J., &amp; Goldberg, M. D. (2017). The impact of Cross-track Infrared Sounder (</a:t>
            </a:r>
            <a:r>
              <a:rPr lang="en-US" sz="1400" dirty="0" err="1"/>
              <a:t>CrIS</a:t>
            </a:r>
            <a:r>
              <a:rPr lang="en-US" sz="1400" dirty="0"/>
              <a:t>) cloud- cleared radiances on Hurricane Joaquin (2015) and Matthew (2016) forecasts. Journal of Geophysical Research: Atmospheres, 122(24), 13201–13218. </a:t>
            </a:r>
            <a:r>
              <a:rPr lang="en-US" sz="1400" dirty="0">
                <a:hlinkClick r:id="rId3"/>
              </a:rPr>
              <a:t>https://doi.org/10.1002/2017jd027515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Yin, R., Han, W., Gao, Z., &amp; Di, D. (2020). The evaluation of FY4A’s Geostationary Interferometric Infrared Sounder (GIIRS) long-wave temper- </a:t>
            </a:r>
            <a:r>
              <a:rPr lang="en-US" sz="1400" dirty="0" err="1"/>
              <a:t>ature</a:t>
            </a:r>
            <a:r>
              <a:rPr lang="en-US" sz="1400" dirty="0"/>
              <a:t> sounding channels using the GRAPES global 4D-Var. Quarterly Journal of the Royal Meteorological Society, 146(728), 1459–1476. https://doi.org/10.1002/qj.3746</a:t>
            </a:r>
          </a:p>
        </p:txBody>
      </p:sp>
    </p:spTree>
    <p:extLst>
      <p:ext uri="{BB962C8B-B14F-4D97-AF65-F5344CB8AC3E}">
        <p14:creationId xmlns:p14="http://schemas.microsoft.com/office/powerpoint/2010/main" val="24221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44273"/>
            <a:ext cx="904602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GEO-GEO inter-calibrations have advantages</a:t>
            </a:r>
          </a:p>
          <a:p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         </a:t>
            </a:r>
            <a:r>
              <a:rPr lang="en-US" dirty="0">
                <a:ea typeface="Calibri"/>
                <a:cs typeface="Calibri"/>
              </a:rPr>
              <a:t>almost cover all scenes(e.g. all angles, large coverage, continuous time),  enables users to identify possible scene dependency of calibration uncertainty</a:t>
            </a:r>
          </a:p>
          <a:p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       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Interested in joint application of hyperspectral sounder and imager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     </a:t>
            </a:r>
            <a:r>
              <a:rPr lang="en-US" dirty="0"/>
              <a:t>  have a hyperspectral sounder (GIIRS) and imager (AGRI) on Fengyun-4A satellite</a:t>
            </a:r>
            <a:endParaRPr lang="en-US" dirty="0">
              <a:cs typeface="Calibri"/>
            </a:endParaRPr>
          </a:p>
          <a:p>
            <a:r>
              <a:rPr lang="en-US" dirty="0"/>
              <a:t>       Provide an opportunity for joint application, like cloud-clearing radiance for hyperspectral sounder used in the assimilation </a:t>
            </a:r>
            <a:r>
              <a:rPr lang="en-US" sz="1600" dirty="0"/>
              <a:t>(Wang P. et al., 2017; 2019).</a:t>
            </a:r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9" y="3247128"/>
            <a:ext cx="3107062" cy="1581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7931" y="0"/>
            <a:ext cx="27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8876" y="3789696"/>
            <a:ext cx="53371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/>
            <a:r>
              <a:rPr lang="en-US" sz="1600" dirty="0"/>
              <a:t>It requires the clear radiance components from the hyperspectral sounder are close to that of imager.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77275"/>
            <a:ext cx="92437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Goal:   the radiance consistency between the AGRI and GIIRS under different scenes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0029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  <a:ea typeface="Calibri"/>
                <a:cs typeface="Calibri"/>
              </a:rPr>
              <a:t>Curious about the 'true' accuracies/consistency of GIIRS &amp; AGRI</a:t>
            </a:r>
          </a:p>
          <a:p>
            <a:pPr indent="457200"/>
            <a:r>
              <a:rPr lang="en-US" dirty="0"/>
              <a:t>Lots of  assessment work on GIIRS/AGRI using observation and simulation (OMB) from  Numerical Weather Prediction Model, like GRAPES –an operational model in CMA and WRF model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19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0EA389-BBF3-884F-AA77-EB28F18DD1AF}"/>
              </a:ext>
            </a:extLst>
          </p:cNvPr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Background</a:t>
            </a:r>
          </a:p>
        </p:txBody>
      </p:sp>
      <p:cxnSp>
        <p:nvCxnSpPr>
          <p:cNvPr id="3" name="직선 연결선 11">
            <a:extLst>
              <a:ext uri="{FF2B5EF4-FFF2-40B4-BE49-F238E27FC236}">
                <a16:creationId xmlns:a16="http://schemas.microsoft.com/office/drawing/2014/main" id="{7F11EDC7-22F1-DA4C-BF9B-355951528D0E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67504A-7A9C-A044-A6BA-C026818C825C}"/>
              </a:ext>
            </a:extLst>
          </p:cNvPr>
          <p:cNvSpPr txBox="1"/>
          <p:nvPr/>
        </p:nvSpPr>
        <p:spPr>
          <a:xfrm>
            <a:off x="97971" y="967836"/>
            <a:ext cx="81238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GIIRS/FY-4A</a:t>
            </a:r>
            <a:r>
              <a:rPr lang="zh-CN" altLang="en-US" dirty="0"/>
              <a:t> </a:t>
            </a:r>
            <a:r>
              <a:rPr lang="en-US" dirty="0"/>
              <a:t>detector</a:t>
            </a:r>
            <a:r>
              <a:rPr lang="zh-CN" altLang="en-US" dirty="0"/>
              <a:t> </a:t>
            </a:r>
            <a:r>
              <a:rPr lang="en-US" dirty="0"/>
              <a:t>array</a:t>
            </a:r>
            <a:r>
              <a:rPr lang="en-US" altLang="zh-CN" dirty="0"/>
              <a:t>, observation</a:t>
            </a:r>
            <a:r>
              <a:rPr lang="zh-CN" altLang="en-US" dirty="0"/>
              <a:t> </a:t>
            </a:r>
            <a:r>
              <a:rPr lang="en-US" dirty="0"/>
              <a:t>coverage and period</a:t>
            </a:r>
          </a:p>
        </p:txBody>
      </p:sp>
      <p:pic>
        <p:nvPicPr>
          <p:cNvPr id="1025" name="Picture 1" descr="page5image29113376">
            <a:extLst>
              <a:ext uri="{FF2B5EF4-FFF2-40B4-BE49-F238E27FC236}">
                <a16:creationId xmlns:a16="http://schemas.microsoft.com/office/drawing/2014/main" id="{5A22D32C-A352-EE48-BF63-B6C7AEA1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7" y="1860796"/>
            <a:ext cx="4302357" cy="22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1A0D3-19EB-7C4B-970E-56815266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87" y="2110154"/>
            <a:ext cx="444804" cy="720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C4A60-1243-8A49-B5DB-D33CF46C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764" y="1587654"/>
            <a:ext cx="1129813" cy="273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2CD2BB-855B-A14F-8242-82D29BBD5106}"/>
              </a:ext>
            </a:extLst>
          </p:cNvPr>
          <p:cNvSpPr txBox="1"/>
          <p:nvPr/>
        </p:nvSpPr>
        <p:spPr>
          <a:xfrm>
            <a:off x="146874" y="4243882"/>
            <a:ext cx="44401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AGRI/FY-4A</a:t>
            </a:r>
            <a:r>
              <a:rPr lang="zh-CN" altLang="en-US" dirty="0"/>
              <a:t> </a:t>
            </a:r>
            <a:r>
              <a:rPr lang="en-US" altLang="zh-CN" dirty="0"/>
              <a:t>observation</a:t>
            </a:r>
            <a:r>
              <a:rPr lang="zh-CN" altLang="en-US" dirty="0"/>
              <a:t> </a:t>
            </a:r>
            <a:r>
              <a:rPr lang="en-US" dirty="0"/>
              <a:t>coverage and  period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E8450-39C9-A645-8781-41CBE0BBF856}"/>
              </a:ext>
            </a:extLst>
          </p:cNvPr>
          <p:cNvSpPr txBox="1"/>
          <p:nvPr/>
        </p:nvSpPr>
        <p:spPr>
          <a:xfrm>
            <a:off x="4969151" y="1473739"/>
            <a:ext cx="4066320" cy="2585323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GIIRS (</a:t>
            </a:r>
            <a:r>
              <a:rPr lang="en-US" dirty="0"/>
              <a:t>Geostationary Interferometric Infrared Sounder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128 detectors </a:t>
            </a:r>
          </a:p>
          <a:p>
            <a:r>
              <a:rPr lang="en-US" altLang="zh-CN" dirty="0"/>
              <a:t> ~ 2</a:t>
            </a:r>
            <a:r>
              <a:rPr lang="zh-CN" altLang="en-US" dirty="0"/>
              <a:t> </a:t>
            </a:r>
            <a:r>
              <a:rPr lang="en-US" altLang="zh-CN" dirty="0" err="1"/>
              <a:t>hr</a:t>
            </a:r>
            <a:r>
              <a:rPr lang="zh-CN" altLang="en-US" dirty="0"/>
              <a:t>     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whole region scan </a:t>
            </a:r>
          </a:p>
          <a:p>
            <a:r>
              <a:rPr lang="en-US" dirty="0"/>
              <a:t> ~ 15 min for each horizontal area</a:t>
            </a:r>
          </a:p>
          <a:p>
            <a:r>
              <a:rPr lang="en-US" dirty="0"/>
              <a:t>including Earth scene (ES), deep space (DS), blackbody (BB), and star sensing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D27297-4BD8-F749-8336-0EB3FB6EB916}"/>
              </a:ext>
            </a:extLst>
          </p:cNvPr>
          <p:cNvSpPr/>
          <p:nvPr/>
        </p:nvSpPr>
        <p:spPr>
          <a:xfrm>
            <a:off x="2922649" y="3920563"/>
            <a:ext cx="1441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(Guo et al., 2021)</a:t>
            </a: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9360917-EE01-0A0A-0C0D-9C0D288E8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" y="4581370"/>
            <a:ext cx="4387790" cy="2276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3E8450-39C9-A645-8781-41CBE0BBF856}"/>
              </a:ext>
            </a:extLst>
          </p:cNvPr>
          <p:cNvSpPr txBox="1"/>
          <p:nvPr/>
        </p:nvSpPr>
        <p:spPr>
          <a:xfrm>
            <a:off x="4969151" y="4867662"/>
            <a:ext cx="3697793" cy="175432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AGRI (</a:t>
            </a:r>
            <a:r>
              <a:rPr lang="en-US" dirty="0"/>
              <a:t>Advanced Geosynchronous Radiation Imager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~ 15 min</a:t>
            </a:r>
            <a:r>
              <a:rPr lang="zh-CN" altLang="en-US" dirty="0"/>
              <a:t> 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full-disk mode</a:t>
            </a:r>
          </a:p>
          <a:p>
            <a:r>
              <a:rPr lang="en-US" dirty="0"/>
              <a:t>~ 5   min  for region    mode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Background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72" y="940561"/>
            <a:ext cx="44999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Spectral information of AGRI and GIIRS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618" y="6102321"/>
            <a:ext cx="38433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Spectral collocated bands:</a:t>
            </a:r>
          </a:p>
          <a:p>
            <a:r>
              <a:rPr lang="en-US" sz="1400" dirty="0"/>
              <a:t>     One CO</a:t>
            </a:r>
            <a:r>
              <a:rPr lang="en-US" sz="1400" baseline="-25000" dirty="0"/>
              <a:t>2</a:t>
            </a:r>
            <a:r>
              <a:rPr lang="en-US" sz="1400" dirty="0"/>
              <a:t> absorption band + Two window bands    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66CA195D-7154-5C4E-B9D9-05EFB602297B}"/>
              </a:ext>
            </a:extLst>
          </p:cNvPr>
          <p:cNvSpPr txBox="1"/>
          <p:nvPr/>
        </p:nvSpPr>
        <p:spPr>
          <a:xfrm>
            <a:off x="6009361" y="1471962"/>
            <a:ext cx="268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OMB from WRF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/>
          <a:stretch/>
        </p:blipFill>
        <p:spPr>
          <a:xfrm>
            <a:off x="304359" y="1411907"/>
            <a:ext cx="3707910" cy="3269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r="4658" b="1579"/>
          <a:stretch/>
        </p:blipFill>
        <p:spPr>
          <a:xfrm>
            <a:off x="48544" y="4921151"/>
            <a:ext cx="4549371" cy="10791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10626" y="2728343"/>
            <a:ext cx="1801643" cy="7743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2129" y="944516"/>
            <a:ext cx="410379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OMB results for the GIIRS/FY4A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581" y="1844753"/>
            <a:ext cx="3492341" cy="2878733"/>
          </a:xfrm>
          <a:prstGeom prst="rect">
            <a:avLst/>
          </a:prstGeom>
        </p:spPr>
      </p:pic>
      <p:sp>
        <p:nvSpPr>
          <p:cNvPr id="25" name="TextBox 2">
            <a:extLst>
              <a:ext uri="{FF2B5EF4-FFF2-40B4-BE49-F238E27FC236}">
                <a16:creationId xmlns:a16="http://schemas.microsoft.com/office/drawing/2014/main" id="{36C14153-F901-AE4E-857D-DC1B3EE34E4A}"/>
              </a:ext>
            </a:extLst>
          </p:cNvPr>
          <p:cNvSpPr txBox="1"/>
          <p:nvPr/>
        </p:nvSpPr>
        <p:spPr>
          <a:xfrm>
            <a:off x="4846169" y="2263859"/>
            <a:ext cx="7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Jun, in 2019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761C9827-97BD-D844-BA18-80DC29F27780}"/>
              </a:ext>
            </a:extLst>
          </p:cNvPr>
          <p:cNvSpPr txBox="1"/>
          <p:nvPr/>
        </p:nvSpPr>
        <p:spPr>
          <a:xfrm>
            <a:off x="4876795" y="3775379"/>
            <a:ext cx="77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Aug, in 2020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0641" y="6000307"/>
            <a:ext cx="361528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Tip: The calibration coefficients had been revised in August, October and November of 2019, respectively  (</a:t>
            </a:r>
            <a:r>
              <a:rPr lang="en-US" sz="1400" dirty="0" err="1"/>
              <a:t>Guo</a:t>
            </a:r>
            <a:r>
              <a:rPr lang="en-US" sz="1400" dirty="0"/>
              <a:t> et al., 2021).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6691" y="5079250"/>
            <a:ext cx="494271" cy="762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91392" y="4731171"/>
            <a:ext cx="29167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noise or calibration uncertainty 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730 cm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−1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GIIRS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20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Algorithm</a:t>
            </a:r>
            <a:r>
              <a:rPr lang="en-US" sz="3200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45510"/>
              </p:ext>
            </p:extLst>
          </p:nvPr>
        </p:nvGraphicFramePr>
        <p:xfrm>
          <a:off x="157941" y="1554479"/>
          <a:ext cx="8022232" cy="23164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285475">
                  <a:extLst>
                    <a:ext uri="{9D8B030D-6E8A-4147-A177-3AD203B41FA5}">
                      <a16:colId xmlns:a16="http://schemas.microsoft.com/office/drawing/2014/main" val="4173639023"/>
                    </a:ext>
                  </a:extLst>
                </a:gridCol>
                <a:gridCol w="4736757">
                  <a:extLst>
                    <a:ext uri="{9D8B030D-6E8A-4147-A177-3AD203B41FA5}">
                      <a16:colId xmlns:a16="http://schemas.microsoft.com/office/drawing/2014/main" val="3692310441"/>
                    </a:ext>
                  </a:extLst>
                </a:gridCol>
              </a:tblGrid>
              <a:tr h="2493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Filter/Constraint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Criteria/Threshold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21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Collocation 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Space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Line-of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Sight (LOS) method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(Wang L. et al., 2016)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68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Concurrent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 15 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09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Collocation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in spectrum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Band12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&amp; 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490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View     geometry  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additional limitation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3677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Scene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 uniformity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STD/mean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BT &lt; 0.02 </a:t>
                      </a:r>
                    </a:p>
                    <a:p>
                      <a:pPr algn="l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(Environment: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 AGRI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pixel) (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Hewison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et al.,2013)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323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940" y="1009041"/>
            <a:ext cx="73318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Collocation and Filter for the AGRI/GIIRS inter-calibration pairs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7941" y="4890238"/>
            <a:ext cx="8834978" cy="1684316"/>
            <a:chOff x="157941" y="4890238"/>
            <a:chExt cx="8834978" cy="16843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941" y="5059515"/>
              <a:ext cx="8834978" cy="15150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3757" y="4890238"/>
              <a:ext cx="792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Local Zenith Angle differences between spatial collocated AGRI and GIIRS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7119" y="4305388"/>
            <a:ext cx="591183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additional limitation on viewing geometry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00" y="4197550"/>
            <a:ext cx="2714323" cy="20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Algorithm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40" y="1009041"/>
            <a:ext cx="73318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 Method – Spatial Collocation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0" y="1471207"/>
            <a:ext cx="4876397" cy="2358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4970" y="1985914"/>
            <a:ext cx="38425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Criteria:</a:t>
            </a:r>
          </a:p>
          <a:p>
            <a:r>
              <a:rPr lang="en-US" sz="1600" dirty="0"/>
              <a:t>LOS vector difference between the AGRI and GIIRS   &lt;   GIIRS FOV size angle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/>
          <a:stretch/>
        </p:blipFill>
        <p:spPr>
          <a:xfrm>
            <a:off x="117815" y="4762187"/>
            <a:ext cx="4325748" cy="1840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/>
          <a:stretch/>
        </p:blipFill>
        <p:spPr>
          <a:xfrm>
            <a:off x="4769006" y="4792590"/>
            <a:ext cx="4218475" cy="18105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2080" y="4216461"/>
            <a:ext cx="212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AGRI cloud mask </a:t>
            </a:r>
          </a:p>
          <a:p>
            <a:r>
              <a:rPr lang="en-US" sz="1600" dirty="0"/>
              <a:t>at AGRI pixel (4 km)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7822" y="4216461"/>
            <a:ext cx="212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AGRI cloud mask </a:t>
            </a:r>
          </a:p>
          <a:p>
            <a:r>
              <a:rPr lang="en-US" sz="1600" dirty="0"/>
              <a:t>at GIIRS FOV (16 km)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4337" y="4247153"/>
            <a:ext cx="159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AGRI band 12 BT</a:t>
            </a:r>
          </a:p>
          <a:p>
            <a:r>
              <a:rPr lang="en-US" sz="1600" dirty="0"/>
              <a:t>at AGRI pixel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7644" y="4247153"/>
            <a:ext cx="159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AGRI band 12 BT</a:t>
            </a:r>
          </a:p>
          <a:p>
            <a:r>
              <a:rPr lang="en-US" sz="1600" dirty="0"/>
              <a:t>at GIIRS FOV</a:t>
            </a:r>
          </a:p>
        </p:txBody>
      </p:sp>
    </p:spTree>
    <p:extLst>
      <p:ext uri="{BB962C8B-B14F-4D97-AF65-F5344CB8AC3E}">
        <p14:creationId xmlns:p14="http://schemas.microsoft.com/office/powerpoint/2010/main" val="194319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1192" y="1037677"/>
            <a:ext cx="576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GIIRS &amp; AGRI Level 1b radiance measurements</a:t>
            </a:r>
          </a:p>
          <a:p>
            <a:r>
              <a:rPr lang="en-US" dirty="0"/>
              <a:t>      Time: from 01 to 07 July 2020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192" y="4009545"/>
            <a:ext cx="81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AGRI Level 2 product  to determine the cloudy scene for the GIIRS FOV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7" y="1822256"/>
            <a:ext cx="5495544" cy="2049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5" y="4517127"/>
            <a:ext cx="6200149" cy="23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2" y="1324722"/>
            <a:ext cx="7628354" cy="441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1872" y="174861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Scene  BT </a:t>
            </a:r>
          </a:p>
          <a:p>
            <a:r>
              <a:rPr lang="en-US" sz="1600" dirty="0"/>
              <a:t>dependency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1872" y="309210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Scene dependency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1872" y="4635362"/>
            <a:ext cx="162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GIIRS Scene 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1838" y="922438"/>
            <a:ext cx="61680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 and STD in space of </a:t>
            </a:r>
            <a:r>
              <a:rPr lang="en-US" b="1" dirty="0">
                <a:solidFill>
                  <a:srgbClr val="C00000"/>
                </a:solidFill>
              </a:rPr>
              <a:t>Brightness Temperature </a:t>
            </a:r>
            <a:r>
              <a:rPr lang="en-US" dirty="0"/>
              <a:t>(unit: K)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742406"/>
            <a:ext cx="890293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Clear skies: </a:t>
            </a:r>
            <a:r>
              <a:rPr lang="en-US" sz="1600" dirty="0"/>
              <a:t>less scene/target BT dependence;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Cloudy situations: </a:t>
            </a:r>
            <a:r>
              <a:rPr lang="en-US" sz="1600" dirty="0"/>
              <a:t>significant scene BT dependence; </a:t>
            </a:r>
          </a:p>
          <a:p>
            <a:r>
              <a:rPr lang="en-US" sz="1600" dirty="0"/>
              <a:t>BIAS and STD are more influenced by scene brightness temperature than the “presence” of clouds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Why Larger calibration uncertainty in low temperature scenes?   </a:t>
            </a:r>
          </a:p>
          <a:p>
            <a:r>
              <a:rPr lang="en-US" sz="1600" dirty="0"/>
              <a:t>Guess: Might partly caused by larger nonlinearity of the Planck function in low temperature scenes.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902767"/>
            <a:ext cx="9259330" cy="82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2902767"/>
            <a:ext cx="9144000" cy="2801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39763" y="1474574"/>
            <a:ext cx="0" cy="1013254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85860" y="1507525"/>
            <a:ext cx="0" cy="1013254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18638" y="3031523"/>
            <a:ext cx="370703" cy="7578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15664" y="1656377"/>
            <a:ext cx="395417" cy="763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41772" y="3059040"/>
            <a:ext cx="395417" cy="763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1">
            <a:extLst>
              <a:ext uri="{FF2B5EF4-FFF2-40B4-BE49-F238E27FC236}">
                <a16:creationId xmlns:a16="http://schemas.microsoft.com/office/drawing/2014/main" id="{4EFDB6BF-2FC6-034A-9657-297E866E2FEF}"/>
              </a:ext>
            </a:extLst>
          </p:cNvPr>
          <p:cNvCxnSpPr/>
          <p:nvPr/>
        </p:nvCxnSpPr>
        <p:spPr>
          <a:xfrm>
            <a:off x="0" y="832935"/>
            <a:ext cx="9144000" cy="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97971" y="16651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2" y="1331844"/>
            <a:ext cx="7628354" cy="4416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1872" y="174861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Scene  BT </a:t>
            </a:r>
          </a:p>
          <a:p>
            <a:r>
              <a:rPr lang="en-US" sz="1600" dirty="0"/>
              <a:t>dependency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1872" y="3092106"/>
            <a:ext cx="17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Cloud Scene dependency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1872" y="4635362"/>
            <a:ext cx="162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GIIRS Scene Rad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606" y="917574"/>
            <a:ext cx="61680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 and STD in space of </a:t>
            </a:r>
            <a:r>
              <a:rPr lang="en-US" b="1" dirty="0">
                <a:solidFill>
                  <a:srgbClr val="C00000"/>
                </a:solidFill>
              </a:rPr>
              <a:t>Radiance </a:t>
            </a:r>
            <a:r>
              <a:rPr lang="en-US" dirty="0"/>
              <a:t>(unit: mw/(m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dirty="0" err="1"/>
              <a:t>sr</a:t>
            </a:r>
            <a:r>
              <a:rPr lang="en-US" dirty="0"/>
              <a:t> cm</a:t>
            </a:r>
            <a:r>
              <a:rPr lang="en-US" baseline="30000" dirty="0"/>
              <a:t>-1</a:t>
            </a:r>
            <a:r>
              <a:rPr lang="en-US" dirty="0"/>
              <a:t>))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027003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ea typeface="SimSun" panose="02010600030101010101" pitchFamily="2" charset="-122"/>
              </a:rPr>
              <a:t>For the cold scene, the bias decrease fast (more nonlinear) in BT than the bias in radiance (less nonlinear).</a:t>
            </a:r>
          </a:p>
          <a:p>
            <a:r>
              <a:rPr lang="en-US" sz="1600" dirty="0">
                <a:ea typeface="SimSun" panose="02010600030101010101" pitchFamily="2" charset="-122"/>
              </a:rPr>
              <a:t>It proves the nonlinearity of Planck function makes some contributions to the larger biases for cold scenes.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3351" y="3059041"/>
            <a:ext cx="395417" cy="763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5664" y="1656377"/>
            <a:ext cx="395417" cy="763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41772" y="3059040"/>
            <a:ext cx="395417" cy="763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8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AD295A6026440A932CB0B0262B007" ma:contentTypeVersion="7" ma:contentTypeDescription="Create a new document." ma:contentTypeScope="" ma:versionID="d6271cfcff52874b9f13f49add3e874f">
  <xsd:schema xmlns:xsd="http://www.w3.org/2001/XMLSchema" xmlns:xs="http://www.w3.org/2001/XMLSchema" xmlns:p="http://schemas.microsoft.com/office/2006/metadata/properties" xmlns:ns3="42c2d648-7d8d-4526-9830-935ea860eada" targetNamespace="http://schemas.microsoft.com/office/2006/metadata/properties" ma:root="true" ma:fieldsID="a76dff6dcef5f65468387f84e727766b" ns3:_="">
    <xsd:import namespace="42c2d648-7d8d-4526-9830-935ea860ea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d648-7d8d-4526-9830-935ea860e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6631E3-080D-4CE2-A837-E4C88C15FD9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42c2d648-7d8d-4526-9830-935ea860ead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1AA5A9-CE5C-4420-B360-815C39A04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2d648-7d8d-4526-9830-935ea860e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618329-4910-4B24-883C-6FF200D87F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1644</Words>
  <Application>Microsoft Macintosh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DengXian</vt:lpstr>
      <vt:lpstr>DengXian</vt:lpstr>
      <vt:lpstr>SimSun</vt:lpstr>
      <vt:lpstr>STIX-Italic</vt:lpstr>
      <vt:lpstr>STIX-Regular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Di</dc:creator>
  <cp:lastModifiedBy>DI DI</cp:lastModifiedBy>
  <cp:revision>166</cp:revision>
  <dcterms:created xsi:type="dcterms:W3CDTF">2023-04-26T16:13:10Z</dcterms:created>
  <dcterms:modified xsi:type="dcterms:W3CDTF">2023-05-04T10:55:35Z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0x010100994AD295A6026440A932CB0B0262B007</vt:lpwstr>
  </property>
</Properties>
</file>