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19"/>
  </p:notesMasterIdLst>
  <p:handoutMasterIdLst>
    <p:handoutMasterId r:id="rId20"/>
  </p:handoutMasterIdLst>
  <p:sldIdLst>
    <p:sldId id="577" r:id="rId2"/>
    <p:sldId id="600" r:id="rId3"/>
    <p:sldId id="601" r:id="rId4"/>
    <p:sldId id="588" r:id="rId5"/>
    <p:sldId id="602" r:id="rId6"/>
    <p:sldId id="603" r:id="rId7"/>
    <p:sldId id="604" r:id="rId8"/>
    <p:sldId id="605" r:id="rId9"/>
    <p:sldId id="606" r:id="rId10"/>
    <p:sldId id="607" r:id="rId11"/>
    <p:sldId id="608" r:id="rId12"/>
    <p:sldId id="609" r:id="rId13"/>
    <p:sldId id="611" r:id="rId14"/>
    <p:sldId id="585" r:id="rId15"/>
    <p:sldId id="612" r:id="rId16"/>
    <p:sldId id="610" r:id="rId17"/>
    <p:sldId id="595" r:id="rId1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  <p:cmAuthor id="1" name="Daela Huff" initials="D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FFFFFF"/>
    <a:srgbClr val="008000"/>
    <a:srgbClr val="33CC33"/>
    <a:srgbClr val="0033CC"/>
    <a:srgbClr val="9900FF"/>
    <a:srgbClr val="003399"/>
    <a:srgbClr val="00CC66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4695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138" y="6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1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242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r">
              <a:defRPr sz="1200"/>
            </a:lvl1pPr>
          </a:lstStyle>
          <a:p>
            <a:fld id="{E6BE962C-A69F-4E2A-B52A-B5E0AB9803B8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r">
              <a:defRPr sz="12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8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7" tIns="46584" rIns="93167" bIns="4658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6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8101-E5EA-4C88-B4D0-3502433140B4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7906-65D5-4AE4-A415-88914DE5D980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22-D66D-4130-97EC-A01543D99507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026159"/>
            <a:ext cx="10972800" cy="545274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844800" cy="365125"/>
          </a:xfrm>
        </p:spPr>
        <p:txBody>
          <a:bodyPr/>
          <a:lstStyle/>
          <a:p>
            <a:fld id="{36AA9D06-0DDC-43DB-B80A-B18B30663611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78906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78905"/>
            <a:ext cx="28448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CAB1-A58A-4BFB-80A1-8ACA6DC51A05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B390-D426-4E3F-B0F6-8C02A945A8DB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CA2C-2027-4265-906F-F35038E2DE2A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A763-F383-4DC6-B253-7B04196021E0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DE52-4227-4B49-A7E3-71040B03D5CD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E9E-917F-4224-8662-01E965D4C2F7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80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19200"/>
            <a:ext cx="73152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8DC9-07D6-4CB7-BBD2-7ADEB6B7A259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27759"/>
            <a:ext cx="10972800" cy="5228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744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85DE5-E8DD-40CE-B017-3C2FB130B14C}" type="datetime1">
              <a:rPr lang="en-US" smtClean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725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6720" y="64782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88582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pic>
        <p:nvPicPr>
          <p:cNvPr id="1026" name="Picture 2" descr="CISESS">
            <a:extLst>
              <a:ext uri="{FF2B5EF4-FFF2-40B4-BE49-F238E27FC236}">
                <a16:creationId xmlns:a16="http://schemas.microsoft.com/office/drawing/2014/main" id="{2047547D-08F3-4FDF-9642-A053E77A36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" y="46671"/>
            <a:ext cx="1346661" cy="74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300" b="1" i="0" strike="noStrike" kern="120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wlikun@umd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800101"/>
            <a:ext cx="9144001" cy="2509069"/>
          </a:xfrm>
        </p:spPr>
        <p:txBody>
          <a:bodyPr>
            <a:normAutofit/>
          </a:bodyPr>
          <a:lstStyle/>
          <a:p>
            <a:br>
              <a:rPr lang="en-US" sz="4000" dirty="0"/>
            </a:br>
            <a:r>
              <a:rPr lang="en-US" sz="4000" dirty="0"/>
              <a:t> Angle effects on collocation related to the algorithm improvements</a:t>
            </a:r>
            <a:br>
              <a:rPr lang="en-US" sz="4000" dirty="0"/>
            </a:br>
            <a:r>
              <a:rPr lang="en-US" sz="3200" dirty="0">
                <a:latin typeface="Baskerville Old Face" pitchFamily="18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9860" y="3566160"/>
            <a:ext cx="6926580" cy="204978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Likun Wang</a:t>
            </a:r>
            <a:endParaRPr lang="en-US" sz="18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endParaRPr lang="en-US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Univ. of Maryland, College Park, MD; 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hlinkClick r:id="rId2"/>
              </a:rPr>
              <a:t>wlikun@umd.edu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514350" indent="-514350"/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514350" indent="-514350"/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100" dirty="0"/>
              <a:t> 2023 GSICS Web Meeting; March 20 2018 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4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0151-A001-4043-99D3-99E81D2BE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Angle Constrains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EF4CF3-88FA-46C2-B462-1A1775372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405" y="1040408"/>
            <a:ext cx="6948630" cy="47771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801E8-40E7-446A-AA99-DDB59919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8A803A-08AD-405D-B91F-670CFE31A93E}"/>
              </a:ext>
            </a:extLst>
          </p:cNvPr>
          <p:cNvSpPr txBox="1"/>
          <p:nvPr/>
        </p:nvSpPr>
        <p:spPr>
          <a:xfrm>
            <a:off x="2015520" y="5787509"/>
            <a:ext cx="9233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|COS(zenith1)/COS(zenith2) -1| &lt; 0.01, only 3% (5763) data are saved for one day’s collocations  </a:t>
            </a:r>
          </a:p>
        </p:txBody>
      </p:sp>
    </p:spTree>
    <p:extLst>
      <p:ext uri="{BB962C8B-B14F-4D97-AF65-F5344CB8AC3E}">
        <p14:creationId xmlns:p14="http://schemas.microsoft.com/office/powerpoint/2010/main" val="1526372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61758A7-B366-441E-A85C-6665DCD26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2460" y="946380"/>
            <a:ext cx="6882128" cy="47314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12A751-18F9-4F1D-AA04-96CAE5E61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down with Azimuth Angle Difference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71F62-9EC3-48AC-9D57-53DEA8B6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913681-BFB9-42EA-967A-181DF947C82A}"/>
              </a:ext>
            </a:extLst>
          </p:cNvPr>
          <p:cNvCxnSpPr/>
          <p:nvPr/>
        </p:nvCxnSpPr>
        <p:spPr>
          <a:xfrm>
            <a:off x="7389845" y="1950098"/>
            <a:ext cx="970384" cy="1212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A06B00-47D8-4FD8-8AB1-B002AB40E900}"/>
              </a:ext>
            </a:extLst>
          </p:cNvPr>
          <p:cNvCxnSpPr>
            <a:cxnSpLocks/>
          </p:cNvCxnSpPr>
          <p:nvPr/>
        </p:nvCxnSpPr>
        <p:spPr>
          <a:xfrm flipV="1">
            <a:off x="6969967" y="1500644"/>
            <a:ext cx="1390262" cy="1055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A6541A-4F21-49DE-9F1F-B1FE21250581}"/>
              </a:ext>
            </a:extLst>
          </p:cNvPr>
          <p:cNvSpPr txBox="1"/>
          <p:nvPr/>
        </p:nvSpPr>
        <p:spPr>
          <a:xfrm>
            <a:off x="541176" y="5738399"/>
            <a:ext cx="11383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should only use the data from the small azimuth angle difference (from close view perspective). Otherwise, parallax</a:t>
            </a:r>
          </a:p>
          <a:p>
            <a:r>
              <a:rPr lang="en-US" dirty="0"/>
              <a:t>effects will bring into uncertainties into the data.   </a:t>
            </a:r>
          </a:p>
        </p:txBody>
      </p:sp>
    </p:spTree>
    <p:extLst>
      <p:ext uri="{BB962C8B-B14F-4D97-AF65-F5344CB8AC3E}">
        <p14:creationId xmlns:p14="http://schemas.microsoft.com/office/powerpoint/2010/main" val="2464021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3594-1799-4A77-A8DF-6CBA9EBF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Further constrain Azimuth Angle Difference </a:t>
            </a:r>
            <a:br>
              <a:rPr lang="en-US" dirty="0"/>
            </a:br>
            <a:r>
              <a:rPr lang="en-US" dirty="0"/>
              <a:t>(less 50 degree)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30BABC-A475-4BFD-B022-385DE566B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272" y="1025842"/>
            <a:ext cx="7931728" cy="54530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A258C-C618-42D5-A0CB-DBE470B9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89DE3-B2D6-4433-A62E-536BC8E538D0}"/>
              </a:ext>
            </a:extLst>
          </p:cNvPr>
          <p:cNvSpPr txBox="1"/>
          <p:nvPr/>
        </p:nvSpPr>
        <p:spPr>
          <a:xfrm>
            <a:off x="6484775" y="6338887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1738 (of 5763) observations are left.  </a:t>
            </a:r>
          </a:p>
        </p:txBody>
      </p:sp>
    </p:spTree>
    <p:extLst>
      <p:ext uri="{BB962C8B-B14F-4D97-AF65-F5344CB8AC3E}">
        <p14:creationId xmlns:p14="http://schemas.microsoft.com/office/powerpoint/2010/main" val="3293068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F7F92-E327-4C35-9AF6-67E170839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LOS vectors instead of Angles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7C699-1826-49CF-B712-86EEAB807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563" y="1063689"/>
            <a:ext cx="5639837" cy="5414581"/>
          </a:xfrm>
        </p:spPr>
        <p:txBody>
          <a:bodyPr>
            <a:normAutofit fontScale="92500"/>
          </a:bodyPr>
          <a:lstStyle/>
          <a:p>
            <a:r>
              <a:rPr lang="en-US" dirty="0"/>
              <a:t>Azimuth and Zenith angles are used to characterize the LOS vectors. </a:t>
            </a:r>
          </a:p>
          <a:p>
            <a:endParaRPr lang="en-US" dirty="0"/>
          </a:p>
          <a:p>
            <a:r>
              <a:rPr lang="en-US" dirty="0"/>
              <a:t>The LOS vectors can be computed from both LEO and GEO.  </a:t>
            </a:r>
          </a:p>
          <a:p>
            <a:endParaRPr lang="en-US" dirty="0"/>
          </a:p>
          <a:p>
            <a:r>
              <a:rPr lang="en-US" dirty="0"/>
              <a:t>How about directly constraining Line of Sight (LOS) Vectors from GEO and LEO? </a:t>
            </a:r>
          </a:p>
          <a:p>
            <a:endParaRPr lang="en-US" dirty="0"/>
          </a:p>
          <a:p>
            <a:r>
              <a:rPr lang="en-US" dirty="0"/>
              <a:t>Check the angles of two LOS vectors.   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7A0B6-5001-473E-AC8C-77B81EB5E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063689"/>
            <a:ext cx="5384800" cy="5414582"/>
          </a:xfrm>
        </p:spPr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9128E-2C89-4895-A08B-0F7C9718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386664-2EDC-4A40-AE88-E6760D277C91}"/>
              </a:ext>
            </a:extLst>
          </p:cNvPr>
          <p:cNvSpPr/>
          <p:nvPr/>
        </p:nvSpPr>
        <p:spPr>
          <a:xfrm>
            <a:off x="7007290" y="2882734"/>
            <a:ext cx="3051110" cy="28271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9E9994-A9CB-4C6C-AFE7-8876E9AB50BA}"/>
              </a:ext>
            </a:extLst>
          </p:cNvPr>
          <p:cNvCxnSpPr>
            <a:cxnSpLocks/>
          </p:cNvCxnSpPr>
          <p:nvPr/>
        </p:nvCxnSpPr>
        <p:spPr>
          <a:xfrm flipV="1">
            <a:off x="8444204" y="2891783"/>
            <a:ext cx="373225" cy="1404538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AB37BD-1737-4FDB-A869-FDC48C018BCB}"/>
              </a:ext>
            </a:extLst>
          </p:cNvPr>
          <p:cNvCxnSpPr>
            <a:cxnSpLocks/>
          </p:cNvCxnSpPr>
          <p:nvPr/>
        </p:nvCxnSpPr>
        <p:spPr>
          <a:xfrm flipV="1">
            <a:off x="8444204" y="2252141"/>
            <a:ext cx="1614196" cy="2044180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874507-432E-4868-B617-675C4CFEB763}"/>
              </a:ext>
            </a:extLst>
          </p:cNvPr>
          <p:cNvCxnSpPr>
            <a:cxnSpLocks/>
          </p:cNvCxnSpPr>
          <p:nvPr/>
        </p:nvCxnSpPr>
        <p:spPr>
          <a:xfrm flipH="1">
            <a:off x="8817430" y="2252141"/>
            <a:ext cx="1240970" cy="630593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CB4C8-34FB-4F7F-BC42-73F14A9AF4E3}"/>
              </a:ext>
            </a:extLst>
          </p:cNvPr>
          <p:cNvCxnSpPr>
            <a:cxnSpLocks/>
          </p:cNvCxnSpPr>
          <p:nvPr/>
        </p:nvCxnSpPr>
        <p:spPr>
          <a:xfrm flipH="1">
            <a:off x="8817430" y="2713918"/>
            <a:ext cx="2968170" cy="177866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9FAA71-7C4F-47FF-8E3A-B9818F4380DE}"/>
              </a:ext>
            </a:extLst>
          </p:cNvPr>
          <p:cNvCxnSpPr>
            <a:cxnSpLocks/>
          </p:cNvCxnSpPr>
          <p:nvPr/>
        </p:nvCxnSpPr>
        <p:spPr>
          <a:xfrm flipH="1">
            <a:off x="8444206" y="2713918"/>
            <a:ext cx="3393231" cy="1557010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FC44584-2E8E-48BF-B03D-C2DB3BC9A6C9}"/>
              </a:ext>
            </a:extLst>
          </p:cNvPr>
          <p:cNvSpPr txBox="1"/>
          <p:nvPr/>
        </p:nvSpPr>
        <p:spPr>
          <a:xfrm>
            <a:off x="9989923" y="2102872"/>
            <a:ext cx="5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LEO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A6654C-A219-469D-8AB0-85C061ADC4D8}"/>
              </a:ext>
            </a:extLst>
          </p:cNvPr>
          <p:cNvSpPr txBox="1"/>
          <p:nvPr/>
        </p:nvSpPr>
        <p:spPr>
          <a:xfrm>
            <a:off x="11567380" y="2882309"/>
            <a:ext cx="59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E06F67-819F-4965-A39D-2A2885F66AA0}"/>
              </a:ext>
            </a:extLst>
          </p:cNvPr>
          <p:cNvSpPr txBox="1"/>
          <p:nvPr/>
        </p:nvSpPr>
        <p:spPr>
          <a:xfrm>
            <a:off x="9965878" y="2809666"/>
            <a:ext cx="53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49E6B9-AB33-4FDD-9174-A2BC05D2DA13}"/>
              </a:ext>
            </a:extLst>
          </p:cNvPr>
          <p:cNvSpPr txBox="1"/>
          <p:nvPr/>
        </p:nvSpPr>
        <p:spPr>
          <a:xfrm>
            <a:off x="8935877" y="2292202"/>
            <a:ext cx="53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LOS</a:t>
            </a:r>
          </a:p>
        </p:txBody>
      </p:sp>
    </p:spTree>
    <p:extLst>
      <p:ext uri="{BB962C8B-B14F-4D97-AF65-F5344CB8AC3E}">
        <p14:creationId xmlns:p14="http://schemas.microsoft.com/office/powerpoint/2010/main" val="2686628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LLA (</a:t>
            </a:r>
            <a:r>
              <a:rPr lang="en-US" dirty="0" err="1"/>
              <a:t>lon</a:t>
            </a:r>
            <a:r>
              <a:rPr lang="en-US" dirty="0"/>
              <a:t>, </a:t>
            </a:r>
            <a:r>
              <a:rPr lang="en-US" dirty="0" err="1"/>
              <a:t>lat</a:t>
            </a:r>
            <a:r>
              <a:rPr lang="en-US" dirty="0"/>
              <a:t>, 0) to ECEF (x, y, 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98570"/>
            <a:ext cx="28448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8" name="Picture 4" descr="https://www.colorado.edu/geography/gcraft/notes/datum/gif/llhxy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73" y="895349"/>
            <a:ext cx="5264953" cy="48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7/7b/ECEF.svg/975px-ECEF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98" y="1425613"/>
            <a:ext cx="4643438" cy="374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62982" y="5265007"/>
            <a:ext cx="4027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Krishnavedala</a:t>
            </a:r>
            <a:r>
              <a:rPr lang="en-US" sz="1200" dirty="0"/>
              <a:t> - Own work, CC BY-SA 3.0, https://commons.wikimedia.org/w/index.php?curid=37182608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3382" y="6059054"/>
            <a:ext cx="7870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The transformation is invertible linear map between LLA and ECEF.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In ECEF, it avoid ambiguity in the Polar regions using LLA  coordinate.  </a:t>
            </a:r>
          </a:p>
        </p:txBody>
      </p:sp>
    </p:spTree>
    <p:extLst>
      <p:ext uri="{BB962C8B-B14F-4D97-AF65-F5344CB8AC3E}">
        <p14:creationId xmlns:p14="http://schemas.microsoft.com/office/powerpoint/2010/main" val="1374850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9051"/>
            <a:ext cx="10972800" cy="885825"/>
          </a:xfrm>
        </p:spPr>
        <p:txBody>
          <a:bodyPr/>
          <a:lstStyle/>
          <a:p>
            <a:r>
              <a:rPr lang="en-US" dirty="0"/>
              <a:t>Cosine  Distance</a:t>
            </a: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8" y="1598120"/>
            <a:ext cx="7612207" cy="29313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0" name="Picture 2" descr="http://blog.christianperone.com/wp-content/uploads/2013/09/Dot_Produc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1" y="1774933"/>
            <a:ext cx="28575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  \displaystyle  \vec{a} \cdot \vec{b} = \|\vec{a}\|\|\vec{b}\|\cos{\theta} \\ \\  \cos{\theta} = \frac{\vec{a} \cdot \vec{b}}{\|\vec{a}\|\|\vec{b}\|} 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51" y="3436396"/>
            <a:ext cx="2177339" cy="139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20" descr="\mathbf {a} \cdot \mathbf {b} =\left\|\mathbf {a} \right\|\left\|\mathbf {b} \right\|\cos \theta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6847D3-BBC2-4634-BED4-D38DA4AE2882}"/>
              </a:ext>
            </a:extLst>
          </p:cNvPr>
          <p:cNvSpPr txBox="1"/>
          <p:nvPr/>
        </p:nvSpPr>
        <p:spPr>
          <a:xfrm flipH="1">
            <a:off x="5053780" y="4500259"/>
            <a:ext cx="698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Cosine  Distance  is equivalent to Euclidean Distance for a pair of normalized vectors.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4077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98788FE-AEA4-40AC-BA8C-B809DC34F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 Between LOS vectors less than 15 degree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2380A69-226F-4340-9BF5-877F083CC0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897857"/>
            <a:ext cx="5384800" cy="3702049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6BB5078-19FC-4506-AE82-3B3A68A42F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9069" y="1897857"/>
            <a:ext cx="5384800" cy="370204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0175D-698A-4475-8FEC-2300EF61C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72FEEE-DBE5-45A1-9A39-3F9A06685CDB}"/>
              </a:ext>
            </a:extLst>
          </p:cNvPr>
          <p:cNvSpPr/>
          <p:nvPr/>
        </p:nvSpPr>
        <p:spPr>
          <a:xfrm>
            <a:off x="4276878" y="5560273"/>
            <a:ext cx="3435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total of 10646 samples are kept.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CF6FDF-5D12-4FA3-A7FB-F5093A630C40}"/>
              </a:ext>
            </a:extLst>
          </p:cNvPr>
          <p:cNvSpPr/>
          <p:nvPr/>
        </p:nvSpPr>
        <p:spPr>
          <a:xfrm>
            <a:off x="788549" y="1516475"/>
            <a:ext cx="4214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Break down with Azimuth Angle Difference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2949BD-9F60-4C86-9811-D15748B225AF}"/>
              </a:ext>
            </a:extLst>
          </p:cNvPr>
          <p:cNvSpPr/>
          <p:nvPr/>
        </p:nvSpPr>
        <p:spPr>
          <a:xfrm>
            <a:off x="6604631" y="1540825"/>
            <a:ext cx="4024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Break down with Zenith Angle Difference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48CC0B-9036-4148-BA0C-9EB5D1629FF5}"/>
              </a:ext>
            </a:extLst>
          </p:cNvPr>
          <p:cNvSpPr txBox="1"/>
          <p:nvPr/>
        </p:nvSpPr>
        <p:spPr>
          <a:xfrm rot="16200000">
            <a:off x="23165" y="3167550"/>
            <a:ext cx="928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GOES BT [K]</a:t>
            </a:r>
          </a:p>
        </p:txBody>
      </p:sp>
    </p:spTree>
    <p:extLst>
      <p:ext uri="{BB962C8B-B14F-4D97-AF65-F5344CB8AC3E}">
        <p14:creationId xmlns:p14="http://schemas.microsoft.com/office/powerpoint/2010/main" val="3018092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47DCF-F450-495B-BBC2-DCD7D5174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Remarks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B5DAC-8F74-4025-99AC-028AB3100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Parallax effects should be addressed for GEO-LEO inter-calibration because they mostly deal with off-nadir collocated pixels on different platforms. </a:t>
            </a:r>
          </a:p>
          <a:p>
            <a:endParaRPr lang="en-US" dirty="0"/>
          </a:p>
          <a:p>
            <a:r>
              <a:rPr lang="en-US" dirty="0"/>
              <a:t>Current algorithm only checks the zenith angle difference. The azimuth angle differences should also be constrained. </a:t>
            </a:r>
          </a:p>
          <a:p>
            <a:endParaRPr lang="en-US" dirty="0"/>
          </a:p>
          <a:p>
            <a:r>
              <a:rPr lang="en-US" dirty="0"/>
              <a:t> Another easy way is to constrain the angles between the GEO and LEO LOS vectors.     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722ED-4398-4D48-A13A-3017A0B7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28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3477C-AEB7-43F3-A384-E8DCCAC8E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D1E1F-AEF0-49A2-A1DF-24CA204D3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presentation was given by Tim </a:t>
            </a:r>
            <a:r>
              <a:rPr lang="en-US" dirty="0" err="1"/>
              <a:t>Hewison</a:t>
            </a:r>
            <a:r>
              <a:rPr lang="en-US" dirty="0"/>
              <a:t> to improve current GEO-LEO inter-calibration algorithm by resolving several remained issues.   </a:t>
            </a:r>
          </a:p>
          <a:p>
            <a:endParaRPr lang="en-US" dirty="0"/>
          </a:p>
          <a:p>
            <a:pPr fontAlgn="base"/>
            <a:r>
              <a:rPr lang="en-US" dirty="0"/>
              <a:t>One of the actions is to investigate parallax effects </a:t>
            </a:r>
          </a:p>
          <a:p>
            <a:pPr lvl="1" fontAlgn="base"/>
            <a:r>
              <a:rPr lang="en-US" dirty="0">
                <a:solidFill>
                  <a:srgbClr val="FF0000"/>
                </a:solidFill>
              </a:rPr>
              <a:t>A.GIR.20230301.1: Likun Wang (NOAA)  will investigate parallax effects for GEO-LEO IR v2 algorithm and report back to the IR group in early May 2023.</a:t>
            </a:r>
          </a:p>
          <a:p>
            <a:pPr lvl="1" fontAlgn="base"/>
            <a:endParaRPr lang="en-US" dirty="0"/>
          </a:p>
          <a:p>
            <a:pPr fontAlgn="base"/>
            <a:r>
              <a:rPr lang="en-US" dirty="0"/>
              <a:t>This study will try to explore a resolution to avoid parallax effects, especially at high view angles.      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n-US" dirty="0"/>
              <a:t> </a:t>
            </a:r>
          </a:p>
          <a:p>
            <a:pPr fontAlgn="base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D1614-AE8B-4CC4-A1DA-EFF04830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71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6DDFC-1846-4F99-B965-A71AFE4B7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A1175-590E-4CC7-A412-9F06DD0C8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parallax effects? </a:t>
            </a:r>
          </a:p>
          <a:p>
            <a:endParaRPr lang="en-US" dirty="0"/>
          </a:p>
          <a:p>
            <a:r>
              <a:rPr lang="en-US" dirty="0"/>
              <a:t>Review of current GSICS algorithms. </a:t>
            </a:r>
          </a:p>
          <a:p>
            <a:pPr lvl="1"/>
            <a:r>
              <a:rPr lang="en-US" dirty="0"/>
              <a:t>Collocation doing on the earth surface based on latitude and longitude </a:t>
            </a:r>
          </a:p>
          <a:p>
            <a:pPr lvl="1"/>
            <a:r>
              <a:rPr lang="en-US" dirty="0"/>
              <a:t>Use satellite view zenith angle as constrains</a:t>
            </a:r>
          </a:p>
          <a:p>
            <a:pPr lvl="1"/>
            <a:endParaRPr lang="en-US" dirty="0"/>
          </a:p>
          <a:p>
            <a:r>
              <a:rPr lang="en-US" dirty="0"/>
              <a:t>Resolution:</a:t>
            </a:r>
          </a:p>
          <a:p>
            <a:pPr lvl="1"/>
            <a:r>
              <a:rPr lang="en-US" dirty="0"/>
              <a:t>More collocated observations </a:t>
            </a:r>
          </a:p>
          <a:p>
            <a:pPr lvl="1"/>
            <a:r>
              <a:rPr lang="en-US" dirty="0"/>
              <a:t>Less parallax effects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ECDBB-7811-4EDE-A029-182A7C869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71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239A-90CF-4052-A614-B397E6A0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885825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Parallax Effects for Inter-calibration on </a:t>
            </a:r>
            <a:br>
              <a:rPr lang="en-US" dirty="0"/>
            </a:br>
            <a:r>
              <a:rPr lang="en-US" dirty="0"/>
              <a:t>Different Platforms 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BB7C338-04CE-47F7-9EA8-8E4D011EBA0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80" y="1869694"/>
            <a:ext cx="5760720" cy="35284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0" name="Content Placeholder 3">
            <a:extLst>
              <a:ext uri="{FF2B5EF4-FFF2-40B4-BE49-F238E27FC236}">
                <a16:creationId xmlns:a16="http://schemas.microsoft.com/office/drawing/2014/main" id="{639D9DFD-8B11-4B2A-A4E9-13C6A481D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4401" y="1137919"/>
            <a:ext cx="6167120" cy="53403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Both satellites view the targets off nadir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One will see the same target displacement when play two images due to perspective change</a:t>
            </a:r>
          </a:p>
          <a:p>
            <a:pPr lvl="1"/>
            <a:r>
              <a:rPr lang="en-US" dirty="0"/>
              <a:t>Clouds </a:t>
            </a:r>
          </a:p>
          <a:p>
            <a:pPr lvl="1"/>
            <a:r>
              <a:rPr lang="en-US" dirty="0"/>
              <a:t>Terrain   </a:t>
            </a:r>
          </a:p>
          <a:p>
            <a:endParaRPr lang="en-US" dirty="0"/>
          </a:p>
          <a:p>
            <a:r>
              <a:rPr lang="en-US" dirty="0"/>
              <a:t>The displacement is determined by view perspective (known) and target altitude (unknow)</a:t>
            </a:r>
          </a:p>
          <a:p>
            <a:endParaRPr lang="en-US" dirty="0"/>
          </a:p>
          <a:p>
            <a:r>
              <a:rPr lang="en-US" dirty="0"/>
              <a:t>Wrong collocation if only use latitude and longitude collocation, especially at cloud edge: one see cloud target and another see  surface target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C53C8-6CA8-423C-B682-265161C4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720" y="6478271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6E36F11-A39A-294D-A59D-6180D50ED29D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37894-6712-45FA-B8A1-784B55FC7CA2}"/>
              </a:ext>
            </a:extLst>
          </p:cNvPr>
          <p:cNvSpPr txBox="1"/>
          <p:nvPr/>
        </p:nvSpPr>
        <p:spPr>
          <a:xfrm>
            <a:off x="233680" y="5521325"/>
            <a:ext cx="494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Merucci</a:t>
            </a:r>
            <a:r>
              <a:rPr lang="en-US" sz="1200" dirty="0"/>
              <a:t>, L.; </a:t>
            </a:r>
            <a:r>
              <a:rPr lang="en-US" sz="1200" dirty="0" err="1"/>
              <a:t>Zakšek</a:t>
            </a:r>
            <a:r>
              <a:rPr lang="en-US" sz="1200" dirty="0"/>
              <a:t>, K.; </a:t>
            </a:r>
            <a:r>
              <a:rPr lang="en-US" sz="1200" dirty="0" err="1"/>
              <a:t>Carboni</a:t>
            </a:r>
            <a:r>
              <a:rPr lang="en-US" sz="1200" dirty="0"/>
              <a:t>, E.; </a:t>
            </a:r>
            <a:r>
              <a:rPr lang="en-US" sz="1200" dirty="0" err="1"/>
              <a:t>Corradini</a:t>
            </a:r>
            <a:r>
              <a:rPr lang="en-US" sz="1200" dirty="0"/>
              <a:t>, S. Stereoscopic Estimation of Volcanic Ash Cloud-Top Height from Two Geostationary Satellites. </a:t>
            </a:r>
            <a:r>
              <a:rPr lang="en-US" sz="1200" i="1" dirty="0"/>
              <a:t>Remote Sens.</a:t>
            </a:r>
            <a:r>
              <a:rPr lang="en-US" sz="1200" dirty="0"/>
              <a:t> </a:t>
            </a:r>
            <a:r>
              <a:rPr lang="en-US" sz="1200" b="1" dirty="0"/>
              <a:t>2016</a:t>
            </a:r>
            <a:r>
              <a:rPr lang="en-US" sz="1200" dirty="0"/>
              <a:t>, </a:t>
            </a:r>
            <a:r>
              <a:rPr lang="en-US" sz="1200" i="1" dirty="0"/>
              <a:t>8</a:t>
            </a:r>
            <a:r>
              <a:rPr lang="en-US" sz="1200" dirty="0"/>
              <a:t>, 206.</a:t>
            </a:r>
          </a:p>
        </p:txBody>
      </p:sp>
    </p:spTree>
    <p:extLst>
      <p:ext uri="{BB962C8B-B14F-4D97-AF65-F5344CB8AC3E}">
        <p14:creationId xmlns:p14="http://schemas.microsoft.com/office/powerpoint/2010/main" val="3123691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C65F-2F2A-4389-9943-A905EFF26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for Parallax Effects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0724A4-AB22-412D-A3E7-9E5EA1CEB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38" y="956129"/>
            <a:ext cx="4251570" cy="292295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6C353-8901-4AFD-80A2-5937FB03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3E92786-43C5-480A-846A-62FA355BE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76" y="3816560"/>
            <a:ext cx="3953032" cy="2964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0CF54A-620E-47F5-9F69-C0CA2795C5ED}"/>
              </a:ext>
            </a:extLst>
          </p:cNvPr>
          <p:cNvSpPr txBox="1"/>
          <p:nvPr/>
        </p:nvSpPr>
        <p:spPr>
          <a:xfrm>
            <a:off x="1539631" y="1242646"/>
            <a:ext cx="187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CrIS</a:t>
            </a:r>
            <a:r>
              <a:rPr lang="en-US" dirty="0"/>
              <a:t> Zenith Angles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CFC2E2-DA2F-4156-B712-32E90E42534F}"/>
              </a:ext>
            </a:extLst>
          </p:cNvPr>
          <p:cNvSpPr txBox="1"/>
          <p:nvPr/>
        </p:nvSpPr>
        <p:spPr>
          <a:xfrm>
            <a:off x="1223107" y="6554848"/>
            <a:ext cx="2019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 Zenith Angles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914AC2B6-7C32-4251-98B7-7C4177FD9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718" y="1069461"/>
            <a:ext cx="6810682" cy="468234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95324F-F430-42BE-ABBB-EB588798DCBD}"/>
              </a:ext>
            </a:extLst>
          </p:cNvPr>
          <p:cNvCxnSpPr>
            <a:cxnSpLocks/>
          </p:cNvCxnSpPr>
          <p:nvPr/>
        </p:nvCxnSpPr>
        <p:spPr>
          <a:xfrm>
            <a:off x="10331938" y="1312985"/>
            <a:ext cx="0" cy="398596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946459C-2BD0-4374-908A-80BD462BB6D3}"/>
              </a:ext>
            </a:extLst>
          </p:cNvPr>
          <p:cNvSpPr txBox="1"/>
          <p:nvPr/>
        </p:nvSpPr>
        <p:spPr>
          <a:xfrm>
            <a:off x="5361354" y="5788539"/>
            <a:ext cx="6111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of GEO-LEO collocated observations are off-nadir and thus</a:t>
            </a:r>
          </a:p>
          <a:p>
            <a:r>
              <a:rPr lang="en-US" dirty="0"/>
              <a:t>parallax effects are unavoidable.   </a:t>
            </a:r>
          </a:p>
        </p:txBody>
      </p:sp>
    </p:spTree>
    <p:extLst>
      <p:ext uri="{BB962C8B-B14F-4D97-AF65-F5344CB8AC3E}">
        <p14:creationId xmlns:p14="http://schemas.microsoft.com/office/powerpoint/2010/main" val="438548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A2C4-F4FD-4EE1-AA4F-4792242BA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Collocation Procedures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9A0EA-B408-46E7-AFF8-6F5F0E4C9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2" y="1026159"/>
            <a:ext cx="6096000" cy="5452743"/>
          </a:xfrm>
        </p:spPr>
        <p:txBody>
          <a:bodyPr>
            <a:normAutofit fontScale="92500"/>
          </a:bodyPr>
          <a:lstStyle/>
          <a:p>
            <a:r>
              <a:rPr lang="en-US" dirty="0"/>
              <a:t>Using time constrains to find the matched GEO and LEO files (5 minutes) </a:t>
            </a:r>
          </a:p>
          <a:p>
            <a:endParaRPr lang="en-US" dirty="0"/>
          </a:p>
          <a:p>
            <a:r>
              <a:rPr lang="en-US" dirty="0"/>
              <a:t>Using latitude and longitude from both GEO and LEO  to find the collocated pixels</a:t>
            </a:r>
          </a:p>
          <a:p>
            <a:pPr lvl="1"/>
            <a:r>
              <a:rPr lang="en-US" dirty="0"/>
              <a:t>Can speed up using K-D tree</a:t>
            </a:r>
          </a:p>
          <a:p>
            <a:endParaRPr lang="en-US" dirty="0"/>
          </a:p>
          <a:p>
            <a:r>
              <a:rPr lang="en-US" dirty="0"/>
              <a:t>Using zenith angle relative difference as a constrain for angle match. </a:t>
            </a:r>
          </a:p>
          <a:p>
            <a:endParaRPr lang="en-US" dirty="0"/>
          </a:p>
          <a:p>
            <a:r>
              <a:rPr lang="en-US" dirty="0"/>
              <a:t>Other constrains: not discussed here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CF6AE-2670-4182-A590-C6BA83B26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659EF7D-70E5-41AD-821F-3E241C7EB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83" y="1439881"/>
            <a:ext cx="5304317" cy="39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6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AEF4F-6A5A-47CF-9EF3-11B161E62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23" r="19592"/>
          <a:stretch/>
        </p:blipFill>
        <p:spPr>
          <a:xfrm>
            <a:off x="1" y="28576"/>
            <a:ext cx="2617378" cy="292665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D34E5-B46F-420E-8CB4-F6BCDB5B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: </a:t>
            </a:r>
            <a:r>
              <a:rPr lang="en-US" dirty="0" err="1"/>
              <a:t>CrIS</a:t>
            </a:r>
            <a:r>
              <a:rPr lang="en-US" dirty="0"/>
              <a:t> and ABI Collocation</a:t>
            </a:r>
            <a:br>
              <a:rPr lang="en-US" dirty="0"/>
            </a:br>
            <a:r>
              <a:rPr lang="en-US" dirty="0"/>
              <a:t>(away from nadir)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B3534-79E6-4917-85CC-F112AA6B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A88669-3A83-4AB5-8244-C2C999922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757" y="1602093"/>
            <a:ext cx="6028956" cy="5227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BF398B-B2C8-4152-91CC-A888834D1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78" r="18521"/>
          <a:stretch/>
        </p:blipFill>
        <p:spPr>
          <a:xfrm>
            <a:off x="7259095" y="1569958"/>
            <a:ext cx="4879897" cy="5291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F05B54-B6E9-4F6B-AB85-9301DD50E76E}"/>
              </a:ext>
            </a:extLst>
          </p:cNvPr>
          <p:cNvSpPr txBox="1"/>
          <p:nvPr/>
        </p:nvSpPr>
        <p:spPr>
          <a:xfrm>
            <a:off x="3797300" y="6311822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CrIS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772A12-09E9-4A18-9B66-EF1A142E439C}"/>
              </a:ext>
            </a:extLst>
          </p:cNvPr>
          <p:cNvSpPr txBox="1"/>
          <p:nvPr/>
        </p:nvSpPr>
        <p:spPr>
          <a:xfrm>
            <a:off x="7899908" y="6311822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GOES ABI</a:t>
            </a:r>
          </a:p>
        </p:txBody>
      </p:sp>
    </p:spTree>
    <p:extLst>
      <p:ext uri="{BB962C8B-B14F-4D97-AF65-F5344CB8AC3E}">
        <p14:creationId xmlns:p14="http://schemas.microsoft.com/office/powerpoint/2010/main" val="198172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7AEF4F-6A5A-47CF-9EF3-11B161E62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23" r="19592"/>
          <a:stretch/>
        </p:blipFill>
        <p:spPr>
          <a:xfrm>
            <a:off x="1" y="28576"/>
            <a:ext cx="2617378" cy="292665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4D34E5-B46F-420E-8CB4-F6BCDB5B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: </a:t>
            </a:r>
            <a:r>
              <a:rPr lang="en-US" dirty="0" err="1"/>
              <a:t>CrIS</a:t>
            </a:r>
            <a:r>
              <a:rPr lang="en-US" dirty="0"/>
              <a:t> and ABI Collocation</a:t>
            </a:r>
            <a:br>
              <a:rPr lang="en-US" dirty="0"/>
            </a:br>
            <a:r>
              <a:rPr lang="en-US" dirty="0"/>
              <a:t>(away from nadir)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B3534-79E6-4917-85CC-F112AA6B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A88669-3A83-4AB5-8244-C2C999922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757" y="1602093"/>
            <a:ext cx="6028956" cy="5227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23F69D-6D4F-49AF-8846-3B6E0D9F1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97" r="18339"/>
          <a:stretch/>
        </p:blipFill>
        <p:spPr>
          <a:xfrm>
            <a:off x="7272676" y="1562337"/>
            <a:ext cx="4844082" cy="5255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5B3667-3B30-4CA0-8334-E546A9F4B87A}"/>
              </a:ext>
            </a:extLst>
          </p:cNvPr>
          <p:cNvSpPr txBox="1"/>
          <p:nvPr/>
        </p:nvSpPr>
        <p:spPr>
          <a:xfrm>
            <a:off x="3797300" y="6311822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CrIS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882BBB-8A6D-4573-A94A-80DD38BA1AC8}"/>
              </a:ext>
            </a:extLst>
          </p:cNvPr>
          <p:cNvSpPr txBox="1"/>
          <p:nvPr/>
        </p:nvSpPr>
        <p:spPr>
          <a:xfrm>
            <a:off x="7899908" y="6311822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Collocated ABI</a:t>
            </a:r>
          </a:p>
        </p:txBody>
      </p:sp>
    </p:spTree>
    <p:extLst>
      <p:ext uri="{BB962C8B-B14F-4D97-AF65-F5344CB8AC3E}">
        <p14:creationId xmlns:p14="http://schemas.microsoft.com/office/powerpoint/2010/main" val="28107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936DB-F505-44BB-AA95-C16B2F13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Collocated Observations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69D23B-2502-4B63-B058-9F525166F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75" r="15659"/>
          <a:stretch/>
        </p:blipFill>
        <p:spPr>
          <a:xfrm>
            <a:off x="8208747" y="885824"/>
            <a:ext cx="3068854" cy="31088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3B9D4-30DD-42DE-B974-5E040E47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720E27-F2FA-42E6-AACA-94E0A646E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575" y="3537438"/>
            <a:ext cx="4403197" cy="30271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BF6318-5A8A-41AD-8D35-B09B339278B5}"/>
              </a:ext>
            </a:extLst>
          </p:cNvPr>
          <p:cNvSpPr txBox="1"/>
          <p:nvPr/>
        </p:nvSpPr>
        <p:spPr>
          <a:xfrm>
            <a:off x="10690196" y="2888712"/>
            <a:ext cx="117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Night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424ECE-7FAD-406E-A59E-1023BBE28C71}"/>
              </a:ext>
            </a:extLst>
          </p:cNvPr>
          <p:cNvSpPr txBox="1"/>
          <p:nvPr/>
        </p:nvSpPr>
        <p:spPr>
          <a:xfrm>
            <a:off x="10623766" y="5595956"/>
            <a:ext cx="102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time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032A0A-D458-4385-8954-C08809785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205" y="1576046"/>
            <a:ext cx="5705867" cy="39227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396CAE-3522-4074-AE9A-DBCB71AB7028}"/>
              </a:ext>
            </a:extLst>
          </p:cNvPr>
          <p:cNvSpPr txBox="1"/>
          <p:nvPr/>
        </p:nvSpPr>
        <p:spPr>
          <a:xfrm>
            <a:off x="2211355" y="5780622"/>
            <a:ext cx="3529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one day’s data: 185760 samples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9AC754-E74C-4EE2-B3D7-001A6191FD02}"/>
              </a:ext>
            </a:extLst>
          </p:cNvPr>
          <p:cNvSpPr txBox="1"/>
          <p:nvPr/>
        </p:nvSpPr>
        <p:spPr>
          <a:xfrm>
            <a:off x="3769568" y="5270394"/>
            <a:ext cx="12975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GOES BT [K]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0ECFD-C0F6-41F4-9D3D-1D30B565D570}"/>
              </a:ext>
            </a:extLst>
          </p:cNvPr>
          <p:cNvSpPr txBox="1"/>
          <p:nvPr/>
        </p:nvSpPr>
        <p:spPr>
          <a:xfrm rot="16200000">
            <a:off x="704722" y="3366281"/>
            <a:ext cx="1150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CrIS</a:t>
            </a:r>
            <a:r>
              <a:rPr lang="en-US" dirty="0"/>
              <a:t> BT [K]</a:t>
            </a:r>
          </a:p>
        </p:txBody>
      </p:sp>
    </p:spTree>
    <p:extLst>
      <p:ext uri="{BB962C8B-B14F-4D97-AF65-F5344CB8AC3E}">
        <p14:creationId xmlns:p14="http://schemas.microsoft.com/office/powerpoint/2010/main" val="2343791667"/>
      </p:ext>
    </p:extLst>
  </p:cSld>
  <p:clrMapOvr>
    <a:masterClrMapping/>
  </p:clrMapOvr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1B136CF-ACD6-40F1-A501-AC7F17619019}">
  <we:reference id="wa104379504" version="1.0.1.0" store="en-US" storeType="OMEX"/>
  <we:alternateReferences>
    <we:reference id="WA104379504" version="1.0.1.0" store="WA104379504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65002</TotalTime>
  <Words>744</Words>
  <Application>Microsoft Office PowerPoint</Application>
  <PresentationFormat>Widescreen</PresentationFormat>
  <Paragraphs>119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Baskerville Old Face</vt:lpstr>
      <vt:lpstr>Calibri</vt:lpstr>
      <vt:lpstr>Century</vt:lpstr>
      <vt:lpstr>Times New Roman</vt:lpstr>
      <vt:lpstr>NPP_FOR</vt:lpstr>
      <vt:lpstr>  Angle effects on collocation related to the algorithm improvements  </vt:lpstr>
      <vt:lpstr>Background</vt:lpstr>
      <vt:lpstr>Content </vt:lpstr>
      <vt:lpstr>Parallax Effects for Inter-calibration on  Different Platforms  </vt:lpstr>
      <vt:lpstr>Effects for Parallax Effects </vt:lpstr>
      <vt:lpstr>Collocation Procedures </vt:lpstr>
      <vt:lpstr>Example : CrIS and ABI Collocation (away from nadir)</vt:lpstr>
      <vt:lpstr>Example : CrIS and ABI Collocation (away from nadir)</vt:lpstr>
      <vt:lpstr>Collocated Observations</vt:lpstr>
      <vt:lpstr>Applying Angle Constrains</vt:lpstr>
      <vt:lpstr>Break down with Azimuth Angle Difference</vt:lpstr>
      <vt:lpstr>Further constrain Azimuth Angle Difference  (less 50 degree)</vt:lpstr>
      <vt:lpstr>Using LOS vectors instead of Angles</vt:lpstr>
      <vt:lpstr>From LLA (lon, lat, 0) to ECEF (x, y, z)</vt:lpstr>
      <vt:lpstr>Cosine  Distance</vt:lpstr>
      <vt:lpstr>Angle Between LOS vectors less than 15 degree</vt:lpstr>
      <vt:lpstr>Final Remarks </vt:lpstr>
    </vt:vector>
  </TitlesOfParts>
  <Company>Lockheed Martin IS&amp;GS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Chris Barnet</dc:creator>
  <cp:lastModifiedBy>Likun Wang</cp:lastModifiedBy>
  <cp:revision>2881</cp:revision>
  <dcterms:created xsi:type="dcterms:W3CDTF">2011-10-05T18:31:57Z</dcterms:created>
  <dcterms:modified xsi:type="dcterms:W3CDTF">2023-05-04T08:07:06Z</dcterms:modified>
</cp:coreProperties>
</file>