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5"/>
  </p:notesMasterIdLst>
  <p:handoutMasterIdLst>
    <p:handoutMasterId r:id="rId16"/>
  </p:handoutMasterIdLst>
  <p:sldIdLst>
    <p:sldId id="577" r:id="rId2"/>
    <p:sldId id="600" r:id="rId3"/>
    <p:sldId id="601" r:id="rId4"/>
    <p:sldId id="609" r:id="rId5"/>
    <p:sldId id="585" r:id="rId6"/>
    <p:sldId id="589" r:id="rId7"/>
    <p:sldId id="602" r:id="rId8"/>
    <p:sldId id="603" r:id="rId9"/>
    <p:sldId id="605" r:id="rId10"/>
    <p:sldId id="604" r:id="rId11"/>
    <p:sldId id="606" r:id="rId12"/>
    <p:sldId id="607" r:id="rId13"/>
    <p:sldId id="608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FFFF"/>
    <a:srgbClr val="008000"/>
    <a:srgbClr val="33CC33"/>
    <a:srgbClr val="0033CC"/>
    <a:srgbClr val="9900FF"/>
    <a:srgbClr val="003399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695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42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026159"/>
            <a:ext cx="109728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78906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8905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7759"/>
            <a:ext cx="109728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25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6720" y="64782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1026" name="Picture 2" descr="CISESS">
            <a:extLst>
              <a:ext uri="{FF2B5EF4-FFF2-40B4-BE49-F238E27FC236}">
                <a16:creationId xmlns:a16="http://schemas.microsoft.com/office/drawing/2014/main" id="{2047547D-08F3-4FDF-9642-A053E77A36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46671"/>
            <a:ext cx="1346661" cy="7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300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likun@um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800101"/>
            <a:ext cx="9144001" cy="2509069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r>
              <a:rPr lang="en-US" sz="4000" dirty="0"/>
              <a:t>Collocation VIIRS with </a:t>
            </a:r>
            <a:r>
              <a:rPr lang="en-US" sz="4000" dirty="0" err="1"/>
              <a:t>CrIS</a:t>
            </a:r>
            <a:r>
              <a:rPr lang="en-US" sz="4000" dirty="0"/>
              <a:t> only using </a:t>
            </a:r>
            <a:br>
              <a:rPr lang="en-US" sz="4000" dirty="0"/>
            </a:br>
            <a:r>
              <a:rPr lang="en-US" sz="4000" dirty="0"/>
              <a:t>Terrain Correction Geolocation Datasets </a:t>
            </a:r>
            <a:br>
              <a:rPr lang="en-US" sz="4000" dirty="0"/>
            </a:br>
            <a:r>
              <a:rPr lang="en-US" sz="3200" dirty="0">
                <a:latin typeface="Baskerville Old Face" pitchFamily="18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9860" y="3566160"/>
            <a:ext cx="6926580" cy="204978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</a:t>
            </a:r>
            <a:endParaRPr lang="en-US" sz="18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ESSIC/Univ. of Maryland, College Park, MD</a:t>
            </a: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hlinkClick r:id="rId2"/>
              </a:rPr>
              <a:t>wlikun@umd.edu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514350" indent="-514350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514350" indent="-514350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/>
              <a:t>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7895-1DF4-4F25-85A2-37E37A0C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 Plot </a:t>
            </a:r>
            <a:br>
              <a:rPr lang="en-US" dirty="0"/>
            </a:br>
            <a:r>
              <a:rPr lang="en-US" dirty="0"/>
              <a:t>Method 1 or 2  </a:t>
            </a:r>
            <a:r>
              <a:rPr lang="en-US" dirty="0">
                <a:solidFill>
                  <a:srgbClr val="FF0000"/>
                </a:solidFill>
              </a:rPr>
              <a:t>versus</a:t>
            </a:r>
            <a:r>
              <a:rPr lang="en-US" dirty="0"/>
              <a:t> Control Run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9020AB-F50D-464D-BBF4-011A1CB54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272" y="1137492"/>
            <a:ext cx="7931728" cy="545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3557D-0EAB-4C4F-BB10-DF52F161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59A5-F553-4885-9200-D5BDA36C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Histogram of </a:t>
            </a:r>
            <a:br>
              <a:rPr lang="en-US" dirty="0"/>
            </a:br>
            <a:r>
              <a:rPr lang="en-US" dirty="0"/>
              <a:t>Method 1 or 2 – Control Run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5DAA9B-EA5E-410B-BC4F-49CCDCD0B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136" y="1025525"/>
            <a:ext cx="7931728" cy="545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4DCFB-4761-4EA1-AA8F-62668F26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1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AC84-F24C-4758-A866-48E2D514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13" y="-1"/>
            <a:ext cx="7448939" cy="885825"/>
          </a:xfrm>
        </p:spPr>
        <p:txBody>
          <a:bodyPr>
            <a:normAutofit fontScale="90000"/>
          </a:bodyPr>
          <a:lstStyle/>
          <a:p>
            <a:r>
              <a:rPr lang="en-US" dirty="0"/>
              <a:t>Method 1 or 2 – Control Run </a:t>
            </a:r>
            <a:br>
              <a:rPr lang="en-US" dirty="0"/>
            </a:br>
            <a:r>
              <a:rPr lang="en-US" dirty="0"/>
              <a:t>Varying Zenith Angle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DABF48-5CC5-456D-B8C6-8B7B3D309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524" y="1025842"/>
            <a:ext cx="7931728" cy="545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9CA00-A853-49DC-A258-F8E6DC0E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8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5BEF-F993-42DF-800D-BE5FA0DD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BF44C-245C-4846-8518-2C826AF48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If one does not account for TC effects but only simply collocate VIIRS with </a:t>
            </a:r>
            <a:r>
              <a:rPr lang="en-US" dirty="0" err="1"/>
              <a:t>CrIS</a:t>
            </a:r>
            <a:r>
              <a:rPr lang="en-US" dirty="0"/>
              <a:t> (or other sensors) using latitude and longitude, it will result in large difference between TC and Non-TC datasets. </a:t>
            </a:r>
          </a:p>
          <a:p>
            <a:pPr marL="0" indent="0" fontAlgn="base">
              <a:buNone/>
            </a:pPr>
            <a:r>
              <a:rPr lang="en-US" dirty="0"/>
              <a:t> </a:t>
            </a:r>
          </a:p>
          <a:p>
            <a:pPr fontAlgn="base"/>
            <a:r>
              <a:rPr lang="en-US" dirty="0"/>
              <a:t>By adding geoid height (static dataset) and Terrain height (already saved in VIIRS geolocation data), we can modify the collocation method and achieve the similar results.  The differences are very small.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For data fusion and inter-calibration application (e.g. VIIRS cluster analysis with </a:t>
            </a:r>
            <a:r>
              <a:rPr lang="en-US" dirty="0" err="1"/>
              <a:t>CrIS</a:t>
            </a:r>
            <a:r>
              <a:rPr lang="en-US" dirty="0"/>
              <a:t>), we can use only TC geolocation data to get the similar results with Non-TC data. However, the collocation method must account for terrain effects. 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345DE-1546-49CD-B7CF-327F13F5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477C-AEB7-43F3-A384-E8DCCAC8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1E1F-AEF0-49A2-A1DF-24CA204D3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VIIRS has two different  types of geolocation datasets  </a:t>
            </a:r>
          </a:p>
          <a:p>
            <a:pPr lvl="1"/>
            <a:r>
              <a:rPr lang="en-US" dirty="0"/>
              <a:t>Geolocation on ellipsoid (GMODO, GIMGO): </a:t>
            </a:r>
            <a:r>
              <a:rPr lang="en-US" dirty="0">
                <a:solidFill>
                  <a:srgbClr val="FF0000"/>
                </a:solidFill>
              </a:rPr>
              <a:t>Non-TC geolocation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Geolocation with terrain correction (GMTCO, GITCO): </a:t>
            </a:r>
            <a:r>
              <a:rPr lang="en-US" dirty="0">
                <a:solidFill>
                  <a:srgbClr val="FF0000"/>
                </a:solidFill>
              </a:rPr>
              <a:t>TC geolocation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VIIRS geolocation dataset on ellipsoid will be turned off in the future and only terrain correction geolocation dataset will be generated.      </a:t>
            </a:r>
          </a:p>
          <a:p>
            <a:endParaRPr lang="en-US" dirty="0"/>
          </a:p>
          <a:p>
            <a:pPr fontAlgn="base"/>
            <a:r>
              <a:rPr lang="en-US" dirty="0" err="1"/>
              <a:t>CrIS</a:t>
            </a:r>
            <a:r>
              <a:rPr lang="en-US" dirty="0"/>
              <a:t> only has geolocation dataset on ellipsoid  (GCRSO) 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For data fusion (e.g., VIIRS cluster analysis) and inter-calibration (VIIRS and </a:t>
            </a:r>
            <a:r>
              <a:rPr lang="en-US" dirty="0" err="1"/>
              <a:t>CrIS</a:t>
            </a:r>
            <a:r>
              <a:rPr lang="en-US" dirty="0"/>
              <a:t>), it is needed to accurately collocate VIIRS and </a:t>
            </a:r>
            <a:r>
              <a:rPr lang="en-US" dirty="0" err="1"/>
              <a:t>CrIS</a:t>
            </a:r>
            <a:r>
              <a:rPr lang="en-US" dirty="0"/>
              <a:t> data. 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In this study, we evaluate the impacts of collocating VIIRS with </a:t>
            </a:r>
            <a:r>
              <a:rPr lang="en-US" dirty="0" err="1"/>
              <a:t>CrIS</a:t>
            </a:r>
            <a:r>
              <a:rPr lang="en-US" dirty="0"/>
              <a:t> only using VIIRS terrain correction geolocation dataset. We also propose the collocation method to minimize this effects. </a:t>
            </a:r>
          </a:p>
          <a:p>
            <a:pPr marL="0" indent="0" fontAlgn="base">
              <a:buNone/>
            </a:pPr>
            <a:r>
              <a:rPr lang="en-US" dirty="0"/>
              <a:t> 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D1614-AE8B-4CC4-A1DA-EFF04830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6FC6-6DDA-49FD-9CED-4D870D2D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Terrain Correction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C539E9-4C4F-4151-A791-672F9C55B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558" y="1891546"/>
            <a:ext cx="6619442" cy="30749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F3FD7-79DE-4CBB-8388-F38E98EE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B3CA21-1B8E-448B-BE0D-A93732AE663F}"/>
              </a:ext>
            </a:extLst>
          </p:cNvPr>
          <p:cNvSpPr/>
          <p:nvPr/>
        </p:nvSpPr>
        <p:spPr>
          <a:xfrm>
            <a:off x="9613783" y="1891546"/>
            <a:ext cx="1694577" cy="1145269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734FA-762F-44F3-ADDE-75A53C570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2" t="24373" r="60435" b="7860"/>
          <a:stretch/>
        </p:blipFill>
        <p:spPr>
          <a:xfrm>
            <a:off x="314053" y="1602296"/>
            <a:ext cx="5258505" cy="3632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FABA25-499B-4A86-89CA-421DBB0E3BE8}"/>
              </a:ext>
            </a:extLst>
          </p:cNvPr>
          <p:cNvSpPr txBox="1"/>
          <p:nvPr/>
        </p:nvSpPr>
        <p:spPr>
          <a:xfrm>
            <a:off x="9378892" y="1493240"/>
            <a:ext cx="22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Image shift due to TC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0ECEF3-5B68-4515-8903-41D473708DEF}"/>
              </a:ext>
            </a:extLst>
          </p:cNvPr>
          <p:cNvSpPr/>
          <p:nvPr/>
        </p:nvSpPr>
        <p:spPr>
          <a:xfrm>
            <a:off x="6117406" y="2463429"/>
            <a:ext cx="1694577" cy="1145269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D1912-0E49-4C12-AA73-D967C58F6614}"/>
              </a:ext>
            </a:extLst>
          </p:cNvPr>
          <p:cNvSpPr txBox="1"/>
          <p:nvPr/>
        </p:nvSpPr>
        <p:spPr>
          <a:xfrm>
            <a:off x="5585247" y="1099944"/>
            <a:ext cx="61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TC and Non-TC geolocation datasets to make VIIRS images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00370-F295-4EE3-81BB-E05CFB806570}"/>
              </a:ext>
            </a:extLst>
          </p:cNvPr>
          <p:cNvSpPr txBox="1"/>
          <p:nvPr/>
        </p:nvSpPr>
        <p:spPr>
          <a:xfrm>
            <a:off x="305664" y="5326855"/>
            <a:ext cx="210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Non-TC geolocation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C52FC1-5784-49B9-A867-014A953812C7}"/>
              </a:ext>
            </a:extLst>
          </p:cNvPr>
          <p:cNvCxnSpPr>
            <a:cxnSpLocks/>
          </p:cNvCxnSpPr>
          <p:nvPr/>
        </p:nvCxnSpPr>
        <p:spPr>
          <a:xfrm flipV="1">
            <a:off x="1015068" y="4521667"/>
            <a:ext cx="411060" cy="831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16711C-9760-4250-A9DC-8C5773BE25C1}"/>
              </a:ext>
            </a:extLst>
          </p:cNvPr>
          <p:cNvCxnSpPr>
            <a:cxnSpLocks/>
          </p:cNvCxnSpPr>
          <p:nvPr/>
        </p:nvCxnSpPr>
        <p:spPr>
          <a:xfrm flipH="1" flipV="1">
            <a:off x="2477814" y="4513310"/>
            <a:ext cx="763396" cy="11073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A7E2EF-5731-4A0F-8CB2-6D28DB0230D8}"/>
              </a:ext>
            </a:extLst>
          </p:cNvPr>
          <p:cNvSpPr txBox="1"/>
          <p:nvPr/>
        </p:nvSpPr>
        <p:spPr>
          <a:xfrm>
            <a:off x="2578700" y="5603646"/>
            <a:ext cx="16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TC geolocation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0EF90-F70D-C639-4E1F-08BC67F5A649}"/>
              </a:ext>
            </a:extLst>
          </p:cNvPr>
          <p:cNvSpPr txBox="1"/>
          <p:nvPr/>
        </p:nvSpPr>
        <p:spPr>
          <a:xfrm>
            <a:off x="3624184" y="1981193"/>
            <a:ext cx="140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 of Sight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49BD6-DD8F-8CF3-4CB5-7E8A4232692F}"/>
              </a:ext>
            </a:extLst>
          </p:cNvPr>
          <p:cNvSpPr txBox="1"/>
          <p:nvPr/>
        </p:nvSpPr>
        <p:spPr>
          <a:xfrm>
            <a:off x="5447853" y="5179766"/>
            <a:ext cx="657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image shifts happen at off-nadir regions with Complex Terrain    </a:t>
            </a:r>
          </a:p>
        </p:txBody>
      </p:sp>
    </p:spTree>
    <p:extLst>
      <p:ext uri="{BB962C8B-B14F-4D97-AF65-F5344CB8AC3E}">
        <p14:creationId xmlns:p14="http://schemas.microsoft.com/office/powerpoint/2010/main" val="2813169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4806B-8B00-0F60-414C-EE6B3672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333333"/>
                </a:solidFill>
                <a:latin typeface="Inter Var"/>
              </a:rPr>
              <a:t>Relationship between </a:t>
            </a:r>
            <a:br>
              <a:rPr lang="en-US" i="0" dirty="0">
                <a:solidFill>
                  <a:srgbClr val="333333"/>
                </a:solidFill>
                <a:latin typeface="Inter Var"/>
              </a:rPr>
            </a:br>
            <a:r>
              <a:rPr lang="en-US" altLang="zh-CN" i="0" dirty="0">
                <a:solidFill>
                  <a:srgbClr val="333333"/>
                </a:solidFill>
                <a:latin typeface="Inter Var"/>
              </a:rPr>
              <a:t>O</a:t>
            </a:r>
            <a:r>
              <a:rPr lang="en-US" i="0" dirty="0">
                <a:solidFill>
                  <a:srgbClr val="333333"/>
                </a:solidFill>
                <a:latin typeface="Inter Var"/>
              </a:rPr>
              <a:t>rthometric </a:t>
            </a:r>
            <a:r>
              <a:rPr lang="en-US" i="0" dirty="0">
                <a:latin typeface="Inter Var"/>
              </a:rPr>
              <a:t>height</a:t>
            </a:r>
            <a:r>
              <a:rPr lang="en-US" i="0" dirty="0">
                <a:solidFill>
                  <a:srgbClr val="333333"/>
                </a:solidFill>
                <a:latin typeface="Inter Var"/>
              </a:rPr>
              <a:t>, Ellipsoid height, and Geoid height 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43A0D30-4960-E57D-A371-7BD5B7EEF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876800" cy="47548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Ellipsoid height </a:t>
            </a:r>
            <a:r>
              <a:rPr lang="en-US" dirty="0"/>
              <a:t>is needed to derive the line-of-sight vector at latitude and longitude</a:t>
            </a:r>
          </a:p>
          <a:p>
            <a:endParaRPr lang="en-US" dirty="0"/>
          </a:p>
          <a:p>
            <a:r>
              <a:rPr lang="en-US" dirty="0"/>
              <a:t>It can be calculated from Geoid height and </a:t>
            </a:r>
            <a:r>
              <a:rPr lang="en-US" altLang="zh-CN" i="0" dirty="0">
                <a:solidFill>
                  <a:srgbClr val="333333"/>
                </a:solidFill>
                <a:latin typeface="Inter Var"/>
              </a:rPr>
              <a:t>O</a:t>
            </a:r>
            <a:r>
              <a:rPr lang="en-US" i="0" dirty="0">
                <a:solidFill>
                  <a:srgbClr val="333333"/>
                </a:solidFill>
                <a:latin typeface="Inter Var"/>
              </a:rPr>
              <a:t>rthometric </a:t>
            </a:r>
            <a:r>
              <a:rPr lang="en-US" i="0" dirty="0">
                <a:latin typeface="Inter Var"/>
              </a:rPr>
              <a:t>height (height above the sea level) </a:t>
            </a:r>
          </a:p>
          <a:p>
            <a:endParaRPr lang="en-US" dirty="0">
              <a:latin typeface="Inter Var"/>
            </a:endParaRPr>
          </a:p>
          <a:p>
            <a:r>
              <a:rPr lang="en-US" dirty="0"/>
              <a:t>Geoid height can be negative and positive values.  </a:t>
            </a:r>
          </a:p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C9096CE-728A-8EBD-CFAE-EEB67AC004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8DEF6-7DFE-DE50-6EC1-ECE75CAE2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B91D62-28C9-C2C5-C684-16FFB461D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29" y="139604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9BFCA-A9EF-A940-9D57-5A6A8E269F3E}"/>
              </a:ext>
            </a:extLst>
          </p:cNvPr>
          <p:cNvSpPr txBox="1"/>
          <p:nvPr/>
        </p:nvSpPr>
        <p:spPr>
          <a:xfrm>
            <a:off x="986118" y="6340405"/>
            <a:ext cx="10040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https://www.researchgate.net/publication/273133676_Evolution_of_NAD_83_in_the_United_States_Journey_from_2D_toward_4D/figures?lo=1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111E82-3794-C048-2B3A-7823D60669E2}"/>
              </a:ext>
            </a:extLst>
          </p:cNvPr>
          <p:cNvCxnSpPr>
            <a:cxnSpLocks/>
          </p:cNvCxnSpPr>
          <p:nvPr/>
        </p:nvCxnSpPr>
        <p:spPr>
          <a:xfrm flipH="1">
            <a:off x="7073153" y="2288579"/>
            <a:ext cx="2474259" cy="18620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5091567-5E8E-3A5B-FB95-698365B51E2B}"/>
              </a:ext>
            </a:extLst>
          </p:cNvPr>
          <p:cNvSpPr txBox="1"/>
          <p:nvPr/>
        </p:nvSpPr>
        <p:spPr>
          <a:xfrm>
            <a:off x="9351624" y="2288579"/>
            <a:ext cx="14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Light of sight</a:t>
            </a:r>
          </a:p>
        </p:txBody>
      </p:sp>
    </p:spTree>
    <p:extLst>
      <p:ext uri="{BB962C8B-B14F-4D97-AF65-F5344CB8AC3E}">
        <p14:creationId xmlns:p14="http://schemas.microsoft.com/office/powerpoint/2010/main" val="223883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LLA (</a:t>
            </a:r>
            <a:r>
              <a:rPr lang="en-US" dirty="0" err="1"/>
              <a:t>lon</a:t>
            </a:r>
            <a:r>
              <a:rPr lang="en-US" dirty="0"/>
              <a:t>, </a:t>
            </a:r>
            <a:r>
              <a:rPr lang="en-US" dirty="0" err="1"/>
              <a:t>lat</a:t>
            </a:r>
            <a:r>
              <a:rPr lang="en-US" dirty="0"/>
              <a:t>, h) to ECEF (x, y, 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98570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8" name="Picture 4" descr="https://www.colorado.edu/geography/gcraft/notes/datum/gif/llhxy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3" y="895349"/>
            <a:ext cx="5264953" cy="48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7/7b/ECEF.svg/975px-ECEF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98" y="1425613"/>
            <a:ext cx="4643438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62982" y="5265007"/>
            <a:ext cx="4027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Krishnavedala</a:t>
            </a:r>
            <a:r>
              <a:rPr lang="en-US" sz="1200" dirty="0"/>
              <a:t> - Own work, CC BY-SA 3.0, https://commons.wikimedia.org/w/index.php?curid=37182608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1DAA1-DF8B-4DB0-9F7B-8ABC5A9ACBEE}"/>
              </a:ext>
            </a:extLst>
          </p:cNvPr>
          <p:cNvSpPr txBox="1"/>
          <p:nvPr/>
        </p:nvSpPr>
        <p:spPr>
          <a:xfrm>
            <a:off x="3129094" y="1684299"/>
            <a:ext cx="383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h: Geoid height + Terrain height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Geoid height: static Dataset</a:t>
            </a:r>
          </a:p>
          <a:p>
            <a:r>
              <a:rPr lang="en-US" dirty="0">
                <a:solidFill>
                  <a:srgbClr val="FF0000"/>
                </a:solidFill>
              </a:rPr>
              <a:t> Terrain height: saved in the data</a:t>
            </a:r>
          </a:p>
        </p:txBody>
      </p:sp>
    </p:spTree>
    <p:extLst>
      <p:ext uri="{BB962C8B-B14F-4D97-AF65-F5344CB8AC3E}">
        <p14:creationId xmlns:p14="http://schemas.microsoft.com/office/powerpoint/2010/main" val="180395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7990" y="2495089"/>
            <a:ext cx="3178623" cy="416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76" y="-1"/>
            <a:ext cx="10726723" cy="885825"/>
          </a:xfrm>
        </p:spPr>
        <p:txBody>
          <a:bodyPr>
            <a:normAutofit fontScale="90000"/>
          </a:bodyPr>
          <a:lstStyle/>
          <a:p>
            <a:r>
              <a:rPr lang="en-US" dirty="0"/>
              <a:t>Collocation of </a:t>
            </a:r>
            <a:r>
              <a:rPr lang="en-US" dirty="0" err="1"/>
              <a:t>CrIS</a:t>
            </a:r>
            <a:r>
              <a:rPr lang="en-US" dirty="0"/>
              <a:t> with VIIRS</a:t>
            </a:r>
            <a:br>
              <a:rPr lang="en-US" dirty="0"/>
            </a:br>
            <a:r>
              <a:rPr lang="en-US" sz="2700" dirty="0"/>
              <a:t>Control Run and Method One Use the Same Method but different inputs</a:t>
            </a:r>
            <a:r>
              <a:rPr lang="en-US" dirty="0"/>
              <a:t>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79568" y="1034143"/>
            <a:ext cx="6699995" cy="56873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better to collocate sounder and imager in space instead of  on the Earth Surface </a:t>
            </a:r>
          </a:p>
          <a:p>
            <a:pPr lvl="1"/>
            <a:r>
              <a:rPr lang="en-US" dirty="0"/>
              <a:t>No worry about FOV distortion</a:t>
            </a:r>
          </a:p>
          <a:p>
            <a:endParaRPr lang="en-US" dirty="0"/>
          </a:p>
          <a:p>
            <a:r>
              <a:rPr lang="en-US" dirty="0"/>
              <a:t>Retrieving line-of-sight vector of sounder from (</a:t>
            </a:r>
            <a:r>
              <a:rPr lang="en-US" dirty="0" err="1"/>
              <a:t>lon</a:t>
            </a:r>
            <a:r>
              <a:rPr lang="en-US" dirty="0"/>
              <a:t>, </a:t>
            </a:r>
            <a:r>
              <a:rPr lang="en-US" dirty="0" err="1"/>
              <a:t>lat</a:t>
            </a:r>
            <a:r>
              <a:rPr lang="en-US" dirty="0"/>
              <a:t>, satellite zenith, azimuth angles , and range)</a:t>
            </a:r>
          </a:p>
          <a:p>
            <a:endParaRPr lang="en-US" dirty="0"/>
          </a:p>
          <a:p>
            <a:r>
              <a:rPr lang="en-US" dirty="0"/>
              <a:t>The satellite position for sounder can be computed as: </a:t>
            </a:r>
          </a:p>
          <a:p>
            <a:pPr lvl="1"/>
            <a:r>
              <a:rPr lang="en-US" dirty="0"/>
              <a:t>G_s = P_s + LOS_s</a:t>
            </a:r>
          </a:p>
          <a:p>
            <a:pPr lvl="1"/>
            <a:endParaRPr lang="en-US" dirty="0"/>
          </a:p>
          <a:p>
            <a:r>
              <a:rPr lang="en-US" dirty="0"/>
              <a:t>The imager LOS vector viewing from the sounder can expressed as: </a:t>
            </a:r>
          </a:p>
          <a:p>
            <a:pPr lvl="1"/>
            <a:r>
              <a:rPr lang="en-US" dirty="0" err="1"/>
              <a:t>LOS_i</a:t>
            </a:r>
            <a:r>
              <a:rPr lang="en-US" dirty="0"/>
              <a:t> = </a:t>
            </a:r>
            <a:r>
              <a:rPr lang="en-US" dirty="0" err="1"/>
              <a:t>G_i</a:t>
            </a:r>
            <a:r>
              <a:rPr lang="en-US" dirty="0"/>
              <a:t> – P_s   </a:t>
            </a:r>
          </a:p>
          <a:p>
            <a:endParaRPr lang="en-US" dirty="0"/>
          </a:p>
          <a:p>
            <a:r>
              <a:rPr lang="en-US" dirty="0"/>
              <a:t>The collocation of imager and sounder can be simplified as examining the angles between two vectors, i.e. </a:t>
            </a:r>
            <a:r>
              <a:rPr lang="en-US" dirty="0" err="1"/>
              <a:t>LOS_i</a:t>
            </a:r>
            <a:r>
              <a:rPr lang="en-US" dirty="0"/>
              <a:t> and LOS_s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536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8895"/>
          <a:stretch>
            <a:fillRect/>
          </a:stretch>
        </p:blipFill>
        <p:spPr bwMode="auto">
          <a:xfrm>
            <a:off x="429890" y="1034143"/>
            <a:ext cx="2863128" cy="253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1034143"/>
            <a:ext cx="457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3268" y="2487832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35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68585-D14C-44F4-870A-49CEE05CC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Collocation of VIIRS within </a:t>
            </a:r>
            <a:r>
              <a:rPr lang="en-US" dirty="0" err="1"/>
              <a:t>CrIS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B22E3-63CA-4C81-B074-FA4EFCEB8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Control Run</a:t>
            </a:r>
            <a:r>
              <a:rPr lang="en-US" dirty="0"/>
              <a:t>: collocating VIIRS Radiances with </a:t>
            </a:r>
            <a:r>
              <a:rPr lang="en-US" dirty="0" err="1"/>
              <a:t>CrIS</a:t>
            </a:r>
            <a:r>
              <a:rPr lang="en-US" dirty="0"/>
              <a:t> FOVs using VIIRS Non-TC latitude and longitude as inputs (no height)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Method One</a:t>
            </a:r>
            <a:r>
              <a:rPr lang="en-US" dirty="0"/>
              <a:t>:  Same as the control one, but using VIIRS TC latitude and longitude as inputs (no height)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Method Two</a:t>
            </a:r>
            <a:r>
              <a:rPr lang="en-US" dirty="0"/>
              <a:t>:  Collocation method using TC latitude, longitude, and ellipsoid heights as inputs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89E4-D035-4C44-80CB-9DD1ECD7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D73D-7C4F-4D19-A421-F8569747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Run </a:t>
            </a:r>
            <a:r>
              <a:rPr lang="en-US" i="1" dirty="0">
                <a:solidFill>
                  <a:srgbClr val="FF0000"/>
                </a:solidFill>
              </a:rPr>
              <a:t>minus</a:t>
            </a:r>
            <a:r>
              <a:rPr lang="en-US" dirty="0"/>
              <a:t> Method One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47AFDD-0F3D-4BDD-967E-FF87F720D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376" y="940417"/>
            <a:ext cx="5384800" cy="248858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B4BCDE-473B-42F3-9548-8E846EF4B8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376" y="3483593"/>
            <a:ext cx="5384800" cy="2488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EC6CF-69AE-4E09-A8E3-86683D94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78262-ABC0-43E2-98C1-46421AD7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510" y="940417"/>
            <a:ext cx="5456114" cy="2492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C9BCDE-6886-4B2C-AE7E-874270A82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510" y="3483593"/>
            <a:ext cx="5456114" cy="2492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BF8A37-BF14-450D-9B8C-0202AA2B5020}"/>
              </a:ext>
            </a:extLst>
          </p:cNvPr>
          <p:cNvSpPr txBox="1"/>
          <p:nvPr/>
        </p:nvSpPr>
        <p:spPr>
          <a:xfrm>
            <a:off x="855110" y="6050948"/>
            <a:ext cx="1040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Run and Method One use the same collocation method but with different VIIRS geolocation datasets.</a:t>
            </a:r>
          </a:p>
          <a:p>
            <a:r>
              <a:rPr lang="en-US" dirty="0"/>
              <a:t>It clearly shows the large difference if one does not account for terrain effects.        </a:t>
            </a:r>
          </a:p>
        </p:txBody>
      </p:sp>
    </p:spTree>
    <p:extLst>
      <p:ext uri="{BB962C8B-B14F-4D97-AF65-F5344CB8AC3E}">
        <p14:creationId xmlns:p14="http://schemas.microsoft.com/office/powerpoint/2010/main" val="335603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DD73D-7C4F-4D19-A421-F8569747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Run </a:t>
            </a:r>
            <a:r>
              <a:rPr lang="en-US" i="1" dirty="0">
                <a:solidFill>
                  <a:srgbClr val="FF0000"/>
                </a:solidFill>
              </a:rPr>
              <a:t>minus</a:t>
            </a:r>
            <a:r>
              <a:rPr lang="en-US" dirty="0"/>
              <a:t> Method Two 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47AFDD-0F3D-4BDD-967E-FF87F720D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5376" y="885824"/>
            <a:ext cx="5384800" cy="248858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B4BCDE-473B-42F3-9548-8E846EF4B8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375" y="3449075"/>
            <a:ext cx="5384800" cy="2488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EC6CF-69AE-4E09-A8E3-86683D94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2B0AA-F1B4-4208-9BDD-10E1577B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269" y="3479822"/>
            <a:ext cx="5456114" cy="2492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61F2F-2BD4-4AA2-A93F-1AAE51142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269" y="885824"/>
            <a:ext cx="5456114" cy="24923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674746-F9B4-4755-9CB0-7A0882101BA1}"/>
              </a:ext>
            </a:extLst>
          </p:cNvPr>
          <p:cNvSpPr/>
          <p:nvPr/>
        </p:nvSpPr>
        <p:spPr>
          <a:xfrm>
            <a:off x="609600" y="5920650"/>
            <a:ext cx="10835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Method Two uses the new collocation method with TC geolocation data as inputs. Control Run uses the old colocation method with Non-TC geolocation as inputs. The difference between Method Two and Control Run</a:t>
            </a:r>
          </a:p>
          <a:p>
            <a:r>
              <a:rPr lang="en-US" dirty="0"/>
              <a:t>Is very small.        </a:t>
            </a:r>
          </a:p>
        </p:txBody>
      </p:sp>
    </p:spTree>
    <p:extLst>
      <p:ext uri="{BB962C8B-B14F-4D97-AF65-F5344CB8AC3E}">
        <p14:creationId xmlns:p14="http://schemas.microsoft.com/office/powerpoint/2010/main" val="1216481232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65827</TotalTime>
  <Words>795</Words>
  <Application>Microsoft Office PowerPoint</Application>
  <PresentationFormat>Widescreen</PresentationFormat>
  <Paragraphs>94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Inter Var</vt:lpstr>
      <vt:lpstr>Arial</vt:lpstr>
      <vt:lpstr>Baskerville Old Face</vt:lpstr>
      <vt:lpstr>Calibri</vt:lpstr>
      <vt:lpstr>Century</vt:lpstr>
      <vt:lpstr>Times New Roman</vt:lpstr>
      <vt:lpstr>NPP_FOR</vt:lpstr>
      <vt:lpstr> Collocation VIIRS with CrIS only using  Terrain Correction Geolocation Datasets   </vt:lpstr>
      <vt:lpstr>Background</vt:lpstr>
      <vt:lpstr>VIIRS Terrain Correction </vt:lpstr>
      <vt:lpstr>Relationship between  Orthometric height, Ellipsoid height, and Geoid height </vt:lpstr>
      <vt:lpstr>From LLA (lon, lat, h) to ECEF (x, y, z)</vt:lpstr>
      <vt:lpstr>Collocation of CrIS with VIIRS Control Run and Method One Use the Same Method but different inputs  </vt:lpstr>
      <vt:lpstr>Collocation of VIIRS within CrIS </vt:lpstr>
      <vt:lpstr>Control Run minus Method One   </vt:lpstr>
      <vt:lpstr>Control Run minus Method Two   </vt:lpstr>
      <vt:lpstr>Scatter Plot  Method 1 or 2  versus Control Run </vt:lpstr>
      <vt:lpstr>Histogram of  Method 1 or 2 – Control Run </vt:lpstr>
      <vt:lpstr>Method 1 or 2 – Control Run  Varying Zenith Angle </vt:lpstr>
      <vt:lpstr>Conclusion </vt:lpstr>
    </vt:vector>
  </TitlesOfParts>
  <Company>Lockheed Martin IS&amp;GS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Likun Wang</dc:creator>
  <cp:lastModifiedBy>Likun Wang</cp:lastModifiedBy>
  <cp:revision>2995</cp:revision>
  <dcterms:created xsi:type="dcterms:W3CDTF">2011-10-05T18:31:57Z</dcterms:created>
  <dcterms:modified xsi:type="dcterms:W3CDTF">2023-07-05T20:13:41Z</dcterms:modified>
</cp:coreProperties>
</file>