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61" r:id="rId3"/>
  </p:sldMasterIdLst>
  <p:notesMasterIdLst>
    <p:notesMasterId r:id="rId30"/>
  </p:notesMasterIdLst>
  <p:sldIdLst>
    <p:sldId id="256" r:id="rId4"/>
    <p:sldId id="509" r:id="rId5"/>
    <p:sldId id="516" r:id="rId6"/>
    <p:sldId id="481" r:id="rId7"/>
    <p:sldId id="484" r:id="rId8"/>
    <p:sldId id="487" r:id="rId9"/>
    <p:sldId id="507" r:id="rId10"/>
    <p:sldId id="489" r:id="rId11"/>
    <p:sldId id="485" r:id="rId12"/>
    <p:sldId id="488" r:id="rId13"/>
    <p:sldId id="490" r:id="rId14"/>
    <p:sldId id="492" r:id="rId15"/>
    <p:sldId id="493" r:id="rId16"/>
    <p:sldId id="494" r:id="rId17"/>
    <p:sldId id="496" r:id="rId18"/>
    <p:sldId id="497" r:id="rId19"/>
    <p:sldId id="498" r:id="rId20"/>
    <p:sldId id="499" r:id="rId21"/>
    <p:sldId id="505" r:id="rId22"/>
    <p:sldId id="501" r:id="rId23"/>
    <p:sldId id="502" r:id="rId24"/>
    <p:sldId id="504" r:id="rId25"/>
    <p:sldId id="503" r:id="rId26"/>
    <p:sldId id="512" r:id="rId27"/>
    <p:sldId id="511" r:id="rId28"/>
    <p:sldId id="515" r:id="rId2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2569"/>
        </a:solidFill>
        <a:effectLst/>
        <a:uFillTx/>
        <a:latin typeface="Tahoma Bold"/>
        <a:ea typeface="Tahoma Bold"/>
        <a:cs typeface="Tahoma Bold"/>
        <a:sym typeface="Tahoma Bold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2569"/>
        </a:solidFill>
        <a:effectLst/>
        <a:uFillTx/>
        <a:latin typeface="Tahoma Bold"/>
        <a:ea typeface="Tahoma Bold"/>
        <a:cs typeface="Tahoma Bold"/>
        <a:sym typeface="Tahoma Bold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2569"/>
        </a:solidFill>
        <a:effectLst/>
        <a:uFillTx/>
        <a:latin typeface="Tahoma Bold"/>
        <a:ea typeface="Tahoma Bold"/>
        <a:cs typeface="Tahoma Bold"/>
        <a:sym typeface="Tahoma Bold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2569"/>
        </a:solidFill>
        <a:effectLst/>
        <a:uFillTx/>
        <a:latin typeface="Tahoma Bold"/>
        <a:ea typeface="Tahoma Bold"/>
        <a:cs typeface="Tahoma Bold"/>
        <a:sym typeface="Tahoma Bold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2569"/>
        </a:solidFill>
        <a:effectLst/>
        <a:uFillTx/>
        <a:latin typeface="Tahoma Bold"/>
        <a:ea typeface="Tahoma Bold"/>
        <a:cs typeface="Tahoma Bold"/>
        <a:sym typeface="Tahoma Bold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2569"/>
        </a:solidFill>
        <a:effectLst/>
        <a:uFillTx/>
        <a:latin typeface="Tahoma Bold"/>
        <a:ea typeface="Tahoma Bold"/>
        <a:cs typeface="Tahoma Bold"/>
        <a:sym typeface="Tahoma Bold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2569"/>
        </a:solidFill>
        <a:effectLst/>
        <a:uFillTx/>
        <a:latin typeface="Tahoma Bold"/>
        <a:ea typeface="Tahoma Bold"/>
        <a:cs typeface="Tahoma Bold"/>
        <a:sym typeface="Tahoma Bold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2569"/>
        </a:solidFill>
        <a:effectLst/>
        <a:uFillTx/>
        <a:latin typeface="Tahoma Bold"/>
        <a:ea typeface="Tahoma Bold"/>
        <a:cs typeface="Tahoma Bold"/>
        <a:sym typeface="Tahoma Bold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2569"/>
        </a:solidFill>
        <a:effectLst/>
        <a:uFillTx/>
        <a:latin typeface="Tahoma Bold"/>
        <a:ea typeface="Tahoma Bold"/>
        <a:cs typeface="Tahoma Bold"/>
        <a:sym typeface="Tahoma Bold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A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round/>
            </a:ln>
          </a:left>
          <a:right>
            <a:ln w="12700" cap="flat">
              <a:solidFill>
                <a:srgbClr val="002569"/>
              </a:solidFill>
              <a:prstDash val="solid"/>
              <a:round/>
            </a:ln>
          </a:right>
          <a:top>
            <a:ln w="12700" cap="flat">
              <a:solidFill>
                <a:srgbClr val="002569"/>
              </a:solidFill>
              <a:prstDash val="solid"/>
              <a:round/>
            </a:ln>
          </a:top>
          <a:bottom>
            <a:ln w="12700" cap="flat">
              <a:solidFill>
                <a:srgbClr val="002569"/>
              </a:solidFill>
              <a:prstDash val="solid"/>
              <a:round/>
            </a:ln>
          </a:bottom>
          <a:insideH>
            <a:ln w="12700" cap="flat">
              <a:solidFill>
                <a:srgbClr val="002569"/>
              </a:solidFill>
              <a:prstDash val="solid"/>
              <a:round/>
            </a:ln>
          </a:insideH>
          <a:insideV>
            <a:ln w="12700" cap="flat">
              <a:solidFill>
                <a:srgbClr val="002569"/>
              </a:solidFill>
              <a:prstDash val="solid"/>
              <a:round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round/>
            </a:ln>
          </a:left>
          <a:right>
            <a:ln w="12700" cap="flat">
              <a:solidFill>
                <a:srgbClr val="002569"/>
              </a:solidFill>
              <a:prstDash val="solid"/>
              <a:round/>
            </a:ln>
          </a:right>
          <a:top>
            <a:ln w="12700" cap="flat">
              <a:solidFill>
                <a:srgbClr val="002569"/>
              </a:solidFill>
              <a:prstDash val="solid"/>
              <a:round/>
            </a:ln>
          </a:top>
          <a:bottom>
            <a:ln w="12700" cap="flat">
              <a:solidFill>
                <a:srgbClr val="002569"/>
              </a:solidFill>
              <a:prstDash val="solid"/>
              <a:round/>
            </a:ln>
          </a:bottom>
          <a:insideH>
            <a:ln w="12700" cap="flat">
              <a:solidFill>
                <a:srgbClr val="002569"/>
              </a:solidFill>
              <a:prstDash val="solid"/>
              <a:round/>
            </a:ln>
          </a:insideH>
          <a:insideV>
            <a:ln w="12700" cap="flat">
              <a:solidFill>
                <a:srgbClr val="002569"/>
              </a:solidFill>
              <a:prstDash val="solid"/>
              <a:round/>
            </a:ln>
          </a:insideV>
        </a:tcBdr>
        <a:fill>
          <a:solidFill>
            <a:srgbClr val="CACBD3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round/>
            </a:ln>
          </a:left>
          <a:right>
            <a:ln w="12700" cap="flat">
              <a:solidFill>
                <a:srgbClr val="002569"/>
              </a:solidFill>
              <a:prstDash val="solid"/>
              <a:round/>
            </a:ln>
          </a:right>
          <a:top>
            <a:ln w="25400" cap="flat">
              <a:solidFill>
                <a:srgbClr val="002569"/>
              </a:solidFill>
              <a:prstDash val="solid"/>
              <a:round/>
            </a:ln>
          </a:top>
          <a:bottom>
            <a:ln w="12700" cap="flat">
              <a:solidFill>
                <a:srgbClr val="002569"/>
              </a:solidFill>
              <a:prstDash val="solid"/>
              <a:round/>
            </a:ln>
          </a:bottom>
          <a:insideH>
            <a:ln w="12700" cap="flat">
              <a:solidFill>
                <a:srgbClr val="002569"/>
              </a:solidFill>
              <a:prstDash val="solid"/>
              <a:round/>
            </a:ln>
          </a:insideH>
          <a:insideV>
            <a:ln w="12700" cap="flat">
              <a:solidFill>
                <a:srgbClr val="002569"/>
              </a:solidFill>
              <a:prstDash val="solid"/>
              <a:round/>
            </a:ln>
          </a:insideV>
        </a:tcBdr>
        <a:fill>
          <a:solidFill>
            <a:srgbClr val="E6E7EA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round/>
            </a:ln>
          </a:left>
          <a:right>
            <a:ln w="12700" cap="flat">
              <a:solidFill>
                <a:srgbClr val="002569"/>
              </a:solidFill>
              <a:prstDash val="solid"/>
              <a:round/>
            </a:ln>
          </a:right>
          <a:top>
            <a:ln w="12700" cap="flat">
              <a:solidFill>
                <a:srgbClr val="002569"/>
              </a:solidFill>
              <a:prstDash val="solid"/>
              <a:round/>
            </a:ln>
          </a:top>
          <a:bottom>
            <a:ln w="12700" cap="flat">
              <a:solidFill>
                <a:srgbClr val="002569"/>
              </a:solidFill>
              <a:prstDash val="solid"/>
              <a:round/>
            </a:ln>
          </a:bottom>
          <a:insideH>
            <a:ln w="12700" cap="flat">
              <a:solidFill>
                <a:srgbClr val="002569"/>
              </a:solidFill>
              <a:prstDash val="solid"/>
              <a:round/>
            </a:ln>
          </a:insideH>
          <a:insideV>
            <a:ln w="12700" cap="flat">
              <a:solidFill>
                <a:srgbClr val="002569"/>
              </a:solidFill>
              <a:prstDash val="solid"/>
              <a:round/>
            </a:ln>
          </a:insideV>
        </a:tcBdr>
        <a:fill>
          <a:solidFill>
            <a:srgbClr val="E6E7EA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2569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2569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2569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round/>
            </a:ln>
          </a:top>
          <a:bottom>
            <a:ln w="25400" cap="flat">
              <a:solidFill>
                <a:srgbClr val="00256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round/>
            </a:ln>
          </a:top>
          <a:bottom>
            <a:ln w="25400" cap="flat">
              <a:solidFill>
                <a:srgbClr val="00256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002569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2569"/>
          </a:solidFill>
        </a:fill>
      </a:tcStyle>
    </a:firstCol>
    <a:lastRow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2569"/>
          </a:solidFill>
        </a:fill>
      </a:tcStyle>
    </a:lastRow>
    <a:firstRow>
      <a:tcTxStyle b="on" i="off">
        <a:font>
          <a:latin typeface="Tahoma Bold"/>
          <a:ea typeface="Tahoma Bold"/>
          <a:cs typeface="Tahoma Bold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2569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8605" autoAdjust="0"/>
  </p:normalViewPr>
  <p:slideViewPr>
    <p:cSldViewPr snapToGrid="0">
      <p:cViewPr varScale="1">
        <p:scale>
          <a:sx n="107" d="100"/>
          <a:sy n="107" d="100"/>
        </p:scale>
        <p:origin x="47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1" name="Shape 6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TJH:</a:t>
            </a:r>
            <a:r>
              <a:rPr lang="en-GB" baseline="0" dirty="0" smtClean="0"/>
              <a:t> </a:t>
            </a:r>
            <a:r>
              <a:rPr lang="en-GB" dirty="0" smtClean="0"/>
              <a:t>Change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56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Tim to add plot</a:t>
            </a:r>
          </a:p>
          <a:p>
            <a:r>
              <a:rPr lang="en-GB" dirty="0" smtClean="0"/>
              <a:t>Check</a:t>
            </a:r>
            <a:r>
              <a:rPr lang="en-GB" baseline="0" dirty="0" smtClean="0"/>
              <a:t> for anything from workshop on diurnal variations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131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98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60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66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7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27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41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48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59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36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72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56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93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52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[DM_E_DOC_NO], v[DM_E_VER_NO], [DM_E_ISS_DATE]Rectangle 61"/>
          <p:cNvSpPr txBox="1"/>
          <p:nvPr/>
        </p:nvSpPr>
        <p:spPr>
          <a:xfrm>
            <a:off x="665871" y="6649209"/>
            <a:ext cx="4628619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>
                <a:effectLst/>
              </a:rPr>
              <a:t>EUM/RSP/VWG/23/1365657</a:t>
            </a:r>
            <a:r>
              <a:rPr dirty="0" smtClean="0"/>
              <a:t>, v1, </a:t>
            </a:r>
            <a:r>
              <a:rPr lang="en-GB" dirty="0" smtClean="0"/>
              <a:t>12</a:t>
            </a:r>
            <a:r>
              <a:rPr dirty="0" smtClean="0"/>
              <a:t> </a:t>
            </a:r>
            <a:r>
              <a:rPr lang="en-US" dirty="0" smtClean="0"/>
              <a:t>June</a:t>
            </a:r>
            <a:r>
              <a:rPr lang="en-GB" dirty="0" smtClean="0"/>
              <a:t> </a:t>
            </a:r>
            <a:r>
              <a:rPr dirty="0" smtClean="0"/>
              <a:t>202</a:t>
            </a:r>
            <a:r>
              <a:rPr lang="en-GB" dirty="0" smtClean="0"/>
              <a:t>3</a:t>
            </a:r>
            <a:endParaRPr dirty="0"/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07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47549" y="6650387"/>
            <a:ext cx="808038" cy="149226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Title Text"/>
          <p:cNvSpPr txBox="1">
            <a:spLocks noGrp="1"/>
          </p:cNvSpPr>
          <p:nvPr>
            <p:ph type="title"/>
          </p:nvPr>
        </p:nvSpPr>
        <p:spPr>
          <a:xfrm>
            <a:off x="0" y="1"/>
            <a:ext cx="12192000" cy="1019908"/>
          </a:xfrm>
          <a:prstGeom prst="rect">
            <a:avLst/>
          </a:prstGeom>
        </p:spPr>
        <p:txBody>
          <a:bodyPr>
            <a:normAutofit/>
          </a:bodyPr>
          <a:lstStyle>
            <a:lvl1pPr indent="221544"/>
          </a:lstStyle>
          <a:p>
            <a:r>
              <a:t>Title Text</a:t>
            </a:r>
          </a:p>
        </p:txBody>
      </p:sp>
      <p:sp>
        <p:nvSpPr>
          <p:cNvPr id="309" name="Body Level One…"/>
          <p:cNvSpPr txBox="1">
            <a:spLocks noGrp="1"/>
          </p:cNvSpPr>
          <p:nvPr>
            <p:ph type="body" idx="1"/>
          </p:nvPr>
        </p:nvSpPr>
        <p:spPr>
          <a:xfrm>
            <a:off x="328249" y="1237127"/>
            <a:ext cx="8714152" cy="5262675"/>
          </a:xfrm>
          <a:prstGeom prst="rect">
            <a:avLst/>
          </a:prstGeom>
        </p:spPr>
        <p:txBody>
          <a:bodyPr>
            <a:normAutofit/>
          </a:bodyPr>
          <a:lstStyle>
            <a:lvl1pPr marL="310162" indent="-310162"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275496" y="6603525"/>
            <a:ext cx="1462072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1311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rt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9" y="1240117"/>
            <a:ext cx="9335282" cy="52899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62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938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97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92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8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9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63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[DM_E_DOC_NO], v[DM_E_VER_NO], [DM_E_ISS_DATE]Rectangle 61"/>
          <p:cNvSpPr txBox="1"/>
          <p:nvPr/>
        </p:nvSpPr>
        <p:spPr>
          <a:xfrm>
            <a:off x="665871" y="6649209"/>
            <a:ext cx="4628619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>
                <a:effectLst/>
              </a:rPr>
              <a:t>EUM/RSP/VWG/23/1365657</a:t>
            </a:r>
            <a:r>
              <a:rPr lang="en-GB" dirty="0" smtClean="0"/>
              <a:t>, v1, 12 June 2023</a:t>
            </a:r>
            <a:endParaRPr lang="en-GB" dirty="0"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8080" y="6593585"/>
            <a:ext cx="259529" cy="23927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100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47549" y="6650387"/>
            <a:ext cx="808038" cy="1492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angle 243"/>
          <p:cNvSpPr/>
          <p:nvPr/>
        </p:nvSpPr>
        <p:spPr>
          <a:xfrm>
            <a:off x="8093206" y="230589"/>
            <a:ext cx="4098796" cy="1129085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</p:spPr>
        <p:txBody>
          <a:bodyPr lIns="36000" tIns="36000" rIns="36000" bIns="36000"/>
          <a:lstStyle/>
          <a:p>
            <a:pPr defTabSz="1125443">
              <a:spcBef>
                <a:spcPts val="500"/>
              </a:spcBef>
              <a:defRPr sz="11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grpSp>
        <p:nvGrpSpPr>
          <p:cNvPr id="269" name="Group 4"/>
          <p:cNvGrpSpPr/>
          <p:nvPr/>
        </p:nvGrpSpPr>
        <p:grpSpPr>
          <a:xfrm>
            <a:off x="8097604" y="6144067"/>
            <a:ext cx="3858473" cy="315856"/>
            <a:chOff x="0" y="0"/>
            <a:chExt cx="3858471" cy="315855"/>
          </a:xfrm>
        </p:grpSpPr>
        <p:grpSp>
          <p:nvGrpSpPr>
            <p:cNvPr id="16" name="Group 5"/>
            <p:cNvGrpSpPr/>
            <p:nvPr/>
          </p:nvGrpSpPr>
          <p:grpSpPr>
            <a:xfrm>
              <a:off x="2081662" y="206496"/>
              <a:ext cx="203051" cy="109012"/>
              <a:chOff x="0" y="0"/>
              <a:chExt cx="203049" cy="109011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0" y="0"/>
                <a:ext cx="203050" cy="109012"/>
              </a:xfrm>
              <a:prstGeom prst="rect">
                <a:avLst/>
              </a:pr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0" y="0"/>
                <a:ext cx="203050" cy="35665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0" y="74692"/>
                <a:ext cx="203050" cy="34320"/>
              </a:xfrm>
              <a:prstGeom prst="rect">
                <a:avLst/>
              </a:prstGeom>
              <a:solidFill>
                <a:srgbClr val="FF19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0" y="0"/>
                <a:ext cx="203050" cy="109012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46923" y="30280"/>
                <a:ext cx="60574" cy="55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571"/>
                    </a:moveTo>
                    <a:lnTo>
                      <a:pt x="19800" y="15686"/>
                    </a:lnTo>
                    <a:lnTo>
                      <a:pt x="16200" y="18771"/>
                    </a:lnTo>
                    <a:lnTo>
                      <a:pt x="12600" y="21600"/>
                    </a:lnTo>
                    <a:lnTo>
                      <a:pt x="9000" y="21600"/>
                    </a:lnTo>
                    <a:lnTo>
                      <a:pt x="5400" y="20057"/>
                    </a:lnTo>
                    <a:lnTo>
                      <a:pt x="1800" y="17229"/>
                    </a:lnTo>
                    <a:lnTo>
                      <a:pt x="0" y="12857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1571"/>
                    </a:lnTo>
                    <a:close/>
                  </a:path>
                </a:pathLst>
              </a:custGeom>
              <a:solidFill>
                <a:srgbClr val="FF19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67874" y="35664"/>
                <a:ext cx="12701" cy="32973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63986" y="37388"/>
                <a:ext cx="28155" cy="1270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58867" y="47482"/>
                <a:ext cx="33274" cy="1270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53748" y="63926"/>
                <a:ext cx="48631" cy="21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988"/>
                    </a:moveTo>
                    <a:lnTo>
                      <a:pt x="2160" y="3812"/>
                    </a:lnTo>
                    <a:lnTo>
                      <a:pt x="6480" y="3812"/>
                    </a:lnTo>
                    <a:lnTo>
                      <a:pt x="6480" y="6988"/>
                    </a:lnTo>
                    <a:lnTo>
                      <a:pt x="6480" y="3812"/>
                    </a:lnTo>
                    <a:lnTo>
                      <a:pt x="10800" y="0"/>
                    </a:lnTo>
                    <a:lnTo>
                      <a:pt x="15120" y="3812"/>
                    </a:lnTo>
                    <a:lnTo>
                      <a:pt x="15120" y="6988"/>
                    </a:lnTo>
                    <a:lnTo>
                      <a:pt x="15120" y="3812"/>
                    </a:lnTo>
                    <a:lnTo>
                      <a:pt x="17280" y="3812"/>
                    </a:lnTo>
                    <a:lnTo>
                      <a:pt x="19440" y="6988"/>
                    </a:lnTo>
                    <a:lnTo>
                      <a:pt x="21600" y="6988"/>
                    </a:lnTo>
                    <a:lnTo>
                      <a:pt x="17280" y="14612"/>
                    </a:lnTo>
                    <a:lnTo>
                      <a:pt x="15120" y="21600"/>
                    </a:lnTo>
                    <a:lnTo>
                      <a:pt x="8640" y="21600"/>
                    </a:lnTo>
                    <a:lnTo>
                      <a:pt x="6480" y="17788"/>
                    </a:lnTo>
                    <a:lnTo>
                      <a:pt x="4320" y="14612"/>
                    </a:lnTo>
                    <a:lnTo>
                      <a:pt x="2160" y="10800"/>
                    </a:lnTo>
                    <a:lnTo>
                      <a:pt x="2160" y="6988"/>
                    </a:lnTo>
                    <a:lnTo>
                      <a:pt x="0" y="6988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46923" y="30280"/>
                <a:ext cx="60574" cy="55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571"/>
                    </a:moveTo>
                    <a:lnTo>
                      <a:pt x="19800" y="15686"/>
                    </a:lnTo>
                    <a:lnTo>
                      <a:pt x="16200" y="18771"/>
                    </a:lnTo>
                    <a:lnTo>
                      <a:pt x="12600" y="21600"/>
                    </a:lnTo>
                    <a:lnTo>
                      <a:pt x="9000" y="21600"/>
                    </a:lnTo>
                    <a:lnTo>
                      <a:pt x="5400" y="20057"/>
                    </a:lnTo>
                    <a:lnTo>
                      <a:pt x="1800" y="17229"/>
                    </a:lnTo>
                    <a:lnTo>
                      <a:pt x="0" y="12857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1571"/>
                    </a:lnTo>
                  </a:path>
                </a:pathLst>
              </a:custGeom>
              <a:noFill/>
              <a:ln w="3175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32" name="Group 66"/>
            <p:cNvGrpSpPr/>
            <p:nvPr/>
          </p:nvGrpSpPr>
          <p:grpSpPr>
            <a:xfrm>
              <a:off x="3653763" y="206496"/>
              <a:ext cx="204709" cy="105274"/>
              <a:chOff x="0" y="0"/>
              <a:chExt cx="204707" cy="105273"/>
            </a:xfrm>
          </p:grpSpPr>
          <p:sp>
            <p:nvSpPr>
              <p:cNvPr id="17" name="Freeform 67"/>
              <p:cNvSpPr/>
              <p:nvPr/>
            </p:nvSpPr>
            <p:spPr>
              <a:xfrm>
                <a:off x="-1" y="-1"/>
                <a:ext cx="204709" cy="10460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" name="Freeform 68"/>
              <p:cNvSpPr/>
              <p:nvPr/>
            </p:nvSpPr>
            <p:spPr>
              <a:xfrm>
                <a:off x="-1" y="-1"/>
                <a:ext cx="204709" cy="104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277"/>
                    </a:moveTo>
                    <a:lnTo>
                      <a:pt x="10051" y="9277"/>
                    </a:lnTo>
                    <a:lnTo>
                      <a:pt x="10051" y="0"/>
                    </a:lnTo>
                    <a:lnTo>
                      <a:pt x="12078" y="0"/>
                    </a:lnTo>
                    <a:lnTo>
                      <a:pt x="12078" y="9277"/>
                    </a:lnTo>
                    <a:lnTo>
                      <a:pt x="21600" y="9277"/>
                    </a:lnTo>
                    <a:lnTo>
                      <a:pt x="21600" y="12323"/>
                    </a:lnTo>
                    <a:lnTo>
                      <a:pt x="12078" y="12323"/>
                    </a:lnTo>
                    <a:lnTo>
                      <a:pt x="12078" y="21600"/>
                    </a:lnTo>
                    <a:lnTo>
                      <a:pt x="10051" y="21600"/>
                    </a:lnTo>
                    <a:lnTo>
                      <a:pt x="10051" y="12323"/>
                    </a:lnTo>
                    <a:lnTo>
                      <a:pt x="0" y="12323"/>
                    </a:lnTo>
                    <a:lnTo>
                      <a:pt x="0" y="9277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" name="Freeform 69"/>
              <p:cNvSpPr/>
              <p:nvPr/>
            </p:nvSpPr>
            <p:spPr>
              <a:xfrm>
                <a:off x="124316" y="-1"/>
                <a:ext cx="55529" cy="3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" name="Freeform 70"/>
              <p:cNvSpPr/>
              <p:nvPr/>
            </p:nvSpPr>
            <p:spPr>
              <a:xfrm>
                <a:off x="154152" y="10797"/>
                <a:ext cx="50556" cy="26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" name="Freeform 71"/>
              <p:cNvSpPr/>
              <p:nvPr/>
            </p:nvSpPr>
            <p:spPr>
              <a:xfrm>
                <a:off x="124316" y="-1"/>
                <a:ext cx="80392" cy="38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7550" y="0"/>
                    </a:lnTo>
                    <a:lnTo>
                      <a:pt x="21600" y="0"/>
                    </a:lnTo>
                    <a:lnTo>
                      <a:pt x="405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" name="Freeform 72"/>
              <p:cNvSpPr/>
              <p:nvPr/>
            </p:nvSpPr>
            <p:spPr>
              <a:xfrm>
                <a:off x="19890" y="-1"/>
                <a:ext cx="63817" cy="29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600" y="21600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3" name="Freeform 73"/>
              <p:cNvSpPr/>
              <p:nvPr/>
            </p:nvSpPr>
            <p:spPr>
              <a:xfrm>
                <a:off x="-1" y="10797"/>
                <a:ext cx="50557" cy="26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4" name="Freeform 74"/>
              <p:cNvSpPr/>
              <p:nvPr/>
            </p:nvSpPr>
            <p:spPr>
              <a:xfrm>
                <a:off x="-1" y="-1"/>
                <a:ext cx="78735" cy="38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0"/>
                    </a:lnTo>
                    <a:lnTo>
                      <a:pt x="1350" y="4243"/>
                    </a:lnTo>
                    <a:lnTo>
                      <a:pt x="1755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5" name="Freeform 75"/>
              <p:cNvSpPr/>
              <p:nvPr/>
            </p:nvSpPr>
            <p:spPr>
              <a:xfrm>
                <a:off x="124316" y="74905"/>
                <a:ext cx="60502" cy="29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6" name="Freeform 76"/>
              <p:cNvSpPr/>
              <p:nvPr/>
            </p:nvSpPr>
            <p:spPr>
              <a:xfrm>
                <a:off x="154152" y="68157"/>
                <a:ext cx="50556" cy="25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7" name="Freeform 77"/>
              <p:cNvSpPr/>
              <p:nvPr/>
            </p:nvSpPr>
            <p:spPr>
              <a:xfrm>
                <a:off x="134261" y="68157"/>
                <a:ext cx="70447" cy="37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  <a:lnTo>
                      <a:pt x="21600" y="17280"/>
                    </a:lnTo>
                    <a:lnTo>
                      <a:pt x="46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8" name="Freeform 78"/>
              <p:cNvSpPr/>
              <p:nvPr/>
            </p:nvSpPr>
            <p:spPr>
              <a:xfrm>
                <a:off x="24863" y="70856"/>
                <a:ext cx="58844" cy="3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0"/>
                    </a:lnTo>
                    <a:lnTo>
                      <a:pt x="0" y="2160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9" name="Freeform 79"/>
              <p:cNvSpPr/>
              <p:nvPr/>
            </p:nvSpPr>
            <p:spPr>
              <a:xfrm>
                <a:off x="-1" y="68157"/>
                <a:ext cx="45584" cy="256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0" name="Freeform 80"/>
              <p:cNvSpPr/>
              <p:nvPr/>
            </p:nvSpPr>
            <p:spPr>
              <a:xfrm>
                <a:off x="4972" y="68157"/>
                <a:ext cx="78735" cy="37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4050" y="21600"/>
                    </a:lnTo>
                    <a:lnTo>
                      <a:pt x="0" y="21600"/>
                    </a:lnTo>
                    <a:lnTo>
                      <a:pt x="1755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1" name="Freeform 81"/>
              <p:cNvSpPr/>
              <p:nvPr/>
            </p:nvSpPr>
            <p:spPr>
              <a:xfrm>
                <a:off x="-1" y="-1"/>
                <a:ext cx="204709" cy="104600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36" name="Group 82"/>
            <p:cNvGrpSpPr/>
            <p:nvPr/>
          </p:nvGrpSpPr>
          <p:grpSpPr>
            <a:xfrm>
              <a:off x="3126524" y="206496"/>
              <a:ext cx="202621" cy="104603"/>
              <a:chOff x="0" y="0"/>
              <a:chExt cx="202620" cy="104601"/>
            </a:xfrm>
          </p:grpSpPr>
          <p:sp>
            <p:nvSpPr>
              <p:cNvPr id="33" name="Freeform 83"/>
              <p:cNvSpPr/>
              <p:nvPr/>
            </p:nvSpPr>
            <p:spPr>
              <a:xfrm>
                <a:off x="0" y="-1"/>
                <a:ext cx="202621" cy="104603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4" name="Freeform 84"/>
              <p:cNvSpPr/>
              <p:nvPr/>
            </p:nvSpPr>
            <p:spPr>
              <a:xfrm>
                <a:off x="55185" y="14751"/>
                <a:ext cx="98840" cy="791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976" y="14400"/>
                    </a:moveTo>
                    <a:lnTo>
                      <a:pt x="21600" y="14400"/>
                    </a:lnTo>
                    <a:lnTo>
                      <a:pt x="21600" y="8123"/>
                    </a:lnTo>
                    <a:lnTo>
                      <a:pt x="13976" y="8123"/>
                    </a:lnTo>
                    <a:lnTo>
                      <a:pt x="13976" y="0"/>
                    </a:lnTo>
                    <a:lnTo>
                      <a:pt x="7624" y="0"/>
                    </a:lnTo>
                    <a:lnTo>
                      <a:pt x="7624" y="8123"/>
                    </a:lnTo>
                    <a:lnTo>
                      <a:pt x="0" y="8123"/>
                    </a:lnTo>
                    <a:lnTo>
                      <a:pt x="0" y="14400"/>
                    </a:lnTo>
                    <a:lnTo>
                      <a:pt x="7624" y="14400"/>
                    </a:lnTo>
                    <a:lnTo>
                      <a:pt x="7624" y="21600"/>
                    </a:lnTo>
                    <a:lnTo>
                      <a:pt x="13976" y="21600"/>
                    </a:lnTo>
                    <a:lnTo>
                      <a:pt x="13976" y="1440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5" name="Freeform 85"/>
              <p:cNvSpPr/>
              <p:nvPr/>
            </p:nvSpPr>
            <p:spPr>
              <a:xfrm>
                <a:off x="0" y="0"/>
                <a:ext cx="202621" cy="104602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43" name="Group 86"/>
            <p:cNvGrpSpPr/>
            <p:nvPr/>
          </p:nvGrpSpPr>
          <p:grpSpPr>
            <a:xfrm>
              <a:off x="2865442" y="206496"/>
              <a:ext cx="202180" cy="105274"/>
              <a:chOff x="0" y="0"/>
              <a:chExt cx="202179" cy="105273"/>
            </a:xfrm>
          </p:grpSpPr>
          <p:sp>
            <p:nvSpPr>
              <p:cNvPr id="37" name="Freeform 87"/>
              <p:cNvSpPr/>
              <p:nvPr/>
            </p:nvSpPr>
            <p:spPr>
              <a:xfrm>
                <a:off x="0" y="-1"/>
                <a:ext cx="201362" cy="104600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8" name="Freeform 88"/>
              <p:cNvSpPr/>
              <p:nvPr/>
            </p:nvSpPr>
            <p:spPr>
              <a:xfrm>
                <a:off x="0" y="-1"/>
                <a:ext cx="54024" cy="45215"/>
              </a:xfrm>
              <a:prstGeom prst="rect">
                <a:avLst/>
              </a:pr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39" name="Freeform 89"/>
              <p:cNvSpPr/>
              <p:nvPr/>
            </p:nvSpPr>
            <p:spPr>
              <a:xfrm>
                <a:off x="0" y="64108"/>
                <a:ext cx="54024" cy="41166"/>
              </a:xfrm>
              <a:prstGeom prst="rect">
                <a:avLst/>
              </a:pr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0" name="Freeform 90"/>
              <p:cNvSpPr/>
              <p:nvPr/>
            </p:nvSpPr>
            <p:spPr>
              <a:xfrm>
                <a:off x="79398" y="64108"/>
                <a:ext cx="122782" cy="41166"/>
              </a:xfrm>
              <a:prstGeom prst="rect">
                <a:avLst/>
              </a:pr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1" name="Freeform 91"/>
              <p:cNvSpPr/>
              <p:nvPr/>
            </p:nvSpPr>
            <p:spPr>
              <a:xfrm>
                <a:off x="79398" y="-1"/>
                <a:ext cx="122782" cy="45215"/>
              </a:xfrm>
              <a:prstGeom prst="rect">
                <a:avLst/>
              </a:pr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2" name="Freeform 92"/>
              <p:cNvSpPr/>
              <p:nvPr/>
            </p:nvSpPr>
            <p:spPr>
              <a:xfrm>
                <a:off x="0" y="-1"/>
                <a:ext cx="201362" cy="104600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48" name="Group 93"/>
            <p:cNvGrpSpPr/>
            <p:nvPr/>
          </p:nvGrpSpPr>
          <p:grpSpPr>
            <a:xfrm>
              <a:off x="2605566" y="206496"/>
              <a:ext cx="200975" cy="105274"/>
              <a:chOff x="0" y="0"/>
              <a:chExt cx="200973" cy="105273"/>
            </a:xfrm>
          </p:grpSpPr>
          <p:sp>
            <p:nvSpPr>
              <p:cNvPr id="44" name="Freeform 94"/>
              <p:cNvSpPr/>
              <p:nvPr/>
            </p:nvSpPr>
            <p:spPr>
              <a:xfrm>
                <a:off x="-1" y="0"/>
                <a:ext cx="200975" cy="104603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5" name="Freeform 95"/>
              <p:cNvSpPr/>
              <p:nvPr/>
            </p:nvSpPr>
            <p:spPr>
              <a:xfrm>
                <a:off x="-1" y="-1"/>
                <a:ext cx="200975" cy="31516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6" name="Freeform 96"/>
              <p:cNvSpPr/>
              <p:nvPr/>
            </p:nvSpPr>
            <p:spPr>
              <a:xfrm>
                <a:off x="-1" y="71076"/>
                <a:ext cx="200975" cy="3419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47" name="Freeform 97"/>
              <p:cNvSpPr/>
              <p:nvPr/>
            </p:nvSpPr>
            <p:spPr>
              <a:xfrm>
                <a:off x="-1" y="0"/>
                <a:ext cx="200975" cy="104603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10" name="Group 98"/>
            <p:cNvGrpSpPr/>
            <p:nvPr/>
          </p:nvGrpSpPr>
          <p:grpSpPr>
            <a:xfrm>
              <a:off x="1555656" y="206496"/>
              <a:ext cx="203446" cy="104918"/>
              <a:chOff x="0" y="0"/>
              <a:chExt cx="203444" cy="104916"/>
            </a:xfrm>
          </p:grpSpPr>
          <p:sp>
            <p:nvSpPr>
              <p:cNvPr id="49" name="Freeform 99"/>
              <p:cNvSpPr/>
              <p:nvPr/>
            </p:nvSpPr>
            <p:spPr>
              <a:xfrm>
                <a:off x="0" y="0"/>
                <a:ext cx="84014" cy="104917"/>
              </a:xfrm>
              <a:prstGeom prst="rect">
                <a:avLst/>
              </a:prstGeom>
              <a:solidFill>
                <a:srgbClr val="13863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0" name="Freeform 100"/>
              <p:cNvSpPr/>
              <p:nvPr/>
            </p:nvSpPr>
            <p:spPr>
              <a:xfrm>
                <a:off x="84013" y="0"/>
                <a:ext cx="119432" cy="104917"/>
              </a:xfrm>
              <a:prstGeom prst="rect">
                <a:avLst/>
              </a:prstGeom>
              <a:solidFill>
                <a:srgbClr val="FF170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1" name="Freeform 101"/>
              <p:cNvSpPr/>
              <p:nvPr/>
            </p:nvSpPr>
            <p:spPr>
              <a:xfrm>
                <a:off x="77663" y="23389"/>
                <a:ext cx="12701" cy="60144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2" name="Freeform 102"/>
              <p:cNvSpPr/>
              <p:nvPr/>
            </p:nvSpPr>
            <p:spPr>
              <a:xfrm>
                <a:off x="77663" y="23389"/>
                <a:ext cx="12701" cy="60144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3" name="Freeform 103"/>
              <p:cNvSpPr/>
              <p:nvPr/>
            </p:nvSpPr>
            <p:spPr>
              <a:xfrm>
                <a:off x="48596" y="38090"/>
                <a:ext cx="40360" cy="14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00" y="21600"/>
                    </a:moveTo>
                    <a:lnTo>
                      <a:pt x="0" y="4909"/>
                    </a:lnTo>
                    <a:lnTo>
                      <a:pt x="2700" y="0"/>
                    </a:lnTo>
                    <a:lnTo>
                      <a:pt x="21600" y="15709"/>
                    </a:lnTo>
                    <a:lnTo>
                      <a:pt x="18900" y="21600"/>
                    </a:lnTo>
                    <a:close/>
                  </a:path>
                </a:pathLst>
              </a:cu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4" name="Freeform 104"/>
              <p:cNvSpPr/>
              <p:nvPr/>
            </p:nvSpPr>
            <p:spPr>
              <a:xfrm>
                <a:off x="48596" y="38090"/>
                <a:ext cx="40360" cy="14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00" y="21600"/>
                    </a:moveTo>
                    <a:lnTo>
                      <a:pt x="0" y="4909"/>
                    </a:lnTo>
                    <a:lnTo>
                      <a:pt x="2700" y="0"/>
                    </a:lnTo>
                    <a:lnTo>
                      <a:pt x="21600" y="15709"/>
                    </a:lnTo>
                    <a:lnTo>
                      <a:pt x="18900" y="21600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5" name="Freeform 105"/>
              <p:cNvSpPr/>
              <p:nvPr/>
            </p:nvSpPr>
            <p:spPr>
              <a:xfrm>
                <a:off x="84013" y="48783"/>
                <a:ext cx="40361" cy="18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843" y="21600"/>
                    </a:moveTo>
                    <a:lnTo>
                      <a:pt x="0" y="4629"/>
                    </a:lnTo>
                    <a:lnTo>
                      <a:pt x="2757" y="0"/>
                    </a:lnTo>
                    <a:lnTo>
                      <a:pt x="21600" y="17743"/>
                    </a:lnTo>
                    <a:lnTo>
                      <a:pt x="18843" y="21600"/>
                    </a:lnTo>
                    <a:close/>
                  </a:path>
                </a:pathLst>
              </a:cu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6" name="Freeform 106"/>
              <p:cNvSpPr/>
              <p:nvPr/>
            </p:nvSpPr>
            <p:spPr>
              <a:xfrm>
                <a:off x="84013" y="48783"/>
                <a:ext cx="40361" cy="180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843" y="21600"/>
                    </a:moveTo>
                    <a:lnTo>
                      <a:pt x="0" y="4629"/>
                    </a:lnTo>
                    <a:lnTo>
                      <a:pt x="2757" y="0"/>
                    </a:lnTo>
                    <a:lnTo>
                      <a:pt x="21600" y="17743"/>
                    </a:lnTo>
                    <a:lnTo>
                      <a:pt x="18843" y="21600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7" name="Freeform 107"/>
              <p:cNvSpPr/>
              <p:nvPr/>
            </p:nvSpPr>
            <p:spPr>
              <a:xfrm>
                <a:off x="84013" y="38090"/>
                <a:ext cx="35419" cy="1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3857"/>
                    </a:lnTo>
                    <a:lnTo>
                      <a:pt x="21600" y="0"/>
                    </a:lnTo>
                    <a:lnTo>
                      <a:pt x="0" y="16971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8" name="Freeform 108"/>
              <p:cNvSpPr/>
              <p:nvPr/>
            </p:nvSpPr>
            <p:spPr>
              <a:xfrm>
                <a:off x="84013" y="38090"/>
                <a:ext cx="35419" cy="1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3857"/>
                    </a:lnTo>
                    <a:lnTo>
                      <a:pt x="21600" y="0"/>
                    </a:lnTo>
                    <a:lnTo>
                      <a:pt x="0" y="16971"/>
                    </a:lnTo>
                    <a:lnTo>
                      <a:pt x="0" y="21600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59" name="Freeform 109"/>
              <p:cNvSpPr/>
              <p:nvPr/>
            </p:nvSpPr>
            <p:spPr>
              <a:xfrm>
                <a:off x="43654" y="40428"/>
                <a:ext cx="4530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624"/>
                    </a:moveTo>
                    <a:lnTo>
                      <a:pt x="0" y="21600"/>
                    </a:lnTo>
                    <a:lnTo>
                      <a:pt x="0" y="13976"/>
                    </a:lnTo>
                    <a:lnTo>
                      <a:pt x="21600" y="0"/>
                    </a:lnTo>
                    <a:lnTo>
                      <a:pt x="21600" y="7624"/>
                    </a:lnTo>
                    <a:close/>
                  </a:path>
                </a:pathLst>
              </a:cu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0" name="Freeform 110"/>
              <p:cNvSpPr/>
              <p:nvPr/>
            </p:nvSpPr>
            <p:spPr>
              <a:xfrm>
                <a:off x="43654" y="40428"/>
                <a:ext cx="4530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7624"/>
                    </a:moveTo>
                    <a:lnTo>
                      <a:pt x="0" y="21600"/>
                    </a:lnTo>
                    <a:lnTo>
                      <a:pt x="0" y="13976"/>
                    </a:lnTo>
                    <a:lnTo>
                      <a:pt x="21600" y="0"/>
                    </a:lnTo>
                    <a:lnTo>
                      <a:pt x="21600" y="7624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1" name="Freeform 111"/>
              <p:cNvSpPr/>
              <p:nvPr/>
            </p:nvSpPr>
            <p:spPr>
              <a:xfrm>
                <a:off x="48596" y="55130"/>
                <a:ext cx="4530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750"/>
                    </a:moveTo>
                    <a:lnTo>
                      <a:pt x="0" y="21600"/>
                    </a:lnTo>
                    <a:lnTo>
                      <a:pt x="0" y="14850"/>
                    </a:lnTo>
                    <a:lnTo>
                      <a:pt x="21600" y="0"/>
                    </a:lnTo>
                    <a:lnTo>
                      <a:pt x="21600" y="6750"/>
                    </a:lnTo>
                    <a:close/>
                  </a:path>
                </a:pathLst>
              </a:cu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62" name="Freeform 112"/>
              <p:cNvSpPr/>
              <p:nvPr/>
            </p:nvSpPr>
            <p:spPr>
              <a:xfrm>
                <a:off x="48596" y="55130"/>
                <a:ext cx="4530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750"/>
                    </a:moveTo>
                    <a:lnTo>
                      <a:pt x="0" y="21600"/>
                    </a:lnTo>
                    <a:lnTo>
                      <a:pt x="0" y="14850"/>
                    </a:lnTo>
                    <a:lnTo>
                      <a:pt x="21600" y="0"/>
                    </a:lnTo>
                    <a:lnTo>
                      <a:pt x="21600" y="6750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grpSp>
            <p:nvGrpSpPr>
              <p:cNvPr id="65" name="Freeform 113"/>
              <p:cNvGrpSpPr/>
              <p:nvPr/>
            </p:nvGrpSpPr>
            <p:grpSpPr>
              <a:xfrm>
                <a:off x="43654" y="53460"/>
                <a:ext cx="45302" cy="6684"/>
                <a:chOff x="0" y="0"/>
                <a:chExt cx="45301" cy="6682"/>
              </a:xfrm>
            </p:grpSpPr>
            <p:sp>
              <p:nvSpPr>
                <p:cNvPr id="63" name="Line"/>
                <p:cNvSpPr/>
                <p:nvPr/>
              </p:nvSpPr>
              <p:spPr>
                <a:xfrm>
                  <a:off x="0" y="0"/>
                  <a:ext cx="45302" cy="668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Line"/>
                <p:cNvSpPr/>
                <p:nvPr/>
              </p:nvSpPr>
              <p:spPr>
                <a:xfrm flipH="1" flipV="1">
                  <a:off x="0" y="0"/>
                  <a:ext cx="45302" cy="668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8" name="Freeform 114"/>
              <p:cNvGrpSpPr/>
              <p:nvPr/>
            </p:nvGrpSpPr>
            <p:grpSpPr>
              <a:xfrm>
                <a:off x="43654" y="53460"/>
                <a:ext cx="45302" cy="6684"/>
                <a:chOff x="0" y="0"/>
                <a:chExt cx="45301" cy="6682"/>
              </a:xfrm>
            </p:grpSpPr>
            <p:sp>
              <p:nvSpPr>
                <p:cNvPr id="66" name="Line"/>
                <p:cNvSpPr/>
                <p:nvPr/>
              </p:nvSpPr>
              <p:spPr>
                <a:xfrm>
                  <a:off x="0" y="0"/>
                  <a:ext cx="45302" cy="6683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7" name="Line"/>
                <p:cNvSpPr/>
                <p:nvPr/>
              </p:nvSpPr>
              <p:spPr>
                <a:xfrm flipH="1" flipV="1">
                  <a:off x="0" y="0"/>
                  <a:ext cx="45302" cy="6683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69" name="Freeform 115"/>
              <p:cNvSpPr/>
              <p:nvPr/>
            </p:nvSpPr>
            <p:spPr>
              <a:xfrm>
                <a:off x="84013" y="40428"/>
                <a:ext cx="4036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624"/>
                    </a:moveTo>
                    <a:lnTo>
                      <a:pt x="21600" y="21600"/>
                    </a:lnTo>
                    <a:lnTo>
                      <a:pt x="21600" y="13976"/>
                    </a:lnTo>
                    <a:lnTo>
                      <a:pt x="0" y="0"/>
                    </a:lnTo>
                    <a:lnTo>
                      <a:pt x="0" y="7624"/>
                    </a:lnTo>
                    <a:close/>
                  </a:path>
                </a:pathLst>
              </a:cu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70" name="Freeform 116"/>
              <p:cNvSpPr/>
              <p:nvPr/>
            </p:nvSpPr>
            <p:spPr>
              <a:xfrm>
                <a:off x="84013" y="40428"/>
                <a:ext cx="4036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624"/>
                    </a:moveTo>
                    <a:lnTo>
                      <a:pt x="21600" y="21600"/>
                    </a:lnTo>
                    <a:lnTo>
                      <a:pt x="21600" y="13976"/>
                    </a:lnTo>
                    <a:lnTo>
                      <a:pt x="0" y="0"/>
                    </a:lnTo>
                    <a:lnTo>
                      <a:pt x="0" y="7624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grpSp>
            <p:nvGrpSpPr>
              <p:cNvPr id="73" name="Freeform 117"/>
              <p:cNvGrpSpPr/>
              <p:nvPr/>
            </p:nvGrpSpPr>
            <p:grpSpPr>
              <a:xfrm>
                <a:off x="84013" y="53460"/>
                <a:ext cx="40361" cy="6684"/>
                <a:chOff x="0" y="0"/>
                <a:chExt cx="40359" cy="6682"/>
              </a:xfrm>
            </p:grpSpPr>
            <p:sp>
              <p:nvSpPr>
                <p:cNvPr id="71" name="Line"/>
                <p:cNvSpPr/>
                <p:nvPr/>
              </p:nvSpPr>
              <p:spPr>
                <a:xfrm flipH="1">
                  <a:off x="0" y="0"/>
                  <a:ext cx="40360" cy="668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2" name="Line"/>
                <p:cNvSpPr/>
                <p:nvPr/>
              </p:nvSpPr>
              <p:spPr>
                <a:xfrm flipV="1">
                  <a:off x="0" y="0"/>
                  <a:ext cx="40360" cy="668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6" name="Freeform 118"/>
              <p:cNvGrpSpPr/>
              <p:nvPr/>
            </p:nvGrpSpPr>
            <p:grpSpPr>
              <a:xfrm>
                <a:off x="84013" y="53460"/>
                <a:ext cx="40361" cy="6684"/>
                <a:chOff x="0" y="0"/>
                <a:chExt cx="40359" cy="6682"/>
              </a:xfrm>
            </p:grpSpPr>
            <p:sp>
              <p:nvSpPr>
                <p:cNvPr id="74" name="Line"/>
                <p:cNvSpPr/>
                <p:nvPr/>
              </p:nvSpPr>
              <p:spPr>
                <a:xfrm flipH="1">
                  <a:off x="0" y="0"/>
                  <a:ext cx="40360" cy="6683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5" name="Line"/>
                <p:cNvSpPr/>
                <p:nvPr/>
              </p:nvSpPr>
              <p:spPr>
                <a:xfrm flipV="1">
                  <a:off x="0" y="0"/>
                  <a:ext cx="40360" cy="6683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9" name="Freeform 119"/>
              <p:cNvGrpSpPr/>
              <p:nvPr/>
            </p:nvGrpSpPr>
            <p:grpSpPr>
              <a:xfrm>
                <a:off x="48596" y="66826"/>
                <a:ext cx="70836" cy="1"/>
                <a:chOff x="0" y="0"/>
                <a:chExt cx="70835" cy="0"/>
              </a:xfrm>
            </p:grpSpPr>
            <p:sp>
              <p:nvSpPr>
                <p:cNvPr id="77" name="Line"/>
                <p:cNvSpPr/>
                <p:nvPr/>
              </p:nvSpPr>
              <p:spPr>
                <a:xfrm flipH="1" flipV="1">
                  <a:off x="0" y="0"/>
                  <a:ext cx="70836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8" name="Line"/>
                <p:cNvSpPr/>
                <p:nvPr/>
              </p:nvSpPr>
              <p:spPr>
                <a:xfrm>
                  <a:off x="0" y="0"/>
                  <a:ext cx="70836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82" name="Freeform 120"/>
              <p:cNvGrpSpPr/>
              <p:nvPr/>
            </p:nvGrpSpPr>
            <p:grpSpPr>
              <a:xfrm>
                <a:off x="48596" y="66826"/>
                <a:ext cx="70836" cy="1"/>
                <a:chOff x="0" y="0"/>
                <a:chExt cx="70835" cy="0"/>
              </a:xfrm>
            </p:grpSpPr>
            <p:sp>
              <p:nvSpPr>
                <p:cNvPr id="80" name="Line"/>
                <p:cNvSpPr/>
                <p:nvPr/>
              </p:nvSpPr>
              <p:spPr>
                <a:xfrm flipH="1" flipV="1">
                  <a:off x="0" y="0"/>
                  <a:ext cx="70836" cy="1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1" name="Line"/>
                <p:cNvSpPr/>
                <p:nvPr/>
              </p:nvSpPr>
              <p:spPr>
                <a:xfrm>
                  <a:off x="0" y="0"/>
                  <a:ext cx="70836" cy="1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83" name="Freeform 121"/>
              <p:cNvSpPr/>
              <p:nvPr/>
            </p:nvSpPr>
            <p:spPr>
              <a:xfrm>
                <a:off x="48596" y="29736"/>
                <a:ext cx="70836" cy="12701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4" name="Freeform 122"/>
              <p:cNvSpPr/>
              <p:nvPr/>
            </p:nvSpPr>
            <p:spPr>
              <a:xfrm>
                <a:off x="48596" y="29736"/>
                <a:ext cx="70836" cy="12701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5" name="Freeform 123"/>
              <p:cNvSpPr/>
              <p:nvPr/>
            </p:nvSpPr>
            <p:spPr>
              <a:xfrm>
                <a:off x="43654" y="23389"/>
                <a:ext cx="85662" cy="60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65" y="0"/>
                    </a:moveTo>
                    <a:lnTo>
                      <a:pt x="6416" y="1440"/>
                    </a:lnTo>
                    <a:lnTo>
                      <a:pt x="3850" y="2880"/>
                    </a:lnTo>
                    <a:lnTo>
                      <a:pt x="1283" y="6720"/>
                    </a:lnTo>
                    <a:lnTo>
                      <a:pt x="0" y="10800"/>
                    </a:lnTo>
                    <a:lnTo>
                      <a:pt x="1283" y="14880"/>
                    </a:lnTo>
                    <a:lnTo>
                      <a:pt x="3850" y="18960"/>
                    </a:lnTo>
                    <a:lnTo>
                      <a:pt x="6416" y="20160"/>
                    </a:lnTo>
                    <a:lnTo>
                      <a:pt x="10265" y="21600"/>
                    </a:lnTo>
                    <a:lnTo>
                      <a:pt x="15184" y="20160"/>
                    </a:lnTo>
                    <a:lnTo>
                      <a:pt x="17750" y="18960"/>
                    </a:lnTo>
                    <a:lnTo>
                      <a:pt x="20317" y="14880"/>
                    </a:lnTo>
                    <a:lnTo>
                      <a:pt x="21600" y="10800"/>
                    </a:lnTo>
                    <a:lnTo>
                      <a:pt x="20317" y="6720"/>
                    </a:lnTo>
                    <a:lnTo>
                      <a:pt x="17750" y="2880"/>
                    </a:lnTo>
                    <a:lnTo>
                      <a:pt x="15184" y="1440"/>
                    </a:lnTo>
                    <a:lnTo>
                      <a:pt x="10265" y="0"/>
                    </a:lnTo>
                    <a:close/>
                    <a:moveTo>
                      <a:pt x="10265" y="20160"/>
                    </a:moveTo>
                    <a:lnTo>
                      <a:pt x="6416" y="20160"/>
                    </a:lnTo>
                    <a:lnTo>
                      <a:pt x="3850" y="17520"/>
                    </a:lnTo>
                    <a:lnTo>
                      <a:pt x="2566" y="14880"/>
                    </a:lnTo>
                    <a:lnTo>
                      <a:pt x="1283" y="10800"/>
                    </a:lnTo>
                    <a:lnTo>
                      <a:pt x="2566" y="6720"/>
                    </a:lnTo>
                    <a:lnTo>
                      <a:pt x="3850" y="4080"/>
                    </a:lnTo>
                    <a:lnTo>
                      <a:pt x="6416" y="1440"/>
                    </a:lnTo>
                    <a:lnTo>
                      <a:pt x="10265" y="0"/>
                    </a:lnTo>
                    <a:lnTo>
                      <a:pt x="14115" y="1440"/>
                    </a:lnTo>
                    <a:lnTo>
                      <a:pt x="17750" y="4080"/>
                    </a:lnTo>
                    <a:lnTo>
                      <a:pt x="19034" y="6720"/>
                    </a:lnTo>
                    <a:lnTo>
                      <a:pt x="20317" y="10800"/>
                    </a:lnTo>
                    <a:lnTo>
                      <a:pt x="19034" y="14880"/>
                    </a:lnTo>
                    <a:lnTo>
                      <a:pt x="17750" y="17520"/>
                    </a:lnTo>
                    <a:lnTo>
                      <a:pt x="14115" y="20160"/>
                    </a:lnTo>
                    <a:lnTo>
                      <a:pt x="10265" y="20160"/>
                    </a:lnTo>
                    <a:close/>
                  </a:path>
                </a:pathLst>
              </a:cu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6" name="Freeform 124"/>
              <p:cNvSpPr/>
              <p:nvPr/>
            </p:nvSpPr>
            <p:spPr>
              <a:xfrm>
                <a:off x="43654" y="23389"/>
                <a:ext cx="85662" cy="60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65" y="0"/>
                    </a:moveTo>
                    <a:lnTo>
                      <a:pt x="6416" y="1440"/>
                    </a:lnTo>
                    <a:lnTo>
                      <a:pt x="3850" y="2880"/>
                    </a:lnTo>
                    <a:lnTo>
                      <a:pt x="1283" y="6720"/>
                    </a:lnTo>
                    <a:lnTo>
                      <a:pt x="0" y="10800"/>
                    </a:lnTo>
                    <a:lnTo>
                      <a:pt x="1283" y="14880"/>
                    </a:lnTo>
                    <a:lnTo>
                      <a:pt x="3850" y="18960"/>
                    </a:lnTo>
                    <a:lnTo>
                      <a:pt x="6416" y="20160"/>
                    </a:lnTo>
                    <a:lnTo>
                      <a:pt x="10265" y="21600"/>
                    </a:lnTo>
                    <a:lnTo>
                      <a:pt x="15184" y="20160"/>
                    </a:lnTo>
                    <a:lnTo>
                      <a:pt x="17750" y="18960"/>
                    </a:lnTo>
                    <a:lnTo>
                      <a:pt x="20317" y="14880"/>
                    </a:lnTo>
                    <a:lnTo>
                      <a:pt x="21600" y="10800"/>
                    </a:lnTo>
                    <a:lnTo>
                      <a:pt x="20317" y="6720"/>
                    </a:lnTo>
                    <a:lnTo>
                      <a:pt x="17750" y="2880"/>
                    </a:lnTo>
                    <a:lnTo>
                      <a:pt x="15184" y="1440"/>
                    </a:lnTo>
                    <a:lnTo>
                      <a:pt x="10265" y="0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7" name="Freeform 125"/>
              <p:cNvSpPr/>
              <p:nvPr/>
            </p:nvSpPr>
            <p:spPr>
              <a:xfrm>
                <a:off x="48596" y="23389"/>
                <a:ext cx="75778" cy="56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193" y="21600"/>
                    </a:moveTo>
                    <a:lnTo>
                      <a:pt x="5825" y="21600"/>
                    </a:lnTo>
                    <a:lnTo>
                      <a:pt x="2912" y="18771"/>
                    </a:lnTo>
                    <a:lnTo>
                      <a:pt x="1456" y="15943"/>
                    </a:lnTo>
                    <a:lnTo>
                      <a:pt x="0" y="11571"/>
                    </a:lnTo>
                    <a:lnTo>
                      <a:pt x="1456" y="7200"/>
                    </a:lnTo>
                    <a:lnTo>
                      <a:pt x="2912" y="4371"/>
                    </a:lnTo>
                    <a:lnTo>
                      <a:pt x="5825" y="1543"/>
                    </a:lnTo>
                    <a:lnTo>
                      <a:pt x="10193" y="0"/>
                    </a:lnTo>
                    <a:lnTo>
                      <a:pt x="14562" y="1543"/>
                    </a:lnTo>
                    <a:lnTo>
                      <a:pt x="18688" y="4371"/>
                    </a:lnTo>
                    <a:lnTo>
                      <a:pt x="20144" y="7200"/>
                    </a:lnTo>
                    <a:lnTo>
                      <a:pt x="21600" y="11571"/>
                    </a:lnTo>
                    <a:lnTo>
                      <a:pt x="20144" y="15943"/>
                    </a:lnTo>
                    <a:lnTo>
                      <a:pt x="18688" y="18771"/>
                    </a:lnTo>
                    <a:lnTo>
                      <a:pt x="14562" y="21600"/>
                    </a:lnTo>
                    <a:lnTo>
                      <a:pt x="10193" y="21600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8" name="Freeform 126"/>
              <p:cNvSpPr/>
              <p:nvPr/>
            </p:nvSpPr>
            <p:spPr>
              <a:xfrm>
                <a:off x="65893" y="30071"/>
                <a:ext cx="43655" cy="44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119"/>
                    </a:moveTo>
                    <a:lnTo>
                      <a:pt x="21600" y="17731"/>
                    </a:lnTo>
                    <a:lnTo>
                      <a:pt x="19155" y="19666"/>
                    </a:lnTo>
                    <a:lnTo>
                      <a:pt x="14672" y="21600"/>
                    </a:lnTo>
                    <a:lnTo>
                      <a:pt x="7336" y="21600"/>
                    </a:lnTo>
                    <a:lnTo>
                      <a:pt x="2445" y="19666"/>
                    </a:lnTo>
                    <a:lnTo>
                      <a:pt x="0" y="17731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6119"/>
                    </a:lnTo>
                    <a:close/>
                  </a:path>
                </a:pathLst>
              </a:custGeom>
              <a:solidFill>
                <a:srgbClr val="FF16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89" name="Freeform 127"/>
              <p:cNvSpPr/>
              <p:nvPr/>
            </p:nvSpPr>
            <p:spPr>
              <a:xfrm>
                <a:off x="65893" y="30071"/>
                <a:ext cx="43655" cy="447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6119"/>
                    </a:moveTo>
                    <a:lnTo>
                      <a:pt x="21600" y="17731"/>
                    </a:lnTo>
                    <a:lnTo>
                      <a:pt x="19155" y="19666"/>
                    </a:lnTo>
                    <a:lnTo>
                      <a:pt x="14672" y="21600"/>
                    </a:lnTo>
                    <a:lnTo>
                      <a:pt x="7336" y="21600"/>
                    </a:lnTo>
                    <a:lnTo>
                      <a:pt x="2445" y="19666"/>
                    </a:lnTo>
                    <a:lnTo>
                      <a:pt x="0" y="17731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6119"/>
                    </a:lnTo>
                  </a:path>
                </a:pathLst>
              </a:custGeom>
              <a:noFill/>
              <a:ln w="3175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0" name="Freeform 128"/>
              <p:cNvSpPr/>
              <p:nvPr/>
            </p:nvSpPr>
            <p:spPr>
              <a:xfrm>
                <a:off x="74129" y="40763"/>
                <a:ext cx="25535" cy="23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7788"/>
                    </a:moveTo>
                    <a:lnTo>
                      <a:pt x="17280" y="21600"/>
                    </a:lnTo>
                    <a:lnTo>
                      <a:pt x="4320" y="21600"/>
                    </a:lnTo>
                    <a:lnTo>
                      <a:pt x="0" y="17788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778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1" name="Freeform 129"/>
              <p:cNvSpPr/>
              <p:nvPr/>
            </p:nvSpPr>
            <p:spPr>
              <a:xfrm>
                <a:off x="80134" y="3842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782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11782"/>
                    </a:lnTo>
                    <a:close/>
                  </a:path>
                </a:pathLst>
              </a:custGeom>
              <a:solidFill>
                <a:srgbClr val="0A50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2" name="Freeform 130"/>
              <p:cNvSpPr/>
              <p:nvPr/>
            </p:nvSpPr>
            <p:spPr>
              <a:xfrm>
                <a:off x="80134" y="51788"/>
                <a:ext cx="12701" cy="12701"/>
              </a:xfrm>
              <a:prstGeom prst="rect">
                <a:avLst/>
              </a:prstGeom>
              <a:solidFill>
                <a:srgbClr val="0A50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3" name="Freeform 131"/>
              <p:cNvSpPr/>
              <p:nvPr/>
            </p:nvSpPr>
            <p:spPr>
              <a:xfrm>
                <a:off x="85076" y="44437"/>
                <a:ext cx="12701" cy="12701"/>
              </a:xfrm>
              <a:prstGeom prst="rect">
                <a:avLst/>
              </a:prstGeom>
              <a:solidFill>
                <a:srgbClr val="0A50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4" name="Freeform 132"/>
              <p:cNvSpPr/>
              <p:nvPr/>
            </p:nvSpPr>
            <p:spPr>
              <a:xfrm>
                <a:off x="75192" y="44437"/>
                <a:ext cx="12701" cy="12701"/>
              </a:xfrm>
              <a:prstGeom prst="rect">
                <a:avLst/>
              </a:prstGeom>
              <a:solidFill>
                <a:srgbClr val="0A50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5" name="Freeform 133"/>
              <p:cNvSpPr/>
              <p:nvPr/>
            </p:nvSpPr>
            <p:spPr>
              <a:xfrm>
                <a:off x="65308" y="27731"/>
                <a:ext cx="12701" cy="12701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6" name="Freeform 134"/>
              <p:cNvSpPr/>
              <p:nvPr/>
            </p:nvSpPr>
            <p:spPr>
              <a:xfrm>
                <a:off x="65308" y="27731"/>
                <a:ext cx="12701" cy="12701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7" name="Freeform 135"/>
              <p:cNvSpPr/>
              <p:nvPr/>
            </p:nvSpPr>
            <p:spPr>
              <a:xfrm>
                <a:off x="94960" y="27731"/>
                <a:ext cx="12701" cy="12701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8" name="Freeform 136"/>
              <p:cNvSpPr/>
              <p:nvPr/>
            </p:nvSpPr>
            <p:spPr>
              <a:xfrm>
                <a:off x="94960" y="27731"/>
                <a:ext cx="12701" cy="12701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99" name="Freeform 137"/>
              <p:cNvSpPr/>
              <p:nvPr/>
            </p:nvSpPr>
            <p:spPr>
              <a:xfrm>
                <a:off x="65308" y="44437"/>
                <a:ext cx="12701" cy="12701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0" name="Freeform 138"/>
              <p:cNvSpPr/>
              <p:nvPr/>
            </p:nvSpPr>
            <p:spPr>
              <a:xfrm>
                <a:off x="65308" y="44437"/>
                <a:ext cx="12701" cy="12701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1" name="Freeform 139"/>
              <p:cNvSpPr/>
              <p:nvPr/>
            </p:nvSpPr>
            <p:spPr>
              <a:xfrm>
                <a:off x="67779" y="5713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782"/>
                    </a:moveTo>
                    <a:lnTo>
                      <a:pt x="21600" y="21600"/>
                    </a:lnTo>
                    <a:lnTo>
                      <a:pt x="0" y="11782"/>
                    </a:lnTo>
                    <a:lnTo>
                      <a:pt x="10800" y="0"/>
                    </a:lnTo>
                    <a:lnTo>
                      <a:pt x="21600" y="11782"/>
                    </a:lnTo>
                    <a:close/>
                  </a:path>
                </a:pathLst>
              </a:cu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2" name="Freeform 140"/>
              <p:cNvSpPr/>
              <p:nvPr/>
            </p:nvSpPr>
            <p:spPr>
              <a:xfrm>
                <a:off x="67779" y="5713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782"/>
                    </a:moveTo>
                    <a:lnTo>
                      <a:pt x="21600" y="21600"/>
                    </a:lnTo>
                    <a:lnTo>
                      <a:pt x="0" y="11782"/>
                    </a:lnTo>
                    <a:lnTo>
                      <a:pt x="10800" y="0"/>
                    </a:lnTo>
                    <a:lnTo>
                      <a:pt x="21600" y="11782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3" name="Freeform 141"/>
              <p:cNvSpPr/>
              <p:nvPr/>
            </p:nvSpPr>
            <p:spPr>
              <a:xfrm>
                <a:off x="90018" y="5713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782"/>
                    </a:moveTo>
                    <a:lnTo>
                      <a:pt x="0" y="21600"/>
                    </a:lnTo>
                    <a:lnTo>
                      <a:pt x="21600" y="11782"/>
                    </a:lnTo>
                    <a:lnTo>
                      <a:pt x="21600" y="0"/>
                    </a:lnTo>
                    <a:lnTo>
                      <a:pt x="0" y="11782"/>
                    </a:lnTo>
                    <a:close/>
                  </a:path>
                </a:pathLst>
              </a:cu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4" name="Freeform 142"/>
              <p:cNvSpPr/>
              <p:nvPr/>
            </p:nvSpPr>
            <p:spPr>
              <a:xfrm>
                <a:off x="90018" y="5713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782"/>
                    </a:moveTo>
                    <a:lnTo>
                      <a:pt x="0" y="21600"/>
                    </a:lnTo>
                    <a:lnTo>
                      <a:pt x="21600" y="11782"/>
                    </a:lnTo>
                    <a:lnTo>
                      <a:pt x="21600" y="0"/>
                    </a:lnTo>
                    <a:lnTo>
                      <a:pt x="0" y="11782"/>
                    </a:lnTo>
                  </a:path>
                </a:pathLst>
              </a:cu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5" name="Freeform 143"/>
              <p:cNvSpPr/>
              <p:nvPr/>
            </p:nvSpPr>
            <p:spPr>
              <a:xfrm>
                <a:off x="94960" y="44437"/>
                <a:ext cx="12701" cy="12701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6" name="Freeform 144"/>
              <p:cNvSpPr/>
              <p:nvPr/>
            </p:nvSpPr>
            <p:spPr>
              <a:xfrm>
                <a:off x="94960" y="44437"/>
                <a:ext cx="12701" cy="12701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7" name="Freeform 145"/>
              <p:cNvSpPr/>
              <p:nvPr/>
            </p:nvSpPr>
            <p:spPr>
              <a:xfrm>
                <a:off x="80134" y="27731"/>
                <a:ext cx="12701" cy="12701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8" name="Freeform 146"/>
              <p:cNvSpPr/>
              <p:nvPr/>
            </p:nvSpPr>
            <p:spPr>
              <a:xfrm>
                <a:off x="80134" y="27731"/>
                <a:ext cx="12701" cy="12701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09" name="Freeform 147"/>
              <p:cNvSpPr/>
              <p:nvPr/>
            </p:nvSpPr>
            <p:spPr>
              <a:xfrm>
                <a:off x="0" y="0"/>
                <a:ext cx="202622" cy="104917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18" name="Group 148"/>
            <p:cNvGrpSpPr/>
            <p:nvPr/>
          </p:nvGrpSpPr>
          <p:grpSpPr>
            <a:xfrm>
              <a:off x="1033585" y="206496"/>
              <a:ext cx="203050" cy="105274"/>
              <a:chOff x="0" y="0"/>
              <a:chExt cx="203049" cy="105273"/>
            </a:xfrm>
          </p:grpSpPr>
          <p:sp>
            <p:nvSpPr>
              <p:cNvPr id="111" name="Freeform 149"/>
              <p:cNvSpPr/>
              <p:nvPr/>
            </p:nvSpPr>
            <p:spPr>
              <a:xfrm>
                <a:off x="-1" y="0"/>
                <a:ext cx="203051" cy="104603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2" name="Freeform 150"/>
              <p:cNvSpPr/>
              <p:nvPr/>
            </p:nvSpPr>
            <p:spPr>
              <a:xfrm>
                <a:off x="-1" y="-1"/>
                <a:ext cx="60502" cy="31516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3" name="Freeform 151"/>
              <p:cNvSpPr/>
              <p:nvPr/>
            </p:nvSpPr>
            <p:spPr>
              <a:xfrm>
                <a:off x="-1" y="73758"/>
                <a:ext cx="60502" cy="31516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4" name="Freeform 152"/>
              <p:cNvSpPr/>
              <p:nvPr/>
            </p:nvSpPr>
            <p:spPr>
              <a:xfrm>
                <a:off x="119343" y="73758"/>
                <a:ext cx="83707" cy="31516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5" name="Freeform 153"/>
              <p:cNvSpPr/>
              <p:nvPr/>
            </p:nvSpPr>
            <p:spPr>
              <a:xfrm>
                <a:off x="119343" y="-1"/>
                <a:ext cx="83707" cy="31516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6" name="Freeform 154"/>
              <p:cNvSpPr/>
              <p:nvPr/>
            </p:nvSpPr>
            <p:spPr>
              <a:xfrm>
                <a:off x="-1" y="0"/>
                <a:ext cx="203051" cy="104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20" y="21600"/>
                    </a:moveTo>
                    <a:lnTo>
                      <a:pt x="11020" y="13070"/>
                    </a:lnTo>
                    <a:lnTo>
                      <a:pt x="21600" y="13070"/>
                    </a:lnTo>
                    <a:lnTo>
                      <a:pt x="21600" y="8530"/>
                    </a:lnTo>
                    <a:lnTo>
                      <a:pt x="11020" y="8530"/>
                    </a:lnTo>
                    <a:lnTo>
                      <a:pt x="11020" y="0"/>
                    </a:lnTo>
                    <a:lnTo>
                      <a:pt x="7935" y="0"/>
                    </a:lnTo>
                    <a:lnTo>
                      <a:pt x="7935" y="8530"/>
                    </a:lnTo>
                    <a:lnTo>
                      <a:pt x="0" y="8530"/>
                    </a:lnTo>
                    <a:lnTo>
                      <a:pt x="0" y="13070"/>
                    </a:lnTo>
                    <a:lnTo>
                      <a:pt x="7935" y="13070"/>
                    </a:lnTo>
                    <a:lnTo>
                      <a:pt x="7935" y="21600"/>
                    </a:lnTo>
                    <a:lnTo>
                      <a:pt x="11020" y="21600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17" name="Freeform 155"/>
              <p:cNvSpPr/>
              <p:nvPr/>
            </p:nvSpPr>
            <p:spPr>
              <a:xfrm>
                <a:off x="-1" y="0"/>
                <a:ext cx="203051" cy="104603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23" name="Group 156"/>
            <p:cNvGrpSpPr/>
            <p:nvPr/>
          </p:nvGrpSpPr>
          <p:grpSpPr>
            <a:xfrm>
              <a:off x="773709" y="206496"/>
              <a:ext cx="200974" cy="105274"/>
              <a:chOff x="0" y="0"/>
              <a:chExt cx="200973" cy="105273"/>
            </a:xfrm>
          </p:grpSpPr>
          <p:sp>
            <p:nvSpPr>
              <p:cNvPr id="119" name="Freeform 157"/>
              <p:cNvSpPr/>
              <p:nvPr/>
            </p:nvSpPr>
            <p:spPr>
              <a:xfrm>
                <a:off x="-1" y="0"/>
                <a:ext cx="200975" cy="104603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0" name="Freeform 158"/>
              <p:cNvSpPr/>
              <p:nvPr/>
            </p:nvSpPr>
            <p:spPr>
              <a:xfrm>
                <a:off x="-1" y="-1"/>
                <a:ext cx="200975" cy="31516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1" name="Freeform 159"/>
              <p:cNvSpPr/>
              <p:nvPr/>
            </p:nvSpPr>
            <p:spPr>
              <a:xfrm>
                <a:off x="-1" y="71076"/>
                <a:ext cx="200975" cy="34198"/>
              </a:xfrm>
              <a:prstGeom prst="rect">
                <a:avLst/>
              </a:pr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2" name="Freeform 160"/>
              <p:cNvSpPr/>
              <p:nvPr/>
            </p:nvSpPr>
            <p:spPr>
              <a:xfrm>
                <a:off x="-1" y="0"/>
                <a:ext cx="200975" cy="104603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28" name="Group 161"/>
            <p:cNvGrpSpPr/>
            <p:nvPr/>
          </p:nvGrpSpPr>
          <p:grpSpPr>
            <a:xfrm>
              <a:off x="255686" y="206496"/>
              <a:ext cx="202621" cy="104918"/>
              <a:chOff x="0" y="0"/>
              <a:chExt cx="202620" cy="104917"/>
            </a:xfrm>
          </p:grpSpPr>
          <p:sp>
            <p:nvSpPr>
              <p:cNvPr id="124" name="Freeform 162"/>
              <p:cNvSpPr/>
              <p:nvPr/>
            </p:nvSpPr>
            <p:spPr>
              <a:xfrm>
                <a:off x="0" y="0"/>
                <a:ext cx="202621" cy="10491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5" name="Freeform 163"/>
              <p:cNvSpPr/>
              <p:nvPr/>
            </p:nvSpPr>
            <p:spPr>
              <a:xfrm>
                <a:off x="0" y="-1"/>
                <a:ext cx="202621" cy="34083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6" name="Freeform 164"/>
              <p:cNvSpPr/>
              <p:nvPr/>
            </p:nvSpPr>
            <p:spPr>
              <a:xfrm>
                <a:off x="0" y="70835"/>
                <a:ext cx="202621" cy="34082"/>
              </a:xfrm>
              <a:prstGeom prst="rect">
                <a:avLst/>
              </a:prstGeom>
              <a:solidFill>
                <a:srgbClr val="1D93C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27" name="Freeform 165"/>
              <p:cNvSpPr/>
              <p:nvPr/>
            </p:nvSpPr>
            <p:spPr>
              <a:xfrm>
                <a:off x="0" y="0"/>
                <a:ext cx="202621" cy="104917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pic>
          <p:nvPicPr>
            <p:cNvPr id="129" name="Object 166" descr="Object 16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388046" y="206496"/>
              <a:ext cx="206812" cy="109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2" name="Group 256"/>
            <p:cNvGrpSpPr/>
            <p:nvPr/>
          </p:nvGrpSpPr>
          <p:grpSpPr>
            <a:xfrm>
              <a:off x="1295537" y="206496"/>
              <a:ext cx="201218" cy="106269"/>
              <a:chOff x="0" y="0"/>
              <a:chExt cx="201217" cy="106268"/>
            </a:xfrm>
          </p:grpSpPr>
          <p:sp>
            <p:nvSpPr>
              <p:cNvPr id="130" name="Freeform 220"/>
              <p:cNvSpPr/>
              <p:nvPr/>
            </p:nvSpPr>
            <p:spPr>
              <a:xfrm>
                <a:off x="0" y="-1"/>
                <a:ext cx="201218" cy="47686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1" name="Freeform 221"/>
              <p:cNvSpPr/>
              <p:nvPr/>
            </p:nvSpPr>
            <p:spPr>
              <a:xfrm>
                <a:off x="1675" y="50408"/>
                <a:ext cx="199543" cy="55861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52" name="Group 228"/>
            <p:cNvGrpSpPr/>
            <p:nvPr/>
          </p:nvGrpSpPr>
          <p:grpSpPr>
            <a:xfrm>
              <a:off x="2343614" y="206496"/>
              <a:ext cx="203051" cy="109011"/>
              <a:chOff x="0" y="0"/>
              <a:chExt cx="203049" cy="109010"/>
            </a:xfrm>
          </p:grpSpPr>
          <p:sp>
            <p:nvSpPr>
              <p:cNvPr id="133" name="Freeform 229"/>
              <p:cNvSpPr/>
              <p:nvPr/>
            </p:nvSpPr>
            <p:spPr>
              <a:xfrm>
                <a:off x="-1" y="-1"/>
                <a:ext cx="203051" cy="106320"/>
              </a:xfrm>
              <a:prstGeom prst="rect">
                <a:avLst/>
              </a:prstGeom>
              <a:solidFill>
                <a:srgbClr val="1A0C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4" name="Freeform 230"/>
              <p:cNvSpPr/>
              <p:nvPr/>
            </p:nvSpPr>
            <p:spPr>
              <a:xfrm>
                <a:off x="-1" y="0"/>
                <a:ext cx="203051" cy="3970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5" name="Freeform 231"/>
              <p:cNvSpPr/>
              <p:nvPr/>
            </p:nvSpPr>
            <p:spPr>
              <a:xfrm>
                <a:off x="-1" y="69308"/>
                <a:ext cx="203051" cy="39703"/>
              </a:xfrm>
              <a:prstGeom prst="rect">
                <a:avLst/>
              </a:prstGeom>
              <a:solidFill>
                <a:srgbClr val="FB0F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6" name="Freeform 232"/>
              <p:cNvSpPr/>
              <p:nvPr/>
            </p:nvSpPr>
            <p:spPr>
              <a:xfrm>
                <a:off x="25594" y="18841"/>
                <a:ext cx="34980" cy="3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44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13440"/>
                    </a:lnTo>
                    <a:lnTo>
                      <a:pt x="3086" y="16320"/>
                    </a:lnTo>
                    <a:lnTo>
                      <a:pt x="3086" y="18720"/>
                    </a:lnTo>
                    <a:lnTo>
                      <a:pt x="6171" y="21600"/>
                    </a:lnTo>
                    <a:lnTo>
                      <a:pt x="15429" y="21600"/>
                    </a:lnTo>
                    <a:lnTo>
                      <a:pt x="18514" y="18720"/>
                    </a:lnTo>
                    <a:lnTo>
                      <a:pt x="18514" y="16320"/>
                    </a:lnTo>
                    <a:lnTo>
                      <a:pt x="21600" y="13440"/>
                    </a:lnTo>
                    <a:close/>
                  </a:path>
                </a:pathLst>
              </a:custGeom>
              <a:solidFill>
                <a:srgbClr val="1A0C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7" name="Freeform 233"/>
              <p:cNvSpPr/>
              <p:nvPr/>
            </p:nvSpPr>
            <p:spPr>
              <a:xfrm>
                <a:off x="25594" y="18841"/>
                <a:ext cx="34980" cy="31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44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13440"/>
                    </a:lnTo>
                    <a:lnTo>
                      <a:pt x="3086" y="16320"/>
                    </a:lnTo>
                    <a:lnTo>
                      <a:pt x="3086" y="18720"/>
                    </a:lnTo>
                    <a:lnTo>
                      <a:pt x="6171" y="21600"/>
                    </a:lnTo>
                    <a:lnTo>
                      <a:pt x="15429" y="21600"/>
                    </a:lnTo>
                    <a:lnTo>
                      <a:pt x="18514" y="18720"/>
                    </a:lnTo>
                    <a:lnTo>
                      <a:pt x="18514" y="16320"/>
                    </a:lnTo>
                    <a:lnTo>
                      <a:pt x="21600" y="13440"/>
                    </a:lnTo>
                  </a:path>
                </a:pathLst>
              </a:custGeom>
              <a:noFill/>
              <a:ln w="3175" cap="flat">
                <a:solidFill>
                  <a:srgbClr val="FF19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8" name="Freeform 234"/>
              <p:cNvSpPr/>
              <p:nvPr/>
            </p:nvSpPr>
            <p:spPr>
              <a:xfrm>
                <a:off x="25594" y="12491"/>
                <a:ext cx="3498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18514" y="10800"/>
                    </a:lnTo>
                    <a:lnTo>
                      <a:pt x="15429" y="0"/>
                    </a:lnTo>
                    <a:lnTo>
                      <a:pt x="6171" y="0"/>
                    </a:lnTo>
                    <a:lnTo>
                      <a:pt x="3086" y="10800"/>
                    </a:lnTo>
                    <a:lnTo>
                      <a:pt x="0" y="10800"/>
                    </a:lnTo>
                    <a:lnTo>
                      <a:pt x="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rgbClr val="1A0C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39" name="Freeform 235"/>
              <p:cNvSpPr/>
              <p:nvPr/>
            </p:nvSpPr>
            <p:spPr>
              <a:xfrm>
                <a:off x="30713" y="25570"/>
                <a:ext cx="24742" cy="242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17280" y="3812"/>
                    </a:lnTo>
                    <a:lnTo>
                      <a:pt x="12960" y="3812"/>
                    </a:lnTo>
                    <a:lnTo>
                      <a:pt x="12960" y="0"/>
                    </a:lnTo>
                    <a:lnTo>
                      <a:pt x="8640" y="3812"/>
                    </a:lnTo>
                    <a:lnTo>
                      <a:pt x="4320" y="3812"/>
                    </a:lnTo>
                    <a:lnTo>
                      <a:pt x="0" y="10800"/>
                    </a:lnTo>
                    <a:lnTo>
                      <a:pt x="0" y="14612"/>
                    </a:lnTo>
                    <a:lnTo>
                      <a:pt x="4320" y="17788"/>
                    </a:lnTo>
                    <a:lnTo>
                      <a:pt x="8640" y="21600"/>
                    </a:lnTo>
                    <a:lnTo>
                      <a:pt x="12960" y="21600"/>
                    </a:lnTo>
                    <a:lnTo>
                      <a:pt x="17280" y="17788"/>
                    </a:lnTo>
                    <a:lnTo>
                      <a:pt x="21600" y="17788"/>
                    </a:lnTo>
                    <a:lnTo>
                      <a:pt x="21600" y="1080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40" name="Freeform 236"/>
              <p:cNvSpPr/>
              <p:nvPr/>
            </p:nvSpPr>
            <p:spPr>
              <a:xfrm>
                <a:off x="30713" y="35369"/>
                <a:ext cx="24742" cy="12701"/>
              </a:xfrm>
              <a:prstGeom prst="rect">
                <a:avLst/>
              </a:prstGeom>
              <a:solidFill>
                <a:srgbClr val="1A0C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grpSp>
            <p:nvGrpSpPr>
              <p:cNvPr id="143" name="Freeform 237"/>
              <p:cNvGrpSpPr/>
              <p:nvPr/>
            </p:nvGrpSpPr>
            <p:grpSpPr>
              <a:xfrm>
                <a:off x="46630" y="43738"/>
                <a:ext cx="12701" cy="1"/>
                <a:chOff x="0" y="0"/>
                <a:chExt cx="12700" cy="0"/>
              </a:xfrm>
            </p:grpSpPr>
            <p:sp>
              <p:nvSpPr>
                <p:cNvPr id="141" name="Line"/>
                <p:cNvSpPr/>
                <p:nvPr/>
              </p:nvSpPr>
              <p:spPr>
                <a:xfrm flipH="1" flipV="1">
                  <a:off x="0" y="0"/>
                  <a:ext cx="12701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2" name="Line"/>
                <p:cNvSpPr/>
                <p:nvPr/>
              </p:nvSpPr>
              <p:spPr>
                <a:xfrm>
                  <a:off x="0" y="0"/>
                  <a:ext cx="12701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44" name="Freeform 238"/>
              <p:cNvSpPr/>
              <p:nvPr/>
            </p:nvSpPr>
            <p:spPr>
              <a:xfrm>
                <a:off x="36307" y="1854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7F6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grpSp>
            <p:nvGrpSpPr>
              <p:cNvPr id="147" name="Freeform 239"/>
              <p:cNvGrpSpPr/>
              <p:nvPr/>
            </p:nvGrpSpPr>
            <p:grpSpPr>
              <a:xfrm>
                <a:off x="41426" y="18841"/>
                <a:ext cx="12701" cy="1"/>
                <a:chOff x="0" y="0"/>
                <a:chExt cx="12699" cy="0"/>
              </a:xfrm>
            </p:grpSpPr>
            <p:sp>
              <p:nvSpPr>
                <p:cNvPr id="145" name="Line"/>
                <p:cNvSpPr/>
                <p:nvPr/>
              </p:nvSpPr>
              <p:spPr>
                <a:xfrm flipH="1" flipV="1">
                  <a:off x="0" y="0"/>
                  <a:ext cx="12700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6" name="Line"/>
                <p:cNvSpPr/>
                <p:nvPr/>
              </p:nvSpPr>
              <p:spPr>
                <a:xfrm>
                  <a:off x="0" y="0"/>
                  <a:ext cx="12700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0" name="Freeform 240"/>
              <p:cNvGrpSpPr/>
              <p:nvPr/>
            </p:nvGrpSpPr>
            <p:grpSpPr>
              <a:xfrm>
                <a:off x="31188" y="18841"/>
                <a:ext cx="12701" cy="1"/>
                <a:chOff x="0" y="0"/>
                <a:chExt cx="12699" cy="0"/>
              </a:xfrm>
            </p:grpSpPr>
            <p:sp>
              <p:nvSpPr>
                <p:cNvPr id="148" name="Line"/>
                <p:cNvSpPr/>
                <p:nvPr/>
              </p:nvSpPr>
              <p:spPr>
                <a:xfrm flipH="1" flipV="1">
                  <a:off x="0" y="0"/>
                  <a:ext cx="12700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9" name="Line"/>
                <p:cNvSpPr/>
                <p:nvPr/>
              </p:nvSpPr>
              <p:spPr>
                <a:xfrm>
                  <a:off x="0" y="0"/>
                  <a:ext cx="12700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51" name="Freeform 241"/>
              <p:cNvSpPr/>
              <p:nvPr/>
            </p:nvSpPr>
            <p:spPr>
              <a:xfrm>
                <a:off x="-1" y="-1"/>
                <a:ext cx="203051" cy="109011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pic>
          <p:nvPicPr>
            <p:cNvPr id="153" name="Object 252" descr="Object 25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06496"/>
              <a:ext cx="196784" cy="104251"/>
            </a:xfrm>
            <a:prstGeom prst="rect">
              <a:avLst/>
            </a:prstGeom>
            <a:ln w="6350" cap="flat">
              <a:solidFill>
                <a:srgbClr val="002569"/>
              </a:solidFill>
              <a:prstDash val="solid"/>
              <a:miter lim="800000"/>
            </a:ln>
            <a:effectLst/>
          </p:spPr>
        </p:pic>
        <p:grpSp>
          <p:nvGrpSpPr>
            <p:cNvPr id="158" name="Group 214"/>
            <p:cNvGrpSpPr/>
            <p:nvPr/>
          </p:nvGrpSpPr>
          <p:grpSpPr>
            <a:xfrm>
              <a:off x="1818003" y="206496"/>
              <a:ext cx="204758" cy="106294"/>
              <a:chOff x="0" y="0"/>
              <a:chExt cx="204756" cy="106293"/>
            </a:xfrm>
          </p:grpSpPr>
          <p:sp>
            <p:nvSpPr>
              <p:cNvPr id="154" name="Freeform 215"/>
              <p:cNvSpPr/>
              <p:nvPr/>
            </p:nvSpPr>
            <p:spPr>
              <a:xfrm>
                <a:off x="40098" y="-1"/>
                <a:ext cx="162953" cy="106295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5" name="Freeform 216"/>
              <p:cNvSpPr/>
              <p:nvPr/>
            </p:nvSpPr>
            <p:spPr>
              <a:xfrm>
                <a:off x="0" y="-1"/>
                <a:ext cx="65693" cy="106295"/>
              </a:xfrm>
              <a:prstGeom prst="rect">
                <a:avLst/>
              </a:pr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6" name="Freeform 217"/>
              <p:cNvSpPr/>
              <p:nvPr/>
            </p:nvSpPr>
            <p:spPr>
              <a:xfrm>
                <a:off x="137357" y="-1"/>
                <a:ext cx="67400" cy="106295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57" name="Freeform 218"/>
              <p:cNvSpPr/>
              <p:nvPr/>
            </p:nvSpPr>
            <p:spPr>
              <a:xfrm>
                <a:off x="-1" y="-1"/>
                <a:ext cx="203052" cy="106295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63" name="Group 269"/>
            <p:cNvGrpSpPr/>
            <p:nvPr/>
          </p:nvGrpSpPr>
          <p:grpSpPr>
            <a:xfrm>
              <a:off x="517208" y="206496"/>
              <a:ext cx="197599" cy="102874"/>
              <a:chOff x="0" y="0"/>
              <a:chExt cx="197598" cy="102872"/>
            </a:xfrm>
          </p:grpSpPr>
          <p:sp>
            <p:nvSpPr>
              <p:cNvPr id="159" name="AutoShape 270"/>
              <p:cNvSpPr/>
              <p:nvPr/>
            </p:nvSpPr>
            <p:spPr>
              <a:xfrm>
                <a:off x="-1" y="0"/>
                <a:ext cx="197599" cy="102873"/>
              </a:xfrm>
              <a:prstGeom prst="rect">
                <a:avLst/>
              </a:prstGeom>
              <a:noFill/>
              <a:ln w="6350" cap="flat">
                <a:solidFill>
                  <a:srgbClr val="002569"/>
                </a:solidFill>
                <a:prstDash val="solid"/>
                <a:miter lim="8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0" name="Rectangle 271"/>
              <p:cNvSpPr/>
              <p:nvPr/>
            </p:nvSpPr>
            <p:spPr>
              <a:xfrm>
                <a:off x="-1" y="0"/>
                <a:ext cx="197599" cy="34728"/>
              </a:xfrm>
              <a:prstGeom prst="rect">
                <a:avLst/>
              </a:prstGeom>
              <a:solidFill>
                <a:srgbClr val="FFF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spcBef>
                    <a:spcPts val="500"/>
                  </a:spcBef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1" name="Rectangle 272"/>
              <p:cNvSpPr/>
              <p:nvPr/>
            </p:nvSpPr>
            <p:spPr>
              <a:xfrm>
                <a:off x="-1" y="34727"/>
                <a:ext cx="197599" cy="33418"/>
              </a:xfrm>
              <a:prstGeom prst="rect">
                <a:avLst/>
              </a:prstGeom>
              <a:solidFill>
                <a:srgbClr val="51D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spcBef>
                    <a:spcPts val="500"/>
                  </a:spcBef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2" name="Rectangle 273"/>
              <p:cNvSpPr/>
              <p:nvPr/>
            </p:nvSpPr>
            <p:spPr>
              <a:xfrm>
                <a:off x="-1" y="68145"/>
                <a:ext cx="197599" cy="3472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spcBef>
                    <a:spcPts val="500"/>
                  </a:spcBef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67" name="Group 16"/>
            <p:cNvGrpSpPr/>
            <p:nvPr/>
          </p:nvGrpSpPr>
          <p:grpSpPr>
            <a:xfrm>
              <a:off x="1826913" y="933"/>
              <a:ext cx="201365" cy="106294"/>
              <a:chOff x="0" y="0"/>
              <a:chExt cx="201364" cy="106293"/>
            </a:xfrm>
          </p:grpSpPr>
          <p:sp>
            <p:nvSpPr>
              <p:cNvPr id="164" name="Freeform 17"/>
              <p:cNvSpPr/>
              <p:nvPr/>
            </p:nvSpPr>
            <p:spPr>
              <a:xfrm>
                <a:off x="-1" y="-1"/>
                <a:ext cx="201366" cy="106295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5" name="Freeform 18"/>
              <p:cNvSpPr/>
              <p:nvPr/>
            </p:nvSpPr>
            <p:spPr>
              <a:xfrm>
                <a:off x="-1" y="-1"/>
                <a:ext cx="201366" cy="106295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6" name="Freeform 19"/>
              <p:cNvSpPr/>
              <p:nvPr/>
            </p:nvSpPr>
            <p:spPr>
              <a:xfrm>
                <a:off x="-1" y="-1"/>
                <a:ext cx="201366" cy="1062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726"/>
                    </a:moveTo>
                    <a:lnTo>
                      <a:pt x="7879" y="8726"/>
                    </a:lnTo>
                    <a:lnTo>
                      <a:pt x="7879" y="0"/>
                    </a:lnTo>
                    <a:lnTo>
                      <a:pt x="5223" y="0"/>
                    </a:lnTo>
                    <a:lnTo>
                      <a:pt x="5223" y="8726"/>
                    </a:lnTo>
                    <a:lnTo>
                      <a:pt x="0" y="8726"/>
                    </a:lnTo>
                    <a:lnTo>
                      <a:pt x="0" y="12731"/>
                    </a:lnTo>
                    <a:lnTo>
                      <a:pt x="5223" y="12731"/>
                    </a:lnTo>
                    <a:lnTo>
                      <a:pt x="5223" y="21600"/>
                    </a:lnTo>
                    <a:lnTo>
                      <a:pt x="7879" y="21600"/>
                    </a:lnTo>
                    <a:lnTo>
                      <a:pt x="7879" y="12731"/>
                    </a:lnTo>
                    <a:lnTo>
                      <a:pt x="21600" y="12731"/>
                    </a:lnTo>
                    <a:lnTo>
                      <a:pt x="21600" y="8726"/>
                    </a:lnTo>
                    <a:close/>
                  </a:path>
                </a:pathLst>
              </a:cu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72" name="Group 21"/>
            <p:cNvGrpSpPr/>
            <p:nvPr/>
          </p:nvGrpSpPr>
          <p:grpSpPr>
            <a:xfrm>
              <a:off x="3657501" y="933"/>
              <a:ext cx="200971" cy="104918"/>
              <a:chOff x="0" y="0"/>
              <a:chExt cx="200969" cy="104916"/>
            </a:xfrm>
          </p:grpSpPr>
          <p:sp>
            <p:nvSpPr>
              <p:cNvPr id="168" name="Freeform 21"/>
              <p:cNvSpPr/>
              <p:nvPr/>
            </p:nvSpPr>
            <p:spPr>
              <a:xfrm>
                <a:off x="0" y="0"/>
                <a:ext cx="200970" cy="10491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69" name="Freeform 22"/>
              <p:cNvSpPr/>
              <p:nvPr/>
            </p:nvSpPr>
            <p:spPr>
              <a:xfrm>
                <a:off x="-1" y="0"/>
                <a:ext cx="63683" cy="104917"/>
              </a:xfrm>
              <a:prstGeom prst="rect">
                <a:avLst/>
              </a:prstGeom>
              <a:solidFill>
                <a:srgbClr val="0088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0" name="Freeform 23"/>
              <p:cNvSpPr/>
              <p:nvPr/>
            </p:nvSpPr>
            <p:spPr>
              <a:xfrm>
                <a:off x="132325" y="0"/>
                <a:ext cx="68645" cy="104917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1" name="Freeform 24"/>
              <p:cNvSpPr/>
              <p:nvPr/>
            </p:nvSpPr>
            <p:spPr>
              <a:xfrm>
                <a:off x="0" y="0"/>
                <a:ext cx="200970" cy="104917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77" name="Group 25"/>
            <p:cNvGrpSpPr/>
            <p:nvPr/>
          </p:nvGrpSpPr>
          <p:grpSpPr>
            <a:xfrm>
              <a:off x="3397239" y="933"/>
              <a:ext cx="200970" cy="104918"/>
              <a:chOff x="0" y="0"/>
              <a:chExt cx="200969" cy="104916"/>
            </a:xfrm>
          </p:grpSpPr>
          <p:sp>
            <p:nvSpPr>
              <p:cNvPr id="173" name="Freeform 26"/>
              <p:cNvSpPr/>
              <p:nvPr/>
            </p:nvSpPr>
            <p:spPr>
              <a:xfrm>
                <a:off x="0" y="0"/>
                <a:ext cx="200970" cy="10491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4" name="Freeform 27"/>
              <p:cNvSpPr/>
              <p:nvPr/>
            </p:nvSpPr>
            <p:spPr>
              <a:xfrm>
                <a:off x="-1" y="0"/>
                <a:ext cx="63683" cy="104917"/>
              </a:xfrm>
              <a:prstGeom prst="rect">
                <a:avLst/>
              </a:prstGeom>
              <a:solidFill>
                <a:srgbClr val="00883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5" name="Freeform 28"/>
              <p:cNvSpPr/>
              <p:nvPr/>
            </p:nvSpPr>
            <p:spPr>
              <a:xfrm>
                <a:off x="132325" y="0"/>
                <a:ext cx="68645" cy="104917"/>
              </a:xfrm>
              <a:prstGeom prst="rect">
                <a:avLst/>
              </a:prstGeom>
              <a:solidFill>
                <a:srgbClr val="FF7F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6" name="Freeform 29"/>
              <p:cNvSpPr/>
              <p:nvPr/>
            </p:nvSpPr>
            <p:spPr>
              <a:xfrm>
                <a:off x="0" y="0"/>
                <a:ext cx="200970" cy="104917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82" name="Group 30"/>
            <p:cNvGrpSpPr/>
            <p:nvPr/>
          </p:nvGrpSpPr>
          <p:grpSpPr>
            <a:xfrm>
              <a:off x="2347844" y="933"/>
              <a:ext cx="200971" cy="104597"/>
              <a:chOff x="0" y="0"/>
              <a:chExt cx="200969" cy="104596"/>
            </a:xfrm>
          </p:grpSpPr>
          <p:sp>
            <p:nvSpPr>
              <p:cNvPr id="178" name="Freeform 31"/>
              <p:cNvSpPr/>
              <p:nvPr/>
            </p:nvSpPr>
            <p:spPr>
              <a:xfrm>
                <a:off x="0" y="-1"/>
                <a:ext cx="200970" cy="10459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79" name="Freeform 32"/>
              <p:cNvSpPr/>
              <p:nvPr/>
            </p:nvSpPr>
            <p:spPr>
              <a:xfrm>
                <a:off x="0" y="0"/>
                <a:ext cx="200970" cy="3374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0" name="Freeform 33"/>
              <p:cNvSpPr/>
              <p:nvPr/>
            </p:nvSpPr>
            <p:spPr>
              <a:xfrm>
                <a:off x="0" y="70855"/>
                <a:ext cx="200970" cy="33742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1" name="Freeform 34"/>
              <p:cNvSpPr/>
              <p:nvPr/>
            </p:nvSpPr>
            <p:spPr>
              <a:xfrm>
                <a:off x="0" y="-1"/>
                <a:ext cx="200970" cy="104598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87" name="Group 35"/>
            <p:cNvGrpSpPr/>
            <p:nvPr/>
          </p:nvGrpSpPr>
          <p:grpSpPr>
            <a:xfrm>
              <a:off x="2087576" y="933"/>
              <a:ext cx="200971" cy="104597"/>
              <a:chOff x="0" y="0"/>
              <a:chExt cx="200969" cy="104596"/>
            </a:xfrm>
          </p:grpSpPr>
          <p:sp>
            <p:nvSpPr>
              <p:cNvPr id="183" name="Freeform 36"/>
              <p:cNvSpPr/>
              <p:nvPr/>
            </p:nvSpPr>
            <p:spPr>
              <a:xfrm>
                <a:off x="0" y="-1"/>
                <a:ext cx="200970" cy="104598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4" name="Freeform 37"/>
              <p:cNvSpPr/>
              <p:nvPr/>
            </p:nvSpPr>
            <p:spPr>
              <a:xfrm>
                <a:off x="-1" y="-1"/>
                <a:ext cx="63683" cy="104598"/>
              </a:xfrm>
              <a:prstGeom prst="rect">
                <a:avLst/>
              </a:prstGeom>
              <a:solidFill>
                <a:srgbClr val="0C41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5" name="Freeform 38"/>
              <p:cNvSpPr/>
              <p:nvPr/>
            </p:nvSpPr>
            <p:spPr>
              <a:xfrm>
                <a:off x="132325" y="-1"/>
                <a:ext cx="68645" cy="104598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6" name="Freeform 39"/>
              <p:cNvSpPr/>
              <p:nvPr/>
            </p:nvSpPr>
            <p:spPr>
              <a:xfrm>
                <a:off x="0" y="-1"/>
                <a:ext cx="200970" cy="104598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90" name="Group 255"/>
            <p:cNvGrpSpPr/>
            <p:nvPr/>
          </p:nvGrpSpPr>
          <p:grpSpPr>
            <a:xfrm>
              <a:off x="1306122" y="933"/>
              <a:ext cx="201219" cy="106269"/>
              <a:chOff x="0" y="0"/>
              <a:chExt cx="201217" cy="106268"/>
            </a:xfrm>
          </p:grpSpPr>
          <p:sp>
            <p:nvSpPr>
              <p:cNvPr id="188" name="Freeform 41"/>
              <p:cNvSpPr/>
              <p:nvPr/>
            </p:nvSpPr>
            <p:spPr>
              <a:xfrm>
                <a:off x="-1" y="-1"/>
                <a:ext cx="201219" cy="106270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89" name="Freeform 42"/>
              <p:cNvSpPr/>
              <p:nvPr/>
            </p:nvSpPr>
            <p:spPr>
              <a:xfrm>
                <a:off x="-1" y="0"/>
                <a:ext cx="201219" cy="1049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869"/>
                    </a:moveTo>
                    <a:lnTo>
                      <a:pt x="8410" y="8869"/>
                    </a:lnTo>
                    <a:lnTo>
                      <a:pt x="8410" y="0"/>
                    </a:lnTo>
                    <a:lnTo>
                      <a:pt x="5754" y="0"/>
                    </a:lnTo>
                    <a:lnTo>
                      <a:pt x="5754" y="8869"/>
                    </a:lnTo>
                    <a:lnTo>
                      <a:pt x="0" y="8869"/>
                    </a:lnTo>
                    <a:lnTo>
                      <a:pt x="0" y="12874"/>
                    </a:lnTo>
                    <a:lnTo>
                      <a:pt x="5754" y="12874"/>
                    </a:lnTo>
                    <a:lnTo>
                      <a:pt x="5754" y="21600"/>
                    </a:lnTo>
                    <a:lnTo>
                      <a:pt x="8410" y="21600"/>
                    </a:lnTo>
                    <a:lnTo>
                      <a:pt x="8410" y="12874"/>
                    </a:lnTo>
                    <a:lnTo>
                      <a:pt x="21600" y="12874"/>
                    </a:lnTo>
                    <a:lnTo>
                      <a:pt x="21600" y="8869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94" name="Group 254"/>
            <p:cNvGrpSpPr/>
            <p:nvPr/>
          </p:nvGrpSpPr>
          <p:grpSpPr>
            <a:xfrm>
              <a:off x="260663" y="933"/>
              <a:ext cx="201218" cy="110356"/>
              <a:chOff x="0" y="0"/>
              <a:chExt cx="201217" cy="110355"/>
            </a:xfrm>
          </p:grpSpPr>
          <p:sp>
            <p:nvSpPr>
              <p:cNvPr id="191" name="Freeform 93"/>
              <p:cNvSpPr/>
              <p:nvPr/>
            </p:nvSpPr>
            <p:spPr>
              <a:xfrm>
                <a:off x="-1" y="-1"/>
                <a:ext cx="201219" cy="110357"/>
              </a:xfrm>
              <a:prstGeom prst="rect">
                <a:avLst/>
              </a:prstGeom>
              <a:solidFill>
                <a:srgbClr val="FFE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2" name="Freeform 94"/>
              <p:cNvSpPr/>
              <p:nvPr/>
            </p:nvSpPr>
            <p:spPr>
              <a:xfrm>
                <a:off x="-1" y="-1"/>
                <a:ext cx="63720" cy="110357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3" name="Freeform 95"/>
              <p:cNvSpPr/>
              <p:nvPr/>
            </p:nvSpPr>
            <p:spPr>
              <a:xfrm>
                <a:off x="132468" y="-1"/>
                <a:ext cx="68750" cy="110357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199" name="Group 49"/>
            <p:cNvGrpSpPr/>
            <p:nvPr/>
          </p:nvGrpSpPr>
          <p:grpSpPr>
            <a:xfrm>
              <a:off x="0" y="933"/>
              <a:ext cx="201365" cy="106294"/>
              <a:chOff x="0" y="0"/>
              <a:chExt cx="201364" cy="106293"/>
            </a:xfrm>
          </p:grpSpPr>
          <p:sp>
            <p:nvSpPr>
              <p:cNvPr id="195" name="Freeform 50"/>
              <p:cNvSpPr/>
              <p:nvPr/>
            </p:nvSpPr>
            <p:spPr>
              <a:xfrm>
                <a:off x="-1" y="0"/>
                <a:ext cx="201366" cy="10223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6" name="Freeform 51"/>
              <p:cNvSpPr/>
              <p:nvPr/>
            </p:nvSpPr>
            <p:spPr>
              <a:xfrm>
                <a:off x="-1" y="0"/>
                <a:ext cx="201366" cy="33852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7" name="Freeform 52"/>
              <p:cNvSpPr/>
              <p:nvPr/>
            </p:nvSpPr>
            <p:spPr>
              <a:xfrm>
                <a:off x="-1" y="72441"/>
                <a:ext cx="201366" cy="33853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198" name="Freeform 53"/>
              <p:cNvSpPr/>
              <p:nvPr/>
            </p:nvSpPr>
            <p:spPr>
              <a:xfrm>
                <a:off x="-1" y="-1"/>
                <a:ext cx="201366" cy="104940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211" name="Group 54"/>
            <p:cNvGrpSpPr/>
            <p:nvPr/>
          </p:nvGrpSpPr>
          <p:grpSpPr>
            <a:xfrm>
              <a:off x="2608112" y="-1"/>
              <a:ext cx="202625" cy="108162"/>
              <a:chOff x="0" y="0"/>
              <a:chExt cx="202623" cy="108160"/>
            </a:xfrm>
          </p:grpSpPr>
          <p:sp>
            <p:nvSpPr>
              <p:cNvPr id="200" name="Freeform 55"/>
              <p:cNvSpPr/>
              <p:nvPr/>
            </p:nvSpPr>
            <p:spPr>
              <a:xfrm>
                <a:off x="0" y="933"/>
                <a:ext cx="202624" cy="106294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1" name="Freeform 56"/>
              <p:cNvSpPr/>
              <p:nvPr/>
            </p:nvSpPr>
            <p:spPr>
              <a:xfrm>
                <a:off x="0" y="933"/>
                <a:ext cx="28120" cy="23020"/>
              </a:xfrm>
              <a:prstGeom prst="rect">
                <a:avLst/>
              </a:prstGeom>
              <a:solidFill>
                <a:srgbClr val="34AA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2" name="Freeform 57"/>
              <p:cNvSpPr/>
              <p:nvPr/>
            </p:nvSpPr>
            <p:spPr>
              <a:xfrm>
                <a:off x="0" y="34785"/>
                <a:ext cx="28120" cy="23019"/>
              </a:xfrm>
              <a:prstGeom prst="rect">
                <a:avLst/>
              </a:prstGeom>
              <a:solidFill>
                <a:srgbClr val="34AA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3" name="Freeform 58"/>
              <p:cNvSpPr/>
              <p:nvPr/>
            </p:nvSpPr>
            <p:spPr>
              <a:xfrm>
                <a:off x="47968" y="933"/>
                <a:ext cx="18195" cy="23020"/>
              </a:xfrm>
              <a:prstGeom prst="rect">
                <a:avLst/>
              </a:prstGeom>
              <a:solidFill>
                <a:srgbClr val="34AA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4" name="Freeform 59"/>
              <p:cNvSpPr/>
              <p:nvPr/>
            </p:nvSpPr>
            <p:spPr>
              <a:xfrm>
                <a:off x="47968" y="34785"/>
                <a:ext cx="18195" cy="23019"/>
              </a:xfrm>
              <a:prstGeom prst="rect">
                <a:avLst/>
              </a:prstGeom>
              <a:solidFill>
                <a:srgbClr val="34AA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5" name="Freeform 60"/>
              <p:cNvSpPr/>
              <p:nvPr/>
            </p:nvSpPr>
            <p:spPr>
              <a:xfrm>
                <a:off x="0" y="72441"/>
                <a:ext cx="202624" cy="12701"/>
              </a:xfrm>
              <a:prstGeom prst="rect">
                <a:avLst/>
              </a:prstGeom>
              <a:solidFill>
                <a:srgbClr val="34AA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6" name="Freeform 61"/>
              <p:cNvSpPr/>
              <p:nvPr/>
            </p:nvSpPr>
            <p:spPr>
              <a:xfrm>
                <a:off x="0" y="95460"/>
                <a:ext cx="202624" cy="12701"/>
              </a:xfrm>
              <a:prstGeom prst="rect">
                <a:avLst/>
              </a:prstGeom>
              <a:solidFill>
                <a:srgbClr val="34AA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7" name="Freeform 62"/>
              <p:cNvSpPr/>
              <p:nvPr/>
            </p:nvSpPr>
            <p:spPr>
              <a:xfrm>
                <a:off x="78568" y="23695"/>
                <a:ext cx="124056" cy="12701"/>
              </a:xfrm>
              <a:prstGeom prst="rect">
                <a:avLst/>
              </a:prstGeom>
              <a:solidFill>
                <a:srgbClr val="34AA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8" name="Freeform 63"/>
              <p:cNvSpPr/>
              <p:nvPr/>
            </p:nvSpPr>
            <p:spPr>
              <a:xfrm>
                <a:off x="78568" y="0"/>
                <a:ext cx="124056" cy="12700"/>
              </a:xfrm>
              <a:prstGeom prst="rect">
                <a:avLst/>
              </a:prstGeom>
              <a:solidFill>
                <a:srgbClr val="34AA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09" name="Freeform 64"/>
              <p:cNvSpPr/>
              <p:nvPr/>
            </p:nvSpPr>
            <p:spPr>
              <a:xfrm>
                <a:off x="78568" y="45360"/>
                <a:ext cx="124056" cy="12701"/>
              </a:xfrm>
              <a:prstGeom prst="rect">
                <a:avLst/>
              </a:prstGeom>
              <a:solidFill>
                <a:srgbClr val="34AAC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0" name="Freeform 65"/>
              <p:cNvSpPr/>
              <p:nvPr/>
            </p:nvSpPr>
            <p:spPr>
              <a:xfrm>
                <a:off x="0" y="933"/>
                <a:ext cx="202624" cy="106294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247" name="Group 185"/>
            <p:cNvGrpSpPr/>
            <p:nvPr/>
          </p:nvGrpSpPr>
          <p:grpSpPr>
            <a:xfrm>
              <a:off x="781426" y="933"/>
              <a:ext cx="203051" cy="104899"/>
              <a:chOff x="0" y="0"/>
              <a:chExt cx="203049" cy="104898"/>
            </a:xfrm>
          </p:grpSpPr>
          <p:sp>
            <p:nvSpPr>
              <p:cNvPr id="212" name="Freeform 186"/>
              <p:cNvSpPr/>
              <p:nvPr/>
            </p:nvSpPr>
            <p:spPr>
              <a:xfrm>
                <a:off x="0" y="0"/>
                <a:ext cx="203050" cy="34319"/>
              </a:xfrm>
              <a:prstGeom prst="rect">
                <a:avLst/>
              </a:prstGeom>
              <a:solidFill>
                <a:srgbClr val="FB0F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3" name="Freeform 187"/>
              <p:cNvSpPr/>
              <p:nvPr/>
            </p:nvSpPr>
            <p:spPr>
              <a:xfrm>
                <a:off x="0" y="67989"/>
                <a:ext cx="203050" cy="36910"/>
              </a:xfrm>
              <a:prstGeom prst="rect">
                <a:avLst/>
              </a:prstGeom>
              <a:solidFill>
                <a:srgbClr val="1C0A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4" name="Freeform 188"/>
              <p:cNvSpPr/>
              <p:nvPr/>
            </p:nvSpPr>
            <p:spPr>
              <a:xfrm>
                <a:off x="0" y="34318"/>
                <a:ext cx="203050" cy="3691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5" name="Freeform 189"/>
              <p:cNvSpPr/>
              <p:nvPr/>
            </p:nvSpPr>
            <p:spPr>
              <a:xfrm>
                <a:off x="68252" y="34318"/>
                <a:ext cx="58868" cy="40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845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11845"/>
                    </a:lnTo>
                    <a:lnTo>
                      <a:pt x="1825" y="15677"/>
                    </a:lnTo>
                    <a:lnTo>
                      <a:pt x="3651" y="17768"/>
                    </a:lnTo>
                    <a:lnTo>
                      <a:pt x="7301" y="19510"/>
                    </a:lnTo>
                    <a:lnTo>
                      <a:pt x="10952" y="21600"/>
                    </a:lnTo>
                    <a:lnTo>
                      <a:pt x="16428" y="19510"/>
                    </a:lnTo>
                    <a:lnTo>
                      <a:pt x="18254" y="17768"/>
                    </a:lnTo>
                    <a:lnTo>
                      <a:pt x="20079" y="15677"/>
                    </a:lnTo>
                    <a:lnTo>
                      <a:pt x="21600" y="11845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6" name="Freeform 190"/>
              <p:cNvSpPr/>
              <p:nvPr/>
            </p:nvSpPr>
            <p:spPr>
              <a:xfrm>
                <a:off x="68252" y="34318"/>
                <a:ext cx="58868" cy="40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845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0" y="11845"/>
                    </a:lnTo>
                    <a:lnTo>
                      <a:pt x="1825" y="15677"/>
                    </a:lnTo>
                    <a:lnTo>
                      <a:pt x="3651" y="17768"/>
                    </a:lnTo>
                    <a:lnTo>
                      <a:pt x="7301" y="19510"/>
                    </a:lnTo>
                    <a:lnTo>
                      <a:pt x="10952" y="21600"/>
                    </a:lnTo>
                    <a:lnTo>
                      <a:pt x="16428" y="19510"/>
                    </a:lnTo>
                    <a:lnTo>
                      <a:pt x="18254" y="17768"/>
                    </a:lnTo>
                    <a:lnTo>
                      <a:pt x="20079" y="15677"/>
                    </a:lnTo>
                    <a:lnTo>
                      <a:pt x="21600" y="11845"/>
                    </a:lnTo>
                  </a:path>
                </a:pathLst>
              </a:custGeom>
              <a:noFill/>
              <a:ln w="3175" cap="flat">
                <a:solidFill>
                  <a:srgbClr val="FB0F0C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7" name="Freeform 191"/>
              <p:cNvSpPr/>
              <p:nvPr/>
            </p:nvSpPr>
            <p:spPr>
              <a:xfrm>
                <a:off x="68252" y="34318"/>
                <a:ext cx="58868" cy="40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27" y="0"/>
                    </a:moveTo>
                    <a:lnTo>
                      <a:pt x="9127" y="8013"/>
                    </a:lnTo>
                    <a:lnTo>
                      <a:pt x="0" y="8013"/>
                    </a:lnTo>
                    <a:lnTo>
                      <a:pt x="0" y="11845"/>
                    </a:lnTo>
                    <a:lnTo>
                      <a:pt x="5476" y="11845"/>
                    </a:lnTo>
                    <a:lnTo>
                      <a:pt x="5476" y="19510"/>
                    </a:lnTo>
                    <a:lnTo>
                      <a:pt x="3651" y="17768"/>
                    </a:lnTo>
                    <a:lnTo>
                      <a:pt x="1825" y="17768"/>
                    </a:lnTo>
                    <a:lnTo>
                      <a:pt x="12777" y="17768"/>
                    </a:lnTo>
                    <a:lnTo>
                      <a:pt x="12777" y="19510"/>
                    </a:lnTo>
                    <a:lnTo>
                      <a:pt x="10952" y="21600"/>
                    </a:lnTo>
                    <a:lnTo>
                      <a:pt x="9127" y="19510"/>
                    </a:lnTo>
                    <a:lnTo>
                      <a:pt x="9127" y="8013"/>
                    </a:lnTo>
                    <a:lnTo>
                      <a:pt x="12777" y="8013"/>
                    </a:lnTo>
                    <a:lnTo>
                      <a:pt x="12777" y="11845"/>
                    </a:lnTo>
                    <a:lnTo>
                      <a:pt x="5476" y="11845"/>
                    </a:lnTo>
                    <a:lnTo>
                      <a:pt x="5476" y="0"/>
                    </a:lnTo>
                    <a:lnTo>
                      <a:pt x="0" y="0"/>
                    </a:lnTo>
                    <a:lnTo>
                      <a:pt x="0" y="3832"/>
                    </a:lnTo>
                    <a:lnTo>
                      <a:pt x="21600" y="3832"/>
                    </a:lnTo>
                    <a:lnTo>
                      <a:pt x="21600" y="0"/>
                    </a:lnTo>
                    <a:lnTo>
                      <a:pt x="18254" y="0"/>
                    </a:lnTo>
                    <a:lnTo>
                      <a:pt x="18254" y="11845"/>
                    </a:lnTo>
                    <a:lnTo>
                      <a:pt x="12777" y="11845"/>
                    </a:lnTo>
                    <a:lnTo>
                      <a:pt x="12777" y="17768"/>
                    </a:lnTo>
                    <a:lnTo>
                      <a:pt x="18254" y="17768"/>
                    </a:lnTo>
                    <a:lnTo>
                      <a:pt x="18254" y="19510"/>
                    </a:lnTo>
                    <a:lnTo>
                      <a:pt x="18254" y="17768"/>
                    </a:lnTo>
                    <a:lnTo>
                      <a:pt x="20079" y="17768"/>
                    </a:lnTo>
                    <a:lnTo>
                      <a:pt x="18254" y="17768"/>
                    </a:lnTo>
                    <a:lnTo>
                      <a:pt x="18254" y="11845"/>
                    </a:lnTo>
                    <a:lnTo>
                      <a:pt x="21600" y="11845"/>
                    </a:lnTo>
                    <a:lnTo>
                      <a:pt x="21600" y="8013"/>
                    </a:lnTo>
                    <a:lnTo>
                      <a:pt x="12777" y="8013"/>
                    </a:lnTo>
                    <a:lnTo>
                      <a:pt x="12777" y="0"/>
                    </a:lnTo>
                    <a:lnTo>
                      <a:pt x="9127" y="0"/>
                    </a:lnTo>
                    <a:close/>
                  </a:path>
                </a:pathLst>
              </a:custGeom>
              <a:solidFill>
                <a:srgbClr val="FB0F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8" name="Freeform 192"/>
              <p:cNvSpPr/>
              <p:nvPr/>
            </p:nvSpPr>
            <p:spPr>
              <a:xfrm>
                <a:off x="58867" y="11007"/>
                <a:ext cx="78491" cy="23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4" y="18327"/>
                    </a:moveTo>
                    <a:lnTo>
                      <a:pt x="17735" y="18327"/>
                    </a:lnTo>
                    <a:lnTo>
                      <a:pt x="17735" y="21600"/>
                    </a:lnTo>
                    <a:lnTo>
                      <a:pt x="18872" y="21600"/>
                    </a:lnTo>
                    <a:lnTo>
                      <a:pt x="21600" y="7200"/>
                    </a:lnTo>
                    <a:lnTo>
                      <a:pt x="20236" y="3273"/>
                    </a:lnTo>
                    <a:lnTo>
                      <a:pt x="17735" y="3273"/>
                    </a:lnTo>
                    <a:lnTo>
                      <a:pt x="16371" y="0"/>
                    </a:lnTo>
                    <a:lnTo>
                      <a:pt x="13642" y="3273"/>
                    </a:lnTo>
                    <a:lnTo>
                      <a:pt x="10914" y="0"/>
                    </a:lnTo>
                    <a:lnTo>
                      <a:pt x="8185" y="3273"/>
                    </a:lnTo>
                    <a:lnTo>
                      <a:pt x="6821" y="0"/>
                    </a:lnTo>
                    <a:lnTo>
                      <a:pt x="4093" y="3273"/>
                    </a:lnTo>
                    <a:lnTo>
                      <a:pt x="2728" y="3273"/>
                    </a:lnTo>
                    <a:lnTo>
                      <a:pt x="0" y="7200"/>
                    </a:lnTo>
                    <a:lnTo>
                      <a:pt x="2728" y="21600"/>
                    </a:lnTo>
                    <a:lnTo>
                      <a:pt x="4093" y="18327"/>
                    </a:lnTo>
                    <a:lnTo>
                      <a:pt x="10914" y="18327"/>
                    </a:lnTo>
                    <a:close/>
                  </a:path>
                </a:pathLst>
              </a:custGeom>
              <a:solidFill>
                <a:srgbClr val="2F30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19" name="Freeform 193"/>
              <p:cNvSpPr/>
              <p:nvPr/>
            </p:nvSpPr>
            <p:spPr>
              <a:xfrm>
                <a:off x="58867" y="11007"/>
                <a:ext cx="78491" cy="23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14" y="18327"/>
                    </a:moveTo>
                    <a:lnTo>
                      <a:pt x="17735" y="18327"/>
                    </a:lnTo>
                    <a:lnTo>
                      <a:pt x="17735" y="21600"/>
                    </a:lnTo>
                    <a:lnTo>
                      <a:pt x="18872" y="21600"/>
                    </a:lnTo>
                    <a:lnTo>
                      <a:pt x="21600" y="7200"/>
                    </a:lnTo>
                    <a:lnTo>
                      <a:pt x="20236" y="3273"/>
                    </a:lnTo>
                    <a:lnTo>
                      <a:pt x="17735" y="3273"/>
                    </a:lnTo>
                    <a:lnTo>
                      <a:pt x="16371" y="0"/>
                    </a:lnTo>
                    <a:lnTo>
                      <a:pt x="13642" y="3273"/>
                    </a:lnTo>
                    <a:lnTo>
                      <a:pt x="10914" y="0"/>
                    </a:lnTo>
                    <a:lnTo>
                      <a:pt x="8185" y="3273"/>
                    </a:lnTo>
                    <a:lnTo>
                      <a:pt x="6821" y="0"/>
                    </a:lnTo>
                    <a:lnTo>
                      <a:pt x="4093" y="3273"/>
                    </a:lnTo>
                    <a:lnTo>
                      <a:pt x="2728" y="3273"/>
                    </a:lnTo>
                    <a:lnTo>
                      <a:pt x="0" y="7200"/>
                    </a:lnTo>
                    <a:lnTo>
                      <a:pt x="2728" y="21600"/>
                    </a:lnTo>
                    <a:lnTo>
                      <a:pt x="4093" y="18327"/>
                    </a:lnTo>
                    <a:lnTo>
                      <a:pt x="10914" y="18327"/>
                    </a:lnTo>
                  </a:path>
                </a:pathLst>
              </a:custGeom>
              <a:noFill/>
              <a:ln w="3175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0" name="Freeform 194"/>
              <p:cNvSpPr/>
              <p:nvPr/>
            </p:nvSpPr>
            <p:spPr>
              <a:xfrm>
                <a:off x="73370" y="11007"/>
                <a:ext cx="20477" cy="18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857"/>
                    </a:moveTo>
                    <a:lnTo>
                      <a:pt x="10800" y="0"/>
                    </a:lnTo>
                    <a:lnTo>
                      <a:pt x="0" y="3857"/>
                    </a:lnTo>
                    <a:lnTo>
                      <a:pt x="5400" y="21600"/>
                    </a:lnTo>
                    <a:lnTo>
                      <a:pt x="21600" y="21600"/>
                    </a:lnTo>
                    <a:lnTo>
                      <a:pt x="16200" y="3857"/>
                    </a:lnTo>
                    <a:close/>
                  </a:path>
                </a:pathLst>
              </a:custGeom>
              <a:solidFill>
                <a:srgbClr val="16067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1" name="Freeform 195"/>
              <p:cNvSpPr/>
              <p:nvPr/>
            </p:nvSpPr>
            <p:spPr>
              <a:xfrm>
                <a:off x="73370" y="11007"/>
                <a:ext cx="20477" cy="18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3857"/>
                    </a:moveTo>
                    <a:lnTo>
                      <a:pt x="10800" y="0"/>
                    </a:lnTo>
                    <a:lnTo>
                      <a:pt x="0" y="3857"/>
                    </a:lnTo>
                    <a:lnTo>
                      <a:pt x="5400" y="21600"/>
                    </a:lnTo>
                    <a:lnTo>
                      <a:pt x="21600" y="21600"/>
                    </a:lnTo>
                    <a:lnTo>
                      <a:pt x="16200" y="3857"/>
                    </a:lnTo>
                  </a:path>
                </a:pathLst>
              </a:custGeom>
              <a:noFill/>
              <a:ln w="3175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2" name="Freeform 196"/>
              <p:cNvSpPr/>
              <p:nvPr/>
            </p:nvSpPr>
            <p:spPr>
              <a:xfrm>
                <a:off x="109203" y="11007"/>
                <a:ext cx="15357" cy="18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857"/>
                    </a:moveTo>
                    <a:lnTo>
                      <a:pt x="14400" y="0"/>
                    </a:lnTo>
                    <a:lnTo>
                      <a:pt x="21600" y="3857"/>
                    </a:lnTo>
                    <a:lnTo>
                      <a:pt x="14400" y="21600"/>
                    </a:lnTo>
                    <a:lnTo>
                      <a:pt x="0" y="21600"/>
                    </a:lnTo>
                    <a:lnTo>
                      <a:pt x="0" y="3857"/>
                    </a:lnTo>
                    <a:close/>
                  </a:path>
                </a:pathLst>
              </a:custGeom>
              <a:solidFill>
                <a:srgbClr val="16067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3" name="Freeform 197"/>
              <p:cNvSpPr/>
              <p:nvPr/>
            </p:nvSpPr>
            <p:spPr>
              <a:xfrm>
                <a:off x="109203" y="11007"/>
                <a:ext cx="15357" cy="18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3857"/>
                    </a:moveTo>
                    <a:lnTo>
                      <a:pt x="14400" y="0"/>
                    </a:lnTo>
                    <a:lnTo>
                      <a:pt x="21600" y="3857"/>
                    </a:lnTo>
                    <a:lnTo>
                      <a:pt x="14400" y="21600"/>
                    </a:lnTo>
                    <a:lnTo>
                      <a:pt x="0" y="21600"/>
                    </a:lnTo>
                    <a:lnTo>
                      <a:pt x="0" y="3857"/>
                    </a:lnTo>
                  </a:path>
                </a:pathLst>
              </a:custGeom>
              <a:noFill/>
              <a:ln w="3175" cap="flat">
                <a:solidFill>
                  <a:schemeClr val="accent3">
                    <a:lumOff val="44000"/>
                  </a:schemeClr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4" name="Freeform 198"/>
              <p:cNvSpPr/>
              <p:nvPr/>
            </p:nvSpPr>
            <p:spPr>
              <a:xfrm>
                <a:off x="61902" y="1307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21600" y="0"/>
                    </a:lnTo>
                    <a:lnTo>
                      <a:pt x="1080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7F6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5" name="Freeform 199"/>
              <p:cNvSpPr/>
              <p:nvPr/>
            </p:nvSpPr>
            <p:spPr>
              <a:xfrm>
                <a:off x="67020" y="2149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800" y="21600"/>
                    </a:lnTo>
                    <a:lnTo>
                      <a:pt x="21600" y="0"/>
                    </a:lnTo>
                    <a:lnTo>
                      <a:pt x="10800" y="0"/>
                    </a:lnTo>
                    <a:lnTo>
                      <a:pt x="108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6" name="Freeform 200"/>
              <p:cNvSpPr/>
              <p:nvPr/>
            </p:nvSpPr>
            <p:spPr>
              <a:xfrm>
                <a:off x="73370" y="12751"/>
                <a:ext cx="1535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7200" y="0"/>
                    </a:lnTo>
                    <a:lnTo>
                      <a:pt x="0" y="11782"/>
                    </a:lnTo>
                    <a:lnTo>
                      <a:pt x="7200" y="21600"/>
                    </a:lnTo>
                    <a:lnTo>
                      <a:pt x="14400" y="11782"/>
                    </a:lnTo>
                    <a:lnTo>
                      <a:pt x="21600" y="1178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0F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7" name="Freeform 201"/>
              <p:cNvSpPr/>
              <p:nvPr/>
            </p:nvSpPr>
            <p:spPr>
              <a:xfrm>
                <a:off x="78489" y="18255"/>
                <a:ext cx="1535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40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B0F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8" name="Freeform 202"/>
              <p:cNvSpPr/>
              <p:nvPr/>
            </p:nvSpPr>
            <p:spPr>
              <a:xfrm>
                <a:off x="121622" y="1275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818" y="0"/>
                    </a:moveTo>
                    <a:lnTo>
                      <a:pt x="9818" y="11782"/>
                    </a:lnTo>
                    <a:lnTo>
                      <a:pt x="0" y="11782"/>
                    </a:lnTo>
                    <a:lnTo>
                      <a:pt x="9818" y="21600"/>
                    </a:lnTo>
                    <a:lnTo>
                      <a:pt x="21600" y="21600"/>
                    </a:lnTo>
                    <a:lnTo>
                      <a:pt x="21600" y="11782"/>
                    </a:lnTo>
                    <a:lnTo>
                      <a:pt x="9818" y="0"/>
                    </a:lnTo>
                    <a:close/>
                  </a:path>
                </a:pathLst>
              </a:custGeom>
              <a:solidFill>
                <a:srgbClr val="F7F6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29" name="Freeform 203"/>
              <p:cNvSpPr/>
              <p:nvPr/>
            </p:nvSpPr>
            <p:spPr>
              <a:xfrm>
                <a:off x="118587" y="20522"/>
                <a:ext cx="1365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24" y="0"/>
                    </a:moveTo>
                    <a:lnTo>
                      <a:pt x="21600" y="0"/>
                    </a:lnTo>
                    <a:lnTo>
                      <a:pt x="21600" y="10800"/>
                    </a:lnTo>
                    <a:lnTo>
                      <a:pt x="13976" y="21600"/>
                    </a:lnTo>
                    <a:lnTo>
                      <a:pt x="0" y="21600"/>
                    </a:lnTo>
                    <a:lnTo>
                      <a:pt x="7624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30" name="Freeform 204"/>
              <p:cNvSpPr/>
              <p:nvPr/>
            </p:nvSpPr>
            <p:spPr>
              <a:xfrm>
                <a:off x="118587" y="20522"/>
                <a:ext cx="1365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7624" y="0"/>
                    </a:lnTo>
                    <a:lnTo>
                      <a:pt x="13976" y="10800"/>
                    </a:lnTo>
                    <a:lnTo>
                      <a:pt x="21600" y="10800"/>
                    </a:lnTo>
                    <a:lnTo>
                      <a:pt x="13976" y="21600"/>
                    </a:lnTo>
                    <a:lnTo>
                      <a:pt x="7624" y="21600"/>
                    </a:lnTo>
                    <a:lnTo>
                      <a:pt x="0" y="1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grpSp>
            <p:nvGrpSpPr>
              <p:cNvPr id="234" name="Freeform 205"/>
              <p:cNvGrpSpPr/>
              <p:nvPr/>
            </p:nvGrpSpPr>
            <p:grpSpPr>
              <a:xfrm>
                <a:off x="123561" y="21493"/>
                <a:ext cx="12701" cy="12701"/>
                <a:chOff x="0" y="0"/>
                <a:chExt cx="12700" cy="12700"/>
              </a:xfrm>
            </p:grpSpPr>
            <p:sp>
              <p:nvSpPr>
                <p:cNvPr id="231" name="Line"/>
                <p:cNvSpPr/>
                <p:nvPr/>
              </p:nvSpPr>
              <p:spPr>
                <a:xfrm>
                  <a:off x="0" y="0"/>
                  <a:ext cx="12701" cy="1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0" y="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pPr>
                    <a:defRPr sz="1100"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  <a:endParaRPr/>
                </a:p>
              </p:txBody>
            </p:sp>
            <p:sp>
              <p:nvSpPr>
                <p:cNvPr id="232" name="Line"/>
                <p:cNvSpPr/>
                <p:nvPr/>
              </p:nvSpPr>
              <p:spPr>
                <a:xfrm>
                  <a:off x="0" y="0"/>
                  <a:ext cx="12701" cy="1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pPr>
                    <a:defRPr sz="1100"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  <a:endParaRPr/>
                </a:p>
              </p:txBody>
            </p:sp>
            <p:sp>
              <p:nvSpPr>
                <p:cNvPr id="233" name="Line"/>
                <p:cNvSpPr/>
                <p:nvPr/>
              </p:nvSpPr>
              <p:spPr>
                <a:xfrm flipH="1">
                  <a:off x="4023" y="0"/>
                  <a:ext cx="1" cy="127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35" name="Freeform 206"/>
              <p:cNvSpPr/>
              <p:nvPr/>
            </p:nvSpPr>
            <p:spPr>
              <a:xfrm>
                <a:off x="107972" y="1534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21600" y="9818"/>
                    </a:lnTo>
                    <a:lnTo>
                      <a:pt x="10800" y="9818"/>
                    </a:lnTo>
                    <a:lnTo>
                      <a:pt x="10800" y="0"/>
                    </a:lnTo>
                    <a:lnTo>
                      <a:pt x="0" y="0"/>
                    </a:lnTo>
                    <a:lnTo>
                      <a:pt x="0" y="9818"/>
                    </a:lnTo>
                    <a:lnTo>
                      <a:pt x="10800" y="9818"/>
                    </a:lnTo>
                    <a:lnTo>
                      <a:pt x="0" y="9818"/>
                    </a:lnTo>
                    <a:lnTo>
                      <a:pt x="10800" y="21600"/>
                    </a:lnTo>
                    <a:lnTo>
                      <a:pt x="10800" y="9818"/>
                    </a:lnTo>
                    <a:lnTo>
                      <a:pt x="10800" y="21600"/>
                    </a:lnTo>
                    <a:lnTo>
                      <a:pt x="10800" y="9818"/>
                    </a:lnTo>
                    <a:lnTo>
                      <a:pt x="21600" y="21600"/>
                    </a:lnTo>
                    <a:lnTo>
                      <a:pt x="21600" y="9818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grpSp>
            <p:nvGrpSpPr>
              <p:cNvPr id="238" name="Freeform 207"/>
              <p:cNvGrpSpPr/>
              <p:nvPr/>
            </p:nvGrpSpPr>
            <p:grpSpPr>
              <a:xfrm>
                <a:off x="105412" y="17483"/>
                <a:ext cx="12701" cy="1"/>
                <a:chOff x="0" y="0"/>
                <a:chExt cx="12699" cy="0"/>
              </a:xfrm>
            </p:grpSpPr>
            <p:sp>
              <p:nvSpPr>
                <p:cNvPr id="236" name="Line"/>
                <p:cNvSpPr/>
                <p:nvPr/>
              </p:nvSpPr>
              <p:spPr>
                <a:xfrm flipH="1" flipV="1">
                  <a:off x="0" y="0"/>
                  <a:ext cx="12700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37" name="Line"/>
                <p:cNvSpPr/>
                <p:nvPr/>
              </p:nvSpPr>
              <p:spPr>
                <a:xfrm>
                  <a:off x="0" y="0"/>
                  <a:ext cx="12700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39" name="Freeform 208"/>
              <p:cNvSpPr/>
              <p:nvPr/>
            </p:nvSpPr>
            <p:spPr>
              <a:xfrm>
                <a:off x="105412" y="1307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B0F0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grpSp>
            <p:nvGrpSpPr>
              <p:cNvPr id="242" name="Freeform 209"/>
              <p:cNvGrpSpPr/>
              <p:nvPr/>
            </p:nvGrpSpPr>
            <p:grpSpPr>
              <a:xfrm>
                <a:off x="95174" y="23310"/>
                <a:ext cx="12701" cy="1"/>
                <a:chOff x="0" y="0"/>
                <a:chExt cx="12699" cy="0"/>
              </a:xfrm>
            </p:grpSpPr>
            <p:sp>
              <p:nvSpPr>
                <p:cNvPr id="240" name="Line"/>
                <p:cNvSpPr/>
                <p:nvPr/>
              </p:nvSpPr>
              <p:spPr>
                <a:xfrm>
                  <a:off x="0" y="0"/>
                  <a:ext cx="12700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1" name="Line"/>
                <p:cNvSpPr/>
                <p:nvPr/>
              </p:nvSpPr>
              <p:spPr>
                <a:xfrm flipH="1" flipV="1">
                  <a:off x="0" y="0"/>
                  <a:ext cx="12700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5" name="Freeform 210"/>
              <p:cNvGrpSpPr/>
              <p:nvPr/>
            </p:nvGrpSpPr>
            <p:grpSpPr>
              <a:xfrm>
                <a:off x="90056" y="17483"/>
                <a:ext cx="12701" cy="1"/>
                <a:chOff x="0" y="0"/>
                <a:chExt cx="12699" cy="0"/>
              </a:xfrm>
            </p:grpSpPr>
            <p:sp>
              <p:nvSpPr>
                <p:cNvPr id="243" name="Line"/>
                <p:cNvSpPr/>
                <p:nvPr/>
              </p:nvSpPr>
              <p:spPr>
                <a:xfrm>
                  <a:off x="0" y="0"/>
                  <a:ext cx="12700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44" name="Line"/>
                <p:cNvSpPr/>
                <p:nvPr/>
              </p:nvSpPr>
              <p:spPr>
                <a:xfrm flipH="1" flipV="1">
                  <a:off x="0" y="0"/>
                  <a:ext cx="12700" cy="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36000" tIns="36000" rIns="36000" bIns="36000" numCol="1" anchor="t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246" name="Freeform 212"/>
              <p:cNvSpPr/>
              <p:nvPr/>
            </p:nvSpPr>
            <p:spPr>
              <a:xfrm>
                <a:off x="0" y="-1"/>
                <a:ext cx="203050" cy="104900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252" name="Group 223"/>
            <p:cNvGrpSpPr/>
            <p:nvPr/>
          </p:nvGrpSpPr>
          <p:grpSpPr>
            <a:xfrm>
              <a:off x="2870035" y="933"/>
              <a:ext cx="203051" cy="104898"/>
              <a:chOff x="0" y="0"/>
              <a:chExt cx="203049" cy="104897"/>
            </a:xfrm>
          </p:grpSpPr>
          <p:sp>
            <p:nvSpPr>
              <p:cNvPr id="248" name="Freeform 224"/>
              <p:cNvSpPr/>
              <p:nvPr/>
            </p:nvSpPr>
            <p:spPr>
              <a:xfrm>
                <a:off x="0" y="0"/>
                <a:ext cx="203050" cy="104898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49" name="Freeform 225"/>
              <p:cNvSpPr/>
              <p:nvPr/>
            </p:nvSpPr>
            <p:spPr>
              <a:xfrm>
                <a:off x="0" y="-1"/>
                <a:ext cx="203050" cy="34320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50" name="Freeform 226"/>
              <p:cNvSpPr/>
              <p:nvPr/>
            </p:nvSpPr>
            <p:spPr>
              <a:xfrm>
                <a:off x="0" y="70578"/>
                <a:ext cx="203050" cy="34320"/>
              </a:xfrm>
              <a:prstGeom prst="rect">
                <a:avLst/>
              </a:prstGeom>
              <a:solidFill>
                <a:srgbClr val="409D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51" name="Freeform 227"/>
              <p:cNvSpPr/>
              <p:nvPr/>
            </p:nvSpPr>
            <p:spPr>
              <a:xfrm>
                <a:off x="0" y="0"/>
                <a:ext cx="203050" cy="104898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257" name="Group 38"/>
            <p:cNvGrpSpPr/>
            <p:nvPr/>
          </p:nvGrpSpPr>
          <p:grpSpPr>
            <a:xfrm>
              <a:off x="1043774" y="933"/>
              <a:ext cx="203051" cy="104923"/>
              <a:chOff x="0" y="0"/>
              <a:chExt cx="203049" cy="104922"/>
            </a:xfrm>
          </p:grpSpPr>
          <p:sp>
            <p:nvSpPr>
              <p:cNvPr id="253" name="Freeform 248"/>
              <p:cNvSpPr/>
              <p:nvPr/>
            </p:nvSpPr>
            <p:spPr>
              <a:xfrm>
                <a:off x="0" y="-1"/>
                <a:ext cx="203050" cy="104923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54" name="Freeform 249"/>
              <p:cNvSpPr/>
              <p:nvPr/>
            </p:nvSpPr>
            <p:spPr>
              <a:xfrm>
                <a:off x="-1" y="51788"/>
                <a:ext cx="203051" cy="53135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55" name="Freeform 250"/>
              <p:cNvSpPr/>
              <p:nvPr/>
            </p:nvSpPr>
            <p:spPr>
              <a:xfrm>
                <a:off x="-1" y="-1"/>
                <a:ext cx="99050" cy="104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07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56" name="Freeform 251"/>
              <p:cNvSpPr/>
              <p:nvPr/>
            </p:nvSpPr>
            <p:spPr>
              <a:xfrm>
                <a:off x="0" y="-1"/>
                <a:ext cx="203050" cy="104923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  <p:grpSp>
          <p:nvGrpSpPr>
            <p:cNvPr id="262" name="Group 253"/>
            <p:cNvGrpSpPr/>
            <p:nvPr/>
          </p:nvGrpSpPr>
          <p:grpSpPr>
            <a:xfrm>
              <a:off x="521179" y="933"/>
              <a:ext cx="200949" cy="105274"/>
              <a:chOff x="0" y="0"/>
              <a:chExt cx="200948" cy="105272"/>
            </a:xfrm>
          </p:grpSpPr>
          <p:sp>
            <p:nvSpPr>
              <p:cNvPr id="258" name="Rectangle 254"/>
              <p:cNvSpPr/>
              <p:nvPr/>
            </p:nvSpPr>
            <p:spPr>
              <a:xfrm>
                <a:off x="0" y="0"/>
                <a:ext cx="200949" cy="104602"/>
              </a:xfrm>
              <a:prstGeom prst="rect">
                <a:avLst/>
              </a:prstGeom>
              <a:noFill/>
              <a:ln w="3175" cap="flat">
                <a:solidFill>
                  <a:srgbClr val="002569"/>
                </a:solidFill>
                <a:prstDash val="solid"/>
                <a:miter lim="8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spcBef>
                    <a:spcPts val="500"/>
                  </a:spcBef>
                  <a:defRPr sz="1100" b="1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9" name="Rectangle 255"/>
              <p:cNvSpPr/>
              <p:nvPr/>
            </p:nvSpPr>
            <p:spPr>
              <a:xfrm>
                <a:off x="0" y="-1"/>
                <a:ext cx="200949" cy="35539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3175" cap="flat">
                <a:solidFill>
                  <a:srgbClr val="002569"/>
                </a:solidFill>
                <a:prstDash val="solid"/>
                <a:miter lim="8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spcBef>
                    <a:spcPts val="500"/>
                  </a:spcBef>
                  <a:defRPr sz="1100" b="1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0" name="Rectangle 256"/>
              <p:cNvSpPr/>
              <p:nvPr/>
            </p:nvSpPr>
            <p:spPr>
              <a:xfrm>
                <a:off x="0" y="35538"/>
                <a:ext cx="200949" cy="36880"/>
              </a:xfrm>
              <a:prstGeom prst="rect">
                <a:avLst/>
              </a:prstGeom>
              <a:solidFill>
                <a:srgbClr val="00FF00"/>
              </a:solidFill>
              <a:ln w="3175" cap="flat">
                <a:solidFill>
                  <a:srgbClr val="001335"/>
                </a:solidFill>
                <a:prstDash val="solid"/>
                <a:miter lim="8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spcBef>
                    <a:spcPts val="500"/>
                  </a:spcBef>
                  <a:defRPr sz="1100" b="1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1" name="Rectangle 257"/>
              <p:cNvSpPr/>
              <p:nvPr/>
            </p:nvSpPr>
            <p:spPr>
              <a:xfrm>
                <a:off x="0" y="68393"/>
                <a:ext cx="200949" cy="36880"/>
              </a:xfrm>
              <a:prstGeom prst="rect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spcBef>
                    <a:spcPts val="500"/>
                  </a:spcBef>
                  <a:defRPr sz="1100" b="1">
                    <a:solidFill>
                      <a:schemeClr val="accent3">
                        <a:lumOff val="44000"/>
                      </a:schemeClr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pic>
          <p:nvPicPr>
            <p:cNvPr id="263" name="Picture 268" descr="Picture 268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132383" y="933"/>
              <a:ext cx="205558" cy="109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8" name="Group 242"/>
            <p:cNvGrpSpPr/>
            <p:nvPr/>
          </p:nvGrpSpPr>
          <p:grpSpPr>
            <a:xfrm>
              <a:off x="1566638" y="933"/>
              <a:ext cx="200977" cy="104606"/>
              <a:chOff x="0" y="0"/>
              <a:chExt cx="200975" cy="104605"/>
            </a:xfrm>
          </p:grpSpPr>
          <p:sp>
            <p:nvSpPr>
              <p:cNvPr id="264" name="Freeform 243"/>
              <p:cNvSpPr/>
              <p:nvPr/>
            </p:nvSpPr>
            <p:spPr>
              <a:xfrm>
                <a:off x="-1" y="-1"/>
                <a:ext cx="200977" cy="10460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65" name="Freeform 244"/>
              <p:cNvSpPr/>
              <p:nvPr/>
            </p:nvSpPr>
            <p:spPr>
              <a:xfrm>
                <a:off x="-1" y="69292"/>
                <a:ext cx="200977" cy="35314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66" name="Freeform 245"/>
              <p:cNvSpPr/>
              <p:nvPr/>
            </p:nvSpPr>
            <p:spPr>
              <a:xfrm>
                <a:off x="-1" y="1332"/>
                <a:ext cx="200977" cy="36646"/>
              </a:xfrm>
              <a:prstGeom prst="rect">
                <a:avLst/>
              </a:prstGeom>
              <a:solidFill>
                <a:srgbClr val="0000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  <p:sp>
            <p:nvSpPr>
              <p:cNvPr id="267" name="Freeform 246"/>
              <p:cNvSpPr/>
              <p:nvPr/>
            </p:nvSpPr>
            <p:spPr>
              <a:xfrm>
                <a:off x="-1" y="-1"/>
                <a:ext cx="200977" cy="104606"/>
              </a:xfrm>
              <a:prstGeom prst="rect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6000" tIns="36000" rIns="36000" bIns="36000" numCol="1" anchor="t">
                <a:noAutofit/>
              </a:bodyPr>
              <a:lstStyle/>
              <a:p>
                <a:pPr>
                  <a:defRPr sz="1100">
                    <a:solidFill>
                      <a:schemeClr val="accent3">
                        <a:lumOff val="44000"/>
                      </a:schemeClr>
                    </a:solidFill>
                  </a:defRPr>
                </a:pPr>
                <a:endParaRPr/>
              </a:p>
            </p:txBody>
          </p:sp>
        </p:grpSp>
      </p:grpSp>
      <p:sp>
        <p:nvSpPr>
          <p:cNvPr id="270" name="Rectangle 246"/>
          <p:cNvSpPr/>
          <p:nvPr/>
        </p:nvSpPr>
        <p:spPr>
          <a:xfrm>
            <a:off x="10852842" y="6598214"/>
            <a:ext cx="1134140" cy="24455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36000" tIns="36000" rIns="36000" bIns="36000"/>
          <a:lstStyle/>
          <a:p>
            <a:pPr defTabSz="1125443">
              <a:spcBef>
                <a:spcPts val="500"/>
              </a:spcBef>
              <a:defRPr sz="11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271" name="Picture 11" descr="Picture 1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35297" y="553831"/>
            <a:ext cx="2614614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Content Placeholder 3" descr="Content Placeholder 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32149" y="5108992"/>
            <a:ext cx="1095944" cy="110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Content Placeholder 3" descr="Content Placeholder 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48701" y="5244217"/>
            <a:ext cx="1095943" cy="110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Content Placeholder 3" descr="Content Placeholder 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970656" y="4939417"/>
            <a:ext cx="1095943" cy="1106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icture 5" descr="Picture 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445958">
            <a:off x="2919286" y="3156925"/>
            <a:ext cx="1191410" cy="85018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Oval 1"/>
          <p:cNvSpPr/>
          <p:nvPr/>
        </p:nvSpPr>
        <p:spPr>
          <a:xfrm>
            <a:off x="2314237" y="1608857"/>
            <a:ext cx="1558953" cy="1558954"/>
          </a:xfrm>
          <a:prstGeom prst="ellipse">
            <a:avLst/>
          </a:prstGeom>
          <a:gradFill>
            <a:gsLst>
              <a:gs pos="0">
                <a:srgbClr val="FFC000">
                  <a:alpha val="43000"/>
                </a:srgbClr>
              </a:gs>
              <a:gs pos="67000">
                <a:schemeClr val="accent3">
                  <a:lumOff val="44000"/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277" name="Picture 6" descr="Picture 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313838">
            <a:off x="2737292" y="1966703"/>
            <a:ext cx="968242" cy="727056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Oval 257"/>
          <p:cNvSpPr/>
          <p:nvPr/>
        </p:nvSpPr>
        <p:spPr>
          <a:xfrm>
            <a:off x="160257" y="447025"/>
            <a:ext cx="1998280" cy="1998280"/>
          </a:xfrm>
          <a:prstGeom prst="ellipse">
            <a:avLst/>
          </a:prstGeom>
          <a:gradFill>
            <a:gsLst>
              <a:gs pos="0">
                <a:srgbClr val="FFC000">
                  <a:alpha val="58999"/>
                </a:srgbClr>
              </a:gs>
              <a:gs pos="67000">
                <a:schemeClr val="accent3">
                  <a:lumOff val="44000"/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279" name="Picture 6" descr="Picture 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313838">
            <a:off x="1270995" y="3937937"/>
            <a:ext cx="1768883" cy="1328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255" descr="Picture 255"/>
          <p:cNvPicPr>
            <a:picLocks noChangeAspect="1"/>
          </p:cNvPicPr>
          <p:nvPr/>
        </p:nvPicPr>
        <p:blipFill>
          <a:blip r:embed="rId13">
            <a:extLst/>
          </a:blip>
          <a:srcRect l="5998" t="2705" r="25074"/>
          <a:stretch>
            <a:fillRect/>
          </a:stretch>
        </p:blipFill>
        <p:spPr>
          <a:xfrm>
            <a:off x="667857" y="1145123"/>
            <a:ext cx="843209" cy="669800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Oval 258"/>
          <p:cNvSpPr/>
          <p:nvPr/>
        </p:nvSpPr>
        <p:spPr>
          <a:xfrm>
            <a:off x="228845" y="2573023"/>
            <a:ext cx="1998280" cy="1998281"/>
          </a:xfrm>
          <a:prstGeom prst="ellipse">
            <a:avLst/>
          </a:prstGeom>
          <a:gradFill>
            <a:gsLst>
              <a:gs pos="0">
                <a:srgbClr val="FFC000">
                  <a:alpha val="58999"/>
                </a:srgbClr>
              </a:gs>
              <a:gs pos="67000">
                <a:schemeClr val="accent3">
                  <a:lumOff val="44000"/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282" name="Picture 256" descr="Picture 256"/>
          <p:cNvPicPr>
            <a:picLocks noChangeAspect="1"/>
          </p:cNvPicPr>
          <p:nvPr/>
        </p:nvPicPr>
        <p:blipFill>
          <a:blip r:embed="rId13">
            <a:extLst/>
          </a:blip>
          <a:srcRect l="5998" t="2705" r="25074"/>
          <a:stretch>
            <a:fillRect/>
          </a:stretch>
        </p:blipFill>
        <p:spPr>
          <a:xfrm>
            <a:off x="523299" y="3178572"/>
            <a:ext cx="1409372" cy="1119527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Oval 259"/>
          <p:cNvSpPr/>
          <p:nvPr/>
        </p:nvSpPr>
        <p:spPr>
          <a:xfrm>
            <a:off x="3697435" y="1918079"/>
            <a:ext cx="1558953" cy="1558953"/>
          </a:xfrm>
          <a:prstGeom prst="ellipse">
            <a:avLst/>
          </a:prstGeom>
          <a:gradFill>
            <a:gsLst>
              <a:gs pos="0">
                <a:srgbClr val="1D7367">
                  <a:alpha val="48000"/>
                </a:srgbClr>
              </a:gs>
              <a:gs pos="57000">
                <a:schemeClr val="accent3">
                  <a:lumOff val="44000"/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284" name="Picture 5" descr="Picture 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445958">
            <a:off x="4079004" y="2466463"/>
            <a:ext cx="795815" cy="56788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Oval 260"/>
          <p:cNvSpPr/>
          <p:nvPr/>
        </p:nvSpPr>
        <p:spPr>
          <a:xfrm>
            <a:off x="5546138" y="3626136"/>
            <a:ext cx="1558954" cy="1558953"/>
          </a:xfrm>
          <a:prstGeom prst="ellipse">
            <a:avLst/>
          </a:prstGeom>
          <a:gradFill>
            <a:gsLst>
              <a:gs pos="0">
                <a:srgbClr val="00B5E2">
                  <a:alpha val="43000"/>
                </a:srgbClr>
              </a:gs>
              <a:gs pos="57000">
                <a:schemeClr val="accent3">
                  <a:lumOff val="44000"/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286" name="Content Placeholder 3" descr="Content Placeholder 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9090162">
            <a:off x="5949465" y="4025891"/>
            <a:ext cx="752302" cy="759444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Oval 264"/>
          <p:cNvSpPr/>
          <p:nvPr/>
        </p:nvSpPr>
        <p:spPr>
          <a:xfrm>
            <a:off x="427124" y="1786398"/>
            <a:ext cx="1558954" cy="1417229"/>
          </a:xfrm>
          <a:prstGeom prst="ellipse">
            <a:avLst/>
          </a:prstGeom>
          <a:gradFill>
            <a:gsLst>
              <a:gs pos="0">
                <a:srgbClr val="FFC000">
                  <a:alpha val="43000"/>
                </a:srgbClr>
              </a:gs>
              <a:gs pos="67000">
                <a:schemeClr val="accent3">
                  <a:lumOff val="44000"/>
                  <a:alpha val="0"/>
                </a:scheme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288" name="Picture 6" descr="Picture 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0313838">
            <a:off x="729832" y="1901521"/>
            <a:ext cx="1280558" cy="961575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Rectangle 261"/>
          <p:cNvSpPr/>
          <p:nvPr/>
        </p:nvSpPr>
        <p:spPr>
          <a:xfrm>
            <a:off x="228844" y="6598212"/>
            <a:ext cx="353548" cy="244550"/>
          </a:xfrm>
          <a:prstGeom prst="rect">
            <a:avLst/>
          </a:prstGeom>
          <a:solidFill>
            <a:srgbClr val="E8E8E8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290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29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 smtClean="0"/>
              <a:t>Body </a:t>
            </a:r>
            <a:r>
              <a:rPr dirty="0"/>
              <a:t>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22079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1pPr>
      <a:lvl2pPr marL="0" marR="0" indent="22079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2pPr>
      <a:lvl3pPr marL="0" marR="0" indent="22079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3pPr>
      <a:lvl4pPr marL="0" marR="0" indent="22079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4pPr>
      <a:lvl5pPr marL="0" marR="0" indent="22079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5pPr>
      <a:lvl6pPr marL="0" marR="0" indent="562721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6pPr>
      <a:lvl7pPr marL="0" marR="0" indent="1125443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7pPr>
      <a:lvl8pPr marL="0" marR="0" indent="168816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8pPr>
      <a:lvl9pPr marL="0" marR="0" indent="2250887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3">
              <a:lumOff val="44000"/>
            </a:schemeClr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28253" marR="0" indent="-32825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002569"/>
          </a:solidFill>
          <a:uFillTx/>
          <a:latin typeface="Arial"/>
          <a:ea typeface="Arial"/>
          <a:cs typeface="Arial"/>
          <a:sym typeface="Arial"/>
        </a:defRPr>
      </a:lvl1pPr>
      <a:lvl2pPr marL="959512" marR="0" indent="-39679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002569"/>
          </a:solidFill>
          <a:uFillTx/>
          <a:latin typeface="Arial"/>
          <a:ea typeface="Arial"/>
          <a:cs typeface="Arial"/>
          <a:sym typeface="Arial"/>
        </a:defRPr>
      </a:lvl2pPr>
      <a:lvl3pPr marL="1489557" marR="0" indent="-364114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002569"/>
          </a:solidFill>
          <a:uFillTx/>
          <a:latin typeface="Arial"/>
          <a:ea typeface="Arial"/>
          <a:cs typeface="Arial"/>
          <a:sym typeface="Arial"/>
        </a:defRPr>
      </a:lvl3pPr>
      <a:lvl4pPr marL="2115057" marR="0" indent="-426892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002569"/>
          </a:solidFill>
          <a:uFillTx/>
          <a:latin typeface="Arial"/>
          <a:ea typeface="Arial"/>
          <a:cs typeface="Arial"/>
          <a:sym typeface="Arial"/>
        </a:defRPr>
      </a:lvl4pPr>
      <a:lvl5pPr marL="2766715" marR="0" indent="-515828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002569"/>
          </a:solidFill>
          <a:uFillTx/>
          <a:latin typeface="Arial"/>
          <a:ea typeface="Arial"/>
          <a:cs typeface="Arial"/>
          <a:sym typeface="Arial"/>
        </a:defRPr>
      </a:lvl5pPr>
      <a:lvl6pPr marL="0" marR="0" indent="281360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4400" b="0" i="0" u="none" strike="noStrike" cap="none" spc="0" baseline="0">
          <a:solidFill>
            <a:srgbClr val="002569"/>
          </a:solidFill>
          <a:uFillTx/>
          <a:latin typeface="Arial"/>
          <a:ea typeface="Arial"/>
          <a:cs typeface="Arial"/>
          <a:sym typeface="Arial"/>
        </a:defRPr>
      </a:lvl6pPr>
      <a:lvl7pPr marL="0" marR="0" indent="3376329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4400" b="0" i="0" u="none" strike="noStrike" cap="none" spc="0" baseline="0">
          <a:solidFill>
            <a:srgbClr val="002569"/>
          </a:solidFill>
          <a:uFillTx/>
          <a:latin typeface="Arial"/>
          <a:ea typeface="Arial"/>
          <a:cs typeface="Arial"/>
          <a:sym typeface="Arial"/>
        </a:defRPr>
      </a:lvl7pPr>
      <a:lvl8pPr marL="0" marR="0" indent="3939051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4400" b="0" i="0" u="none" strike="noStrike" cap="none" spc="0" baseline="0">
          <a:solidFill>
            <a:srgbClr val="002569"/>
          </a:solidFill>
          <a:uFillTx/>
          <a:latin typeface="Arial"/>
          <a:ea typeface="Arial"/>
          <a:cs typeface="Arial"/>
          <a:sym typeface="Arial"/>
        </a:defRPr>
      </a:lvl8pPr>
      <a:lvl9pPr marL="0" marR="0" indent="4501774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4400" b="0" i="0" u="none" strike="noStrike" cap="none" spc="0" baseline="0">
          <a:solidFill>
            <a:srgbClr val="00256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31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000" b="0" baseline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EUM/RSP/VWG/23/1361941, v1 Draft, 8 May 2023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6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gsics.atmos.umd.edu/bin/view/Development/20210408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gsics.atmos.umd.edu/bin/view/Development/20230504" TargetMode="External"/><Relationship Id="rId2" Type="http://schemas.openxmlformats.org/officeDocument/2006/relationships/hyperlink" Target="http://gsics.atmos.umd.edu/pub/Development/Gsicsannualmeeting2023/5t_SW_Likun_Wang_20230301.pptx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gsics.atmos.umd.edu/pub/Development/20230706/GEO-LEO%20IR%20Uncertainty%20Analysis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sics.atmos.umd.edu/pub/Development/Gsicsannualmeeting2023/5h_GSICS_Annual_2023_Tobin_20230223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Rectangle 1"/>
          <p:cNvSpPr txBox="1">
            <a:spLocks noGrp="1"/>
          </p:cNvSpPr>
          <p:nvPr>
            <p:ph type="sldNum" sz="quarter" idx="2"/>
          </p:nvPr>
        </p:nvSpPr>
        <p:spPr>
          <a:xfrm>
            <a:off x="218080" y="6593585"/>
            <a:ext cx="181835" cy="23927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604" name="Rectangle 41"/>
          <p:cNvSpPr txBox="1"/>
          <p:nvPr/>
        </p:nvSpPr>
        <p:spPr>
          <a:xfrm>
            <a:off x="5853789" y="3245983"/>
            <a:ext cx="6123729" cy="1502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r">
              <a:lnSpc>
                <a:spcPts val="3400"/>
              </a:lnSpc>
              <a:spcBef>
                <a:spcPts val="400"/>
              </a:spcBef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Tim Hewison, Vincent Debaecker, Ali Mousivand</a:t>
            </a:r>
          </a:p>
          <a:p>
            <a:pPr algn="r">
              <a:lnSpc>
                <a:spcPts val="3400"/>
              </a:lnSpc>
              <a:spcBef>
                <a:spcPts val="400"/>
              </a:spcBef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2000" dirty="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Tahoma"/>
              </a:rPr>
              <a:t>(</a:t>
            </a:r>
            <a:r>
              <a:rPr lang="en-GB" sz="2000" dirty="0" smtClean="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Tahoma"/>
              </a:rPr>
              <a:t>EUMETSAT</a:t>
            </a:r>
            <a:r>
              <a:rPr lang="en-GB" sz="2000" dirty="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Tahoma"/>
              </a:rPr>
              <a:t>)</a:t>
            </a:r>
            <a:endParaRPr sz="2000" dirty="0">
              <a:solidFill>
                <a:schemeClr val="accent3">
                  <a:lumOff val="44000"/>
                </a:schemeClr>
              </a:solidFill>
              <a:latin typeface="Arial"/>
              <a:ea typeface="Arial"/>
              <a:cs typeface="Arial"/>
              <a:sym typeface="Tahoma"/>
            </a:endParaRPr>
          </a:p>
          <a:p>
            <a:pPr algn="r">
              <a:lnSpc>
                <a:spcPts val="3400"/>
              </a:lnSpc>
              <a:spcBef>
                <a:spcPts val="400"/>
              </a:spcBef>
              <a:defRPr sz="2000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/>
              <a:t>GSICS Web meeting </a:t>
            </a:r>
            <a:r>
              <a:rPr dirty="0" smtClean="0"/>
              <a:t>202</a:t>
            </a:r>
            <a:r>
              <a:rPr lang="en-GB" dirty="0" smtClean="0"/>
              <a:t>3-07-06</a:t>
            </a:r>
          </a:p>
        </p:txBody>
      </p:sp>
      <p:sp>
        <p:nvSpPr>
          <p:cNvPr id="605" name="[DM_DOCNAME]TextBox 2"/>
          <p:cNvSpPr txBox="1"/>
          <p:nvPr/>
        </p:nvSpPr>
        <p:spPr>
          <a:xfrm>
            <a:off x="1534288" y="1430101"/>
            <a:ext cx="10443230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>
            <a:lvl1pPr algn="r">
              <a:defRPr sz="2800" b="1">
                <a:solidFill>
                  <a:schemeClr val="accent3">
                    <a:lumOff val="44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GEO-LEO &amp; LEO-LEO IR</a:t>
            </a:r>
          </a:p>
          <a:p>
            <a:r>
              <a:rPr lang="en-US" dirty="0"/>
              <a:t>Hot land Analysis</a:t>
            </a:r>
          </a:p>
          <a:p>
            <a:r>
              <a:rPr lang="en-US" dirty="0" smtClean="0"/>
              <a:t>Importance of Collocations’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Symmetric </a:t>
            </a:r>
            <a:r>
              <a:rPr lang="en-US" dirty="0" smtClean="0"/>
              <a:t>Time Difference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6428"/>
            <a:ext cx="12191998" cy="52251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SEVIRI / IASI – improvement of COLT module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0371" y="741012"/>
            <a:ext cx="1177089" cy="64632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fr-FR" sz="18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9436" y="6041571"/>
            <a:ext cx="502023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Cluster of collocations now in-</a:t>
            </a:r>
            <a:r>
              <a:rPr lang="en-GB" sz="1800" dirty="0" smtClean="0">
                <a:solidFill>
                  <a:srgbClr val="FF0000"/>
                </a:solidFill>
              </a:rPr>
              <a:t>family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solidFill>
                  <a:srgbClr val="FF0000"/>
                </a:solidFill>
              </a:rPr>
              <a:t>- Even for 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hot land scenes in the daytime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Tahoma Bold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540188" y="4554071"/>
            <a:ext cx="699248" cy="134470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/>
          <p:cNvSpPr txBox="1"/>
          <p:nvPr/>
        </p:nvSpPr>
        <p:spPr>
          <a:xfrm>
            <a:off x="286872" y="6041570"/>
            <a:ext cx="547743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  <a:sym typeface="Tahoma Bold"/>
              </a:rPr>
              <a:t>Window channels were worst – now OK – even IR3.9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13928342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332"/>
            <a:ext cx="12192000" cy="47413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SEVIRI / IASI – BT bias function of Time-Difference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0371" y="741012"/>
            <a:ext cx="1177089" cy="64632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fr-FR" sz="18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1719" y="873667"/>
            <a:ext cx="2119770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New COLT Version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686" y="5889812"/>
            <a:ext cx="8348702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Note: no missing data in range of </a:t>
            </a:r>
            <a:r>
              <a:rPr kumimoji="0" lang="el-GR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ahoma Bold"/>
              </a:rPr>
              <a:t>Δ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ahoma Bold"/>
              </a:rPr>
              <a:t>t=-3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00 to +300s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solidFill>
                  <a:srgbClr val="FF0000"/>
                </a:solidFill>
              </a:rPr>
              <a:t>Black line fitted by eye to illustrate mean d</a:t>
            </a:r>
            <a:r>
              <a:rPr lang="el-GR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800" dirty="0" smtClean="0">
                <a:solidFill>
                  <a:srgbClr val="FF0000"/>
                </a:solidFill>
              </a:rPr>
              <a:t>Tb/dt~0.2K/min i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n 10.8µm channel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solidFill>
                  <a:srgbClr val="FF0000"/>
                </a:solidFill>
              </a:rPr>
              <a:t>      ~0.1K/min in 3.9, 13.4µm ~0.0K/min in WV channels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Tahoma Bold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710518" y="4939553"/>
            <a:ext cx="528917" cy="95922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Rectangle 1"/>
          <p:cNvSpPr/>
          <p:nvPr/>
        </p:nvSpPr>
        <p:spPr>
          <a:xfrm>
            <a:off x="3422469" y="5320937"/>
            <a:ext cx="1018902" cy="156754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2810548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621" y="1604158"/>
            <a:ext cx="2595687" cy="2224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5" y="1604158"/>
            <a:ext cx="2595688" cy="22248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SEVIRI / IASI – Results for 10.8µm month-by-month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0371" y="741012"/>
            <a:ext cx="1177089" cy="64632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fr-FR" sz="18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5471" y="1416791"/>
            <a:ext cx="712694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Nov 2022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70" y="1604157"/>
            <a:ext cx="2595688" cy="22248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0488" y="1383516"/>
            <a:ext cx="704678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Dec 2022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29" y="1604158"/>
            <a:ext cx="2595687" cy="2224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36483" y="1412137"/>
            <a:ext cx="688648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Jan 2023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12046" y="1362557"/>
            <a:ext cx="696664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Feb 2023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5" y="4243818"/>
            <a:ext cx="2595688" cy="22248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85787" y="4009316"/>
            <a:ext cx="695060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Mar 2022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70" y="4243817"/>
            <a:ext cx="2595688" cy="222487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422207" y="3994895"/>
            <a:ext cx="688648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Apr 2022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29" y="4243818"/>
            <a:ext cx="2595687" cy="22248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329093" y="3982209"/>
            <a:ext cx="719106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May 2023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35919" y="878250"/>
            <a:ext cx="873860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IR10.8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50620" y="3982209"/>
            <a:ext cx="29427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Note:</a:t>
            </a:r>
            <a:endParaRPr lang="en-GB" sz="1800" dirty="0">
              <a:solidFill>
                <a:srgbClr val="FF0000"/>
              </a:solidFill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Max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 Tb higher in Spring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 smtClean="0">
                <a:solidFill>
                  <a:srgbClr val="FF0000"/>
                </a:solidFill>
              </a:rPr>
              <a:t>Biases s</a:t>
            </a:r>
            <a:r>
              <a:rPr lang="en-GB" sz="1800" baseline="0" dirty="0" smtClean="0">
                <a:solidFill>
                  <a:srgbClr val="FF0000"/>
                </a:solidFill>
              </a:rPr>
              <a:t>till on the line</a:t>
            </a:r>
            <a:endParaRPr kumimoji="0" lang="en-GB" sz="1800" b="0" i="0" u="none" strike="noStrike" cap="none" spc="0" normalizeH="0" baseline="0" dirty="0" smtClean="0">
              <a:ln>
                <a:noFill/>
              </a:ln>
              <a:solidFill>
                <a:srgbClr val="FF0000"/>
              </a:solidFill>
              <a:effectLst/>
              <a:uFillTx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762666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621" y="1707162"/>
            <a:ext cx="2595687" cy="2018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2" y="1662282"/>
            <a:ext cx="2711094" cy="21086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SEVIRI / IASI – improvement of COLT module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0371" y="741012"/>
            <a:ext cx="1177089" cy="64632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fr-FR" sz="18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8082" y="1435645"/>
            <a:ext cx="712694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Nov 2022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367" y="1662281"/>
            <a:ext cx="2711094" cy="2108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43099" y="1402370"/>
            <a:ext cx="704678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Dec 2022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29" y="1707162"/>
            <a:ext cx="2595687" cy="20188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29094" y="1430991"/>
            <a:ext cx="688648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Jan 2023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66949" y="1437973"/>
            <a:ext cx="696664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Feb 2023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2" y="4103975"/>
            <a:ext cx="2711094" cy="21086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48082" y="3877338"/>
            <a:ext cx="695060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Mar 2022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367" y="4103974"/>
            <a:ext cx="2711094" cy="210862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43099" y="3844063"/>
            <a:ext cx="688648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Apr 2022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26" y="4103975"/>
            <a:ext cx="2711093" cy="210862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329094" y="3872684"/>
            <a:ext cx="719106" cy="26160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May 2023</a:t>
            </a:r>
            <a:endParaRPr kumimoji="0" lang="en-GB" sz="11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35919" y="878250"/>
            <a:ext cx="873860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IR10.8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430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Hot land issue in GEO-LEO and LEO-LEO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8249" y="1237127"/>
            <a:ext cx="11035076" cy="5262675"/>
          </a:xfrm>
        </p:spPr>
        <p:txBody>
          <a:bodyPr>
            <a:normAutofit/>
          </a:bodyPr>
          <a:lstStyle/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marL="562722" lvl="1" indent="0">
              <a:buNone/>
            </a:pPr>
            <a:r>
              <a:rPr lang="en-US" sz="3600" dirty="0" smtClean="0"/>
              <a:t>LEO-LEO</a:t>
            </a:r>
          </a:p>
          <a:p>
            <a:pPr lvl="1"/>
            <a:r>
              <a:rPr lang="en-US" sz="3600" dirty="0" smtClean="0"/>
              <a:t>SLSTR</a:t>
            </a:r>
          </a:p>
          <a:p>
            <a:pPr lvl="1"/>
            <a:endParaRPr lang="en-US" sz="2400" dirty="0"/>
          </a:p>
          <a:p>
            <a:pPr lvl="1"/>
            <a:endParaRPr lang="en-GB" sz="2400" dirty="0" smtClean="0"/>
          </a:p>
          <a:p>
            <a:pPr lvl="1"/>
            <a:endParaRPr lang="en-GB" sz="2400" dirty="0" smtClean="0"/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481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 / IASI – hot land analysis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9258" y="953790"/>
            <a:ext cx="1177089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8594" y="979237"/>
            <a:ext cx="3744058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3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month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fr-FR" sz="1800" dirty="0" err="1">
                <a:solidFill>
                  <a:schemeClr val="tx1"/>
                </a:solidFill>
                <a:sym typeface="Arial"/>
              </a:rPr>
              <a:t>p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eriod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: March – May 2023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43" y="1540870"/>
            <a:ext cx="8596675" cy="4954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5377" y="98807"/>
            <a:ext cx="3445724" cy="159801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228083" y="3279216"/>
            <a:ext cx="1823018" cy="3108541"/>
          </a:xfrm>
          <a:prstGeom prst="rect">
            <a:avLst/>
          </a:prstGeom>
          <a:noFill/>
          <a:ln w="12700" cap="flat">
            <a:solidFill>
              <a:srgbClr val="FF9A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time_diff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300s</a:t>
            </a:r>
          </a:p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zen_diff_sec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0.1</a:t>
            </a:r>
          </a:p>
          <a:p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sun_zen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 &lt; 90</a:t>
            </a:r>
          </a:p>
          <a:p>
            <a:endParaRPr lang="fr-FR" sz="1400" dirty="0">
              <a:solidFill>
                <a:schemeClr val="tx1"/>
              </a:solidFill>
              <a:sym typeface="Arial"/>
            </a:endParaRPr>
          </a:p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S7 = 3.7µm</a:t>
            </a:r>
          </a:p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S8 = 10.8µm</a:t>
            </a:r>
          </a:p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S9 = 12.0µm</a:t>
            </a:r>
          </a:p>
          <a:p>
            <a:endParaRPr lang="fr-FR" sz="1400" dirty="0">
              <a:solidFill>
                <a:schemeClr val="tx1"/>
              </a:solidFill>
              <a:sym typeface="Arial"/>
            </a:endParaRPr>
          </a:p>
          <a:p>
            <a:r>
              <a:rPr lang="en-GB" sz="1400" dirty="0" smtClean="0">
                <a:solidFill>
                  <a:schemeClr val="tx1"/>
                </a:solidFill>
                <a:sym typeface="Arial"/>
              </a:rPr>
              <a:t>S7 results included, but complicated by solar contribution</a:t>
            </a:r>
          </a:p>
          <a:p>
            <a:r>
              <a:rPr lang="en-GB" sz="1400" dirty="0" smtClean="0">
                <a:solidFill>
                  <a:schemeClr val="tx1"/>
                </a:solidFill>
                <a:sym typeface="Arial"/>
              </a:rPr>
              <a:t>- S7 saturates</a:t>
            </a:r>
          </a:p>
          <a:p>
            <a:pPr marL="285750" indent="-285750">
              <a:buFontTx/>
              <a:buChar char="-"/>
            </a:pPr>
            <a:r>
              <a:rPr lang="en-GB" sz="1400" dirty="0" smtClean="0">
                <a:solidFill>
                  <a:schemeClr val="tx1"/>
                </a:solidFill>
                <a:sym typeface="Arial"/>
              </a:rPr>
              <a:t>F1 does not</a:t>
            </a:r>
          </a:p>
          <a:p>
            <a:endParaRPr lang="en-GB" sz="1400" dirty="0" smtClean="0">
              <a:solidFill>
                <a:schemeClr val="tx1"/>
              </a:solidFill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9771" y="1715640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3.7µm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8628" y="4065046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3.7µm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9246" y="1736682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10.8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4060078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10.8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69383" y="1714861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12.0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257" y="4975092"/>
            <a:ext cx="8986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Fire Channels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256" y="2625888"/>
            <a:ext cx="8986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Normal Channels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881009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39" y="1507756"/>
            <a:ext cx="8579179" cy="495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 / IASI – hot land analysis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9258" y="953790"/>
            <a:ext cx="1414701" cy="64632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</a:t>
            </a:r>
          </a:p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&amp; 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8069" y="979237"/>
            <a:ext cx="3774583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3-month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period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: March – May 2023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38" y="1"/>
            <a:ext cx="3365462" cy="15607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28083" y="3279216"/>
            <a:ext cx="1823018" cy="3323985"/>
          </a:xfrm>
          <a:prstGeom prst="rect">
            <a:avLst/>
          </a:prstGeom>
          <a:noFill/>
          <a:ln w="12700" cap="flat">
            <a:solidFill>
              <a:srgbClr val="FF9A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time_diff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300s</a:t>
            </a:r>
          </a:p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zen_diff_sec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0.1</a:t>
            </a:r>
          </a:p>
          <a:p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sun_zen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 &lt; 90</a:t>
            </a:r>
          </a:p>
          <a:p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land_mask</a:t>
            </a:r>
            <a:endParaRPr lang="fr-FR" sz="1400" dirty="0">
              <a:solidFill>
                <a:schemeClr val="tx1"/>
              </a:solidFill>
              <a:sym typeface="Arial"/>
            </a:endParaRPr>
          </a:p>
          <a:p>
            <a:endParaRPr lang="fr-FR" sz="1400" dirty="0">
              <a:solidFill>
                <a:schemeClr val="tx1"/>
              </a:solidFill>
              <a:sym typeface="Arial"/>
            </a:endParaRPr>
          </a:p>
          <a:p>
            <a:r>
              <a:rPr lang="fr-FR" sz="1400" dirty="0">
                <a:solidFill>
                  <a:schemeClr val="tx1"/>
                </a:solidFill>
                <a:sym typeface="Arial"/>
              </a:rPr>
              <a:t>S7 = 3.7µm</a:t>
            </a:r>
          </a:p>
          <a:p>
            <a:r>
              <a:rPr lang="fr-FR" sz="1400" dirty="0">
                <a:solidFill>
                  <a:schemeClr val="tx1"/>
                </a:solidFill>
                <a:sym typeface="Arial"/>
              </a:rPr>
              <a:t>S8 = 10.8µm</a:t>
            </a:r>
          </a:p>
          <a:p>
            <a:r>
              <a:rPr lang="fr-FR" sz="1400" dirty="0">
                <a:solidFill>
                  <a:schemeClr val="tx1"/>
                </a:solidFill>
                <a:sym typeface="Arial"/>
              </a:rPr>
              <a:t>S9 = 12.0µm</a:t>
            </a:r>
          </a:p>
          <a:p>
            <a:endParaRPr lang="fr-FR" sz="1400" dirty="0">
              <a:solidFill>
                <a:schemeClr val="tx1"/>
              </a:solidFill>
              <a:sym typeface="Arial"/>
            </a:endParaRPr>
          </a:p>
          <a:p>
            <a:r>
              <a:rPr lang="en-GB" sz="1400" dirty="0">
                <a:solidFill>
                  <a:schemeClr val="tx1"/>
                </a:solidFill>
                <a:sym typeface="Arial"/>
              </a:rPr>
              <a:t>S7 results included, but complicated by solar </a:t>
            </a:r>
            <a:r>
              <a:rPr lang="en-GB" sz="1400" dirty="0" smtClean="0">
                <a:solidFill>
                  <a:schemeClr val="tx1"/>
                </a:solidFill>
                <a:sym typeface="Arial"/>
              </a:rPr>
              <a:t>contribution</a:t>
            </a:r>
          </a:p>
          <a:p>
            <a:r>
              <a:rPr lang="en-GB" sz="1400" dirty="0" smtClean="0">
                <a:solidFill>
                  <a:schemeClr val="tx1"/>
                </a:solidFill>
                <a:sym typeface="Arial"/>
              </a:rPr>
              <a:t>- S7 saturates</a:t>
            </a:r>
            <a:endParaRPr lang="en-GB" sz="1400" dirty="0">
              <a:solidFill>
                <a:schemeClr val="tx1"/>
              </a:solidFill>
              <a:sym typeface="Arial"/>
            </a:endParaRPr>
          </a:p>
          <a:p>
            <a:pPr marL="285750" indent="-285750">
              <a:buFontTx/>
              <a:buChar char="-"/>
            </a:pPr>
            <a:r>
              <a:rPr lang="en-GB" sz="1400" dirty="0">
                <a:solidFill>
                  <a:schemeClr val="tx1"/>
                </a:solidFill>
                <a:sym typeface="Arial"/>
              </a:rPr>
              <a:t>F1 does not</a:t>
            </a:r>
          </a:p>
          <a:p>
            <a:endParaRPr lang="fr-FR" sz="1400" dirty="0" smtClean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9771" y="1715640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3.7µm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8628" y="4065046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3.7µm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9246" y="1736682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10.8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4060078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10.8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9383" y="1714861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12.0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257" y="4975092"/>
            <a:ext cx="8986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Fire Channels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256" y="2625888"/>
            <a:ext cx="8986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Normal Channels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2408887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30" y="1562328"/>
            <a:ext cx="8601915" cy="495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 / IASI – hot land analysis – low </a:t>
            </a:r>
            <a:r>
              <a:rPr lang="en-US" dirty="0" err="1" smtClean="0"/>
              <a:t>lat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9258" y="953790"/>
            <a:ext cx="1471262" cy="92332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</a:t>
            </a:r>
          </a:p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&amp; 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fr-FR" sz="18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&amp; |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lat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| &lt; 35° 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71234" y="979237"/>
            <a:ext cx="2921418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Period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: March – May 2023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28083" y="3279216"/>
            <a:ext cx="1823018" cy="3539428"/>
          </a:xfrm>
          <a:prstGeom prst="rect">
            <a:avLst/>
          </a:prstGeom>
          <a:noFill/>
          <a:ln w="12700" cap="flat">
            <a:solidFill>
              <a:srgbClr val="FF9A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time_diff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300s</a:t>
            </a:r>
          </a:p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zen_diff_sec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0.1</a:t>
            </a:r>
          </a:p>
          <a:p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sun_zen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 &lt; 90</a:t>
            </a:r>
          </a:p>
          <a:p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land_mask</a:t>
            </a:r>
            <a:endParaRPr lang="fr-FR" sz="14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lat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35°</a:t>
            </a:r>
          </a:p>
          <a:p>
            <a:endParaRPr lang="fr-FR" sz="1400" dirty="0">
              <a:solidFill>
                <a:schemeClr val="tx1"/>
              </a:solidFill>
              <a:sym typeface="Arial"/>
            </a:endParaRPr>
          </a:p>
          <a:p>
            <a:r>
              <a:rPr lang="fr-FR" sz="1400" dirty="0">
                <a:solidFill>
                  <a:schemeClr val="tx1"/>
                </a:solidFill>
                <a:sym typeface="Arial"/>
              </a:rPr>
              <a:t>S7 = 3.7µm</a:t>
            </a:r>
          </a:p>
          <a:p>
            <a:r>
              <a:rPr lang="fr-FR" sz="1400" dirty="0">
                <a:solidFill>
                  <a:schemeClr val="tx1"/>
                </a:solidFill>
                <a:sym typeface="Arial"/>
              </a:rPr>
              <a:t>S8 = 10.8µm</a:t>
            </a:r>
          </a:p>
          <a:p>
            <a:r>
              <a:rPr lang="fr-FR" sz="1400" dirty="0">
                <a:solidFill>
                  <a:schemeClr val="tx1"/>
                </a:solidFill>
                <a:sym typeface="Arial"/>
              </a:rPr>
              <a:t>S9 = 12.0µm</a:t>
            </a:r>
          </a:p>
          <a:p>
            <a:endParaRPr lang="fr-FR" sz="1400" dirty="0">
              <a:solidFill>
                <a:schemeClr val="tx1"/>
              </a:solidFill>
              <a:sym typeface="Arial"/>
            </a:endParaRPr>
          </a:p>
          <a:p>
            <a:r>
              <a:rPr lang="en-GB" sz="1400" dirty="0">
                <a:solidFill>
                  <a:schemeClr val="tx1"/>
                </a:solidFill>
                <a:sym typeface="Arial"/>
              </a:rPr>
              <a:t>S7 results included, but complicated by solar </a:t>
            </a:r>
            <a:r>
              <a:rPr lang="en-GB" sz="1400" dirty="0" smtClean="0">
                <a:solidFill>
                  <a:schemeClr val="tx1"/>
                </a:solidFill>
                <a:sym typeface="Arial"/>
              </a:rPr>
              <a:t>contribution</a:t>
            </a:r>
          </a:p>
          <a:p>
            <a:r>
              <a:rPr lang="en-GB" sz="1400" dirty="0">
                <a:solidFill>
                  <a:schemeClr val="tx1"/>
                </a:solidFill>
                <a:sym typeface="Arial"/>
              </a:rPr>
              <a:t>- S7 saturates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solidFill>
                  <a:schemeClr val="tx1"/>
                </a:solidFill>
                <a:sym typeface="Arial"/>
              </a:rPr>
              <a:t>F1 does not</a:t>
            </a:r>
          </a:p>
          <a:p>
            <a:endParaRPr lang="fr-FR" sz="1400" dirty="0" smtClean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769" y="0"/>
            <a:ext cx="3340231" cy="15490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9771" y="1715640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3.7µm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8628" y="4065046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3.7µm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9246" y="1736682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10.8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4060078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10.8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69383" y="1714861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12.0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257" y="4975092"/>
            <a:ext cx="8986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Fire Channels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256" y="2625888"/>
            <a:ext cx="89865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Normal Channels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2496711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 / IASI – hot land analysis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469197" y="886903"/>
            <a:ext cx="2921418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Period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: March – May 2023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867" y="886903"/>
            <a:ext cx="3582867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&amp; 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&amp; |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lat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| &lt; 35° 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52387" y="835244"/>
            <a:ext cx="2642201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time_diff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"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filter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disabled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80" y="1256232"/>
            <a:ext cx="10331589" cy="53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03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SLSTR / IASI – hot land analysis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469197" y="886903"/>
            <a:ext cx="3132330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Period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: Extended to 7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Months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867" y="886903"/>
            <a:ext cx="3582867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&amp; 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&amp; |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lat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| &lt; 35° 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52387" y="835244"/>
            <a:ext cx="2642201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time_diff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"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filter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disabled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80" y="1256232"/>
            <a:ext cx="10331589" cy="5386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5" y="1260184"/>
            <a:ext cx="10331589" cy="538353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765963" y="1625599"/>
            <a:ext cx="2198255" cy="138545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 flipV="1">
            <a:off x="4765962" y="4253345"/>
            <a:ext cx="2198255" cy="138545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8178800" y="1722580"/>
            <a:ext cx="2198255" cy="138545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 flipV="1">
            <a:off x="1353126" y="1492556"/>
            <a:ext cx="2198255" cy="138545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Connector 12"/>
          <p:cNvCxnSpPr/>
          <p:nvPr/>
        </p:nvCxnSpPr>
        <p:spPr>
          <a:xfrm flipV="1">
            <a:off x="1353125" y="4364181"/>
            <a:ext cx="2198255" cy="1385455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/>
          <p:cNvSpPr txBox="1"/>
          <p:nvPr/>
        </p:nvSpPr>
        <p:spPr>
          <a:xfrm>
            <a:off x="8109527" y="4364181"/>
            <a:ext cx="2816142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ahoma Bold"/>
              </a:rPr>
              <a:t>Black line = +0.25K/min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rgbClr val="000000"/>
                </a:solidFill>
              </a:rPr>
              <a:t>- </a:t>
            </a:r>
            <a:r>
              <a:rPr kumimoji="0" lang="en-GB" sz="1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ahoma Bold"/>
              </a:rPr>
              <a:t>added</a:t>
            </a:r>
            <a:r>
              <a:rPr kumimoji="0" lang="en-GB" sz="12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Tahoma Bold"/>
              </a:rPr>
              <a:t> manually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sz="1200" b="1" dirty="0" smtClean="0">
                <a:solidFill>
                  <a:srgbClr val="000000"/>
                </a:solidFill>
              </a:rPr>
              <a:t>Same slope for all channels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ahoma Bold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b="1" dirty="0" smtClean="0">
                <a:solidFill>
                  <a:srgbClr val="000000"/>
                </a:solidFill>
              </a:rPr>
              <a:t>±300s window = current algorithm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sz="1200" b="1" dirty="0">
              <a:solidFill>
                <a:srgbClr val="000000"/>
              </a:solidFill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1200" b="1" dirty="0" smtClean="0">
                <a:solidFill>
                  <a:srgbClr val="000000"/>
                </a:solidFill>
              </a:rPr>
              <a:t>But collocations not symmetrically distributed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sz="1200" b="1" dirty="0" smtClean="0">
                <a:solidFill>
                  <a:srgbClr val="000000"/>
                </a:solidFill>
              </a:rPr>
              <a:t>Due to orbital differences ~30min</a:t>
            </a:r>
          </a:p>
          <a:p>
            <a:pPr marL="171450" marR="0" indent="-1714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sz="1200" b="1" dirty="0" smtClean="0">
                <a:solidFill>
                  <a:srgbClr val="000000"/>
                </a:solidFill>
              </a:rPr>
              <a:t>Need to check histogram of </a:t>
            </a:r>
            <a:r>
              <a:rPr lang="el-GR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200" b="1" dirty="0" smtClean="0">
                <a:solidFill>
                  <a:srgbClr val="000000"/>
                </a:solidFill>
              </a:rPr>
              <a:t> 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Tahoma 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20872" y="1801906"/>
            <a:ext cx="484094" cy="1416423"/>
          </a:xfrm>
          <a:prstGeom prst="rect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648098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Review: </a:t>
            </a:r>
            <a:r>
              <a:rPr lang="en-GB" dirty="0" smtClean="0"/>
              <a:t>Issues </a:t>
            </a:r>
            <a:r>
              <a:rPr lang="en-GB" dirty="0"/>
              <a:t>with current GSICS </a:t>
            </a:r>
            <a:r>
              <a:rPr lang="en-GB" dirty="0" smtClean="0"/>
              <a:t>GEO-LEO IR algorithm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528071"/>
          </a:xfrm>
        </p:spPr>
        <p:txBody>
          <a:bodyPr>
            <a:normAutofit fontScale="55000" lnSpcReduction="20000"/>
          </a:bodyPr>
          <a:lstStyle/>
          <a:p>
            <a:r>
              <a:rPr lang="en-IE" dirty="0" smtClean="0"/>
              <a:t>Formulation not user friendly</a:t>
            </a:r>
          </a:p>
          <a:p>
            <a:pPr lvl="1"/>
            <a:r>
              <a:rPr lang="en-IE" dirty="0" smtClean="0"/>
              <a:t>Need to invert function to apply – complicates error propagation</a:t>
            </a:r>
            <a:br>
              <a:rPr lang="en-IE" dirty="0" smtClean="0"/>
            </a:br>
            <a:endParaRPr lang="en-IE" dirty="0" smtClean="0"/>
          </a:p>
          <a:p>
            <a:r>
              <a:rPr lang="en-GB" dirty="0" smtClean="0"/>
              <a:t>Performance </a:t>
            </a:r>
            <a:r>
              <a:rPr lang="en-GB" dirty="0"/>
              <a:t>at the </a:t>
            </a:r>
            <a:r>
              <a:rPr lang="en-GB" dirty="0">
                <a:hlinkClick r:id="rId2"/>
              </a:rPr>
              <a:t>Cold End</a:t>
            </a:r>
            <a:endParaRPr lang="en-GB" dirty="0"/>
          </a:p>
          <a:p>
            <a:pPr lvl="1"/>
            <a:r>
              <a:rPr lang="en-IE" dirty="0" smtClean="0"/>
              <a:t>Large biases – especially in Brightness temperature</a:t>
            </a:r>
          </a:p>
          <a:p>
            <a:pPr lvl="1"/>
            <a:r>
              <a:rPr lang="en-IE" dirty="0" smtClean="0"/>
              <a:t>Biases should tend to zero for zero radiance</a:t>
            </a:r>
          </a:p>
          <a:p>
            <a:pPr lvl="1"/>
            <a:r>
              <a:rPr lang="en-GB" dirty="0" smtClean="0"/>
              <a:t>High </a:t>
            </a:r>
            <a:r>
              <a:rPr lang="en-GB" dirty="0"/>
              <a:t>IASI shortwave channels' noise and uncertain </a:t>
            </a:r>
            <a:r>
              <a:rPr lang="en-GB" dirty="0" smtClean="0"/>
              <a:t>calibration</a:t>
            </a:r>
            <a:br>
              <a:rPr lang="en-GB" dirty="0" smtClean="0"/>
            </a:br>
            <a:endParaRPr lang="en-GB" dirty="0"/>
          </a:p>
          <a:p>
            <a:r>
              <a:rPr lang="en-GB" dirty="0">
                <a:solidFill>
                  <a:srgbClr val="C00000"/>
                </a:solidFill>
                <a:hlinkClick r:id="rId2"/>
              </a:rPr>
              <a:t>Hot Land Bias issue</a:t>
            </a:r>
            <a:r>
              <a:rPr lang="en-GB" dirty="0">
                <a:solidFill>
                  <a:srgbClr val="C00000"/>
                </a:solidFill>
              </a:rPr>
              <a:t> - </a:t>
            </a:r>
            <a:r>
              <a:rPr lang="en-GB" dirty="0" smtClean="0">
                <a:solidFill>
                  <a:srgbClr val="C00000"/>
                </a:solidFill>
              </a:rPr>
              <a:t>unresolved – for now, focus only on night-time data</a:t>
            </a:r>
            <a:endParaRPr lang="en-GB" dirty="0">
              <a:solidFill>
                <a:srgbClr val="C00000"/>
              </a:solidFill>
            </a:endParaRP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First reported by KMA </a:t>
            </a:r>
            <a:r>
              <a:rPr lang="en-GB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endParaRPr lang="en-GB" dirty="0" smtClean="0">
              <a:solidFill>
                <a:srgbClr val="C00000"/>
              </a:solidFill>
            </a:endParaRP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Add </a:t>
            </a:r>
            <a:r>
              <a:rPr lang="en-GB" dirty="0" err="1">
                <a:solidFill>
                  <a:srgbClr val="C00000"/>
                </a:solidFill>
              </a:rPr>
              <a:t>CrIS</a:t>
            </a:r>
            <a:r>
              <a:rPr lang="en-GB" dirty="0">
                <a:solidFill>
                  <a:srgbClr val="C00000"/>
                </a:solidFill>
              </a:rPr>
              <a:t> as reference instrument to include collocations around 01:00/13:00 LST 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Restrict RAA</a:t>
            </a:r>
            <a:r>
              <a:rPr lang="en-GB" dirty="0" smtClean="0">
                <a:solidFill>
                  <a:srgbClr val="C00000"/>
                </a:solidFill>
              </a:rPr>
              <a:t>? geographic </a:t>
            </a:r>
            <a:r>
              <a:rPr lang="en-GB" dirty="0">
                <a:solidFill>
                  <a:srgbClr val="C00000"/>
                </a:solidFill>
              </a:rPr>
              <a:t>domain</a:t>
            </a:r>
            <a:r>
              <a:rPr lang="en-GB" dirty="0" smtClean="0">
                <a:solidFill>
                  <a:srgbClr val="C00000"/>
                </a:solidFill>
              </a:rPr>
              <a:t>? radiometric </a:t>
            </a:r>
            <a:r>
              <a:rPr lang="en-GB" dirty="0">
                <a:solidFill>
                  <a:srgbClr val="C00000"/>
                </a:solidFill>
              </a:rPr>
              <a:t>range</a:t>
            </a:r>
            <a:r>
              <a:rPr lang="en-GB" dirty="0" smtClean="0">
                <a:solidFill>
                  <a:srgbClr val="C00000"/>
                </a:solidFill>
              </a:rPr>
              <a:t>? </a:t>
            </a:r>
            <a:endParaRPr lang="en-GB" dirty="0">
              <a:solidFill>
                <a:srgbClr val="C00000"/>
              </a:solidFill>
            </a:endParaRPr>
          </a:p>
          <a:p>
            <a:pPr lvl="1"/>
            <a:r>
              <a:rPr lang="en-GB" b="1" dirty="0" smtClean="0">
                <a:solidFill>
                  <a:srgbClr val="C00000"/>
                </a:solidFill>
              </a:rPr>
              <a:t>Meanwhile</a:t>
            </a:r>
            <a:r>
              <a:rPr lang="en-GB" b="1" dirty="0">
                <a:solidFill>
                  <a:srgbClr val="C00000"/>
                </a:solidFill>
              </a:rPr>
              <a:t>, mask out hot land in </a:t>
            </a:r>
            <a:r>
              <a:rPr lang="en-GB" b="1" dirty="0" smtClean="0">
                <a:solidFill>
                  <a:srgbClr val="C00000"/>
                </a:solidFill>
              </a:rPr>
              <a:t>v2a</a:t>
            </a:r>
          </a:p>
          <a:p>
            <a:pPr lvl="2"/>
            <a:r>
              <a:rPr lang="en-GB" dirty="0" smtClean="0">
                <a:solidFill>
                  <a:srgbClr val="C00000"/>
                </a:solidFill>
              </a:rPr>
              <a:t>focus </a:t>
            </a:r>
            <a:r>
              <a:rPr lang="en-GB" dirty="0">
                <a:solidFill>
                  <a:srgbClr val="C00000"/>
                </a:solidFill>
              </a:rPr>
              <a:t>first on cold end issue - primarily a meteorological </a:t>
            </a:r>
            <a:r>
              <a:rPr lang="en-GB" dirty="0" smtClean="0">
                <a:solidFill>
                  <a:srgbClr val="C00000"/>
                </a:solidFill>
              </a:rPr>
              <a:t>imager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  <a:p>
            <a:r>
              <a:rPr lang="en-GB" dirty="0"/>
              <a:t>Impact of high viewing </a:t>
            </a:r>
            <a:r>
              <a:rPr lang="en-GB" dirty="0" smtClean="0"/>
              <a:t>angles</a:t>
            </a:r>
            <a:endParaRPr lang="en-GB" dirty="0"/>
          </a:p>
          <a:p>
            <a:pPr lvl="1"/>
            <a:r>
              <a:rPr lang="en-GB" dirty="0"/>
              <a:t>Inconsistent results from Full Disc and Rapid Scan Service</a:t>
            </a:r>
          </a:p>
          <a:p>
            <a:pPr lvl="1"/>
            <a:r>
              <a:rPr lang="en-GB" dirty="0"/>
              <a:t>e.g. due to cloud parallax issues </a:t>
            </a:r>
            <a:endParaRPr lang="en-GB" dirty="0" smtClean="0"/>
          </a:p>
          <a:p>
            <a:pPr lvl="1"/>
            <a:r>
              <a:rPr lang="en-GB" dirty="0" smtClean="0"/>
              <a:t>repeating </a:t>
            </a:r>
            <a:r>
              <a:rPr lang="en-GB" dirty="0"/>
              <a:t>VZA dependence analyse for </a:t>
            </a:r>
            <a:r>
              <a:rPr lang="en-GB" dirty="0" smtClean="0"/>
              <a:t>MSG3-IASIC</a:t>
            </a:r>
            <a:br>
              <a:rPr lang="en-GB" dirty="0" smtClean="0"/>
            </a:br>
            <a:endParaRPr lang="en-GB" dirty="0"/>
          </a:p>
          <a:p>
            <a:r>
              <a:rPr lang="en-GB" dirty="0" smtClean="0"/>
              <a:t>Diurnal </a:t>
            </a:r>
            <a:r>
              <a:rPr lang="en-GB" dirty="0"/>
              <a:t>variation</a:t>
            </a:r>
          </a:p>
          <a:p>
            <a:pPr lvl="1"/>
            <a:r>
              <a:rPr lang="en-GB" dirty="0" smtClean="0"/>
              <a:t>Need to handle multiple references - including IASI, </a:t>
            </a:r>
            <a:r>
              <a:rPr lang="en-GB" dirty="0" err="1" smtClean="0"/>
              <a:t>CrIS</a:t>
            </a:r>
            <a:r>
              <a:rPr lang="en-GB" dirty="0" smtClean="0"/>
              <a:t>, HIRAS, …</a:t>
            </a:r>
            <a:endParaRPr lang="en-GB" dirty="0"/>
          </a:p>
          <a:p>
            <a:pPr lvl="1"/>
            <a:r>
              <a:rPr lang="en-GB" dirty="0"/>
              <a:t>Prime GSICS Correction - merging multiple reference instruments through double-differences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050" y="2976860"/>
            <a:ext cx="3371373" cy="240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39"/>
          <p:cNvSpPr/>
          <p:nvPr/>
        </p:nvSpPr>
        <p:spPr>
          <a:xfrm>
            <a:off x="7846050" y="5384984"/>
            <a:ext cx="337137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srgbClr val="00205B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Shown abnormal large biases at high temperature (&gt;300K, Australian desert) scene in window channels during the daytime.</a:t>
            </a:r>
          </a:p>
        </p:txBody>
      </p:sp>
    </p:spTree>
    <p:extLst>
      <p:ext uri="{BB962C8B-B14F-4D97-AF65-F5344CB8AC3E}">
        <p14:creationId xmlns:p14="http://schemas.microsoft.com/office/powerpoint/2010/main" val="968195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Hot land issue in GEO-LEO and LEO-LEO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8249" y="1237127"/>
            <a:ext cx="11035076" cy="5262675"/>
          </a:xfrm>
        </p:spPr>
        <p:txBody>
          <a:bodyPr>
            <a:normAutofit/>
          </a:bodyPr>
          <a:lstStyle/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marL="562722" lvl="1" indent="0">
              <a:buNone/>
            </a:pPr>
            <a:r>
              <a:rPr lang="en-US" sz="3600" dirty="0" smtClean="0"/>
              <a:t>LEO-LEO</a:t>
            </a:r>
          </a:p>
          <a:p>
            <a:pPr lvl="1"/>
            <a:r>
              <a:rPr lang="en-US" sz="3600" dirty="0" smtClean="0"/>
              <a:t>AVHRR</a:t>
            </a:r>
          </a:p>
          <a:p>
            <a:pPr lvl="1"/>
            <a:endParaRPr lang="en-US" sz="2400" dirty="0"/>
          </a:p>
          <a:p>
            <a:pPr lvl="1"/>
            <a:endParaRPr lang="en-GB" sz="2400" dirty="0" smtClean="0"/>
          </a:p>
          <a:p>
            <a:pPr lvl="1"/>
            <a:endParaRPr lang="en-GB" sz="2400" dirty="0" smtClean="0"/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432652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492" y="1599170"/>
            <a:ext cx="8379858" cy="24563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AVHRR / IASI – hot land analysis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9258" y="953790"/>
            <a:ext cx="820812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Global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5440" y="967470"/>
            <a:ext cx="1545104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FR" sz="1800" dirty="0" smtClean="0">
                <a:solidFill>
                  <a:schemeClr val="tx1"/>
                </a:solidFill>
                <a:sym typeface="Arial"/>
              </a:rPr>
              <a:t>May 2023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674" y="2733376"/>
            <a:ext cx="1096991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MetopB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010" y="4969767"/>
            <a:ext cx="1096991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MetopC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492" y="4108157"/>
            <a:ext cx="8379858" cy="2461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44" y="9967"/>
            <a:ext cx="3230756" cy="14983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96788" y="1826228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3.7µm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66263" y="1847270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10.8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96400" y="1825449"/>
            <a:ext cx="7576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dirty="0" smtClean="0">
                <a:solidFill>
                  <a:srgbClr val="C00000"/>
                </a:solidFill>
              </a:rPr>
              <a:t>12.0</a:t>
            </a:r>
            <a:r>
              <a:rPr kumimoji="0" lang="en-GB" sz="1400" b="0" i="0" u="none" strike="noStrike" cap="none" spc="0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µm</a:t>
            </a:r>
            <a:endParaRPr kumimoji="0" lang="en-GB" sz="14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54788" y="2055223"/>
            <a:ext cx="1538599" cy="4524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Lots of collocations!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800" dirty="0">
              <a:solidFill>
                <a:srgbClr val="FF0000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No time difference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800" dirty="0">
              <a:solidFill>
                <a:srgbClr val="FF0000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No azimuth angle difference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800" dirty="0">
              <a:solidFill>
                <a:srgbClr val="FF0000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No obvious difference over hot land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800" dirty="0">
              <a:solidFill>
                <a:srgbClr val="FF0000"/>
              </a:solidFill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Metop-C &lt;&gt;B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33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AVHRR / IASI – hot land analysis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228083" y="3279216"/>
            <a:ext cx="1823018" cy="738662"/>
          </a:xfrm>
          <a:prstGeom prst="rect">
            <a:avLst/>
          </a:prstGeom>
          <a:noFill/>
          <a:ln w="12700" cap="flat">
            <a:solidFill>
              <a:srgbClr val="FF9A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sun_zen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 &lt; 90</a:t>
            </a:r>
          </a:p>
          <a:p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land_mask</a:t>
            </a:r>
            <a:endParaRPr lang="fr-FR" sz="14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lat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35°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311"/>
          <a:stretch/>
        </p:blipFill>
        <p:spPr>
          <a:xfrm>
            <a:off x="2154221" y="1677972"/>
            <a:ext cx="6914365" cy="2501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876" y="2"/>
            <a:ext cx="3618123" cy="1677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5440" y="967470"/>
            <a:ext cx="1545104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FR" sz="1800" dirty="0" smtClean="0">
                <a:solidFill>
                  <a:schemeClr val="tx1"/>
                </a:solidFill>
                <a:sym typeface="Arial"/>
              </a:rPr>
              <a:t>May 2023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18817"/>
          <a:stretch/>
        </p:blipFill>
        <p:spPr>
          <a:xfrm>
            <a:off x="2215300" y="4018183"/>
            <a:ext cx="6853286" cy="2480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5186" y="2733376"/>
            <a:ext cx="1096991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MetopB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3522" y="4969767"/>
            <a:ext cx="1096991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MetopC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258" y="953790"/>
            <a:ext cx="1471262" cy="92332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</a:t>
            </a:r>
          </a:p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&amp; 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fr-FR" sz="18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&amp; |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lat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| &lt; 35° 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394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AVHRR / IASI – hot land analysis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9258" y="953790"/>
            <a:ext cx="1471262" cy="92332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 </a:t>
            </a:r>
          </a:p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&amp; 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fr-FR" sz="18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&amp; |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lat</a:t>
            </a:r>
            <a:r>
              <a:rPr lang="fr-FR" sz="1800" dirty="0" smtClean="0">
                <a:solidFill>
                  <a:schemeClr val="tx1"/>
                </a:solidFill>
                <a:sym typeface="Arial"/>
              </a:rPr>
              <a:t>| &lt; 35° 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28083" y="3279216"/>
            <a:ext cx="1823018" cy="1169549"/>
          </a:xfrm>
          <a:prstGeom prst="rect">
            <a:avLst/>
          </a:prstGeom>
          <a:noFill/>
          <a:ln w="12700" cap="flat">
            <a:solidFill>
              <a:srgbClr val="FF9A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time_diff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300s</a:t>
            </a:r>
          </a:p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zen_diff_sec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0.01</a:t>
            </a:r>
          </a:p>
          <a:p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sun_zen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 &lt; 90</a:t>
            </a:r>
          </a:p>
          <a:p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land_mask</a:t>
            </a:r>
            <a:endParaRPr lang="fr-FR" sz="14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400" dirty="0" smtClean="0">
                <a:solidFill>
                  <a:schemeClr val="tx1"/>
                </a:solidFill>
                <a:sym typeface="Arial"/>
              </a:rPr>
              <a:t>|</a:t>
            </a:r>
            <a:r>
              <a:rPr lang="fr-FR" sz="1400" dirty="0" err="1" smtClean="0">
                <a:solidFill>
                  <a:schemeClr val="tx1"/>
                </a:solidFill>
                <a:sym typeface="Arial"/>
              </a:rPr>
              <a:t>lat</a:t>
            </a:r>
            <a:r>
              <a:rPr lang="fr-FR" sz="1400" dirty="0" smtClean="0">
                <a:solidFill>
                  <a:schemeClr val="tx1"/>
                </a:solidFill>
                <a:sym typeface="Arial"/>
              </a:rPr>
              <a:t>| &lt; 35°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20"/>
          <a:stretch/>
        </p:blipFill>
        <p:spPr>
          <a:xfrm>
            <a:off x="1932494" y="2716220"/>
            <a:ext cx="6550083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5440" y="967470"/>
            <a:ext cx="1545104" cy="64632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FR" sz="1800" dirty="0" smtClean="0">
                <a:solidFill>
                  <a:schemeClr val="tx1"/>
                </a:solidFill>
                <a:sym typeface="Arial"/>
              </a:rPr>
              <a:t>May 2023</a:t>
            </a:r>
          </a:p>
          <a:p>
            <a:pPr algn="ctr"/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MetopB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325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GEO-LEO using GEO before/after LEO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249" y="1237127"/>
            <a:ext cx="7497939" cy="5262675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Temporal Variability/Mismatch is a dominant uncertainty source in GEO-LEO IR GSICS products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Possible component of GEO-LEO IR v2 algorithm:</a:t>
            </a:r>
          </a:p>
          <a:p>
            <a:pPr lvl="1"/>
            <a:r>
              <a:rPr lang="en-GB" dirty="0" smtClean="0"/>
              <a:t>Compare GEO image before/after LEO data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Include collocations with both</a:t>
            </a:r>
          </a:p>
          <a:p>
            <a:pPr lvl="1"/>
            <a:r>
              <a:rPr lang="en-GB" dirty="0" smtClean="0"/>
              <a:t>to cancel asymmetric time differences?</a:t>
            </a:r>
          </a:p>
          <a:p>
            <a:pPr lvl="1"/>
            <a:r>
              <a:rPr lang="en-GB" dirty="0" smtClean="0"/>
              <a:t>and double the # collocations!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Or interpolate in time?</a:t>
            </a:r>
          </a:p>
          <a:p>
            <a:pPr lvl="1"/>
            <a:r>
              <a:rPr lang="en-GB" dirty="0" smtClean="0"/>
              <a:t>Means modifying data!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Or include collocations before/after IASI</a:t>
            </a:r>
          </a:p>
          <a:p>
            <a:pPr lvl="1"/>
            <a:r>
              <a:rPr lang="en-GB" dirty="0" smtClean="0"/>
              <a:t>Weighting each according to time difference</a:t>
            </a:r>
          </a:p>
          <a:p>
            <a:pPr lvl="1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435788" y="2178427"/>
            <a:ext cx="1783977" cy="105783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417859" y="1694333"/>
            <a:ext cx="35859" cy="153296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/>
          <p:cNvCxnSpPr/>
          <p:nvPr/>
        </p:nvCxnSpPr>
        <p:spPr>
          <a:xfrm>
            <a:off x="8435788" y="3236262"/>
            <a:ext cx="3585883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8086166" y="3388662"/>
            <a:ext cx="410583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-300s		0        	          +300s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Time Difference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11330" y="1335745"/>
            <a:ext cx="276997" cy="1900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# Collocations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39083" y="4376847"/>
            <a:ext cx="1783977" cy="1057835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417859" y="3883789"/>
            <a:ext cx="35859" cy="153296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435788" y="5425718"/>
            <a:ext cx="3585883" cy="896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/>
          <p:cNvSpPr txBox="1"/>
          <p:nvPr/>
        </p:nvSpPr>
        <p:spPr>
          <a:xfrm>
            <a:off x="8086166" y="5578118"/>
            <a:ext cx="410583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-300s		0        	          +300s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Time Difference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11330" y="3525201"/>
            <a:ext cx="276997" cy="1900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vert270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# Collocations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3857830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248" y="1237127"/>
            <a:ext cx="11097397" cy="5262675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Diurnal Variations can be aliased into inter-calibration biases </a:t>
            </a:r>
          </a:p>
          <a:p>
            <a:pPr lvl="1"/>
            <a:r>
              <a:rPr lang="en-GB" dirty="0" smtClean="0"/>
              <a:t>if collocations’ time difference are not symmetrically distributed</a:t>
            </a:r>
          </a:p>
          <a:p>
            <a:pPr lvl="1"/>
            <a:r>
              <a:rPr lang="en-GB" dirty="0" smtClean="0"/>
              <a:t>Much worse over land</a:t>
            </a:r>
          </a:p>
          <a:p>
            <a:pPr lvl="1"/>
            <a:r>
              <a:rPr lang="en-GB" dirty="0" smtClean="0"/>
              <a:t>Worse in morning than evening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Important to check histogram of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Ideas for how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ensure symmetric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distribution?</a:t>
            </a:r>
          </a:p>
          <a:p>
            <a:pPr lvl="2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Could filter out data at random?</a:t>
            </a:r>
          </a:p>
          <a:p>
            <a:pPr lvl="2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Boot-strapping with different subsets?</a:t>
            </a:r>
          </a:p>
          <a:p>
            <a:pPr lvl="2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Down-weighting collocations in common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 bins?</a:t>
            </a:r>
          </a:p>
          <a:p>
            <a:pPr lvl="2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(Could use similar technique to check distribution of Tb)</a:t>
            </a:r>
          </a:p>
          <a:p>
            <a:pPr lvl="2"/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GPRCs are advised to check their algorithms!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Meanwhile, EUMETSAT will compare GEO image before/after LEO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17832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Cooperative further IR inter-calibration algorithm development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3" y="862149"/>
            <a:ext cx="11627339" cy="5995850"/>
          </a:xfrm>
        </p:spPr>
        <p:txBody>
          <a:bodyPr>
            <a:normAutofit fontScale="77500" lnSpcReduction="20000"/>
          </a:bodyPr>
          <a:lstStyle/>
          <a:p>
            <a:r>
              <a:rPr lang="en-IE" dirty="0" smtClean="0">
                <a:solidFill>
                  <a:schemeClr val="bg1"/>
                </a:solidFill>
              </a:rPr>
              <a:t>GPRCs operating GEO imagers to implement proposed algorithm for GEO-LEO IR v2:</a:t>
            </a:r>
          </a:p>
          <a:p>
            <a:pPr lvl="1"/>
            <a:r>
              <a:rPr lang="en-IE" dirty="0" smtClean="0">
                <a:solidFill>
                  <a:schemeClr val="bg1"/>
                </a:solidFill>
              </a:rPr>
              <a:t>CMA, </a:t>
            </a:r>
            <a:r>
              <a:rPr lang="en-IE" dirty="0">
                <a:solidFill>
                  <a:schemeClr val="bg1"/>
                </a:solidFill>
              </a:rPr>
              <a:t>EUMETSAT, </a:t>
            </a:r>
            <a:r>
              <a:rPr lang="en-IE" dirty="0" smtClean="0">
                <a:solidFill>
                  <a:schemeClr val="bg1"/>
                </a:solidFill>
              </a:rPr>
              <a:t>ISRO/IMD, JMA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smtClean="0">
                <a:solidFill>
                  <a:schemeClr val="bg1"/>
                </a:solidFill>
              </a:rPr>
              <a:t>KMA, NOAA</a:t>
            </a:r>
          </a:p>
          <a:p>
            <a:r>
              <a:rPr lang="en-IE" dirty="0" smtClean="0">
                <a:solidFill>
                  <a:schemeClr val="bg1"/>
                </a:solidFill>
              </a:rPr>
              <a:t>Volunteers agreed to investigate further improvements and report by 2024 meeting: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IE" dirty="0">
                <a:solidFill>
                  <a:schemeClr val="bg1"/>
                </a:solidFill>
              </a:rPr>
              <a:t>3.9µm channel issue – already addressed (</a:t>
            </a:r>
            <a:r>
              <a:rPr lang="en-IE" dirty="0">
                <a:solidFill>
                  <a:schemeClr val="bg1"/>
                </a:solidFill>
                <a:hlinkClick r:id="rId2"/>
              </a:rPr>
              <a:t>summarised by </a:t>
            </a:r>
            <a:r>
              <a:rPr lang="en-IE" dirty="0" err="1">
                <a:solidFill>
                  <a:schemeClr val="bg1"/>
                </a:solidFill>
                <a:hlinkClick r:id="rId2"/>
              </a:rPr>
              <a:t>Likun</a:t>
            </a:r>
            <a:r>
              <a:rPr lang="en-IE" dirty="0">
                <a:solidFill>
                  <a:schemeClr val="bg1"/>
                </a:solidFill>
                <a:hlinkClick r:id="rId2"/>
              </a:rPr>
              <a:t> Wang</a:t>
            </a:r>
            <a:r>
              <a:rPr lang="en-IE" dirty="0">
                <a:solidFill>
                  <a:schemeClr val="bg1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IE" dirty="0" smtClean="0">
                <a:solidFill>
                  <a:schemeClr val="bg1"/>
                </a:solidFill>
              </a:rPr>
              <a:t>Parallax mask – reject high VZA + low BT combinations - </a:t>
            </a:r>
            <a:r>
              <a:rPr lang="en-IE" dirty="0" err="1" smtClean="0">
                <a:solidFill>
                  <a:srgbClr val="FF0000"/>
                </a:solidFill>
              </a:rPr>
              <a:t>Likun</a:t>
            </a:r>
            <a:r>
              <a:rPr lang="en-IE" dirty="0" smtClean="0">
                <a:solidFill>
                  <a:srgbClr val="FF0000"/>
                </a:solidFill>
              </a:rPr>
              <a:t> Wang (NOAA) – </a:t>
            </a:r>
            <a:r>
              <a:rPr lang="en-IE" dirty="0" smtClean="0">
                <a:solidFill>
                  <a:srgbClr val="FF0000"/>
                </a:solidFill>
                <a:hlinkClick r:id="rId3"/>
              </a:rPr>
              <a:t>2023-05-04</a:t>
            </a:r>
            <a:endParaRPr lang="en-IE" dirty="0" smtClean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IE" dirty="0">
                <a:solidFill>
                  <a:schemeClr val="bg1"/>
                </a:solidFill>
              </a:rPr>
              <a:t>Detect and Filter collocations affected by Hot Land issue </a:t>
            </a:r>
            <a:r>
              <a:rPr lang="en-IE" dirty="0" smtClean="0">
                <a:solidFill>
                  <a:schemeClr val="bg1"/>
                </a:solidFill>
              </a:rPr>
              <a:t>–  </a:t>
            </a:r>
            <a:r>
              <a:rPr lang="en-US" dirty="0">
                <a:solidFill>
                  <a:srgbClr val="FF0000"/>
                </a:solidFill>
              </a:rPr>
              <a:t>KMA</a:t>
            </a:r>
            <a:r>
              <a:rPr lang="en-US" dirty="0">
                <a:solidFill>
                  <a:srgbClr val="7030A0"/>
                </a:solidFill>
              </a:rPr>
              <a:t> + EUM</a:t>
            </a:r>
            <a:endParaRPr lang="en-IE" dirty="0">
              <a:solidFill>
                <a:srgbClr val="7030A0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IE" dirty="0" smtClean="0">
                <a:solidFill>
                  <a:schemeClr val="bg1"/>
                </a:solidFill>
              </a:rPr>
              <a:t>Formulation </a:t>
            </a:r>
            <a:r>
              <a:rPr lang="en-IE" dirty="0">
                <a:solidFill>
                  <a:schemeClr val="bg1"/>
                </a:solidFill>
              </a:rPr>
              <a:t>of regression algorithm - </a:t>
            </a:r>
            <a:r>
              <a:rPr lang="en-US" dirty="0">
                <a:solidFill>
                  <a:srgbClr val="FF0000"/>
                </a:solidFill>
              </a:rPr>
              <a:t>Fred Wu (NOAA)</a:t>
            </a:r>
            <a:endParaRPr lang="en-IE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IE" dirty="0" smtClean="0">
                <a:solidFill>
                  <a:schemeClr val="bg1"/>
                </a:solidFill>
              </a:rPr>
              <a:t>Using </a:t>
            </a:r>
            <a:r>
              <a:rPr lang="en-IE" dirty="0">
                <a:solidFill>
                  <a:schemeClr val="bg1"/>
                </a:solidFill>
              </a:rPr>
              <a:t>multiple GEO imagers per LEO overpass – </a:t>
            </a:r>
            <a:r>
              <a:rPr lang="en-IE" dirty="0">
                <a:solidFill>
                  <a:srgbClr val="7030A0"/>
                </a:solidFill>
              </a:rPr>
              <a:t>Vincent Debaecker (EUMETSAT) – new!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IE" dirty="0" smtClean="0">
                <a:solidFill>
                  <a:schemeClr val="bg1"/>
                </a:solidFill>
              </a:rPr>
              <a:t>Multiple References/Diurnal Variations - </a:t>
            </a:r>
            <a:r>
              <a:rPr lang="en-IE" dirty="0">
                <a:solidFill>
                  <a:srgbClr val="FF0000"/>
                </a:solidFill>
              </a:rPr>
              <a:t>Pradeep </a:t>
            </a:r>
            <a:r>
              <a:rPr lang="en-IE" dirty="0" err="1">
                <a:solidFill>
                  <a:srgbClr val="FF0000"/>
                </a:solidFill>
              </a:rPr>
              <a:t>Thapliyal</a:t>
            </a:r>
            <a:r>
              <a:rPr lang="en-IE" dirty="0">
                <a:solidFill>
                  <a:srgbClr val="FF0000"/>
                </a:solidFill>
              </a:rPr>
              <a:t> (ISRO), </a:t>
            </a:r>
            <a:r>
              <a:rPr lang="en-IE" dirty="0" err="1">
                <a:solidFill>
                  <a:srgbClr val="FF0000"/>
                </a:solidFill>
              </a:rPr>
              <a:t>Chengli</a:t>
            </a:r>
            <a:r>
              <a:rPr lang="en-IE" dirty="0">
                <a:solidFill>
                  <a:srgbClr val="FF0000"/>
                </a:solidFill>
              </a:rPr>
              <a:t> Qi (CMA) </a:t>
            </a:r>
            <a:endParaRPr lang="en-IE" dirty="0" smtClean="0">
              <a:solidFill>
                <a:schemeClr val="bg1"/>
              </a:solidFill>
            </a:endParaRPr>
          </a:p>
          <a:p>
            <a:pPr lvl="2">
              <a:buFont typeface="Wingdings" panose="05000000000000000000" pitchFamily="2" charset="2"/>
              <a:buChar char="q"/>
            </a:pPr>
            <a:r>
              <a:rPr lang="en-IE" dirty="0" smtClean="0">
                <a:solidFill>
                  <a:srgbClr val="FF0000"/>
                </a:solidFill>
              </a:rPr>
              <a:t>CMA also to cover in hyperspectral-hyperspectral comparisons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IE" dirty="0" smtClean="0">
                <a:solidFill>
                  <a:schemeClr val="bg1"/>
                </a:solidFill>
              </a:rPr>
              <a:t>Define Standard Scene </a:t>
            </a:r>
            <a:r>
              <a:rPr lang="en-IE" dirty="0" err="1" smtClean="0">
                <a:solidFill>
                  <a:schemeClr val="bg1"/>
                </a:solidFill>
              </a:rPr>
              <a:t>Tbs</a:t>
            </a:r>
            <a:r>
              <a:rPr lang="en-IE" dirty="0" smtClean="0">
                <a:solidFill>
                  <a:schemeClr val="bg1"/>
                </a:solidFill>
              </a:rPr>
              <a:t>: e.g. 205K, </a:t>
            </a:r>
            <a:r>
              <a:rPr lang="en-IE" dirty="0" err="1" smtClean="0">
                <a:solidFill>
                  <a:schemeClr val="bg1"/>
                </a:solidFill>
              </a:rPr>
              <a:t>Tb_std</a:t>
            </a:r>
            <a:r>
              <a:rPr lang="en-IE" dirty="0" smtClean="0">
                <a:solidFill>
                  <a:schemeClr val="bg1"/>
                </a:solidFill>
              </a:rPr>
              <a:t>, 305K? - </a:t>
            </a:r>
            <a:r>
              <a:rPr lang="en-IE" dirty="0" smtClean="0">
                <a:solidFill>
                  <a:srgbClr val="FF0000"/>
                </a:solidFill>
              </a:rPr>
              <a:t>Pradeep </a:t>
            </a:r>
            <a:r>
              <a:rPr lang="en-IE" dirty="0" err="1">
                <a:solidFill>
                  <a:srgbClr val="FF0000"/>
                </a:solidFill>
              </a:rPr>
              <a:t>Thapliyal</a:t>
            </a:r>
            <a:r>
              <a:rPr lang="en-IE" dirty="0">
                <a:solidFill>
                  <a:srgbClr val="FF0000"/>
                </a:solidFill>
              </a:rPr>
              <a:t> (ISRO)</a:t>
            </a:r>
            <a:endParaRPr lang="en-IE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IE" dirty="0">
                <a:solidFill>
                  <a:schemeClr val="bg1"/>
                </a:solidFill>
              </a:rPr>
              <a:t>Uncertainty </a:t>
            </a:r>
            <a:r>
              <a:rPr lang="en-IE" dirty="0" smtClean="0">
                <a:solidFill>
                  <a:schemeClr val="bg1"/>
                </a:solidFill>
              </a:rPr>
              <a:t>Analysis </a:t>
            </a:r>
            <a:r>
              <a:rPr lang="en-IE" dirty="0">
                <a:solidFill>
                  <a:schemeClr val="bg1"/>
                </a:solidFill>
              </a:rPr>
              <a:t>- </a:t>
            </a:r>
            <a:r>
              <a:rPr lang="en-IE" dirty="0">
                <a:solidFill>
                  <a:srgbClr val="FF0000"/>
                </a:solidFill>
              </a:rPr>
              <a:t>Tim Hewison (EUMETSAT</a:t>
            </a:r>
            <a:r>
              <a:rPr lang="en-IE" dirty="0" smtClean="0">
                <a:solidFill>
                  <a:srgbClr val="FF0000"/>
                </a:solidFill>
              </a:rPr>
              <a:t>) – as part of MTG-I1/FCI commissioning</a:t>
            </a:r>
            <a:endParaRPr lang="en-IE" dirty="0">
              <a:solidFill>
                <a:srgbClr val="FF0000"/>
              </a:solidFill>
            </a:endParaRPr>
          </a:p>
          <a:p>
            <a:pPr lvl="1"/>
            <a:endParaRPr lang="en-IE" dirty="0" smtClean="0">
              <a:solidFill>
                <a:schemeClr val="bg1"/>
              </a:solidFill>
            </a:endParaRPr>
          </a:p>
          <a:p>
            <a:r>
              <a:rPr lang="en-GB" dirty="0"/>
              <a:t>Follow-up web meeting 2023-09-07?</a:t>
            </a:r>
          </a:p>
          <a:p>
            <a:pPr lvl="1"/>
            <a:r>
              <a:rPr lang="en-GB" dirty="0"/>
              <a:t>First results from </a:t>
            </a:r>
            <a:r>
              <a:rPr lang="en-GB" dirty="0" smtClean="0"/>
              <a:t>MTG/FCI-IASI + </a:t>
            </a:r>
            <a:r>
              <a:rPr lang="en-GB" dirty="0" smtClean="0">
                <a:hlinkClick r:id="rId4"/>
              </a:rPr>
              <a:t>Uncertainty analysis</a:t>
            </a:r>
            <a:r>
              <a:rPr lang="en-GB" dirty="0" smtClean="0"/>
              <a:t> – Tim Hewison (EUMETSAT)</a:t>
            </a:r>
          </a:p>
          <a:p>
            <a:pPr lvl="1"/>
            <a:r>
              <a:rPr lang="en-GB" dirty="0" smtClean="0"/>
              <a:t>Others?</a:t>
            </a:r>
            <a:endParaRPr lang="en-GB" dirty="0"/>
          </a:p>
          <a:p>
            <a:pPr marL="0" indent="0">
              <a:buNone/>
            </a:pPr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>
              <a:solidFill>
                <a:schemeClr val="bg1"/>
              </a:solidFill>
            </a:endParaRPr>
          </a:p>
          <a:p>
            <a:endParaRPr lang="en-IE" sz="2700" dirty="0">
              <a:solidFill>
                <a:schemeClr val="bg1"/>
              </a:solidFill>
            </a:endParaRPr>
          </a:p>
          <a:p>
            <a:pPr lvl="1"/>
            <a:endParaRPr lang="en-IE" dirty="0" smtClean="0">
              <a:solidFill>
                <a:schemeClr val="bg1"/>
              </a:solidFill>
            </a:endParaRPr>
          </a:p>
          <a:p>
            <a:pPr lvl="2"/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>
              <a:solidFill>
                <a:schemeClr val="bg1"/>
              </a:solidFill>
            </a:endParaRPr>
          </a:p>
          <a:p>
            <a:pPr lvl="1"/>
            <a:endParaRPr lang="en-IE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120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621" y="2505253"/>
            <a:ext cx="7192379" cy="4058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TLDR: Ensuring Symmetric Time Sampling critical for daytime!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Dave Tobin’s presentation at 2023 annual GSICS meeting:</a:t>
            </a:r>
          </a:p>
          <a:p>
            <a:pPr lvl="1"/>
            <a:r>
              <a:rPr lang="en-GB" dirty="0" smtClean="0">
                <a:hlinkClick r:id="rId3"/>
              </a:rPr>
              <a:t>5h_GSICS_Annual_2023_Tobin_20230223.pdf</a:t>
            </a:r>
            <a:endParaRPr lang="en-GB" dirty="0" smtClean="0"/>
          </a:p>
          <a:p>
            <a:pPr lvl="1"/>
            <a:r>
              <a:rPr lang="en-GB" dirty="0" smtClean="0"/>
              <a:t>Highlighted importance </a:t>
            </a:r>
            <a:br>
              <a:rPr lang="en-GB" dirty="0" smtClean="0"/>
            </a:br>
            <a:r>
              <a:rPr lang="en-GB" dirty="0" smtClean="0"/>
              <a:t>of symmetric time sampling</a:t>
            </a:r>
          </a:p>
          <a:p>
            <a:pPr lvl="1"/>
            <a:r>
              <a:rPr lang="en-GB" dirty="0" smtClean="0"/>
              <a:t>Even more critical over arid</a:t>
            </a:r>
            <a:br>
              <a:rPr lang="en-GB" dirty="0" smtClean="0"/>
            </a:br>
            <a:r>
              <a:rPr lang="en-GB" dirty="0" smtClean="0"/>
              <a:t>land surfaces in daytime</a:t>
            </a:r>
          </a:p>
          <a:p>
            <a:pPr lvl="1"/>
            <a:r>
              <a:rPr lang="en-GB" dirty="0" smtClean="0"/>
              <a:t>Should be straightforward</a:t>
            </a:r>
            <a:br>
              <a:rPr lang="en-GB" dirty="0" smtClean="0"/>
            </a:br>
            <a:r>
              <a:rPr lang="en-GB" dirty="0" smtClean="0"/>
              <a:t>for GEO-LEO inter-</a:t>
            </a:r>
            <a:r>
              <a:rPr lang="en-GB" dirty="0" err="1" smtClean="0"/>
              <a:t>cal</a:t>
            </a:r>
            <a:r>
              <a:rPr lang="en-GB" dirty="0" smtClean="0"/>
              <a:t> …</a:t>
            </a:r>
          </a:p>
          <a:p>
            <a:pPr lvl="1"/>
            <a:r>
              <a:rPr lang="en-GB" dirty="0" smtClean="0"/>
              <a:t>But still need to be careful!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987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Hot land issue in GEO-LEO and LEO-LEO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8249" y="1237127"/>
            <a:ext cx="11035076" cy="5262675"/>
          </a:xfrm>
        </p:spPr>
        <p:txBody>
          <a:bodyPr>
            <a:normAutofit/>
          </a:bodyPr>
          <a:lstStyle/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marL="562722" lvl="1" indent="0">
              <a:buNone/>
            </a:pPr>
            <a:r>
              <a:rPr lang="en-US" sz="3600" dirty="0" smtClean="0"/>
              <a:t>GEO-LEO</a:t>
            </a:r>
          </a:p>
          <a:p>
            <a:pPr lvl="1"/>
            <a:r>
              <a:rPr lang="en-US" sz="3600" dirty="0" smtClean="0"/>
              <a:t>SEVIRI - MSG4</a:t>
            </a:r>
          </a:p>
          <a:p>
            <a:pPr lvl="1"/>
            <a:endParaRPr lang="en-US" sz="2400" dirty="0"/>
          </a:p>
          <a:p>
            <a:pPr lvl="1"/>
            <a:endParaRPr lang="en-GB" sz="2400" dirty="0" smtClean="0"/>
          </a:p>
          <a:p>
            <a:pPr lvl="1"/>
            <a:endParaRPr lang="en-GB" sz="2400" dirty="0" smtClean="0"/>
          </a:p>
          <a:p>
            <a:pPr lvl="1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30738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28"/>
            <a:ext cx="12192000" cy="52251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SEVIRI / IASI – COLT module (before)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0371" y="816428"/>
            <a:ext cx="1120528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9436" y="6041571"/>
            <a:ext cx="502023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Cluster of collocations with out-of</a:t>
            </a:r>
            <a:r>
              <a:rPr lang="en-GB" sz="1800" dirty="0" smtClean="0">
                <a:solidFill>
                  <a:srgbClr val="FF0000"/>
                </a:solidFill>
              </a:rPr>
              <a:t>-family biases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Over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 hot land scenes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Tahoma Bold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540188" y="4554071"/>
            <a:ext cx="699248" cy="134470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/>
          <p:cNvSpPr txBox="1"/>
          <p:nvPr/>
        </p:nvSpPr>
        <p:spPr>
          <a:xfrm>
            <a:off x="519951" y="6041571"/>
            <a:ext cx="571948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  <a:sym typeface="Tahoma Bold"/>
              </a:rPr>
              <a:t>Ignore the fitted lines and uncertainty bars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solidFill>
                  <a:srgbClr val="FFC000"/>
                </a:solidFill>
              </a:rPr>
              <a:t>- Based on current GEO-LEO IR v1 (linear regression)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sym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1320079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28"/>
            <a:ext cx="12192000" cy="52251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SEVIRI / IASI – COLT module (before)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0371" y="741012"/>
            <a:ext cx="1177089" cy="64632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fr-FR" sz="18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9436" y="6041571"/>
            <a:ext cx="502023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Cluster of collocations with out-of</a:t>
            </a:r>
            <a:r>
              <a:rPr lang="en-GB" sz="1800" dirty="0" smtClean="0">
                <a:solidFill>
                  <a:srgbClr val="FF0000"/>
                </a:solidFill>
              </a:rPr>
              <a:t>-family biases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Over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 hot land scenes – all in day-time only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Tahoma Bold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540188" y="4554071"/>
            <a:ext cx="699248" cy="134470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90909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248" y="1237127"/>
            <a:ext cx="5941923" cy="5262675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Fixed Bug in time calculation</a:t>
            </a:r>
          </a:p>
          <a:p>
            <a:pPr lvl="1"/>
            <a:endParaRPr lang="en-GB" sz="2600" dirty="0" smtClean="0"/>
          </a:p>
          <a:p>
            <a:r>
              <a:rPr lang="en-GB" dirty="0" smtClean="0"/>
              <a:t>Highlighted importance of symmetric time differences distribution of collocations</a:t>
            </a:r>
          </a:p>
          <a:p>
            <a:endParaRPr lang="en-GB" dirty="0"/>
          </a:p>
          <a:p>
            <a:r>
              <a:rPr lang="en-GB" dirty="0" smtClean="0"/>
              <a:t>Aliasing diurnal variations</a:t>
            </a:r>
          </a:p>
          <a:p>
            <a:endParaRPr lang="en-GB" dirty="0"/>
          </a:p>
          <a:p>
            <a:r>
              <a:rPr lang="en-GB" dirty="0" smtClean="0"/>
              <a:t>GEO-LEO case: </a:t>
            </a:r>
          </a:p>
          <a:p>
            <a:pPr lvl="1"/>
            <a:r>
              <a:rPr lang="en-GB" dirty="0" smtClean="0"/>
              <a:t>uniform distribution of </a:t>
            </a:r>
            <a:r>
              <a:rPr lang="en-GB" dirty="0" err="1" smtClean="0"/>
              <a:t>Δt</a:t>
            </a:r>
            <a:endParaRPr lang="en-GB" dirty="0" smtClean="0"/>
          </a:p>
          <a:p>
            <a:pPr lvl="1"/>
            <a:r>
              <a:rPr lang="en-GB" dirty="0" smtClean="0"/>
              <a:t>More important in daytime</a:t>
            </a:r>
          </a:p>
          <a:p>
            <a:pPr lvl="2"/>
            <a:r>
              <a:rPr lang="en-GB" dirty="0" smtClean="0"/>
              <a:t>Max </a:t>
            </a:r>
            <a:r>
              <a:rPr lang="en-GB" dirty="0" err="1" smtClean="0"/>
              <a:t>dTb</a:t>
            </a:r>
            <a:r>
              <a:rPr lang="en-GB" dirty="0" smtClean="0"/>
              <a:t>/</a:t>
            </a:r>
            <a:r>
              <a:rPr lang="en-GB" dirty="0" err="1" smtClean="0"/>
              <a:t>dt</a:t>
            </a:r>
            <a:r>
              <a:rPr lang="en-GB" dirty="0" smtClean="0"/>
              <a:t> ~ 08:00 LST</a:t>
            </a:r>
          </a:p>
          <a:p>
            <a:pPr lvl="2"/>
            <a:r>
              <a:rPr lang="en-GB" dirty="0" smtClean="0"/>
              <a:t>Meteosat 0°E </a:t>
            </a:r>
            <a:r>
              <a:rPr lang="en-GB" dirty="0" err="1" smtClean="0"/>
              <a:t>FoR</a:t>
            </a:r>
            <a:r>
              <a:rPr lang="en-GB" dirty="0" smtClean="0"/>
              <a:t> covers lots of hot arid land</a:t>
            </a:r>
          </a:p>
          <a:p>
            <a:pPr marL="562722" lvl="1" indent="0">
              <a:buNone/>
            </a:pPr>
            <a:endParaRPr lang="en-GB" dirty="0" smtClean="0"/>
          </a:p>
          <a:p>
            <a:pPr lvl="1"/>
            <a:endParaRPr lang="en-GB" dirty="0" smtClean="0"/>
          </a:p>
          <a:p>
            <a:endParaRPr lang="en-GB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184572" y="5567852"/>
            <a:ext cx="3997234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900" b="1">
                <a:solidFill>
                  <a:schemeClr val="bg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900" b="1">
                <a:solidFill>
                  <a:schemeClr val="bg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900" b="1">
                <a:solidFill>
                  <a:schemeClr val="bg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900" b="1">
                <a:solidFill>
                  <a:schemeClr val="bg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900" b="1">
                <a:solidFill>
                  <a:schemeClr val="bg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GB" altLang="en-US" sz="1050" dirty="0">
                <a:solidFill>
                  <a:schemeClr val="tx1"/>
                </a:solidFill>
              </a:rPr>
              <a:t>Time series of mean rate of change of radiances calculated from Meteosat-9 observations on 2009-09-20 </a:t>
            </a:r>
            <a:br>
              <a:rPr lang="en-GB" altLang="en-US" sz="1050" dirty="0">
                <a:solidFill>
                  <a:schemeClr val="tx1"/>
                </a:solidFill>
              </a:rPr>
            </a:br>
            <a:r>
              <a:rPr lang="en-GB" altLang="en-US" sz="1050" dirty="0" smtClean="0">
                <a:solidFill>
                  <a:schemeClr val="tx1"/>
                </a:solidFill>
              </a:rPr>
              <a:t>Average over </a:t>
            </a:r>
            <a:r>
              <a:rPr lang="en-GB" altLang="en-US" sz="1050" dirty="0">
                <a:solidFill>
                  <a:schemeClr val="tx1"/>
                </a:solidFill>
              </a:rPr>
              <a:t>(30°W-30°E)x(30°S-30°N</a:t>
            </a:r>
            <a:r>
              <a:rPr lang="en-GB" altLang="en-US" sz="1050" dirty="0" smtClean="0">
                <a:solidFill>
                  <a:schemeClr val="tx1"/>
                </a:solidFill>
              </a:rPr>
              <a:t>) Area – </a:t>
            </a:r>
            <a:r>
              <a:rPr lang="en-GB" altLang="en-US" sz="1050" dirty="0" err="1" smtClean="0">
                <a:solidFill>
                  <a:schemeClr val="tx1"/>
                </a:solidFill>
              </a:rPr>
              <a:t>Land+Sea</a:t>
            </a:r>
            <a:r>
              <a:rPr lang="en-GB" altLang="en-US" sz="1050" dirty="0" smtClean="0">
                <a:solidFill>
                  <a:schemeClr val="tx1"/>
                </a:solidFill>
              </a:rPr>
              <a:t>, </a:t>
            </a:r>
            <a:r>
              <a:rPr lang="en-GB" altLang="en-US" sz="1050" dirty="0" err="1" smtClean="0">
                <a:solidFill>
                  <a:schemeClr val="tx1"/>
                </a:solidFill>
              </a:rPr>
              <a:t>Cloud+Clear</a:t>
            </a:r>
            <a:endParaRPr lang="en-GB" altLang="en-US" sz="1050" dirty="0">
              <a:solidFill>
                <a:schemeClr val="tx1"/>
              </a:solidFill>
            </a:endParaRPr>
          </a:p>
          <a:p>
            <a:pPr algn="ctr" eaLnBrk="1" hangingPunct="1"/>
            <a:r>
              <a:rPr lang="en-GB" altLang="en-US" sz="1050" dirty="0">
                <a:solidFill>
                  <a:schemeClr val="tx1"/>
                </a:solidFill>
              </a:rPr>
              <a:t>[1mW/m2/</a:t>
            </a:r>
            <a:r>
              <a:rPr lang="en-GB" altLang="en-US" sz="1050" dirty="0" err="1">
                <a:solidFill>
                  <a:schemeClr val="tx1"/>
                </a:solidFill>
              </a:rPr>
              <a:t>st</a:t>
            </a:r>
            <a:r>
              <a:rPr lang="en-GB" altLang="en-US" sz="1050" dirty="0">
                <a:solidFill>
                  <a:schemeClr val="tx1"/>
                </a:solidFill>
              </a:rPr>
              <a:t>/cm</a:t>
            </a:r>
            <a:r>
              <a:rPr lang="en-GB" altLang="en-US" sz="1050" baseline="30000" dirty="0">
                <a:solidFill>
                  <a:schemeClr val="tx1"/>
                </a:solidFill>
              </a:rPr>
              <a:t>-1</a:t>
            </a:r>
            <a:r>
              <a:rPr lang="en-GB" altLang="en-US" sz="1050" dirty="0">
                <a:solidFill>
                  <a:schemeClr val="tx1"/>
                </a:solidFill>
              </a:rPr>
              <a:t>/hr ~ 1K/hr</a:t>
            </a:r>
            <a:r>
              <a:rPr lang="en-GB" altLang="en-US" sz="1050" dirty="0" smtClean="0">
                <a:solidFill>
                  <a:schemeClr val="tx1"/>
                </a:solidFill>
              </a:rPr>
              <a:t>]</a:t>
            </a:r>
          </a:p>
          <a:p>
            <a:pPr algn="ctr" eaLnBrk="1" hangingPunct="1"/>
            <a:r>
              <a:rPr lang="en-GB" altLang="en-US" sz="1050" dirty="0" smtClean="0">
                <a:solidFill>
                  <a:srgbClr val="C00000"/>
                </a:solidFill>
              </a:rPr>
              <a:t>2.278</a:t>
            </a:r>
            <a:r>
              <a:rPr lang="en-GB" altLang="en-US" sz="1050" dirty="0">
                <a:solidFill>
                  <a:srgbClr val="C00000"/>
                </a:solidFill>
              </a:rPr>
              <a:t>mW/m2/</a:t>
            </a:r>
            <a:r>
              <a:rPr lang="en-GB" altLang="en-US" sz="1050" dirty="0" err="1">
                <a:solidFill>
                  <a:srgbClr val="C00000"/>
                </a:solidFill>
              </a:rPr>
              <a:t>st</a:t>
            </a:r>
            <a:r>
              <a:rPr lang="en-GB" altLang="en-US" sz="1050" dirty="0">
                <a:solidFill>
                  <a:srgbClr val="C00000"/>
                </a:solidFill>
              </a:rPr>
              <a:t>/cm</a:t>
            </a:r>
            <a:r>
              <a:rPr lang="en-GB" altLang="en-US" sz="1050" baseline="30000" dirty="0">
                <a:solidFill>
                  <a:srgbClr val="C00000"/>
                </a:solidFill>
              </a:rPr>
              <a:t>-1</a:t>
            </a:r>
            <a:r>
              <a:rPr lang="en-GB" altLang="en-US" sz="1050" dirty="0">
                <a:solidFill>
                  <a:srgbClr val="C00000"/>
                </a:solidFill>
              </a:rPr>
              <a:t>/hr</a:t>
            </a:r>
            <a:r>
              <a:rPr lang="en-GB" altLang="en-US" sz="1050" dirty="0" smtClean="0">
                <a:solidFill>
                  <a:srgbClr val="C00000"/>
                </a:solidFill>
              </a:rPr>
              <a:t> ~ 0.08K/min over all land</a:t>
            </a:r>
            <a:endParaRPr lang="en-GB" altLang="en-US" sz="1050" dirty="0">
              <a:solidFill>
                <a:srgbClr val="C00000"/>
              </a:solidFill>
            </a:endParaRPr>
          </a:p>
          <a:p>
            <a:pPr algn="ctr" eaLnBrk="1" hangingPunct="1"/>
            <a:r>
              <a:rPr lang="en-GB" altLang="en-US" sz="1050" dirty="0" smtClean="0">
                <a:solidFill>
                  <a:schemeClr val="tx1"/>
                </a:solidFill>
              </a:rPr>
              <a:t>From Hewison, 2011 EUMETSAT Conference</a:t>
            </a:r>
            <a:endParaRPr lang="en-GB" altLang="en-US" sz="1050" dirty="0">
              <a:solidFill>
                <a:schemeClr val="tx1"/>
              </a:solidFill>
            </a:endParaRPr>
          </a:p>
        </p:txBody>
      </p:sp>
      <p:pic>
        <p:nvPicPr>
          <p:cNvPr id="18" name="graphics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4" t="49364" r="49265"/>
          <a:stretch>
            <a:fillRect/>
          </a:stretch>
        </p:blipFill>
        <p:spPr bwMode="auto">
          <a:xfrm>
            <a:off x="6986042" y="1101866"/>
            <a:ext cx="4265431" cy="436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3357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8332"/>
            <a:ext cx="12192000" cy="47413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SEVIRI / IASI – BT bias function of Time-Difference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0371" y="741012"/>
            <a:ext cx="1177089" cy="64632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fr-FR" sz="1800" dirty="0" smtClean="0">
              <a:solidFill>
                <a:schemeClr val="tx1"/>
              </a:solidFill>
              <a:sym typeface="Arial"/>
            </a:endParaRPr>
          </a:p>
          <a:p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Daytime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1720" y="873667"/>
            <a:ext cx="1827538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Old Version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4988" y="5889812"/>
            <a:ext cx="50202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Note: missing data in range of </a:t>
            </a:r>
            <a:r>
              <a:rPr kumimoji="0" lang="el-GR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ahoma Bold"/>
              </a:rPr>
              <a:t>Δ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Tahoma Bold"/>
              </a:rPr>
              <a:t>t=+</a:t>
            </a: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200 to +300s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Tahoma Bold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710518" y="4939553"/>
            <a:ext cx="528917" cy="95922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717857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28"/>
            <a:ext cx="12192000" cy="52251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SEVIRI / IASI – improvement of COLT module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0370" y="816428"/>
            <a:ext cx="1139383" cy="36933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sym typeface="Arial"/>
              </a:rPr>
              <a:t>Land </a:t>
            </a:r>
            <a:r>
              <a:rPr lang="fr-FR" sz="1800" dirty="0" err="1" smtClean="0">
                <a:solidFill>
                  <a:schemeClr val="tx1"/>
                </a:solidFill>
                <a:sym typeface="Arial"/>
              </a:rPr>
              <a:t>only</a:t>
            </a:r>
            <a:endParaRPr lang="en-GB" sz="18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9436" y="6041571"/>
            <a:ext cx="502023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Cluster of collocations now in-</a:t>
            </a:r>
            <a:r>
              <a:rPr lang="en-GB" sz="1800" dirty="0" smtClean="0">
                <a:solidFill>
                  <a:srgbClr val="FF0000"/>
                </a:solidFill>
              </a:rPr>
              <a:t>family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Over</a:t>
            </a:r>
            <a:r>
              <a:rPr kumimoji="0" lang="en-GB" sz="18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Tahoma Bold"/>
              </a:rPr>
              <a:t> hot land scenes – all in day-time only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Tahoma Bold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540188" y="4554071"/>
            <a:ext cx="699248" cy="134470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081319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Viewgraph Landscape Template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279989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Viewgraph Landscape Templat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Viewgraph Landscape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36000" tIns="36000" rIns="36000" bIns="3600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  <a:latin typeface="Tahoma Bold"/>
            <a:ea typeface="Tahoma Bold"/>
            <a:cs typeface="Tahoma Bold"/>
            <a:sym typeface="Tahom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  <a:latin typeface="Tahoma Bold"/>
            <a:ea typeface="Tahoma Bold"/>
            <a:cs typeface="Tahoma Bold"/>
            <a:sym typeface="Tahom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orporate Template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Corporate)" id="{700658B4-1887-4E74-8C09-D39B3D14ACA5}" vid="{7AB13581-7F32-47D6-B0F7-E1217CBC87BF}"/>
    </a:ext>
  </a:extLst>
</a:theme>
</file>

<file path=ppt/theme/theme3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4.xml><?xml version="1.0" encoding="utf-8"?>
<a:theme xmlns:a="http://schemas.openxmlformats.org/drawingml/2006/main" name="Viewgraph Landscape Template">
  <a:themeElements>
    <a:clrScheme name="Viewgraph Landscape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279989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Viewgraph Landscape Templat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Viewgraph Landscape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36000" tIns="36000" rIns="36000" bIns="3600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  <a:latin typeface="Tahoma Bold"/>
            <a:ea typeface="Tahoma Bold"/>
            <a:cs typeface="Tahoma Bold"/>
            <a:sym typeface="Tahom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  <a:latin typeface="Tahoma Bold"/>
            <a:ea typeface="Tahoma Bold"/>
            <a:cs typeface="Tahoma Bold"/>
            <a:sym typeface="Tahom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42708</TotalTime>
  <Words>1456</Words>
  <Application>Microsoft Office PowerPoint</Application>
  <PresentationFormat>Widescreen</PresentationFormat>
  <Paragraphs>322</Paragraphs>
  <Slides>26</Slides>
  <Notes>5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Bahnschrift Light</vt:lpstr>
      <vt:lpstr>Bahnschrift SemiLight</vt:lpstr>
      <vt:lpstr>Calibri</vt:lpstr>
      <vt:lpstr>Century Gothic</vt:lpstr>
      <vt:lpstr>Roboto</vt:lpstr>
      <vt:lpstr>Tahoma</vt:lpstr>
      <vt:lpstr>Tahoma Bold</vt:lpstr>
      <vt:lpstr>Times New Roman</vt:lpstr>
      <vt:lpstr>Wingdings</vt:lpstr>
      <vt:lpstr>Viewgraph Landscape Template</vt:lpstr>
      <vt:lpstr>Corporate Template</vt:lpstr>
      <vt:lpstr>1_Applications Template</vt:lpstr>
      <vt:lpstr>PowerPoint Presentation</vt:lpstr>
      <vt:lpstr>Review: Issues with current GSICS GEO-LEO IR algorithm</vt:lpstr>
      <vt:lpstr>TLDR: Ensuring Symmetric Time Sampling critical for daytime!</vt:lpstr>
      <vt:lpstr>Hot land issue in GEO-LEO and LEO-LEO</vt:lpstr>
      <vt:lpstr>SEVIRI / IASI – COLT module (before)</vt:lpstr>
      <vt:lpstr>SEVIRI / IASI – COLT module (before)</vt:lpstr>
      <vt:lpstr>Progress</vt:lpstr>
      <vt:lpstr>SEVIRI / IASI – BT bias function of Time-Difference</vt:lpstr>
      <vt:lpstr>SEVIRI / IASI – improvement of COLT module</vt:lpstr>
      <vt:lpstr>SEVIRI / IASI – improvement of COLT module</vt:lpstr>
      <vt:lpstr>SEVIRI / IASI – BT bias function of Time-Difference</vt:lpstr>
      <vt:lpstr>SEVIRI / IASI – Results for 10.8µm month-by-month</vt:lpstr>
      <vt:lpstr>SEVIRI / IASI – improvement of COLT module</vt:lpstr>
      <vt:lpstr>Hot land issue in GEO-LEO and LEO-LEO</vt:lpstr>
      <vt:lpstr>SLSTR / IASI – hot land analysis</vt:lpstr>
      <vt:lpstr>SLSTR / IASI – hot land analysis</vt:lpstr>
      <vt:lpstr>SLSTR / IASI – hot land analysis – low lat</vt:lpstr>
      <vt:lpstr>SLSTR / IASI – hot land analysis</vt:lpstr>
      <vt:lpstr>SLSTR / IASI – hot land analysis</vt:lpstr>
      <vt:lpstr>Hot land issue in GEO-LEO and LEO-LEO</vt:lpstr>
      <vt:lpstr>AVHRR / IASI – hot land analysis</vt:lpstr>
      <vt:lpstr>AVHRR / IASI – hot land analysis</vt:lpstr>
      <vt:lpstr>AVHRR / IASI – hot land analysis</vt:lpstr>
      <vt:lpstr>GEO-LEO using GEO before/after LEO</vt:lpstr>
      <vt:lpstr>Conclusions</vt:lpstr>
      <vt:lpstr>Cooperative further IR inter-calibration algorithm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Hewison</dc:creator>
  <cp:lastModifiedBy>Tim Hewison</cp:lastModifiedBy>
  <cp:revision>342</cp:revision>
  <dcterms:modified xsi:type="dcterms:W3CDTF">2023-07-06T09:16:21Z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1365657</vt:lpwstr>
  </property>
  <property fmtid="{D5CDD505-2E9C-101B-9397-08002B2CF9AE}" pid="3" name="DM_DOCNAME">
    <vt:lpwstr>GSICS 2023-07-06 GEO-LEO &amp; LEO-LEO IR - Hot-land Analysis</vt:lpwstr>
  </property>
  <property fmtid="{D5CDD505-2E9C-101B-9397-08002B2CF9AE}" pid="4" name="DM_AUTHOR">
    <vt:lpwstr>Vincent Debaecker</vt:lpwstr>
  </property>
  <property fmtid="{D5CDD505-2E9C-101B-9397-08002B2CF9AE}" pid="5" name="DM_E_DOC_NO">
    <vt:lpwstr>EUM/RSP/VWG/23/1365657</vt:lpwstr>
  </property>
  <property fmtid="{D5CDD505-2E9C-101B-9397-08002B2CF9AE}" pid="6" name="DM_E_VER_NO">
    <vt:lpwstr>1 Draft</vt:lpwstr>
  </property>
  <property fmtid="{D5CDD505-2E9C-101B-9397-08002B2CF9AE}" pid="7" name="DM_E_ISS_DATE">
    <vt:lpwstr>12 June 2023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