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0"/>
  </p:notesMasterIdLst>
  <p:sldIdLst>
    <p:sldId id="256" r:id="rId2"/>
    <p:sldId id="257" r:id="rId3"/>
    <p:sldId id="258" r:id="rId4"/>
    <p:sldId id="284" r:id="rId5"/>
    <p:sldId id="287" r:id="rId6"/>
    <p:sldId id="277" r:id="rId7"/>
    <p:sldId id="278" r:id="rId8"/>
    <p:sldId id="285" r:id="rId9"/>
    <p:sldId id="282" r:id="rId10"/>
    <p:sldId id="283" r:id="rId11"/>
    <p:sldId id="293" r:id="rId12"/>
    <p:sldId id="295" r:id="rId13"/>
    <p:sldId id="296" r:id="rId14"/>
    <p:sldId id="270" r:id="rId15"/>
    <p:sldId id="273" r:id="rId16"/>
    <p:sldId id="298" r:id="rId17"/>
    <p:sldId id="292" r:id="rId18"/>
    <p:sldId id="297"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ZdD6i6pDrvpyambcx8fl55bHd4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gyong Cao" initials="" lastIdx="3" clrIdx="0"/>
  <p:cmAuthor id="1" name="Douglas Howard" initials="DH" lastIdx="8" clrIdx="1">
    <p:extLst>
      <p:ext uri="{19B8F6BF-5375-455C-9EA6-DF929625EA0E}">
        <p15:presenceInfo xmlns:p15="http://schemas.microsoft.com/office/powerpoint/2012/main" userId="S-1-5-21-3006950946-1794026527-731168022-31775" providerId="AD"/>
      </p:ext>
    </p:extLst>
  </p:cmAuthor>
  <p:cmAuthor id="2" name="Wenhui Wang" initials="WW" lastIdx="10" clrIdx="2">
    <p:extLst>
      <p:ext uri="{19B8F6BF-5375-455C-9EA6-DF929625EA0E}">
        <p15:presenceInfo xmlns:p15="http://schemas.microsoft.com/office/powerpoint/2012/main" userId="Wenhui W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506A7B-4E16-4FCD-9C4C-F28640ECFB17}">
  <a:tblStyle styleId="{4A506A7B-4E16-4FCD-9C4C-F28640ECFB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116"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91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77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70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82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3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23"/>
              </a:spcBef>
              <a:spcAft>
                <a:spcPts val="0"/>
              </a:spcAft>
              <a:buClr>
                <a:schemeClr val="dk1"/>
              </a:buClr>
              <a:buSzPts val="2400"/>
              <a:buNone/>
              <a:defRPr sz="2937"/>
            </a:lvl1pPr>
            <a:lvl2pPr lvl="1" algn="ctr">
              <a:lnSpc>
                <a:spcPct val="90000"/>
              </a:lnSpc>
              <a:spcBef>
                <a:spcPts val="612"/>
              </a:spcBef>
              <a:spcAft>
                <a:spcPts val="0"/>
              </a:spcAft>
              <a:buClr>
                <a:schemeClr val="dk1"/>
              </a:buClr>
              <a:buSzPts val="2000"/>
              <a:buNone/>
              <a:defRPr sz="2447"/>
            </a:lvl2pPr>
            <a:lvl3pPr lvl="2" algn="ctr">
              <a:lnSpc>
                <a:spcPct val="90000"/>
              </a:lnSpc>
              <a:spcBef>
                <a:spcPts val="612"/>
              </a:spcBef>
              <a:spcAft>
                <a:spcPts val="0"/>
              </a:spcAft>
              <a:buClr>
                <a:schemeClr val="dk1"/>
              </a:buClr>
              <a:buSzPts val="1800"/>
              <a:buNone/>
              <a:defRPr sz="2203"/>
            </a:lvl3pPr>
            <a:lvl4pPr lvl="3" algn="ctr">
              <a:lnSpc>
                <a:spcPct val="90000"/>
              </a:lnSpc>
              <a:spcBef>
                <a:spcPts val="612"/>
              </a:spcBef>
              <a:spcAft>
                <a:spcPts val="0"/>
              </a:spcAft>
              <a:buClr>
                <a:schemeClr val="dk1"/>
              </a:buClr>
              <a:buSzPts val="1600"/>
              <a:buNone/>
              <a:defRPr sz="1957"/>
            </a:lvl4pPr>
            <a:lvl5pPr lvl="4" algn="ctr">
              <a:lnSpc>
                <a:spcPct val="90000"/>
              </a:lnSpc>
              <a:spcBef>
                <a:spcPts val="612"/>
              </a:spcBef>
              <a:spcAft>
                <a:spcPts val="0"/>
              </a:spcAft>
              <a:buClr>
                <a:schemeClr val="dk1"/>
              </a:buClr>
              <a:buSzPts val="1600"/>
              <a:buNone/>
              <a:defRPr sz="1957"/>
            </a:lvl5pPr>
            <a:lvl6pPr lvl="5" algn="ctr">
              <a:lnSpc>
                <a:spcPct val="90000"/>
              </a:lnSpc>
              <a:spcBef>
                <a:spcPts val="612"/>
              </a:spcBef>
              <a:spcAft>
                <a:spcPts val="0"/>
              </a:spcAft>
              <a:buClr>
                <a:schemeClr val="dk1"/>
              </a:buClr>
              <a:buSzPts val="1600"/>
              <a:buNone/>
              <a:defRPr sz="1957"/>
            </a:lvl6pPr>
            <a:lvl7pPr lvl="6" algn="ctr">
              <a:lnSpc>
                <a:spcPct val="90000"/>
              </a:lnSpc>
              <a:spcBef>
                <a:spcPts val="612"/>
              </a:spcBef>
              <a:spcAft>
                <a:spcPts val="0"/>
              </a:spcAft>
              <a:buClr>
                <a:schemeClr val="dk1"/>
              </a:buClr>
              <a:buSzPts val="1600"/>
              <a:buNone/>
              <a:defRPr sz="1957"/>
            </a:lvl7pPr>
            <a:lvl8pPr lvl="7" algn="ctr">
              <a:lnSpc>
                <a:spcPct val="90000"/>
              </a:lnSpc>
              <a:spcBef>
                <a:spcPts val="612"/>
              </a:spcBef>
              <a:spcAft>
                <a:spcPts val="0"/>
              </a:spcAft>
              <a:buClr>
                <a:schemeClr val="dk1"/>
              </a:buClr>
              <a:buSzPts val="1600"/>
              <a:buNone/>
              <a:defRPr sz="1957"/>
            </a:lvl8pPr>
            <a:lvl9pPr lvl="8" algn="ctr">
              <a:lnSpc>
                <a:spcPct val="90000"/>
              </a:lnSpc>
              <a:spcBef>
                <a:spcPts val="612"/>
              </a:spcBef>
              <a:spcAft>
                <a:spcPts val="0"/>
              </a:spcAft>
              <a:buClr>
                <a:schemeClr val="dk1"/>
              </a:buClr>
              <a:buSzPts val="1600"/>
              <a:buNone/>
              <a:defRPr sz="1957"/>
            </a:lvl9pPr>
          </a:lstStyle>
          <a:p>
            <a:endParaRPr/>
          </a:p>
        </p:txBody>
      </p:sp>
      <p:sp>
        <p:nvSpPr>
          <p:cNvPr id="14" name="Google Shape;14;p14"/>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1</a:t>
            </a:r>
          </a:p>
        </p:txBody>
      </p:sp>
    </p:spTree>
    <p:extLst>
      <p:ext uri="{BB962C8B-B14F-4D97-AF65-F5344CB8AC3E}">
        <p14:creationId xmlns:p14="http://schemas.microsoft.com/office/powerpoint/2010/main" val="387290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3" y="1956598"/>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3" y="-596106"/>
            <a:ext cx="5811839" cy="7734300"/>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648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NTR"/>
              <a:buChar char="–"/>
              <a:defRPr/>
            </a:lvl2pPr>
            <a:lvl3pPr marL="1371600" lvl="2" indent="-342900" algn="l">
              <a:lnSpc>
                <a:spcPct val="100000"/>
              </a:lnSpc>
              <a:spcBef>
                <a:spcPts val="500"/>
              </a:spcBef>
              <a:spcAft>
                <a:spcPts val="0"/>
              </a:spcAft>
              <a:buClr>
                <a:schemeClr val="dk1"/>
              </a:buClr>
              <a:buSzPts val="1800"/>
              <a:buFont typeface="Courier New"/>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378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2" y="170974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73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2" y="4589464"/>
            <a:ext cx="10515600" cy="1500187"/>
          </a:xfrm>
          <a:prstGeom prst="rect">
            <a:avLst/>
          </a:prstGeom>
          <a:noFill/>
          <a:ln>
            <a:noFill/>
          </a:ln>
        </p:spPr>
        <p:txBody>
          <a:bodyPr spcFirstLastPara="1" wrap="square" lIns="91425" tIns="45700" rIns="91425" bIns="45700" anchor="t" anchorCtr="0">
            <a:normAutofit/>
          </a:bodyPr>
          <a:lstStyle>
            <a:lvl1pPr marL="559281" lvl="0" indent="-279640" algn="l">
              <a:lnSpc>
                <a:spcPct val="90000"/>
              </a:lnSpc>
              <a:spcBef>
                <a:spcPts val="1223"/>
              </a:spcBef>
              <a:spcAft>
                <a:spcPts val="0"/>
              </a:spcAft>
              <a:buClr>
                <a:srgbClr val="888888"/>
              </a:buClr>
              <a:buSzPts val="2400"/>
              <a:buNone/>
              <a:defRPr sz="2937">
                <a:solidFill>
                  <a:srgbClr val="888888"/>
                </a:solidFill>
              </a:defRPr>
            </a:lvl1pPr>
            <a:lvl2pPr marL="1118561" lvl="1" indent="-279640" algn="l">
              <a:lnSpc>
                <a:spcPct val="90000"/>
              </a:lnSpc>
              <a:spcBef>
                <a:spcPts val="612"/>
              </a:spcBef>
              <a:spcAft>
                <a:spcPts val="0"/>
              </a:spcAft>
              <a:buClr>
                <a:srgbClr val="888888"/>
              </a:buClr>
              <a:buSzPts val="2000"/>
              <a:buNone/>
              <a:defRPr sz="2447">
                <a:solidFill>
                  <a:srgbClr val="888888"/>
                </a:solidFill>
              </a:defRPr>
            </a:lvl2pPr>
            <a:lvl3pPr marL="1677839" lvl="2" indent="-279640" algn="l">
              <a:lnSpc>
                <a:spcPct val="90000"/>
              </a:lnSpc>
              <a:spcBef>
                <a:spcPts val="612"/>
              </a:spcBef>
              <a:spcAft>
                <a:spcPts val="0"/>
              </a:spcAft>
              <a:buClr>
                <a:srgbClr val="888888"/>
              </a:buClr>
              <a:buSzPts val="1800"/>
              <a:buNone/>
              <a:defRPr sz="2203">
                <a:solidFill>
                  <a:srgbClr val="888888"/>
                </a:solidFill>
              </a:defRPr>
            </a:lvl3pPr>
            <a:lvl4pPr marL="2237120" lvl="3" indent="-279640" algn="l">
              <a:lnSpc>
                <a:spcPct val="90000"/>
              </a:lnSpc>
              <a:spcBef>
                <a:spcPts val="612"/>
              </a:spcBef>
              <a:spcAft>
                <a:spcPts val="0"/>
              </a:spcAft>
              <a:buClr>
                <a:srgbClr val="888888"/>
              </a:buClr>
              <a:buSzPts val="1600"/>
              <a:buNone/>
              <a:defRPr sz="1957">
                <a:solidFill>
                  <a:srgbClr val="888888"/>
                </a:solidFill>
              </a:defRPr>
            </a:lvl4pPr>
            <a:lvl5pPr marL="2796401" lvl="4" indent="-279640" algn="l">
              <a:lnSpc>
                <a:spcPct val="90000"/>
              </a:lnSpc>
              <a:spcBef>
                <a:spcPts val="612"/>
              </a:spcBef>
              <a:spcAft>
                <a:spcPts val="0"/>
              </a:spcAft>
              <a:buClr>
                <a:srgbClr val="888888"/>
              </a:buClr>
              <a:buSzPts val="1600"/>
              <a:buNone/>
              <a:defRPr sz="1957">
                <a:solidFill>
                  <a:srgbClr val="888888"/>
                </a:solidFill>
              </a:defRPr>
            </a:lvl5pPr>
            <a:lvl6pPr marL="3355681" lvl="5" indent="-279640" algn="l">
              <a:lnSpc>
                <a:spcPct val="90000"/>
              </a:lnSpc>
              <a:spcBef>
                <a:spcPts val="612"/>
              </a:spcBef>
              <a:spcAft>
                <a:spcPts val="0"/>
              </a:spcAft>
              <a:buClr>
                <a:srgbClr val="888888"/>
              </a:buClr>
              <a:buSzPts val="1600"/>
              <a:buNone/>
              <a:defRPr sz="1957">
                <a:solidFill>
                  <a:srgbClr val="888888"/>
                </a:solidFill>
              </a:defRPr>
            </a:lvl6pPr>
            <a:lvl7pPr marL="3914959" lvl="6" indent="-279640" algn="l">
              <a:lnSpc>
                <a:spcPct val="90000"/>
              </a:lnSpc>
              <a:spcBef>
                <a:spcPts val="612"/>
              </a:spcBef>
              <a:spcAft>
                <a:spcPts val="0"/>
              </a:spcAft>
              <a:buClr>
                <a:srgbClr val="888888"/>
              </a:buClr>
              <a:buSzPts val="1600"/>
              <a:buNone/>
              <a:defRPr sz="1957">
                <a:solidFill>
                  <a:srgbClr val="888888"/>
                </a:solidFill>
              </a:defRPr>
            </a:lvl7pPr>
            <a:lvl8pPr marL="4474240" lvl="7" indent="-279640" algn="l">
              <a:lnSpc>
                <a:spcPct val="90000"/>
              </a:lnSpc>
              <a:spcBef>
                <a:spcPts val="612"/>
              </a:spcBef>
              <a:spcAft>
                <a:spcPts val="0"/>
              </a:spcAft>
              <a:buClr>
                <a:srgbClr val="888888"/>
              </a:buClr>
              <a:buSzPts val="1600"/>
              <a:buNone/>
              <a:defRPr sz="1957">
                <a:solidFill>
                  <a:srgbClr val="888888"/>
                </a:solidFill>
              </a:defRPr>
            </a:lvl8pPr>
            <a:lvl9pPr marL="5033521" lvl="8" indent="-279640" algn="l">
              <a:lnSpc>
                <a:spcPct val="90000"/>
              </a:lnSpc>
              <a:spcBef>
                <a:spcPts val="612"/>
              </a:spcBef>
              <a:spcAft>
                <a:spcPts val="0"/>
              </a:spcAft>
              <a:buClr>
                <a:srgbClr val="888888"/>
              </a:buClr>
              <a:buSzPts val="1600"/>
              <a:buNone/>
              <a:defRPr sz="1957">
                <a:solidFill>
                  <a:srgbClr val="888888"/>
                </a:solidFill>
              </a:defRPr>
            </a:lvl9pPr>
          </a:lstStyle>
          <a:p>
            <a:endParaRPr/>
          </a:p>
        </p:txBody>
      </p:sp>
      <p:sp>
        <p:nvSpPr>
          <p:cNvPr id="26" name="Google Shape;26;p1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718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1" y="1825625"/>
            <a:ext cx="5181600" cy="4351339"/>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1" y="1825625"/>
            <a:ext cx="5181600" cy="4351339"/>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43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559281" lvl="0" indent="-279640" algn="l">
              <a:lnSpc>
                <a:spcPct val="90000"/>
              </a:lnSpc>
              <a:spcBef>
                <a:spcPts val="1223"/>
              </a:spcBef>
              <a:spcAft>
                <a:spcPts val="0"/>
              </a:spcAft>
              <a:buClr>
                <a:schemeClr val="dk1"/>
              </a:buClr>
              <a:buSzPts val="2400"/>
              <a:buNone/>
              <a:defRPr sz="2937" b="1"/>
            </a:lvl1pPr>
            <a:lvl2pPr marL="1118561" lvl="1" indent="-279640" algn="l">
              <a:lnSpc>
                <a:spcPct val="90000"/>
              </a:lnSpc>
              <a:spcBef>
                <a:spcPts val="612"/>
              </a:spcBef>
              <a:spcAft>
                <a:spcPts val="0"/>
              </a:spcAft>
              <a:buClr>
                <a:schemeClr val="dk1"/>
              </a:buClr>
              <a:buSzPts val="2000"/>
              <a:buNone/>
              <a:defRPr sz="2447" b="1"/>
            </a:lvl2pPr>
            <a:lvl3pPr marL="1677839" lvl="2" indent="-279640" algn="l">
              <a:lnSpc>
                <a:spcPct val="90000"/>
              </a:lnSpc>
              <a:spcBef>
                <a:spcPts val="612"/>
              </a:spcBef>
              <a:spcAft>
                <a:spcPts val="0"/>
              </a:spcAft>
              <a:buClr>
                <a:schemeClr val="dk1"/>
              </a:buClr>
              <a:buSzPts val="1800"/>
              <a:buNone/>
              <a:defRPr sz="2203" b="1"/>
            </a:lvl3pPr>
            <a:lvl4pPr marL="2237120" lvl="3" indent="-279640" algn="l">
              <a:lnSpc>
                <a:spcPct val="90000"/>
              </a:lnSpc>
              <a:spcBef>
                <a:spcPts val="612"/>
              </a:spcBef>
              <a:spcAft>
                <a:spcPts val="0"/>
              </a:spcAft>
              <a:buClr>
                <a:schemeClr val="dk1"/>
              </a:buClr>
              <a:buSzPts val="1600"/>
              <a:buNone/>
              <a:defRPr sz="1957" b="1"/>
            </a:lvl4pPr>
            <a:lvl5pPr marL="2796401" lvl="4" indent="-279640" algn="l">
              <a:lnSpc>
                <a:spcPct val="90000"/>
              </a:lnSpc>
              <a:spcBef>
                <a:spcPts val="612"/>
              </a:spcBef>
              <a:spcAft>
                <a:spcPts val="0"/>
              </a:spcAft>
              <a:buClr>
                <a:schemeClr val="dk1"/>
              </a:buClr>
              <a:buSzPts val="1600"/>
              <a:buNone/>
              <a:defRPr sz="1957" b="1"/>
            </a:lvl5pPr>
            <a:lvl6pPr marL="3355681" lvl="5" indent="-279640" algn="l">
              <a:lnSpc>
                <a:spcPct val="90000"/>
              </a:lnSpc>
              <a:spcBef>
                <a:spcPts val="612"/>
              </a:spcBef>
              <a:spcAft>
                <a:spcPts val="0"/>
              </a:spcAft>
              <a:buClr>
                <a:schemeClr val="dk1"/>
              </a:buClr>
              <a:buSzPts val="1600"/>
              <a:buNone/>
              <a:defRPr sz="1957" b="1"/>
            </a:lvl6pPr>
            <a:lvl7pPr marL="3914959" lvl="6" indent="-279640" algn="l">
              <a:lnSpc>
                <a:spcPct val="90000"/>
              </a:lnSpc>
              <a:spcBef>
                <a:spcPts val="612"/>
              </a:spcBef>
              <a:spcAft>
                <a:spcPts val="0"/>
              </a:spcAft>
              <a:buClr>
                <a:schemeClr val="dk1"/>
              </a:buClr>
              <a:buSzPts val="1600"/>
              <a:buNone/>
              <a:defRPr sz="1957" b="1"/>
            </a:lvl7pPr>
            <a:lvl8pPr marL="4474240" lvl="7" indent="-279640" algn="l">
              <a:lnSpc>
                <a:spcPct val="90000"/>
              </a:lnSpc>
              <a:spcBef>
                <a:spcPts val="612"/>
              </a:spcBef>
              <a:spcAft>
                <a:spcPts val="0"/>
              </a:spcAft>
              <a:buClr>
                <a:schemeClr val="dk1"/>
              </a:buClr>
              <a:buSzPts val="1600"/>
              <a:buNone/>
              <a:defRPr sz="1957" b="1"/>
            </a:lvl8pPr>
            <a:lvl9pPr marL="5033521" lvl="8" indent="-279640" algn="l">
              <a:lnSpc>
                <a:spcPct val="90000"/>
              </a:lnSpc>
              <a:spcBef>
                <a:spcPts val="612"/>
              </a:spcBef>
              <a:spcAft>
                <a:spcPts val="0"/>
              </a:spcAft>
              <a:buClr>
                <a:schemeClr val="dk1"/>
              </a:buClr>
              <a:buSzPts val="1600"/>
              <a:buNone/>
              <a:defRPr sz="1957" b="1"/>
            </a:lvl9pPr>
          </a:lstStyle>
          <a:p>
            <a:endParaRPr/>
          </a:p>
        </p:txBody>
      </p:sp>
      <p:sp>
        <p:nvSpPr>
          <p:cNvPr id="39" name="Google Shape;39;p18"/>
          <p:cNvSpPr txBox="1">
            <a:spLocks noGrp="1"/>
          </p:cNvSpPr>
          <p:nvPr>
            <p:ph type="body" idx="2"/>
          </p:nvPr>
        </p:nvSpPr>
        <p:spPr>
          <a:xfrm>
            <a:off x="839789" y="2505077"/>
            <a:ext cx="5157787" cy="3684588"/>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559281" lvl="0" indent="-279640" algn="l">
              <a:lnSpc>
                <a:spcPct val="90000"/>
              </a:lnSpc>
              <a:spcBef>
                <a:spcPts val="1223"/>
              </a:spcBef>
              <a:spcAft>
                <a:spcPts val="0"/>
              </a:spcAft>
              <a:buClr>
                <a:schemeClr val="dk1"/>
              </a:buClr>
              <a:buSzPts val="2400"/>
              <a:buNone/>
              <a:defRPr sz="2937" b="1"/>
            </a:lvl1pPr>
            <a:lvl2pPr marL="1118561" lvl="1" indent="-279640" algn="l">
              <a:lnSpc>
                <a:spcPct val="90000"/>
              </a:lnSpc>
              <a:spcBef>
                <a:spcPts val="612"/>
              </a:spcBef>
              <a:spcAft>
                <a:spcPts val="0"/>
              </a:spcAft>
              <a:buClr>
                <a:schemeClr val="dk1"/>
              </a:buClr>
              <a:buSzPts val="2000"/>
              <a:buNone/>
              <a:defRPr sz="2447" b="1"/>
            </a:lvl2pPr>
            <a:lvl3pPr marL="1677839" lvl="2" indent="-279640" algn="l">
              <a:lnSpc>
                <a:spcPct val="90000"/>
              </a:lnSpc>
              <a:spcBef>
                <a:spcPts val="612"/>
              </a:spcBef>
              <a:spcAft>
                <a:spcPts val="0"/>
              </a:spcAft>
              <a:buClr>
                <a:schemeClr val="dk1"/>
              </a:buClr>
              <a:buSzPts val="1800"/>
              <a:buNone/>
              <a:defRPr sz="2203" b="1"/>
            </a:lvl3pPr>
            <a:lvl4pPr marL="2237120" lvl="3" indent="-279640" algn="l">
              <a:lnSpc>
                <a:spcPct val="90000"/>
              </a:lnSpc>
              <a:spcBef>
                <a:spcPts val="612"/>
              </a:spcBef>
              <a:spcAft>
                <a:spcPts val="0"/>
              </a:spcAft>
              <a:buClr>
                <a:schemeClr val="dk1"/>
              </a:buClr>
              <a:buSzPts val="1600"/>
              <a:buNone/>
              <a:defRPr sz="1957" b="1"/>
            </a:lvl4pPr>
            <a:lvl5pPr marL="2796401" lvl="4" indent="-279640" algn="l">
              <a:lnSpc>
                <a:spcPct val="90000"/>
              </a:lnSpc>
              <a:spcBef>
                <a:spcPts val="612"/>
              </a:spcBef>
              <a:spcAft>
                <a:spcPts val="0"/>
              </a:spcAft>
              <a:buClr>
                <a:schemeClr val="dk1"/>
              </a:buClr>
              <a:buSzPts val="1600"/>
              <a:buNone/>
              <a:defRPr sz="1957" b="1"/>
            </a:lvl5pPr>
            <a:lvl6pPr marL="3355681" lvl="5" indent="-279640" algn="l">
              <a:lnSpc>
                <a:spcPct val="90000"/>
              </a:lnSpc>
              <a:spcBef>
                <a:spcPts val="612"/>
              </a:spcBef>
              <a:spcAft>
                <a:spcPts val="0"/>
              </a:spcAft>
              <a:buClr>
                <a:schemeClr val="dk1"/>
              </a:buClr>
              <a:buSzPts val="1600"/>
              <a:buNone/>
              <a:defRPr sz="1957" b="1"/>
            </a:lvl6pPr>
            <a:lvl7pPr marL="3914959" lvl="6" indent="-279640" algn="l">
              <a:lnSpc>
                <a:spcPct val="90000"/>
              </a:lnSpc>
              <a:spcBef>
                <a:spcPts val="612"/>
              </a:spcBef>
              <a:spcAft>
                <a:spcPts val="0"/>
              </a:spcAft>
              <a:buClr>
                <a:schemeClr val="dk1"/>
              </a:buClr>
              <a:buSzPts val="1600"/>
              <a:buNone/>
              <a:defRPr sz="1957" b="1"/>
            </a:lvl7pPr>
            <a:lvl8pPr marL="4474240" lvl="7" indent="-279640" algn="l">
              <a:lnSpc>
                <a:spcPct val="90000"/>
              </a:lnSpc>
              <a:spcBef>
                <a:spcPts val="612"/>
              </a:spcBef>
              <a:spcAft>
                <a:spcPts val="0"/>
              </a:spcAft>
              <a:buClr>
                <a:schemeClr val="dk1"/>
              </a:buClr>
              <a:buSzPts val="1600"/>
              <a:buNone/>
              <a:defRPr sz="1957" b="1"/>
            </a:lvl8pPr>
            <a:lvl9pPr marL="5033521" lvl="8" indent="-279640" algn="l">
              <a:lnSpc>
                <a:spcPct val="90000"/>
              </a:lnSpc>
              <a:spcBef>
                <a:spcPts val="612"/>
              </a:spcBef>
              <a:spcAft>
                <a:spcPts val="0"/>
              </a:spcAft>
              <a:buClr>
                <a:schemeClr val="dk1"/>
              </a:buClr>
              <a:buSzPts val="1600"/>
              <a:buNone/>
              <a:defRPr sz="1957" b="1"/>
            </a:lvl9pPr>
          </a:lstStyle>
          <a:p>
            <a:endParaRPr/>
          </a:p>
        </p:txBody>
      </p:sp>
      <p:sp>
        <p:nvSpPr>
          <p:cNvPr id="41" name="Google Shape;41;p18"/>
          <p:cNvSpPr txBox="1">
            <a:spLocks noGrp="1"/>
          </p:cNvSpPr>
          <p:nvPr>
            <p:ph type="body" idx="4"/>
          </p:nvPr>
        </p:nvSpPr>
        <p:spPr>
          <a:xfrm>
            <a:off x="6172202" y="2505077"/>
            <a:ext cx="5183188" cy="3684588"/>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449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697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16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9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9" y="987430"/>
            <a:ext cx="6172201" cy="4873625"/>
          </a:xfrm>
          <a:prstGeom prst="rect">
            <a:avLst/>
          </a:prstGeom>
          <a:noFill/>
          <a:ln>
            <a:noFill/>
          </a:ln>
        </p:spPr>
        <p:txBody>
          <a:bodyPr spcFirstLastPara="1" wrap="square" lIns="91425" tIns="45700" rIns="91425" bIns="45700" anchor="t" anchorCtr="0">
            <a:normAutofit/>
          </a:bodyPr>
          <a:lstStyle>
            <a:lvl1pPr marL="559281" lvl="0" indent="-528208" algn="l">
              <a:lnSpc>
                <a:spcPct val="90000"/>
              </a:lnSpc>
              <a:spcBef>
                <a:spcPts val="1223"/>
              </a:spcBef>
              <a:spcAft>
                <a:spcPts val="0"/>
              </a:spcAft>
              <a:buClr>
                <a:schemeClr val="dk1"/>
              </a:buClr>
              <a:buSzPts val="3200"/>
              <a:buChar char="•"/>
              <a:defRPr sz="3915"/>
            </a:lvl1pPr>
            <a:lvl2pPr marL="1118561" lvl="1" indent="-497138" algn="l">
              <a:lnSpc>
                <a:spcPct val="90000"/>
              </a:lnSpc>
              <a:spcBef>
                <a:spcPts val="612"/>
              </a:spcBef>
              <a:spcAft>
                <a:spcPts val="0"/>
              </a:spcAft>
              <a:buClr>
                <a:schemeClr val="dk1"/>
              </a:buClr>
              <a:buSzPts val="2800"/>
              <a:buChar char="•"/>
              <a:defRPr sz="3425"/>
            </a:lvl2pPr>
            <a:lvl3pPr marL="1677839" lvl="2" indent="-466067" algn="l">
              <a:lnSpc>
                <a:spcPct val="90000"/>
              </a:lnSpc>
              <a:spcBef>
                <a:spcPts val="612"/>
              </a:spcBef>
              <a:spcAft>
                <a:spcPts val="0"/>
              </a:spcAft>
              <a:buClr>
                <a:schemeClr val="dk1"/>
              </a:buClr>
              <a:buSzPts val="2400"/>
              <a:buChar char="•"/>
              <a:defRPr sz="2937"/>
            </a:lvl3pPr>
            <a:lvl4pPr marL="2237120" lvl="3" indent="-434996" algn="l">
              <a:lnSpc>
                <a:spcPct val="90000"/>
              </a:lnSpc>
              <a:spcBef>
                <a:spcPts val="612"/>
              </a:spcBef>
              <a:spcAft>
                <a:spcPts val="0"/>
              </a:spcAft>
              <a:buClr>
                <a:schemeClr val="dk1"/>
              </a:buClr>
              <a:buSzPts val="2000"/>
              <a:buChar char="•"/>
              <a:defRPr sz="2447"/>
            </a:lvl4pPr>
            <a:lvl5pPr marL="2796401" lvl="4" indent="-434996" algn="l">
              <a:lnSpc>
                <a:spcPct val="90000"/>
              </a:lnSpc>
              <a:spcBef>
                <a:spcPts val="612"/>
              </a:spcBef>
              <a:spcAft>
                <a:spcPts val="0"/>
              </a:spcAft>
              <a:buClr>
                <a:schemeClr val="dk1"/>
              </a:buClr>
              <a:buSzPts val="2000"/>
              <a:buChar char="•"/>
              <a:defRPr sz="2447"/>
            </a:lvl5pPr>
            <a:lvl6pPr marL="3355681" lvl="5" indent="-434996" algn="l">
              <a:lnSpc>
                <a:spcPct val="90000"/>
              </a:lnSpc>
              <a:spcBef>
                <a:spcPts val="612"/>
              </a:spcBef>
              <a:spcAft>
                <a:spcPts val="0"/>
              </a:spcAft>
              <a:buClr>
                <a:schemeClr val="dk1"/>
              </a:buClr>
              <a:buSzPts val="2000"/>
              <a:buChar char="•"/>
              <a:defRPr sz="2447"/>
            </a:lvl6pPr>
            <a:lvl7pPr marL="3914959" lvl="6" indent="-434996" algn="l">
              <a:lnSpc>
                <a:spcPct val="90000"/>
              </a:lnSpc>
              <a:spcBef>
                <a:spcPts val="612"/>
              </a:spcBef>
              <a:spcAft>
                <a:spcPts val="0"/>
              </a:spcAft>
              <a:buClr>
                <a:schemeClr val="dk1"/>
              </a:buClr>
              <a:buSzPts val="2000"/>
              <a:buChar char="•"/>
              <a:defRPr sz="2447"/>
            </a:lvl7pPr>
            <a:lvl8pPr marL="4474240" lvl="7" indent="-434996" algn="l">
              <a:lnSpc>
                <a:spcPct val="90000"/>
              </a:lnSpc>
              <a:spcBef>
                <a:spcPts val="612"/>
              </a:spcBef>
              <a:spcAft>
                <a:spcPts val="0"/>
              </a:spcAft>
              <a:buClr>
                <a:schemeClr val="dk1"/>
              </a:buClr>
              <a:buSzPts val="2000"/>
              <a:buChar char="•"/>
              <a:defRPr sz="2447"/>
            </a:lvl8pPr>
            <a:lvl9pPr marL="5033521" lvl="8" indent="-434996" algn="l">
              <a:lnSpc>
                <a:spcPct val="90000"/>
              </a:lnSpc>
              <a:spcBef>
                <a:spcPts val="612"/>
              </a:spcBef>
              <a:spcAft>
                <a:spcPts val="0"/>
              </a:spcAft>
              <a:buClr>
                <a:schemeClr val="dk1"/>
              </a:buClr>
              <a:buSzPts val="2000"/>
              <a:buChar char="•"/>
              <a:defRPr sz="2447"/>
            </a:lvl9pPr>
          </a:lstStyle>
          <a:p>
            <a:endParaRPr/>
          </a:p>
        </p:txBody>
      </p:sp>
      <p:sp>
        <p:nvSpPr>
          <p:cNvPr id="57" name="Google Shape;57;p21"/>
          <p:cNvSpPr txBox="1">
            <a:spLocks noGrp="1"/>
          </p:cNvSpPr>
          <p:nvPr>
            <p:ph type="body" idx="2"/>
          </p:nvPr>
        </p:nvSpPr>
        <p:spPr>
          <a:xfrm>
            <a:off x="839789" y="2057405"/>
            <a:ext cx="3932239" cy="3811588"/>
          </a:xfrm>
          <a:prstGeom prst="rect">
            <a:avLst/>
          </a:prstGeom>
          <a:noFill/>
          <a:ln>
            <a:noFill/>
          </a:ln>
        </p:spPr>
        <p:txBody>
          <a:bodyPr spcFirstLastPara="1" wrap="square" lIns="91425" tIns="45700" rIns="91425" bIns="45700" anchor="t" anchorCtr="0">
            <a:normAutofit/>
          </a:bodyPr>
          <a:lstStyle>
            <a:lvl1pPr marL="559281" lvl="0" indent="-279640" algn="l">
              <a:lnSpc>
                <a:spcPct val="90000"/>
              </a:lnSpc>
              <a:spcBef>
                <a:spcPts val="1223"/>
              </a:spcBef>
              <a:spcAft>
                <a:spcPts val="0"/>
              </a:spcAft>
              <a:buClr>
                <a:schemeClr val="dk1"/>
              </a:buClr>
              <a:buSzPts val="1600"/>
              <a:buNone/>
              <a:defRPr sz="1957"/>
            </a:lvl1pPr>
            <a:lvl2pPr marL="1118561" lvl="1" indent="-279640" algn="l">
              <a:lnSpc>
                <a:spcPct val="90000"/>
              </a:lnSpc>
              <a:spcBef>
                <a:spcPts val="612"/>
              </a:spcBef>
              <a:spcAft>
                <a:spcPts val="0"/>
              </a:spcAft>
              <a:buClr>
                <a:schemeClr val="dk1"/>
              </a:buClr>
              <a:buSzPts val="1400"/>
              <a:buNone/>
              <a:defRPr sz="1712"/>
            </a:lvl2pPr>
            <a:lvl3pPr marL="1677839" lvl="2" indent="-279640" algn="l">
              <a:lnSpc>
                <a:spcPct val="90000"/>
              </a:lnSpc>
              <a:spcBef>
                <a:spcPts val="612"/>
              </a:spcBef>
              <a:spcAft>
                <a:spcPts val="0"/>
              </a:spcAft>
              <a:buClr>
                <a:schemeClr val="dk1"/>
              </a:buClr>
              <a:buSzPts val="1200"/>
              <a:buNone/>
              <a:defRPr sz="1468"/>
            </a:lvl3pPr>
            <a:lvl4pPr marL="2237120" lvl="3" indent="-279640" algn="l">
              <a:lnSpc>
                <a:spcPct val="90000"/>
              </a:lnSpc>
              <a:spcBef>
                <a:spcPts val="612"/>
              </a:spcBef>
              <a:spcAft>
                <a:spcPts val="0"/>
              </a:spcAft>
              <a:buClr>
                <a:schemeClr val="dk1"/>
              </a:buClr>
              <a:buSzPts val="1000"/>
              <a:buNone/>
              <a:defRPr sz="1223"/>
            </a:lvl4pPr>
            <a:lvl5pPr marL="2796401" lvl="4" indent="-279640" algn="l">
              <a:lnSpc>
                <a:spcPct val="90000"/>
              </a:lnSpc>
              <a:spcBef>
                <a:spcPts val="612"/>
              </a:spcBef>
              <a:spcAft>
                <a:spcPts val="0"/>
              </a:spcAft>
              <a:buClr>
                <a:schemeClr val="dk1"/>
              </a:buClr>
              <a:buSzPts val="1000"/>
              <a:buNone/>
              <a:defRPr sz="1223"/>
            </a:lvl5pPr>
            <a:lvl6pPr marL="3355681" lvl="5" indent="-279640" algn="l">
              <a:lnSpc>
                <a:spcPct val="90000"/>
              </a:lnSpc>
              <a:spcBef>
                <a:spcPts val="612"/>
              </a:spcBef>
              <a:spcAft>
                <a:spcPts val="0"/>
              </a:spcAft>
              <a:buClr>
                <a:schemeClr val="dk1"/>
              </a:buClr>
              <a:buSzPts val="1000"/>
              <a:buNone/>
              <a:defRPr sz="1223"/>
            </a:lvl6pPr>
            <a:lvl7pPr marL="3914959" lvl="6" indent="-279640" algn="l">
              <a:lnSpc>
                <a:spcPct val="90000"/>
              </a:lnSpc>
              <a:spcBef>
                <a:spcPts val="612"/>
              </a:spcBef>
              <a:spcAft>
                <a:spcPts val="0"/>
              </a:spcAft>
              <a:buClr>
                <a:schemeClr val="dk1"/>
              </a:buClr>
              <a:buSzPts val="1000"/>
              <a:buNone/>
              <a:defRPr sz="1223"/>
            </a:lvl7pPr>
            <a:lvl8pPr marL="4474240" lvl="7" indent="-279640" algn="l">
              <a:lnSpc>
                <a:spcPct val="90000"/>
              </a:lnSpc>
              <a:spcBef>
                <a:spcPts val="612"/>
              </a:spcBef>
              <a:spcAft>
                <a:spcPts val="0"/>
              </a:spcAft>
              <a:buClr>
                <a:schemeClr val="dk1"/>
              </a:buClr>
              <a:buSzPts val="1000"/>
              <a:buNone/>
              <a:defRPr sz="1223"/>
            </a:lvl8pPr>
            <a:lvl9pPr marL="5033521" lvl="8" indent="-279640" algn="l">
              <a:lnSpc>
                <a:spcPct val="90000"/>
              </a:lnSpc>
              <a:spcBef>
                <a:spcPts val="612"/>
              </a:spcBef>
              <a:spcAft>
                <a:spcPts val="0"/>
              </a:spcAft>
              <a:buClr>
                <a:schemeClr val="dk1"/>
              </a:buClr>
              <a:buSzPts val="1000"/>
              <a:buNone/>
              <a:defRPr sz="1223"/>
            </a:lvl9pPr>
          </a:lstStyle>
          <a:p>
            <a:endParaRPr/>
          </a:p>
        </p:txBody>
      </p:sp>
      <p:sp>
        <p:nvSpPr>
          <p:cNvPr id="58" name="Google Shape;58;p2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212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9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9" y="987430"/>
            <a:ext cx="6172201" cy="4873625"/>
          </a:xfrm>
          <a:prstGeom prst="rect">
            <a:avLst/>
          </a:prstGeom>
          <a:noFill/>
          <a:ln>
            <a:noFill/>
          </a:ln>
        </p:spPr>
      </p:sp>
      <p:sp>
        <p:nvSpPr>
          <p:cNvPr id="64" name="Google Shape;64;p22"/>
          <p:cNvSpPr txBox="1">
            <a:spLocks noGrp="1"/>
          </p:cNvSpPr>
          <p:nvPr>
            <p:ph type="body" idx="1"/>
          </p:nvPr>
        </p:nvSpPr>
        <p:spPr>
          <a:xfrm>
            <a:off x="839789" y="2057405"/>
            <a:ext cx="3932239" cy="3811588"/>
          </a:xfrm>
          <a:prstGeom prst="rect">
            <a:avLst/>
          </a:prstGeom>
          <a:noFill/>
          <a:ln>
            <a:noFill/>
          </a:ln>
        </p:spPr>
        <p:txBody>
          <a:bodyPr spcFirstLastPara="1" wrap="square" lIns="91425" tIns="45700" rIns="91425" bIns="45700" anchor="t" anchorCtr="0">
            <a:normAutofit/>
          </a:bodyPr>
          <a:lstStyle>
            <a:lvl1pPr marL="559281" lvl="0" indent="-279640" algn="l">
              <a:lnSpc>
                <a:spcPct val="90000"/>
              </a:lnSpc>
              <a:spcBef>
                <a:spcPts val="1223"/>
              </a:spcBef>
              <a:spcAft>
                <a:spcPts val="0"/>
              </a:spcAft>
              <a:buClr>
                <a:schemeClr val="dk1"/>
              </a:buClr>
              <a:buSzPts val="1600"/>
              <a:buNone/>
              <a:defRPr sz="1957"/>
            </a:lvl1pPr>
            <a:lvl2pPr marL="1118561" lvl="1" indent="-279640" algn="l">
              <a:lnSpc>
                <a:spcPct val="90000"/>
              </a:lnSpc>
              <a:spcBef>
                <a:spcPts val="612"/>
              </a:spcBef>
              <a:spcAft>
                <a:spcPts val="0"/>
              </a:spcAft>
              <a:buClr>
                <a:schemeClr val="dk1"/>
              </a:buClr>
              <a:buSzPts val="1400"/>
              <a:buNone/>
              <a:defRPr sz="1712"/>
            </a:lvl2pPr>
            <a:lvl3pPr marL="1677839" lvl="2" indent="-279640" algn="l">
              <a:lnSpc>
                <a:spcPct val="90000"/>
              </a:lnSpc>
              <a:spcBef>
                <a:spcPts val="612"/>
              </a:spcBef>
              <a:spcAft>
                <a:spcPts val="0"/>
              </a:spcAft>
              <a:buClr>
                <a:schemeClr val="dk1"/>
              </a:buClr>
              <a:buSzPts val="1200"/>
              <a:buNone/>
              <a:defRPr sz="1468"/>
            </a:lvl3pPr>
            <a:lvl4pPr marL="2237120" lvl="3" indent="-279640" algn="l">
              <a:lnSpc>
                <a:spcPct val="90000"/>
              </a:lnSpc>
              <a:spcBef>
                <a:spcPts val="612"/>
              </a:spcBef>
              <a:spcAft>
                <a:spcPts val="0"/>
              </a:spcAft>
              <a:buClr>
                <a:schemeClr val="dk1"/>
              </a:buClr>
              <a:buSzPts val="1000"/>
              <a:buNone/>
              <a:defRPr sz="1223"/>
            </a:lvl4pPr>
            <a:lvl5pPr marL="2796401" lvl="4" indent="-279640" algn="l">
              <a:lnSpc>
                <a:spcPct val="90000"/>
              </a:lnSpc>
              <a:spcBef>
                <a:spcPts val="612"/>
              </a:spcBef>
              <a:spcAft>
                <a:spcPts val="0"/>
              </a:spcAft>
              <a:buClr>
                <a:schemeClr val="dk1"/>
              </a:buClr>
              <a:buSzPts val="1000"/>
              <a:buNone/>
              <a:defRPr sz="1223"/>
            </a:lvl5pPr>
            <a:lvl6pPr marL="3355681" lvl="5" indent="-279640" algn="l">
              <a:lnSpc>
                <a:spcPct val="90000"/>
              </a:lnSpc>
              <a:spcBef>
                <a:spcPts val="612"/>
              </a:spcBef>
              <a:spcAft>
                <a:spcPts val="0"/>
              </a:spcAft>
              <a:buClr>
                <a:schemeClr val="dk1"/>
              </a:buClr>
              <a:buSzPts val="1000"/>
              <a:buNone/>
              <a:defRPr sz="1223"/>
            </a:lvl6pPr>
            <a:lvl7pPr marL="3914959" lvl="6" indent="-279640" algn="l">
              <a:lnSpc>
                <a:spcPct val="90000"/>
              </a:lnSpc>
              <a:spcBef>
                <a:spcPts val="612"/>
              </a:spcBef>
              <a:spcAft>
                <a:spcPts val="0"/>
              </a:spcAft>
              <a:buClr>
                <a:schemeClr val="dk1"/>
              </a:buClr>
              <a:buSzPts val="1000"/>
              <a:buNone/>
              <a:defRPr sz="1223"/>
            </a:lvl7pPr>
            <a:lvl8pPr marL="4474240" lvl="7" indent="-279640" algn="l">
              <a:lnSpc>
                <a:spcPct val="90000"/>
              </a:lnSpc>
              <a:spcBef>
                <a:spcPts val="612"/>
              </a:spcBef>
              <a:spcAft>
                <a:spcPts val="0"/>
              </a:spcAft>
              <a:buClr>
                <a:schemeClr val="dk1"/>
              </a:buClr>
              <a:buSzPts val="1000"/>
              <a:buNone/>
              <a:defRPr sz="1223"/>
            </a:lvl8pPr>
            <a:lvl9pPr marL="5033521" lvl="8" indent="-279640" algn="l">
              <a:lnSpc>
                <a:spcPct val="90000"/>
              </a:lnSpc>
              <a:spcBef>
                <a:spcPts val="612"/>
              </a:spcBef>
              <a:spcAft>
                <a:spcPts val="0"/>
              </a:spcAft>
              <a:buClr>
                <a:schemeClr val="dk1"/>
              </a:buClr>
              <a:buSzPts val="1000"/>
              <a:buNone/>
              <a:defRPr sz="1223"/>
            </a:lvl9pPr>
          </a:lstStyle>
          <a:p>
            <a:endParaRPr/>
          </a:p>
        </p:txBody>
      </p:sp>
      <p:sp>
        <p:nvSpPr>
          <p:cNvPr id="65" name="Google Shape;65;p2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091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4"/>
            <a:ext cx="4351339" cy="10515600"/>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766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13" name="Shape 14">
            <a:extLst>
              <a:ext uri="{FF2B5EF4-FFF2-40B4-BE49-F238E27FC236}">
                <a16:creationId xmlns:a16="http://schemas.microsoft.com/office/drawing/2014/main" id="{587C4601-62FB-46A0-9358-DA83D009546F}"/>
              </a:ext>
            </a:extLst>
          </p:cNvPr>
          <p:cNvSpPr/>
          <p:nvPr userDrawn="1"/>
        </p:nvSpPr>
        <p:spPr>
          <a:xfrm>
            <a:off x="0" y="-64643"/>
            <a:ext cx="12192000" cy="947588"/>
          </a:xfrm>
          <a:prstGeom prst="rect">
            <a:avLst/>
          </a:prstGeom>
          <a:gradFill>
            <a:gsLst>
              <a:gs pos="0">
                <a:srgbClr val="5487BD"/>
              </a:gs>
              <a:gs pos="100000">
                <a:schemeClr val="lt1"/>
              </a:gs>
            </a:gsLst>
            <a:lin ang="0" scaled="0"/>
          </a:gradFill>
          <a:ln>
            <a:noFill/>
          </a:ln>
        </p:spPr>
        <p:txBody>
          <a:bodyPr lIns="111841" tIns="55905" rIns="111841" bIns="55905" anchor="ctr" anchorCtr="0">
            <a:noAutofit/>
          </a:bodyPr>
          <a:lstStyle/>
          <a:p>
            <a:pPr marL="0" marR="0" lvl="0" indent="0" algn="l" rtl="0">
              <a:spcBef>
                <a:spcPts val="0"/>
              </a:spcBef>
              <a:buNone/>
            </a:pPr>
            <a:endParaRPr sz="2203" b="0" i="0" u="none" strike="noStrike" cap="none">
              <a:solidFill>
                <a:schemeClr val="dk1"/>
              </a:solidFill>
              <a:latin typeface="Calibri"/>
              <a:ea typeface="Calibri"/>
              <a:cs typeface="Calibri"/>
              <a:sym typeface="Calibri"/>
            </a:endParaRPr>
          </a:p>
        </p:txBody>
      </p:sp>
      <p:sp>
        <p:nvSpPr>
          <p:cNvPr id="6" name="Google Shape;6;p13"/>
          <p:cNvSpPr txBox="1">
            <a:spLocks noGrp="1"/>
          </p:cNvSpPr>
          <p:nvPr>
            <p:ph type="title"/>
          </p:nvPr>
        </p:nvSpPr>
        <p:spPr>
          <a:xfrm>
            <a:off x="1039826" y="-64644"/>
            <a:ext cx="9536085" cy="8227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 </a:t>
            </a:r>
            <a:endParaRPr dirty="0"/>
          </a:p>
        </p:txBody>
      </p:sp>
      <p:sp>
        <p:nvSpPr>
          <p:cNvPr id="7" name="Google Shape;7;p13"/>
          <p:cNvSpPr txBox="1">
            <a:spLocks noGrp="1"/>
          </p:cNvSpPr>
          <p:nvPr>
            <p:ph type="body" idx="1"/>
          </p:nvPr>
        </p:nvSpPr>
        <p:spPr>
          <a:xfrm>
            <a:off x="838201" y="1847849"/>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68" b="0" i="0" u="none" strike="noStrike" cap="none">
                <a:solidFill>
                  <a:srgbClr val="888888"/>
                </a:solidFill>
                <a:latin typeface="Calibri"/>
                <a:ea typeface="Calibri"/>
                <a:cs typeface="Calibri"/>
                <a:sym typeface="Calibri"/>
              </a:defRPr>
            </a:lvl1pPr>
            <a:lvl2pPr marL="0" marR="0" lvl="1" indent="0" algn="r" rtl="0">
              <a:spcBef>
                <a:spcPts val="0"/>
              </a:spcBef>
              <a:buNone/>
              <a:defRPr sz="1468" b="0" i="0" u="none" strike="noStrike" cap="none">
                <a:solidFill>
                  <a:srgbClr val="888888"/>
                </a:solidFill>
                <a:latin typeface="Calibri"/>
                <a:ea typeface="Calibri"/>
                <a:cs typeface="Calibri"/>
                <a:sym typeface="Calibri"/>
              </a:defRPr>
            </a:lvl2pPr>
            <a:lvl3pPr marL="0" marR="0" lvl="2" indent="0" algn="r" rtl="0">
              <a:spcBef>
                <a:spcPts val="0"/>
              </a:spcBef>
              <a:buNone/>
              <a:defRPr sz="1468" b="0" i="0" u="none" strike="noStrike" cap="none">
                <a:solidFill>
                  <a:srgbClr val="888888"/>
                </a:solidFill>
                <a:latin typeface="Calibri"/>
                <a:ea typeface="Calibri"/>
                <a:cs typeface="Calibri"/>
                <a:sym typeface="Calibri"/>
              </a:defRPr>
            </a:lvl3pPr>
            <a:lvl4pPr marL="0" marR="0" lvl="3" indent="0" algn="r" rtl="0">
              <a:spcBef>
                <a:spcPts val="0"/>
              </a:spcBef>
              <a:buNone/>
              <a:defRPr sz="1468" b="0" i="0" u="none" strike="noStrike" cap="none">
                <a:solidFill>
                  <a:srgbClr val="888888"/>
                </a:solidFill>
                <a:latin typeface="Calibri"/>
                <a:ea typeface="Calibri"/>
                <a:cs typeface="Calibri"/>
                <a:sym typeface="Calibri"/>
              </a:defRPr>
            </a:lvl4pPr>
            <a:lvl5pPr marL="0" marR="0" lvl="4" indent="0" algn="r" rtl="0">
              <a:spcBef>
                <a:spcPts val="0"/>
              </a:spcBef>
              <a:buNone/>
              <a:defRPr sz="1468" b="0" i="0" u="none" strike="noStrike" cap="none">
                <a:solidFill>
                  <a:srgbClr val="888888"/>
                </a:solidFill>
                <a:latin typeface="Calibri"/>
                <a:ea typeface="Calibri"/>
                <a:cs typeface="Calibri"/>
                <a:sym typeface="Calibri"/>
              </a:defRPr>
            </a:lvl5pPr>
            <a:lvl6pPr marL="0" marR="0" lvl="5" indent="0" algn="r" rtl="0">
              <a:spcBef>
                <a:spcPts val="0"/>
              </a:spcBef>
              <a:buNone/>
              <a:defRPr sz="1468" b="0" i="0" u="none" strike="noStrike" cap="none">
                <a:solidFill>
                  <a:srgbClr val="888888"/>
                </a:solidFill>
                <a:latin typeface="Calibri"/>
                <a:ea typeface="Calibri"/>
                <a:cs typeface="Calibri"/>
                <a:sym typeface="Calibri"/>
              </a:defRPr>
            </a:lvl6pPr>
            <a:lvl7pPr marL="0" marR="0" lvl="6" indent="0" algn="r" rtl="0">
              <a:spcBef>
                <a:spcPts val="0"/>
              </a:spcBef>
              <a:buNone/>
              <a:defRPr sz="1468" b="0" i="0" u="none" strike="noStrike" cap="none">
                <a:solidFill>
                  <a:srgbClr val="888888"/>
                </a:solidFill>
                <a:latin typeface="Calibri"/>
                <a:ea typeface="Calibri"/>
                <a:cs typeface="Calibri"/>
                <a:sym typeface="Calibri"/>
              </a:defRPr>
            </a:lvl7pPr>
            <a:lvl8pPr marL="0" marR="0" lvl="7" indent="0" algn="r" rtl="0">
              <a:spcBef>
                <a:spcPts val="0"/>
              </a:spcBef>
              <a:buNone/>
              <a:defRPr sz="1468" b="0" i="0" u="none" strike="noStrike" cap="none">
                <a:solidFill>
                  <a:srgbClr val="888888"/>
                </a:solidFill>
                <a:latin typeface="Calibri"/>
                <a:ea typeface="Calibri"/>
                <a:cs typeface="Calibri"/>
                <a:sym typeface="Calibri"/>
              </a:defRPr>
            </a:lvl8pPr>
            <a:lvl9pPr marL="0" marR="0" lvl="8" indent="0" algn="r" rtl="0">
              <a:spcBef>
                <a:spcPts val="0"/>
              </a:spcBef>
              <a:buNone/>
              <a:defRPr sz="1468"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8" name="Picture 17">
            <a:extLst>
              <a:ext uri="{FF2B5EF4-FFF2-40B4-BE49-F238E27FC236}">
                <a16:creationId xmlns:a16="http://schemas.microsoft.com/office/drawing/2014/main" id="{B368DC7C-D6C5-4BA9-8778-05670A4C7F68}"/>
              </a:ext>
            </a:extLst>
          </p:cNvPr>
          <p:cNvPicPr>
            <a:picLocks noChangeAspect="1"/>
          </p:cNvPicPr>
          <p:nvPr userDrawn="1"/>
        </p:nvPicPr>
        <p:blipFill>
          <a:blip r:embed="rId13"/>
          <a:stretch>
            <a:fillRect/>
          </a:stretch>
        </p:blipFill>
        <p:spPr>
          <a:xfrm>
            <a:off x="10575913" y="15144"/>
            <a:ext cx="1529543" cy="841248"/>
          </a:xfrm>
          <a:prstGeom prst="rect">
            <a:avLst/>
          </a:prstGeom>
        </p:spPr>
      </p:pic>
      <p:cxnSp>
        <p:nvCxnSpPr>
          <p:cNvPr id="19" name="Shape 15">
            <a:extLst>
              <a:ext uri="{FF2B5EF4-FFF2-40B4-BE49-F238E27FC236}">
                <a16:creationId xmlns:a16="http://schemas.microsoft.com/office/drawing/2014/main" id="{F0EFD5F5-4077-47E7-870D-6206D70AF96E}"/>
              </a:ext>
            </a:extLst>
          </p:cNvPr>
          <p:cNvCxnSpPr/>
          <p:nvPr userDrawn="1"/>
        </p:nvCxnSpPr>
        <p:spPr>
          <a:xfrm>
            <a:off x="0" y="885825"/>
            <a:ext cx="12192000" cy="0"/>
          </a:xfrm>
          <a:prstGeom prst="straightConnector1">
            <a:avLst/>
          </a:prstGeom>
          <a:noFill/>
          <a:ln w="28575" cap="flat" cmpd="sng">
            <a:solidFill>
              <a:srgbClr val="FF0000"/>
            </a:solidFill>
            <a:prstDash val="solid"/>
            <a:round/>
            <a:headEnd type="none" w="med" len="med"/>
            <a:tailEnd type="none" w="med" len="med"/>
          </a:ln>
        </p:spPr>
      </p:cxnSp>
      <p:pic>
        <p:nvPicPr>
          <p:cNvPr id="12" name="Picture 11">
            <a:extLst>
              <a:ext uri="{FF2B5EF4-FFF2-40B4-BE49-F238E27FC236}">
                <a16:creationId xmlns:a16="http://schemas.microsoft.com/office/drawing/2014/main" id="{4D8CE81E-7A6A-45ED-B585-5A65F491B205}"/>
              </a:ext>
            </a:extLst>
          </p:cNvPr>
          <p:cNvPicPr>
            <a:picLocks noChangeAspect="1"/>
          </p:cNvPicPr>
          <p:nvPr userDrawn="1"/>
        </p:nvPicPr>
        <p:blipFill>
          <a:blip r:embed="rId14"/>
          <a:stretch>
            <a:fillRect/>
          </a:stretch>
        </p:blipFill>
        <p:spPr>
          <a:xfrm>
            <a:off x="86548" y="-67525"/>
            <a:ext cx="923909" cy="923909"/>
          </a:xfrm>
          <a:prstGeom prst="rect">
            <a:avLst/>
          </a:prstGeom>
        </p:spPr>
      </p:pic>
    </p:spTree>
    <p:extLst>
      <p:ext uri="{BB962C8B-B14F-4D97-AF65-F5344CB8AC3E}">
        <p14:creationId xmlns:p14="http://schemas.microsoft.com/office/powerpoint/2010/main" val="407513088"/>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gsics.atmos.umd.edu/bin/view/Development/20180605"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a:t>
            </a:fld>
            <a:endParaRPr dirty="0"/>
          </a:p>
        </p:txBody>
      </p:sp>
      <p:sp>
        <p:nvSpPr>
          <p:cNvPr id="119" name="Google Shape;119;p1"/>
          <p:cNvSpPr txBox="1">
            <a:spLocks noGrp="1"/>
          </p:cNvSpPr>
          <p:nvPr>
            <p:ph type="ctrTitle" idx="4294967295"/>
          </p:nvPr>
        </p:nvSpPr>
        <p:spPr>
          <a:xfrm>
            <a:off x="582327" y="817099"/>
            <a:ext cx="11351342" cy="2387600"/>
          </a:xfrm>
          <a:prstGeom prst="rect">
            <a:avLst/>
          </a:prstGeom>
          <a:noFill/>
          <a:ln>
            <a:noFill/>
          </a:ln>
        </p:spPr>
        <p:txBody>
          <a:bodyPr spcFirstLastPara="1" wrap="square" lIns="91425" tIns="45700" rIns="91425" bIns="45700" anchor="b" anchorCtr="0">
            <a:normAutofit/>
          </a:bodyPr>
          <a:lstStyle/>
          <a:p>
            <a:pPr lvl="0" algn="ctr">
              <a:buSzPts val="6000"/>
            </a:pPr>
            <a:r>
              <a:rPr lang="en-US" sz="4800" dirty="0" smtClean="0"/>
              <a:t>Inter-Comparison of NOAA-21 VIIRS and CrIS</a:t>
            </a:r>
            <a:br>
              <a:rPr lang="en-US" sz="4800" dirty="0" smtClean="0"/>
            </a:br>
            <a:r>
              <a:rPr lang="en-US" sz="5400" i="1" dirty="0" smtClean="0"/>
              <a:t>-</a:t>
            </a:r>
            <a:r>
              <a:rPr lang="en-US" sz="3600" i="1" dirty="0" smtClean="0"/>
              <a:t>Preliminary Results Using </a:t>
            </a:r>
            <a:r>
              <a:rPr lang="en-US" sz="3600" i="1" dirty="0"/>
              <a:t>CrIS Gap-Filled Spectra </a:t>
            </a:r>
            <a:endParaRPr sz="3600" i="1" dirty="0"/>
          </a:p>
        </p:txBody>
      </p:sp>
      <p:sp>
        <p:nvSpPr>
          <p:cNvPr id="120" name="Google Shape;120;p1"/>
          <p:cNvSpPr txBox="1">
            <a:spLocks noGrp="1"/>
          </p:cNvSpPr>
          <p:nvPr>
            <p:ph type="subTitle" idx="4294967295"/>
          </p:nvPr>
        </p:nvSpPr>
        <p:spPr>
          <a:xfrm>
            <a:off x="1101213" y="3695598"/>
            <a:ext cx="9144000" cy="2727325"/>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chemeClr val="dk1"/>
              </a:buClr>
              <a:buSzPts val="2400"/>
              <a:buNone/>
            </a:pPr>
            <a:r>
              <a:rPr lang="en-US" dirty="0"/>
              <a:t>Wenhui </a:t>
            </a:r>
            <a:r>
              <a:rPr lang="en-US" dirty="0" smtClean="0"/>
              <a:t>Wang</a:t>
            </a:r>
            <a:endParaRPr lang="en-US" sz="2000" baseline="30000" dirty="0"/>
          </a:p>
          <a:p>
            <a:pPr marL="457200" lvl="0" indent="-406400" algn="ctr" rtl="0">
              <a:lnSpc>
                <a:spcPct val="90000"/>
              </a:lnSpc>
              <a:spcBef>
                <a:spcPts val="1000"/>
              </a:spcBef>
              <a:spcAft>
                <a:spcPts val="0"/>
              </a:spcAft>
              <a:buClr>
                <a:schemeClr val="dk1"/>
              </a:buClr>
              <a:buSzPts val="2400"/>
              <a:buNone/>
            </a:pPr>
            <a:r>
              <a:rPr lang="en-US" sz="2400" dirty="0" smtClean="0"/>
              <a:t>CISESS/University </a:t>
            </a:r>
            <a:r>
              <a:rPr lang="en-US" sz="2400" dirty="0"/>
              <a:t>of Maryland – College Park </a:t>
            </a:r>
            <a:endParaRPr sz="2400" dirty="0"/>
          </a:p>
        </p:txBody>
      </p:sp>
      <p:sp>
        <p:nvSpPr>
          <p:cNvPr id="2" name="Rectangle 1"/>
          <p:cNvSpPr/>
          <p:nvPr/>
        </p:nvSpPr>
        <p:spPr>
          <a:xfrm>
            <a:off x="1483215" y="5557674"/>
            <a:ext cx="8908208" cy="307777"/>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Acknowledgement</a:t>
            </a:r>
            <a:r>
              <a:rPr lang="en-US" dirty="0" smtClean="0">
                <a:latin typeface="Times New Roman" panose="02020603050405020304" pitchFamily="18" charset="0"/>
                <a:cs typeface="Times New Roman" panose="02020603050405020304" pitchFamily="18" charset="0"/>
              </a:rPr>
              <a:t>: Dr. Changyong </a:t>
            </a:r>
            <a:r>
              <a:rPr lang="en-US" dirty="0">
                <a:latin typeface="Times New Roman" panose="02020603050405020304" pitchFamily="18" charset="0"/>
                <a:cs typeface="Times New Roman" panose="02020603050405020304" pitchFamily="18" charset="0"/>
              </a:rPr>
              <a:t>Cao (NOAA/STAR VIIRS SDR team lead</a:t>
            </a:r>
            <a:r>
              <a:rPr lang="en-US" dirty="0" smtClean="0">
                <a:latin typeface="Times New Roman" panose="02020603050405020304" pitchFamily="18" charset="0"/>
                <a:cs typeface="Times New Roman" panose="02020603050405020304" pitchFamily="18" charset="0"/>
              </a:rPr>
              <a:t>) and NOAA STAR VIIRS radiance team</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714183" y="4946502"/>
            <a:ext cx="3918060" cy="307777"/>
          </a:xfrm>
          <a:prstGeom prst="rect">
            <a:avLst/>
          </a:prstGeom>
        </p:spPr>
        <p:txBody>
          <a:bodyPr wrap="none">
            <a:spAutoFit/>
          </a:bodyPr>
          <a:lstStyle/>
          <a:p>
            <a:r>
              <a:rPr lang="en-US" dirty="0">
                <a:solidFill>
                  <a:srgbClr val="1F1F1F"/>
                </a:solidFill>
                <a:latin typeface="Google Sans"/>
              </a:rPr>
              <a:t>GSICS IR Subgroup Web </a:t>
            </a:r>
            <a:r>
              <a:rPr lang="en-US" dirty="0" smtClean="0">
                <a:solidFill>
                  <a:srgbClr val="1F1F1F"/>
                </a:solidFill>
                <a:latin typeface="Google Sans"/>
              </a:rPr>
              <a:t>Meeting, July </a:t>
            </a:r>
            <a:r>
              <a:rPr lang="en-US" dirty="0">
                <a:solidFill>
                  <a:srgbClr val="1F1F1F"/>
                </a:solidFill>
                <a:latin typeface="Google Sans"/>
              </a:rPr>
              <a:t>6 2023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46956" y="3484411"/>
            <a:ext cx="10898083" cy="2892123"/>
          </a:xfrm>
          <a:prstGeom prst="rect">
            <a:avLst/>
          </a:prstGeom>
        </p:spPr>
      </p:pic>
      <p:sp>
        <p:nvSpPr>
          <p:cNvPr id="2" name="Title 1"/>
          <p:cNvSpPr>
            <a:spLocks noGrp="1"/>
          </p:cNvSpPr>
          <p:nvPr>
            <p:ph type="title"/>
          </p:nvPr>
        </p:nvSpPr>
        <p:spPr>
          <a:xfrm>
            <a:off x="1246292" y="-182563"/>
            <a:ext cx="9699413" cy="1325563"/>
          </a:xfrm>
        </p:spPr>
        <p:txBody>
          <a:bodyPr/>
          <a:lstStyle/>
          <a:p>
            <a:r>
              <a:rPr lang="en-US" sz="3600" dirty="0"/>
              <a:t>NOAA-21 VIIRS </a:t>
            </a:r>
            <a:r>
              <a:rPr lang="en-US" sz="3600" dirty="0" smtClean="0"/>
              <a:t>LWIR Scan </a:t>
            </a:r>
            <a:r>
              <a:rPr lang="en-US" sz="3600" dirty="0"/>
              <a:t>Angle and Scene Temperature Dependent Biases</a:t>
            </a:r>
            <a:endParaRPr lang="en-US" sz="3600" dirty="0"/>
          </a:p>
        </p:txBody>
      </p:sp>
      <p:sp>
        <p:nvSpPr>
          <p:cNvPr id="4" name="Text Placeholder 3"/>
          <p:cNvSpPr>
            <a:spLocks noGrp="1"/>
          </p:cNvSpPr>
          <p:nvPr>
            <p:ph type="body" idx="1"/>
          </p:nvPr>
        </p:nvSpPr>
        <p:spPr>
          <a:xfrm>
            <a:off x="555624" y="839107"/>
            <a:ext cx="11236326" cy="4351338"/>
          </a:xfrm>
        </p:spPr>
        <p:txBody>
          <a:bodyPr/>
          <a:lstStyle/>
          <a:p>
            <a:pPr>
              <a:buFont typeface="Wingdings" panose="05000000000000000000" pitchFamily="2" charset="2"/>
              <a:buChar char="Ø"/>
            </a:pPr>
            <a:r>
              <a:rPr lang="en-US" dirty="0" smtClean="0"/>
              <a:t>VIIRS on-orbit pitch maneuver data derived calibration parameters was applied to NOAA-21 LWIR calibration since June 7, 2023. </a:t>
            </a:r>
          </a:p>
          <a:p>
            <a:pPr lvl="1">
              <a:buFont typeface="Arial" panose="020B0604020202020204" pitchFamily="34" charset="0"/>
              <a:buChar char="•"/>
            </a:pPr>
            <a:r>
              <a:rPr lang="en-US" dirty="0" smtClean="0"/>
              <a:t>I5</a:t>
            </a:r>
            <a:r>
              <a:rPr lang="en-US" dirty="0"/>
              <a:t>, </a:t>
            </a:r>
            <a:r>
              <a:rPr lang="en-US" dirty="0" smtClean="0"/>
              <a:t>M14-M16 biases were reduced within </a:t>
            </a:r>
            <a:r>
              <a:rPr lang="en-US" dirty="0"/>
              <a:t>~±</a:t>
            </a:r>
            <a:r>
              <a:rPr lang="en-US" dirty="0" smtClean="0"/>
              <a:t>0.15K</a:t>
            </a:r>
            <a:r>
              <a:rPr lang="en-US" dirty="0"/>
              <a:t>.</a:t>
            </a:r>
            <a:endParaRPr lang="en-US" dirty="0" smtClean="0"/>
          </a:p>
          <a:p>
            <a:pPr>
              <a:buFont typeface="Wingdings" panose="05000000000000000000" pitchFamily="2" charset="2"/>
              <a:buChar char="Ø"/>
            </a:pPr>
            <a:r>
              <a:rPr lang="en-US" sz="2400" dirty="0" smtClean="0"/>
              <a:t>CrIS gap-filled spectra provide in-dependent validation of the M14 calibration update. </a:t>
            </a:r>
          </a:p>
          <a:p>
            <a:endParaRPr lang="en-US" sz="2400" dirty="0"/>
          </a:p>
        </p:txBody>
      </p:sp>
      <p:sp>
        <p:nvSpPr>
          <p:cNvPr id="5" name="TextBox 4"/>
          <p:cNvSpPr txBox="1"/>
          <p:nvPr/>
        </p:nvSpPr>
        <p:spPr>
          <a:xfrm>
            <a:off x="2322285" y="5407228"/>
            <a:ext cx="2223686" cy="523220"/>
          </a:xfrm>
          <a:prstGeom prst="rect">
            <a:avLst/>
          </a:prstGeom>
          <a:noFill/>
        </p:spPr>
        <p:txBody>
          <a:bodyPr wrap="none" rtlCol="0">
            <a:spAutoFit/>
          </a:bodyPr>
          <a:lstStyle/>
          <a:p>
            <a:r>
              <a:rPr lang="en-US" sz="2800" b="1" dirty="0" smtClean="0"/>
              <a:t>M14, June 8</a:t>
            </a:r>
            <a:endParaRPr lang="en-US" sz="2800" b="1" dirty="0"/>
          </a:p>
        </p:txBody>
      </p:sp>
      <p:sp>
        <p:nvSpPr>
          <p:cNvPr id="8" name="TextBox 7"/>
          <p:cNvSpPr txBox="1"/>
          <p:nvPr/>
        </p:nvSpPr>
        <p:spPr>
          <a:xfrm>
            <a:off x="8418286" y="5439557"/>
            <a:ext cx="2223686" cy="523220"/>
          </a:xfrm>
          <a:prstGeom prst="rect">
            <a:avLst/>
          </a:prstGeom>
          <a:noFill/>
        </p:spPr>
        <p:txBody>
          <a:bodyPr wrap="none" rtlCol="0">
            <a:spAutoFit/>
          </a:bodyPr>
          <a:lstStyle/>
          <a:p>
            <a:r>
              <a:rPr lang="en-US" sz="2800" b="1" dirty="0" smtClean="0"/>
              <a:t>M15, June 8</a:t>
            </a:r>
            <a:endParaRPr lang="en-US" sz="2800" b="1" dirty="0"/>
          </a:p>
        </p:txBody>
      </p:sp>
    </p:spTree>
    <p:extLst>
      <p:ext uri="{BB962C8B-B14F-4D97-AF65-F5344CB8AC3E}">
        <p14:creationId xmlns:p14="http://schemas.microsoft.com/office/powerpoint/2010/main" val="39892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32" y="38100"/>
            <a:ext cx="10515600" cy="863600"/>
          </a:xfrm>
        </p:spPr>
        <p:txBody>
          <a:bodyPr/>
          <a:lstStyle/>
          <a:p>
            <a:r>
              <a:rPr lang="en-US" sz="3600" dirty="0" smtClean="0"/>
              <a:t>Measured vs Gap-Filled Spectra</a:t>
            </a:r>
            <a:br>
              <a:rPr lang="en-US" sz="3600" dirty="0" smtClean="0"/>
            </a:br>
            <a:r>
              <a:rPr lang="en-US" sz="3600" dirty="0" smtClean="0"/>
              <a:t>(NOAA-21, MWIR, Nadir)</a:t>
            </a:r>
            <a:endParaRPr lang="en-US" sz="3600" dirty="0"/>
          </a:p>
        </p:txBody>
      </p:sp>
      <p:sp>
        <p:nvSpPr>
          <p:cNvPr id="6" name="Text Placeholder 2"/>
          <p:cNvSpPr txBox="1">
            <a:spLocks/>
          </p:cNvSpPr>
          <p:nvPr/>
        </p:nvSpPr>
        <p:spPr>
          <a:xfrm>
            <a:off x="517525" y="3828339"/>
            <a:ext cx="11099800" cy="17580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Ø"/>
            </a:pPr>
            <a:r>
              <a:rPr lang="en-US" dirty="0" smtClean="0"/>
              <a:t>M13 BT Biases are similar to those derived using measured spectra.</a:t>
            </a:r>
          </a:p>
          <a:p>
            <a:pPr lvl="1">
              <a:buFont typeface="Arial" panose="020B0604020202020204" pitchFamily="34" charset="0"/>
              <a:buChar char="•"/>
            </a:pPr>
            <a:r>
              <a:rPr lang="en-US" dirty="0" smtClean="0"/>
              <a:t>Differences within 0.01 K.</a:t>
            </a:r>
          </a:p>
          <a:p>
            <a:pPr lvl="1">
              <a:buFont typeface="Arial" panose="020B0604020202020204" pitchFamily="34" charset="0"/>
              <a:buChar char="•"/>
            </a:pPr>
            <a:r>
              <a:rPr lang="en-US" dirty="0" smtClean="0"/>
              <a:t>Spectral coverage was improved: 96.7% </a:t>
            </a:r>
            <a:r>
              <a:rPr lang="en-US" dirty="0" smtClean="0">
                <a:sym typeface="Wingdings" panose="05000000000000000000" pitchFamily="2" charset="2"/>
              </a:rPr>
              <a:t> 99.8%</a:t>
            </a:r>
            <a:endParaRPr lang="en-US" dirty="0"/>
          </a:p>
          <a:p>
            <a:pPr>
              <a:buFont typeface="Wingdings" panose="05000000000000000000" pitchFamily="2" charset="2"/>
              <a:buChar char="Ø"/>
            </a:pPr>
            <a:r>
              <a:rPr lang="en-US" dirty="0" smtClean="0"/>
              <a:t>I4 and M12 show much larges BT biases (~0.7 K and 2.2K):</a:t>
            </a:r>
          </a:p>
          <a:p>
            <a:pPr lvl="1">
              <a:buFont typeface="Arial" panose="020B0604020202020204" pitchFamily="34" charset="0"/>
              <a:buChar char="•"/>
            </a:pPr>
            <a:r>
              <a:rPr lang="en-US" dirty="0" smtClean="0"/>
              <a:t>Daily time series seem not stable over time. </a:t>
            </a:r>
          </a:p>
          <a:p>
            <a:pPr lvl="1">
              <a:buFont typeface="Arial" panose="020B0604020202020204" pitchFamily="34" charset="0"/>
              <a:buChar char="•"/>
            </a:pPr>
            <a:r>
              <a:rPr lang="en-US" dirty="0" smtClean="0"/>
              <a:t>Requiring further analysis with more data.</a:t>
            </a:r>
          </a:p>
        </p:txBody>
      </p:sp>
      <p:pic>
        <p:nvPicPr>
          <p:cNvPr id="12" name="Picture 11"/>
          <p:cNvPicPr>
            <a:picLocks noChangeAspect="1"/>
          </p:cNvPicPr>
          <p:nvPr/>
        </p:nvPicPr>
        <p:blipFill>
          <a:blip r:embed="rId3"/>
          <a:stretch>
            <a:fillRect/>
          </a:stretch>
        </p:blipFill>
        <p:spPr>
          <a:xfrm>
            <a:off x="352765" y="1319248"/>
            <a:ext cx="11429321" cy="2091543"/>
          </a:xfrm>
          <a:prstGeom prst="rect">
            <a:avLst/>
          </a:prstGeom>
        </p:spPr>
      </p:pic>
    </p:spTree>
    <p:extLst>
      <p:ext uri="{BB962C8B-B14F-4D97-AF65-F5344CB8AC3E}">
        <p14:creationId xmlns:p14="http://schemas.microsoft.com/office/powerpoint/2010/main" val="180885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0"/>
            <a:ext cx="10515600" cy="1325563"/>
          </a:xfrm>
        </p:spPr>
        <p:txBody>
          <a:bodyPr/>
          <a:lstStyle/>
          <a:p>
            <a:r>
              <a:rPr lang="en-US" sz="3600" b="1" dirty="0"/>
              <a:t>Scan Angle and Scene Temperature Dependent Biases</a:t>
            </a:r>
            <a:r>
              <a:rPr lang="en-US" sz="3600" dirty="0" smtClean="0"/>
              <a:t/>
            </a:r>
            <a:br>
              <a:rPr lang="en-US" sz="3600" dirty="0" smtClean="0"/>
            </a:br>
            <a:r>
              <a:rPr lang="en-US" sz="3600" dirty="0" smtClean="0"/>
              <a:t>(</a:t>
            </a:r>
            <a:r>
              <a:rPr lang="en-US" sz="3200" dirty="0" smtClean="0"/>
              <a:t>M13)</a:t>
            </a:r>
            <a:r>
              <a:rPr lang="en-US" sz="3600" dirty="0" smtClean="0"/>
              <a:t/>
            </a:r>
            <a:br>
              <a:rPr lang="en-US" sz="3600" dirty="0" smtClean="0"/>
            </a:br>
            <a:endParaRPr lang="en-US" sz="3600" dirty="0"/>
          </a:p>
        </p:txBody>
      </p:sp>
      <p:sp>
        <p:nvSpPr>
          <p:cNvPr id="9" name="TextBox 8"/>
          <p:cNvSpPr txBox="1"/>
          <p:nvPr/>
        </p:nvSpPr>
        <p:spPr>
          <a:xfrm>
            <a:off x="6240915" y="3924592"/>
            <a:ext cx="5805941" cy="30162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M13 exhibit different bias patterns for the measured and gap-filled CrIS spectra.</a:t>
            </a:r>
          </a:p>
          <a:p>
            <a:pPr marL="342900" indent="-342900">
              <a:buFont typeface="Wingdings" panose="05000000000000000000" pitchFamily="2" charset="2"/>
              <a:buChar char="Ø"/>
            </a:pPr>
            <a:r>
              <a:rPr lang="en-US" sz="2000" dirty="0" smtClean="0"/>
              <a:t>Independent VIIRS pitch maneuver data analysis results indicate:</a:t>
            </a:r>
          </a:p>
          <a:p>
            <a:pPr marL="342900" lvl="1" indent="-342900">
              <a:buFont typeface="Arial" panose="020B0604020202020204" pitchFamily="34" charset="0"/>
              <a:buChar char="•"/>
            </a:pPr>
            <a:r>
              <a:rPr lang="en-US" sz="1800" dirty="0" smtClean="0"/>
              <a:t>The scan angle dependent biases are likely caused the gap in the CrIS measured spectra. </a:t>
            </a:r>
          </a:p>
          <a:p>
            <a:pPr marL="342900" lvl="1" indent="-342900">
              <a:buFont typeface="Arial" panose="020B0604020202020204" pitchFamily="34" charset="0"/>
              <a:buChar char="•"/>
            </a:pPr>
            <a:r>
              <a:rPr lang="en-US" sz="1800" dirty="0" smtClean="0"/>
              <a:t>CrIS gap-filled spectra may introduce additional VIIRS-CrIS BT biases.</a:t>
            </a:r>
          </a:p>
          <a:p>
            <a:pPr marL="342900" lvl="1" indent="-342900">
              <a:buFont typeface="Arial" panose="020B0604020202020204" pitchFamily="34" charset="0"/>
              <a:buChar char="•"/>
            </a:pPr>
            <a:r>
              <a:rPr lang="en-US" sz="1800" dirty="0" smtClean="0"/>
              <a:t>Will be further studied.</a:t>
            </a:r>
            <a:endParaRPr lang="en-US" sz="2000" dirty="0" smtClean="0"/>
          </a:p>
          <a:p>
            <a:pPr marL="347663" lvl="3">
              <a:buFont typeface="Arial" panose="020B0604020202020204" pitchFamily="34" charset="0"/>
              <a:buChar char="•"/>
            </a:pPr>
            <a:endParaRPr lang="en-US" sz="2000" dirty="0" smtClean="0"/>
          </a:p>
        </p:txBody>
      </p:sp>
      <p:grpSp>
        <p:nvGrpSpPr>
          <p:cNvPr id="16" name="Group 15"/>
          <p:cNvGrpSpPr/>
          <p:nvPr/>
        </p:nvGrpSpPr>
        <p:grpSpPr>
          <a:xfrm>
            <a:off x="0" y="1004612"/>
            <a:ext cx="11791270" cy="5660016"/>
            <a:chOff x="72798" y="1236840"/>
            <a:chExt cx="11791270" cy="5660016"/>
          </a:xfrm>
        </p:grpSpPr>
        <p:pic>
          <p:nvPicPr>
            <p:cNvPr id="13" name="Picture 12"/>
            <p:cNvPicPr>
              <a:picLocks noChangeAspect="1"/>
            </p:cNvPicPr>
            <p:nvPr/>
          </p:nvPicPr>
          <p:blipFill>
            <a:blip r:embed="rId3"/>
            <a:stretch>
              <a:fillRect/>
            </a:stretch>
          </p:blipFill>
          <p:spPr>
            <a:xfrm>
              <a:off x="348343" y="3918858"/>
              <a:ext cx="5631543" cy="2977998"/>
            </a:xfrm>
            <a:prstGeom prst="rect">
              <a:avLst/>
            </a:prstGeom>
          </p:spPr>
        </p:pic>
        <p:pic>
          <p:nvPicPr>
            <p:cNvPr id="12" name="Picture 11"/>
            <p:cNvPicPr>
              <a:picLocks noChangeAspect="1"/>
            </p:cNvPicPr>
            <p:nvPr/>
          </p:nvPicPr>
          <p:blipFill>
            <a:blip r:embed="rId4"/>
            <a:stretch>
              <a:fillRect/>
            </a:stretch>
          </p:blipFill>
          <p:spPr>
            <a:xfrm>
              <a:off x="72798" y="1236840"/>
              <a:ext cx="11791270" cy="2682018"/>
            </a:xfrm>
            <a:prstGeom prst="rect">
              <a:avLst/>
            </a:prstGeom>
          </p:spPr>
        </p:pic>
        <p:grpSp>
          <p:nvGrpSpPr>
            <p:cNvPr id="11" name="Group 10"/>
            <p:cNvGrpSpPr/>
            <p:nvPr/>
          </p:nvGrpSpPr>
          <p:grpSpPr>
            <a:xfrm>
              <a:off x="2017005" y="1975914"/>
              <a:ext cx="8509156" cy="3179784"/>
              <a:chOff x="2007900" y="1238077"/>
              <a:chExt cx="8509156" cy="3179784"/>
            </a:xfrm>
          </p:grpSpPr>
          <p:sp>
            <p:nvSpPr>
              <p:cNvPr id="6" name="TextBox 5"/>
              <p:cNvSpPr txBox="1"/>
              <p:nvPr/>
            </p:nvSpPr>
            <p:spPr>
              <a:xfrm>
                <a:off x="2007900" y="1329181"/>
                <a:ext cx="2294218" cy="400110"/>
              </a:xfrm>
              <a:prstGeom prst="rect">
                <a:avLst/>
              </a:prstGeom>
              <a:noFill/>
            </p:spPr>
            <p:txBody>
              <a:bodyPr wrap="none" rtlCol="0">
                <a:spAutoFit/>
              </a:bodyPr>
              <a:lstStyle/>
              <a:p>
                <a:r>
                  <a:rPr lang="en-US" sz="2000" dirty="0" smtClean="0"/>
                  <a:t>VIIRS - </a:t>
                </a:r>
                <a:r>
                  <a:rPr lang="en-US" sz="2000" dirty="0" err="1" smtClean="0"/>
                  <a:t>CrIS</a:t>
                </a:r>
                <a:r>
                  <a:rPr lang="en-US" sz="2000" i="1" baseline="-25000" dirty="0" err="1" smtClean="0"/>
                  <a:t>observed</a:t>
                </a:r>
                <a:endParaRPr lang="en-US" sz="2000" i="1" baseline="-25000" dirty="0"/>
              </a:p>
            </p:txBody>
          </p:sp>
          <p:sp>
            <p:nvSpPr>
              <p:cNvPr id="7" name="TextBox 6"/>
              <p:cNvSpPr txBox="1"/>
              <p:nvPr/>
            </p:nvSpPr>
            <p:spPr>
              <a:xfrm>
                <a:off x="8171542" y="1238077"/>
                <a:ext cx="2345514" cy="400110"/>
              </a:xfrm>
              <a:prstGeom prst="rect">
                <a:avLst/>
              </a:prstGeom>
              <a:noFill/>
            </p:spPr>
            <p:txBody>
              <a:bodyPr wrap="none" rtlCol="0">
                <a:spAutoFit/>
              </a:bodyPr>
              <a:lstStyle/>
              <a:p>
                <a:r>
                  <a:rPr lang="en-US" sz="2000" dirty="0" smtClean="0"/>
                  <a:t>VIIRS – </a:t>
                </a:r>
                <a:r>
                  <a:rPr lang="en-US" sz="2000" dirty="0" err="1" smtClean="0"/>
                  <a:t>CrIS</a:t>
                </a:r>
                <a:r>
                  <a:rPr lang="en-US" sz="2000" i="1" baseline="-25000" dirty="0" err="1" smtClean="0"/>
                  <a:t>gap</a:t>
                </a:r>
                <a:r>
                  <a:rPr lang="en-US" sz="2000" i="1" baseline="-25000" dirty="0" smtClean="0"/>
                  <a:t>-filled</a:t>
                </a:r>
                <a:endParaRPr lang="en-US" sz="2000" i="1" baseline="-25000" dirty="0"/>
              </a:p>
            </p:txBody>
          </p:sp>
          <p:sp>
            <p:nvSpPr>
              <p:cNvPr id="15" name="TextBox 14"/>
              <p:cNvSpPr txBox="1"/>
              <p:nvPr/>
            </p:nvSpPr>
            <p:spPr>
              <a:xfrm>
                <a:off x="2312219" y="4017751"/>
                <a:ext cx="2294218" cy="400110"/>
              </a:xfrm>
              <a:prstGeom prst="rect">
                <a:avLst/>
              </a:prstGeom>
              <a:noFill/>
            </p:spPr>
            <p:txBody>
              <a:bodyPr wrap="none" rtlCol="0">
                <a:spAutoFit/>
              </a:bodyPr>
              <a:lstStyle/>
              <a:p>
                <a:r>
                  <a:rPr lang="en-US" sz="2000" dirty="0" smtClean="0"/>
                  <a:t>VIIRS - </a:t>
                </a:r>
                <a:r>
                  <a:rPr lang="en-US" sz="2000" dirty="0" err="1" smtClean="0"/>
                  <a:t>CrIS</a:t>
                </a:r>
                <a:r>
                  <a:rPr lang="en-US" sz="2000" i="1" baseline="-25000" dirty="0" err="1" smtClean="0"/>
                  <a:t>observed</a:t>
                </a:r>
                <a:endParaRPr lang="en-US" sz="2000" i="1" baseline="-25000" dirty="0"/>
              </a:p>
            </p:txBody>
          </p:sp>
        </p:grpSp>
      </p:grpSp>
      <p:sp>
        <p:nvSpPr>
          <p:cNvPr id="14" name="TextBox 13"/>
          <p:cNvSpPr txBox="1"/>
          <p:nvPr/>
        </p:nvSpPr>
        <p:spPr>
          <a:xfrm>
            <a:off x="1242936" y="5632752"/>
            <a:ext cx="3309257" cy="523220"/>
          </a:xfrm>
          <a:prstGeom prst="rect">
            <a:avLst/>
          </a:prstGeom>
          <a:noFill/>
        </p:spPr>
        <p:txBody>
          <a:bodyPr wrap="square" rtlCol="0">
            <a:spAutoFit/>
          </a:bodyPr>
          <a:lstStyle/>
          <a:p>
            <a:r>
              <a:rPr lang="en-US" dirty="0" smtClean="0"/>
              <a:t>After applying pitch maneuver data derived cal. Parameters (reprocessed). </a:t>
            </a:r>
            <a:endParaRPr lang="en-US" dirty="0"/>
          </a:p>
        </p:txBody>
      </p:sp>
    </p:spTree>
    <p:extLst>
      <p:ext uri="{BB962C8B-B14F-4D97-AF65-F5344CB8AC3E}">
        <p14:creationId xmlns:p14="http://schemas.microsoft.com/office/powerpoint/2010/main" val="147299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0"/>
            <a:ext cx="10515600" cy="912132"/>
          </a:xfrm>
        </p:spPr>
        <p:txBody>
          <a:bodyPr/>
          <a:lstStyle/>
          <a:p>
            <a:r>
              <a:rPr lang="en-US" dirty="0" smtClean="0"/>
              <a:t>I4 and M12 (NOAA-21)</a:t>
            </a:r>
            <a:endParaRPr lang="en-US" dirty="0"/>
          </a:p>
        </p:txBody>
      </p:sp>
      <p:pic>
        <p:nvPicPr>
          <p:cNvPr id="4" name="Picture 3"/>
          <p:cNvPicPr>
            <a:picLocks noChangeAspect="1"/>
          </p:cNvPicPr>
          <p:nvPr/>
        </p:nvPicPr>
        <p:blipFill>
          <a:blip r:embed="rId2"/>
          <a:stretch>
            <a:fillRect/>
          </a:stretch>
        </p:blipFill>
        <p:spPr>
          <a:xfrm>
            <a:off x="145142" y="1284288"/>
            <a:ext cx="11742057" cy="3093564"/>
          </a:xfrm>
          <a:prstGeom prst="rect">
            <a:avLst/>
          </a:prstGeom>
        </p:spPr>
      </p:pic>
      <p:sp>
        <p:nvSpPr>
          <p:cNvPr id="3" name="Text Placeholder 2"/>
          <p:cNvSpPr>
            <a:spLocks noGrp="1"/>
          </p:cNvSpPr>
          <p:nvPr>
            <p:ph type="body" idx="1"/>
          </p:nvPr>
        </p:nvSpPr>
        <p:spPr>
          <a:xfrm>
            <a:off x="635000" y="4489081"/>
            <a:ext cx="10515600" cy="1131453"/>
          </a:xfrm>
        </p:spPr>
        <p:txBody>
          <a:bodyPr/>
          <a:lstStyle/>
          <a:p>
            <a:pPr>
              <a:buFont typeface="Wingdings" panose="05000000000000000000" pitchFamily="2" charset="2"/>
              <a:buChar char="Ø"/>
            </a:pPr>
            <a:r>
              <a:rPr lang="en-US" dirty="0" smtClean="0"/>
              <a:t>I4 and M12 show much larger BT Biases compared to other bands. </a:t>
            </a:r>
          </a:p>
          <a:p>
            <a:pPr lvl="1"/>
            <a:r>
              <a:rPr lang="en-US" dirty="0" smtClean="0"/>
              <a:t>VIIRS RSRs are only ~80% covered by CrIS gap-filled spectra.</a:t>
            </a:r>
          </a:p>
          <a:p>
            <a:pPr lvl="1"/>
            <a:r>
              <a:rPr lang="en-US" dirty="0"/>
              <a:t>Signals are small, </a:t>
            </a:r>
            <a:r>
              <a:rPr lang="en-US" dirty="0" smtClean="0"/>
              <a:t>stricter quality </a:t>
            </a:r>
            <a:r>
              <a:rPr lang="en-US" dirty="0"/>
              <a:t>control </a:t>
            </a:r>
            <a:r>
              <a:rPr lang="en-US" dirty="0" smtClean="0"/>
              <a:t>may be required</a:t>
            </a:r>
            <a:r>
              <a:rPr lang="en-US" dirty="0"/>
              <a:t>. </a:t>
            </a:r>
          </a:p>
          <a:p>
            <a:pPr lvl="1"/>
            <a:r>
              <a:rPr lang="en-US" dirty="0" smtClean="0"/>
              <a:t>Larger uncertainty may exist in the CrIS gap-filled spectra.</a:t>
            </a:r>
          </a:p>
          <a:p>
            <a:pPr lvl="1"/>
            <a:r>
              <a:rPr lang="en-US" dirty="0" smtClean="0"/>
              <a:t>Will be further studied.</a:t>
            </a:r>
          </a:p>
          <a:p>
            <a:pPr lvl="1"/>
            <a:endParaRPr lang="en-US" dirty="0"/>
          </a:p>
        </p:txBody>
      </p:sp>
    </p:spTree>
    <p:extLst>
      <p:ext uri="{BB962C8B-B14F-4D97-AF65-F5344CB8AC3E}">
        <p14:creationId xmlns:p14="http://schemas.microsoft.com/office/powerpoint/2010/main" val="369866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title"/>
          </p:nvPr>
        </p:nvSpPr>
        <p:spPr>
          <a:xfrm>
            <a:off x="587477" y="-106824"/>
            <a:ext cx="10515600" cy="854075"/>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1800"/>
              <a:buNone/>
            </a:pPr>
            <a:r>
              <a:rPr lang="en-US" dirty="0"/>
              <a:t>Summary</a:t>
            </a:r>
            <a:endParaRPr dirty="0"/>
          </a:p>
        </p:txBody>
      </p:sp>
      <p:sp>
        <p:nvSpPr>
          <p:cNvPr id="280" name="Google Shape;280;p15"/>
          <p:cNvSpPr txBox="1">
            <a:spLocks noGrp="1"/>
          </p:cNvSpPr>
          <p:nvPr>
            <p:ph type="body" idx="1"/>
          </p:nvPr>
        </p:nvSpPr>
        <p:spPr>
          <a:xfrm>
            <a:off x="523875" y="1219200"/>
            <a:ext cx="10829925" cy="5137150"/>
          </a:xfrm>
          <a:prstGeom prst="rect">
            <a:avLst/>
          </a:prstGeom>
          <a:noFill/>
          <a:ln>
            <a:noFill/>
          </a:ln>
        </p:spPr>
        <p:txBody>
          <a:bodyPr spcFirstLastPara="1" wrap="square" lIns="91425" tIns="45700" rIns="91425" bIns="45700" anchor="t" anchorCtr="0">
            <a:normAutofit lnSpcReduction="10000"/>
          </a:bodyPr>
          <a:lstStyle/>
          <a:p>
            <a:pPr marL="457200" lvl="0" indent="-333632" algn="l" rtl="0">
              <a:lnSpc>
                <a:spcPct val="90000"/>
              </a:lnSpc>
              <a:spcBef>
                <a:spcPts val="1000"/>
              </a:spcBef>
              <a:spcAft>
                <a:spcPts val="0"/>
              </a:spcAft>
              <a:buSzPct val="69498"/>
              <a:buFont typeface="Noto Sans Symbols"/>
              <a:buChar char="⮚"/>
            </a:pPr>
            <a:r>
              <a:rPr lang="en-US" dirty="0" smtClean="0"/>
              <a:t>The impacts of CrIS gap-filled spectra on NOAA-21 VIIRS on-orbit calibration evaluation were studied.</a:t>
            </a:r>
          </a:p>
          <a:p>
            <a:pPr lvl="0" indent="-333632">
              <a:buSzPct val="69498"/>
              <a:buFont typeface="Noto Sans Symbols"/>
              <a:buChar char="⮚"/>
            </a:pPr>
            <a:endParaRPr lang="en-US" dirty="0" smtClean="0">
              <a:latin typeface="Calibri" panose="020F0502020204030204" pitchFamily="34" charset="0"/>
              <a:cs typeface="Calibri" panose="020F0502020204030204" pitchFamily="34" charset="0"/>
            </a:endParaRPr>
          </a:p>
          <a:p>
            <a:pPr lvl="0" indent="-333632">
              <a:buSzPct val="69498"/>
              <a:buFont typeface="Noto Sans Symbols"/>
              <a:buChar char="⮚"/>
            </a:pPr>
            <a:r>
              <a:rPr lang="en-US" dirty="0" smtClean="0">
                <a:latin typeface="Calibri" panose="020F0502020204030204" pitchFamily="34" charset="0"/>
                <a:cs typeface="Calibri" panose="020F0502020204030204" pitchFamily="34" charset="0"/>
              </a:rPr>
              <a:t>Preliminary results indicate:</a:t>
            </a:r>
          </a:p>
          <a:p>
            <a:pPr marL="923668" lvl="1">
              <a:buSzPct val="69498"/>
              <a:buFont typeface="Arial" panose="020B0604020202020204" pitchFamily="34" charset="0"/>
              <a:buChar char="•"/>
            </a:pPr>
            <a:r>
              <a:rPr lang="en-US" dirty="0">
                <a:latin typeface="Calibri" panose="020F0502020204030204" pitchFamily="34" charset="0"/>
                <a:cs typeface="Calibri" panose="020F0502020204030204" pitchFamily="34" charset="0"/>
              </a:rPr>
              <a:t>The impacts of gap-filling on I5 and M15-M16 are small (within </a:t>
            </a:r>
            <a:r>
              <a:rPr lang="en-US" dirty="0">
                <a:latin typeface="Calibri" panose="020F0502020204030204" pitchFamily="34" charset="0"/>
                <a:ea typeface="Arial"/>
                <a:cs typeface="Calibri" panose="020F0502020204030204" pitchFamily="34" charset="0"/>
                <a:sym typeface="Arial"/>
              </a:rPr>
              <a:t>±</a:t>
            </a:r>
            <a:r>
              <a:rPr lang="en-US" dirty="0">
                <a:latin typeface="Calibri" panose="020F0502020204030204" pitchFamily="34" charset="0"/>
                <a:cs typeface="Calibri" panose="020F0502020204030204" pitchFamily="34" charset="0"/>
              </a:rPr>
              <a:t>0.01 K).</a:t>
            </a:r>
          </a:p>
          <a:p>
            <a:pPr marL="923668" lvl="1">
              <a:buSzPct val="69498"/>
              <a:buFont typeface="Arial" panose="020B0604020202020204" pitchFamily="34" charset="0"/>
              <a:buChar char="•"/>
            </a:pPr>
            <a:r>
              <a:rPr lang="en-US" dirty="0" smtClean="0">
                <a:latin typeface="Calibri" panose="020F0502020204030204" pitchFamily="34" charset="0"/>
                <a:cs typeface="Calibri" panose="020F0502020204030204" pitchFamily="34" charset="0"/>
              </a:rPr>
              <a:t>CrIS </a:t>
            </a:r>
            <a:r>
              <a:rPr lang="en-US" dirty="0">
                <a:latin typeface="Calibri" panose="020F0502020204030204" pitchFamily="34" charset="0"/>
                <a:cs typeface="Calibri" panose="020F0502020204030204" pitchFamily="34" charset="0"/>
              </a:rPr>
              <a:t>gap filled spectra are valuable for validating VIIRS M14 </a:t>
            </a:r>
            <a:r>
              <a:rPr lang="en-US" dirty="0" smtClean="0">
                <a:latin typeface="Calibri" panose="020F0502020204030204" pitchFamily="34" charset="0"/>
                <a:cs typeface="Calibri" panose="020F0502020204030204" pitchFamily="34" charset="0"/>
              </a:rPr>
              <a:t>and M13 calibration.</a:t>
            </a:r>
            <a:endParaRPr lang="en-US" dirty="0">
              <a:latin typeface="Calibri" panose="020F0502020204030204" pitchFamily="34" charset="0"/>
              <a:cs typeface="Calibri" panose="020F0502020204030204" pitchFamily="34" charset="0"/>
            </a:endParaRPr>
          </a:p>
          <a:p>
            <a:pPr marL="923668" lvl="1">
              <a:buSzPct val="69498"/>
              <a:buFont typeface="Arial" panose="020B0604020202020204" pitchFamily="34" charset="0"/>
              <a:buChar char="•"/>
            </a:pPr>
            <a:r>
              <a:rPr lang="en-US" dirty="0" smtClean="0">
                <a:latin typeface="Calibri" panose="020F0502020204030204" pitchFamily="34" charset="0"/>
                <a:cs typeface="Calibri" panose="020F0502020204030204" pitchFamily="34" charset="0"/>
              </a:rPr>
              <a:t>Further analysis are needed for the I2, M12-M13  results. larger uncertainty may exist in the CrIS gap-filled spectra. </a:t>
            </a:r>
          </a:p>
          <a:p>
            <a:pPr indent="-333632">
              <a:buSzPct val="69498"/>
              <a:buFont typeface="Noto Sans Symbols"/>
              <a:buChar char="⮚"/>
            </a:pPr>
            <a:endParaRPr lang="en-US" dirty="0" smtClean="0">
              <a:latin typeface="Calibri" panose="020F0502020204030204" pitchFamily="34" charset="0"/>
              <a:cs typeface="Calibri" panose="020F0502020204030204" pitchFamily="34" charset="0"/>
            </a:endParaRPr>
          </a:p>
          <a:p>
            <a:pPr indent="-333632">
              <a:buSzPct val="69498"/>
              <a:buFont typeface="Noto Sans Symbols"/>
              <a:buChar char="⮚"/>
            </a:pPr>
            <a:r>
              <a:rPr lang="en-US" dirty="0" smtClean="0">
                <a:latin typeface="Calibri" panose="020F0502020204030204" pitchFamily="34" charset="0"/>
                <a:cs typeface="Calibri" panose="020F0502020204030204" pitchFamily="34" charset="0"/>
              </a:rPr>
              <a:t>Thanks GSICS IR subgroup for developing and sharing the CrIS gap-filling method! </a:t>
            </a:r>
          </a:p>
          <a:p>
            <a:pPr lvl="1" indent="-333632">
              <a:buSzPct val="69498"/>
              <a:buFont typeface="Noto Sans Symbols"/>
              <a:buChar char="⮚"/>
            </a:pPr>
            <a:endParaRPr lang="en-US" dirty="0" smtClean="0">
              <a:latin typeface="Calibri" panose="020F0502020204030204" pitchFamily="34" charset="0"/>
              <a:cs typeface="Calibri" panose="020F0502020204030204" pitchFamily="34" charset="0"/>
            </a:endParaRPr>
          </a:p>
          <a:p>
            <a:pPr marL="457200" lvl="0" indent="-228600" algn="l" rtl="0">
              <a:lnSpc>
                <a:spcPct val="90000"/>
              </a:lnSpc>
              <a:spcBef>
                <a:spcPts val="1000"/>
              </a:spcBef>
              <a:spcAft>
                <a:spcPts val="0"/>
              </a:spcAft>
              <a:buSzPct val="69498"/>
              <a:buFont typeface="Noto Sans Symbols"/>
              <a:buNone/>
            </a:pPr>
            <a:endParaRPr dirty="0"/>
          </a:p>
          <a:p>
            <a:pPr marL="914400" lvl="0" indent="0" algn="l" rtl="0">
              <a:lnSpc>
                <a:spcPct val="90000"/>
              </a:lnSpc>
              <a:spcBef>
                <a:spcPts val="500"/>
              </a:spcBef>
              <a:spcAft>
                <a:spcPts val="0"/>
              </a:spcAft>
              <a:buNone/>
            </a:pPr>
            <a:endParaRPr dirty="0"/>
          </a:p>
          <a:p>
            <a:pPr marL="914400" lvl="1" indent="-228600" algn="l" rtl="0">
              <a:lnSpc>
                <a:spcPct val="90000"/>
              </a:lnSpc>
              <a:spcBef>
                <a:spcPts val="500"/>
              </a:spcBef>
              <a:spcAft>
                <a:spcPts val="0"/>
              </a:spcAft>
              <a:buSzPct val="81081"/>
              <a:buFont typeface="Arial"/>
              <a:buNone/>
            </a:pPr>
            <a:endParaRPr dirty="0"/>
          </a:p>
        </p:txBody>
      </p:sp>
      <p:sp>
        <p:nvSpPr>
          <p:cNvPr id="281" name="Google Shape;281;p15"/>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895862"/>
          </a:xfrm>
        </p:spPr>
        <p:txBody>
          <a:bodyPr/>
          <a:lstStyle/>
          <a:p>
            <a:r>
              <a:rPr lang="en-US" b="1" dirty="0" smtClean="0"/>
              <a:t>Funding </a:t>
            </a:r>
            <a:r>
              <a:rPr lang="en-US" b="1" dirty="0" smtClean="0"/>
              <a:t>and Disclaimer</a:t>
            </a:r>
            <a:endParaRPr lang="en-US" dirty="0"/>
          </a:p>
        </p:txBody>
      </p:sp>
      <p:sp>
        <p:nvSpPr>
          <p:cNvPr id="5" name="Text Placeholder 4"/>
          <p:cNvSpPr>
            <a:spLocks noGrp="1"/>
          </p:cNvSpPr>
          <p:nvPr>
            <p:ph type="body" idx="1"/>
          </p:nvPr>
        </p:nvSpPr>
        <p:spPr>
          <a:xfrm>
            <a:off x="838200" y="1346302"/>
            <a:ext cx="10515600" cy="4351338"/>
          </a:xfrm>
        </p:spPr>
        <p:txBody>
          <a:bodyPr/>
          <a:lstStyle/>
          <a:p>
            <a:pPr>
              <a:buFont typeface="Wingdings" panose="05000000000000000000" pitchFamily="2" charset="2"/>
              <a:buChar char="Ø"/>
            </a:pPr>
            <a:r>
              <a:rPr lang="en-US" b="1" dirty="0" smtClean="0"/>
              <a:t>Funding: </a:t>
            </a:r>
            <a:r>
              <a:rPr lang="en-US" dirty="0" smtClean="0"/>
              <a:t>This </a:t>
            </a:r>
            <a:r>
              <a:rPr lang="en-US" dirty="0"/>
              <a:t>study was supported by NOAA grant NA19NES4320002 (Cooperative Institute </a:t>
            </a:r>
            <a:r>
              <a:rPr lang="en-US" dirty="0" smtClean="0"/>
              <a:t>for Satellite </a:t>
            </a:r>
            <a:r>
              <a:rPr lang="en-US" dirty="0"/>
              <a:t>Earth System Studies—CISESS) at the University of </a:t>
            </a:r>
            <a:r>
              <a:rPr lang="en-US" dirty="0" smtClean="0"/>
              <a:t>Maryland/ESSIC.</a:t>
            </a:r>
          </a:p>
          <a:p>
            <a:pPr>
              <a:buFont typeface="Wingdings" panose="05000000000000000000" pitchFamily="2" charset="2"/>
              <a:buChar char="Ø"/>
            </a:pPr>
            <a:endParaRPr lang="en-US" b="1" dirty="0"/>
          </a:p>
          <a:p>
            <a:pPr>
              <a:buFont typeface="Wingdings" panose="05000000000000000000" pitchFamily="2" charset="2"/>
              <a:buChar char="Ø"/>
            </a:pPr>
            <a:r>
              <a:rPr lang="en-US" b="1" dirty="0" smtClean="0"/>
              <a:t>Disclaimer</a:t>
            </a:r>
            <a:r>
              <a:rPr lang="en-US" b="1" dirty="0"/>
              <a:t>:</a:t>
            </a:r>
            <a:r>
              <a:rPr lang="en-US" dirty="0"/>
              <a:t> The scientific results and conclusions, as well as any views or opinions expressed herein, are those of the author(s) and do not necessarily reflect those of NOAA or the Department of Commerce.</a:t>
            </a:r>
          </a:p>
          <a:p>
            <a:endParaRPr lang="en-US" dirty="0"/>
          </a:p>
          <a:p>
            <a:endParaRPr lang="en-US" dirty="0"/>
          </a:p>
        </p:txBody>
      </p:sp>
    </p:spTree>
    <p:extLst>
      <p:ext uri="{BB962C8B-B14F-4D97-AF65-F5344CB8AC3E}">
        <p14:creationId xmlns:p14="http://schemas.microsoft.com/office/powerpoint/2010/main" val="874673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2977696"/>
            <a:ext cx="10515600" cy="1325563"/>
          </a:xfrm>
        </p:spPr>
        <p:txBody>
          <a:bodyPr/>
          <a:lstStyle/>
          <a:p>
            <a:r>
              <a:rPr lang="en-US" dirty="0" smtClean="0"/>
              <a:t>Backups</a:t>
            </a:r>
            <a:endParaRPr lang="en-US" dirty="0"/>
          </a:p>
        </p:txBody>
      </p:sp>
    </p:spTree>
    <p:extLst>
      <p:ext uri="{BB962C8B-B14F-4D97-AF65-F5344CB8AC3E}">
        <p14:creationId xmlns:p14="http://schemas.microsoft.com/office/powerpoint/2010/main" val="273994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7494"/>
          </a:xfrm>
        </p:spPr>
        <p:txBody>
          <a:bodyPr/>
          <a:lstStyle/>
          <a:p>
            <a:r>
              <a:rPr lang="en-US" dirty="0" smtClean="0"/>
              <a:t>S-NPP/NOAA-20 VIIRS-CrIS Results</a:t>
            </a:r>
            <a:endParaRPr lang="en-US" dirty="0"/>
          </a:p>
        </p:txBody>
      </p:sp>
      <p:pic>
        <p:nvPicPr>
          <p:cNvPr id="5" name="Picture 4"/>
          <p:cNvPicPr>
            <a:picLocks noChangeAspect="1"/>
          </p:cNvPicPr>
          <p:nvPr/>
        </p:nvPicPr>
        <p:blipFill>
          <a:blip r:embed="rId2"/>
          <a:stretch>
            <a:fillRect/>
          </a:stretch>
        </p:blipFill>
        <p:spPr>
          <a:xfrm>
            <a:off x="386499" y="2136358"/>
            <a:ext cx="11189616" cy="3729872"/>
          </a:xfrm>
          <a:prstGeom prst="rect">
            <a:avLst/>
          </a:prstGeom>
        </p:spPr>
      </p:pic>
      <p:sp>
        <p:nvSpPr>
          <p:cNvPr id="6" name="Google Shape;164;p6"/>
          <p:cNvSpPr txBox="1"/>
          <p:nvPr/>
        </p:nvSpPr>
        <p:spPr>
          <a:xfrm>
            <a:off x="838200" y="1168003"/>
            <a:ext cx="11001830" cy="70784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Noto Sans Symbols"/>
              <a:buChar char="⮚"/>
            </a:pPr>
            <a:r>
              <a:rPr lang="en-US" sz="2000" dirty="0" smtClean="0">
                <a:solidFill>
                  <a:schemeClr val="dk1"/>
                </a:solidFill>
                <a:latin typeface="Arial"/>
                <a:ea typeface="Arial"/>
                <a:cs typeface="Arial"/>
                <a:sym typeface="Arial"/>
              </a:rPr>
              <a:t>Findings</a:t>
            </a:r>
            <a:r>
              <a:rPr lang="en-US" sz="2000" dirty="0">
                <a:solidFill>
                  <a:schemeClr val="dk1"/>
                </a:solidFill>
                <a:latin typeface="Arial"/>
                <a:ea typeface="Arial"/>
                <a:cs typeface="Arial"/>
                <a:sym typeface="Arial"/>
              </a:rPr>
              <a:t>: The long-term calibration of S-NPP I5 has been very stable relative to the co-located CrIS observations </a:t>
            </a:r>
            <a:r>
              <a:rPr lang="en-US" sz="2000" dirty="0" smtClean="0">
                <a:solidFill>
                  <a:schemeClr val="dk1"/>
                </a:solidFill>
                <a:latin typeface="Arial"/>
                <a:ea typeface="Arial"/>
                <a:cs typeface="Arial"/>
                <a:sym typeface="Arial"/>
              </a:rPr>
              <a:t>(trend: </a:t>
            </a:r>
            <a:r>
              <a:rPr lang="en-US" sz="2000" dirty="0">
                <a:solidFill>
                  <a:schemeClr val="dk1"/>
                </a:solidFill>
                <a:latin typeface="Arial"/>
                <a:ea typeface="Arial"/>
                <a:cs typeface="Arial"/>
                <a:sym typeface="Arial"/>
              </a:rPr>
              <a:t>~0.5 </a:t>
            </a:r>
            <a:r>
              <a:rPr lang="en-US" sz="2000" dirty="0" smtClean="0">
                <a:solidFill>
                  <a:schemeClr val="dk1"/>
                </a:solidFill>
                <a:latin typeface="Arial"/>
                <a:ea typeface="Arial"/>
                <a:cs typeface="Arial"/>
                <a:sym typeface="Arial"/>
              </a:rPr>
              <a:t>mK/year,  or 0.0005 K/year).</a:t>
            </a:r>
            <a:endParaRPr dirty="0"/>
          </a:p>
        </p:txBody>
      </p:sp>
    </p:spTree>
    <p:extLst>
      <p:ext uri="{BB962C8B-B14F-4D97-AF65-F5344CB8AC3E}">
        <p14:creationId xmlns:p14="http://schemas.microsoft.com/office/powerpoint/2010/main" val="244069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799" y="-113847"/>
            <a:ext cx="10515600" cy="1325563"/>
          </a:xfrm>
        </p:spPr>
        <p:txBody>
          <a:bodyPr/>
          <a:lstStyle/>
          <a:p>
            <a:r>
              <a:rPr lang="en-US" dirty="0" smtClean="0"/>
              <a:t>NOAA-21 I5, M14-M16 (June 8)</a:t>
            </a:r>
            <a:endParaRPr lang="en-US" dirty="0"/>
          </a:p>
        </p:txBody>
      </p:sp>
      <p:pic>
        <p:nvPicPr>
          <p:cNvPr id="4" name="Picture 3"/>
          <p:cNvPicPr>
            <a:picLocks noChangeAspect="1"/>
          </p:cNvPicPr>
          <p:nvPr/>
        </p:nvPicPr>
        <p:blipFill>
          <a:blip r:embed="rId2"/>
          <a:stretch>
            <a:fillRect/>
          </a:stretch>
        </p:blipFill>
        <p:spPr>
          <a:xfrm>
            <a:off x="725714" y="1027906"/>
            <a:ext cx="10943771" cy="5471886"/>
          </a:xfrm>
          <a:prstGeom prst="rect">
            <a:avLst/>
          </a:prstGeom>
        </p:spPr>
      </p:pic>
    </p:spTree>
    <p:extLst>
      <p:ext uri="{BB962C8B-B14F-4D97-AF65-F5344CB8AC3E}">
        <p14:creationId xmlns:p14="http://schemas.microsoft.com/office/powerpoint/2010/main" val="309517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838200" y="0"/>
            <a:ext cx="10515600" cy="8849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Outline</a:t>
            </a:r>
            <a:endParaRPr dirty="0"/>
          </a:p>
        </p:txBody>
      </p:sp>
      <p:sp>
        <p:nvSpPr>
          <p:cNvPr id="127" name="Google Shape;127;p2"/>
          <p:cNvSpPr txBox="1">
            <a:spLocks noGrp="1"/>
          </p:cNvSpPr>
          <p:nvPr>
            <p:ph type="body" idx="1"/>
          </p:nvPr>
        </p:nvSpPr>
        <p:spPr>
          <a:xfrm>
            <a:off x="838200" y="1238328"/>
            <a:ext cx="10515600" cy="4351338"/>
          </a:xfrm>
          <a:prstGeom prst="rect">
            <a:avLst/>
          </a:prstGeom>
          <a:noFill/>
          <a:ln>
            <a:noFill/>
          </a:ln>
        </p:spPr>
        <p:txBody>
          <a:bodyPr spcFirstLastPara="1" wrap="square" lIns="91425" tIns="45700" rIns="91425" bIns="45700" anchor="t" anchorCtr="0">
            <a:noAutofit/>
          </a:bodyPr>
          <a:lstStyle/>
          <a:p>
            <a:pPr marL="517525" lvl="0" indent="-517525" algn="l" rtl="0">
              <a:lnSpc>
                <a:spcPct val="90000"/>
              </a:lnSpc>
              <a:spcBef>
                <a:spcPts val="0"/>
              </a:spcBef>
              <a:spcAft>
                <a:spcPts val="0"/>
              </a:spcAft>
              <a:buClr>
                <a:schemeClr val="dk1"/>
              </a:buClr>
              <a:buSzPts val="2800"/>
              <a:buFont typeface="Noto Sans Symbols"/>
              <a:buChar char="⮚"/>
            </a:pPr>
            <a:r>
              <a:rPr lang="en-US" dirty="0"/>
              <a:t>Background</a:t>
            </a:r>
            <a:endParaRPr dirty="0"/>
          </a:p>
          <a:p>
            <a:pPr marL="517525" lvl="0" indent="-517525">
              <a:buSzPts val="2800"/>
              <a:buFont typeface="Noto Sans Symbols"/>
              <a:buChar char="⮚"/>
            </a:pPr>
            <a:endParaRPr lang="en-US" dirty="0" smtClean="0"/>
          </a:p>
          <a:p>
            <a:pPr marL="517525" lvl="0" indent="-517525">
              <a:buSzPts val="2800"/>
              <a:buFont typeface="Noto Sans Symbols"/>
              <a:buChar char="⮚"/>
            </a:pPr>
            <a:r>
              <a:rPr lang="en-US" dirty="0" smtClean="0"/>
              <a:t>GSICS </a:t>
            </a:r>
            <a:r>
              <a:rPr lang="en-US" dirty="0"/>
              <a:t>IR Subgroup CrIS Gap-Filled </a:t>
            </a:r>
            <a:r>
              <a:rPr lang="en-US" dirty="0" smtClean="0"/>
              <a:t>Coefficients</a:t>
            </a:r>
          </a:p>
          <a:p>
            <a:pPr marL="517525" lvl="0" indent="-517525">
              <a:buSzPts val="2800"/>
              <a:buFont typeface="Noto Sans Symbols"/>
              <a:buChar char="⮚"/>
            </a:pPr>
            <a:endParaRPr lang="en-US" dirty="0" smtClean="0"/>
          </a:p>
          <a:p>
            <a:pPr marL="517525" lvl="0" indent="-517525">
              <a:buSzPts val="2800"/>
              <a:buFont typeface="Noto Sans Symbols"/>
              <a:buChar char="⮚"/>
            </a:pPr>
            <a:r>
              <a:rPr lang="en-US" dirty="0" smtClean="0"/>
              <a:t>Procedures </a:t>
            </a:r>
            <a:r>
              <a:rPr lang="en-US" dirty="0"/>
              <a:t>for VIIRS-CrIS </a:t>
            </a:r>
            <a:r>
              <a:rPr lang="en-US" dirty="0" smtClean="0"/>
              <a:t>Inter-Comparison</a:t>
            </a:r>
          </a:p>
          <a:p>
            <a:pPr marL="517525" lvl="0" indent="-517525" algn="l" rtl="0">
              <a:lnSpc>
                <a:spcPct val="90000"/>
              </a:lnSpc>
              <a:spcBef>
                <a:spcPts val="1000"/>
              </a:spcBef>
              <a:spcAft>
                <a:spcPts val="0"/>
              </a:spcAft>
              <a:buClr>
                <a:schemeClr val="dk1"/>
              </a:buClr>
              <a:buSzPts val="2800"/>
              <a:buFont typeface="Noto Sans Symbols"/>
              <a:buChar char="⮚"/>
            </a:pPr>
            <a:endParaRPr lang="en-US" dirty="0" smtClean="0"/>
          </a:p>
          <a:p>
            <a:pPr marL="517525" lvl="0" indent="-517525" algn="l" rtl="0">
              <a:lnSpc>
                <a:spcPct val="90000"/>
              </a:lnSpc>
              <a:spcBef>
                <a:spcPts val="1000"/>
              </a:spcBef>
              <a:spcAft>
                <a:spcPts val="0"/>
              </a:spcAft>
              <a:buClr>
                <a:schemeClr val="dk1"/>
              </a:buClr>
              <a:buSzPts val="2800"/>
              <a:buFont typeface="Noto Sans Symbols"/>
              <a:buChar char="⮚"/>
            </a:pPr>
            <a:r>
              <a:rPr lang="en-US" dirty="0" smtClean="0"/>
              <a:t>Impacts of CrIS gap-filled spectra on NOAAA-21 VIIRS thermal bands calibration evaluation. </a:t>
            </a:r>
            <a:endParaRPr lang="en-US" dirty="0" smtClean="0">
              <a:solidFill>
                <a:schemeClr val="dk1"/>
              </a:solidFill>
            </a:endParaRPr>
          </a:p>
          <a:p>
            <a:pPr marL="517525" lvl="0" indent="-517525" algn="l" rtl="0">
              <a:lnSpc>
                <a:spcPct val="90000"/>
              </a:lnSpc>
              <a:spcBef>
                <a:spcPts val="1000"/>
              </a:spcBef>
              <a:spcAft>
                <a:spcPts val="0"/>
              </a:spcAft>
              <a:buClr>
                <a:schemeClr val="dk1"/>
              </a:buClr>
              <a:buSzPts val="2800"/>
              <a:buFont typeface="Noto Sans Symbols"/>
              <a:buChar char="⮚"/>
            </a:pPr>
            <a:endParaRPr lang="en-US" dirty="0" smtClean="0"/>
          </a:p>
          <a:p>
            <a:pPr marL="517525" lvl="0" indent="-517525" algn="l" rtl="0">
              <a:lnSpc>
                <a:spcPct val="90000"/>
              </a:lnSpc>
              <a:spcBef>
                <a:spcPts val="1000"/>
              </a:spcBef>
              <a:spcAft>
                <a:spcPts val="0"/>
              </a:spcAft>
              <a:buClr>
                <a:schemeClr val="dk1"/>
              </a:buClr>
              <a:buSzPts val="2800"/>
              <a:buFont typeface="Noto Sans Symbols"/>
              <a:buChar char="⮚"/>
            </a:pPr>
            <a:r>
              <a:rPr lang="en-US" dirty="0" smtClean="0"/>
              <a:t>Summary</a:t>
            </a:r>
            <a:endParaRPr dirty="0"/>
          </a:p>
        </p:txBody>
      </p:sp>
      <p:sp>
        <p:nvSpPr>
          <p:cNvPr id="128" name="Google Shape;128;p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670003" y="-6389"/>
            <a:ext cx="10515600" cy="8615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smtClean="0"/>
              <a:t>Background</a:t>
            </a:r>
            <a:endParaRPr dirty="0"/>
          </a:p>
        </p:txBody>
      </p:sp>
      <p:sp>
        <p:nvSpPr>
          <p:cNvPr id="134" name="Google Shape;134;p3"/>
          <p:cNvSpPr txBox="1">
            <a:spLocks noGrp="1"/>
          </p:cNvSpPr>
          <p:nvPr>
            <p:ph type="body" idx="1"/>
          </p:nvPr>
        </p:nvSpPr>
        <p:spPr>
          <a:xfrm>
            <a:off x="183995" y="1000435"/>
            <a:ext cx="8016575" cy="5355915"/>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0"/>
              </a:spcBef>
              <a:spcAft>
                <a:spcPts val="0"/>
              </a:spcAft>
              <a:buClr>
                <a:schemeClr val="dk1"/>
              </a:buClr>
              <a:buSzPts val="2200"/>
              <a:buFont typeface="Noto Sans Symbols"/>
              <a:buNone/>
            </a:pPr>
            <a:endParaRPr sz="2200" dirty="0"/>
          </a:p>
          <a:p>
            <a:pPr indent="-457200">
              <a:spcBef>
                <a:spcPts val="0"/>
              </a:spcBef>
              <a:buSzPts val="2200"/>
              <a:buFont typeface="Noto Sans Symbols"/>
              <a:buChar char="⮚"/>
            </a:pPr>
            <a:r>
              <a:rPr lang="en-US" dirty="0" smtClean="0"/>
              <a:t>Visible </a:t>
            </a:r>
            <a:r>
              <a:rPr lang="en-US" dirty="0"/>
              <a:t>Infrared Imaging Radiometer </a:t>
            </a:r>
            <a:r>
              <a:rPr lang="en-US" dirty="0" smtClean="0"/>
              <a:t>Suite (VIIRS) </a:t>
            </a:r>
            <a:r>
              <a:rPr lang="en-US" dirty="0" smtClean="0"/>
              <a:t>and </a:t>
            </a:r>
            <a:r>
              <a:rPr lang="en-US" dirty="0"/>
              <a:t>Cross-track Infrared Sounder </a:t>
            </a:r>
            <a:r>
              <a:rPr lang="en-US" dirty="0" smtClean="0"/>
              <a:t>(CrIS)</a:t>
            </a:r>
            <a:r>
              <a:rPr lang="en-US" dirty="0" smtClean="0"/>
              <a:t> are both on the </a:t>
            </a:r>
            <a:r>
              <a:rPr lang="en-US" dirty="0" smtClean="0"/>
              <a:t>S-NPP/NOAA-20/NOAA-21 satellites.</a:t>
            </a:r>
            <a:endParaRPr dirty="0" smtClean="0"/>
          </a:p>
          <a:p>
            <a:pPr indent="-457200">
              <a:buSzPts val="2000"/>
              <a:buFont typeface="Wingdings" panose="05000000000000000000" pitchFamily="2" charset="2"/>
              <a:buChar char="Ø"/>
            </a:pPr>
            <a:endParaRPr lang="en-US" dirty="0" smtClean="0"/>
          </a:p>
          <a:p>
            <a:pPr indent="-457200">
              <a:buSzPts val="2000"/>
              <a:buFont typeface="Wingdings" panose="05000000000000000000" pitchFamily="2" charset="2"/>
              <a:buChar char="Ø"/>
            </a:pPr>
            <a:r>
              <a:rPr lang="en-US" dirty="0" smtClean="0"/>
              <a:t>NOAA STAR VIIRS radiance team has been using CrIS data for evaluating VIIRS thermal bands calibration performance.  </a:t>
            </a:r>
          </a:p>
          <a:p>
            <a:pPr marL="685800" lvl="1" indent="-228600">
              <a:buSzPts val="2000"/>
              <a:buFont typeface="NTR"/>
              <a:buChar char="•"/>
            </a:pPr>
            <a:r>
              <a:rPr lang="en-US" sz="2000" dirty="0" smtClean="0"/>
              <a:t>CrIS L1B data are well calibrated (uncertainty ~0.2-0.3 K), major calibration anomalies/updated are well communicated to the users. </a:t>
            </a:r>
          </a:p>
          <a:p>
            <a:pPr marL="685800" lvl="1" indent="-228600">
              <a:buSzPts val="2000"/>
              <a:buFont typeface="NTR"/>
              <a:buChar char="•"/>
            </a:pPr>
            <a:r>
              <a:rPr lang="en-US" sz="2000" dirty="0" smtClean="0"/>
              <a:t>There are </a:t>
            </a:r>
            <a:r>
              <a:rPr lang="en-US" sz="2000" dirty="0"/>
              <a:t>plenty of co-located </a:t>
            </a:r>
            <a:r>
              <a:rPr lang="en-US" sz="2000" dirty="0" smtClean="0"/>
              <a:t>VIIRS-CrIS observations at </a:t>
            </a:r>
            <a:r>
              <a:rPr lang="en-US" sz="2000" dirty="0"/>
              <a:t>a wide range of scene temperatures (~220 – 310 K). </a:t>
            </a:r>
          </a:p>
          <a:p>
            <a:pPr marL="685800" lvl="1" indent="-228600">
              <a:buSzPts val="2000"/>
              <a:buFont typeface="NTR"/>
              <a:buChar char="•"/>
            </a:pPr>
            <a:r>
              <a:rPr lang="en-US" sz="2000" dirty="0" smtClean="0"/>
              <a:t>Covering a wide range of VIIRS scan angles:  ±48.3°</a:t>
            </a:r>
          </a:p>
          <a:p>
            <a:pPr marL="685800" lvl="1" indent="-228600">
              <a:buSzPts val="2000"/>
              <a:buFont typeface="NTR"/>
              <a:buChar char="•"/>
            </a:pPr>
            <a:r>
              <a:rPr lang="en-US" sz="2000" dirty="0" smtClean="0"/>
              <a:t>I5, M13, and M15-M14 are covered by the CrIS observed spectra.</a:t>
            </a:r>
          </a:p>
          <a:p>
            <a:pPr marL="685800" lvl="1" indent="-228600">
              <a:buSzPts val="2000"/>
              <a:buFont typeface="NTR"/>
              <a:buChar char="•"/>
            </a:pPr>
            <a:endParaRPr lang="en-US" sz="2000" dirty="0" smtClean="0"/>
          </a:p>
          <a:p>
            <a:pPr marL="457200" lvl="1" indent="0">
              <a:buSzPts val="2000"/>
              <a:buNone/>
            </a:pPr>
            <a:endParaRPr lang="en-US" dirty="0" smtClean="0"/>
          </a:p>
          <a:p>
            <a:pPr marL="228600" indent="-228600">
              <a:buSzPts val="2000"/>
              <a:buFont typeface="NTR"/>
              <a:buChar char="•"/>
            </a:pPr>
            <a:endParaRPr lang="en-US" sz="2400"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000"/>
              <a:buChar char="•"/>
            </a:pPr>
            <a:endParaRPr sz="22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200"/>
              <a:buNone/>
            </a:pPr>
            <a:endParaRPr sz="2200" dirty="0"/>
          </a:p>
          <a:p>
            <a:pPr marL="228600" lvl="0" indent="-88900" algn="l" rtl="0">
              <a:lnSpc>
                <a:spcPct val="90000"/>
              </a:lnSpc>
              <a:spcBef>
                <a:spcPts val="1000"/>
              </a:spcBef>
              <a:spcAft>
                <a:spcPts val="0"/>
              </a:spcAft>
              <a:buClr>
                <a:schemeClr val="dk1"/>
              </a:buClr>
              <a:buSzPts val="2200"/>
              <a:buFont typeface="Noto Sans Symbols"/>
              <a:buNone/>
            </a:pPr>
            <a:endParaRPr sz="2200" dirty="0"/>
          </a:p>
          <a:p>
            <a:pPr marL="228600" lvl="0" indent="-76200" algn="l" rtl="0">
              <a:lnSpc>
                <a:spcPct val="90000"/>
              </a:lnSpc>
              <a:spcBef>
                <a:spcPts val="1000"/>
              </a:spcBef>
              <a:spcAft>
                <a:spcPts val="0"/>
              </a:spcAft>
              <a:buClr>
                <a:schemeClr val="dk1"/>
              </a:buClr>
              <a:buSzPts val="2400"/>
              <a:buNone/>
            </a:pPr>
            <a:endParaRPr sz="2400" dirty="0"/>
          </a:p>
        </p:txBody>
      </p:sp>
      <p:sp>
        <p:nvSpPr>
          <p:cNvPr id="135" name="Google Shape;135;p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a:t>
            </a:fld>
            <a:endParaRPr/>
          </a:p>
        </p:txBody>
      </p:sp>
      <p:pic>
        <p:nvPicPr>
          <p:cNvPr id="136" name="Google Shape;136;p3" descr="https://cimss.ssec.wisc.edu/education/jpss/images/JPSSseries.jpg"/>
          <p:cNvPicPr preferRelativeResize="0"/>
          <p:nvPr/>
        </p:nvPicPr>
        <p:blipFill rotWithShape="1">
          <a:blip r:embed="rId3">
            <a:alphaModFix/>
          </a:blip>
          <a:srcRect/>
          <a:stretch/>
        </p:blipFill>
        <p:spPr>
          <a:xfrm>
            <a:off x="8550817" y="2207913"/>
            <a:ext cx="3413125" cy="24574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32" y="-211836"/>
            <a:ext cx="10515600" cy="1325563"/>
          </a:xfrm>
        </p:spPr>
        <p:txBody>
          <a:bodyPr/>
          <a:lstStyle/>
          <a:p>
            <a:r>
              <a:rPr lang="en-US" sz="4000" dirty="0" smtClean="0"/>
              <a:t>GSICS IR Subgroup CrIS Gap-Filled Coefficients</a:t>
            </a:r>
            <a:endParaRPr lang="en-US" sz="4000" dirty="0"/>
          </a:p>
        </p:txBody>
      </p:sp>
      <p:sp>
        <p:nvSpPr>
          <p:cNvPr id="3" name="Content Placeholder 2"/>
          <p:cNvSpPr>
            <a:spLocks noGrp="1"/>
          </p:cNvSpPr>
          <p:nvPr>
            <p:ph idx="1"/>
          </p:nvPr>
        </p:nvSpPr>
        <p:spPr>
          <a:xfrm>
            <a:off x="367510" y="942278"/>
            <a:ext cx="11824490" cy="934814"/>
          </a:xfrm>
        </p:spPr>
        <p:txBody>
          <a:bodyPr>
            <a:normAutofit fontScale="92500" lnSpcReduction="10000"/>
          </a:bodyPr>
          <a:lstStyle/>
          <a:p>
            <a:pPr>
              <a:buFont typeface="Wingdings" panose="05000000000000000000" pitchFamily="2" charset="2"/>
              <a:buChar char="Ø"/>
            </a:pPr>
            <a:r>
              <a:rPr lang="en-US" dirty="0" smtClean="0"/>
              <a:t>CrIS gap-filling method was </a:t>
            </a:r>
            <a:r>
              <a:rPr lang="en-US" dirty="0"/>
              <a:t>developed by Dr. Hui Xu using IASI </a:t>
            </a:r>
            <a:r>
              <a:rPr lang="en-US" dirty="0" smtClean="0"/>
              <a:t>data </a:t>
            </a:r>
            <a:r>
              <a:rPr lang="en-US" i="1" dirty="0" smtClean="0">
                <a:solidFill>
                  <a:srgbClr val="0070C0"/>
                </a:solidFill>
              </a:rPr>
              <a:t>(Xu et al 2018).</a:t>
            </a:r>
          </a:p>
          <a:p>
            <a:pPr lvl="1"/>
            <a:r>
              <a:rPr lang="en-US" dirty="0" smtClean="0">
                <a:hlinkClick r:id="rId3"/>
              </a:rPr>
              <a:t>http</a:t>
            </a:r>
            <a:r>
              <a:rPr lang="en-US" dirty="0">
                <a:hlinkClick r:id="rId3"/>
              </a:rPr>
              <a:t>://</a:t>
            </a:r>
            <a:r>
              <a:rPr lang="en-US" dirty="0" smtClean="0">
                <a:hlinkClick r:id="rId3"/>
              </a:rPr>
              <a:t>gsics.atmos.umd.edu/bin/view/Development/20180605</a:t>
            </a:r>
            <a:endParaRPr lang="en-US" dirty="0" smtClean="0"/>
          </a:p>
          <a:p>
            <a:endParaRPr lang="en-US" dirty="0"/>
          </a:p>
        </p:txBody>
      </p:sp>
      <p:sp>
        <p:nvSpPr>
          <p:cNvPr id="9" name="TextBox 8"/>
          <p:cNvSpPr txBox="1"/>
          <p:nvPr/>
        </p:nvSpPr>
        <p:spPr>
          <a:xfrm>
            <a:off x="559632" y="5727842"/>
            <a:ext cx="11124368"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dirty="0" smtClean="0"/>
              <a:t>This study focuses on study the impact of using CrIS gap-filled spectra for evaluating NOAA-21 VIIRS thermal bands, especially I4, M12-M14. </a:t>
            </a:r>
            <a:endParaRPr lang="en-US" sz="2000" dirty="0"/>
          </a:p>
        </p:txBody>
      </p:sp>
      <p:sp>
        <p:nvSpPr>
          <p:cNvPr id="12" name="Content Placeholder 2"/>
          <p:cNvSpPr txBox="1">
            <a:spLocks/>
          </p:cNvSpPr>
          <p:nvPr/>
        </p:nvSpPr>
        <p:spPr>
          <a:xfrm>
            <a:off x="367510" y="2119863"/>
            <a:ext cx="4195226" cy="45586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2400" b="1" dirty="0" smtClean="0">
                <a:solidFill>
                  <a:schemeClr val="tx1"/>
                </a:solidFill>
              </a:rPr>
              <a:t>Spectral Coverage for NOAA-21 VIIRS:</a:t>
            </a:r>
          </a:p>
          <a:p>
            <a:pPr marL="114300" indent="0">
              <a:buNone/>
            </a:pPr>
            <a:r>
              <a:rPr lang="en-US" sz="2400" b="1" dirty="0" smtClean="0">
                <a:solidFill>
                  <a:schemeClr val="tx1"/>
                </a:solidFill>
              </a:rPr>
              <a:t>I5,M15-M14</a:t>
            </a:r>
            <a:r>
              <a:rPr lang="en-US" sz="2400" dirty="0" smtClean="0">
                <a:solidFill>
                  <a:schemeClr val="tx1"/>
                </a:solidFill>
              </a:rPr>
              <a:t>: &gt;99.4% </a:t>
            </a:r>
          </a:p>
          <a:p>
            <a:pPr marL="114300" indent="0">
              <a:buNone/>
            </a:pPr>
            <a:r>
              <a:rPr lang="en-US" sz="2400" b="1" dirty="0" smtClean="0">
                <a:solidFill>
                  <a:schemeClr val="tx1"/>
                </a:solidFill>
              </a:rPr>
              <a:t>M14</a:t>
            </a:r>
            <a:r>
              <a:rPr lang="en-US" sz="2400" dirty="0" smtClean="0">
                <a:solidFill>
                  <a:schemeClr val="tx1"/>
                </a:solidFill>
              </a:rPr>
              <a:t>: 99.7% covered.</a:t>
            </a:r>
          </a:p>
          <a:p>
            <a:pPr marL="114300" indent="0">
              <a:buNone/>
            </a:pPr>
            <a:r>
              <a:rPr lang="en-US" sz="2400" b="1" dirty="0" smtClean="0">
                <a:solidFill>
                  <a:schemeClr val="tx1"/>
                </a:solidFill>
              </a:rPr>
              <a:t>M13</a:t>
            </a:r>
            <a:r>
              <a:rPr lang="en-US" sz="2400" dirty="0" smtClean="0">
                <a:solidFill>
                  <a:schemeClr val="tx1"/>
                </a:solidFill>
              </a:rPr>
              <a:t>: improved spectral coverage (96.7% </a:t>
            </a:r>
            <a:r>
              <a:rPr lang="en-US" sz="2400" dirty="0" smtClean="0">
                <a:solidFill>
                  <a:schemeClr val="tx1"/>
                </a:solidFill>
                <a:sym typeface="Wingdings" panose="05000000000000000000" pitchFamily="2" charset="2"/>
              </a:rPr>
              <a:t> 99.8%)</a:t>
            </a:r>
          </a:p>
          <a:p>
            <a:pPr marL="114300" indent="0">
              <a:buNone/>
            </a:pPr>
            <a:r>
              <a:rPr lang="en-US" sz="2400" b="1" dirty="0" smtClean="0">
                <a:solidFill>
                  <a:schemeClr val="accent2"/>
                </a:solidFill>
              </a:rPr>
              <a:t>I4</a:t>
            </a:r>
            <a:r>
              <a:rPr lang="en-US" sz="2400" dirty="0" smtClean="0">
                <a:solidFill>
                  <a:schemeClr val="accent2"/>
                </a:solidFill>
              </a:rPr>
              <a:t>: 82.3% covered.</a:t>
            </a:r>
          </a:p>
          <a:p>
            <a:pPr marL="114300" indent="0">
              <a:buNone/>
            </a:pPr>
            <a:r>
              <a:rPr lang="en-US" sz="2400" b="1" dirty="0" smtClean="0">
                <a:solidFill>
                  <a:schemeClr val="accent2"/>
                </a:solidFill>
              </a:rPr>
              <a:t>M12</a:t>
            </a:r>
            <a:r>
              <a:rPr lang="en-US" sz="2400" dirty="0" smtClean="0">
                <a:solidFill>
                  <a:schemeClr val="accent2"/>
                </a:solidFill>
              </a:rPr>
              <a:t>: 78.6% covered</a:t>
            </a:r>
            <a:endParaRPr lang="en-US" dirty="0" smtClean="0">
              <a:solidFill>
                <a:schemeClr val="accent2"/>
              </a:solidFill>
            </a:endParaRPr>
          </a:p>
          <a:p>
            <a:endParaRPr lang="en-US" dirty="0"/>
          </a:p>
        </p:txBody>
      </p:sp>
      <p:pic>
        <p:nvPicPr>
          <p:cNvPr id="11" name="Picture 10"/>
          <p:cNvPicPr>
            <a:picLocks noChangeAspect="1"/>
          </p:cNvPicPr>
          <p:nvPr/>
        </p:nvPicPr>
        <p:blipFill>
          <a:blip r:embed="rId4"/>
          <a:stretch>
            <a:fillRect/>
          </a:stretch>
        </p:blipFill>
        <p:spPr>
          <a:xfrm>
            <a:off x="4370614" y="2119863"/>
            <a:ext cx="7821386" cy="3352023"/>
          </a:xfrm>
          <a:prstGeom prst="rect">
            <a:avLst/>
          </a:prstGeom>
        </p:spPr>
      </p:pic>
    </p:spTree>
    <p:extLst>
      <p:ext uri="{BB962C8B-B14F-4D97-AF65-F5344CB8AC3E}">
        <p14:creationId xmlns:p14="http://schemas.microsoft.com/office/powerpoint/2010/main" val="1527350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475"/>
            <a:ext cx="10515600" cy="1325563"/>
          </a:xfrm>
        </p:spPr>
        <p:txBody>
          <a:bodyPr/>
          <a:lstStyle/>
          <a:p>
            <a:r>
              <a:rPr lang="en-US" sz="4000" dirty="0"/>
              <a:t>Procedures for VIIRS-CrIS Inter-Comparison</a:t>
            </a:r>
          </a:p>
        </p:txBody>
      </p:sp>
      <p:sp>
        <p:nvSpPr>
          <p:cNvPr id="3" name="Text Placeholder 2"/>
          <p:cNvSpPr>
            <a:spLocks noGrp="1"/>
          </p:cNvSpPr>
          <p:nvPr>
            <p:ph type="body" idx="1"/>
          </p:nvPr>
        </p:nvSpPr>
        <p:spPr>
          <a:xfrm>
            <a:off x="609600" y="1081088"/>
            <a:ext cx="10756900" cy="5078412"/>
          </a:xfrm>
        </p:spPr>
        <p:txBody>
          <a:bodyPr/>
          <a:lstStyle/>
          <a:p>
            <a:pPr marL="571500" lvl="0" indent="-457200">
              <a:buFont typeface="+mj-lt"/>
              <a:buAutoNum type="arabicPeriod"/>
            </a:pPr>
            <a:r>
              <a:rPr lang="en-US" sz="2400" dirty="0"/>
              <a:t>Co-locate CrIS field of views (FOV) with VIIRS pixels </a:t>
            </a:r>
            <a:r>
              <a:rPr lang="en-US" sz="2400" i="1" dirty="0" smtClean="0">
                <a:solidFill>
                  <a:srgbClr val="0070C0"/>
                </a:solidFill>
              </a:rPr>
              <a:t>(Wang, L. et al. 2016)</a:t>
            </a:r>
            <a:r>
              <a:rPr lang="en-US" sz="2400" dirty="0" smtClean="0"/>
              <a:t>. </a:t>
            </a:r>
            <a:endParaRPr lang="en-US" sz="2400" dirty="0"/>
          </a:p>
          <a:p>
            <a:pPr marL="571500" lvl="0" indent="-457200">
              <a:buFont typeface="+mj-lt"/>
              <a:buAutoNum type="arabicPeriod"/>
            </a:pPr>
            <a:r>
              <a:rPr lang="en-US" sz="2400" dirty="0"/>
              <a:t>Spatially average co-located VIIRS </a:t>
            </a:r>
            <a:r>
              <a:rPr lang="en-US" sz="2400" dirty="0" smtClean="0"/>
              <a:t>pixel radiances </a:t>
            </a:r>
            <a:r>
              <a:rPr lang="en-US" sz="2400" dirty="0"/>
              <a:t>within CrIS FOVs; </a:t>
            </a:r>
          </a:p>
          <a:p>
            <a:pPr marL="571500" lvl="0" indent="-457200">
              <a:buFont typeface="+mj-lt"/>
              <a:buAutoNum type="arabicPeriod"/>
            </a:pPr>
            <a:r>
              <a:rPr lang="en-US" sz="2400" b="1" dirty="0" smtClean="0"/>
              <a:t>Calculate CrIS gap-filled spectra using observed spectra and GSICS gap-filling coefficients. </a:t>
            </a:r>
          </a:p>
          <a:p>
            <a:pPr marL="571500" lvl="0" indent="-457200">
              <a:buFont typeface="+mj-lt"/>
              <a:buAutoNum type="arabicPeriod"/>
            </a:pPr>
            <a:r>
              <a:rPr lang="en-US" sz="2400" b="1" dirty="0" smtClean="0"/>
              <a:t>Spectrally </a:t>
            </a:r>
            <a:r>
              <a:rPr lang="en-US" sz="2400" b="1" dirty="0"/>
              <a:t>integrate co-located </a:t>
            </a:r>
            <a:r>
              <a:rPr lang="en-US" sz="2400" b="1" dirty="0" smtClean="0"/>
              <a:t>CrIS observed and gap-filled spectra </a:t>
            </a:r>
            <a:r>
              <a:rPr lang="en-US" sz="2400" b="1" dirty="0"/>
              <a:t>using VIIRS band-averaged </a:t>
            </a:r>
            <a:r>
              <a:rPr lang="en-US" sz="2400" b="1" dirty="0" smtClean="0"/>
              <a:t>RSRs to </a:t>
            </a:r>
            <a:r>
              <a:rPr lang="en-US" sz="2400" b="1" dirty="0"/>
              <a:t>calculate VIIRS equivalent radiances; </a:t>
            </a:r>
          </a:p>
          <a:p>
            <a:pPr marL="571500" lvl="0" indent="-457200">
              <a:buFont typeface="+mj-lt"/>
              <a:buAutoNum type="arabicPeriod"/>
            </a:pPr>
            <a:r>
              <a:rPr lang="en-US" sz="2400" dirty="0" smtClean="0"/>
              <a:t>Select </a:t>
            </a:r>
            <a:r>
              <a:rPr lang="en-US" sz="2400" dirty="0"/>
              <a:t>spatially homogeneous CrIS </a:t>
            </a:r>
            <a:r>
              <a:rPr lang="en-US" sz="2400" dirty="0" smtClean="0"/>
              <a:t>FOVs;</a:t>
            </a:r>
            <a:endParaRPr lang="en-US" sz="2400" dirty="0"/>
          </a:p>
          <a:p>
            <a:pPr marL="571500" lvl="0" indent="-457200">
              <a:buFont typeface="+mj-lt"/>
              <a:buAutoNum type="arabicPeriod"/>
            </a:pPr>
            <a:r>
              <a:rPr lang="en-US" sz="2400" dirty="0"/>
              <a:t>Convert averaged VIIRS radiances and integrated CrIS radiances to BTs;</a:t>
            </a:r>
          </a:p>
          <a:p>
            <a:pPr marL="571500" lvl="0" indent="-457200">
              <a:buFont typeface="+mj-lt"/>
              <a:buAutoNum type="arabicPeriod"/>
            </a:pPr>
            <a:r>
              <a:rPr lang="en-US" sz="2400" dirty="0"/>
              <a:t>Compute </a:t>
            </a:r>
            <a:r>
              <a:rPr lang="en-US" sz="2400" dirty="0" smtClean="0"/>
              <a:t>and analyze VIIRS </a:t>
            </a:r>
            <a:r>
              <a:rPr lang="en-US" sz="2400" dirty="0"/>
              <a:t>and CrIS BT differences. </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90498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7494"/>
          </a:xfrm>
        </p:spPr>
        <p:txBody>
          <a:bodyPr/>
          <a:lstStyle/>
          <a:p>
            <a:r>
              <a:rPr lang="en-US" sz="3200" dirty="0" smtClean="0"/>
              <a:t>VIIRS-CrIS Daily Averaged BT Bias Time Series</a:t>
            </a:r>
            <a:br>
              <a:rPr lang="en-US" sz="3200" dirty="0" smtClean="0"/>
            </a:br>
            <a:r>
              <a:rPr lang="en-US" sz="3200" dirty="0" smtClean="0"/>
              <a:t>(</a:t>
            </a:r>
            <a:r>
              <a:rPr lang="en-US" sz="3200" dirty="0"/>
              <a:t>Using CrIS measured </a:t>
            </a:r>
            <a:r>
              <a:rPr lang="en-US" sz="3200" dirty="0" smtClean="0"/>
              <a:t>spectra)</a:t>
            </a:r>
            <a:endParaRPr lang="en-US" sz="3200" dirty="0"/>
          </a:p>
        </p:txBody>
      </p:sp>
      <p:sp>
        <p:nvSpPr>
          <p:cNvPr id="10" name="TextBox 9"/>
          <p:cNvSpPr txBox="1"/>
          <p:nvPr/>
        </p:nvSpPr>
        <p:spPr>
          <a:xfrm>
            <a:off x="838200" y="1262743"/>
            <a:ext cx="10874829" cy="123110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The long-term calibration stability of biases of NOAA-21/NOAA-20/S-NPP VIIRS TEBs are monitoring using daily averaged BT bias time series.</a:t>
            </a:r>
          </a:p>
          <a:p>
            <a:pPr marL="628650" indent="-342900">
              <a:buFont typeface="Arial" panose="020B0604020202020204" pitchFamily="34" charset="0"/>
              <a:buChar char="•"/>
            </a:pPr>
            <a:r>
              <a:rPr lang="en-US" sz="2000" dirty="0" smtClean="0"/>
              <a:t>NOAA-20 VIIRS agree with CrIS within 0.1 K at nadir. </a:t>
            </a:r>
          </a:p>
          <a:p>
            <a:pPr marL="285750" indent="-285750">
              <a:buFont typeface="Wingdings" panose="05000000000000000000" pitchFamily="2" charset="2"/>
              <a:buChar char="Ø"/>
            </a:pPr>
            <a:endParaRPr lang="en-US" dirty="0"/>
          </a:p>
        </p:txBody>
      </p:sp>
      <p:grpSp>
        <p:nvGrpSpPr>
          <p:cNvPr id="18" name="Group 17"/>
          <p:cNvGrpSpPr/>
          <p:nvPr/>
        </p:nvGrpSpPr>
        <p:grpSpPr>
          <a:xfrm>
            <a:off x="526166" y="2801626"/>
            <a:ext cx="10936468" cy="3645489"/>
            <a:chOff x="627766" y="2406355"/>
            <a:chExt cx="10936468" cy="3645489"/>
          </a:xfrm>
        </p:grpSpPr>
        <p:pic>
          <p:nvPicPr>
            <p:cNvPr id="6" name="Picture 5"/>
            <p:cNvPicPr>
              <a:picLocks noChangeAspect="1"/>
            </p:cNvPicPr>
            <p:nvPr/>
          </p:nvPicPr>
          <p:blipFill>
            <a:blip r:embed="rId2"/>
            <a:stretch>
              <a:fillRect/>
            </a:stretch>
          </p:blipFill>
          <p:spPr>
            <a:xfrm>
              <a:off x="627766" y="2406355"/>
              <a:ext cx="10936468" cy="3645489"/>
            </a:xfrm>
            <a:prstGeom prst="rect">
              <a:avLst/>
            </a:prstGeom>
          </p:spPr>
        </p:pic>
        <p:sp>
          <p:nvSpPr>
            <p:cNvPr id="7" name="TextBox 6"/>
            <p:cNvSpPr txBox="1"/>
            <p:nvPr/>
          </p:nvSpPr>
          <p:spPr>
            <a:xfrm>
              <a:off x="5547632" y="4519385"/>
              <a:ext cx="3474028" cy="400110"/>
            </a:xfrm>
            <a:prstGeom prst="rect">
              <a:avLst/>
            </a:prstGeom>
            <a:noFill/>
          </p:spPr>
          <p:txBody>
            <a:bodyPr wrap="none" rtlCol="0">
              <a:spAutoFit/>
            </a:bodyPr>
            <a:lstStyle/>
            <a:p>
              <a:r>
                <a:rPr lang="en-US" sz="2000" dirty="0" smtClean="0"/>
                <a:t>Switched to CrIS full spectra.</a:t>
              </a:r>
              <a:endParaRPr lang="en-US" sz="2000" dirty="0"/>
            </a:p>
          </p:txBody>
        </p:sp>
        <p:cxnSp>
          <p:nvCxnSpPr>
            <p:cNvPr id="9" name="Straight Arrow Connector 8"/>
            <p:cNvCxnSpPr>
              <a:stCxn id="7" idx="1"/>
            </p:cNvCxnSpPr>
            <p:nvPr/>
          </p:nvCxnSpPr>
          <p:spPr>
            <a:xfrm flipV="1">
              <a:off x="5547632" y="4252686"/>
              <a:ext cx="0" cy="466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45091" y="2986926"/>
              <a:ext cx="5388013" cy="400110"/>
            </a:xfrm>
            <a:prstGeom prst="rect">
              <a:avLst/>
            </a:prstGeom>
            <a:noFill/>
          </p:spPr>
          <p:txBody>
            <a:bodyPr wrap="none" rtlCol="0">
              <a:spAutoFit/>
            </a:bodyPr>
            <a:lstStyle/>
            <a:p>
              <a:r>
                <a:rPr lang="en-US" sz="2000" dirty="0" smtClean="0"/>
                <a:t>VIIRS calibration biases during WUCD events</a:t>
              </a:r>
              <a:endParaRPr lang="en-US" sz="2000" dirty="0"/>
            </a:p>
          </p:txBody>
        </p:sp>
        <p:cxnSp>
          <p:nvCxnSpPr>
            <p:cNvPr id="13" name="Straight Arrow Connector 12"/>
            <p:cNvCxnSpPr/>
            <p:nvPr/>
          </p:nvCxnSpPr>
          <p:spPr>
            <a:xfrm flipH="1">
              <a:off x="6850743" y="3387036"/>
              <a:ext cx="1588354" cy="31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p:cNvCxnSpPr>
            <p:nvPr/>
          </p:nvCxnSpPr>
          <p:spPr>
            <a:xfrm>
              <a:off x="8439098" y="3387036"/>
              <a:ext cx="1488673" cy="28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316686" y="3403008"/>
              <a:ext cx="122411" cy="298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9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9" y="4764"/>
            <a:ext cx="10515600" cy="723446"/>
          </a:xfrm>
        </p:spPr>
        <p:txBody>
          <a:bodyPr>
            <a:normAutofit fontScale="90000"/>
          </a:bodyPr>
          <a:lstStyle/>
          <a:p>
            <a:pPr algn="ctr"/>
            <a:r>
              <a:rPr lang="en-US" sz="3600" dirty="0"/>
              <a:t>VIIRS-CrIS Daily Averaged BT Bias Time </a:t>
            </a:r>
            <a:r>
              <a:rPr lang="en-US" sz="3600" dirty="0" smtClean="0"/>
              <a:t>Series</a:t>
            </a:r>
            <a:br>
              <a:rPr lang="en-US" sz="3600" dirty="0" smtClean="0"/>
            </a:br>
            <a:r>
              <a:rPr lang="en-US" sz="3600" dirty="0"/>
              <a:t>(Using CrIS measured spectra)</a:t>
            </a:r>
          </a:p>
        </p:txBody>
      </p:sp>
      <p:sp>
        <p:nvSpPr>
          <p:cNvPr id="6" name="Text Placeholder 5"/>
          <p:cNvSpPr>
            <a:spLocks noGrp="1"/>
          </p:cNvSpPr>
          <p:nvPr>
            <p:ph type="body" idx="1"/>
          </p:nvPr>
        </p:nvSpPr>
        <p:spPr>
          <a:xfrm>
            <a:off x="881742" y="950083"/>
            <a:ext cx="10719708" cy="1502307"/>
          </a:xfrm>
        </p:spPr>
        <p:txBody>
          <a:bodyPr>
            <a:normAutofit fontScale="77500" lnSpcReduction="20000"/>
          </a:bodyPr>
          <a:lstStyle/>
          <a:p>
            <a:pPr>
              <a:buFont typeface="Wingdings" panose="05000000000000000000" pitchFamily="2" charset="2"/>
              <a:buChar char="Ø"/>
            </a:pPr>
            <a:r>
              <a:rPr lang="en-US" dirty="0" smtClean="0"/>
              <a:t>NOAA-21 VIIRS I5 and M15-M16 agree with CrIS within 0.1 K.</a:t>
            </a:r>
          </a:p>
          <a:p>
            <a:pPr>
              <a:buFont typeface="Wingdings" panose="05000000000000000000" pitchFamily="2" charset="2"/>
              <a:buChar char="Ø"/>
            </a:pPr>
            <a:r>
              <a:rPr lang="en-US" dirty="0" smtClean="0"/>
              <a:t>M13 shows larger bias: ~0.2 K.</a:t>
            </a:r>
          </a:p>
          <a:p>
            <a:pPr>
              <a:buFont typeface="Wingdings" panose="05000000000000000000" pitchFamily="2" charset="2"/>
              <a:buChar char="Ø"/>
            </a:pPr>
            <a:r>
              <a:rPr lang="en-US" dirty="0" smtClean="0"/>
              <a:t>Small changes are mainly due to VIIRS instrument/calibration changes during the post-launch test period.</a:t>
            </a:r>
          </a:p>
          <a:p>
            <a:endParaRPr lang="en-US" dirty="0"/>
          </a:p>
        </p:txBody>
      </p:sp>
      <p:pic>
        <p:nvPicPr>
          <p:cNvPr id="4" name="Picture 3"/>
          <p:cNvPicPr>
            <a:picLocks noChangeAspect="1"/>
          </p:cNvPicPr>
          <p:nvPr/>
        </p:nvPicPr>
        <p:blipFill>
          <a:blip r:embed="rId3"/>
          <a:stretch>
            <a:fillRect/>
          </a:stretch>
        </p:blipFill>
        <p:spPr>
          <a:xfrm>
            <a:off x="257174" y="2452391"/>
            <a:ext cx="11678239" cy="3892747"/>
          </a:xfrm>
          <a:prstGeom prst="rect">
            <a:avLst/>
          </a:prstGeom>
        </p:spPr>
      </p:pic>
      <p:sp>
        <p:nvSpPr>
          <p:cNvPr id="5" name="TextBox 4"/>
          <p:cNvSpPr txBox="1"/>
          <p:nvPr/>
        </p:nvSpPr>
        <p:spPr>
          <a:xfrm>
            <a:off x="1552575" y="6276975"/>
            <a:ext cx="2105063" cy="307777"/>
          </a:xfrm>
          <a:prstGeom prst="rect">
            <a:avLst/>
          </a:prstGeom>
          <a:noFill/>
        </p:spPr>
        <p:txBody>
          <a:bodyPr wrap="none" rtlCol="0">
            <a:spAutoFit/>
          </a:bodyPr>
          <a:lstStyle/>
          <a:p>
            <a:r>
              <a:rPr lang="en-US" dirty="0" smtClean="0"/>
              <a:t>Nominal operations only</a:t>
            </a:r>
            <a:endParaRPr lang="en-US" dirty="0"/>
          </a:p>
        </p:txBody>
      </p:sp>
    </p:spTree>
    <p:extLst>
      <p:ext uri="{BB962C8B-B14F-4D97-AF65-F5344CB8AC3E}">
        <p14:creationId xmlns:p14="http://schemas.microsoft.com/office/powerpoint/2010/main" val="405907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432" y="38100"/>
            <a:ext cx="10515600" cy="863600"/>
          </a:xfrm>
        </p:spPr>
        <p:txBody>
          <a:bodyPr/>
          <a:lstStyle/>
          <a:p>
            <a:r>
              <a:rPr lang="en-US" sz="3200" dirty="0" smtClean="0"/>
              <a:t>Measured vs Gap-Filled Spectra</a:t>
            </a:r>
            <a:br>
              <a:rPr lang="en-US" sz="3200" dirty="0" smtClean="0"/>
            </a:br>
            <a:r>
              <a:rPr lang="en-US" sz="3200" dirty="0" smtClean="0"/>
              <a:t>(NOAA-21, LWIR, Nadir)</a:t>
            </a:r>
            <a:endParaRPr lang="en-US" sz="3200" dirty="0"/>
          </a:p>
        </p:txBody>
      </p:sp>
      <p:pic>
        <p:nvPicPr>
          <p:cNvPr id="4" name="Picture 3"/>
          <p:cNvPicPr>
            <a:picLocks noChangeAspect="1"/>
          </p:cNvPicPr>
          <p:nvPr/>
        </p:nvPicPr>
        <p:blipFill>
          <a:blip r:embed="rId2"/>
          <a:stretch>
            <a:fillRect/>
          </a:stretch>
        </p:blipFill>
        <p:spPr>
          <a:xfrm>
            <a:off x="5334000" y="901700"/>
            <a:ext cx="6858000" cy="2939143"/>
          </a:xfrm>
          <a:prstGeom prst="rect">
            <a:avLst/>
          </a:prstGeom>
        </p:spPr>
      </p:pic>
      <p:sp>
        <p:nvSpPr>
          <p:cNvPr id="3" name="Text Placeholder 2"/>
          <p:cNvSpPr>
            <a:spLocks noGrp="1"/>
          </p:cNvSpPr>
          <p:nvPr>
            <p:ph type="body" idx="1"/>
          </p:nvPr>
        </p:nvSpPr>
        <p:spPr>
          <a:xfrm>
            <a:off x="247647" y="1066800"/>
            <a:ext cx="5086353" cy="2578100"/>
          </a:xfrm>
        </p:spPr>
        <p:txBody>
          <a:bodyPr/>
          <a:lstStyle/>
          <a:p>
            <a:pPr>
              <a:buFont typeface="Wingdings" panose="05000000000000000000" pitchFamily="2" charset="2"/>
              <a:buChar char="Ø"/>
            </a:pPr>
            <a:r>
              <a:rPr lang="en-US" dirty="0" smtClean="0"/>
              <a:t>Time Period: May 24 – June 30, 2023</a:t>
            </a:r>
          </a:p>
          <a:p>
            <a:pPr>
              <a:buFont typeface="Wingdings" panose="05000000000000000000" pitchFamily="2" charset="2"/>
              <a:buChar char="Ø"/>
            </a:pPr>
            <a:r>
              <a:rPr lang="en-US" dirty="0" smtClean="0"/>
              <a:t>I5 and M15-M16: the differences are very small (within 0.01 K).</a:t>
            </a:r>
          </a:p>
          <a:p>
            <a:pPr>
              <a:buFont typeface="Wingdings" panose="05000000000000000000" pitchFamily="2" charset="2"/>
              <a:buChar char="Ø"/>
            </a:pPr>
            <a:endParaRPr lang="en-US" dirty="0"/>
          </a:p>
          <a:p>
            <a:pPr marL="114300" indent="0">
              <a:buNone/>
            </a:pPr>
            <a:endParaRPr lang="en-US" dirty="0" smtClean="0"/>
          </a:p>
        </p:txBody>
      </p:sp>
      <p:pic>
        <p:nvPicPr>
          <p:cNvPr id="7" name="Picture 6"/>
          <p:cNvPicPr>
            <a:picLocks noChangeAspect="1"/>
          </p:cNvPicPr>
          <p:nvPr/>
        </p:nvPicPr>
        <p:blipFill>
          <a:blip r:embed="rId3"/>
          <a:stretch>
            <a:fillRect/>
          </a:stretch>
        </p:blipFill>
        <p:spPr>
          <a:xfrm>
            <a:off x="247647" y="4005943"/>
            <a:ext cx="5460999" cy="2730500"/>
          </a:xfrm>
          <a:prstGeom prst="rect">
            <a:avLst/>
          </a:prstGeom>
        </p:spPr>
      </p:pic>
      <p:sp>
        <p:nvSpPr>
          <p:cNvPr id="8" name="Text Placeholder 2"/>
          <p:cNvSpPr txBox="1">
            <a:spLocks/>
          </p:cNvSpPr>
          <p:nvPr/>
        </p:nvSpPr>
        <p:spPr>
          <a:xfrm>
            <a:off x="6144679" y="4082143"/>
            <a:ext cx="5757035" cy="2578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Ø"/>
            </a:pPr>
            <a:r>
              <a:rPr lang="en-US" dirty="0" smtClean="0"/>
              <a:t>M14 daily BT bias time series (for gap-filled spectra only) are very promising.</a:t>
            </a:r>
          </a:p>
          <a:p>
            <a:pPr lvl="1">
              <a:buFont typeface="Arial" panose="020B0604020202020204" pitchFamily="34" charset="0"/>
              <a:buChar char="•"/>
            </a:pPr>
            <a:r>
              <a:rPr lang="en-US" dirty="0" smtClean="0"/>
              <a:t>BT biases are reasonable.</a:t>
            </a:r>
          </a:p>
          <a:p>
            <a:pPr lvl="1">
              <a:buFont typeface="Arial" panose="020B0604020202020204" pitchFamily="34" charset="0"/>
              <a:buChar char="•"/>
            </a:pPr>
            <a:r>
              <a:rPr lang="en-US" dirty="0" smtClean="0"/>
              <a:t>Orbital variations are similar to M15.</a:t>
            </a:r>
            <a:endParaRPr lang="en-US" dirty="0"/>
          </a:p>
        </p:txBody>
      </p:sp>
    </p:spTree>
    <p:extLst>
      <p:ext uri="{BB962C8B-B14F-4D97-AF65-F5344CB8AC3E}">
        <p14:creationId xmlns:p14="http://schemas.microsoft.com/office/powerpoint/2010/main" val="29876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98437" y="2654253"/>
            <a:ext cx="11993563" cy="3222671"/>
          </a:xfrm>
          <a:prstGeom prst="rect">
            <a:avLst/>
          </a:prstGeom>
        </p:spPr>
      </p:pic>
      <p:sp>
        <p:nvSpPr>
          <p:cNvPr id="2" name="Title 1"/>
          <p:cNvSpPr>
            <a:spLocks noGrp="1"/>
          </p:cNvSpPr>
          <p:nvPr>
            <p:ph type="title"/>
          </p:nvPr>
        </p:nvSpPr>
        <p:spPr>
          <a:xfrm>
            <a:off x="907472" y="0"/>
            <a:ext cx="10515600" cy="1000149"/>
          </a:xfrm>
        </p:spPr>
        <p:txBody>
          <a:bodyPr>
            <a:noAutofit/>
          </a:bodyPr>
          <a:lstStyle/>
          <a:p>
            <a:pPr algn="ctr"/>
            <a:r>
              <a:rPr lang="en-US" sz="3600" b="1" dirty="0" smtClean="0"/>
              <a:t>NOAA-21 VIIRS LWIR Scan Angle and Scene Temperature Dependent Biases</a:t>
            </a:r>
            <a:endParaRPr lang="en-US" sz="3600" b="1" dirty="0"/>
          </a:p>
        </p:txBody>
      </p:sp>
      <p:sp>
        <p:nvSpPr>
          <p:cNvPr id="3" name="TextBox 2"/>
          <p:cNvSpPr txBox="1"/>
          <p:nvPr/>
        </p:nvSpPr>
        <p:spPr>
          <a:xfrm>
            <a:off x="562201" y="1000149"/>
            <a:ext cx="11001375" cy="156966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Consistent larger than expected scan angle and scene temperature dependent biases were observed in NOAA-21 LWIR SDRs.</a:t>
            </a:r>
          </a:p>
          <a:p>
            <a:pPr marL="285750" indent="-285750">
              <a:buFont typeface="Wingdings" panose="05000000000000000000" pitchFamily="2" charset="2"/>
              <a:buChar char="Ø"/>
            </a:pPr>
            <a:r>
              <a:rPr lang="en-US" sz="2400" dirty="0" smtClean="0"/>
              <a:t>CrIS gap-filled spectra are very useful for charactering the M14 biases.</a:t>
            </a:r>
            <a:endParaRPr lang="en-US" sz="2400" dirty="0" smtClean="0"/>
          </a:p>
          <a:p>
            <a:pPr marL="285750" lvl="2" indent="-285750">
              <a:buFont typeface="Wingdings" panose="05000000000000000000" pitchFamily="2" charset="2"/>
              <a:buChar char="Ø"/>
            </a:pPr>
            <a:endParaRPr lang="en-US" sz="2400" dirty="0"/>
          </a:p>
        </p:txBody>
      </p:sp>
      <p:sp>
        <p:nvSpPr>
          <p:cNvPr id="4" name="Slide Number Placeholder 3">
            <a:extLst>
              <a:ext uri="{FF2B5EF4-FFF2-40B4-BE49-F238E27FC236}">
                <a16:creationId xmlns:a16="http://schemas.microsoft.com/office/drawing/2014/main" id="{97E12FD5-7089-4F1A-83A9-FDC0310A200D}"/>
              </a:ext>
            </a:extLst>
          </p:cNvPr>
          <p:cNvSpPr>
            <a:spLocks noGrp="1"/>
          </p:cNvSpPr>
          <p:nvPr>
            <p:ph type="sldNum" sz="quarter" idx="4294967295"/>
          </p:nvPr>
        </p:nvSpPr>
        <p:spPr/>
        <p:txBody>
          <a:bodyPr/>
          <a:lstStyle/>
          <a:p>
            <a:fld id="{633CB601-F1B7-4147-BD8D-4BA55DE948B1}" type="slidenum">
              <a:rPr lang="en-US" smtClean="0"/>
              <a:t>9</a:t>
            </a:fld>
            <a:endParaRPr lang="en-US"/>
          </a:p>
        </p:txBody>
      </p:sp>
      <p:sp>
        <p:nvSpPr>
          <p:cNvPr id="13" name="TextBox 12"/>
          <p:cNvSpPr txBox="1"/>
          <p:nvPr/>
        </p:nvSpPr>
        <p:spPr>
          <a:xfrm>
            <a:off x="1855954" y="6165508"/>
            <a:ext cx="9289723" cy="369332"/>
          </a:xfrm>
          <a:prstGeom prst="rect">
            <a:avLst/>
          </a:prstGeom>
          <a:noFill/>
        </p:spPr>
        <p:txBody>
          <a:bodyPr wrap="none" rtlCol="0">
            <a:spAutoFit/>
          </a:bodyPr>
          <a:lstStyle/>
          <a:p>
            <a:r>
              <a:rPr lang="en-US" sz="1800" dirty="0" smtClean="0"/>
              <a:t>Before the operational correction of scan angle and scene temperature dependent biases</a:t>
            </a:r>
            <a:endParaRPr lang="en-US" sz="1800" dirty="0"/>
          </a:p>
        </p:txBody>
      </p:sp>
      <p:grpSp>
        <p:nvGrpSpPr>
          <p:cNvPr id="18" name="Group 17"/>
          <p:cNvGrpSpPr/>
          <p:nvPr/>
        </p:nvGrpSpPr>
        <p:grpSpPr>
          <a:xfrm>
            <a:off x="2951842" y="4806609"/>
            <a:ext cx="6904017" cy="467674"/>
            <a:chOff x="3294742" y="4679609"/>
            <a:chExt cx="6904017" cy="467674"/>
          </a:xfrm>
        </p:grpSpPr>
        <p:sp>
          <p:nvSpPr>
            <p:cNvPr id="16" name="TextBox 15"/>
            <p:cNvSpPr txBox="1"/>
            <p:nvPr/>
          </p:nvSpPr>
          <p:spPr>
            <a:xfrm>
              <a:off x="3294742" y="4679609"/>
              <a:ext cx="1911101" cy="461665"/>
            </a:xfrm>
            <a:prstGeom prst="rect">
              <a:avLst/>
            </a:prstGeom>
            <a:noFill/>
          </p:spPr>
          <p:txBody>
            <a:bodyPr wrap="none" rtlCol="0">
              <a:spAutoFit/>
            </a:bodyPr>
            <a:lstStyle/>
            <a:p>
              <a:r>
                <a:rPr lang="en-US" sz="2400" b="1" dirty="0" smtClean="0"/>
                <a:t>M14, April 2</a:t>
              </a:r>
              <a:endParaRPr lang="en-US" sz="2400" b="1" dirty="0"/>
            </a:p>
          </p:txBody>
        </p:sp>
        <p:sp>
          <p:nvSpPr>
            <p:cNvPr id="17" name="TextBox 16"/>
            <p:cNvSpPr txBox="1"/>
            <p:nvPr/>
          </p:nvSpPr>
          <p:spPr>
            <a:xfrm>
              <a:off x="8287658" y="4685618"/>
              <a:ext cx="1911101" cy="461665"/>
            </a:xfrm>
            <a:prstGeom prst="rect">
              <a:avLst/>
            </a:prstGeom>
            <a:noFill/>
          </p:spPr>
          <p:txBody>
            <a:bodyPr wrap="none" rtlCol="0">
              <a:spAutoFit/>
            </a:bodyPr>
            <a:lstStyle/>
            <a:p>
              <a:r>
                <a:rPr lang="en-US" sz="2400" b="1" dirty="0" smtClean="0"/>
                <a:t>M15, April 2</a:t>
              </a:r>
              <a:endParaRPr lang="en-US" sz="2400" b="1" dirty="0"/>
            </a:p>
          </p:txBody>
        </p:sp>
      </p:grpSp>
    </p:spTree>
    <p:extLst>
      <p:ext uri="{BB962C8B-B14F-4D97-AF65-F5344CB8AC3E}">
        <p14:creationId xmlns:p14="http://schemas.microsoft.com/office/powerpoint/2010/main" val="1399045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10256</TotalTime>
  <Words>1074</Words>
  <Application>Microsoft Office PowerPoint</Application>
  <PresentationFormat>Widescreen</PresentationFormat>
  <Paragraphs>127</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Google Sans</vt:lpstr>
      <vt:lpstr>Noto Sans Symbols</vt:lpstr>
      <vt:lpstr>NTR</vt:lpstr>
      <vt:lpstr>Times New Roman</vt:lpstr>
      <vt:lpstr>Wingdings</vt:lpstr>
      <vt:lpstr>1_Office Theme</vt:lpstr>
      <vt:lpstr>Inter-Comparison of NOAA-21 VIIRS and CrIS -Preliminary Results Using CrIS Gap-Filled Spectra </vt:lpstr>
      <vt:lpstr>Outline</vt:lpstr>
      <vt:lpstr>Background</vt:lpstr>
      <vt:lpstr>GSICS IR Subgroup CrIS Gap-Filled Coefficients</vt:lpstr>
      <vt:lpstr>Procedures for VIIRS-CrIS Inter-Comparison</vt:lpstr>
      <vt:lpstr>VIIRS-CrIS Daily Averaged BT Bias Time Series (Using CrIS measured spectra)</vt:lpstr>
      <vt:lpstr>VIIRS-CrIS Daily Averaged BT Bias Time Series (Using CrIS measured spectra)</vt:lpstr>
      <vt:lpstr>Measured vs Gap-Filled Spectra (NOAA-21, LWIR, Nadir)</vt:lpstr>
      <vt:lpstr>NOAA-21 VIIRS LWIR Scan Angle and Scene Temperature Dependent Biases</vt:lpstr>
      <vt:lpstr>NOAA-21 VIIRS LWIR Scan Angle and Scene Temperature Dependent Biases</vt:lpstr>
      <vt:lpstr>Measured vs Gap-Filled Spectra (NOAA-21, MWIR, Nadir)</vt:lpstr>
      <vt:lpstr>Scan Angle and Scene Temperature Dependent Biases (M13) </vt:lpstr>
      <vt:lpstr>I4 and M12 (NOAA-21)</vt:lpstr>
      <vt:lpstr>Summary</vt:lpstr>
      <vt:lpstr>Funding and Disclaimer</vt:lpstr>
      <vt:lpstr>Backups</vt:lpstr>
      <vt:lpstr>S-NPP/NOAA-20 VIIRS-CrIS Results</vt:lpstr>
      <vt:lpstr>NOAA-21 I5, M14-M16 (June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10-Year Time Series over  the Mt Everest Region Using S-NPP VIIRS Reprocessed I5 (11.496 µm) Sensor Data Records</dc:title>
  <dc:creator>Wenhui Wang</dc:creator>
  <cp:lastModifiedBy>Wenhui Wang</cp:lastModifiedBy>
  <cp:revision>177</cp:revision>
  <dcterms:created xsi:type="dcterms:W3CDTF">2022-08-25T14:27:11Z</dcterms:created>
  <dcterms:modified xsi:type="dcterms:W3CDTF">2023-07-06T01:46:33Z</dcterms:modified>
</cp:coreProperties>
</file>