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711" r:id="rId2"/>
  </p:sldMasterIdLst>
  <p:notesMasterIdLst>
    <p:notesMasterId r:id="rId42"/>
  </p:notesMasterIdLst>
  <p:handoutMasterIdLst>
    <p:handoutMasterId r:id="rId43"/>
  </p:handoutMasterIdLst>
  <p:sldIdLst>
    <p:sldId id="611" r:id="rId3"/>
    <p:sldId id="630" r:id="rId4"/>
    <p:sldId id="632" r:id="rId5"/>
    <p:sldId id="636" r:id="rId6"/>
    <p:sldId id="631" r:id="rId7"/>
    <p:sldId id="667" r:id="rId8"/>
    <p:sldId id="669" r:id="rId9"/>
    <p:sldId id="604" r:id="rId10"/>
    <p:sldId id="612" r:id="rId11"/>
    <p:sldId id="639" r:id="rId12"/>
    <p:sldId id="640" r:id="rId13"/>
    <p:sldId id="638" r:id="rId14"/>
    <p:sldId id="670" r:id="rId15"/>
    <p:sldId id="624" r:id="rId16"/>
    <p:sldId id="625" r:id="rId17"/>
    <p:sldId id="626" r:id="rId18"/>
    <p:sldId id="627" r:id="rId19"/>
    <p:sldId id="628" r:id="rId20"/>
    <p:sldId id="668" r:id="rId21"/>
    <p:sldId id="637" r:id="rId22"/>
    <p:sldId id="665" r:id="rId23"/>
    <p:sldId id="634" r:id="rId24"/>
    <p:sldId id="609" r:id="rId25"/>
    <p:sldId id="663" r:id="rId26"/>
    <p:sldId id="635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1" r:id="rId37"/>
    <p:sldId id="664" r:id="rId38"/>
    <p:sldId id="653" r:id="rId39"/>
    <p:sldId id="654" r:id="rId40"/>
    <p:sldId id="656" r:id="rId4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5B9AC"/>
    <a:srgbClr val="00205B"/>
    <a:srgbClr val="D6D2C4"/>
    <a:srgbClr val="E8E8E8"/>
    <a:srgbClr val="E0E0E0"/>
    <a:srgbClr val="F1F1F1"/>
    <a:srgbClr val="00B5E2"/>
    <a:srgbClr val="FEDB00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5317" autoAdjust="0"/>
  </p:normalViewPr>
  <p:slideViewPr>
    <p:cSldViewPr snapToGrid="0">
      <p:cViewPr varScale="1">
        <p:scale>
          <a:sx n="100" d="100"/>
          <a:sy n="100" d="100"/>
        </p:scale>
        <p:origin x="90" y="14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(perturbation,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dirty="0" smtClean="0"/>
              <a:t>) * (sensitivity,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∂L/∂x</a:t>
            </a:r>
            <a:r>
              <a:rPr lang="en-GB" sz="1200" dirty="0" smtClean="0"/>
              <a:t>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23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13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6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15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[DM_E_DOC_NO], v[DM_E_VER_NO], [DM_E_ISS_DATE]Rectangle 61"/>
          <p:cNvSpPr txBox="1"/>
          <p:nvPr/>
        </p:nvSpPr>
        <p:spPr>
          <a:xfrm>
            <a:off x="665871" y="6649209"/>
            <a:ext cx="4628619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effectLst/>
              </a:rPr>
              <a:t>EUM/RSP/VWG/23/1365657</a:t>
            </a:r>
            <a:r>
              <a:rPr dirty="0" smtClean="0"/>
              <a:t>, v1, </a:t>
            </a:r>
            <a:r>
              <a:rPr lang="en-GB" dirty="0" smtClean="0"/>
              <a:t>12</a:t>
            </a:r>
            <a:r>
              <a:rPr dirty="0" smtClean="0"/>
              <a:t> </a:t>
            </a:r>
            <a:r>
              <a:rPr lang="en-US" dirty="0" smtClean="0"/>
              <a:t>June</a:t>
            </a:r>
            <a:r>
              <a:rPr lang="en-GB" dirty="0" smtClean="0"/>
              <a:t> </a:t>
            </a:r>
            <a:r>
              <a:rPr dirty="0" smtClean="0"/>
              <a:t>202</a:t>
            </a:r>
            <a:r>
              <a:rPr lang="en-GB" dirty="0" smtClean="0"/>
              <a:t>3</a:t>
            </a:r>
            <a:endParaRPr dirty="0"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0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47549" y="6650387"/>
            <a:ext cx="808038" cy="14922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019908"/>
          </a:xfrm>
          <a:prstGeom prst="rect">
            <a:avLst/>
          </a:prstGeom>
        </p:spPr>
        <p:txBody>
          <a:bodyPr>
            <a:normAutofit/>
          </a:bodyPr>
          <a:lstStyle>
            <a:lvl1pPr indent="221544"/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idx="1"/>
          </p:nvPr>
        </p:nvSpPr>
        <p:spPr>
          <a:xfrm>
            <a:off x="328249" y="1237127"/>
            <a:ext cx="8714152" cy="5262675"/>
          </a:xfrm>
          <a:prstGeom prst="rect">
            <a:avLst/>
          </a:prstGeo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64770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st Bui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407212" cy="533075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2" y="1183478"/>
            <a:ext cx="9486293" cy="537556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heme" Target="../theme/them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v3B, 24 March 2022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678" r:id="rId5"/>
    <p:sldLayoutId id="2147487677" r:id="rId6"/>
    <p:sldLayoutId id="2147487664" r:id="rId7"/>
    <p:sldLayoutId id="2147487672" r:id="rId8"/>
    <p:sldLayoutId id="2147487689" r:id="rId9"/>
    <p:sldLayoutId id="2147487679" r:id="rId10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DM_E_DOC_NO], v[DM_E_VER_NO], [DM_E_ISS_DATE]Rectangle 61"/>
          <p:cNvSpPr txBox="1"/>
          <p:nvPr/>
        </p:nvSpPr>
        <p:spPr>
          <a:xfrm>
            <a:off x="665871" y="6649209"/>
            <a:ext cx="4628619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effectLst/>
              </a:rPr>
              <a:t>EUM/RSP/VWG/23/1365657</a:t>
            </a:r>
            <a:r>
              <a:rPr lang="en-GB" dirty="0" smtClean="0"/>
              <a:t>, v1, 12 June 2023</a:t>
            </a:r>
            <a:endParaRPr lang="en-GB" dirty="0"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080" y="6593585"/>
            <a:ext cx="259529" cy="2392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7549" y="6650387"/>
            <a:ext cx="808038" cy="1492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43"/>
          <p:cNvSpPr/>
          <p:nvPr/>
        </p:nvSpPr>
        <p:spPr>
          <a:xfrm>
            <a:off x="8093206" y="230589"/>
            <a:ext cx="4098796" cy="112908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6000" tIns="36000" rIns="36000" bIns="36000"/>
          <a:lstStyle/>
          <a:p>
            <a:pPr defTabSz="1125443">
              <a:spcBef>
                <a:spcPts val="500"/>
              </a:spcBef>
              <a:defRPr sz="11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269" name="Group 4"/>
          <p:cNvGrpSpPr/>
          <p:nvPr/>
        </p:nvGrpSpPr>
        <p:grpSpPr>
          <a:xfrm>
            <a:off x="8097604" y="6144067"/>
            <a:ext cx="3858473" cy="315856"/>
            <a:chOff x="0" y="0"/>
            <a:chExt cx="3858471" cy="315855"/>
          </a:xfrm>
        </p:grpSpPr>
        <p:grpSp>
          <p:nvGrpSpPr>
            <p:cNvPr id="16" name="Group 5"/>
            <p:cNvGrpSpPr/>
            <p:nvPr/>
          </p:nvGrpSpPr>
          <p:grpSpPr>
            <a:xfrm>
              <a:off x="2081662" y="206496"/>
              <a:ext cx="203051" cy="109012"/>
              <a:chOff x="0" y="0"/>
              <a:chExt cx="203049" cy="10901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0" y="0"/>
                <a:ext cx="203050" cy="109012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0" y="0"/>
                <a:ext cx="203050" cy="35665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0" y="74692"/>
                <a:ext cx="203050" cy="34320"/>
              </a:xfrm>
              <a:prstGeom prst="rect">
                <a:avLst/>
              </a:prstGeom>
              <a:solidFill>
                <a:srgbClr val="FF1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0" y="0"/>
                <a:ext cx="203050" cy="109012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6923" y="30280"/>
                <a:ext cx="60574" cy="55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71"/>
                    </a:moveTo>
                    <a:lnTo>
                      <a:pt x="19800" y="15686"/>
                    </a:lnTo>
                    <a:lnTo>
                      <a:pt x="16200" y="18771"/>
                    </a:lnTo>
                    <a:lnTo>
                      <a:pt x="12600" y="21600"/>
                    </a:lnTo>
                    <a:lnTo>
                      <a:pt x="9000" y="21600"/>
                    </a:lnTo>
                    <a:lnTo>
                      <a:pt x="5400" y="20057"/>
                    </a:lnTo>
                    <a:lnTo>
                      <a:pt x="1800" y="17229"/>
                    </a:lnTo>
                    <a:lnTo>
                      <a:pt x="0" y="1285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571"/>
                    </a:lnTo>
                    <a:close/>
                  </a:path>
                </a:pathLst>
              </a:custGeom>
              <a:solidFill>
                <a:srgbClr val="FF1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7874" y="35664"/>
                <a:ext cx="12701" cy="3297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986" y="37388"/>
                <a:ext cx="28155" cy="1270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8867" y="47482"/>
                <a:ext cx="33274" cy="1270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3748" y="63926"/>
                <a:ext cx="48631" cy="21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988"/>
                    </a:moveTo>
                    <a:lnTo>
                      <a:pt x="2160" y="3812"/>
                    </a:lnTo>
                    <a:lnTo>
                      <a:pt x="6480" y="3812"/>
                    </a:lnTo>
                    <a:lnTo>
                      <a:pt x="6480" y="6988"/>
                    </a:lnTo>
                    <a:lnTo>
                      <a:pt x="6480" y="3812"/>
                    </a:lnTo>
                    <a:lnTo>
                      <a:pt x="10800" y="0"/>
                    </a:lnTo>
                    <a:lnTo>
                      <a:pt x="15120" y="3812"/>
                    </a:lnTo>
                    <a:lnTo>
                      <a:pt x="15120" y="6988"/>
                    </a:lnTo>
                    <a:lnTo>
                      <a:pt x="15120" y="3812"/>
                    </a:lnTo>
                    <a:lnTo>
                      <a:pt x="17280" y="3812"/>
                    </a:lnTo>
                    <a:lnTo>
                      <a:pt x="19440" y="6988"/>
                    </a:lnTo>
                    <a:lnTo>
                      <a:pt x="21600" y="6988"/>
                    </a:lnTo>
                    <a:lnTo>
                      <a:pt x="17280" y="14612"/>
                    </a:lnTo>
                    <a:lnTo>
                      <a:pt x="15120" y="21600"/>
                    </a:lnTo>
                    <a:lnTo>
                      <a:pt x="8640" y="21600"/>
                    </a:lnTo>
                    <a:lnTo>
                      <a:pt x="6480" y="17788"/>
                    </a:lnTo>
                    <a:lnTo>
                      <a:pt x="4320" y="14612"/>
                    </a:lnTo>
                    <a:lnTo>
                      <a:pt x="2160" y="10800"/>
                    </a:lnTo>
                    <a:lnTo>
                      <a:pt x="2160" y="6988"/>
                    </a:lnTo>
                    <a:lnTo>
                      <a:pt x="0" y="6988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6923" y="30280"/>
                <a:ext cx="60574" cy="55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71"/>
                    </a:moveTo>
                    <a:lnTo>
                      <a:pt x="19800" y="15686"/>
                    </a:lnTo>
                    <a:lnTo>
                      <a:pt x="16200" y="18771"/>
                    </a:lnTo>
                    <a:lnTo>
                      <a:pt x="12600" y="21600"/>
                    </a:lnTo>
                    <a:lnTo>
                      <a:pt x="9000" y="21600"/>
                    </a:lnTo>
                    <a:lnTo>
                      <a:pt x="5400" y="20057"/>
                    </a:lnTo>
                    <a:lnTo>
                      <a:pt x="1800" y="17229"/>
                    </a:lnTo>
                    <a:lnTo>
                      <a:pt x="0" y="1285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571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32" name="Group 66"/>
            <p:cNvGrpSpPr/>
            <p:nvPr/>
          </p:nvGrpSpPr>
          <p:grpSpPr>
            <a:xfrm>
              <a:off x="3653763" y="206496"/>
              <a:ext cx="204709" cy="105274"/>
              <a:chOff x="0" y="0"/>
              <a:chExt cx="204707" cy="105273"/>
            </a:xfrm>
          </p:grpSpPr>
          <p:sp>
            <p:nvSpPr>
              <p:cNvPr id="17" name="Freeform 67"/>
              <p:cNvSpPr/>
              <p:nvPr/>
            </p:nvSpPr>
            <p:spPr>
              <a:xfrm>
                <a:off x="-1" y="-1"/>
                <a:ext cx="204709" cy="104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" name="Freeform 68"/>
              <p:cNvSpPr/>
              <p:nvPr/>
            </p:nvSpPr>
            <p:spPr>
              <a:xfrm>
                <a:off x="-1" y="-1"/>
                <a:ext cx="204709" cy="10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277"/>
                    </a:moveTo>
                    <a:lnTo>
                      <a:pt x="10051" y="9277"/>
                    </a:lnTo>
                    <a:lnTo>
                      <a:pt x="10051" y="0"/>
                    </a:lnTo>
                    <a:lnTo>
                      <a:pt x="12078" y="0"/>
                    </a:lnTo>
                    <a:lnTo>
                      <a:pt x="12078" y="9277"/>
                    </a:lnTo>
                    <a:lnTo>
                      <a:pt x="21600" y="9277"/>
                    </a:lnTo>
                    <a:lnTo>
                      <a:pt x="21600" y="12323"/>
                    </a:lnTo>
                    <a:lnTo>
                      <a:pt x="12078" y="12323"/>
                    </a:lnTo>
                    <a:lnTo>
                      <a:pt x="12078" y="21600"/>
                    </a:lnTo>
                    <a:lnTo>
                      <a:pt x="10051" y="21600"/>
                    </a:lnTo>
                    <a:lnTo>
                      <a:pt x="10051" y="12323"/>
                    </a:lnTo>
                    <a:lnTo>
                      <a:pt x="0" y="12323"/>
                    </a:lnTo>
                    <a:lnTo>
                      <a:pt x="0" y="927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" name="Freeform 69"/>
              <p:cNvSpPr/>
              <p:nvPr/>
            </p:nvSpPr>
            <p:spPr>
              <a:xfrm>
                <a:off x="124316" y="-1"/>
                <a:ext cx="55529" cy="33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" name="Freeform 70"/>
              <p:cNvSpPr/>
              <p:nvPr/>
            </p:nvSpPr>
            <p:spPr>
              <a:xfrm>
                <a:off x="154152" y="10797"/>
                <a:ext cx="50556" cy="2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" name="Freeform 71"/>
              <p:cNvSpPr/>
              <p:nvPr/>
            </p:nvSpPr>
            <p:spPr>
              <a:xfrm>
                <a:off x="124316" y="-1"/>
                <a:ext cx="80392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550" y="0"/>
                    </a:lnTo>
                    <a:lnTo>
                      <a:pt x="21600" y="0"/>
                    </a:lnTo>
                    <a:lnTo>
                      <a:pt x="405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" name="Freeform 72"/>
              <p:cNvSpPr/>
              <p:nvPr/>
            </p:nvSpPr>
            <p:spPr>
              <a:xfrm>
                <a:off x="19890" y="-1"/>
                <a:ext cx="63817" cy="29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" name="Freeform 73"/>
              <p:cNvSpPr/>
              <p:nvPr/>
            </p:nvSpPr>
            <p:spPr>
              <a:xfrm>
                <a:off x="-1" y="10797"/>
                <a:ext cx="50557" cy="2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" name="Freeform 74"/>
              <p:cNvSpPr/>
              <p:nvPr/>
            </p:nvSpPr>
            <p:spPr>
              <a:xfrm>
                <a:off x="-1" y="-1"/>
                <a:ext cx="78735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350" y="4243"/>
                    </a:lnTo>
                    <a:lnTo>
                      <a:pt x="1755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" name="Freeform 75"/>
              <p:cNvSpPr/>
              <p:nvPr/>
            </p:nvSpPr>
            <p:spPr>
              <a:xfrm>
                <a:off x="124316" y="74905"/>
                <a:ext cx="60502" cy="29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" name="Freeform 76"/>
              <p:cNvSpPr/>
              <p:nvPr/>
            </p:nvSpPr>
            <p:spPr>
              <a:xfrm>
                <a:off x="154152" y="68157"/>
                <a:ext cx="50556" cy="25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7" name="Freeform 77"/>
              <p:cNvSpPr/>
              <p:nvPr/>
            </p:nvSpPr>
            <p:spPr>
              <a:xfrm>
                <a:off x="134261" y="68157"/>
                <a:ext cx="70447" cy="3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7280"/>
                    </a:lnTo>
                    <a:lnTo>
                      <a:pt x="46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8" name="Freeform 78"/>
              <p:cNvSpPr/>
              <p:nvPr/>
            </p:nvSpPr>
            <p:spPr>
              <a:xfrm>
                <a:off x="24863" y="70856"/>
                <a:ext cx="58844" cy="33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9" name="Freeform 79"/>
              <p:cNvSpPr/>
              <p:nvPr/>
            </p:nvSpPr>
            <p:spPr>
              <a:xfrm>
                <a:off x="-1" y="68157"/>
                <a:ext cx="45584" cy="25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0" name="Freeform 80"/>
              <p:cNvSpPr/>
              <p:nvPr/>
            </p:nvSpPr>
            <p:spPr>
              <a:xfrm>
                <a:off x="4972" y="68157"/>
                <a:ext cx="78735" cy="3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050" y="21600"/>
                    </a:lnTo>
                    <a:lnTo>
                      <a:pt x="0" y="21600"/>
                    </a:lnTo>
                    <a:lnTo>
                      <a:pt x="175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1" name="Freeform 81"/>
              <p:cNvSpPr/>
              <p:nvPr/>
            </p:nvSpPr>
            <p:spPr>
              <a:xfrm>
                <a:off x="-1" y="-1"/>
                <a:ext cx="204709" cy="1046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36" name="Group 82"/>
            <p:cNvGrpSpPr/>
            <p:nvPr/>
          </p:nvGrpSpPr>
          <p:grpSpPr>
            <a:xfrm>
              <a:off x="3126524" y="206496"/>
              <a:ext cx="202621" cy="104603"/>
              <a:chOff x="0" y="0"/>
              <a:chExt cx="202620" cy="104601"/>
            </a:xfrm>
          </p:grpSpPr>
          <p:sp>
            <p:nvSpPr>
              <p:cNvPr id="33" name="Freeform 83"/>
              <p:cNvSpPr/>
              <p:nvPr/>
            </p:nvSpPr>
            <p:spPr>
              <a:xfrm>
                <a:off x="0" y="-1"/>
                <a:ext cx="202621" cy="10460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4" name="Freeform 84"/>
              <p:cNvSpPr/>
              <p:nvPr/>
            </p:nvSpPr>
            <p:spPr>
              <a:xfrm>
                <a:off x="55185" y="14751"/>
                <a:ext cx="98840" cy="79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6" y="14400"/>
                    </a:moveTo>
                    <a:lnTo>
                      <a:pt x="21600" y="14400"/>
                    </a:lnTo>
                    <a:lnTo>
                      <a:pt x="21600" y="8123"/>
                    </a:lnTo>
                    <a:lnTo>
                      <a:pt x="13976" y="8123"/>
                    </a:lnTo>
                    <a:lnTo>
                      <a:pt x="13976" y="0"/>
                    </a:lnTo>
                    <a:lnTo>
                      <a:pt x="7624" y="0"/>
                    </a:lnTo>
                    <a:lnTo>
                      <a:pt x="7624" y="8123"/>
                    </a:lnTo>
                    <a:lnTo>
                      <a:pt x="0" y="8123"/>
                    </a:lnTo>
                    <a:lnTo>
                      <a:pt x="0" y="14400"/>
                    </a:lnTo>
                    <a:lnTo>
                      <a:pt x="7624" y="14400"/>
                    </a:lnTo>
                    <a:lnTo>
                      <a:pt x="7624" y="21600"/>
                    </a:lnTo>
                    <a:lnTo>
                      <a:pt x="13976" y="21600"/>
                    </a:lnTo>
                    <a:lnTo>
                      <a:pt x="13976" y="144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5" name="Freeform 85"/>
              <p:cNvSpPr/>
              <p:nvPr/>
            </p:nvSpPr>
            <p:spPr>
              <a:xfrm>
                <a:off x="0" y="0"/>
                <a:ext cx="202621" cy="104602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43" name="Group 86"/>
            <p:cNvGrpSpPr/>
            <p:nvPr/>
          </p:nvGrpSpPr>
          <p:grpSpPr>
            <a:xfrm>
              <a:off x="2865442" y="206496"/>
              <a:ext cx="202180" cy="105274"/>
              <a:chOff x="0" y="0"/>
              <a:chExt cx="202179" cy="105273"/>
            </a:xfrm>
          </p:grpSpPr>
          <p:sp>
            <p:nvSpPr>
              <p:cNvPr id="37" name="Freeform 87"/>
              <p:cNvSpPr/>
              <p:nvPr/>
            </p:nvSpPr>
            <p:spPr>
              <a:xfrm>
                <a:off x="0" y="-1"/>
                <a:ext cx="201362" cy="104600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8" name="Freeform 88"/>
              <p:cNvSpPr/>
              <p:nvPr/>
            </p:nvSpPr>
            <p:spPr>
              <a:xfrm>
                <a:off x="0" y="-1"/>
                <a:ext cx="54024" cy="4521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9" name="Freeform 89"/>
              <p:cNvSpPr/>
              <p:nvPr/>
            </p:nvSpPr>
            <p:spPr>
              <a:xfrm>
                <a:off x="0" y="64108"/>
                <a:ext cx="54024" cy="41166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0" name="Freeform 90"/>
              <p:cNvSpPr/>
              <p:nvPr/>
            </p:nvSpPr>
            <p:spPr>
              <a:xfrm>
                <a:off x="79398" y="64108"/>
                <a:ext cx="122782" cy="41166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1" name="Freeform 91"/>
              <p:cNvSpPr/>
              <p:nvPr/>
            </p:nvSpPr>
            <p:spPr>
              <a:xfrm>
                <a:off x="79398" y="-1"/>
                <a:ext cx="122782" cy="4521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2" name="Freeform 92"/>
              <p:cNvSpPr/>
              <p:nvPr/>
            </p:nvSpPr>
            <p:spPr>
              <a:xfrm>
                <a:off x="0" y="-1"/>
                <a:ext cx="201362" cy="1046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48" name="Group 93"/>
            <p:cNvGrpSpPr/>
            <p:nvPr/>
          </p:nvGrpSpPr>
          <p:grpSpPr>
            <a:xfrm>
              <a:off x="2605566" y="206496"/>
              <a:ext cx="200975" cy="105274"/>
              <a:chOff x="0" y="0"/>
              <a:chExt cx="200973" cy="105273"/>
            </a:xfrm>
          </p:grpSpPr>
          <p:sp>
            <p:nvSpPr>
              <p:cNvPr id="44" name="Freeform 94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5" name="Freeform 95"/>
              <p:cNvSpPr/>
              <p:nvPr/>
            </p:nvSpPr>
            <p:spPr>
              <a:xfrm>
                <a:off x="-1" y="-1"/>
                <a:ext cx="200975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6" name="Freeform 96"/>
              <p:cNvSpPr/>
              <p:nvPr/>
            </p:nvSpPr>
            <p:spPr>
              <a:xfrm>
                <a:off x="-1" y="71076"/>
                <a:ext cx="200975" cy="341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" name="Freeform 97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10" name="Group 98"/>
            <p:cNvGrpSpPr/>
            <p:nvPr/>
          </p:nvGrpSpPr>
          <p:grpSpPr>
            <a:xfrm>
              <a:off x="1555656" y="206496"/>
              <a:ext cx="203446" cy="104918"/>
              <a:chOff x="0" y="0"/>
              <a:chExt cx="203444" cy="104916"/>
            </a:xfrm>
          </p:grpSpPr>
          <p:sp>
            <p:nvSpPr>
              <p:cNvPr id="49" name="Freeform 99"/>
              <p:cNvSpPr/>
              <p:nvPr/>
            </p:nvSpPr>
            <p:spPr>
              <a:xfrm>
                <a:off x="0" y="0"/>
                <a:ext cx="84014" cy="104917"/>
              </a:xfrm>
              <a:prstGeom prst="rect">
                <a:avLst/>
              </a:prstGeom>
              <a:solidFill>
                <a:srgbClr val="1386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0" name="Freeform 100"/>
              <p:cNvSpPr/>
              <p:nvPr/>
            </p:nvSpPr>
            <p:spPr>
              <a:xfrm>
                <a:off x="84013" y="0"/>
                <a:ext cx="119432" cy="104917"/>
              </a:xfrm>
              <a:prstGeom prst="rect">
                <a:avLst/>
              </a:prstGeom>
              <a:solidFill>
                <a:srgbClr val="FF17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1" name="Freeform 101"/>
              <p:cNvSpPr/>
              <p:nvPr/>
            </p:nvSpPr>
            <p:spPr>
              <a:xfrm>
                <a:off x="77663" y="23389"/>
                <a:ext cx="12701" cy="60144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2" name="Freeform 102"/>
              <p:cNvSpPr/>
              <p:nvPr/>
            </p:nvSpPr>
            <p:spPr>
              <a:xfrm>
                <a:off x="77663" y="23389"/>
                <a:ext cx="12701" cy="60144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3" name="Freeform 103"/>
              <p:cNvSpPr/>
              <p:nvPr/>
            </p:nvSpPr>
            <p:spPr>
              <a:xfrm>
                <a:off x="48596" y="38090"/>
                <a:ext cx="40360" cy="14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21600"/>
                    </a:moveTo>
                    <a:lnTo>
                      <a:pt x="0" y="4909"/>
                    </a:lnTo>
                    <a:lnTo>
                      <a:pt x="2700" y="0"/>
                    </a:lnTo>
                    <a:lnTo>
                      <a:pt x="21600" y="15709"/>
                    </a:lnTo>
                    <a:lnTo>
                      <a:pt x="18900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4" name="Freeform 104"/>
              <p:cNvSpPr/>
              <p:nvPr/>
            </p:nvSpPr>
            <p:spPr>
              <a:xfrm>
                <a:off x="48596" y="38090"/>
                <a:ext cx="40360" cy="14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21600"/>
                    </a:moveTo>
                    <a:lnTo>
                      <a:pt x="0" y="4909"/>
                    </a:lnTo>
                    <a:lnTo>
                      <a:pt x="2700" y="0"/>
                    </a:lnTo>
                    <a:lnTo>
                      <a:pt x="21600" y="15709"/>
                    </a:lnTo>
                    <a:lnTo>
                      <a:pt x="18900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5" name="Freeform 105"/>
              <p:cNvSpPr/>
              <p:nvPr/>
            </p:nvSpPr>
            <p:spPr>
              <a:xfrm>
                <a:off x="84013" y="48783"/>
                <a:ext cx="40361" cy="1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21600"/>
                    </a:moveTo>
                    <a:lnTo>
                      <a:pt x="0" y="4629"/>
                    </a:lnTo>
                    <a:lnTo>
                      <a:pt x="2757" y="0"/>
                    </a:lnTo>
                    <a:lnTo>
                      <a:pt x="21600" y="17743"/>
                    </a:lnTo>
                    <a:lnTo>
                      <a:pt x="18843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6" name="Freeform 106"/>
              <p:cNvSpPr/>
              <p:nvPr/>
            </p:nvSpPr>
            <p:spPr>
              <a:xfrm>
                <a:off x="84013" y="48783"/>
                <a:ext cx="40361" cy="1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21600"/>
                    </a:moveTo>
                    <a:lnTo>
                      <a:pt x="0" y="4629"/>
                    </a:lnTo>
                    <a:lnTo>
                      <a:pt x="2757" y="0"/>
                    </a:lnTo>
                    <a:lnTo>
                      <a:pt x="21600" y="17743"/>
                    </a:lnTo>
                    <a:lnTo>
                      <a:pt x="18843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7" name="Freeform 107"/>
              <p:cNvSpPr/>
              <p:nvPr/>
            </p:nvSpPr>
            <p:spPr>
              <a:xfrm>
                <a:off x="84013" y="38090"/>
                <a:ext cx="35419" cy="1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3857"/>
                    </a:lnTo>
                    <a:lnTo>
                      <a:pt x="21600" y="0"/>
                    </a:lnTo>
                    <a:lnTo>
                      <a:pt x="0" y="169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8" name="Freeform 108"/>
              <p:cNvSpPr/>
              <p:nvPr/>
            </p:nvSpPr>
            <p:spPr>
              <a:xfrm>
                <a:off x="84013" y="38090"/>
                <a:ext cx="35419" cy="1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3857"/>
                    </a:lnTo>
                    <a:lnTo>
                      <a:pt x="21600" y="0"/>
                    </a:lnTo>
                    <a:lnTo>
                      <a:pt x="0" y="16971"/>
                    </a:lnTo>
                    <a:lnTo>
                      <a:pt x="0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9" name="Freeform 109"/>
              <p:cNvSpPr/>
              <p:nvPr/>
            </p:nvSpPr>
            <p:spPr>
              <a:xfrm>
                <a:off x="43654" y="40428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4"/>
                    </a:moveTo>
                    <a:lnTo>
                      <a:pt x="0" y="21600"/>
                    </a:lnTo>
                    <a:lnTo>
                      <a:pt x="0" y="13976"/>
                    </a:lnTo>
                    <a:lnTo>
                      <a:pt x="21600" y="0"/>
                    </a:lnTo>
                    <a:lnTo>
                      <a:pt x="21600" y="7624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0" name="Freeform 110"/>
              <p:cNvSpPr/>
              <p:nvPr/>
            </p:nvSpPr>
            <p:spPr>
              <a:xfrm>
                <a:off x="43654" y="40428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4"/>
                    </a:moveTo>
                    <a:lnTo>
                      <a:pt x="0" y="21600"/>
                    </a:lnTo>
                    <a:lnTo>
                      <a:pt x="0" y="13976"/>
                    </a:lnTo>
                    <a:lnTo>
                      <a:pt x="21600" y="0"/>
                    </a:lnTo>
                    <a:lnTo>
                      <a:pt x="21600" y="762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1" name="Freeform 111"/>
              <p:cNvSpPr/>
              <p:nvPr/>
            </p:nvSpPr>
            <p:spPr>
              <a:xfrm>
                <a:off x="48596" y="55130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50"/>
                    </a:moveTo>
                    <a:lnTo>
                      <a:pt x="0" y="21600"/>
                    </a:lnTo>
                    <a:lnTo>
                      <a:pt x="0" y="14850"/>
                    </a:lnTo>
                    <a:lnTo>
                      <a:pt x="21600" y="0"/>
                    </a:lnTo>
                    <a:lnTo>
                      <a:pt x="21600" y="675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2" name="Freeform 112"/>
              <p:cNvSpPr/>
              <p:nvPr/>
            </p:nvSpPr>
            <p:spPr>
              <a:xfrm>
                <a:off x="48596" y="55130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50"/>
                    </a:moveTo>
                    <a:lnTo>
                      <a:pt x="0" y="21600"/>
                    </a:lnTo>
                    <a:lnTo>
                      <a:pt x="0" y="14850"/>
                    </a:lnTo>
                    <a:lnTo>
                      <a:pt x="21600" y="0"/>
                    </a:lnTo>
                    <a:lnTo>
                      <a:pt x="21600" y="675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65" name="Freeform 113"/>
              <p:cNvGrpSpPr/>
              <p:nvPr/>
            </p:nvGrpSpPr>
            <p:grpSpPr>
              <a:xfrm>
                <a:off x="43654" y="53460"/>
                <a:ext cx="45302" cy="6684"/>
                <a:chOff x="0" y="0"/>
                <a:chExt cx="45301" cy="6682"/>
              </a:xfrm>
            </p:grpSpPr>
            <p:sp>
              <p:nvSpPr>
                <p:cNvPr id="63" name="Line"/>
                <p:cNvSpPr/>
                <p:nvPr/>
              </p:nvSpPr>
              <p:spPr>
                <a:xfrm>
                  <a:off x="0" y="0"/>
                  <a:ext cx="45302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Line"/>
                <p:cNvSpPr/>
                <p:nvPr/>
              </p:nvSpPr>
              <p:spPr>
                <a:xfrm flipH="1" flipV="1">
                  <a:off x="0" y="0"/>
                  <a:ext cx="45302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" name="Freeform 114"/>
              <p:cNvGrpSpPr/>
              <p:nvPr/>
            </p:nvGrpSpPr>
            <p:grpSpPr>
              <a:xfrm>
                <a:off x="43654" y="53460"/>
                <a:ext cx="45302" cy="6684"/>
                <a:chOff x="0" y="0"/>
                <a:chExt cx="45301" cy="6682"/>
              </a:xfrm>
            </p:grpSpPr>
            <p:sp>
              <p:nvSpPr>
                <p:cNvPr id="66" name="Line"/>
                <p:cNvSpPr/>
                <p:nvPr/>
              </p:nvSpPr>
              <p:spPr>
                <a:xfrm>
                  <a:off x="0" y="0"/>
                  <a:ext cx="45302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Line"/>
                <p:cNvSpPr/>
                <p:nvPr/>
              </p:nvSpPr>
              <p:spPr>
                <a:xfrm flipH="1" flipV="1">
                  <a:off x="0" y="0"/>
                  <a:ext cx="45302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9" name="Freeform 115"/>
              <p:cNvSpPr/>
              <p:nvPr/>
            </p:nvSpPr>
            <p:spPr>
              <a:xfrm>
                <a:off x="84013" y="40428"/>
                <a:ext cx="4036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24"/>
                    </a:move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0" y="0"/>
                    </a:lnTo>
                    <a:lnTo>
                      <a:pt x="0" y="7624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70" name="Freeform 116"/>
              <p:cNvSpPr/>
              <p:nvPr/>
            </p:nvSpPr>
            <p:spPr>
              <a:xfrm>
                <a:off x="84013" y="40428"/>
                <a:ext cx="4036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24"/>
                    </a:move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0" y="0"/>
                    </a:lnTo>
                    <a:lnTo>
                      <a:pt x="0" y="762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73" name="Freeform 117"/>
              <p:cNvGrpSpPr/>
              <p:nvPr/>
            </p:nvGrpSpPr>
            <p:grpSpPr>
              <a:xfrm>
                <a:off x="84013" y="53460"/>
                <a:ext cx="40361" cy="6684"/>
                <a:chOff x="0" y="0"/>
                <a:chExt cx="40359" cy="6682"/>
              </a:xfrm>
            </p:grpSpPr>
            <p:sp>
              <p:nvSpPr>
                <p:cNvPr id="71" name="Line"/>
                <p:cNvSpPr/>
                <p:nvPr/>
              </p:nvSpPr>
              <p:spPr>
                <a:xfrm flipH="1">
                  <a:off x="0" y="0"/>
                  <a:ext cx="40360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Line"/>
                <p:cNvSpPr/>
                <p:nvPr/>
              </p:nvSpPr>
              <p:spPr>
                <a:xfrm flipV="1">
                  <a:off x="0" y="0"/>
                  <a:ext cx="40360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" name="Freeform 118"/>
              <p:cNvGrpSpPr/>
              <p:nvPr/>
            </p:nvGrpSpPr>
            <p:grpSpPr>
              <a:xfrm>
                <a:off x="84013" y="53460"/>
                <a:ext cx="40361" cy="6684"/>
                <a:chOff x="0" y="0"/>
                <a:chExt cx="40359" cy="6682"/>
              </a:xfrm>
            </p:grpSpPr>
            <p:sp>
              <p:nvSpPr>
                <p:cNvPr id="74" name="Line"/>
                <p:cNvSpPr/>
                <p:nvPr/>
              </p:nvSpPr>
              <p:spPr>
                <a:xfrm flipH="1">
                  <a:off x="0" y="0"/>
                  <a:ext cx="40360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Line"/>
                <p:cNvSpPr/>
                <p:nvPr/>
              </p:nvSpPr>
              <p:spPr>
                <a:xfrm flipV="1">
                  <a:off x="0" y="0"/>
                  <a:ext cx="40360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9" name="Freeform 119"/>
              <p:cNvGrpSpPr/>
              <p:nvPr/>
            </p:nvGrpSpPr>
            <p:grpSpPr>
              <a:xfrm>
                <a:off x="48596" y="66826"/>
                <a:ext cx="70836" cy="1"/>
                <a:chOff x="0" y="0"/>
                <a:chExt cx="70835" cy="0"/>
              </a:xfrm>
            </p:grpSpPr>
            <p:sp>
              <p:nvSpPr>
                <p:cNvPr id="77" name="Line"/>
                <p:cNvSpPr/>
                <p:nvPr/>
              </p:nvSpPr>
              <p:spPr>
                <a:xfrm flipH="1" flipV="1">
                  <a:off x="0" y="0"/>
                  <a:ext cx="70836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Line"/>
                <p:cNvSpPr/>
                <p:nvPr/>
              </p:nvSpPr>
              <p:spPr>
                <a:xfrm>
                  <a:off x="0" y="0"/>
                  <a:ext cx="70836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2" name="Freeform 120"/>
              <p:cNvGrpSpPr/>
              <p:nvPr/>
            </p:nvGrpSpPr>
            <p:grpSpPr>
              <a:xfrm>
                <a:off x="48596" y="66826"/>
                <a:ext cx="70836" cy="1"/>
                <a:chOff x="0" y="0"/>
                <a:chExt cx="70835" cy="0"/>
              </a:xfrm>
            </p:grpSpPr>
            <p:sp>
              <p:nvSpPr>
                <p:cNvPr id="80" name="Line"/>
                <p:cNvSpPr/>
                <p:nvPr/>
              </p:nvSpPr>
              <p:spPr>
                <a:xfrm flipH="1" flipV="1">
                  <a:off x="0" y="0"/>
                  <a:ext cx="70836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Line"/>
                <p:cNvSpPr/>
                <p:nvPr/>
              </p:nvSpPr>
              <p:spPr>
                <a:xfrm>
                  <a:off x="0" y="0"/>
                  <a:ext cx="70836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3" name="Freeform 121"/>
              <p:cNvSpPr/>
              <p:nvPr/>
            </p:nvSpPr>
            <p:spPr>
              <a:xfrm>
                <a:off x="48596" y="29736"/>
                <a:ext cx="70836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4" name="Freeform 122"/>
              <p:cNvSpPr/>
              <p:nvPr/>
            </p:nvSpPr>
            <p:spPr>
              <a:xfrm>
                <a:off x="48596" y="29736"/>
                <a:ext cx="70836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5" name="Freeform 123"/>
              <p:cNvSpPr/>
              <p:nvPr/>
            </p:nvSpPr>
            <p:spPr>
              <a:xfrm>
                <a:off x="43654" y="23389"/>
                <a:ext cx="85662" cy="60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5" y="0"/>
                    </a:moveTo>
                    <a:lnTo>
                      <a:pt x="6416" y="1440"/>
                    </a:lnTo>
                    <a:lnTo>
                      <a:pt x="3850" y="2880"/>
                    </a:lnTo>
                    <a:lnTo>
                      <a:pt x="1283" y="6720"/>
                    </a:lnTo>
                    <a:lnTo>
                      <a:pt x="0" y="10800"/>
                    </a:lnTo>
                    <a:lnTo>
                      <a:pt x="1283" y="14880"/>
                    </a:lnTo>
                    <a:lnTo>
                      <a:pt x="3850" y="18960"/>
                    </a:lnTo>
                    <a:lnTo>
                      <a:pt x="6416" y="20160"/>
                    </a:lnTo>
                    <a:lnTo>
                      <a:pt x="10265" y="21600"/>
                    </a:lnTo>
                    <a:lnTo>
                      <a:pt x="15184" y="20160"/>
                    </a:lnTo>
                    <a:lnTo>
                      <a:pt x="17750" y="18960"/>
                    </a:lnTo>
                    <a:lnTo>
                      <a:pt x="20317" y="14880"/>
                    </a:lnTo>
                    <a:lnTo>
                      <a:pt x="21600" y="10800"/>
                    </a:lnTo>
                    <a:lnTo>
                      <a:pt x="20317" y="6720"/>
                    </a:lnTo>
                    <a:lnTo>
                      <a:pt x="17750" y="2880"/>
                    </a:lnTo>
                    <a:lnTo>
                      <a:pt x="15184" y="1440"/>
                    </a:lnTo>
                    <a:lnTo>
                      <a:pt x="10265" y="0"/>
                    </a:lnTo>
                    <a:close/>
                    <a:moveTo>
                      <a:pt x="10265" y="20160"/>
                    </a:moveTo>
                    <a:lnTo>
                      <a:pt x="6416" y="20160"/>
                    </a:lnTo>
                    <a:lnTo>
                      <a:pt x="3850" y="17520"/>
                    </a:lnTo>
                    <a:lnTo>
                      <a:pt x="2566" y="14880"/>
                    </a:lnTo>
                    <a:lnTo>
                      <a:pt x="1283" y="10800"/>
                    </a:lnTo>
                    <a:lnTo>
                      <a:pt x="2566" y="6720"/>
                    </a:lnTo>
                    <a:lnTo>
                      <a:pt x="3850" y="4080"/>
                    </a:lnTo>
                    <a:lnTo>
                      <a:pt x="6416" y="1440"/>
                    </a:lnTo>
                    <a:lnTo>
                      <a:pt x="10265" y="0"/>
                    </a:lnTo>
                    <a:lnTo>
                      <a:pt x="14115" y="1440"/>
                    </a:lnTo>
                    <a:lnTo>
                      <a:pt x="17750" y="4080"/>
                    </a:lnTo>
                    <a:lnTo>
                      <a:pt x="19034" y="6720"/>
                    </a:lnTo>
                    <a:lnTo>
                      <a:pt x="20317" y="10800"/>
                    </a:lnTo>
                    <a:lnTo>
                      <a:pt x="19034" y="14880"/>
                    </a:lnTo>
                    <a:lnTo>
                      <a:pt x="17750" y="17520"/>
                    </a:lnTo>
                    <a:lnTo>
                      <a:pt x="14115" y="20160"/>
                    </a:lnTo>
                    <a:lnTo>
                      <a:pt x="10265" y="2016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6" name="Freeform 124"/>
              <p:cNvSpPr/>
              <p:nvPr/>
            </p:nvSpPr>
            <p:spPr>
              <a:xfrm>
                <a:off x="43654" y="23389"/>
                <a:ext cx="85662" cy="60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5" y="0"/>
                    </a:moveTo>
                    <a:lnTo>
                      <a:pt x="6416" y="1440"/>
                    </a:lnTo>
                    <a:lnTo>
                      <a:pt x="3850" y="2880"/>
                    </a:lnTo>
                    <a:lnTo>
                      <a:pt x="1283" y="6720"/>
                    </a:lnTo>
                    <a:lnTo>
                      <a:pt x="0" y="10800"/>
                    </a:lnTo>
                    <a:lnTo>
                      <a:pt x="1283" y="14880"/>
                    </a:lnTo>
                    <a:lnTo>
                      <a:pt x="3850" y="18960"/>
                    </a:lnTo>
                    <a:lnTo>
                      <a:pt x="6416" y="20160"/>
                    </a:lnTo>
                    <a:lnTo>
                      <a:pt x="10265" y="21600"/>
                    </a:lnTo>
                    <a:lnTo>
                      <a:pt x="15184" y="20160"/>
                    </a:lnTo>
                    <a:lnTo>
                      <a:pt x="17750" y="18960"/>
                    </a:lnTo>
                    <a:lnTo>
                      <a:pt x="20317" y="14880"/>
                    </a:lnTo>
                    <a:lnTo>
                      <a:pt x="21600" y="10800"/>
                    </a:lnTo>
                    <a:lnTo>
                      <a:pt x="20317" y="6720"/>
                    </a:lnTo>
                    <a:lnTo>
                      <a:pt x="17750" y="2880"/>
                    </a:lnTo>
                    <a:lnTo>
                      <a:pt x="15184" y="1440"/>
                    </a:lnTo>
                    <a:lnTo>
                      <a:pt x="10265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7" name="Freeform 125"/>
              <p:cNvSpPr/>
              <p:nvPr/>
            </p:nvSpPr>
            <p:spPr>
              <a:xfrm>
                <a:off x="48596" y="23389"/>
                <a:ext cx="75778" cy="5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3" y="21600"/>
                    </a:moveTo>
                    <a:lnTo>
                      <a:pt x="5825" y="21600"/>
                    </a:lnTo>
                    <a:lnTo>
                      <a:pt x="2912" y="18771"/>
                    </a:lnTo>
                    <a:lnTo>
                      <a:pt x="1456" y="15943"/>
                    </a:lnTo>
                    <a:lnTo>
                      <a:pt x="0" y="11571"/>
                    </a:lnTo>
                    <a:lnTo>
                      <a:pt x="1456" y="7200"/>
                    </a:lnTo>
                    <a:lnTo>
                      <a:pt x="2912" y="4371"/>
                    </a:lnTo>
                    <a:lnTo>
                      <a:pt x="5825" y="1543"/>
                    </a:lnTo>
                    <a:lnTo>
                      <a:pt x="10193" y="0"/>
                    </a:lnTo>
                    <a:lnTo>
                      <a:pt x="14562" y="1543"/>
                    </a:lnTo>
                    <a:lnTo>
                      <a:pt x="18688" y="4371"/>
                    </a:lnTo>
                    <a:lnTo>
                      <a:pt x="20144" y="7200"/>
                    </a:lnTo>
                    <a:lnTo>
                      <a:pt x="21600" y="11571"/>
                    </a:lnTo>
                    <a:lnTo>
                      <a:pt x="20144" y="15943"/>
                    </a:lnTo>
                    <a:lnTo>
                      <a:pt x="18688" y="18771"/>
                    </a:lnTo>
                    <a:lnTo>
                      <a:pt x="14562" y="21600"/>
                    </a:lnTo>
                    <a:lnTo>
                      <a:pt x="10193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8" name="Freeform 126"/>
              <p:cNvSpPr/>
              <p:nvPr/>
            </p:nvSpPr>
            <p:spPr>
              <a:xfrm>
                <a:off x="65893" y="30071"/>
                <a:ext cx="43655" cy="4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19"/>
                    </a:moveTo>
                    <a:lnTo>
                      <a:pt x="21600" y="17731"/>
                    </a:lnTo>
                    <a:lnTo>
                      <a:pt x="19155" y="19666"/>
                    </a:lnTo>
                    <a:lnTo>
                      <a:pt x="14672" y="21600"/>
                    </a:lnTo>
                    <a:lnTo>
                      <a:pt x="7336" y="21600"/>
                    </a:lnTo>
                    <a:lnTo>
                      <a:pt x="2445" y="19666"/>
                    </a:lnTo>
                    <a:lnTo>
                      <a:pt x="0" y="17731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119"/>
                    </a:lnTo>
                    <a:close/>
                  </a:path>
                </a:pathLst>
              </a:custGeom>
              <a:solidFill>
                <a:srgbClr val="FF16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9" name="Freeform 127"/>
              <p:cNvSpPr/>
              <p:nvPr/>
            </p:nvSpPr>
            <p:spPr>
              <a:xfrm>
                <a:off x="65893" y="30071"/>
                <a:ext cx="43655" cy="4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19"/>
                    </a:moveTo>
                    <a:lnTo>
                      <a:pt x="21600" y="17731"/>
                    </a:lnTo>
                    <a:lnTo>
                      <a:pt x="19155" y="19666"/>
                    </a:lnTo>
                    <a:lnTo>
                      <a:pt x="14672" y="21600"/>
                    </a:lnTo>
                    <a:lnTo>
                      <a:pt x="7336" y="21600"/>
                    </a:lnTo>
                    <a:lnTo>
                      <a:pt x="2445" y="19666"/>
                    </a:lnTo>
                    <a:lnTo>
                      <a:pt x="0" y="17731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119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0" name="Freeform 128"/>
              <p:cNvSpPr/>
              <p:nvPr/>
            </p:nvSpPr>
            <p:spPr>
              <a:xfrm>
                <a:off x="74129" y="40763"/>
                <a:ext cx="25535" cy="23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8"/>
                    </a:moveTo>
                    <a:lnTo>
                      <a:pt x="17280" y="21600"/>
                    </a:lnTo>
                    <a:lnTo>
                      <a:pt x="4320" y="21600"/>
                    </a:lnTo>
                    <a:lnTo>
                      <a:pt x="0" y="1778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788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1" name="Freeform 129"/>
              <p:cNvSpPr/>
              <p:nvPr/>
            </p:nvSpPr>
            <p:spPr>
              <a:xfrm>
                <a:off x="80134" y="384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782"/>
                    </a:lnTo>
                    <a:close/>
                  </a:path>
                </a:pathLst>
              </a:cu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2" name="Freeform 130"/>
              <p:cNvSpPr/>
              <p:nvPr/>
            </p:nvSpPr>
            <p:spPr>
              <a:xfrm>
                <a:off x="80134" y="51788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3" name="Freeform 131"/>
              <p:cNvSpPr/>
              <p:nvPr/>
            </p:nvSpPr>
            <p:spPr>
              <a:xfrm>
                <a:off x="85076" y="44437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4" name="Freeform 132"/>
              <p:cNvSpPr/>
              <p:nvPr/>
            </p:nvSpPr>
            <p:spPr>
              <a:xfrm>
                <a:off x="75192" y="44437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5" name="Freeform 133"/>
              <p:cNvSpPr/>
              <p:nvPr/>
            </p:nvSpPr>
            <p:spPr>
              <a:xfrm>
                <a:off x="65308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6" name="Freeform 134"/>
              <p:cNvSpPr/>
              <p:nvPr/>
            </p:nvSpPr>
            <p:spPr>
              <a:xfrm>
                <a:off x="65308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7" name="Freeform 135"/>
              <p:cNvSpPr/>
              <p:nvPr/>
            </p:nvSpPr>
            <p:spPr>
              <a:xfrm>
                <a:off x="94960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8" name="Freeform 136"/>
              <p:cNvSpPr/>
              <p:nvPr/>
            </p:nvSpPr>
            <p:spPr>
              <a:xfrm>
                <a:off x="94960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9" name="Freeform 137"/>
              <p:cNvSpPr/>
              <p:nvPr/>
            </p:nvSpPr>
            <p:spPr>
              <a:xfrm>
                <a:off x="65308" y="44437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0" name="Freeform 138"/>
              <p:cNvSpPr/>
              <p:nvPr/>
            </p:nvSpPr>
            <p:spPr>
              <a:xfrm>
                <a:off x="65308" y="44437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1" name="Freeform 139"/>
              <p:cNvSpPr/>
              <p:nvPr/>
            </p:nvSpPr>
            <p:spPr>
              <a:xfrm>
                <a:off x="67779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11782"/>
                    </a:lnTo>
                    <a:lnTo>
                      <a:pt x="10800" y="0"/>
                    </a:lnTo>
                    <a:lnTo>
                      <a:pt x="21600" y="11782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2" name="Freeform 140"/>
              <p:cNvSpPr/>
              <p:nvPr/>
            </p:nvSpPr>
            <p:spPr>
              <a:xfrm>
                <a:off x="67779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11782"/>
                    </a:lnTo>
                    <a:lnTo>
                      <a:pt x="10800" y="0"/>
                    </a:lnTo>
                    <a:lnTo>
                      <a:pt x="21600" y="1178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3" name="Freeform 141"/>
              <p:cNvSpPr/>
              <p:nvPr/>
            </p:nvSpPr>
            <p:spPr>
              <a:xfrm>
                <a:off x="90018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82"/>
                    </a:moveTo>
                    <a:lnTo>
                      <a:pt x="0" y="21600"/>
                    </a:lnTo>
                    <a:lnTo>
                      <a:pt x="21600" y="11782"/>
                    </a:lnTo>
                    <a:lnTo>
                      <a:pt x="21600" y="0"/>
                    </a:lnTo>
                    <a:lnTo>
                      <a:pt x="0" y="11782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4" name="Freeform 142"/>
              <p:cNvSpPr/>
              <p:nvPr/>
            </p:nvSpPr>
            <p:spPr>
              <a:xfrm>
                <a:off x="90018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82"/>
                    </a:moveTo>
                    <a:lnTo>
                      <a:pt x="0" y="21600"/>
                    </a:lnTo>
                    <a:lnTo>
                      <a:pt x="21600" y="11782"/>
                    </a:lnTo>
                    <a:lnTo>
                      <a:pt x="21600" y="0"/>
                    </a:lnTo>
                    <a:lnTo>
                      <a:pt x="0" y="1178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5" name="Freeform 143"/>
              <p:cNvSpPr/>
              <p:nvPr/>
            </p:nvSpPr>
            <p:spPr>
              <a:xfrm>
                <a:off x="94960" y="44437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6" name="Freeform 144"/>
              <p:cNvSpPr/>
              <p:nvPr/>
            </p:nvSpPr>
            <p:spPr>
              <a:xfrm>
                <a:off x="94960" y="44437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7" name="Freeform 145"/>
              <p:cNvSpPr/>
              <p:nvPr/>
            </p:nvSpPr>
            <p:spPr>
              <a:xfrm>
                <a:off x="80134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8" name="Freeform 146"/>
              <p:cNvSpPr/>
              <p:nvPr/>
            </p:nvSpPr>
            <p:spPr>
              <a:xfrm>
                <a:off x="80134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9" name="Freeform 147"/>
              <p:cNvSpPr/>
              <p:nvPr/>
            </p:nvSpPr>
            <p:spPr>
              <a:xfrm>
                <a:off x="0" y="0"/>
                <a:ext cx="202622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18" name="Group 148"/>
            <p:cNvGrpSpPr/>
            <p:nvPr/>
          </p:nvGrpSpPr>
          <p:grpSpPr>
            <a:xfrm>
              <a:off x="1033585" y="206496"/>
              <a:ext cx="203050" cy="105274"/>
              <a:chOff x="0" y="0"/>
              <a:chExt cx="203049" cy="105273"/>
            </a:xfrm>
          </p:grpSpPr>
          <p:sp>
            <p:nvSpPr>
              <p:cNvPr id="111" name="Freeform 149"/>
              <p:cNvSpPr/>
              <p:nvPr/>
            </p:nvSpPr>
            <p:spPr>
              <a:xfrm>
                <a:off x="-1" y="0"/>
                <a:ext cx="203051" cy="10460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2" name="Freeform 150"/>
              <p:cNvSpPr/>
              <p:nvPr/>
            </p:nvSpPr>
            <p:spPr>
              <a:xfrm>
                <a:off x="-1" y="-1"/>
                <a:ext cx="60502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3" name="Freeform 151"/>
              <p:cNvSpPr/>
              <p:nvPr/>
            </p:nvSpPr>
            <p:spPr>
              <a:xfrm>
                <a:off x="-1" y="73758"/>
                <a:ext cx="60502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4" name="Freeform 152"/>
              <p:cNvSpPr/>
              <p:nvPr/>
            </p:nvSpPr>
            <p:spPr>
              <a:xfrm>
                <a:off x="119343" y="73758"/>
                <a:ext cx="83707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5" name="Freeform 153"/>
              <p:cNvSpPr/>
              <p:nvPr/>
            </p:nvSpPr>
            <p:spPr>
              <a:xfrm>
                <a:off x="119343" y="-1"/>
                <a:ext cx="83707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6" name="Freeform 154"/>
              <p:cNvSpPr/>
              <p:nvPr/>
            </p:nvSpPr>
            <p:spPr>
              <a:xfrm>
                <a:off x="-1" y="0"/>
                <a:ext cx="203051" cy="104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0" y="21600"/>
                    </a:moveTo>
                    <a:lnTo>
                      <a:pt x="11020" y="13070"/>
                    </a:lnTo>
                    <a:lnTo>
                      <a:pt x="21600" y="13070"/>
                    </a:lnTo>
                    <a:lnTo>
                      <a:pt x="21600" y="8530"/>
                    </a:lnTo>
                    <a:lnTo>
                      <a:pt x="11020" y="8530"/>
                    </a:lnTo>
                    <a:lnTo>
                      <a:pt x="11020" y="0"/>
                    </a:lnTo>
                    <a:lnTo>
                      <a:pt x="7935" y="0"/>
                    </a:lnTo>
                    <a:lnTo>
                      <a:pt x="7935" y="8530"/>
                    </a:lnTo>
                    <a:lnTo>
                      <a:pt x="0" y="8530"/>
                    </a:lnTo>
                    <a:lnTo>
                      <a:pt x="0" y="13070"/>
                    </a:lnTo>
                    <a:lnTo>
                      <a:pt x="7935" y="13070"/>
                    </a:lnTo>
                    <a:lnTo>
                      <a:pt x="7935" y="21600"/>
                    </a:lnTo>
                    <a:lnTo>
                      <a:pt x="1102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7" name="Freeform 155"/>
              <p:cNvSpPr/>
              <p:nvPr/>
            </p:nvSpPr>
            <p:spPr>
              <a:xfrm>
                <a:off x="-1" y="0"/>
                <a:ext cx="203051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23" name="Group 156"/>
            <p:cNvGrpSpPr/>
            <p:nvPr/>
          </p:nvGrpSpPr>
          <p:grpSpPr>
            <a:xfrm>
              <a:off x="773709" y="206496"/>
              <a:ext cx="200974" cy="105274"/>
              <a:chOff x="0" y="0"/>
              <a:chExt cx="200973" cy="105273"/>
            </a:xfrm>
          </p:grpSpPr>
          <p:sp>
            <p:nvSpPr>
              <p:cNvPr id="119" name="Freeform 157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0" name="Freeform 158"/>
              <p:cNvSpPr/>
              <p:nvPr/>
            </p:nvSpPr>
            <p:spPr>
              <a:xfrm>
                <a:off x="-1" y="-1"/>
                <a:ext cx="200975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1" name="Freeform 159"/>
              <p:cNvSpPr/>
              <p:nvPr/>
            </p:nvSpPr>
            <p:spPr>
              <a:xfrm>
                <a:off x="-1" y="71076"/>
                <a:ext cx="200975" cy="34198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2" name="Freeform 160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28" name="Group 161"/>
            <p:cNvGrpSpPr/>
            <p:nvPr/>
          </p:nvGrpSpPr>
          <p:grpSpPr>
            <a:xfrm>
              <a:off x="255686" y="206496"/>
              <a:ext cx="202621" cy="104918"/>
              <a:chOff x="0" y="0"/>
              <a:chExt cx="202620" cy="104917"/>
            </a:xfrm>
          </p:grpSpPr>
          <p:sp>
            <p:nvSpPr>
              <p:cNvPr id="124" name="Freeform 162"/>
              <p:cNvSpPr/>
              <p:nvPr/>
            </p:nvSpPr>
            <p:spPr>
              <a:xfrm>
                <a:off x="0" y="0"/>
                <a:ext cx="202621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5" name="Freeform 163"/>
              <p:cNvSpPr/>
              <p:nvPr/>
            </p:nvSpPr>
            <p:spPr>
              <a:xfrm>
                <a:off x="0" y="-1"/>
                <a:ext cx="202621" cy="3408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6" name="Freeform 164"/>
              <p:cNvSpPr/>
              <p:nvPr/>
            </p:nvSpPr>
            <p:spPr>
              <a:xfrm>
                <a:off x="0" y="70835"/>
                <a:ext cx="202621" cy="34082"/>
              </a:xfrm>
              <a:prstGeom prst="rect">
                <a:avLst/>
              </a:prstGeom>
              <a:solidFill>
                <a:srgbClr val="1D93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7" name="Freeform 165"/>
              <p:cNvSpPr/>
              <p:nvPr/>
            </p:nvSpPr>
            <p:spPr>
              <a:xfrm>
                <a:off x="0" y="0"/>
                <a:ext cx="202621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pic>
          <p:nvPicPr>
            <p:cNvPr id="129" name="Object 166" descr="Object 16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88046" y="206496"/>
              <a:ext cx="206812" cy="109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" name="Group 256"/>
            <p:cNvGrpSpPr/>
            <p:nvPr/>
          </p:nvGrpSpPr>
          <p:grpSpPr>
            <a:xfrm>
              <a:off x="1295537" y="206496"/>
              <a:ext cx="201218" cy="106269"/>
              <a:chOff x="0" y="0"/>
              <a:chExt cx="201217" cy="106268"/>
            </a:xfrm>
          </p:grpSpPr>
          <p:sp>
            <p:nvSpPr>
              <p:cNvPr id="130" name="Freeform 220"/>
              <p:cNvSpPr/>
              <p:nvPr/>
            </p:nvSpPr>
            <p:spPr>
              <a:xfrm>
                <a:off x="0" y="-1"/>
                <a:ext cx="201218" cy="47686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1" name="Freeform 221"/>
              <p:cNvSpPr/>
              <p:nvPr/>
            </p:nvSpPr>
            <p:spPr>
              <a:xfrm>
                <a:off x="1675" y="50408"/>
                <a:ext cx="199543" cy="558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52" name="Group 228"/>
            <p:cNvGrpSpPr/>
            <p:nvPr/>
          </p:nvGrpSpPr>
          <p:grpSpPr>
            <a:xfrm>
              <a:off x="2343614" y="206496"/>
              <a:ext cx="203051" cy="109011"/>
              <a:chOff x="0" y="0"/>
              <a:chExt cx="203049" cy="109010"/>
            </a:xfrm>
          </p:grpSpPr>
          <p:sp>
            <p:nvSpPr>
              <p:cNvPr id="133" name="Freeform 229"/>
              <p:cNvSpPr/>
              <p:nvPr/>
            </p:nvSpPr>
            <p:spPr>
              <a:xfrm>
                <a:off x="-1" y="-1"/>
                <a:ext cx="203051" cy="106320"/>
              </a:xfrm>
              <a:prstGeom prst="rect">
                <a:avLst/>
              </a:pr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4" name="Freeform 230"/>
              <p:cNvSpPr/>
              <p:nvPr/>
            </p:nvSpPr>
            <p:spPr>
              <a:xfrm>
                <a:off x="-1" y="0"/>
                <a:ext cx="203051" cy="39702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5" name="Freeform 231"/>
              <p:cNvSpPr/>
              <p:nvPr/>
            </p:nvSpPr>
            <p:spPr>
              <a:xfrm>
                <a:off x="-1" y="69308"/>
                <a:ext cx="203051" cy="39703"/>
              </a:xfrm>
              <a:prstGeom prst="rect">
                <a:avLst/>
              </a:pr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6" name="Freeform 232"/>
              <p:cNvSpPr/>
              <p:nvPr/>
            </p:nvSpPr>
            <p:spPr>
              <a:xfrm>
                <a:off x="25594" y="18841"/>
                <a:ext cx="34980" cy="3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4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3440"/>
                    </a:lnTo>
                    <a:lnTo>
                      <a:pt x="3086" y="16320"/>
                    </a:lnTo>
                    <a:lnTo>
                      <a:pt x="3086" y="18720"/>
                    </a:lnTo>
                    <a:lnTo>
                      <a:pt x="6171" y="21600"/>
                    </a:lnTo>
                    <a:lnTo>
                      <a:pt x="15429" y="21600"/>
                    </a:lnTo>
                    <a:lnTo>
                      <a:pt x="18514" y="18720"/>
                    </a:lnTo>
                    <a:lnTo>
                      <a:pt x="18514" y="16320"/>
                    </a:lnTo>
                    <a:lnTo>
                      <a:pt x="21600" y="1344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7" name="Freeform 233"/>
              <p:cNvSpPr/>
              <p:nvPr/>
            </p:nvSpPr>
            <p:spPr>
              <a:xfrm>
                <a:off x="25594" y="18841"/>
                <a:ext cx="34980" cy="3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4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3440"/>
                    </a:lnTo>
                    <a:lnTo>
                      <a:pt x="3086" y="16320"/>
                    </a:lnTo>
                    <a:lnTo>
                      <a:pt x="3086" y="18720"/>
                    </a:lnTo>
                    <a:lnTo>
                      <a:pt x="6171" y="21600"/>
                    </a:lnTo>
                    <a:lnTo>
                      <a:pt x="15429" y="21600"/>
                    </a:lnTo>
                    <a:lnTo>
                      <a:pt x="18514" y="18720"/>
                    </a:lnTo>
                    <a:lnTo>
                      <a:pt x="18514" y="16320"/>
                    </a:lnTo>
                    <a:lnTo>
                      <a:pt x="21600" y="13440"/>
                    </a:lnTo>
                  </a:path>
                </a:pathLst>
              </a:custGeom>
              <a:noFill/>
              <a:ln w="3175" cap="flat">
                <a:solidFill>
                  <a:srgbClr val="FF19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8" name="Freeform 234"/>
              <p:cNvSpPr/>
              <p:nvPr/>
            </p:nvSpPr>
            <p:spPr>
              <a:xfrm>
                <a:off x="25594" y="12491"/>
                <a:ext cx="3498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514" y="10800"/>
                    </a:lnTo>
                    <a:lnTo>
                      <a:pt x="15429" y="0"/>
                    </a:lnTo>
                    <a:lnTo>
                      <a:pt x="6171" y="0"/>
                    </a:lnTo>
                    <a:lnTo>
                      <a:pt x="3086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9" name="Freeform 235"/>
              <p:cNvSpPr/>
              <p:nvPr/>
            </p:nvSpPr>
            <p:spPr>
              <a:xfrm>
                <a:off x="30713" y="25570"/>
                <a:ext cx="24742" cy="2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7280" y="3812"/>
                    </a:lnTo>
                    <a:lnTo>
                      <a:pt x="12960" y="3812"/>
                    </a:lnTo>
                    <a:lnTo>
                      <a:pt x="12960" y="0"/>
                    </a:lnTo>
                    <a:lnTo>
                      <a:pt x="8640" y="3812"/>
                    </a:lnTo>
                    <a:lnTo>
                      <a:pt x="4320" y="3812"/>
                    </a:lnTo>
                    <a:lnTo>
                      <a:pt x="0" y="10800"/>
                    </a:lnTo>
                    <a:lnTo>
                      <a:pt x="0" y="14612"/>
                    </a:lnTo>
                    <a:lnTo>
                      <a:pt x="4320" y="17788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7280" y="17788"/>
                    </a:lnTo>
                    <a:lnTo>
                      <a:pt x="21600" y="1778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40" name="Freeform 236"/>
              <p:cNvSpPr/>
              <p:nvPr/>
            </p:nvSpPr>
            <p:spPr>
              <a:xfrm>
                <a:off x="30713" y="35369"/>
                <a:ext cx="24742" cy="12701"/>
              </a:xfrm>
              <a:prstGeom prst="rect">
                <a:avLst/>
              </a:pr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143" name="Freeform 237"/>
              <p:cNvGrpSpPr/>
              <p:nvPr/>
            </p:nvGrpSpPr>
            <p:grpSpPr>
              <a:xfrm>
                <a:off x="46630" y="43738"/>
                <a:ext cx="12701" cy="1"/>
                <a:chOff x="0" y="0"/>
                <a:chExt cx="12700" cy="0"/>
              </a:xfrm>
            </p:grpSpPr>
            <p:sp>
              <p:nvSpPr>
                <p:cNvPr id="141" name="Line"/>
                <p:cNvSpPr/>
                <p:nvPr/>
              </p:nvSpPr>
              <p:spPr>
                <a:xfrm flipH="1" flipV="1">
                  <a:off x="0" y="0"/>
                  <a:ext cx="12701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" name="Line"/>
                <p:cNvSpPr/>
                <p:nvPr/>
              </p:nvSpPr>
              <p:spPr>
                <a:xfrm>
                  <a:off x="0" y="0"/>
                  <a:ext cx="12701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4" name="Freeform 238"/>
              <p:cNvSpPr/>
              <p:nvPr/>
            </p:nvSpPr>
            <p:spPr>
              <a:xfrm>
                <a:off x="36307" y="185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147" name="Freeform 239"/>
              <p:cNvGrpSpPr/>
              <p:nvPr/>
            </p:nvGrpSpPr>
            <p:grpSpPr>
              <a:xfrm>
                <a:off x="41426" y="18841"/>
                <a:ext cx="12701" cy="1"/>
                <a:chOff x="0" y="0"/>
                <a:chExt cx="12699" cy="0"/>
              </a:xfrm>
            </p:grpSpPr>
            <p:sp>
              <p:nvSpPr>
                <p:cNvPr id="145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0" name="Freeform 240"/>
              <p:cNvGrpSpPr/>
              <p:nvPr/>
            </p:nvGrpSpPr>
            <p:grpSpPr>
              <a:xfrm>
                <a:off x="31188" y="18841"/>
                <a:ext cx="12701" cy="1"/>
                <a:chOff x="0" y="0"/>
                <a:chExt cx="12699" cy="0"/>
              </a:xfrm>
            </p:grpSpPr>
            <p:sp>
              <p:nvSpPr>
                <p:cNvPr id="148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" name="Freeform 241"/>
              <p:cNvSpPr/>
              <p:nvPr/>
            </p:nvSpPr>
            <p:spPr>
              <a:xfrm>
                <a:off x="-1" y="-1"/>
                <a:ext cx="203051" cy="10901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pic>
          <p:nvPicPr>
            <p:cNvPr id="153" name="Object 252" descr="Object 2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06496"/>
              <a:ext cx="196784" cy="104251"/>
            </a:xfrm>
            <a:prstGeom prst="rect">
              <a:avLst/>
            </a:prstGeom>
            <a:ln w="6350" cap="flat">
              <a:solidFill>
                <a:srgbClr val="002569"/>
              </a:solidFill>
              <a:prstDash val="solid"/>
              <a:miter lim="800000"/>
            </a:ln>
            <a:effectLst/>
          </p:spPr>
        </p:pic>
        <p:grpSp>
          <p:nvGrpSpPr>
            <p:cNvPr id="158" name="Group 214"/>
            <p:cNvGrpSpPr/>
            <p:nvPr/>
          </p:nvGrpSpPr>
          <p:grpSpPr>
            <a:xfrm>
              <a:off x="1818003" y="206496"/>
              <a:ext cx="204758" cy="106294"/>
              <a:chOff x="0" y="0"/>
              <a:chExt cx="204756" cy="106293"/>
            </a:xfrm>
          </p:grpSpPr>
          <p:sp>
            <p:nvSpPr>
              <p:cNvPr id="154" name="Freeform 215"/>
              <p:cNvSpPr/>
              <p:nvPr/>
            </p:nvSpPr>
            <p:spPr>
              <a:xfrm>
                <a:off x="40098" y="-1"/>
                <a:ext cx="162953" cy="106295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5" name="Freeform 216"/>
              <p:cNvSpPr/>
              <p:nvPr/>
            </p:nvSpPr>
            <p:spPr>
              <a:xfrm>
                <a:off x="0" y="-1"/>
                <a:ext cx="65693" cy="10629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6" name="Freeform 217"/>
              <p:cNvSpPr/>
              <p:nvPr/>
            </p:nvSpPr>
            <p:spPr>
              <a:xfrm>
                <a:off x="137357" y="-1"/>
                <a:ext cx="67400" cy="106295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7" name="Freeform 218"/>
              <p:cNvSpPr/>
              <p:nvPr/>
            </p:nvSpPr>
            <p:spPr>
              <a:xfrm>
                <a:off x="-1" y="-1"/>
                <a:ext cx="203052" cy="106295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63" name="Group 269"/>
            <p:cNvGrpSpPr/>
            <p:nvPr/>
          </p:nvGrpSpPr>
          <p:grpSpPr>
            <a:xfrm>
              <a:off x="517208" y="206496"/>
              <a:ext cx="197599" cy="102874"/>
              <a:chOff x="0" y="0"/>
              <a:chExt cx="197598" cy="102872"/>
            </a:xfrm>
          </p:grpSpPr>
          <p:sp>
            <p:nvSpPr>
              <p:cNvPr id="159" name="AutoShape 270"/>
              <p:cNvSpPr/>
              <p:nvPr/>
            </p:nvSpPr>
            <p:spPr>
              <a:xfrm>
                <a:off x="-1" y="0"/>
                <a:ext cx="197599" cy="102873"/>
              </a:xfrm>
              <a:prstGeom prst="rect">
                <a:avLst/>
              </a:prstGeom>
              <a:noFill/>
              <a:ln w="6350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0" name="Rectangle 271"/>
              <p:cNvSpPr/>
              <p:nvPr/>
            </p:nvSpPr>
            <p:spPr>
              <a:xfrm>
                <a:off x="-1" y="0"/>
                <a:ext cx="197599" cy="34728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1" name="Rectangle 272"/>
              <p:cNvSpPr/>
              <p:nvPr/>
            </p:nvSpPr>
            <p:spPr>
              <a:xfrm>
                <a:off x="-1" y="34727"/>
                <a:ext cx="197599" cy="33418"/>
              </a:xfrm>
              <a:prstGeom prst="rect">
                <a:avLst/>
              </a:prstGeom>
              <a:solidFill>
                <a:srgbClr val="51D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2" name="Rectangle 273"/>
              <p:cNvSpPr/>
              <p:nvPr/>
            </p:nvSpPr>
            <p:spPr>
              <a:xfrm>
                <a:off x="-1" y="68145"/>
                <a:ext cx="197599" cy="3472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67" name="Group 16"/>
            <p:cNvGrpSpPr/>
            <p:nvPr/>
          </p:nvGrpSpPr>
          <p:grpSpPr>
            <a:xfrm>
              <a:off x="1826913" y="933"/>
              <a:ext cx="201365" cy="106294"/>
              <a:chOff x="0" y="0"/>
              <a:chExt cx="201364" cy="106293"/>
            </a:xfrm>
          </p:grpSpPr>
          <p:sp>
            <p:nvSpPr>
              <p:cNvPr id="164" name="Freeform 17"/>
              <p:cNvSpPr/>
              <p:nvPr/>
            </p:nvSpPr>
            <p:spPr>
              <a:xfrm>
                <a:off x="-1" y="-1"/>
                <a:ext cx="201366" cy="106295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5" name="Freeform 18"/>
              <p:cNvSpPr/>
              <p:nvPr/>
            </p:nvSpPr>
            <p:spPr>
              <a:xfrm>
                <a:off x="-1" y="-1"/>
                <a:ext cx="201366" cy="106295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6" name="Freeform 19"/>
              <p:cNvSpPr/>
              <p:nvPr/>
            </p:nvSpPr>
            <p:spPr>
              <a:xfrm>
                <a:off x="-1" y="-1"/>
                <a:ext cx="201366" cy="106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26"/>
                    </a:moveTo>
                    <a:lnTo>
                      <a:pt x="7879" y="8726"/>
                    </a:lnTo>
                    <a:lnTo>
                      <a:pt x="7879" y="0"/>
                    </a:lnTo>
                    <a:lnTo>
                      <a:pt x="5223" y="0"/>
                    </a:lnTo>
                    <a:lnTo>
                      <a:pt x="5223" y="8726"/>
                    </a:lnTo>
                    <a:lnTo>
                      <a:pt x="0" y="8726"/>
                    </a:lnTo>
                    <a:lnTo>
                      <a:pt x="0" y="12731"/>
                    </a:lnTo>
                    <a:lnTo>
                      <a:pt x="5223" y="12731"/>
                    </a:lnTo>
                    <a:lnTo>
                      <a:pt x="5223" y="21600"/>
                    </a:lnTo>
                    <a:lnTo>
                      <a:pt x="7879" y="21600"/>
                    </a:lnTo>
                    <a:lnTo>
                      <a:pt x="7879" y="12731"/>
                    </a:lnTo>
                    <a:lnTo>
                      <a:pt x="21600" y="12731"/>
                    </a:lnTo>
                    <a:lnTo>
                      <a:pt x="21600" y="8726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72" name="Group 21"/>
            <p:cNvGrpSpPr/>
            <p:nvPr/>
          </p:nvGrpSpPr>
          <p:grpSpPr>
            <a:xfrm>
              <a:off x="3657501" y="933"/>
              <a:ext cx="200971" cy="104918"/>
              <a:chOff x="0" y="0"/>
              <a:chExt cx="200969" cy="104916"/>
            </a:xfrm>
          </p:grpSpPr>
          <p:sp>
            <p:nvSpPr>
              <p:cNvPr id="168" name="Freeform 21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9" name="Freeform 22"/>
              <p:cNvSpPr/>
              <p:nvPr/>
            </p:nvSpPr>
            <p:spPr>
              <a:xfrm>
                <a:off x="-1" y="0"/>
                <a:ext cx="63683" cy="104917"/>
              </a:xfrm>
              <a:prstGeom prst="rect">
                <a:avLst/>
              </a:prstGeom>
              <a:solidFill>
                <a:srgbClr val="0088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0" name="Freeform 23"/>
              <p:cNvSpPr/>
              <p:nvPr/>
            </p:nvSpPr>
            <p:spPr>
              <a:xfrm>
                <a:off x="132325" y="0"/>
                <a:ext cx="68645" cy="10491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1" name="Freeform 24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77" name="Group 25"/>
            <p:cNvGrpSpPr/>
            <p:nvPr/>
          </p:nvGrpSpPr>
          <p:grpSpPr>
            <a:xfrm>
              <a:off x="3397239" y="933"/>
              <a:ext cx="200970" cy="104918"/>
              <a:chOff x="0" y="0"/>
              <a:chExt cx="200969" cy="104916"/>
            </a:xfrm>
          </p:grpSpPr>
          <p:sp>
            <p:nvSpPr>
              <p:cNvPr id="173" name="Freeform 26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4" name="Freeform 27"/>
              <p:cNvSpPr/>
              <p:nvPr/>
            </p:nvSpPr>
            <p:spPr>
              <a:xfrm>
                <a:off x="-1" y="0"/>
                <a:ext cx="63683" cy="104917"/>
              </a:xfrm>
              <a:prstGeom prst="rect">
                <a:avLst/>
              </a:prstGeom>
              <a:solidFill>
                <a:srgbClr val="0088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5" name="Freeform 28"/>
              <p:cNvSpPr/>
              <p:nvPr/>
            </p:nvSpPr>
            <p:spPr>
              <a:xfrm>
                <a:off x="132325" y="0"/>
                <a:ext cx="68645" cy="104917"/>
              </a:xfrm>
              <a:prstGeom prst="rect">
                <a:avLst/>
              </a:prstGeom>
              <a:solidFill>
                <a:srgbClr val="FF7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6" name="Freeform 29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82" name="Group 30"/>
            <p:cNvGrpSpPr/>
            <p:nvPr/>
          </p:nvGrpSpPr>
          <p:grpSpPr>
            <a:xfrm>
              <a:off x="2347844" y="933"/>
              <a:ext cx="200971" cy="104597"/>
              <a:chOff x="0" y="0"/>
              <a:chExt cx="200969" cy="104596"/>
            </a:xfrm>
          </p:grpSpPr>
          <p:sp>
            <p:nvSpPr>
              <p:cNvPr id="178" name="Freeform 31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9" name="Freeform 32"/>
              <p:cNvSpPr/>
              <p:nvPr/>
            </p:nvSpPr>
            <p:spPr>
              <a:xfrm>
                <a:off x="0" y="0"/>
                <a:ext cx="200970" cy="3374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0" name="Freeform 33"/>
              <p:cNvSpPr/>
              <p:nvPr/>
            </p:nvSpPr>
            <p:spPr>
              <a:xfrm>
                <a:off x="0" y="70855"/>
                <a:ext cx="200970" cy="33742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1" name="Freeform 34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87" name="Group 35"/>
            <p:cNvGrpSpPr/>
            <p:nvPr/>
          </p:nvGrpSpPr>
          <p:grpSpPr>
            <a:xfrm>
              <a:off x="2087576" y="933"/>
              <a:ext cx="200971" cy="104597"/>
              <a:chOff x="0" y="0"/>
              <a:chExt cx="200969" cy="104596"/>
            </a:xfrm>
          </p:grpSpPr>
          <p:sp>
            <p:nvSpPr>
              <p:cNvPr id="183" name="Freeform 36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4" name="Freeform 37"/>
              <p:cNvSpPr/>
              <p:nvPr/>
            </p:nvSpPr>
            <p:spPr>
              <a:xfrm>
                <a:off x="-1" y="-1"/>
                <a:ext cx="63683" cy="104598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5" name="Freeform 38"/>
              <p:cNvSpPr/>
              <p:nvPr/>
            </p:nvSpPr>
            <p:spPr>
              <a:xfrm>
                <a:off x="132325" y="-1"/>
                <a:ext cx="68645" cy="1045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6" name="Freeform 39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0" name="Group 255"/>
            <p:cNvGrpSpPr/>
            <p:nvPr/>
          </p:nvGrpSpPr>
          <p:grpSpPr>
            <a:xfrm>
              <a:off x="1306122" y="933"/>
              <a:ext cx="201219" cy="106269"/>
              <a:chOff x="0" y="0"/>
              <a:chExt cx="201217" cy="106268"/>
            </a:xfrm>
          </p:grpSpPr>
          <p:sp>
            <p:nvSpPr>
              <p:cNvPr id="188" name="Freeform 41"/>
              <p:cNvSpPr/>
              <p:nvPr/>
            </p:nvSpPr>
            <p:spPr>
              <a:xfrm>
                <a:off x="-1" y="-1"/>
                <a:ext cx="201219" cy="10627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9" name="Freeform 42"/>
              <p:cNvSpPr/>
              <p:nvPr/>
            </p:nvSpPr>
            <p:spPr>
              <a:xfrm>
                <a:off x="-1" y="0"/>
                <a:ext cx="201219" cy="104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9"/>
                    </a:moveTo>
                    <a:lnTo>
                      <a:pt x="8410" y="8869"/>
                    </a:lnTo>
                    <a:lnTo>
                      <a:pt x="8410" y="0"/>
                    </a:lnTo>
                    <a:lnTo>
                      <a:pt x="5754" y="0"/>
                    </a:lnTo>
                    <a:lnTo>
                      <a:pt x="5754" y="8869"/>
                    </a:lnTo>
                    <a:lnTo>
                      <a:pt x="0" y="8869"/>
                    </a:lnTo>
                    <a:lnTo>
                      <a:pt x="0" y="12874"/>
                    </a:lnTo>
                    <a:lnTo>
                      <a:pt x="5754" y="12874"/>
                    </a:lnTo>
                    <a:lnTo>
                      <a:pt x="5754" y="21600"/>
                    </a:lnTo>
                    <a:lnTo>
                      <a:pt x="8410" y="21600"/>
                    </a:lnTo>
                    <a:lnTo>
                      <a:pt x="8410" y="12874"/>
                    </a:lnTo>
                    <a:lnTo>
                      <a:pt x="21600" y="12874"/>
                    </a:lnTo>
                    <a:lnTo>
                      <a:pt x="21600" y="8869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4" name="Group 254"/>
            <p:cNvGrpSpPr/>
            <p:nvPr/>
          </p:nvGrpSpPr>
          <p:grpSpPr>
            <a:xfrm>
              <a:off x="260663" y="933"/>
              <a:ext cx="201218" cy="110356"/>
              <a:chOff x="0" y="0"/>
              <a:chExt cx="201217" cy="110355"/>
            </a:xfrm>
          </p:grpSpPr>
          <p:sp>
            <p:nvSpPr>
              <p:cNvPr id="191" name="Freeform 93"/>
              <p:cNvSpPr/>
              <p:nvPr/>
            </p:nvSpPr>
            <p:spPr>
              <a:xfrm>
                <a:off x="-1" y="-1"/>
                <a:ext cx="201219" cy="110357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2" name="Freeform 94"/>
              <p:cNvSpPr/>
              <p:nvPr/>
            </p:nvSpPr>
            <p:spPr>
              <a:xfrm>
                <a:off x="-1" y="-1"/>
                <a:ext cx="63720" cy="11035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3" name="Freeform 95"/>
              <p:cNvSpPr/>
              <p:nvPr/>
            </p:nvSpPr>
            <p:spPr>
              <a:xfrm>
                <a:off x="132468" y="-1"/>
                <a:ext cx="68750" cy="11035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9" name="Group 49"/>
            <p:cNvGrpSpPr/>
            <p:nvPr/>
          </p:nvGrpSpPr>
          <p:grpSpPr>
            <a:xfrm>
              <a:off x="0" y="933"/>
              <a:ext cx="201365" cy="106294"/>
              <a:chOff x="0" y="0"/>
              <a:chExt cx="201364" cy="106293"/>
            </a:xfrm>
          </p:grpSpPr>
          <p:sp>
            <p:nvSpPr>
              <p:cNvPr id="195" name="Freeform 50"/>
              <p:cNvSpPr/>
              <p:nvPr/>
            </p:nvSpPr>
            <p:spPr>
              <a:xfrm>
                <a:off x="-1" y="0"/>
                <a:ext cx="201366" cy="10223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6" name="Freeform 51"/>
              <p:cNvSpPr/>
              <p:nvPr/>
            </p:nvSpPr>
            <p:spPr>
              <a:xfrm>
                <a:off x="-1" y="0"/>
                <a:ext cx="201366" cy="338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7" name="Freeform 52"/>
              <p:cNvSpPr/>
              <p:nvPr/>
            </p:nvSpPr>
            <p:spPr>
              <a:xfrm>
                <a:off x="-1" y="72441"/>
                <a:ext cx="201366" cy="3385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8" name="Freeform 53"/>
              <p:cNvSpPr/>
              <p:nvPr/>
            </p:nvSpPr>
            <p:spPr>
              <a:xfrm>
                <a:off x="-1" y="-1"/>
                <a:ext cx="201366" cy="10494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11" name="Group 54"/>
            <p:cNvGrpSpPr/>
            <p:nvPr/>
          </p:nvGrpSpPr>
          <p:grpSpPr>
            <a:xfrm>
              <a:off x="2608112" y="-1"/>
              <a:ext cx="202625" cy="108162"/>
              <a:chOff x="0" y="0"/>
              <a:chExt cx="202623" cy="108160"/>
            </a:xfrm>
          </p:grpSpPr>
          <p:sp>
            <p:nvSpPr>
              <p:cNvPr id="200" name="Freeform 55"/>
              <p:cNvSpPr/>
              <p:nvPr/>
            </p:nvSpPr>
            <p:spPr>
              <a:xfrm>
                <a:off x="0" y="933"/>
                <a:ext cx="202624" cy="106294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1" name="Freeform 56"/>
              <p:cNvSpPr/>
              <p:nvPr/>
            </p:nvSpPr>
            <p:spPr>
              <a:xfrm>
                <a:off x="0" y="933"/>
                <a:ext cx="28120" cy="2302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2" name="Freeform 57"/>
              <p:cNvSpPr/>
              <p:nvPr/>
            </p:nvSpPr>
            <p:spPr>
              <a:xfrm>
                <a:off x="0" y="34785"/>
                <a:ext cx="28120" cy="23019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3" name="Freeform 58"/>
              <p:cNvSpPr/>
              <p:nvPr/>
            </p:nvSpPr>
            <p:spPr>
              <a:xfrm>
                <a:off x="47968" y="933"/>
                <a:ext cx="18195" cy="2302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4" name="Freeform 59"/>
              <p:cNvSpPr/>
              <p:nvPr/>
            </p:nvSpPr>
            <p:spPr>
              <a:xfrm>
                <a:off x="47968" y="34785"/>
                <a:ext cx="18195" cy="23019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5" name="Freeform 60"/>
              <p:cNvSpPr/>
              <p:nvPr/>
            </p:nvSpPr>
            <p:spPr>
              <a:xfrm>
                <a:off x="0" y="72441"/>
                <a:ext cx="202624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6" name="Freeform 61"/>
              <p:cNvSpPr/>
              <p:nvPr/>
            </p:nvSpPr>
            <p:spPr>
              <a:xfrm>
                <a:off x="0" y="95460"/>
                <a:ext cx="202624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7" name="Freeform 62"/>
              <p:cNvSpPr/>
              <p:nvPr/>
            </p:nvSpPr>
            <p:spPr>
              <a:xfrm>
                <a:off x="78568" y="23695"/>
                <a:ext cx="124056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8" name="Freeform 63"/>
              <p:cNvSpPr/>
              <p:nvPr/>
            </p:nvSpPr>
            <p:spPr>
              <a:xfrm>
                <a:off x="78568" y="0"/>
                <a:ext cx="124056" cy="1270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9" name="Freeform 64"/>
              <p:cNvSpPr/>
              <p:nvPr/>
            </p:nvSpPr>
            <p:spPr>
              <a:xfrm>
                <a:off x="78568" y="45360"/>
                <a:ext cx="124056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0" name="Freeform 65"/>
              <p:cNvSpPr/>
              <p:nvPr/>
            </p:nvSpPr>
            <p:spPr>
              <a:xfrm>
                <a:off x="0" y="933"/>
                <a:ext cx="202624" cy="106294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47" name="Group 185"/>
            <p:cNvGrpSpPr/>
            <p:nvPr/>
          </p:nvGrpSpPr>
          <p:grpSpPr>
            <a:xfrm>
              <a:off x="781426" y="933"/>
              <a:ext cx="203051" cy="104899"/>
              <a:chOff x="0" y="0"/>
              <a:chExt cx="203049" cy="104898"/>
            </a:xfrm>
          </p:grpSpPr>
          <p:sp>
            <p:nvSpPr>
              <p:cNvPr id="212" name="Freeform 186"/>
              <p:cNvSpPr/>
              <p:nvPr/>
            </p:nvSpPr>
            <p:spPr>
              <a:xfrm>
                <a:off x="0" y="0"/>
                <a:ext cx="203050" cy="34319"/>
              </a:xfrm>
              <a:prstGeom prst="rect">
                <a:avLst/>
              </a:pr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3" name="Freeform 187"/>
              <p:cNvSpPr/>
              <p:nvPr/>
            </p:nvSpPr>
            <p:spPr>
              <a:xfrm>
                <a:off x="0" y="67989"/>
                <a:ext cx="203050" cy="36910"/>
              </a:xfrm>
              <a:prstGeom prst="rect">
                <a:avLst/>
              </a:prstGeom>
              <a:solidFill>
                <a:srgbClr val="1C0A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4" name="Freeform 188"/>
              <p:cNvSpPr/>
              <p:nvPr/>
            </p:nvSpPr>
            <p:spPr>
              <a:xfrm>
                <a:off x="0" y="34318"/>
                <a:ext cx="203050" cy="3691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5" name="Freeform 189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5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1845"/>
                    </a:lnTo>
                    <a:lnTo>
                      <a:pt x="1825" y="15677"/>
                    </a:lnTo>
                    <a:lnTo>
                      <a:pt x="3651" y="17768"/>
                    </a:lnTo>
                    <a:lnTo>
                      <a:pt x="7301" y="19510"/>
                    </a:lnTo>
                    <a:lnTo>
                      <a:pt x="10952" y="21600"/>
                    </a:lnTo>
                    <a:lnTo>
                      <a:pt x="16428" y="19510"/>
                    </a:lnTo>
                    <a:lnTo>
                      <a:pt x="18254" y="17768"/>
                    </a:lnTo>
                    <a:lnTo>
                      <a:pt x="20079" y="15677"/>
                    </a:lnTo>
                    <a:lnTo>
                      <a:pt x="21600" y="11845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6" name="Freeform 190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5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1845"/>
                    </a:lnTo>
                    <a:lnTo>
                      <a:pt x="1825" y="15677"/>
                    </a:lnTo>
                    <a:lnTo>
                      <a:pt x="3651" y="17768"/>
                    </a:lnTo>
                    <a:lnTo>
                      <a:pt x="7301" y="19510"/>
                    </a:lnTo>
                    <a:lnTo>
                      <a:pt x="10952" y="21600"/>
                    </a:lnTo>
                    <a:lnTo>
                      <a:pt x="16428" y="19510"/>
                    </a:lnTo>
                    <a:lnTo>
                      <a:pt x="18254" y="17768"/>
                    </a:lnTo>
                    <a:lnTo>
                      <a:pt x="20079" y="15677"/>
                    </a:lnTo>
                    <a:lnTo>
                      <a:pt x="21600" y="11845"/>
                    </a:lnTo>
                  </a:path>
                </a:pathLst>
              </a:custGeom>
              <a:noFill/>
              <a:ln w="3175" cap="flat">
                <a:solidFill>
                  <a:srgbClr val="FB0F0C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7" name="Freeform 191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0"/>
                    </a:moveTo>
                    <a:lnTo>
                      <a:pt x="9127" y="8013"/>
                    </a:lnTo>
                    <a:lnTo>
                      <a:pt x="0" y="8013"/>
                    </a:lnTo>
                    <a:lnTo>
                      <a:pt x="0" y="11845"/>
                    </a:lnTo>
                    <a:lnTo>
                      <a:pt x="5476" y="11845"/>
                    </a:lnTo>
                    <a:lnTo>
                      <a:pt x="5476" y="19510"/>
                    </a:lnTo>
                    <a:lnTo>
                      <a:pt x="3651" y="17768"/>
                    </a:lnTo>
                    <a:lnTo>
                      <a:pt x="1825" y="17768"/>
                    </a:lnTo>
                    <a:lnTo>
                      <a:pt x="12777" y="17768"/>
                    </a:lnTo>
                    <a:lnTo>
                      <a:pt x="12777" y="19510"/>
                    </a:lnTo>
                    <a:lnTo>
                      <a:pt x="10952" y="21600"/>
                    </a:lnTo>
                    <a:lnTo>
                      <a:pt x="9127" y="19510"/>
                    </a:lnTo>
                    <a:lnTo>
                      <a:pt x="9127" y="8013"/>
                    </a:lnTo>
                    <a:lnTo>
                      <a:pt x="12777" y="8013"/>
                    </a:lnTo>
                    <a:lnTo>
                      <a:pt x="12777" y="11845"/>
                    </a:lnTo>
                    <a:lnTo>
                      <a:pt x="5476" y="11845"/>
                    </a:lnTo>
                    <a:lnTo>
                      <a:pt x="5476" y="0"/>
                    </a:lnTo>
                    <a:lnTo>
                      <a:pt x="0" y="0"/>
                    </a:lnTo>
                    <a:lnTo>
                      <a:pt x="0" y="3832"/>
                    </a:lnTo>
                    <a:lnTo>
                      <a:pt x="21600" y="3832"/>
                    </a:lnTo>
                    <a:lnTo>
                      <a:pt x="21600" y="0"/>
                    </a:lnTo>
                    <a:lnTo>
                      <a:pt x="18254" y="0"/>
                    </a:lnTo>
                    <a:lnTo>
                      <a:pt x="18254" y="11845"/>
                    </a:lnTo>
                    <a:lnTo>
                      <a:pt x="12777" y="11845"/>
                    </a:lnTo>
                    <a:lnTo>
                      <a:pt x="12777" y="17768"/>
                    </a:lnTo>
                    <a:lnTo>
                      <a:pt x="18254" y="17768"/>
                    </a:lnTo>
                    <a:lnTo>
                      <a:pt x="18254" y="19510"/>
                    </a:lnTo>
                    <a:lnTo>
                      <a:pt x="18254" y="17768"/>
                    </a:lnTo>
                    <a:lnTo>
                      <a:pt x="20079" y="17768"/>
                    </a:lnTo>
                    <a:lnTo>
                      <a:pt x="18254" y="17768"/>
                    </a:lnTo>
                    <a:lnTo>
                      <a:pt x="18254" y="11845"/>
                    </a:lnTo>
                    <a:lnTo>
                      <a:pt x="21600" y="11845"/>
                    </a:lnTo>
                    <a:lnTo>
                      <a:pt x="21600" y="8013"/>
                    </a:lnTo>
                    <a:lnTo>
                      <a:pt x="12777" y="8013"/>
                    </a:lnTo>
                    <a:lnTo>
                      <a:pt x="12777" y="0"/>
                    </a:lnTo>
                    <a:lnTo>
                      <a:pt x="9127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8" name="Freeform 192"/>
              <p:cNvSpPr/>
              <p:nvPr/>
            </p:nvSpPr>
            <p:spPr>
              <a:xfrm>
                <a:off x="58867" y="11007"/>
                <a:ext cx="78491" cy="2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4" y="18327"/>
                    </a:moveTo>
                    <a:lnTo>
                      <a:pt x="17735" y="18327"/>
                    </a:lnTo>
                    <a:lnTo>
                      <a:pt x="17735" y="21600"/>
                    </a:lnTo>
                    <a:lnTo>
                      <a:pt x="18872" y="21600"/>
                    </a:lnTo>
                    <a:lnTo>
                      <a:pt x="21600" y="7200"/>
                    </a:lnTo>
                    <a:lnTo>
                      <a:pt x="20236" y="3273"/>
                    </a:lnTo>
                    <a:lnTo>
                      <a:pt x="17735" y="3273"/>
                    </a:lnTo>
                    <a:lnTo>
                      <a:pt x="16371" y="0"/>
                    </a:lnTo>
                    <a:lnTo>
                      <a:pt x="13642" y="3273"/>
                    </a:lnTo>
                    <a:lnTo>
                      <a:pt x="10914" y="0"/>
                    </a:lnTo>
                    <a:lnTo>
                      <a:pt x="8185" y="3273"/>
                    </a:lnTo>
                    <a:lnTo>
                      <a:pt x="6821" y="0"/>
                    </a:lnTo>
                    <a:lnTo>
                      <a:pt x="4093" y="3273"/>
                    </a:lnTo>
                    <a:lnTo>
                      <a:pt x="2728" y="3273"/>
                    </a:lnTo>
                    <a:lnTo>
                      <a:pt x="0" y="7200"/>
                    </a:lnTo>
                    <a:lnTo>
                      <a:pt x="2728" y="21600"/>
                    </a:lnTo>
                    <a:lnTo>
                      <a:pt x="4093" y="18327"/>
                    </a:lnTo>
                    <a:lnTo>
                      <a:pt x="10914" y="18327"/>
                    </a:lnTo>
                    <a:close/>
                  </a:path>
                </a:pathLst>
              </a:custGeom>
              <a:solidFill>
                <a:srgbClr val="2F30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9" name="Freeform 193"/>
              <p:cNvSpPr/>
              <p:nvPr/>
            </p:nvSpPr>
            <p:spPr>
              <a:xfrm>
                <a:off x="58867" y="11007"/>
                <a:ext cx="78491" cy="2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4" y="18327"/>
                    </a:moveTo>
                    <a:lnTo>
                      <a:pt x="17735" y="18327"/>
                    </a:lnTo>
                    <a:lnTo>
                      <a:pt x="17735" y="21600"/>
                    </a:lnTo>
                    <a:lnTo>
                      <a:pt x="18872" y="21600"/>
                    </a:lnTo>
                    <a:lnTo>
                      <a:pt x="21600" y="7200"/>
                    </a:lnTo>
                    <a:lnTo>
                      <a:pt x="20236" y="3273"/>
                    </a:lnTo>
                    <a:lnTo>
                      <a:pt x="17735" y="3273"/>
                    </a:lnTo>
                    <a:lnTo>
                      <a:pt x="16371" y="0"/>
                    </a:lnTo>
                    <a:lnTo>
                      <a:pt x="13642" y="3273"/>
                    </a:lnTo>
                    <a:lnTo>
                      <a:pt x="10914" y="0"/>
                    </a:lnTo>
                    <a:lnTo>
                      <a:pt x="8185" y="3273"/>
                    </a:lnTo>
                    <a:lnTo>
                      <a:pt x="6821" y="0"/>
                    </a:lnTo>
                    <a:lnTo>
                      <a:pt x="4093" y="3273"/>
                    </a:lnTo>
                    <a:lnTo>
                      <a:pt x="2728" y="3273"/>
                    </a:lnTo>
                    <a:lnTo>
                      <a:pt x="0" y="7200"/>
                    </a:lnTo>
                    <a:lnTo>
                      <a:pt x="2728" y="21600"/>
                    </a:lnTo>
                    <a:lnTo>
                      <a:pt x="4093" y="18327"/>
                    </a:lnTo>
                    <a:lnTo>
                      <a:pt x="10914" y="1832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0" name="Freeform 194"/>
              <p:cNvSpPr/>
              <p:nvPr/>
            </p:nvSpPr>
            <p:spPr>
              <a:xfrm>
                <a:off x="73370" y="11007"/>
                <a:ext cx="2047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857"/>
                    </a:moveTo>
                    <a:lnTo>
                      <a:pt x="10800" y="0"/>
                    </a:lnTo>
                    <a:lnTo>
                      <a:pt x="0" y="3857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16200" y="3857"/>
                    </a:lnTo>
                    <a:close/>
                  </a:path>
                </a:pathLst>
              </a:custGeom>
              <a:solidFill>
                <a:srgbClr val="16067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1" name="Freeform 195"/>
              <p:cNvSpPr/>
              <p:nvPr/>
            </p:nvSpPr>
            <p:spPr>
              <a:xfrm>
                <a:off x="73370" y="11007"/>
                <a:ext cx="2047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857"/>
                    </a:moveTo>
                    <a:lnTo>
                      <a:pt x="10800" y="0"/>
                    </a:lnTo>
                    <a:lnTo>
                      <a:pt x="0" y="3857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16200" y="385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2" name="Freeform 196"/>
              <p:cNvSpPr/>
              <p:nvPr/>
            </p:nvSpPr>
            <p:spPr>
              <a:xfrm>
                <a:off x="109203" y="11007"/>
                <a:ext cx="1535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57"/>
                    </a:moveTo>
                    <a:lnTo>
                      <a:pt x="14400" y="0"/>
                    </a:lnTo>
                    <a:lnTo>
                      <a:pt x="21600" y="3857"/>
                    </a:lnTo>
                    <a:lnTo>
                      <a:pt x="14400" y="21600"/>
                    </a:lnTo>
                    <a:lnTo>
                      <a:pt x="0" y="21600"/>
                    </a:lnTo>
                    <a:lnTo>
                      <a:pt x="0" y="3857"/>
                    </a:lnTo>
                    <a:close/>
                  </a:path>
                </a:pathLst>
              </a:custGeom>
              <a:solidFill>
                <a:srgbClr val="16067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3" name="Freeform 197"/>
              <p:cNvSpPr/>
              <p:nvPr/>
            </p:nvSpPr>
            <p:spPr>
              <a:xfrm>
                <a:off x="109203" y="11007"/>
                <a:ext cx="1535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57"/>
                    </a:moveTo>
                    <a:lnTo>
                      <a:pt x="14400" y="0"/>
                    </a:lnTo>
                    <a:lnTo>
                      <a:pt x="21600" y="3857"/>
                    </a:lnTo>
                    <a:lnTo>
                      <a:pt x="14400" y="21600"/>
                    </a:lnTo>
                    <a:lnTo>
                      <a:pt x="0" y="21600"/>
                    </a:lnTo>
                    <a:lnTo>
                      <a:pt x="0" y="385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4" name="Freeform 198"/>
              <p:cNvSpPr/>
              <p:nvPr/>
            </p:nvSpPr>
            <p:spPr>
              <a:xfrm>
                <a:off x="61902" y="13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5" name="Freeform 199"/>
              <p:cNvSpPr/>
              <p:nvPr/>
            </p:nvSpPr>
            <p:spPr>
              <a:xfrm>
                <a:off x="67020" y="214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108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6" name="Freeform 200"/>
              <p:cNvSpPr/>
              <p:nvPr/>
            </p:nvSpPr>
            <p:spPr>
              <a:xfrm>
                <a:off x="73370" y="12751"/>
                <a:ext cx="1535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0" y="0"/>
                    </a:lnTo>
                    <a:lnTo>
                      <a:pt x="0" y="11782"/>
                    </a:lnTo>
                    <a:lnTo>
                      <a:pt x="7200" y="21600"/>
                    </a:lnTo>
                    <a:lnTo>
                      <a:pt x="14400" y="11782"/>
                    </a:lnTo>
                    <a:lnTo>
                      <a:pt x="21600" y="11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7" name="Freeform 201"/>
              <p:cNvSpPr/>
              <p:nvPr/>
            </p:nvSpPr>
            <p:spPr>
              <a:xfrm>
                <a:off x="78489" y="18255"/>
                <a:ext cx="1535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8" name="Freeform 202"/>
              <p:cNvSpPr/>
              <p:nvPr/>
            </p:nvSpPr>
            <p:spPr>
              <a:xfrm>
                <a:off x="121622" y="127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9818" y="11782"/>
                    </a:lnTo>
                    <a:lnTo>
                      <a:pt x="0" y="11782"/>
                    </a:lnTo>
                    <a:lnTo>
                      <a:pt x="9818" y="21600"/>
                    </a:lnTo>
                    <a:lnTo>
                      <a:pt x="21600" y="21600"/>
                    </a:lnTo>
                    <a:lnTo>
                      <a:pt x="21600" y="11782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9" name="Freeform 203"/>
              <p:cNvSpPr/>
              <p:nvPr/>
            </p:nvSpPr>
            <p:spPr>
              <a:xfrm>
                <a:off x="118587" y="20522"/>
                <a:ext cx="1365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4" y="0"/>
                    </a:moveTo>
                    <a:lnTo>
                      <a:pt x="21600" y="0"/>
                    </a:lnTo>
                    <a:lnTo>
                      <a:pt x="21600" y="10800"/>
                    </a:lnTo>
                    <a:lnTo>
                      <a:pt x="13976" y="21600"/>
                    </a:lnTo>
                    <a:lnTo>
                      <a:pt x="0" y="21600"/>
                    </a:lnTo>
                    <a:lnTo>
                      <a:pt x="7624" y="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0" name="Freeform 204"/>
              <p:cNvSpPr/>
              <p:nvPr/>
            </p:nvSpPr>
            <p:spPr>
              <a:xfrm>
                <a:off x="118587" y="20522"/>
                <a:ext cx="1365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24" y="0"/>
                    </a:lnTo>
                    <a:lnTo>
                      <a:pt x="13976" y="10800"/>
                    </a:lnTo>
                    <a:lnTo>
                      <a:pt x="21600" y="10800"/>
                    </a:lnTo>
                    <a:lnTo>
                      <a:pt x="13976" y="21600"/>
                    </a:lnTo>
                    <a:lnTo>
                      <a:pt x="7624" y="216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34" name="Freeform 205"/>
              <p:cNvGrpSpPr/>
              <p:nvPr/>
            </p:nvGrpSpPr>
            <p:grpSpPr>
              <a:xfrm>
                <a:off x="123561" y="21493"/>
                <a:ext cx="12701" cy="12701"/>
                <a:chOff x="0" y="0"/>
                <a:chExt cx="12700" cy="12700"/>
              </a:xfrm>
            </p:grpSpPr>
            <p:sp>
              <p:nvSpPr>
                <p:cNvPr id="231" name="Line"/>
                <p:cNvSpPr/>
                <p:nvPr/>
              </p:nvSpPr>
              <p:spPr>
                <a:xfrm>
                  <a:off x="0" y="0"/>
                  <a:ext cx="12701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pPr>
                    <a:defRPr sz="1100"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232" name="Line"/>
                <p:cNvSpPr/>
                <p:nvPr/>
              </p:nvSpPr>
              <p:spPr>
                <a:xfrm>
                  <a:off x="0" y="0"/>
                  <a:ext cx="12701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pPr>
                    <a:defRPr sz="1100"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233" name="Line"/>
                <p:cNvSpPr/>
                <p:nvPr/>
              </p:nvSpPr>
              <p:spPr>
                <a:xfrm flipH="1">
                  <a:off x="4023" y="0"/>
                  <a:ext cx="1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5" name="Freeform 206"/>
              <p:cNvSpPr/>
              <p:nvPr/>
            </p:nvSpPr>
            <p:spPr>
              <a:xfrm>
                <a:off x="107972" y="153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9818"/>
                    </a:lnTo>
                    <a:lnTo>
                      <a:pt x="10800" y="9818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9818"/>
                    </a:lnTo>
                    <a:lnTo>
                      <a:pt x="10800" y="9818"/>
                    </a:lnTo>
                    <a:lnTo>
                      <a:pt x="0" y="9818"/>
                    </a:lnTo>
                    <a:lnTo>
                      <a:pt x="10800" y="21600"/>
                    </a:lnTo>
                    <a:lnTo>
                      <a:pt x="10800" y="9818"/>
                    </a:lnTo>
                    <a:lnTo>
                      <a:pt x="10800" y="21600"/>
                    </a:lnTo>
                    <a:lnTo>
                      <a:pt x="10800" y="9818"/>
                    </a:lnTo>
                    <a:lnTo>
                      <a:pt x="21600" y="21600"/>
                    </a:lnTo>
                    <a:lnTo>
                      <a:pt x="21600" y="98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38" name="Freeform 207"/>
              <p:cNvGrpSpPr/>
              <p:nvPr/>
            </p:nvGrpSpPr>
            <p:grpSpPr>
              <a:xfrm>
                <a:off x="105412" y="17483"/>
                <a:ext cx="12701" cy="1"/>
                <a:chOff x="0" y="0"/>
                <a:chExt cx="12699" cy="0"/>
              </a:xfrm>
            </p:grpSpPr>
            <p:sp>
              <p:nvSpPr>
                <p:cNvPr id="236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7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9" name="Freeform 208"/>
              <p:cNvSpPr/>
              <p:nvPr/>
            </p:nvSpPr>
            <p:spPr>
              <a:xfrm>
                <a:off x="105412" y="13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42" name="Freeform 209"/>
              <p:cNvGrpSpPr/>
              <p:nvPr/>
            </p:nvGrpSpPr>
            <p:grpSpPr>
              <a:xfrm>
                <a:off x="95174" y="23310"/>
                <a:ext cx="12701" cy="1"/>
                <a:chOff x="0" y="0"/>
                <a:chExt cx="12699" cy="0"/>
              </a:xfrm>
            </p:grpSpPr>
            <p:sp>
              <p:nvSpPr>
                <p:cNvPr id="240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45" name="Freeform 210"/>
              <p:cNvGrpSpPr/>
              <p:nvPr/>
            </p:nvGrpSpPr>
            <p:grpSpPr>
              <a:xfrm>
                <a:off x="90056" y="17483"/>
                <a:ext cx="12701" cy="1"/>
                <a:chOff x="0" y="0"/>
                <a:chExt cx="12699" cy="0"/>
              </a:xfrm>
            </p:grpSpPr>
            <p:sp>
              <p:nvSpPr>
                <p:cNvPr id="243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4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46" name="Freeform 212"/>
              <p:cNvSpPr/>
              <p:nvPr/>
            </p:nvSpPr>
            <p:spPr>
              <a:xfrm>
                <a:off x="0" y="-1"/>
                <a:ext cx="203050" cy="1049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52" name="Group 223"/>
            <p:cNvGrpSpPr/>
            <p:nvPr/>
          </p:nvGrpSpPr>
          <p:grpSpPr>
            <a:xfrm>
              <a:off x="2870035" y="933"/>
              <a:ext cx="203051" cy="104898"/>
              <a:chOff x="0" y="0"/>
              <a:chExt cx="203049" cy="104897"/>
            </a:xfrm>
          </p:grpSpPr>
          <p:sp>
            <p:nvSpPr>
              <p:cNvPr id="248" name="Freeform 224"/>
              <p:cNvSpPr/>
              <p:nvPr/>
            </p:nvSpPr>
            <p:spPr>
              <a:xfrm>
                <a:off x="0" y="0"/>
                <a:ext cx="203050" cy="104898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9" name="Freeform 225"/>
              <p:cNvSpPr/>
              <p:nvPr/>
            </p:nvSpPr>
            <p:spPr>
              <a:xfrm>
                <a:off x="0" y="-1"/>
                <a:ext cx="203050" cy="3432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0" name="Freeform 226"/>
              <p:cNvSpPr/>
              <p:nvPr/>
            </p:nvSpPr>
            <p:spPr>
              <a:xfrm>
                <a:off x="0" y="70578"/>
                <a:ext cx="203050" cy="34320"/>
              </a:xfrm>
              <a:prstGeom prst="rect">
                <a:avLst/>
              </a:prstGeom>
              <a:solidFill>
                <a:srgbClr val="409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1" name="Freeform 227"/>
              <p:cNvSpPr/>
              <p:nvPr/>
            </p:nvSpPr>
            <p:spPr>
              <a:xfrm>
                <a:off x="0" y="0"/>
                <a:ext cx="203050" cy="1048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57" name="Group 38"/>
            <p:cNvGrpSpPr/>
            <p:nvPr/>
          </p:nvGrpSpPr>
          <p:grpSpPr>
            <a:xfrm>
              <a:off x="1043774" y="933"/>
              <a:ext cx="203051" cy="104923"/>
              <a:chOff x="0" y="0"/>
              <a:chExt cx="203049" cy="104922"/>
            </a:xfrm>
          </p:grpSpPr>
          <p:sp>
            <p:nvSpPr>
              <p:cNvPr id="253" name="Freeform 248"/>
              <p:cNvSpPr/>
              <p:nvPr/>
            </p:nvSpPr>
            <p:spPr>
              <a:xfrm>
                <a:off x="0" y="-1"/>
                <a:ext cx="203050" cy="10492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4" name="Freeform 249"/>
              <p:cNvSpPr/>
              <p:nvPr/>
            </p:nvSpPr>
            <p:spPr>
              <a:xfrm>
                <a:off x="-1" y="51788"/>
                <a:ext cx="203051" cy="53135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5" name="Freeform 250"/>
              <p:cNvSpPr/>
              <p:nvPr/>
            </p:nvSpPr>
            <p:spPr>
              <a:xfrm>
                <a:off x="-1" y="-1"/>
                <a:ext cx="99050" cy="10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6" name="Freeform 251"/>
              <p:cNvSpPr/>
              <p:nvPr/>
            </p:nvSpPr>
            <p:spPr>
              <a:xfrm>
                <a:off x="0" y="-1"/>
                <a:ext cx="203050" cy="10492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62" name="Group 253"/>
            <p:cNvGrpSpPr/>
            <p:nvPr/>
          </p:nvGrpSpPr>
          <p:grpSpPr>
            <a:xfrm>
              <a:off x="521179" y="933"/>
              <a:ext cx="200949" cy="105274"/>
              <a:chOff x="0" y="0"/>
              <a:chExt cx="200948" cy="105272"/>
            </a:xfrm>
          </p:grpSpPr>
          <p:sp>
            <p:nvSpPr>
              <p:cNvPr id="258" name="Rectangle 254"/>
              <p:cNvSpPr/>
              <p:nvPr/>
            </p:nvSpPr>
            <p:spPr>
              <a:xfrm>
                <a:off x="0" y="0"/>
                <a:ext cx="200949" cy="104602"/>
              </a:xfrm>
              <a:prstGeom prst="rect">
                <a:avLst/>
              </a:prstGeom>
              <a:noFill/>
              <a:ln w="3175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" name="Rectangle 255"/>
              <p:cNvSpPr/>
              <p:nvPr/>
            </p:nvSpPr>
            <p:spPr>
              <a:xfrm>
                <a:off x="0" y="-1"/>
                <a:ext cx="200949" cy="35539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3175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Rectangle 256"/>
              <p:cNvSpPr/>
              <p:nvPr/>
            </p:nvSpPr>
            <p:spPr>
              <a:xfrm>
                <a:off x="0" y="35538"/>
                <a:ext cx="200949" cy="36880"/>
              </a:xfrm>
              <a:prstGeom prst="rect">
                <a:avLst/>
              </a:prstGeom>
              <a:solidFill>
                <a:srgbClr val="00FF00"/>
              </a:solidFill>
              <a:ln w="3175" cap="flat">
                <a:solidFill>
                  <a:srgbClr val="001335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Rectangle 257"/>
              <p:cNvSpPr/>
              <p:nvPr/>
            </p:nvSpPr>
            <p:spPr>
              <a:xfrm>
                <a:off x="0" y="68393"/>
                <a:ext cx="200949" cy="3688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63" name="Picture 268" descr="Picture 26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32383" y="933"/>
              <a:ext cx="205558" cy="109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8" name="Group 242"/>
            <p:cNvGrpSpPr/>
            <p:nvPr/>
          </p:nvGrpSpPr>
          <p:grpSpPr>
            <a:xfrm>
              <a:off x="1566638" y="933"/>
              <a:ext cx="200977" cy="104606"/>
              <a:chOff x="0" y="0"/>
              <a:chExt cx="200975" cy="104605"/>
            </a:xfrm>
          </p:grpSpPr>
          <p:sp>
            <p:nvSpPr>
              <p:cNvPr id="264" name="Freeform 243"/>
              <p:cNvSpPr/>
              <p:nvPr/>
            </p:nvSpPr>
            <p:spPr>
              <a:xfrm>
                <a:off x="-1" y="-1"/>
                <a:ext cx="200977" cy="10460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5" name="Freeform 244"/>
              <p:cNvSpPr/>
              <p:nvPr/>
            </p:nvSpPr>
            <p:spPr>
              <a:xfrm>
                <a:off x="-1" y="69292"/>
                <a:ext cx="200977" cy="35314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6" name="Freeform 245"/>
              <p:cNvSpPr/>
              <p:nvPr/>
            </p:nvSpPr>
            <p:spPr>
              <a:xfrm>
                <a:off x="-1" y="1332"/>
                <a:ext cx="200977" cy="36646"/>
              </a:xfrm>
              <a:prstGeom prst="rect">
                <a:avLst/>
              </a:prstGeom>
              <a:solidFill>
                <a:srgbClr val="0000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7" name="Freeform 246"/>
              <p:cNvSpPr/>
              <p:nvPr/>
            </p:nvSpPr>
            <p:spPr>
              <a:xfrm>
                <a:off x="-1" y="-1"/>
                <a:ext cx="200977" cy="104606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</p:grpSp>
      <p:sp>
        <p:nvSpPr>
          <p:cNvPr id="270" name="Rectangle 246"/>
          <p:cNvSpPr/>
          <p:nvPr/>
        </p:nvSpPr>
        <p:spPr>
          <a:xfrm>
            <a:off x="10852842" y="6598214"/>
            <a:ext cx="1134140" cy="24455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36000" tIns="36000" rIns="36000" bIns="36000"/>
          <a:lstStyle/>
          <a:p>
            <a:pPr defTabSz="1125443">
              <a:spcBef>
                <a:spcPts val="500"/>
              </a:spcBef>
              <a:defRPr sz="11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1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35297" y="553831"/>
            <a:ext cx="2614614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2149" y="5108992"/>
            <a:ext cx="1095944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48701" y="5244217"/>
            <a:ext cx="1095943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70656" y="4939417"/>
            <a:ext cx="1095943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445958">
            <a:off x="2919286" y="3156925"/>
            <a:ext cx="1191410" cy="85018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val 1"/>
          <p:cNvSpPr/>
          <p:nvPr/>
        </p:nvSpPr>
        <p:spPr>
          <a:xfrm>
            <a:off x="2314237" y="1608857"/>
            <a:ext cx="1558953" cy="1558954"/>
          </a:xfrm>
          <a:prstGeom prst="ellipse">
            <a:avLst/>
          </a:prstGeom>
          <a:gradFill>
            <a:gsLst>
              <a:gs pos="0">
                <a:srgbClr val="FFC000">
                  <a:alpha val="43000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7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2737292" y="1966703"/>
            <a:ext cx="968242" cy="72705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Oval 257"/>
          <p:cNvSpPr/>
          <p:nvPr/>
        </p:nvSpPr>
        <p:spPr>
          <a:xfrm>
            <a:off x="160257" y="447025"/>
            <a:ext cx="1998280" cy="1998280"/>
          </a:xfrm>
          <a:prstGeom prst="ellipse">
            <a:avLst/>
          </a:prstGeom>
          <a:gradFill>
            <a:gsLst>
              <a:gs pos="0">
                <a:srgbClr val="FFC000">
                  <a:alpha val="58999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1270995" y="3937937"/>
            <a:ext cx="1768883" cy="132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255" descr="Picture 255"/>
          <p:cNvPicPr>
            <a:picLocks noChangeAspect="1"/>
          </p:cNvPicPr>
          <p:nvPr/>
        </p:nvPicPr>
        <p:blipFill>
          <a:blip r:embed="rId13">
            <a:extLst/>
          </a:blip>
          <a:srcRect l="5998" t="2705" r="25074"/>
          <a:stretch>
            <a:fillRect/>
          </a:stretch>
        </p:blipFill>
        <p:spPr>
          <a:xfrm>
            <a:off x="667857" y="1145123"/>
            <a:ext cx="843209" cy="66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Oval 258"/>
          <p:cNvSpPr/>
          <p:nvPr/>
        </p:nvSpPr>
        <p:spPr>
          <a:xfrm>
            <a:off x="228845" y="2573023"/>
            <a:ext cx="1998280" cy="1998281"/>
          </a:xfrm>
          <a:prstGeom prst="ellipse">
            <a:avLst/>
          </a:prstGeom>
          <a:gradFill>
            <a:gsLst>
              <a:gs pos="0">
                <a:srgbClr val="FFC000">
                  <a:alpha val="58999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2" name="Picture 256" descr="Picture 256"/>
          <p:cNvPicPr>
            <a:picLocks noChangeAspect="1"/>
          </p:cNvPicPr>
          <p:nvPr/>
        </p:nvPicPr>
        <p:blipFill>
          <a:blip r:embed="rId13">
            <a:extLst/>
          </a:blip>
          <a:srcRect l="5998" t="2705" r="25074"/>
          <a:stretch>
            <a:fillRect/>
          </a:stretch>
        </p:blipFill>
        <p:spPr>
          <a:xfrm>
            <a:off x="523299" y="3178572"/>
            <a:ext cx="1409372" cy="111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Oval 259"/>
          <p:cNvSpPr/>
          <p:nvPr/>
        </p:nvSpPr>
        <p:spPr>
          <a:xfrm>
            <a:off x="3697435" y="1918079"/>
            <a:ext cx="1558953" cy="1558953"/>
          </a:xfrm>
          <a:prstGeom prst="ellipse">
            <a:avLst/>
          </a:prstGeom>
          <a:gradFill>
            <a:gsLst>
              <a:gs pos="0">
                <a:srgbClr val="1D7367">
                  <a:alpha val="48000"/>
                </a:srgbClr>
              </a:gs>
              <a:gs pos="5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4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445958">
            <a:off x="4079004" y="2466463"/>
            <a:ext cx="795815" cy="56788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Oval 260"/>
          <p:cNvSpPr/>
          <p:nvPr/>
        </p:nvSpPr>
        <p:spPr>
          <a:xfrm>
            <a:off x="5546138" y="3626136"/>
            <a:ext cx="1558954" cy="1558953"/>
          </a:xfrm>
          <a:prstGeom prst="ellipse">
            <a:avLst/>
          </a:prstGeom>
          <a:gradFill>
            <a:gsLst>
              <a:gs pos="0">
                <a:srgbClr val="00B5E2">
                  <a:alpha val="43000"/>
                </a:srgbClr>
              </a:gs>
              <a:gs pos="5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6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090162">
            <a:off x="5949465" y="4025891"/>
            <a:ext cx="752302" cy="75944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val 264"/>
          <p:cNvSpPr/>
          <p:nvPr/>
        </p:nvSpPr>
        <p:spPr>
          <a:xfrm>
            <a:off x="427124" y="1786398"/>
            <a:ext cx="1558954" cy="1417229"/>
          </a:xfrm>
          <a:prstGeom prst="ellipse">
            <a:avLst/>
          </a:prstGeom>
          <a:gradFill>
            <a:gsLst>
              <a:gs pos="0">
                <a:srgbClr val="FFC000">
                  <a:alpha val="43000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8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729832" y="1901521"/>
            <a:ext cx="1280558" cy="96157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ctangle 261"/>
          <p:cNvSpPr/>
          <p:nvPr/>
        </p:nvSpPr>
        <p:spPr>
          <a:xfrm>
            <a:off x="228844" y="6598212"/>
            <a:ext cx="353548" cy="24455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 smtClean="0"/>
              <a:t>Body </a:t>
            </a:r>
            <a:r>
              <a:rPr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00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13" r:id="rId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56272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112544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16881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225088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28253" marR="0" indent="-328253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1pPr>
      <a:lvl2pPr marL="959512" marR="0" indent="-39679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2pPr>
      <a:lvl3pPr marL="1489557" marR="0" indent="-364114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3pPr>
      <a:lvl4pPr marL="2115057" marR="0" indent="-426892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4pPr>
      <a:lvl5pPr marL="2766715" marR="0" indent="-51582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5pPr>
      <a:lvl6pPr marL="0" marR="0" indent="281360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6pPr>
      <a:lvl7pPr marL="0" marR="0" indent="337632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7pPr>
      <a:lvl8pPr marL="0" marR="0" indent="3939051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1774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mtool.eumetsat.int/cs/idcplg?IdcService=GET_FILE&amp;dDocName=1367405&amp;RevisionSelectionMethod=LatestReleased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TGRS.2012.223633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GRS.2012.22363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eeexplore.ieee.org/stamp/stamp.jsp?tp=&amp;arnumber=8964588" TargetMode="External"/><Relationship Id="rId5" Type="http://schemas.openxmlformats.org/officeDocument/2006/relationships/hyperlink" Target="https://ieeexplore.ieee.org/stamp/stamp.jsp?tp=&amp;arnumber=9374562" TargetMode="External"/><Relationship Id="rId4" Type="http://schemas.openxmlformats.org/officeDocument/2006/relationships/hyperlink" Target="https://www.spiedigitallibrary.org/conference-proceedings-of-spie/5543/1/IASI-instrument-technical-overview-and-measured-performances/10.1117/12.560907.full?SSO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4/S000143380604003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s://doi.org/10.3390/atmos120201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2856506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Uncertainty Analysis for GEO-LEO IR v2 </a:t>
            </a:r>
            <a:b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</a:b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– and other GSICS products</a:t>
            </a:r>
            <a:endParaRPr lang="en-GB" sz="3200" b="0" spc="-100" dirty="0">
              <a:solidFill>
                <a:schemeClr val="tx1"/>
              </a:solidFill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For Discussion at GSICS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</a:t>
            </a:r>
          </a:p>
          <a:p>
            <a:pPr lvl="1" fontAlgn="ctr"/>
            <a:r>
              <a:rPr lang="en-GB" dirty="0" smtClean="0"/>
              <a:t>Histogram of time differences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</a:t>
            </a:r>
            <a:r>
              <a:rPr lang="en-GB" dirty="0" smtClean="0">
                <a:solidFill>
                  <a:srgbClr val="FF0000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variogram from successive GEO images</a:t>
            </a:r>
          </a:p>
          <a:p>
            <a:pPr lvl="1" fontAlgn="ctr"/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Random only</a:t>
            </a:r>
            <a:endParaRPr lang="en-GB" dirty="0"/>
          </a:p>
        </p:txBody>
      </p:sp>
      <p:pic>
        <p:nvPicPr>
          <p:cNvPr id="12" name="Picture 3" descr="variability_g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1" y="3312414"/>
            <a:ext cx="4086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Variability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6235" y="6292828"/>
            <a:ext cx="495204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R.M.S. differences in Meteosat-8 10.8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μm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 brightness temperatures with time intervals from Rapid Scanning Meteosat data (red diamonds)</a:t>
            </a:r>
          </a:p>
        </p:txBody>
      </p:sp>
    </p:spTree>
    <p:extLst>
      <p:ext uri="{BB962C8B-B14F-4D97-AF65-F5344CB8AC3E}">
        <p14:creationId xmlns:p14="http://schemas.microsoft.com/office/powerpoint/2010/main" val="225985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</a:t>
            </a:r>
          </a:p>
          <a:p>
            <a:pPr lvl="1" fontAlgn="ctr"/>
            <a:r>
              <a:rPr lang="en-GB" dirty="0" smtClean="0"/>
              <a:t>Histogram of time differences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</a:t>
            </a:r>
            <a:r>
              <a:rPr lang="en-GB" dirty="0" smtClean="0">
                <a:solidFill>
                  <a:srgbClr val="FF0000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mean rate of change</a:t>
            </a:r>
          </a:p>
          <a:p>
            <a:pPr lvl="1" fontAlgn="ctr"/>
            <a:r>
              <a:rPr lang="en-GB" dirty="0" smtClean="0"/>
              <a:t>Difference between successive GEO images before/after LEO</a:t>
            </a:r>
          </a:p>
          <a:p>
            <a:pPr lvl="1"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Random </a:t>
            </a:r>
            <a:r>
              <a:rPr lang="en-GB" dirty="0" smtClean="0"/>
              <a:t>only</a:t>
            </a:r>
            <a:endParaRPr lang="en-GB" dirty="0"/>
          </a:p>
        </p:txBody>
      </p:sp>
      <p:pic>
        <p:nvPicPr>
          <p:cNvPr id="10" name="graphics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9364" r="49265"/>
          <a:stretch>
            <a:fillRect/>
          </a:stretch>
        </p:blipFill>
        <p:spPr bwMode="auto">
          <a:xfrm>
            <a:off x="8425804" y="3425816"/>
            <a:ext cx="2632937" cy="26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99454" y="6027003"/>
            <a:ext cx="72925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Time series of mean rate of change of radiances calculated from Meteosat-9 observations on 2009-09-20 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</a:b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Average over 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(30°W-30°E)x(30°S-30°N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) Area –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Land+Sea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,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Cloud+Clear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[1mW/m2/</a:t>
            </a:r>
            <a:r>
              <a:rPr kumimoji="0" lang="en-GB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1K/hr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]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2.278mW/m2/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0.08K/min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From Hewison, 2011 EUMETSAT Conference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Mismatch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1896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using GEO before/after LEO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49" y="1237127"/>
            <a:ext cx="7497939" cy="526267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Temporal Variability/Mismatch is a dominant uncertainty source in GEO-LEO IR GSICS products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Possible component of GEO-LEO IR v2 algorithm:</a:t>
            </a:r>
          </a:p>
          <a:p>
            <a:pPr lvl="1"/>
            <a:r>
              <a:rPr lang="en-GB" dirty="0" smtClean="0"/>
              <a:t>Compare GEO image before/after LEO 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Include collocations with both</a:t>
            </a:r>
          </a:p>
          <a:p>
            <a:pPr lvl="1"/>
            <a:r>
              <a:rPr lang="en-GB" dirty="0" smtClean="0"/>
              <a:t>to cancel asymmetric time differences?</a:t>
            </a:r>
          </a:p>
          <a:p>
            <a:pPr lvl="1"/>
            <a:r>
              <a:rPr lang="en-GB" dirty="0" smtClean="0"/>
              <a:t>and double the # collocations!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 interpolate in time?</a:t>
            </a:r>
          </a:p>
          <a:p>
            <a:pPr lvl="1"/>
            <a:r>
              <a:rPr lang="en-GB" dirty="0" smtClean="0"/>
              <a:t>Means modifying data!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 include collocations before/after IASI</a:t>
            </a:r>
          </a:p>
          <a:p>
            <a:pPr lvl="1"/>
            <a:r>
              <a:rPr lang="en-GB" dirty="0" smtClean="0"/>
              <a:t>Weighting each according to time difference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435788" y="2178427"/>
            <a:ext cx="1783977" cy="105783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417859" y="1694333"/>
            <a:ext cx="35859" cy="15329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>
            <a:off x="8435788" y="3236262"/>
            <a:ext cx="358588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8086166" y="3388662"/>
            <a:ext cx="41058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-300s		0        	          +300s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Time Difference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1330" y="1335745"/>
            <a:ext cx="276997" cy="1900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# Collocations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9083" y="4376847"/>
            <a:ext cx="1783977" cy="105783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417859" y="3883789"/>
            <a:ext cx="35859" cy="15329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435788" y="5425718"/>
            <a:ext cx="3585883" cy="89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8086166" y="5578118"/>
            <a:ext cx="41058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-300s		0        	          +300s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Time Difference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1330" y="3525201"/>
            <a:ext cx="276997" cy="1900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# Collocations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262935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interpolation between GEO images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48" y="5705475"/>
            <a:ext cx="11054127" cy="79432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Left panel = Closes GEO image to IASI		Mid panel = GEO image before/after	Right panel=Interpolated in time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X axis = time difference between SEVIRI IR9.7-IASI, Y axis = brightness temperature difference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71587"/>
            <a:ext cx="11811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9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Variability/Mismatch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VZA differences</a:t>
            </a:r>
          </a:p>
          <a:p>
            <a:pPr lvl="1" fontAlgn="ctr"/>
            <a:r>
              <a:rPr lang="en-GB" dirty="0" smtClean="0"/>
              <a:t>Histogram of VZA differences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Assume uniform distribution within collocation </a:t>
            </a:r>
            <a:r>
              <a:rPr lang="en-GB" dirty="0" smtClean="0">
                <a:solidFill>
                  <a:schemeClr val="bg1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at VZA=30°/31°</a:t>
            </a:r>
          </a:p>
          <a:p>
            <a:pPr lvl="1" fontAlgn="ctr"/>
            <a:r>
              <a:rPr lang="en-GB" dirty="0" err="1" smtClean="0"/>
              <a:t>dsec</a:t>
            </a:r>
            <a:r>
              <a:rPr lang="en-GB" dirty="0" smtClean="0"/>
              <a:t>(theta)=0.012 		   (0.010 for 15°/17°)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373488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- GEO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endParaRPr lang="en-GB" dirty="0" smtClean="0"/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(#pixels/collocation)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0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- LEO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endParaRPr lang="en-GB" dirty="0" smtClean="0"/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(#channels/collocation)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5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Variability/Mismatch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/>
              <a:t>Different Spectral interpolation/convolution </a:t>
            </a:r>
            <a:r>
              <a:rPr lang="en-GB" dirty="0" smtClean="0"/>
              <a:t>methods</a:t>
            </a:r>
            <a:endParaRPr lang="en-GB" dirty="0"/>
          </a:p>
          <a:p>
            <a:pPr lvl="1" fontAlgn="ctr"/>
            <a:r>
              <a:rPr lang="en-GB" dirty="0" smtClean="0">
                <a:solidFill>
                  <a:schemeClr val="bg1"/>
                </a:solidFill>
              </a:rPr>
              <a:t>Gap-filling method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/>
              <a:t>Was negligible for SEVIRI-IASI – no need to </a:t>
            </a:r>
            <a:r>
              <a:rPr lang="en-GB" dirty="0" smtClean="0"/>
              <a:t>re-calculate?</a:t>
            </a:r>
          </a:p>
          <a:p>
            <a:pPr lvl="1" fontAlgn="ctr"/>
            <a:r>
              <a:rPr lang="en-GB" dirty="0" smtClean="0"/>
              <a:t>Can check by halving spectral resolution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Gap-filling </a:t>
            </a:r>
            <a:r>
              <a:rPr lang="en-GB" dirty="0" smtClean="0">
                <a:solidFill>
                  <a:schemeClr val="bg1"/>
                </a:solidFill>
              </a:rPr>
              <a:t>method</a:t>
            </a: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Negligible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16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Calibration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784636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IASI Spectral Calibration shift</a:t>
            </a:r>
          </a:p>
          <a:p>
            <a:pPr lvl="1" fontAlgn="ctr"/>
            <a:r>
              <a:rPr lang="en-GB" dirty="0" smtClean="0"/>
              <a:t>Was negligible for SEVIRI-IASI – no need to re-calculate</a:t>
            </a:r>
          </a:p>
          <a:p>
            <a:pPr lvl="1" fontAlgn="ctr"/>
            <a:r>
              <a:rPr lang="en-GB" dirty="0" smtClean="0">
                <a:solidFill>
                  <a:schemeClr val="bg1"/>
                </a:solidFill>
              </a:rPr>
              <a:t>Update from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Pierre Dussarrat</a:t>
            </a:r>
            <a:r>
              <a:rPr lang="en-GB" dirty="0" smtClean="0">
                <a:solidFill>
                  <a:schemeClr val="bg1"/>
                </a:solidFill>
              </a:rPr>
              <a:t> : “CrIS and IASI both good to ~1ppm”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Shift SRF before spectral convolution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No – systematic 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Breakdown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7789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Using data for full range of conditions used in inter-calibration</a:t>
            </a:r>
          </a:p>
          <a:p>
            <a:pPr lvl="1" fontAlgn="ctr"/>
            <a:r>
              <a:rPr lang="en-GB" dirty="0"/>
              <a:t>Spatial domain (</a:t>
            </a:r>
            <a:r>
              <a:rPr lang="en-GB" dirty="0" err="1"/>
              <a:t>Lat</a:t>
            </a:r>
            <a:r>
              <a:rPr lang="en-GB" dirty="0"/>
              <a:t>, Lon)</a:t>
            </a:r>
          </a:p>
          <a:p>
            <a:pPr lvl="1" fontAlgn="ctr"/>
            <a:r>
              <a:rPr lang="en-GB" dirty="0"/>
              <a:t>Temporal domain (overpass times)</a:t>
            </a:r>
          </a:p>
          <a:p>
            <a:pPr lvl="1" fontAlgn="ctr"/>
            <a:r>
              <a:rPr lang="en-GB" dirty="0"/>
              <a:t>Time Difference</a:t>
            </a:r>
          </a:p>
          <a:p>
            <a:pPr lvl="1" fontAlgn="ctr"/>
            <a:r>
              <a:rPr lang="en-GB" dirty="0"/>
              <a:t>VZA and VZA difference</a:t>
            </a:r>
          </a:p>
          <a:p>
            <a:pPr lvl="1" fontAlgn="ctr"/>
            <a:r>
              <a:rPr lang="en-GB" dirty="0" smtClean="0"/>
              <a:t>RAA</a:t>
            </a:r>
          </a:p>
          <a:p>
            <a:pPr lvl="1" fontAlgn="ctr"/>
            <a:endParaRPr lang="en-GB" dirty="0"/>
          </a:p>
          <a:p>
            <a:r>
              <a:rPr lang="en-GB" dirty="0"/>
              <a:t>Can breakdown statistics by:</a:t>
            </a:r>
          </a:p>
          <a:p>
            <a:pPr lvl="1" fontAlgn="ctr"/>
            <a:r>
              <a:rPr lang="en-GB" dirty="0"/>
              <a:t>Day and Night</a:t>
            </a:r>
          </a:p>
          <a:p>
            <a:pPr lvl="1" fontAlgn="ctr"/>
            <a:r>
              <a:rPr lang="en-GB" dirty="0"/>
              <a:t>Land and Water</a:t>
            </a:r>
          </a:p>
          <a:p>
            <a:pPr lvl="1" fontAlgn="ctr"/>
            <a:r>
              <a:rPr lang="en-GB" dirty="0"/>
              <a:t>Clear and </a:t>
            </a:r>
            <a:r>
              <a:rPr lang="en-GB" dirty="0" smtClean="0"/>
              <a:t>Cloudy</a:t>
            </a:r>
          </a:p>
          <a:p>
            <a:pPr lvl="1" fontAlgn="ctr"/>
            <a:endParaRPr lang="en-GB" dirty="0"/>
          </a:p>
          <a:p>
            <a:r>
              <a:rPr lang="en-GB" dirty="0"/>
              <a:t>Above is analysed independently for each channel</a:t>
            </a:r>
          </a:p>
          <a:p>
            <a:pPr lvl="1" fontAlgn="ctr"/>
            <a:r>
              <a:rPr lang="en-GB" dirty="0"/>
              <a:t>Should also consider how to characterise full covariance,</a:t>
            </a:r>
          </a:p>
          <a:p>
            <a:pPr lvl="1" fontAlgn="ctr"/>
            <a:r>
              <a:rPr lang="en-GB" dirty="0"/>
              <a:t>accounting for inter-channel </a:t>
            </a:r>
            <a:r>
              <a:rPr lang="en-GB" dirty="0" smtClean="0"/>
              <a:t>correlations</a:t>
            </a:r>
          </a:p>
          <a:p>
            <a:pPr lvl="1" fontAlgn="ctr"/>
            <a:endParaRPr lang="en-GB" dirty="0"/>
          </a:p>
          <a:p>
            <a:r>
              <a:rPr lang="en-GB" dirty="0"/>
              <a:t>Analysis of the results can help refine the inter-calibration algorithm and thresholds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26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Uncertainties of different effects can be analysed by different methods:</a:t>
            </a:r>
          </a:p>
          <a:p>
            <a:pPr lvl="1" fontAlgn="ctr"/>
            <a:r>
              <a:rPr lang="en-GB" dirty="0"/>
              <a:t>(A) </a:t>
            </a:r>
            <a:r>
              <a:rPr lang="en-GB" dirty="0" smtClean="0"/>
              <a:t>Analytically</a:t>
            </a:r>
          </a:p>
          <a:p>
            <a:pPr lvl="2" fontAlgn="ctr"/>
            <a:r>
              <a:rPr lang="en-GB" dirty="0" smtClean="0"/>
              <a:t>May be of limited applicability due to difficulty of propagation through any regression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</a:t>
            </a:r>
          </a:p>
          <a:p>
            <a:pPr lvl="2" fontAlgn="ctr"/>
            <a:r>
              <a:rPr lang="en-GB" dirty="0" smtClean="0"/>
              <a:t>as </a:t>
            </a:r>
            <a:r>
              <a:rPr lang="en-GB" dirty="0"/>
              <a:t>uncertainties input </a:t>
            </a:r>
            <a:r>
              <a:rPr lang="en-GB" dirty="0" smtClean="0"/>
              <a:t>radiances in ODR regression</a:t>
            </a:r>
          </a:p>
          <a:p>
            <a:pPr lvl="2" fontAlgn="ctr"/>
            <a:r>
              <a:rPr lang="en-GB" dirty="0" smtClean="0"/>
              <a:t>May be most useful for random uncertainty components</a:t>
            </a:r>
          </a:p>
          <a:p>
            <a:pPr lvl="2" fontAlgn="ctr"/>
            <a:r>
              <a:rPr lang="en-GB" dirty="0" smtClean="0"/>
              <a:t>but care needed in ODR algorithm implementation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</a:t>
            </a:r>
            <a:r>
              <a:rPr lang="en-GB" dirty="0" smtClean="0"/>
              <a:t>Carlo</a:t>
            </a:r>
          </a:p>
          <a:p>
            <a:pPr lvl="2" fontAlgn="ctr"/>
            <a:r>
              <a:rPr lang="en-GB" dirty="0"/>
              <a:t>may be most useful for common (“systematic”) uncertainty </a:t>
            </a:r>
            <a:r>
              <a:rPr lang="en-GB" dirty="0" smtClean="0"/>
              <a:t>components</a:t>
            </a:r>
            <a:endParaRPr lang="en-GB" dirty="0"/>
          </a:p>
          <a:p>
            <a:r>
              <a:rPr lang="en-GB" dirty="0"/>
              <a:t>By evaluating:</a:t>
            </a:r>
          </a:p>
          <a:p>
            <a:pPr lvl="1" fontAlgn="ctr"/>
            <a:r>
              <a:rPr lang="en-GB" dirty="0"/>
              <a:t>Sensitivity of resulting bias to each effect's variable</a:t>
            </a:r>
          </a:p>
          <a:p>
            <a:pPr lvl="1" fontAlgn="ctr"/>
            <a:r>
              <a:rPr lang="en-GB" dirty="0"/>
              <a:t>Range of </a:t>
            </a:r>
            <a:r>
              <a:rPr lang="en-GB" dirty="0" smtClean="0"/>
              <a:t>each effect's </a:t>
            </a:r>
            <a:r>
              <a:rPr lang="en-GB" dirty="0"/>
              <a:t>variable</a:t>
            </a:r>
          </a:p>
          <a:p>
            <a:r>
              <a:rPr lang="en-GB" dirty="0"/>
              <a:t>Diagnosing the impact on</a:t>
            </a:r>
          </a:p>
          <a:p>
            <a:pPr lvl="1" fontAlgn="ctr"/>
            <a:r>
              <a:rPr lang="en-GB" dirty="0"/>
              <a:t>(R) Random components</a:t>
            </a:r>
          </a:p>
          <a:p>
            <a:pPr lvl="1" fontAlgn="ctr"/>
            <a:r>
              <a:rPr lang="en-GB" dirty="0"/>
              <a:t>(C) Common components ("systematic")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S) Structure components</a:t>
            </a:r>
          </a:p>
          <a:p>
            <a:r>
              <a:rPr lang="en-GB" dirty="0" smtClean="0"/>
              <a:t>In different modes: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N) Near Real-Time</a:t>
            </a:r>
          </a:p>
          <a:p>
            <a:pPr lvl="1" fontAlgn="ctr"/>
            <a:r>
              <a:rPr lang="en-GB" dirty="0"/>
              <a:t>(T) Using samples of Typical condition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1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Inter-Channel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“Just do everything as matrices”</a:t>
            </a:r>
          </a:p>
          <a:p>
            <a:pPr lvl="1"/>
            <a:r>
              <a:rPr lang="en-GB" dirty="0" smtClean="0"/>
              <a:t>big!</a:t>
            </a:r>
          </a:p>
          <a:p>
            <a:r>
              <a:rPr lang="en-GB" dirty="0" smtClean="0"/>
              <a:t>Or look at differences of channel pairs</a:t>
            </a:r>
          </a:p>
          <a:p>
            <a:r>
              <a:rPr lang="en-GB" dirty="0" smtClean="0"/>
              <a:t>Question:</a:t>
            </a:r>
          </a:p>
          <a:p>
            <a:pPr lvl="1"/>
            <a:r>
              <a:rPr lang="en-GB" dirty="0" smtClean="0"/>
              <a:t>If we correct each channel independently,</a:t>
            </a:r>
          </a:p>
          <a:p>
            <a:pPr lvl="1"/>
            <a:r>
              <a:rPr lang="en-GB" dirty="0" smtClean="0"/>
              <a:t>Or if we correct some channels and not others,</a:t>
            </a:r>
          </a:p>
          <a:p>
            <a:pPr lvl="1"/>
            <a:r>
              <a:rPr lang="en-GB" dirty="0" smtClean="0"/>
              <a:t>Do we risk losing something? Or degrading the data?</a:t>
            </a:r>
          </a:p>
          <a:p>
            <a:pPr lvl="1"/>
            <a:r>
              <a:rPr lang="en-GB" dirty="0" smtClean="0"/>
              <a:t>e.g. for retrieval algorithms based on inter-channel differences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9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Structured Uncertainties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“Systematic” terms that aren’t exactly constant</a:t>
            </a:r>
          </a:p>
          <a:p>
            <a:pPr lvl="1"/>
            <a:r>
              <a:rPr lang="en-GB" dirty="0" smtClean="0"/>
              <a:t>long-term drifts – seasonal cycles, between decontaminations, …</a:t>
            </a:r>
          </a:p>
          <a:p>
            <a:pPr lvl="1"/>
            <a:r>
              <a:rPr lang="en-GB" dirty="0" smtClean="0"/>
              <a:t>Radiance-dependence? – difficult to see how!</a:t>
            </a:r>
          </a:p>
          <a:p>
            <a:pPr lvl="1"/>
            <a:endParaRPr lang="en-GB" dirty="0"/>
          </a:p>
          <a:p>
            <a:r>
              <a:rPr lang="en-GB" dirty="0" smtClean="0"/>
              <a:t>May be relevant for some users</a:t>
            </a:r>
          </a:p>
          <a:p>
            <a:pPr lvl="1"/>
            <a:r>
              <a:rPr lang="en-GB" dirty="0" smtClean="0"/>
              <a:t>Who?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7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LEO-LEO 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Multispectral – Multispectral instead of multispectral-hyperspectral</a:t>
            </a:r>
          </a:p>
          <a:p>
            <a:pPr lvl="1"/>
            <a:r>
              <a:rPr lang="en-GB" dirty="0" smtClean="0"/>
              <a:t>SBAF instead of Gap-filling</a:t>
            </a:r>
          </a:p>
          <a:p>
            <a:r>
              <a:rPr lang="en-GB" dirty="0" smtClean="0"/>
              <a:t>Time Differences more likely to be asymmetric</a:t>
            </a:r>
          </a:p>
          <a:p>
            <a:pPr lvl="1"/>
            <a:r>
              <a:rPr lang="en-GB" dirty="0" smtClean="0"/>
              <a:t>Need greater care to select symmetrically distributed collocations</a:t>
            </a:r>
          </a:p>
          <a:p>
            <a:pPr lvl="1"/>
            <a:r>
              <a:rPr lang="en-GB" dirty="0" smtClean="0"/>
              <a:t>Or develop a correction?</a:t>
            </a:r>
          </a:p>
          <a:p>
            <a:r>
              <a:rPr lang="en-GB" dirty="0" smtClean="0"/>
              <a:t>More difficult to characterise sensitivity to time differences</a:t>
            </a:r>
          </a:p>
          <a:p>
            <a:pPr lvl="1"/>
            <a:r>
              <a:rPr lang="en-GB" dirty="0" smtClean="0"/>
              <a:t>Calculate spatial differences from either LEO data</a:t>
            </a:r>
          </a:p>
          <a:p>
            <a:pPr lvl="1"/>
            <a:r>
              <a:rPr lang="en-GB" dirty="0" smtClean="0"/>
              <a:t>Assume spatial &amp; temporal variograms follow same pattern as GEO-LEO</a:t>
            </a:r>
          </a:p>
          <a:p>
            <a:r>
              <a:rPr lang="en-GB" dirty="0" smtClean="0"/>
              <a:t>May need to extend time difference threshold</a:t>
            </a:r>
          </a:p>
          <a:p>
            <a:pPr lvl="1"/>
            <a:r>
              <a:rPr lang="en-GB" dirty="0" smtClean="0"/>
              <a:t>May need to filter to more stable targets (clear sky/ocean/night, …)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8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Extension for Microwave inter-</a:t>
            </a:r>
            <a:r>
              <a:rPr lang="en-GB" sz="2800" dirty="0" err="1" smtClean="0">
                <a:latin typeface="Bahnschrift SemiLight" panose="020B0502040204020203" pitchFamily="34" charset="0"/>
              </a:rPr>
              <a:t>cal</a:t>
            </a:r>
            <a:endParaRPr lang="en-GB" sz="2000" dirty="0" smtClean="0">
              <a:latin typeface="Bahnschrift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1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LEO-LEO Microwave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34887"/>
            <a:ext cx="11627339" cy="556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As LEO-LEO IR (see previous section), plus :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Gaussian beams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Account for overlap – </a:t>
            </a:r>
            <a:r>
              <a:rPr lang="en-GB" sz="1200" dirty="0" err="1" smtClean="0">
                <a:solidFill>
                  <a:srgbClr val="FF0000"/>
                </a:solidFill>
              </a:rPr>
              <a:t>esp</a:t>
            </a:r>
            <a:r>
              <a:rPr lang="en-GB" sz="1200" dirty="0" smtClean="0">
                <a:solidFill>
                  <a:srgbClr val="FF0000"/>
                </a:solidFill>
              </a:rPr>
              <a:t> in </a:t>
            </a:r>
            <a:r>
              <a:rPr lang="en-GB" sz="1200" dirty="0" err="1" smtClean="0">
                <a:solidFill>
                  <a:srgbClr val="FF0000"/>
                </a:solidFill>
              </a:rPr>
              <a:t>fwd</a:t>
            </a:r>
            <a:r>
              <a:rPr lang="en-GB" sz="1200" dirty="0" smtClean="0">
                <a:solidFill>
                  <a:srgbClr val="FF0000"/>
                </a:solidFill>
              </a:rPr>
              <a:t>/</a:t>
            </a:r>
            <a:r>
              <a:rPr lang="en-GB" sz="1200" dirty="0" err="1" smtClean="0">
                <a:solidFill>
                  <a:srgbClr val="FF0000"/>
                </a:solidFill>
              </a:rPr>
              <a:t>bwd</a:t>
            </a:r>
            <a:r>
              <a:rPr lang="en-GB" sz="1200" dirty="0" smtClean="0">
                <a:solidFill>
                  <a:srgbClr val="FF0000"/>
                </a:solidFill>
              </a:rPr>
              <a:t> view of conical scanners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Polarisation sensitivity: - new for microwave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Cross-track Sounders – select only pixels close to nadir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Characterise sensitivity using RTM over wider range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Define perturbations based on pre-launch test results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Scan-angle dependence (due to mirror reflectivity and side-lobes): - similar to IR</a:t>
            </a:r>
          </a:p>
          <a:p>
            <a:pPr lvl="1"/>
            <a:r>
              <a:rPr lang="en-GB" sz="1200" dirty="0">
                <a:solidFill>
                  <a:srgbClr val="FF0000"/>
                </a:solidFill>
              </a:rPr>
              <a:t>Cross-track Sounders – select only pixels close to </a:t>
            </a:r>
            <a:r>
              <a:rPr lang="en-GB" sz="1200" dirty="0" smtClean="0">
                <a:solidFill>
                  <a:srgbClr val="FF0000"/>
                </a:solidFill>
              </a:rPr>
              <a:t>nadir, </a:t>
            </a:r>
            <a:br>
              <a:rPr lang="en-GB" sz="1200" dirty="0" smtClean="0">
                <a:solidFill>
                  <a:srgbClr val="FF0000"/>
                </a:solidFill>
              </a:rPr>
            </a:br>
            <a:r>
              <a:rPr lang="en-GB" sz="1200" dirty="0" smtClean="0">
                <a:solidFill>
                  <a:srgbClr val="FF0000"/>
                </a:solidFill>
              </a:rPr>
              <a:t>			        but characterise sensitivity over wider range</a:t>
            </a:r>
            <a:endParaRPr lang="en-GB" sz="1200" dirty="0">
              <a:solidFill>
                <a:srgbClr val="FF0000"/>
              </a:solidFill>
            </a:endParaRP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Conical Imagers – account for different view angles – using RTM - as SBAF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Precipitation screening</a:t>
            </a:r>
            <a:r>
              <a:rPr lang="en-GB" sz="1400" dirty="0">
                <a:solidFill>
                  <a:srgbClr val="FF0000"/>
                </a:solidFill>
              </a:rPr>
              <a:t>: </a:t>
            </a:r>
            <a:r>
              <a:rPr lang="en-GB" sz="1400" dirty="0" smtClean="0">
                <a:solidFill>
                  <a:srgbClr val="FF0000"/>
                </a:solidFill>
              </a:rPr>
              <a:t>- </a:t>
            </a:r>
            <a:r>
              <a:rPr lang="en-GB" sz="1400" dirty="0">
                <a:solidFill>
                  <a:srgbClr val="FF0000"/>
                </a:solidFill>
              </a:rPr>
              <a:t>new for </a:t>
            </a:r>
            <a:r>
              <a:rPr lang="en-GB" sz="1400" dirty="0" smtClean="0">
                <a:solidFill>
                  <a:srgbClr val="FF0000"/>
                </a:solidFill>
              </a:rPr>
              <a:t>microwave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May be necessary part of filtering for microwave instruments’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Strong scattering gives highly inhomogeneous signal in space and time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Outlier detection to remove collocations with highly non-Gaussian differences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Could also be analysed after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Radio Frequency Interference</a:t>
            </a:r>
            <a:r>
              <a:rPr lang="en-GB" sz="1400" dirty="0">
                <a:solidFill>
                  <a:srgbClr val="FF0000"/>
                </a:solidFill>
              </a:rPr>
              <a:t>: - new for microwave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Strong non-Gaussian error characteristics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Strictly detection and filtering needed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Ascending/Descending Node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Not just day/night</a:t>
            </a:r>
          </a:p>
          <a:p>
            <a:pPr lvl="1"/>
            <a:r>
              <a:rPr lang="en-GB" sz="1200" dirty="0" smtClean="0">
                <a:solidFill>
                  <a:srgbClr val="FF0000"/>
                </a:solidFill>
              </a:rPr>
              <a:t>Changes in instruments’ thermal environment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Non-linearity?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…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5010" y="3770766"/>
            <a:ext cx="413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}</a:t>
            </a:r>
            <a:endParaRPr lang="en-GB" sz="2800" b="0" kern="100" spc="-100" dirty="0" smtClean="0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8962" y="4201654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Residuals after filtering treated in same way as spatial variability</a:t>
            </a:r>
          </a:p>
        </p:txBody>
      </p:sp>
    </p:spTree>
    <p:extLst>
      <p:ext uri="{BB962C8B-B14F-4D97-AF65-F5344CB8AC3E}">
        <p14:creationId xmlns:p14="http://schemas.microsoft.com/office/powerpoint/2010/main" val="293091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- same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Uncertainties of different effects can be analysed by different methods:</a:t>
            </a:r>
          </a:p>
          <a:p>
            <a:pPr lvl="1" fontAlgn="ctr"/>
            <a:r>
              <a:rPr lang="en-GB" dirty="0"/>
              <a:t>(A) </a:t>
            </a:r>
            <a:r>
              <a:rPr lang="en-GB" dirty="0" smtClean="0"/>
              <a:t>Analytically</a:t>
            </a:r>
          </a:p>
          <a:p>
            <a:pPr lvl="2" fontAlgn="ctr"/>
            <a:r>
              <a:rPr lang="en-GB" dirty="0" smtClean="0"/>
              <a:t>May be of limited applicability due to difficulty of propagation through any regression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</a:t>
            </a:r>
          </a:p>
          <a:p>
            <a:pPr lvl="2" fontAlgn="ctr"/>
            <a:r>
              <a:rPr lang="en-GB" dirty="0" smtClean="0"/>
              <a:t>as </a:t>
            </a:r>
            <a:r>
              <a:rPr lang="en-GB" dirty="0"/>
              <a:t>uncertainties input </a:t>
            </a:r>
            <a:r>
              <a:rPr lang="en-GB" dirty="0" smtClean="0"/>
              <a:t>radiances in ODR regression</a:t>
            </a:r>
          </a:p>
          <a:p>
            <a:pPr lvl="2" fontAlgn="ctr"/>
            <a:r>
              <a:rPr lang="en-GB" dirty="0" smtClean="0"/>
              <a:t>May be most useful for random uncertainty components</a:t>
            </a:r>
          </a:p>
          <a:p>
            <a:pPr lvl="2" fontAlgn="ctr"/>
            <a:r>
              <a:rPr lang="en-GB" dirty="0" smtClean="0"/>
              <a:t>but care needed in ODR algorithm implementation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</a:t>
            </a:r>
            <a:r>
              <a:rPr lang="en-GB" dirty="0" smtClean="0"/>
              <a:t>Carlo</a:t>
            </a:r>
          </a:p>
          <a:p>
            <a:pPr lvl="2" fontAlgn="ctr"/>
            <a:r>
              <a:rPr lang="en-GB" dirty="0"/>
              <a:t>may be most useful for common (“systematic”) uncertainty </a:t>
            </a:r>
            <a:r>
              <a:rPr lang="en-GB" dirty="0" smtClean="0"/>
              <a:t>components</a:t>
            </a:r>
            <a:endParaRPr lang="en-GB" dirty="0"/>
          </a:p>
          <a:p>
            <a:r>
              <a:rPr lang="en-GB" dirty="0"/>
              <a:t>By evaluating:</a:t>
            </a:r>
          </a:p>
          <a:p>
            <a:pPr lvl="1" fontAlgn="ctr"/>
            <a:r>
              <a:rPr lang="en-GB" dirty="0"/>
              <a:t>Sensitivity of resulting bias to each effect's variable</a:t>
            </a:r>
          </a:p>
          <a:p>
            <a:pPr lvl="1" fontAlgn="ctr"/>
            <a:r>
              <a:rPr lang="en-GB" dirty="0"/>
              <a:t>Range of </a:t>
            </a:r>
            <a:r>
              <a:rPr lang="en-GB" dirty="0" smtClean="0"/>
              <a:t>each effect's </a:t>
            </a:r>
            <a:r>
              <a:rPr lang="en-GB" dirty="0"/>
              <a:t>variable</a:t>
            </a:r>
          </a:p>
          <a:p>
            <a:r>
              <a:rPr lang="en-GB" dirty="0"/>
              <a:t>Diagnosing the impact on</a:t>
            </a:r>
          </a:p>
          <a:p>
            <a:pPr lvl="1" fontAlgn="ctr"/>
            <a:r>
              <a:rPr lang="en-GB" dirty="0"/>
              <a:t>(R) Random components</a:t>
            </a:r>
          </a:p>
          <a:p>
            <a:pPr lvl="1" fontAlgn="ctr"/>
            <a:r>
              <a:rPr lang="en-GB" dirty="0"/>
              <a:t>(C) Common components ("systematic")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S) Structure components</a:t>
            </a:r>
          </a:p>
          <a:p>
            <a:pPr lvl="2" fontAlgn="ctr"/>
            <a:r>
              <a:rPr lang="en-GB" dirty="0"/>
              <a:t>In time</a:t>
            </a:r>
          </a:p>
          <a:p>
            <a:pPr lvl="2" fontAlgn="ctr"/>
            <a:r>
              <a:rPr lang="en-GB" dirty="0"/>
              <a:t>In radiance</a:t>
            </a:r>
          </a:p>
          <a:p>
            <a:r>
              <a:rPr lang="en-GB" dirty="0" smtClean="0"/>
              <a:t>In different modes: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N) Near Real-Time</a:t>
            </a:r>
          </a:p>
          <a:p>
            <a:pPr lvl="1" fontAlgn="ctr"/>
            <a:r>
              <a:rPr lang="en-GB" dirty="0"/>
              <a:t>(T) Using samples of Typical condition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discussion with Jon Mittaz - same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Use regression </a:t>
            </a:r>
            <a:r>
              <a:rPr lang="en-GB" dirty="0"/>
              <a:t>algorithm to propagate realistic estimates of </a:t>
            </a:r>
            <a:r>
              <a:rPr lang="en-GB" dirty="0" smtClean="0"/>
              <a:t>input radiances’ uncertainties</a:t>
            </a:r>
          </a:p>
          <a:p>
            <a:pPr lvl="1"/>
            <a:r>
              <a:rPr lang="en-GB" dirty="0" smtClean="0"/>
              <a:t>due </a:t>
            </a:r>
            <a:r>
              <a:rPr lang="en-GB" dirty="0"/>
              <a:t>to any effects that we can characterise</a:t>
            </a:r>
          </a:p>
          <a:p>
            <a:pPr lvl="1"/>
            <a:r>
              <a:rPr lang="en-GB" dirty="0"/>
              <a:t>Either from the data itself, or a priori information</a:t>
            </a:r>
          </a:p>
          <a:p>
            <a:pPr lvl="0"/>
            <a:r>
              <a:rPr lang="en-GB" dirty="0" smtClean="0"/>
              <a:t>To provide </a:t>
            </a:r>
            <a:r>
              <a:rPr lang="en-GB" dirty="0"/>
              <a:t>realistic estimates of the covariance of the fitted coefficients’ uncertainties</a:t>
            </a:r>
          </a:p>
          <a:p>
            <a:pPr lvl="1"/>
            <a:r>
              <a:rPr lang="en-GB" dirty="0" smtClean="0"/>
              <a:t>could evaluate uncertainty </a:t>
            </a:r>
            <a:r>
              <a:rPr lang="en-GB" dirty="0"/>
              <a:t>on any radiances corrected for them</a:t>
            </a:r>
          </a:p>
          <a:p>
            <a:pPr lvl="0"/>
            <a:r>
              <a:rPr lang="en-GB" dirty="0"/>
              <a:t>At least for the random components of the uncertainty</a:t>
            </a:r>
          </a:p>
          <a:p>
            <a:pPr lvl="0"/>
            <a:r>
              <a:rPr lang="en-GB" dirty="0" smtClean="0"/>
              <a:t>Could </a:t>
            </a:r>
            <a:r>
              <a:rPr lang="en-GB" dirty="0"/>
              <a:t>be validated by comparison with </a:t>
            </a:r>
            <a:r>
              <a:rPr lang="en-GB" dirty="0" smtClean="0"/>
              <a:t>variance </a:t>
            </a:r>
            <a:r>
              <a:rPr lang="en-GB" dirty="0"/>
              <a:t>of </a:t>
            </a:r>
            <a:r>
              <a:rPr lang="en-GB" dirty="0" smtClean="0"/>
              <a:t>time </a:t>
            </a:r>
            <a:r>
              <a:rPr lang="en-GB" dirty="0"/>
              <a:t>series of resulting biases</a:t>
            </a:r>
          </a:p>
          <a:p>
            <a:pPr lvl="1"/>
            <a:r>
              <a:rPr lang="en-GB" dirty="0"/>
              <a:t>Assuming the instruments’ calibration to be stable</a:t>
            </a:r>
          </a:p>
          <a:p>
            <a:pPr lvl="0"/>
            <a:r>
              <a:rPr lang="en-GB" dirty="0"/>
              <a:t>Systematic components may need a Monte Carlo approach</a:t>
            </a:r>
          </a:p>
          <a:p>
            <a:pPr lvl="1"/>
            <a:r>
              <a:rPr lang="en-GB" dirty="0"/>
              <a:t>Which may only be possible less frequently</a:t>
            </a:r>
          </a:p>
          <a:p>
            <a:pPr lvl="1"/>
            <a:r>
              <a:rPr lang="en-GB" dirty="0" smtClean="0"/>
              <a:t>i.e</a:t>
            </a:r>
            <a:r>
              <a:rPr lang="en-GB" dirty="0"/>
              <a:t>. a one-off – or on a monthly basis, depending on the likely nature of the </a:t>
            </a:r>
            <a:r>
              <a:rPr lang="en-GB" dirty="0" smtClean="0"/>
              <a:t>components</a:t>
            </a:r>
          </a:p>
          <a:p>
            <a:pPr lvl="1"/>
            <a:r>
              <a:rPr lang="en-GB" dirty="0" smtClean="0"/>
              <a:t>May also be necessary to assume effects are fully uncorrelated as a worst case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6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</a:t>
            </a:r>
            <a:r>
              <a:rPr lang="en-GB" dirty="0"/>
              <a:t>Method - same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fontAlgn="ctr"/>
            <a:r>
              <a:rPr lang="en-GB" dirty="0" smtClean="0"/>
              <a:t>Re-consider </a:t>
            </a:r>
            <a:r>
              <a:rPr lang="en-GB" dirty="0"/>
              <a:t>these components in turn, and whether they could be analysed</a:t>
            </a:r>
          </a:p>
          <a:p>
            <a:pPr lvl="1" fontAlgn="ctr"/>
            <a:r>
              <a:rPr lang="en-GB" dirty="0"/>
              <a:t>(A) Analytically 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(as weighting in regression)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Carlo</a:t>
            </a:r>
          </a:p>
          <a:p>
            <a:pPr fontAlgn="ctr"/>
            <a:r>
              <a:rPr lang="en-GB" dirty="0"/>
              <a:t>How the effect could quantified?</a:t>
            </a:r>
          </a:p>
          <a:p>
            <a:pPr lvl="1" fontAlgn="ctr"/>
            <a:r>
              <a:rPr lang="en-GB" dirty="0" smtClean="0"/>
              <a:t>Identify </a:t>
            </a:r>
            <a:r>
              <a:rPr lang="en-GB" dirty="0"/>
              <a:t>range of Perturbations</a:t>
            </a:r>
          </a:p>
          <a:p>
            <a:pPr lvl="1" fontAlgn="ctr"/>
            <a:r>
              <a:rPr lang="en-GB" dirty="0"/>
              <a:t>Quantify </a:t>
            </a:r>
            <a:r>
              <a:rPr lang="en-GB" dirty="0" smtClean="0"/>
              <a:t>Sensitivity of end bias to perturbations</a:t>
            </a:r>
            <a:endParaRPr lang="en-GB" dirty="0"/>
          </a:p>
          <a:p>
            <a:pPr fontAlgn="ctr"/>
            <a:r>
              <a:rPr lang="en-GB" dirty="0"/>
              <a:t>How a structured component of the uncertainty could be considered?</a:t>
            </a:r>
          </a:p>
          <a:p>
            <a:pPr fontAlgn="ctr"/>
            <a:r>
              <a:rPr lang="en-GB" dirty="0"/>
              <a:t>How this could be extended to account for inter-channel correlations?</a:t>
            </a:r>
          </a:p>
          <a:p>
            <a:r>
              <a:rPr lang="en-GB" dirty="0"/>
              <a:t>Could Random components be validated using repeated independent evaluations – time series analysis</a:t>
            </a:r>
          </a:p>
        </p:txBody>
      </p:sp>
    </p:spTree>
    <p:extLst>
      <p:ext uri="{BB962C8B-B14F-4D97-AF65-F5344CB8AC3E}">
        <p14:creationId xmlns:p14="http://schemas.microsoft.com/office/powerpoint/2010/main" val="19532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Previously … - update with MW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fontAlgn="ctr"/>
            <a:r>
              <a:rPr lang="en-GB" dirty="0" smtClean="0"/>
              <a:t>T</a:t>
            </a:r>
            <a:r>
              <a:rPr lang="en-GB" dirty="0"/>
              <a:t>. J. Hewison, "An Evaluation of the Uncertainty of the GSICS SEVIRI-IASI </a:t>
            </a:r>
            <a:r>
              <a:rPr lang="en-GB" dirty="0" err="1"/>
              <a:t>Intercalibration</a:t>
            </a:r>
            <a:r>
              <a:rPr lang="en-GB" dirty="0"/>
              <a:t> Products," in </a:t>
            </a:r>
            <a:r>
              <a:rPr lang="en-GB" sz="2800" i="1" dirty="0"/>
              <a:t>IEEE Transactions on Geoscience and Remote Sensing</a:t>
            </a:r>
            <a:r>
              <a:rPr lang="en-GB" dirty="0"/>
              <a:t>, vol. 51, no. 3, pp. 1171-1181, March 2013, </a:t>
            </a:r>
            <a:r>
              <a:rPr lang="en-GB" dirty="0">
                <a:hlinkClick r:id="rId2"/>
              </a:rPr>
              <a:t>doi:10.1109/TGRS.2012.2236330</a:t>
            </a:r>
            <a:r>
              <a:rPr lang="en-GB" dirty="0"/>
              <a:t>.</a:t>
            </a:r>
          </a:p>
          <a:p>
            <a:pPr fontAlgn="ctr"/>
            <a:r>
              <a:rPr lang="en-GB" dirty="0"/>
              <a:t>Sorted in order of dominance for IR13.4 channel, the effects considered were:</a:t>
            </a:r>
          </a:p>
          <a:p>
            <a:pPr lvl="1" fontAlgn="ctr"/>
            <a:r>
              <a:rPr lang="en-GB" dirty="0"/>
              <a:t>Spatial Variability (R) - </a:t>
            </a:r>
            <a:r>
              <a:rPr lang="en-GB" dirty="0" err="1"/>
              <a:t>lat</a:t>
            </a:r>
            <a:r>
              <a:rPr lang="en-GB" dirty="0"/>
              <a:t> and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Temporal Variability (R)</a:t>
            </a:r>
          </a:p>
          <a:p>
            <a:pPr lvl="1" fontAlgn="ctr"/>
            <a:r>
              <a:rPr lang="en-GB" dirty="0"/>
              <a:t>Temporal Mismatch (C)</a:t>
            </a:r>
          </a:p>
          <a:p>
            <a:pPr lvl="1" fontAlgn="ctr"/>
            <a:r>
              <a:rPr lang="en-GB" dirty="0"/>
              <a:t>Spatial Mismatch (C) - </a:t>
            </a:r>
            <a:r>
              <a:rPr lang="en-GB" dirty="0" err="1"/>
              <a:t>lat</a:t>
            </a:r>
            <a:r>
              <a:rPr lang="en-GB" dirty="0"/>
              <a:t> then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Geometric Mismatch (C )</a:t>
            </a:r>
          </a:p>
          <a:p>
            <a:pPr lvl="1" fontAlgn="ctr"/>
            <a:r>
              <a:rPr lang="en-GB" dirty="0"/>
              <a:t>Radiometric Noise GEO (R)</a:t>
            </a:r>
          </a:p>
          <a:p>
            <a:pPr lvl="1" fontAlgn="ctr"/>
            <a:r>
              <a:rPr lang="en-GB" dirty="0"/>
              <a:t>Geometric Variability (R )</a:t>
            </a:r>
          </a:p>
          <a:p>
            <a:pPr lvl="1" fontAlgn="ctr"/>
            <a:r>
              <a:rPr lang="en-GB" dirty="0"/>
              <a:t>Radiometric Noise LEO (R)</a:t>
            </a:r>
          </a:p>
          <a:p>
            <a:pPr lvl="1" fontAlgn="ctr"/>
            <a:r>
              <a:rPr lang="en-GB" dirty="0"/>
              <a:t>Spectral Variability (R)</a:t>
            </a:r>
          </a:p>
          <a:p>
            <a:pPr lvl="1" fontAlgn="ctr"/>
            <a:r>
              <a:rPr lang="en-GB" dirty="0"/>
              <a:t>Spectral Mismatch (C ) - SRF interpolation + gap-filling or SBAF application </a:t>
            </a:r>
          </a:p>
          <a:p>
            <a:pPr lvl="1" fontAlgn="ctr"/>
            <a:r>
              <a:rPr lang="en-GB" dirty="0"/>
              <a:t>Spectral Calibration (C )</a:t>
            </a:r>
          </a:p>
          <a:p>
            <a:pPr fontAlgn="ctr"/>
            <a:r>
              <a:rPr lang="en-GB" dirty="0" smtClean="0"/>
              <a:t>Parallax </a:t>
            </a:r>
            <a:r>
              <a:rPr lang="en-GB" dirty="0"/>
              <a:t>may be dominant source of uncertainty in some conditions, it was not analysed in the same rigour</a:t>
            </a:r>
            <a:r>
              <a:rPr lang="en-GB" dirty="0" smtClean="0"/>
              <a:t>.</a:t>
            </a:r>
          </a:p>
          <a:p>
            <a:pPr fontAlgn="ctr"/>
            <a:r>
              <a:rPr lang="en-GB" dirty="0"/>
              <a:t>Structured Components were not considered in that analysis.</a:t>
            </a:r>
          </a:p>
          <a:p>
            <a:pPr fontAlgn="ctr"/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1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fontAlgn="ctr"/>
            <a:r>
              <a:rPr lang="en-GB" dirty="0" smtClean="0"/>
              <a:t>Re-consider </a:t>
            </a:r>
            <a:r>
              <a:rPr lang="en-GB" dirty="0"/>
              <a:t>these components in turn, and whether they could be analysed</a:t>
            </a:r>
          </a:p>
          <a:p>
            <a:pPr lvl="1" fontAlgn="ctr"/>
            <a:r>
              <a:rPr lang="en-GB" dirty="0"/>
              <a:t>(A) Analytically 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(as weighting in regression)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Carlo</a:t>
            </a:r>
          </a:p>
          <a:p>
            <a:pPr fontAlgn="ctr"/>
            <a:r>
              <a:rPr lang="en-GB" dirty="0"/>
              <a:t>How the effect could quantified?</a:t>
            </a:r>
          </a:p>
          <a:p>
            <a:pPr lvl="1" fontAlgn="ctr"/>
            <a:r>
              <a:rPr lang="en-GB" dirty="0" smtClean="0"/>
              <a:t>Identify </a:t>
            </a:r>
            <a:r>
              <a:rPr lang="en-GB" dirty="0"/>
              <a:t>range of Perturbations</a:t>
            </a:r>
          </a:p>
          <a:p>
            <a:pPr lvl="1" fontAlgn="ctr"/>
            <a:r>
              <a:rPr lang="en-GB" dirty="0"/>
              <a:t>Quantify </a:t>
            </a:r>
            <a:r>
              <a:rPr lang="en-GB" dirty="0" smtClean="0"/>
              <a:t>Sensitivity of end bias to perturbations</a:t>
            </a:r>
            <a:endParaRPr lang="en-GB" dirty="0"/>
          </a:p>
          <a:p>
            <a:r>
              <a:rPr lang="en-GB" dirty="0" smtClean="0"/>
              <a:t>Could Random components be validated using repeated independent evaluations – time series analysis</a:t>
            </a:r>
          </a:p>
          <a:p>
            <a:pPr lvl="1"/>
            <a:r>
              <a:rPr lang="en-GB" dirty="0" smtClean="0"/>
              <a:t>Yes – see discussion with Jon Mittaz</a:t>
            </a:r>
          </a:p>
          <a:p>
            <a:pPr fontAlgn="ctr"/>
            <a:r>
              <a:rPr lang="en-GB" dirty="0"/>
              <a:t>How a structured component of the uncertainty could be considered?</a:t>
            </a:r>
          </a:p>
          <a:p>
            <a:pPr fontAlgn="ctr"/>
            <a:r>
              <a:rPr lang="en-GB" dirty="0"/>
              <a:t>How this could be extended to account for inter-channel correlations?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7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Breakdown </a:t>
            </a:r>
            <a:r>
              <a:rPr lang="en-GB" dirty="0" smtClean="0">
                <a:solidFill>
                  <a:srgbClr val="FF0000"/>
                </a:solidFill>
              </a:rPr>
              <a:t>– MW updates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7789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Using data for full range of conditions used in inter-calibration</a:t>
            </a:r>
          </a:p>
          <a:p>
            <a:pPr lvl="1" fontAlgn="ctr"/>
            <a:r>
              <a:rPr lang="en-GB" dirty="0"/>
              <a:t>Spatial domain (</a:t>
            </a:r>
            <a:r>
              <a:rPr lang="en-GB" dirty="0" err="1"/>
              <a:t>Lat</a:t>
            </a:r>
            <a:r>
              <a:rPr lang="en-GB" dirty="0"/>
              <a:t>, Lon)</a:t>
            </a:r>
          </a:p>
          <a:p>
            <a:pPr lvl="1" fontAlgn="ctr"/>
            <a:r>
              <a:rPr lang="en-GB" dirty="0"/>
              <a:t>Temporal domain (overpass times)</a:t>
            </a:r>
          </a:p>
          <a:p>
            <a:pPr lvl="1" fontAlgn="ctr"/>
            <a:r>
              <a:rPr lang="en-GB" dirty="0"/>
              <a:t>Time Difference</a:t>
            </a:r>
          </a:p>
          <a:p>
            <a:pPr lvl="1" fontAlgn="ctr"/>
            <a:r>
              <a:rPr lang="en-GB" dirty="0"/>
              <a:t>VZA and VZA difference</a:t>
            </a:r>
          </a:p>
          <a:p>
            <a:pPr lvl="1" fontAlgn="ctr"/>
            <a:r>
              <a:rPr lang="en-GB" dirty="0" smtClean="0"/>
              <a:t>RAA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Polarisation</a:t>
            </a:r>
          </a:p>
          <a:p>
            <a:pPr lvl="1" fontAlgn="ctr"/>
            <a:endParaRPr lang="en-GB" dirty="0"/>
          </a:p>
          <a:p>
            <a:r>
              <a:rPr lang="en-GB" dirty="0"/>
              <a:t>Can breakdown statistics by:</a:t>
            </a:r>
          </a:p>
          <a:p>
            <a:pPr lvl="1" fontAlgn="ctr"/>
            <a:r>
              <a:rPr lang="en-GB" dirty="0"/>
              <a:t>Day and Night</a:t>
            </a:r>
          </a:p>
          <a:p>
            <a:pPr lvl="1" fontAlgn="ctr"/>
            <a:r>
              <a:rPr lang="en-GB" dirty="0"/>
              <a:t>Land and </a:t>
            </a:r>
            <a:r>
              <a:rPr lang="en-GB" dirty="0" smtClean="0"/>
              <a:t>Water,</a:t>
            </a:r>
            <a:r>
              <a:rPr lang="en-GB" dirty="0" smtClean="0">
                <a:solidFill>
                  <a:srgbClr val="FF0000"/>
                </a:solidFill>
              </a:rPr>
              <a:t> Sea Ice, Land Ice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/>
              <a:t>Clear and </a:t>
            </a:r>
            <a:r>
              <a:rPr lang="en-GB" dirty="0" smtClean="0"/>
              <a:t>Cloudy</a:t>
            </a:r>
          </a:p>
          <a:p>
            <a:pPr lvl="1" fontAlgn="ctr"/>
            <a:endParaRPr lang="en-GB" dirty="0"/>
          </a:p>
          <a:p>
            <a:r>
              <a:rPr lang="en-GB" dirty="0"/>
              <a:t>Above is analysed independently for each channel</a:t>
            </a:r>
          </a:p>
          <a:p>
            <a:pPr lvl="1" fontAlgn="ctr"/>
            <a:r>
              <a:rPr lang="en-GB" dirty="0"/>
              <a:t>Should also consider how to characterise full covariance,</a:t>
            </a:r>
          </a:p>
          <a:p>
            <a:pPr lvl="1" fontAlgn="ctr"/>
            <a:r>
              <a:rPr lang="en-GB" dirty="0"/>
              <a:t>accounting for inter-channel </a:t>
            </a:r>
            <a:r>
              <a:rPr lang="en-GB" dirty="0" smtClean="0"/>
              <a:t>correlations</a:t>
            </a:r>
          </a:p>
          <a:p>
            <a:pPr lvl="1" fontAlgn="ctr"/>
            <a:endParaRPr lang="en-GB" dirty="0"/>
          </a:p>
          <a:p>
            <a:r>
              <a:rPr lang="en-GB" dirty="0"/>
              <a:t>Analysis of the results can help refine the inter-calibration algorithm and thresholds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8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Spatial </a:t>
            </a:r>
            <a:r>
              <a:rPr lang="en-GB" dirty="0" smtClean="0"/>
              <a:t>Variability/Mismatch - latitudinal and longitudinal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collocations’ </a:t>
            </a:r>
            <a:r>
              <a:rPr lang="en-GB" dirty="0"/>
              <a:t>spatial </a:t>
            </a:r>
            <a:r>
              <a:rPr lang="en-GB" dirty="0" smtClean="0"/>
              <a:t>separations</a:t>
            </a:r>
          </a:p>
          <a:p>
            <a:pPr lvl="1" fontAlgn="ctr"/>
            <a:r>
              <a:rPr lang="en-GB" dirty="0" smtClean="0"/>
              <a:t>Histogram of </a:t>
            </a:r>
            <a:r>
              <a:rPr lang="en-GB" dirty="0"/>
              <a:t>collocations’ spatial </a:t>
            </a:r>
            <a:r>
              <a:rPr lang="en-GB" dirty="0" smtClean="0"/>
              <a:t>separations</a:t>
            </a:r>
            <a:endParaRPr lang="en-GB" dirty="0"/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</a:t>
            </a:r>
            <a:r>
              <a:rPr lang="en-GB" dirty="0" smtClean="0"/>
              <a:t>criteria</a:t>
            </a:r>
            <a:endParaRPr lang="en-GB" dirty="0"/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How to handle Gaussian FOV?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</a:t>
            </a:r>
            <a:r>
              <a:rPr lang="en-GB" dirty="0"/>
              <a:t>variogram - </a:t>
            </a:r>
            <a:r>
              <a:rPr lang="en-GB" dirty="0" smtClean="0"/>
              <a:t>I, </a:t>
            </a:r>
            <a:r>
              <a:rPr lang="en-GB" dirty="0"/>
              <a:t>A, </a:t>
            </a:r>
            <a:r>
              <a:rPr lang="en-GB" dirty="0" smtClean="0"/>
              <a:t>M </a:t>
            </a:r>
          </a:p>
          <a:p>
            <a:pPr lvl="2" fontAlgn="ctr"/>
            <a:r>
              <a:rPr lang="en-GB" dirty="0"/>
              <a:t>after smoothing equivalent to averaging </a:t>
            </a:r>
            <a:r>
              <a:rPr lang="en-GB" dirty="0">
                <a:solidFill>
                  <a:srgbClr val="FF0000"/>
                </a:solidFill>
              </a:rPr>
              <a:t>over </a:t>
            </a:r>
            <a:r>
              <a:rPr lang="en-GB" dirty="0" smtClean="0">
                <a:solidFill>
                  <a:srgbClr val="FF0000"/>
                </a:solidFill>
              </a:rPr>
              <a:t>collocation target area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Only need to calculate for 1 interval - TBD which - quick and easy!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Maybe in radiance-space?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Variogram would be complicated!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only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43" y="3707296"/>
            <a:ext cx="3929762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</a:t>
            </a:r>
            <a:r>
              <a:rPr lang="en-GB" dirty="0" smtClean="0"/>
              <a:t>Variability/Mismatch </a:t>
            </a:r>
            <a:r>
              <a:rPr lang="en-GB" dirty="0"/>
              <a:t>– </a:t>
            </a:r>
            <a:r>
              <a:rPr lang="en-GB" dirty="0" smtClean="0"/>
              <a:t>Parallax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  <a:endParaRPr lang="en-GB" dirty="0"/>
          </a:p>
          <a:p>
            <a:pPr lvl="1"/>
            <a:r>
              <a:rPr lang="en-GB" dirty="0" smtClean="0"/>
              <a:t>CTH </a:t>
            </a:r>
            <a:r>
              <a:rPr lang="en-GB" dirty="0"/>
              <a:t>(proxy from Tb)  - </a:t>
            </a:r>
            <a:r>
              <a:rPr lang="en-GB" dirty="0" smtClean="0">
                <a:solidFill>
                  <a:srgbClr val="FF0000"/>
                </a:solidFill>
              </a:rPr>
              <a:t>N/A to MW</a:t>
            </a:r>
            <a:r>
              <a:rPr lang="en-GB" dirty="0" smtClean="0"/>
              <a:t>! From ICI/MWI WV diffs</a:t>
            </a:r>
            <a:endParaRPr lang="en-GB" dirty="0"/>
          </a:p>
          <a:p>
            <a:pPr lvl="1"/>
            <a:r>
              <a:rPr lang="en-GB" dirty="0" smtClean="0"/>
              <a:t>VZA</a:t>
            </a:r>
            <a:endParaRPr lang="en-GB" dirty="0"/>
          </a:p>
          <a:p>
            <a:pPr lvl="1"/>
            <a:r>
              <a:rPr lang="en-GB" dirty="0" smtClean="0"/>
              <a:t>RAA</a:t>
            </a:r>
          </a:p>
          <a:p>
            <a:pPr lvl="1"/>
            <a:endParaRPr lang="en-GB" dirty="0"/>
          </a:p>
          <a:p>
            <a:r>
              <a:rPr lang="en-GB" dirty="0"/>
              <a:t>Sensitivity</a:t>
            </a:r>
          </a:p>
          <a:p>
            <a:pPr lvl="1"/>
            <a:r>
              <a:rPr lang="en-GB" dirty="0" smtClean="0"/>
              <a:t>Geometrically-defined </a:t>
            </a:r>
            <a:r>
              <a:rPr lang="en-GB" dirty="0"/>
              <a:t>formula - </a:t>
            </a:r>
            <a:r>
              <a:rPr lang="en-GB" dirty="0" err="1" smtClean="0"/>
              <a:t>Eqn</a:t>
            </a:r>
            <a:r>
              <a:rPr lang="en-GB" dirty="0" smtClean="0"/>
              <a:t> </a:t>
            </a:r>
            <a:r>
              <a:rPr lang="en-GB" dirty="0"/>
              <a:t>(7) in Hewison, 2013</a:t>
            </a:r>
          </a:p>
          <a:p>
            <a:pPr lvl="1"/>
            <a:r>
              <a:rPr lang="en-GB" dirty="0" smtClean="0"/>
              <a:t>Equivalent to spatial offset 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/>
            <a:r>
              <a:rPr lang="en-GB" dirty="0" smtClean="0"/>
              <a:t>Yes </a:t>
            </a:r>
            <a:r>
              <a:rPr lang="en-GB" dirty="0"/>
              <a:t>- inherently - Random part only</a:t>
            </a:r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74" y="3547190"/>
            <a:ext cx="3610479" cy="638264"/>
          </a:xfrm>
          <a:prstGeom prst="rect">
            <a:avLst/>
          </a:prstGeom>
        </p:spPr>
      </p:pic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 smtClean="0"/>
              <a:t>Corradini</a:t>
            </a:r>
            <a:r>
              <a:rPr lang="en-GB" dirty="0" smtClean="0"/>
              <a:t> et al. (</a:t>
            </a:r>
            <a:r>
              <a:rPr lang="en-GB" dirty="0"/>
              <a:t>2016). A Multi-Sensor Approach for Volcanic Ash Cloud Retrieval and Eruption Characterization: The 23 November 2013 Etna Lava Fountain. Remote Sensing. 8. 58. 10.3390/rs8010058. </a:t>
            </a:r>
          </a:p>
        </p:txBody>
      </p:sp>
      <p:sp>
        <p:nvSpPr>
          <p:cNvPr id="4" name="TextBox 3"/>
          <p:cNvSpPr txBox="1"/>
          <p:nvPr/>
        </p:nvSpPr>
        <p:spPr>
          <a:xfrm rot="20480038">
            <a:off x="-34269" y="2857290"/>
            <a:ext cx="1186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Cloud Parallax – Application to Microwave : N/A or difficult? – no CTH</a:t>
            </a:r>
          </a:p>
        </p:txBody>
      </p:sp>
    </p:spTree>
    <p:extLst>
      <p:ext uri="{BB962C8B-B14F-4D97-AF65-F5344CB8AC3E}">
        <p14:creationId xmlns:p14="http://schemas.microsoft.com/office/powerpoint/2010/main" val="7243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</a:t>
            </a:r>
          </a:p>
          <a:p>
            <a:pPr lvl="1" fontAlgn="ctr"/>
            <a:r>
              <a:rPr lang="en-GB" dirty="0" smtClean="0"/>
              <a:t>Histogram of time differences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</a:t>
            </a:r>
            <a:r>
              <a:rPr lang="en-GB" dirty="0" smtClean="0">
                <a:solidFill>
                  <a:srgbClr val="FF0000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N/A for most MW – for </a:t>
            </a:r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</a:rPr>
              <a:t>t&lt;12h</a:t>
            </a:r>
            <a:endParaRPr lang="en-GB" dirty="0" smtClean="0">
              <a:solidFill>
                <a:srgbClr val="FF0000"/>
              </a:solidFill>
            </a:endParaRP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WV: Proxy to IR WV channels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Assume same correlation with spatial variability as IR?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NWP+RTM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Random component only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pic>
        <p:nvPicPr>
          <p:cNvPr id="12" name="Picture 3" descr="variability_g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1" y="3312414"/>
            <a:ext cx="4086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Variability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6235" y="6292828"/>
            <a:ext cx="495204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R.M.S. differences in Meteosat-8 10.8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μm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 brightness temperatures with time intervals from Rapid Scanning Meteosat data (red diamonds)</a:t>
            </a:r>
          </a:p>
        </p:txBody>
      </p:sp>
    </p:spTree>
    <p:extLst>
      <p:ext uri="{BB962C8B-B14F-4D97-AF65-F5344CB8AC3E}">
        <p14:creationId xmlns:p14="http://schemas.microsoft.com/office/powerpoint/2010/main" val="49331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</a:t>
            </a:r>
          </a:p>
          <a:p>
            <a:pPr lvl="1" fontAlgn="ctr"/>
            <a:r>
              <a:rPr lang="en-GB" dirty="0" smtClean="0"/>
              <a:t>Histogram of time differences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</a:t>
            </a:r>
            <a:r>
              <a:rPr lang="en-GB" dirty="0" smtClean="0">
                <a:solidFill>
                  <a:srgbClr val="FF0000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N/A for most MW – for 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t&lt;12h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WV: Proxy to IR WV channels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same correlation with spatial variability as IR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NWP+RTM</a:t>
            </a:r>
          </a:p>
          <a:p>
            <a:pPr lvl="1"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Random component only</a:t>
            </a:r>
          </a:p>
        </p:txBody>
      </p:sp>
      <p:pic>
        <p:nvPicPr>
          <p:cNvPr id="10" name="graphics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9364" r="49265"/>
          <a:stretch>
            <a:fillRect/>
          </a:stretch>
        </p:blipFill>
        <p:spPr bwMode="auto">
          <a:xfrm>
            <a:off x="8425804" y="3425816"/>
            <a:ext cx="2632937" cy="26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99454" y="6027003"/>
            <a:ext cx="72925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Time series of mean rate of change of radiances calculated from Meteosat-9 observations on 2009-09-20 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</a:b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Average over 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(30°W-30°E)x(30°S-30°N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) Area –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Land+Sea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,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Cloud+Clear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[1mW/m2/</a:t>
            </a:r>
            <a:r>
              <a:rPr kumimoji="0" lang="en-GB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1K/hr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]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2.278mW/m2/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0.08K/min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From Hewison, 2011 EUMETSAT Conference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Mismatch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3172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Variability/Mismatch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VZA differences</a:t>
            </a:r>
          </a:p>
          <a:p>
            <a:pPr lvl="1" fontAlgn="ctr"/>
            <a:r>
              <a:rPr lang="en-GB" dirty="0" smtClean="0"/>
              <a:t>Histogram of VZA differences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Assume uniform distribution within collocation </a:t>
            </a:r>
            <a:r>
              <a:rPr lang="en-GB" dirty="0" smtClean="0">
                <a:solidFill>
                  <a:schemeClr val="bg1"/>
                </a:solidFill>
              </a:rPr>
              <a:t>criteria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at VZA=30°/31°</a:t>
            </a:r>
          </a:p>
          <a:p>
            <a:pPr lvl="1" fontAlgn="ctr"/>
            <a:r>
              <a:rPr lang="en-GB" dirty="0" err="1" smtClean="0"/>
              <a:t>dsec</a:t>
            </a:r>
            <a:r>
              <a:rPr lang="en-GB" dirty="0" smtClean="0"/>
              <a:t>(theta)=0.012 		   (0.010 for 15°/17°)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34471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Polarisation Variability/Mismatch </a:t>
            </a:r>
            <a:r>
              <a:rPr lang="en-GB" dirty="0" smtClean="0">
                <a:solidFill>
                  <a:srgbClr val="FF0000"/>
                </a:solidFill>
              </a:rPr>
              <a:t>– Microwave only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Difficult to assess from in-orbit data?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Based on pre-launch characterisation?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</a:t>
            </a:r>
            <a:r>
              <a:rPr lang="en-GB" dirty="0" smtClean="0">
                <a:solidFill>
                  <a:srgbClr val="FF0000"/>
                </a:solidFill>
              </a:rPr>
              <a:t>near nadir</a:t>
            </a:r>
          </a:p>
          <a:p>
            <a:pPr lvl="1" fontAlgn="ctr"/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70078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</a:t>
            </a:r>
            <a:r>
              <a:rPr lang="en-GB" dirty="0" smtClean="0">
                <a:solidFill>
                  <a:srgbClr val="FF0000"/>
                </a:solidFill>
              </a:rPr>
              <a:t>– Microwave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endParaRPr lang="en-GB" dirty="0" smtClean="0"/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(#FOVs/collocation)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Variability/Mismatch </a:t>
            </a:r>
            <a:r>
              <a:rPr lang="en-GB" dirty="0" smtClean="0">
                <a:solidFill>
                  <a:srgbClr val="FF0000"/>
                </a:solidFill>
              </a:rPr>
              <a:t>- microwave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From SBAF tool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From SBAF tool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Negligible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41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Inter-Channel </a:t>
            </a:r>
            <a:r>
              <a:rPr lang="en-GB" dirty="0" smtClean="0">
                <a:solidFill>
                  <a:srgbClr val="FF0000"/>
                </a:solidFill>
              </a:rPr>
              <a:t>– same as IR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“Just do everything as matrices”</a:t>
            </a:r>
          </a:p>
          <a:p>
            <a:pPr lvl="1"/>
            <a:r>
              <a:rPr lang="en-GB" dirty="0" smtClean="0"/>
              <a:t>big!</a:t>
            </a:r>
          </a:p>
          <a:p>
            <a:r>
              <a:rPr lang="en-GB" dirty="0" smtClean="0"/>
              <a:t>Or look at differences of channel pairs</a:t>
            </a:r>
          </a:p>
          <a:p>
            <a:r>
              <a:rPr lang="en-GB" dirty="0" smtClean="0"/>
              <a:t>Question:</a:t>
            </a:r>
          </a:p>
          <a:p>
            <a:pPr lvl="1"/>
            <a:r>
              <a:rPr lang="en-GB" dirty="0" smtClean="0"/>
              <a:t>If we correct each channel independently,</a:t>
            </a:r>
          </a:p>
          <a:p>
            <a:pPr lvl="1"/>
            <a:r>
              <a:rPr lang="en-GB" dirty="0" smtClean="0"/>
              <a:t>Or if we correct some channels and not others,</a:t>
            </a:r>
          </a:p>
          <a:p>
            <a:pPr lvl="1"/>
            <a:r>
              <a:rPr lang="en-GB" dirty="0" smtClean="0"/>
              <a:t>Do we risk losing something? Or degrading the data?</a:t>
            </a:r>
          </a:p>
          <a:p>
            <a:pPr lvl="1"/>
            <a:r>
              <a:rPr lang="en-GB" dirty="0" smtClean="0"/>
              <a:t>e.g. for retrieval algorithms based on inter-channel differences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8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discussion with Jon Mittaz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Use regression </a:t>
            </a:r>
            <a:r>
              <a:rPr lang="en-GB" dirty="0"/>
              <a:t>algorithm to propagate realistic estimates of </a:t>
            </a:r>
            <a:r>
              <a:rPr lang="en-GB" dirty="0" smtClean="0"/>
              <a:t>input radiances’ uncertainties</a:t>
            </a:r>
          </a:p>
          <a:p>
            <a:pPr lvl="1"/>
            <a:r>
              <a:rPr lang="en-GB" dirty="0" smtClean="0"/>
              <a:t>due </a:t>
            </a:r>
            <a:r>
              <a:rPr lang="en-GB" dirty="0"/>
              <a:t>to any effects that we can characterise</a:t>
            </a:r>
          </a:p>
          <a:p>
            <a:pPr lvl="1"/>
            <a:r>
              <a:rPr lang="en-GB" dirty="0"/>
              <a:t>Either from the data itself, or a priori information</a:t>
            </a:r>
          </a:p>
          <a:p>
            <a:pPr lvl="0"/>
            <a:r>
              <a:rPr lang="en-GB" dirty="0" smtClean="0"/>
              <a:t>To provide </a:t>
            </a:r>
            <a:r>
              <a:rPr lang="en-GB" dirty="0"/>
              <a:t>realistic estimates of the covariance of the fitted coefficients’ uncertainties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ould be used to evaluate uncertainty </a:t>
            </a:r>
            <a:r>
              <a:rPr lang="en-GB" dirty="0"/>
              <a:t>on any radiances corrected </a:t>
            </a:r>
            <a:r>
              <a:rPr lang="en-GB" dirty="0" smtClean="0"/>
              <a:t>by them</a:t>
            </a:r>
            <a:endParaRPr lang="en-GB" dirty="0"/>
          </a:p>
          <a:p>
            <a:pPr lvl="0"/>
            <a:r>
              <a:rPr lang="en-GB" dirty="0" smtClean="0"/>
              <a:t>Could </a:t>
            </a:r>
            <a:r>
              <a:rPr lang="en-GB" dirty="0"/>
              <a:t>be validated by comparison with </a:t>
            </a:r>
            <a:r>
              <a:rPr lang="en-GB" dirty="0" smtClean="0"/>
              <a:t>variance </a:t>
            </a:r>
            <a:r>
              <a:rPr lang="en-GB" dirty="0"/>
              <a:t>of </a:t>
            </a:r>
            <a:r>
              <a:rPr lang="en-GB" dirty="0" smtClean="0"/>
              <a:t>time </a:t>
            </a:r>
            <a:r>
              <a:rPr lang="en-GB" dirty="0"/>
              <a:t>series of resulting biases</a:t>
            </a:r>
          </a:p>
          <a:p>
            <a:pPr lvl="1"/>
            <a:r>
              <a:rPr lang="en-GB" dirty="0"/>
              <a:t>At least for the random components of the uncertainty</a:t>
            </a:r>
          </a:p>
          <a:p>
            <a:pPr lvl="1"/>
            <a:r>
              <a:rPr lang="en-GB" dirty="0" smtClean="0"/>
              <a:t>Assuming </a:t>
            </a:r>
            <a:r>
              <a:rPr lang="en-GB" dirty="0"/>
              <a:t>the instruments’ calibration to be stable</a:t>
            </a:r>
          </a:p>
          <a:p>
            <a:pPr lvl="0"/>
            <a:r>
              <a:rPr lang="en-GB" dirty="0"/>
              <a:t>Systematic components may need a Monte Carlo approach</a:t>
            </a:r>
          </a:p>
          <a:p>
            <a:pPr lvl="1"/>
            <a:r>
              <a:rPr lang="en-GB" dirty="0"/>
              <a:t>Which may only be possible less frequently</a:t>
            </a:r>
          </a:p>
          <a:p>
            <a:pPr lvl="1"/>
            <a:r>
              <a:rPr lang="en-GB" dirty="0" smtClean="0"/>
              <a:t>i.e</a:t>
            </a:r>
            <a:r>
              <a:rPr lang="en-GB" dirty="0"/>
              <a:t>. a one-off – or on a monthly basis, depending on the likely nature of the </a:t>
            </a:r>
            <a:r>
              <a:rPr lang="en-GB" dirty="0" smtClean="0"/>
              <a:t>components</a:t>
            </a:r>
          </a:p>
          <a:p>
            <a:pPr lvl="1"/>
            <a:r>
              <a:rPr lang="en-GB" dirty="0" smtClean="0"/>
              <a:t>May also be necessary to assume effects are fully uncorrelated as a worst case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936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Previously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22121"/>
            <a:ext cx="11627339" cy="5579983"/>
          </a:xfrm>
        </p:spPr>
        <p:txBody>
          <a:bodyPr>
            <a:normAutofit fontScale="55000" lnSpcReduction="20000"/>
          </a:bodyPr>
          <a:lstStyle/>
          <a:p>
            <a:pPr fontAlgn="ctr"/>
            <a:r>
              <a:rPr lang="en-GB" dirty="0" smtClean="0"/>
              <a:t>T</a:t>
            </a:r>
            <a:r>
              <a:rPr lang="en-GB" dirty="0"/>
              <a:t>. J. Hewison, "</a:t>
            </a:r>
            <a:r>
              <a:rPr lang="en-GB" i="1" dirty="0"/>
              <a:t>An Evaluation of the Uncertainty of the GSICS SEVIRI-IASI </a:t>
            </a:r>
            <a:r>
              <a:rPr lang="en-GB" i="1" dirty="0" err="1"/>
              <a:t>Intercalibration</a:t>
            </a:r>
            <a:r>
              <a:rPr lang="en-GB" i="1" dirty="0"/>
              <a:t> Products</a:t>
            </a:r>
            <a:r>
              <a:rPr lang="en-GB" dirty="0"/>
              <a:t>," </a:t>
            </a:r>
            <a:endParaRPr lang="en-GB" dirty="0" smtClean="0"/>
          </a:p>
          <a:p>
            <a:pPr lvl="1" fontAlgn="ctr"/>
            <a:r>
              <a:rPr lang="en-GB" dirty="0" smtClean="0"/>
              <a:t>in</a:t>
            </a:r>
            <a:r>
              <a:rPr lang="en-GB" dirty="0"/>
              <a:t> </a:t>
            </a:r>
            <a:r>
              <a:rPr lang="en-GB" sz="2400" dirty="0"/>
              <a:t>IEEE Transactions on Geoscience and Remote Sensing</a:t>
            </a:r>
            <a:r>
              <a:rPr lang="en-GB" dirty="0"/>
              <a:t>, vol. 51, no. 3, pp. 1171-1181, March 2013, </a:t>
            </a:r>
            <a:r>
              <a:rPr lang="en-GB" dirty="0">
                <a:hlinkClick r:id="rId3"/>
              </a:rPr>
              <a:t>doi:10.1109/TGRS.2012.2236330</a:t>
            </a:r>
            <a:r>
              <a:rPr lang="en-GB" dirty="0"/>
              <a:t>.</a:t>
            </a:r>
          </a:p>
          <a:p>
            <a:pPr fontAlgn="ctr"/>
            <a:r>
              <a:rPr lang="en-GB" dirty="0" smtClean="0"/>
              <a:t>For Range of different effects,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GB" dirty="0" smtClean="0"/>
          </a:p>
          <a:p>
            <a:pPr fontAlgn="ctr"/>
            <a:r>
              <a:rPr lang="en-GB" dirty="0" smtClean="0"/>
              <a:t>Systematic Components:</a:t>
            </a:r>
          </a:p>
          <a:p>
            <a:pPr lvl="1" fontAlgn="ctr"/>
            <a:r>
              <a:rPr lang="en-GB" sz="3300" dirty="0" smtClean="0"/>
              <a:t>Perturbed collocated radiances by </a:t>
            </a:r>
            <a:r>
              <a:rPr lang="en-GB" sz="3300" dirty="0"/>
              <a:t>(perturbation,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300" dirty="0"/>
              <a:t>) * (sensitivity, 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∂L/∂x</a:t>
            </a:r>
            <a:r>
              <a:rPr lang="en-GB" sz="3300" dirty="0"/>
              <a:t>) </a:t>
            </a:r>
            <a:endParaRPr lang="en-GB" sz="3300" dirty="0" smtClean="0"/>
          </a:p>
          <a:p>
            <a:pPr fontAlgn="ctr"/>
            <a:r>
              <a:rPr lang="en-GB" dirty="0" smtClean="0"/>
              <a:t>Random Components:</a:t>
            </a:r>
          </a:p>
          <a:p>
            <a:pPr lvl="1" fontAlgn="ctr"/>
            <a:r>
              <a:rPr lang="en-GB" dirty="0" smtClean="0"/>
              <a:t>Monte-Carlo approach: Perturbed collocated radiances by (random number, </a:t>
            </a:r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7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/>
              <a:t>) * (perturbation, </a:t>
            </a:r>
            <a:r>
              <a:rPr lang="el-G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 smtClean="0"/>
              <a:t>) * (sensitivity, 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∂L/∂x</a:t>
            </a:r>
            <a:r>
              <a:rPr lang="en-GB" dirty="0" smtClean="0"/>
              <a:t>)  </a:t>
            </a:r>
          </a:p>
          <a:p>
            <a:pPr fontAlgn="ctr"/>
            <a:r>
              <a:rPr lang="en-GB" dirty="0" smtClean="0"/>
              <a:t>Both used one-off analysis using example set of collocations</a:t>
            </a:r>
          </a:p>
          <a:p>
            <a:pPr lvl="1" fontAlgn="ctr"/>
            <a:r>
              <a:rPr lang="en-GB" dirty="0" smtClean="0"/>
              <a:t>Not dynamic</a:t>
            </a:r>
          </a:p>
          <a:p>
            <a:pPr fontAlgn="ctr"/>
            <a:r>
              <a:rPr lang="en-GB" dirty="0" smtClean="0"/>
              <a:t>Structured </a:t>
            </a:r>
            <a:r>
              <a:rPr lang="en-GB" dirty="0"/>
              <a:t>Components were not considered in that </a:t>
            </a:r>
            <a:r>
              <a:rPr lang="en-GB" dirty="0" smtClean="0"/>
              <a:t>analysis</a:t>
            </a:r>
            <a:endParaRPr lang="en-GB" dirty="0"/>
          </a:p>
          <a:p>
            <a:pPr fontAlgn="ctr"/>
            <a:r>
              <a:rPr lang="en-GB" dirty="0" smtClean="0"/>
              <a:t>Sorted </a:t>
            </a:r>
            <a:r>
              <a:rPr lang="en-GB" dirty="0"/>
              <a:t>in order of dominance for IR13.4 channel, the effects considered were:</a:t>
            </a:r>
          </a:p>
          <a:p>
            <a:pPr lvl="1" fontAlgn="ctr"/>
            <a:r>
              <a:rPr lang="en-GB" dirty="0"/>
              <a:t>Spatial Variability (R) - </a:t>
            </a:r>
            <a:r>
              <a:rPr lang="en-GB" dirty="0" err="1"/>
              <a:t>lat</a:t>
            </a:r>
            <a:r>
              <a:rPr lang="en-GB" dirty="0"/>
              <a:t> and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Temporal Variability (R)</a:t>
            </a:r>
          </a:p>
          <a:p>
            <a:pPr lvl="1" fontAlgn="ctr"/>
            <a:r>
              <a:rPr lang="en-GB" dirty="0"/>
              <a:t>Temporal Mismatch (C)</a:t>
            </a:r>
          </a:p>
          <a:p>
            <a:pPr lvl="1" fontAlgn="ctr"/>
            <a:r>
              <a:rPr lang="en-GB" dirty="0"/>
              <a:t>Spatial Mismatch (C) - </a:t>
            </a:r>
            <a:r>
              <a:rPr lang="en-GB" dirty="0" err="1"/>
              <a:t>lat</a:t>
            </a:r>
            <a:r>
              <a:rPr lang="en-GB" dirty="0"/>
              <a:t> then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Geometric Mismatch (C )</a:t>
            </a:r>
          </a:p>
          <a:p>
            <a:pPr lvl="1" fontAlgn="ctr"/>
            <a:r>
              <a:rPr lang="en-GB" dirty="0"/>
              <a:t>Radiometric Noise GEO (R)</a:t>
            </a:r>
          </a:p>
          <a:p>
            <a:pPr lvl="1" fontAlgn="ctr"/>
            <a:r>
              <a:rPr lang="en-GB" dirty="0"/>
              <a:t>Geometric Variability (R )</a:t>
            </a:r>
          </a:p>
          <a:p>
            <a:pPr lvl="1" fontAlgn="ctr"/>
            <a:r>
              <a:rPr lang="en-GB" dirty="0"/>
              <a:t>Radiometric Noise LEO (R)</a:t>
            </a:r>
          </a:p>
          <a:p>
            <a:pPr lvl="1" fontAlgn="ctr"/>
            <a:r>
              <a:rPr lang="en-GB" dirty="0"/>
              <a:t>Spectral Variability (R)</a:t>
            </a:r>
          </a:p>
          <a:p>
            <a:pPr lvl="1" fontAlgn="ctr"/>
            <a:r>
              <a:rPr lang="en-GB" dirty="0"/>
              <a:t>Spectral Mismatch (C ) - SRF interpolation + gap-filling or SBAF application </a:t>
            </a:r>
          </a:p>
          <a:p>
            <a:pPr lvl="1" fontAlgn="ctr"/>
            <a:r>
              <a:rPr lang="en-GB" dirty="0"/>
              <a:t>Spectral Calibration (C )</a:t>
            </a:r>
          </a:p>
          <a:p>
            <a:pPr fontAlgn="ctr"/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452" y="1704254"/>
            <a:ext cx="1876687" cy="59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252" y="2203603"/>
            <a:ext cx="203863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New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718571"/>
          </a:xfrm>
        </p:spPr>
        <p:txBody>
          <a:bodyPr>
            <a:normAutofit fontScale="55000" lnSpcReduction="20000"/>
          </a:bodyPr>
          <a:lstStyle/>
          <a:p>
            <a:pPr fontAlgn="ctr"/>
            <a:r>
              <a:rPr lang="en-GB" dirty="0" smtClean="0"/>
              <a:t>Evaluate uncertainties on all collocated radiances,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en-GB" sz="3300" dirty="0" smtClean="0"/>
              <a:t>(</a:t>
            </a:r>
            <a:r>
              <a:rPr lang="en-GB" sz="3300" dirty="0"/>
              <a:t>where</a:t>
            </a:r>
            <a:r>
              <a:rPr lang="en-GB" sz="3300" dirty="0"/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/>
              <a:t>is </a:t>
            </a:r>
            <a:r>
              <a:rPr lang="en-GB" sz="3300" dirty="0" smtClean="0"/>
              <a:t>collocation target)</a:t>
            </a:r>
            <a:endParaRPr lang="en-GB" sz="3300" dirty="0"/>
          </a:p>
          <a:p>
            <a:pPr fontAlgn="ctr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GB" dirty="0" smtClean="0"/>
              <a:t>Input collocated radiances and uncertainties as weighting in regression (e.g. ODR):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ƒ(x</a:t>
            </a:r>
            <a:r>
              <a:rPr lang="en-GB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/>
          </a:p>
          <a:p>
            <a:pPr lvl="1" fontAlgn="ctr"/>
            <a:r>
              <a:rPr lang="en-GB" sz="3300" dirty="0" smtClean="0"/>
              <a:t>Where </a:t>
            </a: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300" dirty="0" smtClean="0"/>
              <a:t> and </a:t>
            </a: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300" dirty="0" smtClean="0"/>
              <a:t> are uncertainties (with </a:t>
            </a:r>
            <a:r>
              <a:rPr lang="en-GB" sz="3300" dirty="0" smtClean="0"/>
              <a:t>assumed </a:t>
            </a:r>
            <a:r>
              <a:rPr lang="en-GB" sz="3300" dirty="0" smtClean="0"/>
              <a:t>variance,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300" dirty="0" smtClean="0"/>
              <a:t> and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3300" dirty="0" smtClean="0"/>
              <a:t>)</a:t>
            </a:r>
            <a:endParaRPr lang="en-GB" sz="33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300" dirty="0" smtClean="0"/>
              <a:t> </a:t>
            </a:r>
            <a:r>
              <a:rPr lang="en-GB" sz="3300" dirty="0"/>
              <a:t>and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300" dirty="0"/>
              <a:t> </a:t>
            </a:r>
            <a:r>
              <a:rPr lang="en-GB" sz="3300" dirty="0" smtClean="0"/>
              <a:t>are made up of various contributions,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3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GB" sz="3300" dirty="0" smtClean="0"/>
              <a:t> </a:t>
            </a:r>
            <a:r>
              <a:rPr lang="en-GB" sz="3300" dirty="0"/>
              <a:t>and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3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GB" sz="3300" dirty="0" smtClean="0"/>
              <a:t> (random) and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lang="en-GB" sz="33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GB" sz="3300" dirty="0" smtClean="0"/>
              <a:t> </a:t>
            </a:r>
            <a:r>
              <a:rPr lang="en-GB" sz="3300" dirty="0"/>
              <a:t>and 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3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GB" sz="3300" dirty="0" smtClean="0"/>
              <a:t> (systematic) from effect 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lvl="1" fontAlgn="ctr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GB" dirty="0" smtClean="0"/>
              <a:t>Use regression to propagate uncertainties on inputs into uncertainty of GSICS Correction coefficients,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GB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en-GB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GB" dirty="0" smtClean="0"/>
              <a:t>Use these to evaluate uncertainty </a:t>
            </a:r>
            <a:r>
              <a:rPr lang="en-GB" dirty="0"/>
              <a:t>on any radiances corrected for </a:t>
            </a:r>
            <a:r>
              <a:rPr lang="en-GB" dirty="0" smtClean="0"/>
              <a:t>them,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ƒ(x;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=ƒ’(x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  <a:p>
            <a:pPr fontAlgn="ctr"/>
            <a:endParaRPr lang="en-GB" dirty="0" smtClean="0"/>
          </a:p>
          <a:p>
            <a:pPr fontAlgn="ctr"/>
            <a:r>
              <a:rPr lang="en-GB" dirty="0" smtClean="0"/>
              <a:t>Need to repeat to evaluate uncertainty on corrected radiances due to each source of uncertainty of collocated radiances</a:t>
            </a:r>
          </a:p>
          <a:p>
            <a:pPr fontAlgn="ctr"/>
            <a:endParaRPr lang="en-GB" dirty="0" smtClean="0"/>
          </a:p>
          <a:p>
            <a:pPr fontAlgn="ctr"/>
            <a:r>
              <a:rPr lang="en-GB" dirty="0" smtClean="0"/>
              <a:t>Approach expected to work for random components – typically due to scene variability</a:t>
            </a:r>
          </a:p>
          <a:p>
            <a:pPr lvl="1" fontAlgn="ctr"/>
            <a:r>
              <a:rPr lang="en-GB" sz="3300" dirty="0" smtClean="0"/>
              <a:t>Could also be validated by analysis of repeated independent evaluations in a time series</a:t>
            </a:r>
          </a:p>
          <a:p>
            <a:pPr lvl="1" fontAlgn="ctr"/>
            <a:endParaRPr lang="en-GB" dirty="0" smtClean="0"/>
          </a:p>
          <a:p>
            <a:pPr fontAlgn="ctr"/>
            <a:r>
              <a:rPr lang="en-GB" dirty="0" smtClean="0"/>
              <a:t>But Systematic Components</a:t>
            </a:r>
            <a:r>
              <a:rPr lang="en-GB" dirty="0"/>
              <a:t>? – typically due to scene </a:t>
            </a:r>
            <a:r>
              <a:rPr lang="en-GB" dirty="0" smtClean="0"/>
              <a:t>mismatches</a:t>
            </a:r>
          </a:p>
          <a:p>
            <a:pPr lvl="1" fontAlgn="ctr"/>
            <a:r>
              <a:rPr lang="en-GB" sz="3300" dirty="0" smtClean="0"/>
              <a:t>Could be included with random components</a:t>
            </a:r>
          </a:p>
          <a:p>
            <a:pPr lvl="1" fontAlgn="ctr"/>
            <a:r>
              <a:rPr lang="en-GB" sz="3300" dirty="0" smtClean="0"/>
              <a:t>Or could be done as before - Perturbed collocated radiances by </a:t>
            </a:r>
            <a:r>
              <a:rPr lang="en-GB" sz="3300" dirty="0"/>
              <a:t>(perturbation,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300" dirty="0"/>
              <a:t>) * (sensitivity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∂L/∂x</a:t>
            </a:r>
            <a:r>
              <a:rPr lang="en-GB" sz="3300" dirty="0"/>
              <a:t>) </a:t>
            </a:r>
            <a:endParaRPr lang="en-GB" sz="3300" dirty="0" smtClean="0"/>
          </a:p>
          <a:p>
            <a:pPr lvl="1" fontAlgn="ctr"/>
            <a:r>
              <a:rPr lang="en-GB" sz="3300" dirty="0" smtClean="0"/>
              <a:t>Is it useful to provide this information separately to the users dynamically?</a:t>
            </a:r>
          </a:p>
          <a:p>
            <a:pPr lvl="1" fontAlgn="ctr"/>
            <a:r>
              <a:rPr lang="en-GB" sz="3300" dirty="0" smtClean="0"/>
              <a:t>Is the systematic component expected to vary significantly with time?</a:t>
            </a:r>
          </a:p>
          <a:p>
            <a:pPr fontAlgn="ctr"/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5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Discuss proposed approach in general terms…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Then we go through some effects </a:t>
            </a:r>
          </a:p>
          <a:p>
            <a:r>
              <a:rPr lang="en-GB" dirty="0" smtClean="0"/>
              <a:t>to illustrate examples of how they could be </a:t>
            </a:r>
            <a:r>
              <a:rPr lang="en-GB" dirty="0" smtClean="0"/>
              <a:t>evaluated</a:t>
            </a:r>
          </a:p>
          <a:p>
            <a:r>
              <a:rPr lang="en-GB" dirty="0" smtClean="0"/>
              <a:t>considering the magnitude of likely perturbations </a:t>
            </a:r>
            <a:br>
              <a:rPr lang="en-GB" dirty="0" smtClean="0"/>
            </a:br>
            <a:r>
              <a:rPr lang="en-GB" dirty="0" smtClean="0"/>
              <a:t>and sensitivity in radiance-space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22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43" y="3707296"/>
            <a:ext cx="3929762" cy="315070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Spatial </a:t>
            </a:r>
            <a:r>
              <a:rPr lang="en-GB" dirty="0" smtClean="0"/>
              <a:t>Variability/Mismatch - latitudinal and longitudinal 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collocations’ </a:t>
            </a:r>
            <a:r>
              <a:rPr lang="en-GB" dirty="0"/>
              <a:t>spatial </a:t>
            </a:r>
            <a:r>
              <a:rPr lang="en-GB" dirty="0" smtClean="0"/>
              <a:t>separations (if available)</a:t>
            </a:r>
          </a:p>
          <a:p>
            <a:pPr lvl="1" fontAlgn="ctr"/>
            <a:r>
              <a:rPr lang="en-GB" dirty="0" smtClean="0"/>
              <a:t>Histogram of </a:t>
            </a:r>
            <a:r>
              <a:rPr lang="en-GB" dirty="0"/>
              <a:t>collocations’ spatial </a:t>
            </a:r>
            <a:r>
              <a:rPr lang="en-GB" dirty="0" smtClean="0"/>
              <a:t>separations</a:t>
            </a:r>
            <a:endParaRPr lang="en-GB" dirty="0"/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</a:t>
            </a:r>
            <a:r>
              <a:rPr lang="en-GB" dirty="0" smtClean="0"/>
              <a:t>criteria ±0.5 GEO pixels</a:t>
            </a:r>
          </a:p>
          <a:p>
            <a:pPr lvl="1" fontAlgn="ctr"/>
            <a:r>
              <a:rPr lang="en-GB" dirty="0" smtClean="0"/>
              <a:t>Add random part of </a:t>
            </a:r>
            <a:r>
              <a:rPr lang="en-GB" b="1" dirty="0" smtClean="0"/>
              <a:t>geolocation uncertainty </a:t>
            </a:r>
            <a:r>
              <a:rPr lang="en-GB" dirty="0" smtClean="0"/>
              <a:t>of MON + REF</a:t>
            </a:r>
          </a:p>
          <a:p>
            <a:pPr lvl="2" fontAlgn="ctr"/>
            <a:r>
              <a:rPr lang="en-GB" dirty="0" smtClean="0"/>
              <a:t>E.g. </a:t>
            </a:r>
            <a:r>
              <a:rPr lang="en-GB" dirty="0" smtClean="0">
                <a:hlinkClick r:id="rId4"/>
              </a:rPr>
              <a:t>IASI 1-2km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CrIS ~0.25km</a:t>
            </a:r>
            <a:r>
              <a:rPr lang="en-GB" dirty="0" smtClean="0"/>
              <a:t>, </a:t>
            </a:r>
            <a:r>
              <a:rPr lang="en-GB" dirty="0" smtClean="0">
                <a:hlinkClick r:id="rId6"/>
              </a:rPr>
              <a:t>HIRAS ~3km</a:t>
            </a:r>
            <a:endParaRPr lang="en-GB" dirty="0"/>
          </a:p>
          <a:p>
            <a:pPr lvl="1" fontAlgn="ctr"/>
            <a:endParaRPr lang="en-GB" dirty="0"/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variogram</a:t>
            </a:r>
          </a:p>
          <a:p>
            <a:pPr lvl="2" fontAlgn="ctr"/>
            <a:r>
              <a:rPr lang="en-GB" dirty="0"/>
              <a:t>Similar to </a:t>
            </a:r>
            <a:r>
              <a:rPr lang="en-GB" i="1" dirty="0"/>
              <a:t>Allan Variance </a:t>
            </a:r>
            <a:r>
              <a:rPr lang="en-GB" dirty="0"/>
              <a:t>– or </a:t>
            </a:r>
            <a:r>
              <a:rPr lang="en-GB" i="1" dirty="0"/>
              <a:t>Structure Functions</a:t>
            </a:r>
          </a:p>
          <a:p>
            <a:pPr lvl="2" fontAlgn="ctr"/>
            <a:r>
              <a:rPr lang="en-GB" dirty="0" smtClean="0"/>
              <a:t>after </a:t>
            </a:r>
            <a:r>
              <a:rPr lang="en-GB" dirty="0" smtClean="0"/>
              <a:t>smoothing equivalent to averaging over LEO FOV</a:t>
            </a:r>
            <a:endParaRPr lang="en-GB" dirty="0"/>
          </a:p>
          <a:p>
            <a:pPr lvl="1" fontAlgn="ctr"/>
            <a:r>
              <a:rPr lang="en-GB" dirty="0" smtClean="0"/>
              <a:t>only </a:t>
            </a:r>
            <a:r>
              <a:rPr lang="en-GB" dirty="0" smtClean="0"/>
              <a:t>need shortest interval – 1 GEO pixel – quick and easy calculation</a:t>
            </a:r>
          </a:p>
          <a:p>
            <a:pPr lvl="1" fontAlgn="ctr"/>
            <a:r>
              <a:rPr lang="en-GB" dirty="0" smtClean="0"/>
              <a:t>Scale by perturbation, according to pre-fitted function – e.g.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5/3</a:t>
            </a:r>
            <a:endParaRPr lang="en-GB" baseline="30000" dirty="0" smtClean="0"/>
          </a:p>
          <a:p>
            <a:pPr lvl="1"/>
            <a:r>
              <a:rPr lang="en-GB" dirty="0" smtClean="0"/>
              <a:t>Provides reasonable fit for scales &lt;~10km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(Within inertial sub-range</a:t>
            </a:r>
          </a:p>
          <a:p>
            <a:pPr lvl="1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Following Kolmogorov turbulence cascade)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562722" lvl="1" indent="0" fontAlgn="ctr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177505" y="2806960"/>
            <a:ext cx="4648849" cy="781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216" y="1145561"/>
            <a:ext cx="2562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23" y="2066449"/>
            <a:ext cx="3610479" cy="63826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</a:t>
            </a:r>
            <a:r>
              <a:rPr lang="en-GB" dirty="0" smtClean="0"/>
              <a:t>Variability/Mismatch </a:t>
            </a:r>
            <a:r>
              <a:rPr lang="en-GB" dirty="0"/>
              <a:t>– </a:t>
            </a:r>
            <a:r>
              <a:rPr lang="en-GB" dirty="0" smtClean="0"/>
              <a:t>Parallax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Equivalent to spatial offset </a:t>
            </a:r>
          </a:p>
          <a:p>
            <a:r>
              <a:rPr lang="en-GB" dirty="0" smtClean="0"/>
              <a:t>Geometrically-defined </a:t>
            </a:r>
            <a:r>
              <a:rPr lang="en-GB" dirty="0"/>
              <a:t>formula </a:t>
            </a:r>
            <a:endParaRPr lang="en-GB" dirty="0" smtClean="0"/>
          </a:p>
          <a:p>
            <a:pPr lvl="1"/>
            <a:r>
              <a:rPr lang="en-GB" dirty="0" err="1" smtClean="0"/>
              <a:t>Eqn</a:t>
            </a:r>
            <a:r>
              <a:rPr lang="en-GB" dirty="0" smtClean="0"/>
              <a:t> </a:t>
            </a:r>
            <a:r>
              <a:rPr lang="en-GB" dirty="0"/>
              <a:t>(7) in Hewison, </a:t>
            </a:r>
            <a:r>
              <a:rPr lang="en-GB" dirty="0" smtClean="0"/>
              <a:t>2013</a:t>
            </a:r>
          </a:p>
          <a:p>
            <a:pPr lvl="1"/>
            <a:r>
              <a:rPr lang="en-GB" dirty="0" smtClean="0"/>
              <a:t>Simple Cloud Top Height parameterisation:</a:t>
            </a:r>
          </a:p>
          <a:p>
            <a:pPr lvl="2"/>
            <a:r>
              <a:rPr lang="en-GB" dirty="0" smtClean="0"/>
              <a:t>If no CTH retrieval readily available</a:t>
            </a:r>
          </a:p>
          <a:p>
            <a:pPr lvl="1"/>
            <a:r>
              <a:rPr lang="en-GB" dirty="0" smtClean="0"/>
              <a:t>CTH = (</a:t>
            </a:r>
            <a:r>
              <a:rPr lang="en-GB" dirty="0" err="1" smtClean="0"/>
              <a:t>Tsurf</a:t>
            </a:r>
            <a:r>
              <a:rPr lang="en-GB" dirty="0" smtClean="0"/>
              <a:t> – CTT) / ALR, where</a:t>
            </a:r>
          </a:p>
          <a:p>
            <a:pPr lvl="2"/>
            <a:r>
              <a:rPr lang="en-GB" dirty="0" err="1" smtClean="0"/>
              <a:t>Tsurf</a:t>
            </a:r>
            <a:r>
              <a:rPr lang="en-GB" dirty="0" smtClean="0"/>
              <a:t> = max (Tb) in surrounding environment</a:t>
            </a:r>
          </a:p>
          <a:p>
            <a:pPr lvl="2"/>
            <a:r>
              <a:rPr lang="en-GB" dirty="0" smtClean="0"/>
              <a:t>CTT = Tb(10.8µm) = Cloud Top Temperature</a:t>
            </a:r>
          </a:p>
          <a:p>
            <a:pPr lvl="2"/>
            <a:r>
              <a:rPr lang="en-GB" dirty="0" smtClean="0"/>
              <a:t>ALR = Adiabatic Lapse Rate, </a:t>
            </a:r>
          </a:p>
          <a:p>
            <a:pPr lvl="3"/>
            <a:r>
              <a:rPr lang="en-GB" dirty="0" smtClean="0"/>
              <a:t>typically -6.5K/km at low latitudes [</a:t>
            </a:r>
            <a:r>
              <a:rPr lang="en-GB" dirty="0"/>
              <a:t>DOI:</a:t>
            </a:r>
            <a:r>
              <a:rPr lang="en-GB" u="sng" dirty="0">
                <a:hlinkClick r:id="rId3"/>
              </a:rPr>
              <a:t>10.1134/S0001433806040037</a:t>
            </a:r>
            <a:r>
              <a:rPr lang="en-GB" dirty="0" smtClean="0"/>
              <a:t>]</a:t>
            </a:r>
          </a:p>
          <a:p>
            <a:pPr lvl="2"/>
            <a:r>
              <a:rPr lang="en-GB" dirty="0" smtClean="0"/>
              <a:t>For a better model see </a:t>
            </a:r>
            <a:r>
              <a:rPr lang="en-GB" dirty="0">
                <a:hlinkClick r:id="rId4"/>
              </a:rPr>
              <a:t>https://doi.org/10.3390/atmos12020173</a:t>
            </a:r>
            <a:endParaRPr lang="en-GB" dirty="0"/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 smtClean="0"/>
              <a:t>Corradini</a:t>
            </a:r>
            <a:r>
              <a:rPr lang="en-GB" dirty="0" smtClean="0"/>
              <a:t> et al. (</a:t>
            </a:r>
            <a:r>
              <a:rPr lang="en-GB" dirty="0"/>
              <a:t>2016). A Multi-Sensor Approach for Volcanic Ash Cloud Retrieval and Eruption Characterization: The 23 November 2013 Etna Lava Fountain. Remote Sensing. 8. 58. 10.3390/rs8010058.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015053" y="4269996"/>
            <a:ext cx="3241424" cy="1333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6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Viewgraph Landscape Template">
  <a:themeElements>
    <a:clrScheme name="Viewgraph Landscape Template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279989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Viewgraph Landscape Templat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Viewgraph Landscap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 (4)</Template>
  <TotalTime>1851</TotalTime>
  <Words>3404</Words>
  <Application>Microsoft Office PowerPoint</Application>
  <PresentationFormat>Widescreen</PresentationFormat>
  <Paragraphs>591</Paragraphs>
  <Slides>39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Tahoma</vt:lpstr>
      <vt:lpstr>Tahoma Bold</vt:lpstr>
      <vt:lpstr>Times New Roman</vt:lpstr>
      <vt:lpstr>Corporate Template</vt:lpstr>
      <vt:lpstr>Viewgraph Landscape Template</vt:lpstr>
      <vt:lpstr>PowerPoint Presentation</vt:lpstr>
      <vt:lpstr>Introduction</vt:lpstr>
      <vt:lpstr>Basic Method</vt:lpstr>
      <vt:lpstr>After discussion with Jon Mittaz</vt:lpstr>
      <vt:lpstr>Previously …</vt:lpstr>
      <vt:lpstr>Proposed New Approach</vt:lpstr>
      <vt:lpstr>Discussion</vt:lpstr>
      <vt:lpstr>Spatial Variability/Mismatch - latitudinal and longitudinal </vt:lpstr>
      <vt:lpstr>Spatial Variability/Mismatch – Parallax</vt:lpstr>
      <vt:lpstr>Temporal Variability</vt:lpstr>
      <vt:lpstr>Temporal Mismatch</vt:lpstr>
      <vt:lpstr>GEO-LEO using GEO before/after LEO</vt:lpstr>
      <vt:lpstr>Temporal interpolation between GEO images</vt:lpstr>
      <vt:lpstr>Geometric Variability/Mismatch</vt:lpstr>
      <vt:lpstr>Radiometric Noise - GEO</vt:lpstr>
      <vt:lpstr>Radiometric Noise - LEO</vt:lpstr>
      <vt:lpstr>Spectral Variability/Mismatch</vt:lpstr>
      <vt:lpstr>Spectral Calibration</vt:lpstr>
      <vt:lpstr>Statistical Breakdown</vt:lpstr>
      <vt:lpstr>Extension to Inter-Channel</vt:lpstr>
      <vt:lpstr>Defining Structured Uncertainties</vt:lpstr>
      <vt:lpstr>Application to LEO-LEO IR</vt:lpstr>
      <vt:lpstr>PowerPoint Presentation</vt:lpstr>
      <vt:lpstr>PowerPoint Presentation</vt:lpstr>
      <vt:lpstr>Application to LEO-LEO Microwave</vt:lpstr>
      <vt:lpstr>Introduction - same</vt:lpstr>
      <vt:lpstr>After discussion with Jon Mittaz - same</vt:lpstr>
      <vt:lpstr>Basic Method - same</vt:lpstr>
      <vt:lpstr>Previously … - update with MW</vt:lpstr>
      <vt:lpstr>Statistical Breakdown – MW updates</vt:lpstr>
      <vt:lpstr>Spatial Variability/Mismatch - latitudinal and longitudinal</vt:lpstr>
      <vt:lpstr>Spatial Variability/Mismatch – Parallax</vt:lpstr>
      <vt:lpstr>Temporal Variability</vt:lpstr>
      <vt:lpstr>Temporal Mismatch</vt:lpstr>
      <vt:lpstr>Geometric Variability/Mismatch</vt:lpstr>
      <vt:lpstr>Polarisation Variability/Mismatch – Microwave only</vt:lpstr>
      <vt:lpstr>Radiometric Noise – Microwave</vt:lpstr>
      <vt:lpstr>Spectral Variability/Mismatch - microwave</vt:lpstr>
      <vt:lpstr>Extension to Inter-Channel – same as IR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68</cp:revision>
  <cp:lastPrinted>2006-03-06T14:11:17Z</cp:lastPrinted>
  <dcterms:created xsi:type="dcterms:W3CDTF">2023-06-26T12:57:29Z</dcterms:created>
  <dcterms:modified xsi:type="dcterms:W3CDTF">2023-09-07T09:38:58Z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Template (Corporate)</vt:lpwstr>
  </property>
  <property fmtid="{D5CDD505-2E9C-101B-9397-08002B2CF9AE}" pid="4" name="DM_AUTHOR">
    <vt:lpwstr>Anne-Flore Laloe</vt:lpwstr>
  </property>
  <property fmtid="{D5CDD505-2E9C-101B-9397-08002B2CF9AE}" pid="5" name="DM_E_DOC_NO">
    <vt:lpwstr>EUM/GES/TEM/07/2025</vt:lpwstr>
  </property>
  <property fmtid="{D5CDD505-2E9C-101B-9397-08002B2CF9AE}" pid="6" name="DM_E_VER_NO">
    <vt:lpwstr>3B</vt:lpwstr>
  </property>
  <property fmtid="{D5CDD505-2E9C-101B-9397-08002B2CF9AE}" pid="7" name="DM_E_ISS_DATE">
    <vt:lpwstr>24 March 2022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