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16"/>
  </p:notesMasterIdLst>
  <p:handoutMasterIdLst>
    <p:handoutMasterId r:id="rId17"/>
  </p:handoutMasterIdLst>
  <p:sldIdLst>
    <p:sldId id="610" r:id="rId2"/>
    <p:sldId id="611" r:id="rId3"/>
    <p:sldId id="604" r:id="rId4"/>
    <p:sldId id="612" r:id="rId5"/>
    <p:sldId id="623" r:id="rId6"/>
    <p:sldId id="617" r:id="rId7"/>
    <p:sldId id="624" r:id="rId8"/>
    <p:sldId id="616" r:id="rId9"/>
    <p:sldId id="615" r:id="rId10"/>
    <p:sldId id="625" r:id="rId11"/>
    <p:sldId id="626" r:id="rId12"/>
    <p:sldId id="620" r:id="rId13"/>
    <p:sldId id="621" r:id="rId14"/>
    <p:sldId id="622" r:id="rId15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8988" autoAdjust="0"/>
  </p:normalViewPr>
  <p:slideViewPr>
    <p:cSldViewPr snapToGrid="0">
      <p:cViewPr varScale="1">
        <p:scale>
          <a:sx n="107" d="100"/>
          <a:sy n="107" d="100"/>
        </p:scale>
        <p:origin x="402" y="10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01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Move grids</a:t>
            </a:r>
            <a:r>
              <a:rPr lang="en-GB" baseline="0" dirty="0" smtClean="0"/>
              <a:t> to top right</a:t>
            </a:r>
          </a:p>
          <a:p>
            <a:r>
              <a:rPr lang="en-GB" baseline="0" dirty="0" smtClean="0"/>
              <a:t>Add scatterplot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5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Made with http://micmicsdev4:8888/notebooks/FCI/Commissioning/IDPF_IVV_June2023/IIIC_Time_Series.ipynb</a:t>
            </a:r>
          </a:p>
          <a:p>
            <a:r>
              <a:rPr lang="en-GB" dirty="0" smtClean="0"/>
              <a:t>Animation made with </a:t>
            </a:r>
            <a:r>
              <a:rPr lang="en-GB" dirty="0" err="1" smtClean="0"/>
              <a:t>ImageMagick</a:t>
            </a:r>
            <a:r>
              <a:rPr lang="en-GB" baseline="0" dirty="0" smtClean="0"/>
              <a:t> </a:t>
            </a:r>
            <a:r>
              <a:rPr lang="en-GB" dirty="0" smtClean="0"/>
              <a:t>convert –delay 10 –loop 0 *.</a:t>
            </a:r>
            <a:r>
              <a:rPr lang="en-GB" dirty="0" err="1" smtClean="0"/>
              <a:t>png</a:t>
            </a:r>
            <a:r>
              <a:rPr lang="en-GB" baseline="0" dirty="0" smtClean="0"/>
              <a:t> animation.gif</a:t>
            </a:r>
            <a:endParaRPr lang="en-GB" dirty="0" smtClean="0"/>
          </a:p>
          <a:p>
            <a:r>
              <a:rPr lang="en-GB" dirty="0" smtClean="0"/>
              <a:t>Animation</a:t>
            </a:r>
            <a:r>
              <a:rPr lang="en-GB" baseline="0" dirty="0" smtClean="0"/>
              <a:t> optimised and cropped with https://ezgif.com/crop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53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Scatterplots show relationship between collocated </a:t>
            </a:r>
            <a:r>
              <a:rPr lang="en-GB" dirty="0" err="1" smtClean="0"/>
              <a:t>superpixels</a:t>
            </a:r>
            <a:r>
              <a:rPr lang="en-GB" dirty="0" smtClean="0"/>
              <a:t> – e.g. calibration bias, non-linearity</a:t>
            </a:r>
          </a:p>
          <a:p>
            <a:r>
              <a:rPr lang="en-GB" dirty="0" smtClean="0"/>
              <a:t>Currently using linear regression to define relationship (under review)</a:t>
            </a:r>
          </a:p>
          <a:p>
            <a:r>
              <a:rPr lang="en-GB" dirty="0" smtClean="0"/>
              <a:t>Results sensitive to Spectral Band Adjustment </a:t>
            </a:r>
            <a:r>
              <a:rPr lang="en-GB" dirty="0" smtClean="0"/>
              <a:t>Factors – especially IR3.8 – which may need different SBAFs in daytime and </a:t>
            </a:r>
            <a:r>
              <a:rPr lang="en-GB" dirty="0" err="1" smtClean="0"/>
              <a:t>nighttime</a:t>
            </a:r>
            <a:endParaRPr lang="en-GB" dirty="0" smtClean="0"/>
          </a:p>
          <a:p>
            <a:r>
              <a:rPr lang="en-GB" dirty="0" smtClean="0"/>
              <a:t>Results currently vary during day for some channels – highlighting processing issues</a:t>
            </a:r>
          </a:p>
          <a:p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!$ cd /</a:t>
            </a:r>
            <a:r>
              <a:rPr lang="en-GB" dirty="0" err="1" smtClean="0"/>
              <a:t>tcenas</a:t>
            </a:r>
            <a:r>
              <a:rPr lang="en-GB" dirty="0" smtClean="0"/>
              <a:t>/</a:t>
            </a:r>
            <a:r>
              <a:rPr lang="en-GB" dirty="0" err="1" smtClean="0"/>
              <a:t>proj</a:t>
            </a:r>
            <a:r>
              <a:rPr lang="en-GB" dirty="0" smtClean="0"/>
              <a:t>/</a:t>
            </a:r>
            <a:r>
              <a:rPr lang="en-GB" dirty="0" err="1" smtClean="0"/>
              <a:t>calib</a:t>
            </a:r>
            <a:r>
              <a:rPr lang="en-GB" dirty="0" smtClean="0"/>
              <a:t>/results/MICMICS/VAL/COD/products/SATCAL_NRTC_GEOGEO_QLK/Meteosat-12+FCI_Meteosat-10+SEVIRI/v01/2023/08/</a:t>
            </a:r>
          </a:p>
          <a:p>
            <a:r>
              <a:rPr lang="en-GB" dirty="0" smtClean="0"/>
              <a:t>!$ convert -delay 20 -loop 0 *20230805*.png 20230805_animation.gif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38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VIS/NIR calibration shows large biases – partially explained</a:t>
            </a:r>
            <a:r>
              <a:rPr lang="en-GB" baseline="0" dirty="0" smtClean="0"/>
              <a:t> by SEVIRI calibration – but remains relatively stable during the day</a:t>
            </a:r>
          </a:p>
          <a:p>
            <a:r>
              <a:rPr lang="en-GB" baseline="0" dirty="0" smtClean="0"/>
              <a:t>IR channels’ calibration generally in line with SEVIRI – IR3.8 clearly shows different behaviour during the daytime due to sensitivity to solar signal + something in IR8.7+9.7 around sunset</a:t>
            </a:r>
          </a:p>
          <a:p>
            <a:r>
              <a:rPr lang="en-GB" baseline="0" dirty="0" smtClean="0"/>
              <a:t>Remaining difference subject to ongoing investigations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5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Radiance-dependent biases in IR3.8, WV7.3, IR13.3 – SRF errors?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07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Uncertainties</a:t>
            </a:r>
            <a:r>
              <a:rPr lang="en-GB" baseline="0" dirty="0" smtClean="0"/>
              <a:t> are shown multiplied by 10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at extremes of dynamic range appear larger when projected into brightness temperatures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but only 4 days’ data here – will reduce when more data is available, and as more of the dynamic range is filled with more variable cloudiness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3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39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EUM/IM/TEM/21/1250548, v1B, 28 March 2022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1" r:id="rId1"/>
    <p:sldLayoutId id="2147487715" r:id="rId2"/>
    <p:sldLayoutId id="2147487716" r:id="rId3"/>
    <p:sldLayoutId id="2147487717" r:id="rId4"/>
    <p:sldLayoutId id="2147487718" r:id="rId5"/>
    <p:sldLayoutId id="2147487719" r:id="rId6"/>
    <p:sldLayoutId id="2147487720" r:id="rId7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GCC/ProductCatalog.php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5.emf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627303" y="1884153"/>
            <a:ext cx="5564697" cy="3502837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Monitoring FCI during MTG-I1 commissioning with GSICS inter-calibration algorithms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Tim Hewison, Vincent Debaecker, Ali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Mousivand</a:t>
            </a: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(EUMETSAT)</a:t>
            </a:r>
          </a:p>
          <a:p>
            <a:pPr>
              <a:defRPr/>
            </a:pP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2023 EUMETSAT Conference</a:t>
            </a: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Malmö,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14.09.2023</a:t>
            </a: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Radiances </a:t>
            </a:r>
            <a:r>
              <a:rPr lang="en-GB" dirty="0">
                <a:solidFill>
                  <a:srgbClr val="FFC000"/>
                </a:solidFill>
              </a:rPr>
              <a:t>+ fitted GSICS Correction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Data used here is not radiometrically </a:t>
            </a:r>
            <a:r>
              <a:rPr lang="en-GB" sz="4400" dirty="0" smtClean="0">
                <a:solidFill>
                  <a:srgbClr val="FF0000"/>
                </a:solidFill>
              </a:rPr>
              <a:t>tuned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033"/>
            <a:ext cx="12095798" cy="52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1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299"/>
            <a:ext cx="12095798" cy="5237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</a:t>
            </a:r>
            <a:r>
              <a:rPr lang="en-GB" dirty="0" smtClean="0"/>
              <a:t>BTs </a:t>
            </a:r>
            <a:r>
              <a:rPr lang="en-GB" dirty="0"/>
              <a:t>+ </a:t>
            </a:r>
            <a:r>
              <a:rPr lang="en-GB" dirty="0">
                <a:solidFill>
                  <a:schemeClr val="accent1"/>
                </a:solidFill>
              </a:rPr>
              <a:t>fitted GSICS Correction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Data used here is not radiometrically </a:t>
            </a:r>
            <a:r>
              <a:rPr lang="en-GB" sz="4400" dirty="0" smtClean="0">
                <a:solidFill>
                  <a:srgbClr val="FF0000"/>
                </a:solidFill>
              </a:rPr>
              <a:t>tuned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079" y="2170056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079" y="4604533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079" y="717023"/>
            <a:ext cx="275961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 smtClean="0">
                <a:solidFill>
                  <a:srgbClr val="C00000"/>
                </a:solidFill>
              </a:rPr>
              <a:t>Bias Requirement ±0.7K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2361885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Long-term monitoring during FCI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1124442"/>
            <a:ext cx="12164291" cy="5670572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4294967295"/>
          </p:nvPr>
        </p:nvSpPr>
        <p:spPr>
          <a:xfrm>
            <a:off x="2172930" y="3200400"/>
            <a:ext cx="2497394" cy="34327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0162" indent="-31016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Seasonal variations</a:t>
            </a:r>
          </a:p>
          <a:p>
            <a:pPr marL="310162" indent="-31016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Decontaminations introduce regular calibration jumps</a:t>
            </a:r>
          </a:p>
          <a:p>
            <a:pPr marL="310162" indent="-31016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esp. in IR13.4</a:t>
            </a:r>
            <a:b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(grey line)</a:t>
            </a:r>
            <a:b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800" kern="1200" spc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dirty="0" smtClean="0">
                <a:solidFill>
                  <a:schemeClr val="tx2"/>
                </a:solidFill>
              </a:rPr>
              <a:t>(gap 2016/2017 due to In-Orbit Storage)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172930" y="1491763"/>
            <a:ext cx="8190270" cy="18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10162" marR="0" indent="-310162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59512" marR="0" indent="-39679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89557" marR="0" indent="-3641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115057" marR="0" indent="-426892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766715" marR="0" indent="-515828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813609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376329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939051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50177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GB" sz="2400" dirty="0" smtClean="0"/>
              <a:t>Example long-term monitoring of Meteosat-11/SEVIRI-IASI</a:t>
            </a:r>
          </a:p>
          <a:p>
            <a:pPr hangingPunct="1">
              <a:lnSpc>
                <a:spcPct val="120000"/>
              </a:lnSpc>
            </a:pPr>
            <a:r>
              <a:rPr lang="en-GB" sz="1800" dirty="0" smtClean="0"/>
              <a:t>From </a:t>
            </a:r>
            <a:r>
              <a:rPr lang="en-GB" sz="1800" dirty="0">
                <a:hlinkClick r:id="rId3"/>
              </a:rPr>
              <a:t>GSICS Product </a:t>
            </a:r>
            <a:r>
              <a:rPr lang="en-GB" sz="1800" dirty="0" err="1">
                <a:hlinkClick r:id="rId3"/>
              </a:rPr>
              <a:t>Catalog</a:t>
            </a:r>
            <a:endParaRPr lang="en-GB" sz="1800" dirty="0"/>
          </a:p>
          <a:p>
            <a:pPr>
              <a:lnSpc>
                <a:spcPct val="120000"/>
              </a:lnSpc>
            </a:pPr>
            <a:r>
              <a:rPr lang="en-GB" sz="1800" dirty="0"/>
              <a:t>GSICS Corrections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Standard </a:t>
            </a:r>
            <a:r>
              <a:rPr lang="en-GB" sz="1800" dirty="0" smtClean="0"/>
              <a:t>formats - Common </a:t>
            </a:r>
            <a:r>
              <a:rPr lang="en-GB" sz="1800" dirty="0"/>
              <a:t>tools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Bias </a:t>
            </a:r>
            <a:r>
              <a:rPr lang="en-GB" sz="1800" dirty="0" err="1"/>
              <a:t>wrt</a:t>
            </a:r>
            <a:r>
              <a:rPr lang="en-GB" sz="1800" dirty="0"/>
              <a:t> IASI for standard scene radiances</a:t>
            </a:r>
          </a:p>
        </p:txBody>
      </p:sp>
    </p:spTree>
    <p:extLst>
      <p:ext uri="{BB962C8B-B14F-4D97-AF65-F5344CB8AC3E}">
        <p14:creationId xmlns:p14="http://schemas.microsoft.com/office/powerpoint/2010/main" val="1796144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GEO-LEO IR v2 algorithm for FCI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4773" t="52500"/>
          <a:stretch/>
        </p:blipFill>
        <p:spPr>
          <a:xfrm>
            <a:off x="7367758" y="1152055"/>
            <a:ext cx="3390463" cy="2764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75009" t="51999"/>
          <a:stretch/>
        </p:blipFill>
        <p:spPr>
          <a:xfrm>
            <a:off x="7399444" y="3805796"/>
            <a:ext cx="3358777" cy="2793564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335261" y="726831"/>
            <a:ext cx="7948127" cy="5872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10162" marR="0" indent="-310162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59512" marR="0" indent="-39679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89557" marR="0" indent="-3641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115057" marR="0" indent="-426892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766715" marR="0" indent="-515828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813609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376329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939051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50177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0" i="0" u="none" strike="noStrike" cap="none" spc="0" baseline="0">
                <a:solidFill>
                  <a:srgbClr val="00256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IE" sz="1800" kern="0" spc="-100" dirty="0">
                <a:solidFill>
                  <a:schemeClr val="bg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Collaborative developments to improve GSICS GEO-LEO IR inter-calibration algorithm:</a:t>
            </a:r>
          </a:p>
          <a:p>
            <a:pPr marL="310162" marR="0" lvl="0" indent="-3101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IE" sz="1600" kern="0" spc="-100" dirty="0" smtClean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Improve </a:t>
            </a:r>
            <a:r>
              <a:rPr lang="en-IE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usability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IE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Simplify formula and implementation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IE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Planning to integrate GSICS Corrections into SatPy L1 </a:t>
            </a:r>
            <a:r>
              <a:rPr lang="en-IE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readers</a:t>
            </a:r>
            <a:endParaRPr kumimoji="0" lang="en-IE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fontAlgn="auto">
              <a:defRPr/>
            </a:pP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Performance at the Cold End</a:t>
            </a:r>
          </a:p>
          <a:p>
            <a:pPr marL="796745" lvl="2" indent="-266700"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IE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Reformulate inter-calibration equation </a:t>
            </a:r>
          </a:p>
          <a:p>
            <a:pPr marL="796745" lvl="2" indent="-266700"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IE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To ensure biases tend to zero for zero </a:t>
            </a:r>
            <a:r>
              <a:rPr lang="en-IE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radiance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 eaLnBrk="1" fontAlgn="auto" hangingPunct="1">
              <a:defRPr/>
            </a:pPr>
            <a:r>
              <a:rPr lang="en-GB" sz="1600" kern="0" spc="-100" dirty="0" smtClean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Previous </a:t>
            </a: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issue with collocations over Hot Land now resolved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Important to ensure collocations are symmetrically distributed in time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To prevent aliasing components of diurnal cycle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Allows inclusion of daytime </a:t>
            </a:r>
            <a:r>
              <a:rPr lang="en-GB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collocations to </a:t>
            </a: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extend dynamic </a:t>
            </a:r>
            <a:r>
              <a:rPr lang="en-GB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range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fontAlgn="auto">
              <a:defRPr/>
            </a:pP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Impact of high viewing angles already reduced</a:t>
            </a:r>
          </a:p>
          <a:p>
            <a:pPr marL="796745" lvl="2" indent="-266700"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Caused inconsistent results from Full Disc and Rapid Scan Service</a:t>
            </a:r>
          </a:p>
          <a:p>
            <a:pPr marL="796745" lvl="2" indent="-266700"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More careful handling of cloud parallax </a:t>
            </a:r>
            <a:r>
              <a:rPr lang="en-GB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needed</a:t>
            </a:r>
          </a:p>
          <a:p>
            <a:pPr lvl="0" eaLnBrk="1" fontAlgn="auto" hangingPunct="1">
              <a:defRPr/>
            </a:pPr>
            <a:r>
              <a:rPr lang="en-GB" sz="1600" kern="0" spc="-100" dirty="0" smtClean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Diurnal </a:t>
            </a: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variation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Need to handle multiple references - including IASI, CrIS, HIRAS, …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To cover full diurnal cycle and monitor any calibration </a:t>
            </a:r>
            <a:r>
              <a:rPr lang="en-GB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variations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fontAlgn="auto">
              <a:defRPr/>
            </a:pPr>
            <a:r>
              <a:rPr lang="en-GB" sz="1600" kern="0" spc="-100" dirty="0" smtClean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Improved </a:t>
            </a: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Uncertainties</a:t>
            </a:r>
          </a:p>
          <a:p>
            <a:pPr marL="796745" lvl="2" indent="-266700"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Dynamic calculation, following FIDUCEO </a:t>
            </a:r>
            <a:r>
              <a:rPr lang="en-GB" sz="1400" spc="-100" dirty="0" smtClean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approach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 eaLnBrk="1" fontAlgn="auto" hangingPunct="1">
              <a:defRPr/>
            </a:pPr>
            <a:r>
              <a:rPr lang="en-GB" sz="1600" kern="0" spc="-100" dirty="0" smtClean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Testing </a:t>
            </a:r>
            <a:r>
              <a:rPr lang="en-GB" sz="1600" kern="0" spc="-100" dirty="0">
                <a:solidFill>
                  <a:srgbClr val="CB333B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development with MTG-I1/FCI data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Expect first demonstration products in 2024</a:t>
            </a:r>
          </a:p>
          <a:p>
            <a:pPr marL="796745" lvl="2" indent="-26670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In L1c format and on GSICS Server (+</a:t>
            </a:r>
            <a:r>
              <a:rPr lang="en-GB" sz="14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SatPy</a:t>
            </a:r>
            <a:r>
              <a:rPr lang="en-GB" sz="14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?)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8221" y="1244370"/>
            <a:ext cx="1154190" cy="5339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v1 GEO-LEO IR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Current GSICS Correction for Meteosat-10/ SEVIRI IR13.4 channel, based on linear regression with IASI-B radiances during night-time only, plotted in brightness temperatures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2023-08-01/30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sym typeface="Tahoma Bold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sym typeface="Tahoma Bold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v2 GEO-LEO IR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Candidate v2 algorithm, </a:t>
            </a:r>
            <a:b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</a:b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based on regression with  quadratic term + zero offset in radiances, during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day+night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sym typeface="Tahoma Bold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sym typeface="Tahoma Bold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 Bold"/>
                <a:sym typeface="Tahoma Bold"/>
              </a:rPr>
              <a:t>CrIS will be included as reference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sym typeface="Tahoma Bold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607361" y="5099384"/>
            <a:ext cx="285749" cy="438150"/>
          </a:xfrm>
          <a:prstGeom prst="ellipse">
            <a:avLst/>
          </a:prstGeom>
          <a:noFill/>
          <a:ln w="25400" cap="flat">
            <a:solidFill>
              <a:srgbClr val="90281C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607360" y="2403773"/>
            <a:ext cx="285749" cy="438150"/>
          </a:xfrm>
          <a:prstGeom prst="ellipse">
            <a:avLst/>
          </a:prstGeom>
          <a:noFill/>
          <a:ln w="25400" cap="flat">
            <a:solidFill>
              <a:srgbClr val="90281C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85097" y="2083724"/>
            <a:ext cx="285749" cy="438150"/>
          </a:xfrm>
          <a:prstGeom prst="ellipse">
            <a:avLst/>
          </a:prstGeom>
          <a:noFill/>
          <a:ln w="25400" cap="flat">
            <a:solidFill>
              <a:srgbClr val="90281C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85097" y="4864225"/>
            <a:ext cx="285749" cy="438150"/>
          </a:xfrm>
          <a:prstGeom prst="ellipse">
            <a:avLst/>
          </a:prstGeom>
          <a:noFill/>
          <a:ln w="25400" cap="flat">
            <a:solidFill>
              <a:srgbClr val="90281C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3615324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61" y="805582"/>
            <a:ext cx="5495739" cy="4912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  <a:r>
              <a:rPr lang="en-GB" dirty="0">
                <a:solidFill>
                  <a:schemeClr val="accent1"/>
                </a:solidFill>
              </a:rPr>
              <a:t>and 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890953"/>
            <a:ext cx="6551208" cy="5867399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GEO-GEO </a:t>
            </a:r>
            <a:r>
              <a:rPr lang="en-GB" dirty="0"/>
              <a:t>inter-comparisons can</a:t>
            </a:r>
          </a:p>
          <a:p>
            <a:pPr lvl="1"/>
            <a:r>
              <a:rPr lang="en-GB" dirty="0"/>
              <a:t>Identify processing artefacts (e.g. striping)</a:t>
            </a:r>
          </a:p>
          <a:p>
            <a:pPr lvl="1"/>
            <a:r>
              <a:rPr lang="en-GB" dirty="0"/>
              <a:t>Identify diurnal calibration variations</a:t>
            </a:r>
          </a:p>
          <a:p>
            <a:pPr lvl="1"/>
            <a:r>
              <a:rPr lang="en-GB" dirty="0"/>
              <a:t>Confirm consistency with SEVIRI</a:t>
            </a:r>
          </a:p>
          <a:p>
            <a:r>
              <a:rPr lang="en-GB" dirty="0"/>
              <a:t>GEO-LEO IR inter-calibration can</a:t>
            </a:r>
          </a:p>
          <a:p>
            <a:pPr lvl="1"/>
            <a:r>
              <a:rPr lang="en-GB" dirty="0"/>
              <a:t>Quantify absolute radiometric calibration (</a:t>
            </a:r>
            <a:r>
              <a:rPr lang="en-GB" dirty="0" err="1"/>
              <a:t>wrt</a:t>
            </a:r>
            <a:r>
              <a:rPr lang="en-GB" dirty="0"/>
              <a:t> IASI + CrIS)</a:t>
            </a:r>
          </a:p>
          <a:p>
            <a:pPr lvl="1"/>
            <a:r>
              <a:rPr lang="en-GB" dirty="0"/>
              <a:t>Provide radiometric corrections if needed</a:t>
            </a:r>
          </a:p>
          <a:p>
            <a:r>
              <a:rPr lang="en-GB" dirty="0"/>
              <a:t>Continuous Monitoring can</a:t>
            </a:r>
          </a:p>
          <a:p>
            <a:pPr lvl="1"/>
            <a:r>
              <a:rPr lang="en-GB" dirty="0"/>
              <a:t>Confirm long-term stability – over mission </a:t>
            </a:r>
            <a:r>
              <a:rPr lang="en-GB" dirty="0" smtClean="0"/>
              <a:t>lifetime</a:t>
            </a:r>
          </a:p>
          <a:p>
            <a:pPr lvl="1"/>
            <a:endParaRPr lang="en-GB" dirty="0"/>
          </a:p>
          <a:p>
            <a:r>
              <a:rPr lang="en-GB" dirty="0"/>
              <a:t>Commissioning of MTG-I1/FCI is ongoing</a:t>
            </a:r>
          </a:p>
          <a:p>
            <a:pPr lvl="1"/>
            <a:r>
              <a:rPr lang="en-GB" dirty="0"/>
              <a:t>Results shown to illustrate benefits of inter-calibration</a:t>
            </a:r>
          </a:p>
          <a:p>
            <a:pPr lvl="1"/>
            <a:r>
              <a:rPr lang="en-GB" dirty="0"/>
              <a:t>Performance expected to </a:t>
            </a:r>
            <a:r>
              <a:rPr lang="en-GB" dirty="0" smtClean="0"/>
              <a:t>continue to improve </a:t>
            </a:r>
          </a:p>
          <a:p>
            <a:pPr lvl="1"/>
            <a:r>
              <a:rPr lang="en-GB" dirty="0" smtClean="0"/>
              <a:t>To </a:t>
            </a:r>
            <a:r>
              <a:rPr lang="en-GB" dirty="0"/>
              <a:t>meet requirements </a:t>
            </a:r>
            <a:r>
              <a:rPr lang="en-GB" dirty="0" smtClean="0"/>
              <a:t>once L1c data is operational 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smtClean="0">
                <a:solidFill>
                  <a:schemeClr val="accent1"/>
                </a:solidFill>
              </a:rPr>
              <a:t>Plan to Extend inter-calibration analysis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Longer time </a:t>
            </a:r>
            <a:r>
              <a:rPr lang="en-GB" dirty="0" smtClean="0">
                <a:solidFill>
                  <a:schemeClr val="accent1"/>
                </a:solidFill>
              </a:rPr>
              <a:t>series needed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Check linearity and potential SRF shifts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Use FCI data to develop GEO-LEO IR </a:t>
            </a:r>
            <a:r>
              <a:rPr lang="en-GB" dirty="0" smtClean="0">
                <a:solidFill>
                  <a:schemeClr val="accent1"/>
                </a:solidFill>
              </a:rPr>
              <a:t>v2 </a:t>
            </a:r>
            <a:r>
              <a:rPr lang="en-GB" dirty="0">
                <a:solidFill>
                  <a:schemeClr val="accent1"/>
                </a:solidFill>
              </a:rPr>
              <a:t>algorithm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And associated uncertainty </a:t>
            </a:r>
            <a:r>
              <a:rPr lang="en-GB" dirty="0" smtClean="0">
                <a:solidFill>
                  <a:schemeClr val="accent1"/>
                </a:solidFill>
              </a:rPr>
              <a:t>framework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6696260" y="5718311"/>
            <a:ext cx="5076131" cy="9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dirty="0" smtClean="0">
                <a:solidFill>
                  <a:srgbClr val="38484E"/>
                </a:solidFill>
                <a:latin typeface="Bahnschrift SemiLight"/>
              </a:rPr>
              <a:t>Thank you!</a:t>
            </a:r>
          </a:p>
          <a:p>
            <a:r>
              <a:rPr lang="en-GB" sz="2000" b="0" kern="0" dirty="0" smtClean="0">
                <a:solidFill>
                  <a:srgbClr val="38484E"/>
                </a:solidFill>
                <a:latin typeface="Bahnschrift Light"/>
                <a:ea typeface="Roboto Light" panose="02000000000000000000" pitchFamily="2" charset="0"/>
              </a:rPr>
              <a:t>Questions are welcome.</a:t>
            </a:r>
            <a:endParaRPr lang="en-GB" sz="2000" b="0" kern="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00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smtClean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666" r="779" b="816"/>
          <a:stretch/>
        </p:blipFill>
        <p:spPr>
          <a:xfrm>
            <a:off x="2730500" y="45720"/>
            <a:ext cx="6741160" cy="675640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6824"/>
          </a:xfrm>
        </p:spPr>
        <p:txBody>
          <a:bodyPr>
            <a:normAutofit/>
          </a:bodyPr>
          <a:lstStyle/>
          <a:p>
            <a:r>
              <a:rPr lang="en-GB" dirty="0"/>
              <a:t>First Acquisition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from MTG-I1/FCI</a:t>
            </a:r>
            <a:endParaRPr lang="en-GB" dirty="0"/>
          </a:p>
        </p:txBody>
      </p:sp>
      <p:sp>
        <p:nvSpPr>
          <p:cNvPr id="6" name="Title 14"/>
          <p:cNvSpPr txBox="1">
            <a:spLocks/>
          </p:cNvSpPr>
          <p:nvPr/>
        </p:nvSpPr>
        <p:spPr bwMode="auto">
          <a:xfrm>
            <a:off x="8141208" y="6050281"/>
            <a:ext cx="3801976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221544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-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Light" panose="020B0502040204020203" pitchFamily="34" charset="0"/>
                <a:ea typeface="+mj-ea"/>
                <a:cs typeface="Arial" pitchFamily="34" charset="0"/>
              </a:rPr>
              <a:t>15.03.2023 10:00 UTC </a:t>
            </a:r>
            <a:endParaRPr kumimoji="0" lang="en-GB" sz="32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Light" panose="020B0502040204020203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8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264740" cy="5262675"/>
          </a:xfrm>
        </p:spPr>
        <p:txBody>
          <a:bodyPr>
            <a:noAutofit/>
          </a:bodyPr>
          <a:lstStyle/>
          <a:p>
            <a:r>
              <a:rPr lang="en-GB" sz="2000" dirty="0"/>
              <a:t>Commissioning of MTG-I1/FCI is ongoing…</a:t>
            </a:r>
          </a:p>
          <a:p>
            <a:pPr lvl="1"/>
            <a:r>
              <a:rPr lang="en-GB" sz="1600" dirty="0"/>
              <a:t>EUMETSAT run a suite of </a:t>
            </a:r>
            <a:r>
              <a:rPr lang="en-GB" sz="1600" i="1" dirty="0"/>
              <a:t>Offline Functions &amp; Tools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To thoroughly test all aspects of performance</a:t>
            </a:r>
          </a:p>
          <a:p>
            <a:pPr lvl="1"/>
            <a:r>
              <a:rPr lang="en-GB" sz="1600" dirty="0"/>
              <a:t>Focus here is on radiometric calibration</a:t>
            </a:r>
          </a:p>
          <a:p>
            <a:pPr lvl="1"/>
            <a:r>
              <a:rPr lang="en-GB" sz="1600" dirty="0"/>
              <a:t>Showing example results to illustrate benefits of inter-calibration</a:t>
            </a:r>
          </a:p>
          <a:p>
            <a:pPr lvl="1"/>
            <a:r>
              <a:rPr lang="en-GB" sz="1600" dirty="0"/>
              <a:t>Performance expected to improve &amp; Operational L1c data meet </a:t>
            </a:r>
            <a:r>
              <a:rPr lang="en-GB" sz="1600" dirty="0" smtClean="0"/>
              <a:t>requirements</a:t>
            </a:r>
            <a:endParaRPr lang="en-GB" sz="1600" dirty="0"/>
          </a:p>
          <a:p>
            <a:r>
              <a:rPr lang="en-GB" sz="2000" dirty="0"/>
              <a:t>GEO-GEO inter-comparisons can</a:t>
            </a:r>
          </a:p>
          <a:p>
            <a:pPr lvl="1"/>
            <a:r>
              <a:rPr lang="en-GB" sz="1600" dirty="0"/>
              <a:t>Identify instrument and processing artefacts (e.g. striping)</a:t>
            </a:r>
          </a:p>
          <a:p>
            <a:pPr lvl="1"/>
            <a:r>
              <a:rPr lang="en-GB" sz="1600" dirty="0"/>
              <a:t>Identify diurnal calibration variations</a:t>
            </a:r>
          </a:p>
          <a:p>
            <a:pPr lvl="1"/>
            <a:r>
              <a:rPr lang="en-GB" sz="1600" dirty="0"/>
              <a:t>Confirm medium-term stability</a:t>
            </a:r>
          </a:p>
          <a:p>
            <a:pPr lvl="1"/>
            <a:r>
              <a:rPr lang="en-GB" sz="1600" dirty="0"/>
              <a:t>Confirm consistency with </a:t>
            </a:r>
            <a:r>
              <a:rPr lang="en-GB" sz="1600" dirty="0" smtClean="0"/>
              <a:t>SEVIRI</a:t>
            </a:r>
            <a:endParaRPr lang="en-GB" sz="1600" dirty="0"/>
          </a:p>
          <a:p>
            <a:r>
              <a:rPr lang="en-GB" sz="2000" dirty="0"/>
              <a:t>GEO-LEO IR inter-calibration can</a:t>
            </a:r>
          </a:p>
          <a:p>
            <a:pPr lvl="1"/>
            <a:r>
              <a:rPr lang="en-GB" sz="1600" dirty="0"/>
              <a:t>Quantify absolute radiometric calibration (</a:t>
            </a:r>
            <a:r>
              <a:rPr lang="en-GB" sz="1600" dirty="0" err="1"/>
              <a:t>wrt</a:t>
            </a:r>
            <a:r>
              <a:rPr lang="en-GB" sz="1600" dirty="0"/>
              <a:t> IASI + CrIS)</a:t>
            </a:r>
          </a:p>
          <a:p>
            <a:pPr lvl="1"/>
            <a:r>
              <a:rPr lang="en-GB" sz="1600" dirty="0"/>
              <a:t>Provide radiometric corrections if </a:t>
            </a:r>
            <a:r>
              <a:rPr lang="en-GB" sz="1600" dirty="0" smtClean="0"/>
              <a:t>needed</a:t>
            </a:r>
            <a:endParaRPr lang="en-GB" sz="1600" dirty="0"/>
          </a:p>
          <a:p>
            <a:r>
              <a:rPr lang="en-GB" sz="2000" dirty="0"/>
              <a:t>Continuous Monitoring can</a:t>
            </a:r>
          </a:p>
          <a:p>
            <a:pPr lvl="1"/>
            <a:r>
              <a:rPr lang="en-GB" sz="1600" dirty="0"/>
              <a:t>Confirm long-term stability – over mission lifetime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7104993" y="1253075"/>
            <a:ext cx="50870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Data used here is not </a:t>
            </a: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radiometrically </a:t>
            </a: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tuned!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VNIR </a:t>
            </a: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calibration </a:t>
            </a: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is not yet updated in-flight </a:t>
            </a:r>
            <a:endParaRPr lang="en-GB" sz="2000" b="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Many </a:t>
            </a: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corrections are not yet </a:t>
            </a: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enabled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Demonstration of capability and testing tools</a:t>
            </a:r>
            <a:endParaRPr lang="en-GB" sz="1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Space-based Inter-Calibration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560" y="1139429"/>
            <a:ext cx="4910301" cy="52626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  <a:defRPr/>
            </a:pPr>
            <a:r>
              <a:rPr lang="en-GB" sz="4000" dirty="0">
                <a:solidFill>
                  <a:srgbClr val="CB333B"/>
                </a:solidFill>
              </a:rPr>
              <a:t>What is GSICS?</a:t>
            </a:r>
          </a:p>
          <a:p>
            <a:r>
              <a:rPr lang="en-GB" dirty="0"/>
              <a:t>Initiative of CGMS and WMO: gsics.wmo.int</a:t>
            </a:r>
          </a:p>
          <a:p>
            <a:r>
              <a:rPr lang="en-GB" dirty="0"/>
              <a:t>Effort to produce consistent, well-calibrated data from the international constellation </a:t>
            </a:r>
            <a:r>
              <a:rPr lang="en-GB" dirty="0" smtClean="0"/>
              <a:t>of </a:t>
            </a:r>
            <a:r>
              <a:rPr lang="en-GB" dirty="0"/>
              <a:t>Earth Observing satellites </a:t>
            </a:r>
          </a:p>
          <a:p>
            <a:endParaRPr lang="en-GB" dirty="0"/>
          </a:p>
          <a:p>
            <a:pPr marL="0" indent="0">
              <a:buNone/>
              <a:defRPr/>
            </a:pPr>
            <a:r>
              <a:rPr lang="en-GB" sz="4000" dirty="0">
                <a:solidFill>
                  <a:srgbClr val="CB333B"/>
                </a:solidFill>
              </a:rPr>
              <a:t>What are the basic strategies of GSICS?</a:t>
            </a:r>
          </a:p>
          <a:p>
            <a:r>
              <a:rPr lang="en-GB" dirty="0"/>
              <a:t>Improve on-orbit calibration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by </a:t>
            </a:r>
            <a:r>
              <a:rPr lang="en-GB" dirty="0"/>
              <a:t>developing an integrated inter-comparison system</a:t>
            </a:r>
          </a:p>
          <a:p>
            <a:r>
              <a:rPr lang="en-GB" dirty="0"/>
              <a:t>Initially for GEO-LEO inter-satellite calibration</a:t>
            </a:r>
          </a:p>
          <a:p>
            <a:r>
              <a:rPr lang="en-GB" dirty="0"/>
              <a:t>Being extended to LEO-LEO and GEO-GEO</a:t>
            </a:r>
          </a:p>
          <a:p>
            <a:endParaRPr lang="en-GB" dirty="0"/>
          </a:p>
          <a:p>
            <a:pPr marL="0" indent="0">
              <a:buNone/>
              <a:defRPr/>
            </a:pPr>
            <a:r>
              <a:rPr lang="en-GB" sz="4000" dirty="0">
                <a:solidFill>
                  <a:srgbClr val="CB333B"/>
                </a:solidFill>
              </a:rPr>
              <a:t>GSICS algorithms</a:t>
            </a:r>
          </a:p>
          <a:p>
            <a:r>
              <a:rPr lang="en-GB" dirty="0"/>
              <a:t>Allow us to compare, monitor and correct L1 data</a:t>
            </a:r>
          </a:p>
          <a:p>
            <a:r>
              <a:rPr lang="en-GB" dirty="0"/>
              <a:t>Empirical corrections in radiance-space</a:t>
            </a:r>
          </a:p>
          <a:p>
            <a:pPr lvl="1"/>
            <a:r>
              <a:rPr lang="en-GB" dirty="0"/>
              <a:t>could also be spectral corrections</a:t>
            </a:r>
          </a:p>
          <a:p>
            <a:r>
              <a:rPr lang="en-GB" dirty="0"/>
              <a:t>Greater understanding of instruments’ calibration</a:t>
            </a:r>
          </a:p>
          <a:p>
            <a:pPr lvl="1"/>
            <a:r>
              <a:rPr lang="en-GB" dirty="0"/>
              <a:t>by analysing the root causes of biases</a:t>
            </a:r>
          </a:p>
          <a:p>
            <a:r>
              <a:rPr lang="en-GB" dirty="0"/>
              <a:t>Allow Inter-operability: </a:t>
            </a:r>
          </a:p>
          <a:p>
            <a:pPr lvl="1"/>
            <a:r>
              <a:rPr lang="en-GB" dirty="0"/>
              <a:t>NRT for more accurate weather forecasting products</a:t>
            </a:r>
          </a:p>
          <a:p>
            <a:pPr lvl="1"/>
            <a:r>
              <a:rPr lang="en-GB" dirty="0"/>
              <a:t>Re-Analysis to better understand climate processes</a:t>
            </a:r>
          </a:p>
          <a:p>
            <a:pPr lvl="1"/>
            <a:r>
              <a:rPr lang="en-GB" dirty="0"/>
              <a:t>Re-Calibration for Fundamental Climate Data Records</a:t>
            </a:r>
          </a:p>
          <a:p>
            <a:endParaRPr lang="en-GB" dirty="0"/>
          </a:p>
        </p:txBody>
      </p:sp>
      <p:grpSp>
        <p:nvGrpSpPr>
          <p:cNvPr id="74" name="Group 73"/>
          <p:cNvGrpSpPr/>
          <p:nvPr/>
        </p:nvGrpSpPr>
        <p:grpSpPr>
          <a:xfrm>
            <a:off x="5245862" y="1139542"/>
            <a:ext cx="6736079" cy="5262562"/>
            <a:chOff x="5328354" y="1127333"/>
            <a:chExt cx="6736079" cy="5262562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09257" y="1165409"/>
              <a:ext cx="3450229" cy="140127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49381" y="2657141"/>
              <a:ext cx="578707" cy="52149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69933" y="2553453"/>
              <a:ext cx="457127" cy="6096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27077" y="4281758"/>
              <a:ext cx="542838" cy="4667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9" name="Picture 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6817" y="3492771"/>
              <a:ext cx="485697" cy="4667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0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13501" y="3568971"/>
              <a:ext cx="399986" cy="3905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1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050161" y="2451371"/>
              <a:ext cx="685690" cy="7143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2" name="Picture 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054773" y="4207145"/>
              <a:ext cx="517442" cy="54133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3" name="Picture 29"/>
            <p:cNvPicPr>
              <a:picLocks noChangeAspect="1" noChangeArrowheads="1"/>
            </p:cNvPicPr>
            <p:nvPr/>
          </p:nvPicPr>
          <p:blipFill>
            <a:blip r:embed="rId10" cstate="print"/>
            <a:srcRect r="74084"/>
            <a:stretch>
              <a:fillRect/>
            </a:stretch>
          </p:blipFill>
          <p:spPr bwMode="auto">
            <a:xfrm>
              <a:off x="10950165" y="5042171"/>
              <a:ext cx="774576" cy="4381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4" name="Picture 3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22323" y="5121546"/>
              <a:ext cx="952347" cy="2794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5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536757" y="4208733"/>
              <a:ext cx="585694" cy="5397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6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829458" y="3419746"/>
              <a:ext cx="538076" cy="5397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7" name="Picture 33"/>
            <p:cNvPicPr>
              <a:picLocks noChangeAspect="1" noChangeArrowheads="1"/>
            </p:cNvPicPr>
            <p:nvPr/>
          </p:nvPicPr>
          <p:blipFill>
            <a:blip r:embed="rId14" cstate="print"/>
            <a:srcRect r="75264" b="29283"/>
            <a:stretch>
              <a:fillRect/>
            </a:stretch>
          </p:blipFill>
          <p:spPr bwMode="auto">
            <a:xfrm>
              <a:off x="8573264" y="4991371"/>
              <a:ext cx="512680" cy="5397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8" name="Picture 3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541519" y="5676252"/>
              <a:ext cx="576170" cy="57626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9" name="Picture 3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881044" y="5676252"/>
              <a:ext cx="434905" cy="57626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90" name="Picture 3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043663" y="5720736"/>
              <a:ext cx="539663" cy="5270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91" name="Content Placeholder 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354" y="1127333"/>
              <a:ext cx="6736079" cy="5262562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5615609" y="1252331"/>
              <a:ext cx="629147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NASA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USGS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            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JAXA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NOAA                                                                                                      JMA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NIST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	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      KMA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WMO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ROSCOSMOS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                       CMA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ROSHYDROMET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EUMETSAT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ESA                                                               IMD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                                  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E59">
                      <a:lumMod val="75000"/>
                      <a:lumOff val="25000"/>
                    </a:srgbClr>
                  </a:solidFill>
                  <a:effectLst/>
                  <a:uLnTx/>
                  <a:uFillTx/>
                  <a:sym typeface="Tahoma Bold"/>
                </a:rPr>
                <a:t>                                                CNES                                                              ISRO  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75000"/>
                    <a:lumOff val="25000"/>
                  </a:srgbClr>
                </a:solidFill>
                <a:effectLst/>
                <a:uLnTx/>
                <a:uFillTx/>
                <a:sym typeface="Tahoma Bold"/>
              </a:endParaRPr>
            </a:p>
          </p:txBody>
        </p:sp>
        <p:pic>
          <p:nvPicPr>
            <p:cNvPr id="9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05768" y="1144906"/>
              <a:ext cx="2381250" cy="96678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94" name="Oval 93"/>
            <p:cNvSpPr/>
            <p:nvPr/>
          </p:nvSpPr>
          <p:spPr bwMode="auto">
            <a:xfrm>
              <a:off x="7976505" y="2858253"/>
              <a:ext cx="1444613" cy="144799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Tahoma Bold"/>
              </a:endParaRPr>
            </a:p>
          </p:txBody>
        </p:sp>
        <p:pic>
          <p:nvPicPr>
            <p:cNvPr id="95" name="Picture 2" descr="World Meteorological Organization on Twitter: &quot;Russia's meteorological  service has confirmed the temperature record of 38°C (100.4°F) in the  Siberian town of Verkhoyansk on 20 June. Maximum temperature from June  18-28 exceeded 30°C.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818" y="2933107"/>
              <a:ext cx="1320040" cy="132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000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056494" y="1227636"/>
            <a:ext cx="3977102" cy="5480052"/>
            <a:chOff x="8056494" y="1227636"/>
            <a:chExt cx="3977102" cy="5480052"/>
          </a:xfrm>
        </p:grpSpPr>
        <p:pic>
          <p:nvPicPr>
            <p:cNvPr id="34" name="Picture 3" descr="H:\MY DOCUMENTS\plots\plot_rad_srf_ieee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56494" y="4196262"/>
              <a:ext cx="3977102" cy="2511426"/>
            </a:xfrm>
            <a:prstGeom prst="rect">
              <a:avLst/>
            </a:prstGeom>
            <a:noFill/>
          </p:spPr>
        </p:pic>
        <p:pic>
          <p:nvPicPr>
            <p:cNvPr id="35" name="Picture 3" descr="H:\MY DOCUMENTS\plots\plot_rad_srf_ieee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494" y="1227636"/>
              <a:ext cx="3977102" cy="2511426"/>
            </a:xfrm>
            <a:prstGeom prst="rect">
              <a:avLst/>
            </a:prstGeom>
            <a:noFill/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1557591" y="3379062"/>
              <a:ext cx="0" cy="240505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793126" y="3379062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8934893" y="3381045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9073116" y="3394911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9211339" y="3408203"/>
              <a:ext cx="3544" cy="117338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9391186" y="3401591"/>
              <a:ext cx="7089" cy="1179996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705712" y="3408203"/>
              <a:ext cx="7089" cy="146150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10045045" y="3392586"/>
              <a:ext cx="28910" cy="181736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extBox 43"/>
            <p:cNvSpPr txBox="1"/>
            <p:nvPr/>
          </p:nvSpPr>
          <p:spPr>
            <a:xfrm>
              <a:off x="8793126" y="3739062"/>
              <a:ext cx="2764465" cy="2769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Spectral Band Adjustment Factors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211339" y="4506100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FCI SRFs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211339" y="1630278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SEVIRI SRFs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050834" y="993531"/>
            <a:ext cx="4141166" cy="27455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GEO-GEO inter-comparison algorithm: FCI-SEVIRI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87584" y="1351320"/>
            <a:ext cx="3095625" cy="2381250"/>
            <a:chOff x="5687512" y="1513102"/>
            <a:chExt cx="6219349" cy="4762500"/>
          </a:xfrm>
        </p:grpSpPr>
        <p:pic>
          <p:nvPicPr>
            <p:cNvPr id="5" name="Picture 2" descr="Full eisc Eart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366" y="1513102"/>
              <a:ext cx="4762500" cy="4762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3"/>
            <p:cNvSpPr/>
            <p:nvPr/>
          </p:nvSpPr>
          <p:spPr>
            <a:xfrm>
              <a:off x="5687512" y="3566258"/>
              <a:ext cx="6219349" cy="874941"/>
            </a:xfrm>
            <a:custGeom>
              <a:avLst/>
              <a:gdLst>
                <a:gd name="connsiteX0" fmla="*/ 0 w 5940611"/>
                <a:gd name="connsiteY0" fmla="*/ 546847 h 1093694"/>
                <a:gd name="connsiteX1" fmla="*/ 2970306 w 5940611"/>
                <a:gd name="connsiteY1" fmla="*/ 0 h 1093694"/>
                <a:gd name="connsiteX2" fmla="*/ 5940612 w 5940611"/>
                <a:gd name="connsiteY2" fmla="*/ 546847 h 1093694"/>
                <a:gd name="connsiteX3" fmla="*/ 2970306 w 5940611"/>
                <a:gd name="connsiteY3" fmla="*/ 1093694 h 1093694"/>
                <a:gd name="connsiteX4" fmla="*/ 0 w 5940611"/>
                <a:gd name="connsiteY4" fmla="*/ 546847 h 1093694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219349"/>
                <a:gd name="connsiteY0" fmla="*/ 547341 h 1094188"/>
                <a:gd name="connsiteX1" fmla="*/ 755297 w 6219349"/>
                <a:gd name="connsiteY1" fmla="*/ 219247 h 1094188"/>
                <a:gd name="connsiteX2" fmla="*/ 3109106 w 6219349"/>
                <a:gd name="connsiteY2" fmla="*/ 494 h 1094188"/>
                <a:gd name="connsiteX3" fmla="*/ 5467973 w 6219349"/>
                <a:gd name="connsiteY3" fmla="*/ 277863 h 1094188"/>
                <a:gd name="connsiteX4" fmla="*/ 6079412 w 6219349"/>
                <a:gd name="connsiteY4" fmla="*/ 547341 h 1094188"/>
                <a:gd name="connsiteX5" fmla="*/ 3109106 w 6219349"/>
                <a:gd name="connsiteY5" fmla="*/ 1094188 h 1094188"/>
                <a:gd name="connsiteX6" fmla="*/ 138800 w 6219349"/>
                <a:gd name="connsiteY6" fmla="*/ 547341 h 1094188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200546 w 6219349"/>
                <a:gd name="connsiteY6" fmla="*/ 91440 h 1093694"/>
                <a:gd name="connsiteX0" fmla="*/ 3109106 w 6219349"/>
                <a:gd name="connsiteY0" fmla="*/ 20300 h 1113994"/>
                <a:gd name="connsiteX1" fmla="*/ 5467973 w 6219349"/>
                <a:gd name="connsiteY1" fmla="*/ 297669 h 1113994"/>
                <a:gd name="connsiteX2" fmla="*/ 6079412 w 6219349"/>
                <a:gd name="connsiteY2" fmla="*/ 567147 h 1113994"/>
                <a:gd name="connsiteX3" fmla="*/ 3109106 w 6219349"/>
                <a:gd name="connsiteY3" fmla="*/ 1113994 h 1113994"/>
                <a:gd name="connsiteX4" fmla="*/ 138800 w 6219349"/>
                <a:gd name="connsiteY4" fmla="*/ 567147 h 1113994"/>
                <a:gd name="connsiteX5" fmla="*/ 755297 w 6219349"/>
                <a:gd name="connsiteY5" fmla="*/ 239053 h 1113994"/>
                <a:gd name="connsiteX6" fmla="*/ 3106761 w 6219349"/>
                <a:gd name="connsiteY6" fmla="*/ 25771 h 1113994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556146 w 6219349"/>
                <a:gd name="connsiteY6" fmla="*/ 423594 h 1093694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656183 w 6219349"/>
                <a:gd name="connsiteY0" fmla="*/ 0 h 1242186"/>
                <a:gd name="connsiteX1" fmla="*/ 5467973 w 6219349"/>
                <a:gd name="connsiteY1" fmla="*/ 425861 h 1242186"/>
                <a:gd name="connsiteX2" fmla="*/ 6079412 w 6219349"/>
                <a:gd name="connsiteY2" fmla="*/ 695339 h 1242186"/>
                <a:gd name="connsiteX3" fmla="*/ 3109106 w 6219349"/>
                <a:gd name="connsiteY3" fmla="*/ 1242186 h 1242186"/>
                <a:gd name="connsiteX4" fmla="*/ 138800 w 6219349"/>
                <a:gd name="connsiteY4" fmla="*/ 695339 h 1242186"/>
                <a:gd name="connsiteX5" fmla="*/ 755297 w 6219349"/>
                <a:gd name="connsiteY5" fmla="*/ 367245 h 1242186"/>
                <a:gd name="connsiteX6" fmla="*/ 3556146 w 6219349"/>
                <a:gd name="connsiteY6" fmla="*/ 572086 h 1242186"/>
                <a:gd name="connsiteX0" fmla="*/ 3656183 w 6219349"/>
                <a:gd name="connsiteY0" fmla="*/ 8 h 1242194"/>
                <a:gd name="connsiteX1" fmla="*/ 5467973 w 6219349"/>
                <a:gd name="connsiteY1" fmla="*/ 425869 h 1242194"/>
                <a:gd name="connsiteX2" fmla="*/ 6079412 w 6219349"/>
                <a:gd name="connsiteY2" fmla="*/ 695347 h 1242194"/>
                <a:gd name="connsiteX3" fmla="*/ 3109106 w 6219349"/>
                <a:gd name="connsiteY3" fmla="*/ 1242194 h 1242194"/>
                <a:gd name="connsiteX4" fmla="*/ 138800 w 6219349"/>
                <a:gd name="connsiteY4" fmla="*/ 695347 h 1242194"/>
                <a:gd name="connsiteX5" fmla="*/ 755297 w 6219349"/>
                <a:gd name="connsiteY5" fmla="*/ 367253 h 1242194"/>
                <a:gd name="connsiteX6" fmla="*/ 3556146 w 6219349"/>
                <a:gd name="connsiteY6" fmla="*/ 572094 h 1242194"/>
                <a:gd name="connsiteX0" fmla="*/ 5309137 w 6219349"/>
                <a:gd name="connsiteY0" fmla="*/ 43256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45906 w 6219349"/>
                <a:gd name="connsiteY0" fmla="*/ 148763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67973 w 6219349"/>
                <a:gd name="connsiteY0" fmla="*/ 82256 h 898581"/>
                <a:gd name="connsiteX1" fmla="*/ 6079412 w 6219349"/>
                <a:gd name="connsiteY1" fmla="*/ 351734 h 898581"/>
                <a:gd name="connsiteX2" fmla="*/ 3109106 w 6219349"/>
                <a:gd name="connsiteY2" fmla="*/ 898581 h 898581"/>
                <a:gd name="connsiteX3" fmla="*/ 138800 w 6219349"/>
                <a:gd name="connsiteY3" fmla="*/ 351734 h 898581"/>
                <a:gd name="connsiteX4" fmla="*/ 755297 w 6219349"/>
                <a:gd name="connsiteY4" fmla="*/ 23640 h 898581"/>
                <a:gd name="connsiteX5" fmla="*/ 3556146 w 6219349"/>
                <a:gd name="connsiteY5" fmla="*/ 228481 h 898581"/>
                <a:gd name="connsiteX0" fmla="*/ 5467973 w 6219349"/>
                <a:gd name="connsiteY0" fmla="*/ 290527 h 1106852"/>
                <a:gd name="connsiteX1" fmla="*/ 6079412 w 6219349"/>
                <a:gd name="connsiteY1" fmla="*/ 560005 h 1106852"/>
                <a:gd name="connsiteX2" fmla="*/ 3109106 w 6219349"/>
                <a:gd name="connsiteY2" fmla="*/ 1106852 h 1106852"/>
                <a:gd name="connsiteX3" fmla="*/ 138800 w 6219349"/>
                <a:gd name="connsiteY3" fmla="*/ 560005 h 1106852"/>
                <a:gd name="connsiteX4" fmla="*/ 755297 w 6219349"/>
                <a:gd name="connsiteY4" fmla="*/ 231911 h 1106852"/>
                <a:gd name="connsiteX5" fmla="*/ 1367838 w 6219349"/>
                <a:gd name="connsiteY5" fmla="*/ 26445 h 1106852"/>
                <a:gd name="connsiteX0" fmla="*/ 5467973 w 6219349"/>
                <a:gd name="connsiteY0" fmla="*/ 294093 h 1110418"/>
                <a:gd name="connsiteX1" fmla="*/ 6079412 w 6219349"/>
                <a:gd name="connsiteY1" fmla="*/ 563571 h 1110418"/>
                <a:gd name="connsiteX2" fmla="*/ 3109106 w 6219349"/>
                <a:gd name="connsiteY2" fmla="*/ 1110418 h 1110418"/>
                <a:gd name="connsiteX3" fmla="*/ 138800 w 6219349"/>
                <a:gd name="connsiteY3" fmla="*/ 563571 h 1110418"/>
                <a:gd name="connsiteX4" fmla="*/ 755297 w 6219349"/>
                <a:gd name="connsiteY4" fmla="*/ 235477 h 1110418"/>
                <a:gd name="connsiteX5" fmla="*/ 2598761 w 6219349"/>
                <a:gd name="connsiteY5" fmla="*/ 26104 h 1110418"/>
                <a:gd name="connsiteX0" fmla="*/ 5467973 w 6219349"/>
                <a:gd name="connsiteY0" fmla="*/ 268064 h 1084389"/>
                <a:gd name="connsiteX1" fmla="*/ 6079412 w 6219349"/>
                <a:gd name="connsiteY1" fmla="*/ 537542 h 1084389"/>
                <a:gd name="connsiteX2" fmla="*/ 3109106 w 6219349"/>
                <a:gd name="connsiteY2" fmla="*/ 1084389 h 1084389"/>
                <a:gd name="connsiteX3" fmla="*/ 138800 w 6219349"/>
                <a:gd name="connsiteY3" fmla="*/ 537542 h 1084389"/>
                <a:gd name="connsiteX4" fmla="*/ 755297 w 6219349"/>
                <a:gd name="connsiteY4" fmla="*/ 209448 h 1084389"/>
                <a:gd name="connsiteX5" fmla="*/ 2598761 w 6219349"/>
                <a:gd name="connsiteY5" fmla="*/ 75 h 1084389"/>
                <a:gd name="connsiteX0" fmla="*/ 5467973 w 6219349"/>
                <a:gd name="connsiteY0" fmla="*/ 58616 h 874941"/>
                <a:gd name="connsiteX1" fmla="*/ 6079412 w 6219349"/>
                <a:gd name="connsiteY1" fmla="*/ 328094 h 874941"/>
                <a:gd name="connsiteX2" fmla="*/ 3109106 w 6219349"/>
                <a:gd name="connsiteY2" fmla="*/ 874941 h 874941"/>
                <a:gd name="connsiteX3" fmla="*/ 138800 w 6219349"/>
                <a:gd name="connsiteY3" fmla="*/ 328094 h 874941"/>
                <a:gd name="connsiteX4" fmla="*/ 755297 w 6219349"/>
                <a:gd name="connsiteY4" fmla="*/ 0 h 87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9349" h="874941">
                  <a:moveTo>
                    <a:pt x="5467973" y="58616"/>
                  </a:moveTo>
                  <a:cubicBezTo>
                    <a:pt x="5963024" y="149757"/>
                    <a:pt x="6472556" y="192040"/>
                    <a:pt x="6079412" y="328094"/>
                  </a:cubicBezTo>
                  <a:cubicBezTo>
                    <a:pt x="5686268" y="464148"/>
                    <a:pt x="4749561" y="874941"/>
                    <a:pt x="3109106" y="874941"/>
                  </a:cubicBezTo>
                  <a:cubicBezTo>
                    <a:pt x="1468651" y="874941"/>
                    <a:pt x="531101" y="473917"/>
                    <a:pt x="138800" y="328094"/>
                  </a:cubicBezTo>
                  <a:cubicBezTo>
                    <a:pt x="-253501" y="182271"/>
                    <a:pt x="260246" y="91141"/>
                    <a:pt x="755297" y="0"/>
                  </a:cubicBezTo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pic>
          <p:nvPicPr>
            <p:cNvPr id="7" name="Picture 8" descr="MSG Satellite Illustrati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17336" r="18658" b="14922"/>
            <a:stretch/>
          </p:blipFill>
          <p:spPr bwMode="auto">
            <a:xfrm>
              <a:off x="11256613" y="3686228"/>
              <a:ext cx="5715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MTG-I satellite illustrati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t="13556" r="21031" b="13283"/>
            <a:stretch/>
          </p:blipFill>
          <p:spPr bwMode="auto">
            <a:xfrm>
              <a:off x="5799415" y="3660828"/>
              <a:ext cx="615951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8258181" y="2957678"/>
              <a:ext cx="1440000" cy="2160000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>
            <a:xfrm flipH="1">
              <a:off x="6200389" y="2957678"/>
              <a:ext cx="2777792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4"/>
            </p:cNvCxnSpPr>
            <p:nvPr/>
          </p:nvCxnSpPr>
          <p:spPr>
            <a:xfrm flipH="1" flipV="1">
              <a:off x="6200389" y="4019550"/>
              <a:ext cx="2777792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03339" y="2957678"/>
              <a:ext cx="2389504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9003339" y="4019550"/>
              <a:ext cx="2389504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4898" y="1409551"/>
            <a:ext cx="684878" cy="72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197" y="2759460"/>
            <a:ext cx="720000" cy="720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2168" y="2752346"/>
            <a:ext cx="720000" cy="72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608" y="2755181"/>
            <a:ext cx="720000" cy="72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738568" y="2768046"/>
            <a:ext cx="720000" cy="7200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12"/>
          <a:srcRect l="-1" r="-12108"/>
          <a:stretch/>
        </p:blipFill>
        <p:spPr>
          <a:xfrm>
            <a:off x="8936883" y="2761943"/>
            <a:ext cx="807191" cy="7200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1574" r="1"/>
          <a:stretch/>
        </p:blipFill>
        <p:spPr>
          <a:xfrm>
            <a:off x="8115301" y="2759460"/>
            <a:ext cx="731332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8714" y="1402174"/>
            <a:ext cx="684878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7918" y="1419415"/>
            <a:ext cx="684878" cy="72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7122" y="1419415"/>
            <a:ext cx="684878" cy="720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8007" y="2209831"/>
            <a:ext cx="76851" cy="850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48" name="Straight Connector 47"/>
          <p:cNvCxnSpPr>
            <a:stCxn id="47" idx="0"/>
          </p:cNvCxnSpPr>
          <p:nvPr/>
        </p:nvCxnSpPr>
        <p:spPr>
          <a:xfrm flipV="1">
            <a:off x="5876433" y="1419415"/>
            <a:ext cx="1481484" cy="790416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>
            <a:stCxn id="47" idx="3"/>
          </p:cNvCxnSpPr>
          <p:nvPr/>
        </p:nvCxnSpPr>
        <p:spPr>
          <a:xfrm flipV="1">
            <a:off x="5914858" y="2105849"/>
            <a:ext cx="1437399" cy="146512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>
            <a:off x="5914858" y="2222880"/>
            <a:ext cx="1406119" cy="536580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>
            <a:stCxn id="47" idx="3"/>
          </p:cNvCxnSpPr>
          <p:nvPr/>
        </p:nvCxnSpPr>
        <p:spPr>
          <a:xfrm>
            <a:off x="5914858" y="2252361"/>
            <a:ext cx="1419427" cy="1218339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TextBox 52"/>
          <p:cNvSpPr txBox="1"/>
          <p:nvPr/>
        </p:nvSpPr>
        <p:spPr>
          <a:xfrm>
            <a:off x="8672508" y="832440"/>
            <a:ext cx="180242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Time (1 hour)</a:t>
            </a:r>
            <a:endParaRPr kumimoji="0" lang="en-GB" sz="12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00037" y="1085686"/>
            <a:ext cx="4259467" cy="53818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Collocate in Space, Time, Angle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Subset to 30°x30°N/S/E/W (VZA&lt;30°)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Re-grid GEO images to 15x15 km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</a:endParaRP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Maximum difference in |</a:t>
            </a:r>
            <a:r>
              <a:rPr kumimoji="0" lang="en-GB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dsec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(VZA)| &lt; 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0.03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Pixels’ max time difference |</a:t>
            </a:r>
            <a:r>
              <a:rPr kumimoji="0" lang="en-GB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dt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| &lt; 300s</a:t>
            </a: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Calculate Mean &amp; Variance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Account for Spectral differences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Apply </a:t>
            </a:r>
            <a:r>
              <a:rPr kumimoji="0" lang="en-GB" sz="1800" b="0" i="1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Spectral Band Adjustment Factors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Filter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Apply Sun-Glint mask to solar </a:t>
            </a:r>
            <a:r>
              <a:rPr lang="en-GB" sz="1800" b="0" dirty="0" smtClean="0">
                <a:solidFill>
                  <a:srgbClr val="38484E"/>
                </a:solidFill>
              </a:rPr>
              <a:t>channels</a:t>
            </a:r>
          </a:p>
          <a:p>
            <a:pPr marL="266700" lvl="1" indent="-266700"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Tag land/sea/day/night for analysis</a:t>
            </a:r>
            <a:endParaRPr lang="en-GB" sz="1800" b="0" dirty="0">
              <a:solidFill>
                <a:srgbClr val="38484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Combine</a:t>
            </a:r>
          </a:p>
          <a:p>
            <a:pPr marL="266700" lvl="1" indent="-266700"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Collocations within 1 hour windows</a:t>
            </a:r>
            <a:endParaRPr lang="en-GB" sz="1800" b="0" dirty="0">
              <a:solidFill>
                <a:srgbClr val="38484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Compare</a:t>
            </a: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Weighted regression of radiances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uncertainties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&amp; Monitor Bias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Check medium-term radiometric</a:t>
            </a:r>
            <a:r>
              <a:rPr lang="en-US" sz="1800" dirty="0" smtClean="0">
                <a:solidFill>
                  <a:srgbClr val="38484E"/>
                </a:solidFill>
              </a:rPr>
              <a:t> </a:t>
            </a: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stability &lt;</a:t>
            </a: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0.1 % </a:t>
            </a: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/ 24 </a:t>
            </a:r>
            <a:r>
              <a:rPr kumimoji="0" lang="en-US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hr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for VIS/NIR</a:t>
            </a:r>
            <a:b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</a:b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&lt;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0.1 K 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/ 10 min for IR</a:t>
            </a:r>
            <a:endParaRPr kumimoji="0" lang="en-GB" sz="2000" b="0" i="0" u="none" strike="noStrike" kern="0" cap="none" spc="-100" normalizeH="0" baseline="0" noProof="0" dirty="0">
              <a:ln>
                <a:noFill/>
              </a:ln>
              <a:solidFill>
                <a:srgbClr val="CB333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55" name="Chord 54"/>
          <p:cNvSpPr/>
          <p:nvPr/>
        </p:nvSpPr>
        <p:spPr>
          <a:xfrm rot="17558460">
            <a:off x="5602261" y="2395451"/>
            <a:ext cx="358924" cy="343018"/>
          </a:xfrm>
          <a:prstGeom prst="chord">
            <a:avLst/>
          </a:prstGeom>
          <a:solidFill>
            <a:srgbClr val="0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7362166" y="1167424"/>
            <a:ext cx="4603222" cy="31640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 flipH="1">
            <a:off x="9073116" y="2116858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/>
          <p:cNvCxnSpPr/>
          <p:nvPr/>
        </p:nvCxnSpPr>
        <p:spPr>
          <a:xfrm flipH="1">
            <a:off x="11423931" y="2156549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Arrow Connector 67"/>
          <p:cNvCxnSpPr/>
          <p:nvPr/>
        </p:nvCxnSpPr>
        <p:spPr>
          <a:xfrm flipH="1">
            <a:off x="10059500" y="214593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Arrow Connector 68"/>
          <p:cNvCxnSpPr/>
          <p:nvPr/>
        </p:nvCxnSpPr>
        <p:spPr>
          <a:xfrm flipH="1">
            <a:off x="7694964" y="212241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TextBox 60"/>
          <p:cNvSpPr txBox="1"/>
          <p:nvPr/>
        </p:nvSpPr>
        <p:spPr>
          <a:xfrm>
            <a:off x="7456890" y="2129551"/>
            <a:ext cx="4892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kumimoji="0" lang="el-GR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     |    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2569"/>
                </a:solidFill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lang="el-GR" sz="1200" dirty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lang="en-GB" sz="1200" dirty="0" smtClean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  <a:endParaRPr lang="en-GB" sz="1200" dirty="0">
              <a:solidFill>
                <a:srgbClr val="002569"/>
              </a:solidFill>
              <a:latin typeface="Times New Roman" panose="02020603050405020304" pitchFamily="18" charset="0"/>
              <a:ea typeface="Tahoma Bold"/>
              <a:cs typeface="Times New Roman" panose="02020603050405020304" pitchFamily="18" charset="0"/>
              <a:sym typeface="Tahoma Bold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4232962" y="4115402"/>
            <a:ext cx="3700821" cy="2332635"/>
            <a:chOff x="4232962" y="4115402"/>
            <a:chExt cx="3700821" cy="2332635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13"/>
            <a:srcRect l="-80" t="9036" r="48879" b="3672"/>
            <a:stretch/>
          </p:blipFill>
          <p:spPr>
            <a:xfrm>
              <a:off x="4270259" y="4138246"/>
              <a:ext cx="3663524" cy="2309791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232962" y="4115402"/>
              <a:ext cx="321829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SEVIRI VIS0.6	FCI VIS0.6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86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uiExpand="1"/>
      <p:bldP spid="54" grpId="0" uiExpand="1" build="p"/>
      <p:bldP spid="55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900809"/>
            <a:ext cx="8931600" cy="5741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898978"/>
            <a:ext cx="8934450" cy="5743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GEO-GEO Results – </a:t>
            </a:r>
            <a:r>
              <a:rPr lang="en-GB" dirty="0" smtClean="0"/>
              <a:t>Normalised Differences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00" y="898978"/>
            <a:ext cx="8931600" cy="57417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1139429"/>
            <a:ext cx="3257550" cy="5262675"/>
          </a:xfrm>
        </p:spPr>
        <p:txBody>
          <a:bodyPr>
            <a:normAutofit fontScale="55000" lnSpcReduction="20000"/>
          </a:bodyPr>
          <a:lstStyle/>
          <a:p>
            <a:r>
              <a:rPr lang="en-GB" sz="3300" dirty="0"/>
              <a:t>FCI VNIR calibration is not yet updated in-flight </a:t>
            </a:r>
            <a:endParaRPr lang="en-GB" sz="3300" dirty="0" smtClean="0"/>
          </a:p>
          <a:p>
            <a:endParaRPr lang="en-GB" sz="3300" dirty="0"/>
          </a:p>
          <a:p>
            <a:r>
              <a:rPr lang="en-GB" dirty="0" smtClean="0"/>
              <a:t>SEVIRI </a:t>
            </a:r>
            <a:r>
              <a:rPr lang="en-GB" dirty="0" smtClean="0"/>
              <a:t>VIS0.6/0.8 </a:t>
            </a:r>
            <a:r>
              <a:rPr lang="en-GB" dirty="0"/>
              <a:t>calibration known to be biased by </a:t>
            </a:r>
            <a:r>
              <a:rPr lang="en-GB" dirty="0" smtClean="0"/>
              <a:t>10%/ 7</a:t>
            </a:r>
            <a:r>
              <a:rPr lang="en-GB" dirty="0"/>
              <a:t>%</a:t>
            </a:r>
          </a:p>
          <a:p>
            <a:endParaRPr lang="en-GB" dirty="0"/>
          </a:p>
          <a:p>
            <a:r>
              <a:rPr lang="en-GB" dirty="0"/>
              <a:t>Other </a:t>
            </a:r>
            <a:r>
              <a:rPr lang="en-GB" dirty="0" smtClean="0"/>
              <a:t>differences/stripes </a:t>
            </a:r>
            <a:r>
              <a:rPr lang="en-GB" dirty="0"/>
              <a:t>due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 </a:t>
            </a:r>
            <a:r>
              <a:rPr lang="en-GB" dirty="0"/>
              <a:t>ongoing detector calibration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Target area moves due to  satellites’ orbital inclination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Sun glint mask moves </a:t>
            </a:r>
            <a:r>
              <a:rPr lang="en-GB" dirty="0"/>
              <a:t>with </a:t>
            </a:r>
            <a:r>
              <a:rPr lang="en-GB" dirty="0" smtClean="0"/>
              <a:t>Sun during the day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Differences vary with:</a:t>
            </a:r>
          </a:p>
          <a:p>
            <a:pPr lvl="1"/>
            <a:r>
              <a:rPr lang="en-GB" dirty="0" smtClean="0"/>
              <a:t>Time of day</a:t>
            </a:r>
          </a:p>
          <a:p>
            <a:pPr lvl="1"/>
            <a:r>
              <a:rPr lang="en-GB" dirty="0" smtClean="0"/>
              <a:t>Land/Water</a:t>
            </a:r>
          </a:p>
          <a:p>
            <a:pPr lvl="1"/>
            <a:r>
              <a:rPr lang="en-GB" dirty="0" smtClean="0"/>
              <a:t>Scene radiance </a:t>
            </a:r>
            <a:br>
              <a:rPr lang="en-GB" dirty="0" smtClean="0"/>
            </a:br>
            <a:r>
              <a:rPr lang="en-GB" dirty="0" smtClean="0"/>
              <a:t>(clear/cloudy)</a:t>
            </a:r>
          </a:p>
          <a:p>
            <a:pPr lvl="1"/>
            <a:r>
              <a:rPr lang="en-GB" dirty="0"/>
              <a:t>Cloud edge </a:t>
            </a:r>
            <a:r>
              <a:rPr lang="en-GB" dirty="0" smtClean="0"/>
              <a:t>effects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859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" y="811417"/>
            <a:ext cx="12192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GEO-GEO Results – </a:t>
            </a:r>
            <a:r>
              <a:rPr lang="en-GB" dirty="0" smtClean="0"/>
              <a:t>Scatterplots + Regression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42948"/>
            <a:ext cx="12097407" cy="4032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42948"/>
            <a:ext cx="12192000" cy="406400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90614" y="4938478"/>
            <a:ext cx="11627339" cy="171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b="0" kern="0" dirty="0" smtClean="0"/>
              <a:t>Scatterplots show relationship between collocated </a:t>
            </a:r>
            <a:r>
              <a:rPr lang="en-GB" b="0" kern="0" dirty="0" err="1" smtClean="0"/>
              <a:t>superpixels</a:t>
            </a:r>
            <a:r>
              <a:rPr lang="en-GB" b="0" kern="0" dirty="0" smtClean="0"/>
              <a:t> – e.g. calibration bias, non-linearity</a:t>
            </a:r>
          </a:p>
          <a:p>
            <a:r>
              <a:rPr lang="en-GB" b="0" kern="0" dirty="0" smtClean="0"/>
              <a:t>Currently using linear regression to define relationship (under review)</a:t>
            </a:r>
          </a:p>
          <a:p>
            <a:r>
              <a:rPr lang="en-GB" b="0" kern="0" dirty="0" smtClean="0"/>
              <a:t>Results sensitive to Spectral Band Adjustment </a:t>
            </a:r>
            <a:r>
              <a:rPr lang="en-GB" b="0" kern="0" dirty="0" smtClean="0"/>
              <a:t>Factors </a:t>
            </a:r>
            <a:endParaRPr lang="en-GB" b="0" kern="0" dirty="0" smtClean="0"/>
          </a:p>
          <a:p>
            <a:r>
              <a:rPr lang="en-GB" b="0" kern="0" dirty="0" smtClean="0"/>
              <a:t>Results currently vary during day for some channels – highlighting processing issues</a:t>
            </a:r>
          </a:p>
          <a:p>
            <a:pPr lvl="1"/>
            <a:r>
              <a:rPr lang="en-GB" b="0" kern="0" dirty="0" smtClean="0">
                <a:solidFill>
                  <a:srgbClr val="FF0000"/>
                </a:solidFill>
              </a:rPr>
              <a:t>Data is not radiometrically tuned – and many corrections not yet enabled</a:t>
            </a:r>
            <a:endParaRPr lang="en-GB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94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GEO-GEO Results – Regression Coefficient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23" y="1121386"/>
            <a:ext cx="11513820" cy="5417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9310" y="782834"/>
            <a:ext cx="56622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MTG-I1/FCI-Meteosat-10/SEVIRI VIS0.6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2023-08-05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2967770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GSICS GEO-LEO IR algorithm: </a:t>
            </a:r>
            <a:r>
              <a:rPr lang="en-GB" dirty="0" smtClean="0"/>
              <a:t>FCI-IASI	</a:t>
            </a:r>
            <a:endParaRPr lang="en-GB" dirty="0"/>
          </a:p>
        </p:txBody>
      </p:sp>
      <p:pic>
        <p:nvPicPr>
          <p:cNvPr id="56" name="Picture 2" descr="http://tcweb.eumetsat.int/tcc1/proj/gsics/results/seviri/msg3/iasi/metopa/2014/11/msg3-iasi_20141104_2130_bias_ts_ir13.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706" y="3816196"/>
            <a:ext cx="3428732" cy="2571549"/>
          </a:xfrm>
          <a:prstGeom prst="rect">
            <a:avLst/>
          </a:prstGeom>
          <a:noFill/>
        </p:spPr>
      </p:pic>
      <p:pic>
        <p:nvPicPr>
          <p:cNvPr id="57" name="Picture 2" descr="H:\MY DOCUMENTS\plots\GEO-LEO-collocations_480px_V01_2012-02-02.gif"/>
          <p:cNvPicPr>
            <a:picLocks noChangeArrowheads="1"/>
          </p:cNvPicPr>
          <p:nvPr/>
        </p:nvPicPr>
        <p:blipFill>
          <a:blip r:embed="rId3" cstate="print"/>
          <a:srcRect t="5730"/>
          <a:stretch>
            <a:fillRect/>
          </a:stretch>
        </p:blipFill>
        <p:spPr bwMode="auto">
          <a:xfrm>
            <a:off x="4944140" y="925215"/>
            <a:ext cx="3291840" cy="3103217"/>
          </a:xfrm>
          <a:prstGeom prst="rect">
            <a:avLst/>
          </a:prstGeom>
          <a:noFill/>
        </p:spPr>
      </p:pic>
      <p:sp>
        <p:nvSpPr>
          <p:cNvPr id="58" name="Content Placeholder 2"/>
          <p:cNvSpPr txBox="1">
            <a:spLocks/>
          </p:cNvSpPr>
          <p:nvPr/>
        </p:nvSpPr>
        <p:spPr>
          <a:xfrm>
            <a:off x="300037" y="863428"/>
            <a:ext cx="5565925" cy="56968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Collocate in Space, Time, Angle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Collect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S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imultaneous 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adir 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O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verpasses (SNOs)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Maximum difference in |</a:t>
            </a:r>
            <a:r>
              <a:rPr lang="en-GB" sz="1800" b="0" dirty="0" err="1">
                <a:solidFill>
                  <a:srgbClr val="38484E"/>
                </a:solidFill>
              </a:rPr>
              <a:t>dsec</a:t>
            </a:r>
            <a:r>
              <a:rPr lang="en-GB" sz="1800" b="0" dirty="0">
                <a:solidFill>
                  <a:srgbClr val="38484E"/>
                </a:solidFill>
              </a:rPr>
              <a:t>(VZA</a:t>
            </a:r>
            <a:r>
              <a:rPr lang="en-GB" sz="1800" b="0" dirty="0" smtClean="0">
                <a:solidFill>
                  <a:srgbClr val="38484E"/>
                </a:solidFill>
              </a:rPr>
              <a:t>)| &lt; 0.03</a:t>
            </a:r>
            <a:endParaRPr lang="en-GB" sz="1800" b="0" dirty="0">
              <a:solidFill>
                <a:srgbClr val="38484E"/>
              </a:solidFill>
            </a:endParaRP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Pixels’ max time difference |</a:t>
            </a:r>
            <a:r>
              <a:rPr lang="en-GB" sz="1800" b="0" dirty="0" err="1">
                <a:solidFill>
                  <a:srgbClr val="38484E"/>
                </a:solidFill>
              </a:rPr>
              <a:t>dt</a:t>
            </a:r>
            <a:r>
              <a:rPr lang="en-GB" sz="1800" b="0" dirty="0" smtClean="0">
                <a:solidFill>
                  <a:srgbClr val="38484E"/>
                </a:solidFill>
              </a:rPr>
              <a:t>| &lt; 300 s</a:t>
            </a:r>
            <a:endParaRPr lang="en-GB" sz="1800" b="0" dirty="0">
              <a:solidFill>
                <a:srgbClr val="38484E"/>
              </a:solidFill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Day- and Night-time data (IR3.8 night-only)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Average all FCI pixels in each IASI </a:t>
            </a:r>
            <a:r>
              <a:rPr lang="en-GB" sz="1800" b="0" dirty="0" err="1" smtClean="0">
                <a:solidFill>
                  <a:srgbClr val="38484E"/>
                </a:solidFill>
              </a:rPr>
              <a:t>FoV</a:t>
            </a:r>
            <a:r>
              <a:rPr lang="en-GB" sz="1800" b="0" dirty="0" smtClean="0">
                <a:solidFill>
                  <a:srgbClr val="38484E"/>
                </a:solidFill>
              </a:rPr>
              <a:t> (+ var.)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Hyperspectral Reference (IASI)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Convolve IASI spectrum with FCI SRF</a:t>
            </a:r>
            <a:r>
              <a:rPr lang="en-GB" sz="1800" dirty="0">
                <a:solidFill>
                  <a:srgbClr val="38484E"/>
                </a:solidFill>
              </a:rPr>
              <a:t>s</a:t>
            </a:r>
            <a:endParaRPr kumimoji="0" lang="en-GB" sz="1800" b="0" i="1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Can investigate SRF errors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Compare</a:t>
            </a: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Apply weighted regression to collocated radiances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uncertainties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Generate GSICS Correction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Update daily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Distribute via GSICS Servers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&amp; Monitor Bias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Verify Radiometric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Accuracy Requirement (&lt;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0.7 K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</a:t>
            </a:r>
            <a:endParaRPr kumimoji="0" lang="en-US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Check long-term stability (&lt;</a:t>
            </a: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0.3 K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over lifetime)</a:t>
            </a:r>
            <a:endParaRPr kumimoji="0" lang="en-US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Including decontaminations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0" cap="none" spc="-100" normalizeH="0" baseline="0" noProof="0" dirty="0">
              <a:ln>
                <a:noFill/>
              </a:ln>
              <a:solidFill>
                <a:srgbClr val="CB333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59" name="Picture 3" descr="H:\MY DOCUMENTS\plots\plot_rad_srf_ieee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336" y="1281112"/>
            <a:ext cx="3977102" cy="2511426"/>
          </a:xfrm>
          <a:prstGeom prst="rect">
            <a:avLst/>
          </a:prstGeom>
          <a:noFill/>
        </p:spPr>
      </p:pic>
      <p:pic>
        <p:nvPicPr>
          <p:cNvPr id="60" name="Picture 2" descr="H:\MY DOCUMENTS\GSICS\logo\GSICS3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162" y="4708777"/>
            <a:ext cx="1428750" cy="581025"/>
          </a:xfrm>
          <a:prstGeom prst="rect">
            <a:avLst/>
          </a:prstGeom>
          <a:noFill/>
        </p:spPr>
      </p:pic>
      <p:grpSp>
        <p:nvGrpSpPr>
          <p:cNvPr id="61" name="Group 60"/>
          <p:cNvGrpSpPr/>
          <p:nvPr/>
        </p:nvGrpSpPr>
        <p:grpSpPr>
          <a:xfrm>
            <a:off x="5726286" y="3685094"/>
            <a:ext cx="3048000" cy="2720374"/>
            <a:chOff x="5726286" y="3685094"/>
            <a:chExt cx="3048000" cy="2720374"/>
          </a:xfrm>
        </p:grpSpPr>
        <p:pic>
          <p:nvPicPr>
            <p:cNvPr id="62" name="Picture 61" descr="msg2-iasi_20111120_2215_scatter_ir13.4.gif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6286" y="3898354"/>
              <a:ext cx="3048000" cy="2507114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707198" y="6150535"/>
              <a:ext cx="10550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[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mW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/m2/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sr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/cm-1]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5B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5451034" y="4097227"/>
              <a:ext cx="10550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[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mW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/m2/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sr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/cm-1]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5B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5" name="Straight Connector 64"/>
          <p:cNvCxnSpPr/>
          <p:nvPr/>
        </p:nvCxnSpPr>
        <p:spPr bwMode="auto">
          <a:xfrm flipV="1">
            <a:off x="7020232" y="4090219"/>
            <a:ext cx="0" cy="1927123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348747" y="6302477"/>
            <a:ext cx="397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100" spc="-100" dirty="0" smtClean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Bias at Standard Scene Radiance (~285K)</a:t>
            </a:r>
            <a:br>
              <a:rPr lang="en-GB" sz="1400" kern="100" spc="-100" dirty="0" smtClean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</a:br>
            <a:r>
              <a:rPr lang="en-GB" sz="1400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Bias at </a:t>
            </a:r>
            <a:r>
              <a:rPr lang="en-GB" sz="1400" kern="100" spc="-1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Cold Scene (220K)</a:t>
            </a:r>
            <a:endParaRPr lang="en-GB" sz="1400" kern="100" spc="-100" dirty="0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807" y="722238"/>
            <a:ext cx="3200724" cy="3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  <p:bldP spid="66" grpId="0"/>
    </p:bld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 (3)</Template>
  <TotalTime>825</TotalTime>
  <Words>1406</Words>
  <Application>Microsoft Office PowerPoint</Application>
  <PresentationFormat>Widescreen</PresentationFormat>
  <Paragraphs>246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Helvetica</vt:lpstr>
      <vt:lpstr>Roboto</vt:lpstr>
      <vt:lpstr>Roboto Light</vt:lpstr>
      <vt:lpstr>Roboto Medium</vt:lpstr>
      <vt:lpstr>Tahoma</vt:lpstr>
      <vt:lpstr>Tahoma Bold</vt:lpstr>
      <vt:lpstr>Times New Roman</vt:lpstr>
      <vt:lpstr>3_Programmes Template</vt:lpstr>
      <vt:lpstr>PowerPoint Presentation</vt:lpstr>
      <vt:lpstr>First Acquisition  from MTG-I1/FCI</vt:lpstr>
      <vt:lpstr>Introduction</vt:lpstr>
      <vt:lpstr>Global Space-based Inter-Calibration System</vt:lpstr>
      <vt:lpstr>GEO-GEO inter-comparison algorithm: FCI-SEVIRI</vt:lpstr>
      <vt:lpstr>Example GEO-GEO Results – Normalised Differences</vt:lpstr>
      <vt:lpstr>Example GEO-GEO Results – Scatterplots + Regression</vt:lpstr>
      <vt:lpstr>Example GEO-GEO Results – Regression Coefficient</vt:lpstr>
      <vt:lpstr>Current GSICS GEO-LEO IR algorithm: FCI-IASI </vt:lpstr>
      <vt:lpstr>Scatterplot of Collocated Radiances + fitted GSICS Correction</vt:lpstr>
      <vt:lpstr>Scatterplot of Collocated BTs + fitted GSICS Correction</vt:lpstr>
      <vt:lpstr>Long-term monitoring during FCI Operations</vt:lpstr>
      <vt:lpstr>Development of GEO-LEO IR v2 algorithm for FCI</vt:lpstr>
      <vt:lpstr>Conclusions and Outlook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Hewison</dc:creator>
  <cp:lastModifiedBy>Tim Hewison</cp:lastModifiedBy>
  <cp:revision>39</cp:revision>
  <cp:lastPrinted>2006-03-06T14:11:17Z</cp:lastPrinted>
  <dcterms:created xsi:type="dcterms:W3CDTF">2023-09-05T15:25:17Z</dcterms:created>
  <dcterms:modified xsi:type="dcterms:W3CDTF">2023-09-07T15:16:12Z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1250548</vt:lpwstr>
  </property>
  <property fmtid="{D5CDD505-2E9C-101B-9397-08002B2CF9AE}" pid="3" name="DM_DOCNAME">
    <vt:lpwstr>Presentation Landscape Template (Programmes)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EUM/IM/TEM/21/1250548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