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15" r:id="rId5"/>
    <p:sldId id="314" r:id="rId6"/>
    <p:sldId id="308" r:id="rId7"/>
    <p:sldId id="309" r:id="rId8"/>
    <p:sldId id="310" r:id="rId9"/>
    <p:sldId id="312" r:id="rId10"/>
    <p:sldId id="323" r:id="rId11"/>
    <p:sldId id="316" r:id="rId12"/>
    <p:sldId id="318" r:id="rId13"/>
    <p:sldId id="317" r:id="rId14"/>
    <p:sldId id="320" r:id="rId15"/>
    <p:sldId id="302" r:id="rId16"/>
    <p:sldId id="303" r:id="rId17"/>
    <p:sldId id="300" r:id="rId18"/>
    <p:sldId id="301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CB17-0F9F-B900-9888-10B8F5F37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A47BA-A3D6-DBA5-4824-DE6A4B3F5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64D1-A4FD-A8BC-9811-0CD2D056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A2F1-2121-2D73-8CE2-7C3DAD38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98DEE-C013-4F8B-8335-DF30F42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47A5-28B2-D2A7-E035-A68D41AE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A9D7C-5D0C-15CB-5451-B811562FD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7776-E98E-8BC7-DB56-46AAE288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F6170-6F62-82F4-D28D-5B297A8A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FD98C-788C-A24A-283C-AE70DD4F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57A54-8F69-F70A-9648-90D6D7849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F18E0-5F90-72A9-1DD9-1FFDE465C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9C59-DB98-3A7F-220F-D4E7A7A4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4C9A-D532-548D-EEF1-0477BE36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D384-0FDA-BE4E-0056-19DA8490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ADEB-A609-89BF-97FB-C9CCA6CD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98AB-57FA-B4D2-4CB0-D8652FC2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7B513-AE10-3798-2298-ECE95801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199C-7EA3-CA95-2380-610654B4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80FA9-597A-6CE5-56CA-34027AA0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90FC-40F1-2056-DFB8-8A204DF5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C36F9-2255-E96B-AB66-D6D12D3C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8DF3-F056-34DE-57C8-71C089C3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87BB-AB61-F40A-DEE8-B06FEEA9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59D0-F09C-426E-3511-243C6C63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3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045A-8A7F-0BEC-3605-5B99B99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FBA6-25D6-3879-6CAC-B4C04799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ACBE2-7EC2-39BA-CD06-57508DC08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E9B83-BC12-98D0-6A7E-BB1907BA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9DD48-1260-A57A-3B04-C9065791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D1A7D-351E-E1A5-33BC-3C75D962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ED23-1231-6694-99FB-5DB7877E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4D3E-3E73-E89E-9E81-A2617A115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7073B-AE94-088F-9C01-0C28E818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6C567-E74B-6838-E7E5-FF0050A69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8B590-53AC-FA7D-8764-FC5715E97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F0AE8-E48E-7B1B-7C1C-7C8BB1EC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2B2BA-B849-1829-2589-01F9BB21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A4B7E-6102-5F36-6E64-18C243D3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FA3C-6386-1B35-F7E7-6C56B307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12BF8-E805-C9CF-243C-7D05289A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9C7C3-6E21-9A06-906E-EFCEE43A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ABE68-041D-6EAE-4C06-1A8B23F9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9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51AD0-7ECA-DEDD-02AA-D74AFA0D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84CDD-1A12-9321-DEA7-B762FA69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9AB51-2904-4119-AF32-83F78F94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A924-8605-6026-146D-D0BA6E63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3FC3-C4FE-644F-4D61-70A10A03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C1308-7197-513D-5652-343650DA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B8C1-3D51-E4C3-EACB-F433835F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1E327-E6ED-B59C-2BCB-FDFF574C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E635A-DAC0-812F-F57E-1EF4A5B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1ACD-4F52-4F38-B011-71603B1D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21D7A-5FB3-618B-DFC0-FC33F90BC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CC5D-915C-24FD-8113-BBBCBEED8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687FD-89F0-D5C1-6852-CBE68B83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E8C14-88F8-0EB4-1486-2D277D26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2C200-E8E6-D309-AF34-C4068B4A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C445E-B031-658A-1668-46F3558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D1CD6-87D3-7CEF-96EB-CCB74D7B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E56A-55BD-5483-3F44-2E4CF7BDF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703A-2773-5F4B-88A9-FA5C51E8CC93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4202B-AEA8-7C0D-AF7E-F5E7DE04E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FF32-84D8-E284-57CA-95DB0CA0A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7E64-BC88-3F4D-BB94-3863C182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CE1E-CD73-40C6-B128-5FFD65A5D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51" y="1122363"/>
            <a:ext cx="11517330" cy="2387600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GOES-13 and GOES-16 3.8µm and 11µm BT direct comparisons to stress the importance of scene dependent SBAFs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32CF-D751-3E37-CE59-8D41BE929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Doelling and </a:t>
            </a:r>
            <a:r>
              <a:rPr lang="en-US"/>
              <a:t>Conor Haney</a:t>
            </a:r>
            <a:endParaRPr lang="en-US" dirty="0"/>
          </a:p>
          <a:p>
            <a:endParaRPr lang="en-US" dirty="0"/>
          </a:p>
          <a:p>
            <a:r>
              <a:rPr lang="en-US" dirty="0"/>
              <a:t>GSICS IR subgroup meeting</a:t>
            </a:r>
          </a:p>
          <a:p>
            <a:r>
              <a:rPr lang="en-US" dirty="0"/>
              <a:t>Nov 2, 2023</a:t>
            </a:r>
          </a:p>
        </p:txBody>
      </p:sp>
    </p:spTree>
    <p:extLst>
      <p:ext uri="{BB962C8B-B14F-4D97-AF65-F5344CB8AC3E}">
        <p14:creationId xmlns:p14="http://schemas.microsoft.com/office/powerpoint/2010/main" val="241969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823FB-C324-3E2C-9CD5-6676B95C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079500"/>
            <a:ext cx="5321300" cy="469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27F29-2B4B-7FCA-916F-0692BF8C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91" y="1104900"/>
            <a:ext cx="5283200" cy="467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87DE5-07F8-ED7B-BDAD-E63D84A3067F}"/>
              </a:ext>
            </a:extLst>
          </p:cNvPr>
          <p:cNvSpPr txBox="1"/>
          <p:nvPr/>
        </p:nvSpPr>
        <p:spPr>
          <a:xfrm>
            <a:off x="5009322" y="805070"/>
            <a:ext cx="31173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 corner has some visible light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32EFDE-DBA5-BED6-69EC-B26B406FABD2}"/>
              </a:ext>
            </a:extLst>
          </p:cNvPr>
          <p:cNvCxnSpPr>
            <a:cxnSpLocks/>
          </p:cNvCxnSpPr>
          <p:nvPr/>
        </p:nvCxnSpPr>
        <p:spPr>
          <a:xfrm flipH="1">
            <a:off x="4637832" y="1174402"/>
            <a:ext cx="749177" cy="8432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2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1BC63-B77E-5006-FE0A-0BD2EF594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688" y="727042"/>
            <a:ext cx="1107881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 The next slides have </a:t>
            </a:r>
            <a:r>
              <a:rPr lang="en-US" dirty="0" err="1"/>
              <a:t>BTsigma</a:t>
            </a:r>
            <a:r>
              <a:rPr lang="en-US" dirty="0"/>
              <a:t>&lt;0.25K homogeneity filtering applied </a:t>
            </a:r>
            <a:br>
              <a:rPr lang="en-US" dirty="0"/>
            </a:br>
            <a:r>
              <a:rPr lang="en-US" dirty="0"/>
              <a:t>• no land and ocean separation or VZA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67969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DF2BE-97C5-C012-D790-C0436044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348" y="95250"/>
            <a:ext cx="5511800" cy="657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6E981-23B2-A3B7-525D-0F7A9D6F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3" y="184150"/>
            <a:ext cx="5537200" cy="648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1DC23-2C3A-CD97-A950-431B43F68725}"/>
              </a:ext>
            </a:extLst>
          </p:cNvPr>
          <p:cNvSpPr txBox="1"/>
          <p:nvPr/>
        </p:nvSpPr>
        <p:spPr>
          <a:xfrm>
            <a:off x="5547921" y="25400"/>
            <a:ext cx="15754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G16 BT</a:t>
            </a:r>
          </a:p>
          <a:p>
            <a:r>
              <a:rPr lang="en-US" dirty="0" err="1"/>
              <a:t>BTsigma</a:t>
            </a:r>
            <a:r>
              <a:rPr lang="en-US" dirty="0"/>
              <a:t>&lt;0.25K</a:t>
            </a:r>
          </a:p>
        </p:txBody>
      </p:sp>
    </p:spTree>
    <p:extLst>
      <p:ext uri="{BB962C8B-B14F-4D97-AF65-F5344CB8AC3E}">
        <p14:creationId xmlns:p14="http://schemas.microsoft.com/office/powerpoint/2010/main" val="198160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A9414-3BDD-74D4-6672-E738C938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33350"/>
            <a:ext cx="5499100" cy="659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73AFD-3544-C73D-63EF-E1AF46C6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950"/>
            <a:ext cx="572770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83DE1-921B-21E5-967A-0C557F557E1B}"/>
              </a:ext>
            </a:extLst>
          </p:cNvPr>
          <p:cNvSpPr txBox="1"/>
          <p:nvPr/>
        </p:nvSpPr>
        <p:spPr>
          <a:xfrm>
            <a:off x="5410176" y="131970"/>
            <a:ext cx="15903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G16-G13 BTD</a:t>
            </a:r>
          </a:p>
          <a:p>
            <a:r>
              <a:rPr lang="en-US" dirty="0" err="1"/>
              <a:t>BTsigma</a:t>
            </a:r>
            <a:r>
              <a:rPr lang="en-US" dirty="0"/>
              <a:t>&lt;0.25K</a:t>
            </a:r>
          </a:p>
        </p:txBody>
      </p:sp>
    </p:spTree>
    <p:extLst>
      <p:ext uri="{BB962C8B-B14F-4D97-AF65-F5344CB8AC3E}">
        <p14:creationId xmlns:p14="http://schemas.microsoft.com/office/powerpoint/2010/main" val="377232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5BDF8-6E6B-BAFF-2FD8-F87BB5AE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969894"/>
            <a:ext cx="5807324" cy="4764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11A29-4CE2-A33D-5A4F-2F555C0A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73" y="969894"/>
            <a:ext cx="5753744" cy="47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0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F6C12-EC24-F00A-77B8-C97BFE21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0" y="0"/>
            <a:ext cx="41148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0FC73-0972-30FC-4C53-C831FA827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34" y="0"/>
            <a:ext cx="41148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7C78B-3EFA-C2B3-0B1E-3083F9B7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4" y="3429000"/>
            <a:ext cx="4114799" cy="3428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C01E4-377D-75DE-2FE0-51D1DCD9E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85" y="3524314"/>
            <a:ext cx="3870332" cy="3225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9837FD-E4AB-BE3A-D4DC-EB171EEB401E}"/>
              </a:ext>
            </a:extLst>
          </p:cNvPr>
          <p:cNvSpPr txBox="1"/>
          <p:nvPr/>
        </p:nvSpPr>
        <p:spPr>
          <a:xfrm>
            <a:off x="1272209" y="15902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BFE1E-0272-4B1B-C73E-6B2B44ACF029}"/>
              </a:ext>
            </a:extLst>
          </p:cNvPr>
          <p:cNvSpPr txBox="1"/>
          <p:nvPr/>
        </p:nvSpPr>
        <p:spPr>
          <a:xfrm>
            <a:off x="989815" y="187634"/>
            <a:ext cx="6367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A2640-BB31-351A-B7DE-407AF4E9E353}"/>
              </a:ext>
            </a:extLst>
          </p:cNvPr>
          <p:cNvSpPr txBox="1"/>
          <p:nvPr/>
        </p:nvSpPr>
        <p:spPr>
          <a:xfrm>
            <a:off x="5410985" y="88244"/>
            <a:ext cx="7521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ocean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8D6AB-AE65-E08C-06D8-457A856FA22D}"/>
              </a:ext>
            </a:extLst>
          </p:cNvPr>
          <p:cNvSpPr txBox="1"/>
          <p:nvPr/>
        </p:nvSpPr>
        <p:spPr>
          <a:xfrm rot="16200000">
            <a:off x="-454758" y="1838228"/>
            <a:ext cx="12943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0°&lt;VZA&lt;40°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6DA82-24B5-CC91-4A8D-B5675D0F62E6}"/>
              </a:ext>
            </a:extLst>
          </p:cNvPr>
          <p:cNvSpPr txBox="1"/>
          <p:nvPr/>
        </p:nvSpPr>
        <p:spPr>
          <a:xfrm rot="16200000">
            <a:off x="-494416" y="4950646"/>
            <a:ext cx="14113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40°&lt;VZA&lt;90°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BD69F-DDC2-69DC-37F7-AF642440CA43}"/>
              </a:ext>
            </a:extLst>
          </p:cNvPr>
          <p:cNvSpPr txBox="1"/>
          <p:nvPr/>
        </p:nvSpPr>
        <p:spPr>
          <a:xfrm>
            <a:off x="9104243" y="824948"/>
            <a:ext cx="284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spatial homogeneous (SDV) 0.1° gridded regions G-13 and G16 scatter 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8356E-E885-0E31-27E8-1ED537C68B2F}"/>
              </a:ext>
            </a:extLst>
          </p:cNvPr>
          <p:cNvSpPr txBox="1"/>
          <p:nvPr/>
        </p:nvSpPr>
        <p:spPr>
          <a:xfrm>
            <a:off x="10376452" y="187634"/>
            <a:ext cx="7873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3.7µm</a:t>
            </a:r>
          </a:p>
        </p:txBody>
      </p:sp>
    </p:spTree>
    <p:extLst>
      <p:ext uri="{BB962C8B-B14F-4D97-AF65-F5344CB8AC3E}">
        <p14:creationId xmlns:p14="http://schemas.microsoft.com/office/powerpoint/2010/main" val="168133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B1C6A-BD88-8AB9-D7B4-730F8072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2" y="0"/>
            <a:ext cx="41148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B2D41-86EC-B991-3803-5A0FB0C6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93" y="-1"/>
            <a:ext cx="4114799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9B6BF-7EB4-C690-10BB-9BFD522D2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82" y="3428998"/>
            <a:ext cx="41148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7B8CA-70E3-0528-8DF3-276DDC4E7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280" y="3428998"/>
            <a:ext cx="3984712" cy="332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0DCB6-E175-0ADE-C166-BA76F8A22ADF}"/>
              </a:ext>
            </a:extLst>
          </p:cNvPr>
          <p:cNvSpPr txBox="1"/>
          <p:nvPr/>
        </p:nvSpPr>
        <p:spPr>
          <a:xfrm>
            <a:off x="989815" y="187634"/>
            <a:ext cx="6367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F6F9C-3B61-ADEF-F326-2614686DF482}"/>
              </a:ext>
            </a:extLst>
          </p:cNvPr>
          <p:cNvSpPr txBox="1"/>
          <p:nvPr/>
        </p:nvSpPr>
        <p:spPr>
          <a:xfrm>
            <a:off x="5410985" y="88244"/>
            <a:ext cx="7521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ocean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754DC-2C95-642C-2EB2-8C3E8D2A966F}"/>
              </a:ext>
            </a:extLst>
          </p:cNvPr>
          <p:cNvSpPr txBox="1"/>
          <p:nvPr/>
        </p:nvSpPr>
        <p:spPr>
          <a:xfrm rot="16200000">
            <a:off x="-454758" y="1838228"/>
            <a:ext cx="12943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0°&lt;VZA&lt;40°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883E8-2BE3-E346-D221-1D6E6B771073}"/>
              </a:ext>
            </a:extLst>
          </p:cNvPr>
          <p:cNvSpPr txBox="1"/>
          <p:nvPr/>
        </p:nvSpPr>
        <p:spPr>
          <a:xfrm rot="16200000">
            <a:off x="-494416" y="4950646"/>
            <a:ext cx="14113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40°&lt;VZA&lt;90°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8F3CA-74BB-3963-2827-404146FBC4EC}"/>
              </a:ext>
            </a:extLst>
          </p:cNvPr>
          <p:cNvSpPr txBox="1"/>
          <p:nvPr/>
        </p:nvSpPr>
        <p:spPr>
          <a:xfrm>
            <a:off x="9104243" y="824948"/>
            <a:ext cx="284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spatial homogeneous (SDV) 0.1° gridded regions G-13 and G16 scatter plot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7EB29-9EB2-9094-9E45-8D8E648A5CBD}"/>
              </a:ext>
            </a:extLst>
          </p:cNvPr>
          <p:cNvSpPr txBox="1"/>
          <p:nvPr/>
        </p:nvSpPr>
        <p:spPr>
          <a:xfrm>
            <a:off x="10376452" y="187634"/>
            <a:ext cx="7296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11µm</a:t>
            </a:r>
          </a:p>
        </p:txBody>
      </p:sp>
    </p:spTree>
    <p:extLst>
      <p:ext uri="{BB962C8B-B14F-4D97-AF65-F5344CB8AC3E}">
        <p14:creationId xmlns:p14="http://schemas.microsoft.com/office/powerpoint/2010/main" val="37826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F905B-7D04-A506-BF11-3EE4E0A5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3" y="0"/>
            <a:ext cx="41148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31142-1911-0FD7-8430-C345C6AF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5" y="3553904"/>
            <a:ext cx="3834825" cy="3195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AA8825-8841-78B1-F4C9-A64403187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621" y="61190"/>
            <a:ext cx="41148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8EF388-A1C2-A1B1-947C-78915DDC4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621" y="3456054"/>
            <a:ext cx="4027188" cy="3355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D04120-3402-F949-5B3A-9ACB3DE646FE}"/>
              </a:ext>
            </a:extLst>
          </p:cNvPr>
          <p:cNvSpPr txBox="1"/>
          <p:nvPr/>
        </p:nvSpPr>
        <p:spPr>
          <a:xfrm>
            <a:off x="989815" y="187634"/>
            <a:ext cx="6367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C2438-4EB8-299A-2563-A2869AECA86C}"/>
              </a:ext>
            </a:extLst>
          </p:cNvPr>
          <p:cNvSpPr txBox="1"/>
          <p:nvPr/>
        </p:nvSpPr>
        <p:spPr>
          <a:xfrm>
            <a:off x="5410985" y="88244"/>
            <a:ext cx="7521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ocean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D26CC4-87F8-1A86-3C3E-6ACDF969980A}"/>
              </a:ext>
            </a:extLst>
          </p:cNvPr>
          <p:cNvSpPr txBox="1"/>
          <p:nvPr/>
        </p:nvSpPr>
        <p:spPr>
          <a:xfrm rot="16200000">
            <a:off x="-454758" y="1838228"/>
            <a:ext cx="12943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0°&lt;VZA&lt;40°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6EF31-8195-AD7D-FA48-457F4AF95776}"/>
              </a:ext>
            </a:extLst>
          </p:cNvPr>
          <p:cNvSpPr txBox="1"/>
          <p:nvPr/>
        </p:nvSpPr>
        <p:spPr>
          <a:xfrm rot="16200000">
            <a:off x="-494416" y="4950646"/>
            <a:ext cx="14113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40°&lt;VZA&lt;90°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E9E3D-0C09-8450-9BB0-CB7AAC441B91}"/>
              </a:ext>
            </a:extLst>
          </p:cNvPr>
          <p:cNvSpPr txBox="1"/>
          <p:nvPr/>
        </p:nvSpPr>
        <p:spPr>
          <a:xfrm>
            <a:off x="9104243" y="824948"/>
            <a:ext cx="284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spatial homogeneous (SDV) 0.1° gridded regions G16 minus G13 BTD density plot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F1297-7C75-AFB2-8793-28FC02AF421F}"/>
              </a:ext>
            </a:extLst>
          </p:cNvPr>
          <p:cNvSpPr txBox="1"/>
          <p:nvPr/>
        </p:nvSpPr>
        <p:spPr>
          <a:xfrm>
            <a:off x="10376452" y="187634"/>
            <a:ext cx="7296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11µm</a:t>
            </a:r>
          </a:p>
        </p:txBody>
      </p:sp>
    </p:spTree>
    <p:extLst>
      <p:ext uri="{BB962C8B-B14F-4D97-AF65-F5344CB8AC3E}">
        <p14:creationId xmlns:p14="http://schemas.microsoft.com/office/powerpoint/2010/main" val="424199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B0274-5E41-F0BA-0673-BCC2D240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88244"/>
            <a:ext cx="4352041" cy="3626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724BA-DFAD-4A2E-87C8-99E2FFC9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6" y="3700021"/>
            <a:ext cx="3789575" cy="3157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2E5F5-57A2-D491-07EF-D63CF77BF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362" y="0"/>
            <a:ext cx="4242063" cy="3535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F03C7-F81E-0B78-A3F1-3F46FA38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362" y="3590040"/>
            <a:ext cx="3921552" cy="3267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6DCCF-20A0-7F8D-F08E-C541DEB2AA16}"/>
              </a:ext>
            </a:extLst>
          </p:cNvPr>
          <p:cNvSpPr txBox="1"/>
          <p:nvPr/>
        </p:nvSpPr>
        <p:spPr>
          <a:xfrm>
            <a:off x="989815" y="187634"/>
            <a:ext cx="6367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17BD7-4971-D641-A7BD-15F1F47CA95D}"/>
              </a:ext>
            </a:extLst>
          </p:cNvPr>
          <p:cNvSpPr txBox="1"/>
          <p:nvPr/>
        </p:nvSpPr>
        <p:spPr>
          <a:xfrm>
            <a:off x="5410985" y="88244"/>
            <a:ext cx="7521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ocean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3864E-76FC-75EA-95FC-B0BEC38CA71C}"/>
              </a:ext>
            </a:extLst>
          </p:cNvPr>
          <p:cNvSpPr txBox="1"/>
          <p:nvPr/>
        </p:nvSpPr>
        <p:spPr>
          <a:xfrm rot="16200000">
            <a:off x="-454758" y="1838228"/>
            <a:ext cx="12943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0°&lt;VZA&lt;40°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E7E60-6C37-2FE8-F1E0-C08999E169E9}"/>
              </a:ext>
            </a:extLst>
          </p:cNvPr>
          <p:cNvSpPr txBox="1"/>
          <p:nvPr/>
        </p:nvSpPr>
        <p:spPr>
          <a:xfrm rot="16200000">
            <a:off x="-494416" y="4950646"/>
            <a:ext cx="14113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40°&lt;VZA&lt;90°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EC0DE-574B-4571-BBE4-51D32DAD0AD3}"/>
              </a:ext>
            </a:extLst>
          </p:cNvPr>
          <p:cNvSpPr txBox="1"/>
          <p:nvPr/>
        </p:nvSpPr>
        <p:spPr>
          <a:xfrm>
            <a:off x="9104243" y="824948"/>
            <a:ext cx="284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spatial homogeneous (SDV) 0.1° gridded regions G16 minus G13 BTD density plot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AFCA1-075A-5034-13F0-C225FC0DC6B2}"/>
              </a:ext>
            </a:extLst>
          </p:cNvPr>
          <p:cNvSpPr txBox="1"/>
          <p:nvPr/>
        </p:nvSpPr>
        <p:spPr>
          <a:xfrm>
            <a:off x="10376452" y="187634"/>
            <a:ext cx="7873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3.7µm</a:t>
            </a:r>
          </a:p>
        </p:txBody>
      </p:sp>
    </p:spTree>
    <p:extLst>
      <p:ext uri="{BB962C8B-B14F-4D97-AF65-F5344CB8AC3E}">
        <p14:creationId xmlns:p14="http://schemas.microsoft.com/office/powerpoint/2010/main" val="178999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C7C4-5C96-7130-F163-6BD2E77E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75B2-97A4-32AD-DF33-0D1F53B0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is partly cloudy, if the satellite has differing spatial resolutions, must locate the spatially homogeneous gridded BT to identify inter-calibration events</a:t>
            </a:r>
          </a:p>
          <a:p>
            <a:r>
              <a:rPr lang="en-US" dirty="0"/>
              <a:t>To account for IR sensor spectral differences, the scene type specific SBAF must be utilized</a:t>
            </a:r>
          </a:p>
        </p:txBody>
      </p:sp>
    </p:spTree>
    <p:extLst>
      <p:ext uri="{BB962C8B-B14F-4D97-AF65-F5344CB8AC3E}">
        <p14:creationId xmlns:p14="http://schemas.microsoft.com/office/powerpoint/2010/main" val="39455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C741-8CAE-6791-1450-0F5787D1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4BF70-1048-88D8-4207-0FC6B53A1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 the same nighttime cloud retrieval algorithm be used between GOES-16 and GOES-13 utilizing only the 3.8µm (SIR) and 11µm (WN) channels?</a:t>
            </a:r>
          </a:p>
          <a:p>
            <a:pPr lvl="1"/>
            <a:r>
              <a:rPr lang="en-US" dirty="0"/>
              <a:t>The goal is continuity cloud properties between GOES 2</a:t>
            </a:r>
            <a:r>
              <a:rPr lang="en-US" baseline="30000" dirty="0"/>
              <a:t>nd</a:t>
            </a:r>
            <a:r>
              <a:rPr lang="en-US" dirty="0"/>
              <a:t> (GOES-8 to 15) and 3</a:t>
            </a:r>
            <a:r>
              <a:rPr lang="en-US" baseline="30000" dirty="0"/>
              <a:t>rd</a:t>
            </a:r>
            <a:r>
              <a:rPr lang="en-US" dirty="0"/>
              <a:t> generation (GOES-16 to 19) for the CERES project</a:t>
            </a:r>
          </a:p>
          <a:p>
            <a:r>
              <a:rPr lang="en-US" dirty="0"/>
              <a:t>During December 2017 the GOES-13 and GOES-16 GEO satellites were both located at 75° W</a:t>
            </a:r>
          </a:p>
          <a:p>
            <a:pPr lvl="1"/>
            <a:r>
              <a:rPr lang="en-US" dirty="0"/>
              <a:t>Both GEO domains are angle matched</a:t>
            </a:r>
          </a:p>
          <a:p>
            <a:r>
              <a:rPr lang="en-US" dirty="0"/>
              <a:t>The GOES-13 and GOES-16 sensor differences</a:t>
            </a:r>
          </a:p>
          <a:p>
            <a:pPr lvl="1"/>
            <a:r>
              <a:rPr lang="en-US" dirty="0"/>
              <a:t>SIR and WN IR channels are spectrally different</a:t>
            </a:r>
          </a:p>
          <a:p>
            <a:pPr lvl="1"/>
            <a:r>
              <a:rPr lang="en-US" dirty="0"/>
              <a:t>The SIR and WN channels pixel resolution is 4x2.3-km for GOES-13 and 2x2-km for GOES-16</a:t>
            </a:r>
          </a:p>
          <a:p>
            <a:pPr lvl="1"/>
            <a:r>
              <a:rPr lang="en-US" dirty="0"/>
              <a:t>GOES-13 scans FD from North to South in 26 minutes</a:t>
            </a:r>
          </a:p>
          <a:p>
            <a:pPr lvl="1"/>
            <a:r>
              <a:rPr lang="en-US" dirty="0"/>
              <a:t>GOES-16 scans a FD image every 15 minutes</a:t>
            </a:r>
          </a:p>
          <a:p>
            <a:r>
              <a:rPr lang="en-US" dirty="0"/>
              <a:t>Comparison of GOES-13 and GOES-16 0.1° gridded BT for Jan 1, 2018, 5:45 GMT (both sensors)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8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5EA9-ECAB-E5C8-3BA1-13ACB0A7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Response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D08BF-E83D-FD71-B88D-BDB1CE1EF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687" y="1827748"/>
            <a:ext cx="5679397" cy="4129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296A8-74A8-1242-6E6B-E5A86752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129" y="1278776"/>
            <a:ext cx="2146300" cy="62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1ECD8-DA11-062E-F73F-66F561EB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6" y="1901076"/>
            <a:ext cx="5518134" cy="4129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38F136-4B55-ED70-E445-09B303664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065" y="1398588"/>
            <a:ext cx="2133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1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3ED5B-492E-7038-58C1-C0BCE937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9" y="1130799"/>
            <a:ext cx="11606182" cy="4109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36DDB-F78D-40C4-191B-78E45DEAF493}"/>
              </a:ext>
            </a:extLst>
          </p:cNvPr>
          <p:cNvSpPr txBox="1"/>
          <p:nvPr/>
        </p:nvSpPr>
        <p:spPr>
          <a:xfrm>
            <a:off x="5116530" y="626724"/>
            <a:ext cx="23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2-km reflectance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0B427-6DCC-BF40-18A8-525DFC51156A}"/>
              </a:ext>
            </a:extLst>
          </p:cNvPr>
          <p:cNvSpPr txBox="1"/>
          <p:nvPr/>
        </p:nvSpPr>
        <p:spPr>
          <a:xfrm>
            <a:off x="522270" y="417096"/>
            <a:ext cx="308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darkest 0.5-km reflectance within a 2-km footprint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DCF83-4244-DBE0-90C0-8A8AAC84B4A5}"/>
              </a:ext>
            </a:extLst>
          </p:cNvPr>
          <p:cNvSpPr txBox="1"/>
          <p:nvPr/>
        </p:nvSpPr>
        <p:spPr>
          <a:xfrm>
            <a:off x="8256998" y="417095"/>
            <a:ext cx="308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brightest 0.5-km reflectance within a 2-km footprint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6B9DB-4E55-A3DC-A938-27353554CBE9}"/>
              </a:ext>
            </a:extLst>
          </p:cNvPr>
          <p:cNvSpPr txBox="1"/>
          <p:nvPr/>
        </p:nvSpPr>
        <p:spPr>
          <a:xfrm>
            <a:off x="8404261" y="6226139"/>
            <a:ext cx="272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Andy </a:t>
            </a:r>
            <a:r>
              <a:rPr lang="en-US" dirty="0" err="1"/>
              <a:t>Heidinger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1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F2F0FA-410D-9196-5FA7-C7988238C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4" y="25400"/>
            <a:ext cx="5372100" cy="683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FEF45-1E88-2AF1-354A-CA524BB6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89" y="0"/>
            <a:ext cx="529590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43232-7FA1-18D0-4857-00B21800858F}"/>
              </a:ext>
            </a:extLst>
          </p:cNvPr>
          <p:cNvSpPr txBox="1"/>
          <p:nvPr/>
        </p:nvSpPr>
        <p:spPr>
          <a:xfrm>
            <a:off x="5547921" y="25400"/>
            <a:ext cx="8493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G16 BT</a:t>
            </a:r>
          </a:p>
        </p:txBody>
      </p:sp>
    </p:spTree>
    <p:extLst>
      <p:ext uri="{BB962C8B-B14F-4D97-AF65-F5344CB8AC3E}">
        <p14:creationId xmlns:p14="http://schemas.microsoft.com/office/powerpoint/2010/main" val="85543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0A747A-0486-7E88-3305-D26F906B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2" y="241300"/>
            <a:ext cx="5372100" cy="645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F3200-78AC-ED06-CACB-93C07412F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72" y="177800"/>
            <a:ext cx="5334000" cy="650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D32B6-A821-9257-F3E5-1C337012F34B}"/>
              </a:ext>
            </a:extLst>
          </p:cNvPr>
          <p:cNvSpPr txBox="1"/>
          <p:nvPr/>
        </p:nvSpPr>
        <p:spPr>
          <a:xfrm>
            <a:off x="4092994" y="586409"/>
            <a:ext cx="342824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G16 HOT-COLD BT pixel in 0.1° grid</a:t>
            </a:r>
          </a:p>
        </p:txBody>
      </p:sp>
    </p:spTree>
    <p:extLst>
      <p:ext uri="{BB962C8B-B14F-4D97-AF65-F5344CB8AC3E}">
        <p14:creationId xmlns:p14="http://schemas.microsoft.com/office/powerpoint/2010/main" val="309270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C9A40-E759-27A1-1302-BB0BBD88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" y="185647"/>
            <a:ext cx="5394311" cy="6527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C5857-6F0E-9849-E83B-2D6A444A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71" y="72634"/>
            <a:ext cx="5334000" cy="652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A7E31-A2B2-4701-EE0A-6E2173151C29}"/>
              </a:ext>
            </a:extLst>
          </p:cNvPr>
          <p:cNvSpPr txBox="1"/>
          <p:nvPr/>
        </p:nvSpPr>
        <p:spPr>
          <a:xfrm>
            <a:off x="4092994" y="586409"/>
            <a:ext cx="342824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G13 HOT-COLD BT pixel in 0.1° grid</a:t>
            </a:r>
          </a:p>
        </p:txBody>
      </p:sp>
    </p:spTree>
    <p:extLst>
      <p:ext uri="{BB962C8B-B14F-4D97-AF65-F5344CB8AC3E}">
        <p14:creationId xmlns:p14="http://schemas.microsoft.com/office/powerpoint/2010/main" val="40291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1D7FC-4E03-B153-8C6F-4CCC01BD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0650"/>
            <a:ext cx="5029200" cy="661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A1079-D091-9A97-16B5-D6D706CC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0"/>
            <a:ext cx="509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565106-6691-1CE2-FFBE-3CF4B399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35" y="69850"/>
            <a:ext cx="5384800" cy="671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750B3-82E6-CB09-D065-E306A24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41" y="0"/>
            <a:ext cx="5346700" cy="674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B57AD8-C24D-6CF8-B914-72622DE34F0D}"/>
              </a:ext>
            </a:extLst>
          </p:cNvPr>
          <p:cNvSpPr txBox="1"/>
          <p:nvPr/>
        </p:nvSpPr>
        <p:spPr>
          <a:xfrm>
            <a:off x="5030045" y="69850"/>
            <a:ext cx="23771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reduced </a:t>
            </a:r>
            <a:r>
              <a:rPr lang="en-US" dirty="0" err="1"/>
              <a:t>colorbar</a:t>
            </a:r>
            <a:r>
              <a:rPr lang="en-US" dirty="0"/>
              <a:t>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B7DA4-16E3-FF1B-6F61-910D8580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338" y="5708265"/>
            <a:ext cx="1017853" cy="10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6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421</Words>
  <Application>Microsoft Macintosh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GOES-13 and GOES-16 3.8µm and 11µm BT direct comparisons to stress the importance of scene dependent SBAFs</vt:lpstr>
      <vt:lpstr>Motivation</vt:lpstr>
      <vt:lpstr>Spectral Response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• The next slides have BTsigma&lt;0.25K homogeneity filtering applied  • no land and ocean separation or VZA stratification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GOES-13 and GOES-16 3.8µm and 11µm BT direct comparisons to stress the importance of scene dependent SBAFs</dc:title>
  <dc:creator>Doelling, David Robert (LARC-E302)</dc:creator>
  <cp:lastModifiedBy>Doelling, David Robert (LARC-E302)</cp:lastModifiedBy>
  <cp:revision>8</cp:revision>
  <dcterms:created xsi:type="dcterms:W3CDTF">2023-10-31T21:24:17Z</dcterms:created>
  <dcterms:modified xsi:type="dcterms:W3CDTF">2023-10-31T22:06:08Z</dcterms:modified>
</cp:coreProperties>
</file>