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0" r:id="rId1"/>
    <p:sldMasterId id="2147484092" r:id="rId2"/>
  </p:sldMasterIdLst>
  <p:notesMasterIdLst>
    <p:notesMasterId r:id="rId16"/>
  </p:notesMasterIdLst>
  <p:handoutMasterIdLst>
    <p:handoutMasterId r:id="rId17"/>
  </p:handoutMasterIdLst>
  <p:sldIdLst>
    <p:sldId id="682" r:id="rId3"/>
    <p:sldId id="796" r:id="rId4"/>
    <p:sldId id="798" r:id="rId5"/>
    <p:sldId id="258" r:id="rId6"/>
    <p:sldId id="799" r:id="rId7"/>
    <p:sldId id="800" r:id="rId8"/>
    <p:sldId id="801" r:id="rId9"/>
    <p:sldId id="802" r:id="rId10"/>
    <p:sldId id="789" r:id="rId11"/>
    <p:sldId id="714" r:id="rId12"/>
    <p:sldId id="797" r:id="rId13"/>
    <p:sldId id="708" r:id="rId14"/>
    <p:sldId id="690" r:id="rId15"/>
  </p:sldIdLst>
  <p:sldSz cx="9906000" cy="6858000" type="A4"/>
  <p:notesSz cx="70104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>
          <p15:clr>
            <a:srgbClr val="A4A3A4"/>
          </p15:clr>
        </p15:guide>
        <p15:guide id="2" orient="horz" pos="1410">
          <p15:clr>
            <a:srgbClr val="A4A3A4"/>
          </p15:clr>
        </p15:guide>
        <p15:guide id="3" orient="horz" pos="2715">
          <p15:clr>
            <a:srgbClr val="A4A3A4"/>
          </p15:clr>
        </p15:guide>
        <p15:guide id="4" orient="horz" pos="2389">
          <p15:clr>
            <a:srgbClr val="A4A3A4"/>
          </p15:clr>
        </p15:guide>
        <p15:guide id="5" orient="horz" pos="2064">
          <p15:clr>
            <a:srgbClr val="A4A3A4"/>
          </p15:clr>
        </p15:guide>
        <p15:guide id="6" orient="horz" pos="1735">
          <p15:clr>
            <a:srgbClr val="A4A3A4"/>
          </p15:clr>
        </p15:guide>
        <p15:guide id="7" orient="horz" pos="3369">
          <p15:clr>
            <a:srgbClr val="A4A3A4"/>
          </p15:clr>
        </p15:guide>
        <p15:guide id="8" orient="horz" pos="3698">
          <p15:clr>
            <a:srgbClr val="A4A3A4"/>
          </p15:clr>
        </p15:guide>
        <p15:guide id="9" pos="4214">
          <p15:clr>
            <a:srgbClr val="A4A3A4"/>
          </p15:clr>
        </p15:guide>
        <p15:guide id="10" pos="358">
          <p15:clr>
            <a:srgbClr val="A4A3A4"/>
          </p15:clr>
        </p15:guide>
        <p15:guide id="11" pos="912">
          <p15:clr>
            <a:srgbClr val="A4A3A4"/>
          </p15:clr>
        </p15:guide>
        <p15:guide id="12" pos="4879">
          <p15:clr>
            <a:srgbClr val="A4A3A4"/>
          </p15:clr>
        </p15:guide>
        <p15:guide id="13" pos="5556">
          <p15:clr>
            <a:srgbClr val="A4A3A4"/>
          </p15:clr>
        </p15:guide>
        <p15:guide id="14" pos="1424">
          <p15:clr>
            <a:srgbClr val="A4A3A4"/>
          </p15:clr>
        </p15:guide>
        <p15:guide id="15" pos="402">
          <p15:clr>
            <a:srgbClr val="A4A3A4"/>
          </p15:clr>
        </p15:guide>
        <p15:guide id="16" pos="17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A2DADE"/>
    <a:srgbClr val="3333FF"/>
    <a:srgbClr val="4E0B55"/>
    <a:srgbClr val="009900"/>
    <a:srgbClr val="FF9900"/>
    <a:srgbClr val="EE2D24"/>
    <a:srgbClr val="C7A775"/>
    <a:srgbClr val="00B5EF"/>
    <a:srgbClr val="CDE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02B99F-1094-0000-B746-89F98411BA13}" v="204" dt="2021-03-29T13:01:50.308"/>
    <p1510:client id="{9CD2B89F-6067-B000-EB78-29C64DA062B8}" v="27" dt="2021-03-28T22:39:57.660"/>
    <p1510:client id="{AE0406A9-D75D-E206-1D09-43B6D29B41FB}" v="111" dt="2021-03-29T12:14:44.8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81517" autoAdjust="0"/>
  </p:normalViewPr>
  <p:slideViewPr>
    <p:cSldViewPr snapToGrid="0">
      <p:cViewPr varScale="1">
        <p:scale>
          <a:sx n="68" d="100"/>
          <a:sy n="68" d="100"/>
        </p:scale>
        <p:origin x="1685" y="67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4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1968" y="72"/>
      </p:cViewPr>
      <p:guideLst>
        <p:guide orient="horz" pos="2928"/>
        <p:guide pos="2207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ik Bali" userId="S::mbali@umd.edu::4a755868-38a8-4d7f-ad2e-0f6e6fc839b4" providerId="AD" clId="Web-{7402B99F-1094-0000-B746-89F98411BA13}"/>
    <pc:docChg chg="modSld">
      <pc:chgData name="Manik Bali" userId="S::mbali@umd.edu::4a755868-38a8-4d7f-ad2e-0f6e6fc839b4" providerId="AD" clId="Web-{7402B99F-1094-0000-B746-89F98411BA13}" dt="2021-03-29T13:01:50.308" v="129" actId="14100"/>
      <pc:docMkLst>
        <pc:docMk/>
      </pc:docMkLst>
      <pc:sldChg chg="modSp">
        <pc:chgData name="Manik Bali" userId="S::mbali@umd.edu::4a755868-38a8-4d7f-ad2e-0f6e6fc839b4" providerId="AD" clId="Web-{7402B99F-1094-0000-B746-89F98411BA13}" dt="2021-03-29T13:01:50.308" v="129" actId="14100"/>
        <pc:sldMkLst>
          <pc:docMk/>
          <pc:sldMk cId="2633121542" sldId="258"/>
        </pc:sldMkLst>
        <pc:picChg chg="mod">
          <ac:chgData name="Manik Bali" userId="S::mbali@umd.edu::4a755868-38a8-4d7f-ad2e-0f6e6fc839b4" providerId="AD" clId="Web-{7402B99F-1094-0000-B746-89F98411BA13}" dt="2021-03-29T13:01:50.308" v="129" actId="14100"/>
          <ac:picMkLst>
            <pc:docMk/>
            <pc:sldMk cId="2633121542" sldId="258"/>
            <ac:picMk id="9" creationId="{5BA5F847-6BA6-4A18-88AB-6D9753B6B66B}"/>
          </ac:picMkLst>
        </pc:picChg>
      </pc:sldChg>
      <pc:sldChg chg="modSp">
        <pc:chgData name="Manik Bali" userId="S::mbali@umd.edu::4a755868-38a8-4d7f-ad2e-0f6e6fc839b4" providerId="AD" clId="Web-{7402B99F-1094-0000-B746-89F98411BA13}" dt="2021-03-29T12:43:59.504" v="104" actId="20577"/>
        <pc:sldMkLst>
          <pc:docMk/>
          <pc:sldMk cId="1751295994" sldId="708"/>
        </pc:sldMkLst>
        <pc:spChg chg="mod">
          <ac:chgData name="Manik Bali" userId="S::mbali@umd.edu::4a755868-38a8-4d7f-ad2e-0f6e6fc839b4" providerId="AD" clId="Web-{7402B99F-1094-0000-B746-89F98411BA13}" dt="2021-03-29T12:43:59.504" v="104" actId="20577"/>
          <ac:spMkLst>
            <pc:docMk/>
            <pc:sldMk cId="1751295994" sldId="708"/>
            <ac:spMk id="4" creationId="{AB7B38BB-7E02-46C9-9AD6-25A3C6B3DD30}"/>
          </ac:spMkLst>
        </pc:spChg>
      </pc:sldChg>
      <pc:sldChg chg="modSp">
        <pc:chgData name="Manik Bali" userId="S::mbali@umd.edu::4a755868-38a8-4d7f-ad2e-0f6e6fc839b4" providerId="AD" clId="Web-{7402B99F-1094-0000-B746-89F98411BA13}" dt="2021-03-29T13:01:26.418" v="128"/>
        <pc:sldMkLst>
          <pc:docMk/>
          <pc:sldMk cId="3816487921" sldId="796"/>
        </pc:sldMkLst>
        <pc:spChg chg="mod">
          <ac:chgData name="Manik Bali" userId="S::mbali@umd.edu::4a755868-38a8-4d7f-ad2e-0f6e6fc839b4" providerId="AD" clId="Web-{7402B99F-1094-0000-B746-89F98411BA13}" dt="2021-03-29T13:01:26.418" v="128"/>
          <ac:spMkLst>
            <pc:docMk/>
            <pc:sldMk cId="3816487921" sldId="796"/>
            <ac:spMk id="4" creationId="{AC4BD478-7D5B-4189-8759-329C90E3B5D5}"/>
          </ac:spMkLst>
        </pc:spChg>
      </pc:sldChg>
      <pc:sldChg chg="addSp modSp">
        <pc:chgData name="Manik Bali" userId="S::mbali@umd.edu::4a755868-38a8-4d7f-ad2e-0f6e6fc839b4" providerId="AD" clId="Web-{7402B99F-1094-0000-B746-89F98411BA13}" dt="2021-03-29T12:38:53.632" v="54" actId="20577"/>
        <pc:sldMkLst>
          <pc:docMk/>
          <pc:sldMk cId="111936878" sldId="800"/>
        </pc:sldMkLst>
        <pc:spChg chg="add">
          <ac:chgData name="Manik Bali" userId="S::mbali@umd.edu::4a755868-38a8-4d7f-ad2e-0f6e6fc839b4" providerId="AD" clId="Web-{7402B99F-1094-0000-B746-89F98411BA13}" dt="2021-03-29T12:35:25.634" v="3"/>
          <ac:spMkLst>
            <pc:docMk/>
            <pc:sldMk cId="111936878" sldId="800"/>
            <ac:spMk id="2" creationId="{F9CF4531-A356-467C-AB93-8EF5DCCB8F8F}"/>
          </ac:spMkLst>
        </pc:spChg>
        <pc:spChg chg="add mod">
          <ac:chgData name="Manik Bali" userId="S::mbali@umd.edu::4a755868-38a8-4d7f-ad2e-0f6e6fc839b4" providerId="AD" clId="Web-{7402B99F-1094-0000-B746-89F98411BA13}" dt="2021-03-29T12:38:53.632" v="54" actId="20577"/>
          <ac:spMkLst>
            <pc:docMk/>
            <pc:sldMk cId="111936878" sldId="800"/>
            <ac:spMk id="8" creationId="{FE5B8E7D-83B9-4B0F-A965-0159F5DB2DED}"/>
          </ac:spMkLst>
        </pc:spChg>
        <pc:spChg chg="mod">
          <ac:chgData name="Manik Bali" userId="S::mbali@umd.edu::4a755868-38a8-4d7f-ad2e-0f6e6fc839b4" providerId="AD" clId="Web-{7402B99F-1094-0000-B746-89F98411BA13}" dt="2021-03-29T12:37:59.179" v="49"/>
          <ac:spMkLst>
            <pc:docMk/>
            <pc:sldMk cId="111936878" sldId="800"/>
            <ac:spMk id="11" creationId="{B72428EB-AF15-4C74-AB25-5A9723547A56}"/>
          </ac:spMkLst>
        </pc:spChg>
        <pc:picChg chg="mod">
          <ac:chgData name="Manik Bali" userId="S::mbali@umd.edu::4a755868-38a8-4d7f-ad2e-0f6e6fc839b4" providerId="AD" clId="Web-{7402B99F-1094-0000-B746-89F98411BA13}" dt="2021-03-29T12:36:06.446" v="46" actId="1076"/>
          <ac:picMkLst>
            <pc:docMk/>
            <pc:sldMk cId="111936878" sldId="800"/>
            <ac:picMk id="10" creationId="{46BD7945-120C-4388-BB31-C2619AA82E9E}"/>
          </ac:picMkLst>
        </pc:picChg>
      </pc:sldChg>
    </pc:docChg>
  </pc:docChgLst>
  <pc:docChgLst>
    <pc:chgData name="Manik Bali" userId="S::mbali@umd.edu::4a755868-38a8-4d7f-ad2e-0f6e6fc839b4" providerId="AD" clId="Web-{AE0406A9-D75D-E206-1D09-43B6D29B41FB}"/>
    <pc:docChg chg="modSld">
      <pc:chgData name="Manik Bali" userId="S::mbali@umd.edu::4a755868-38a8-4d7f-ad2e-0f6e6fc839b4" providerId="AD" clId="Web-{AE0406A9-D75D-E206-1D09-43B6D29B41FB}" dt="2021-03-29T12:14:44.823" v="76" actId="20577"/>
      <pc:docMkLst>
        <pc:docMk/>
      </pc:docMkLst>
      <pc:sldChg chg="modSp">
        <pc:chgData name="Manik Bali" userId="S::mbali@umd.edu::4a755868-38a8-4d7f-ad2e-0f6e6fc839b4" providerId="AD" clId="Web-{AE0406A9-D75D-E206-1D09-43B6D29B41FB}" dt="2021-03-29T12:14:44.823" v="76" actId="20577"/>
        <pc:sldMkLst>
          <pc:docMk/>
          <pc:sldMk cId="1529341967" sldId="714"/>
        </pc:sldMkLst>
        <pc:spChg chg="mod">
          <ac:chgData name="Manik Bali" userId="S::mbali@umd.edu::4a755868-38a8-4d7f-ad2e-0f6e6fc839b4" providerId="AD" clId="Web-{AE0406A9-D75D-E206-1D09-43B6D29B41FB}" dt="2021-03-29T12:14:44.823" v="76" actId="20577"/>
          <ac:spMkLst>
            <pc:docMk/>
            <pc:sldMk cId="1529341967" sldId="714"/>
            <ac:spMk id="3" creationId="{DE6ED107-7A07-4A11-8CCD-849C33D4D6B1}"/>
          </ac:spMkLst>
        </pc:spChg>
      </pc:sldChg>
      <pc:sldChg chg="addSp modSp">
        <pc:chgData name="Manik Bali" userId="S::mbali@umd.edu::4a755868-38a8-4d7f-ad2e-0f6e6fc839b4" providerId="AD" clId="Web-{AE0406A9-D75D-E206-1D09-43B6D29B41FB}" dt="2021-03-29T12:14:10.401" v="44" actId="1076"/>
        <pc:sldMkLst>
          <pc:docMk/>
          <pc:sldMk cId="856289480" sldId="802"/>
        </pc:sldMkLst>
        <pc:spChg chg="add mod">
          <ac:chgData name="Manik Bali" userId="S::mbali@umd.edu::4a755868-38a8-4d7f-ad2e-0f6e6fc839b4" providerId="AD" clId="Web-{AE0406A9-D75D-E206-1D09-43B6D29B41FB}" dt="2021-03-29T12:14:01.089" v="43" actId="20577"/>
          <ac:spMkLst>
            <pc:docMk/>
            <pc:sldMk cId="856289480" sldId="802"/>
            <ac:spMk id="8" creationId="{F5EABA8D-4DB2-40F6-85F3-3A91A59A7404}"/>
          </ac:spMkLst>
        </pc:spChg>
        <pc:spChg chg="mod">
          <ac:chgData name="Manik Bali" userId="S::mbali@umd.edu::4a755868-38a8-4d7f-ad2e-0f6e6fc839b4" providerId="AD" clId="Web-{AE0406A9-D75D-E206-1D09-43B6D29B41FB}" dt="2021-03-29T12:13:11.510" v="15" actId="1076"/>
          <ac:spMkLst>
            <pc:docMk/>
            <pc:sldMk cId="856289480" sldId="802"/>
            <ac:spMk id="17" creationId="{955122DF-2D64-4847-9135-6C3561254012}"/>
          </ac:spMkLst>
        </pc:spChg>
        <pc:picChg chg="add mod">
          <ac:chgData name="Manik Bali" userId="S::mbali@umd.edu::4a755868-38a8-4d7f-ad2e-0f6e6fc839b4" providerId="AD" clId="Web-{AE0406A9-D75D-E206-1D09-43B6D29B41FB}" dt="2021-03-29T12:11:07.931" v="8" actId="1076"/>
          <ac:picMkLst>
            <pc:docMk/>
            <pc:sldMk cId="856289480" sldId="802"/>
            <ac:picMk id="3" creationId="{E32C8CD0-1FAC-4DA1-AB1E-C5DA232BFE35}"/>
          </ac:picMkLst>
        </pc:picChg>
        <pc:picChg chg="mod">
          <ac:chgData name="Manik Bali" userId="S::mbali@umd.edu::4a755868-38a8-4d7f-ad2e-0f6e6fc839b4" providerId="AD" clId="Web-{AE0406A9-D75D-E206-1D09-43B6D29B41FB}" dt="2021-03-29T12:14:10.401" v="44" actId="1076"/>
          <ac:picMkLst>
            <pc:docMk/>
            <pc:sldMk cId="856289480" sldId="802"/>
            <ac:picMk id="15" creationId="{256388CB-4B71-4F81-A584-E6B1FA255D15}"/>
          </ac:picMkLst>
        </pc:picChg>
      </pc:sldChg>
    </pc:docChg>
  </pc:docChgLst>
  <pc:docChgLst>
    <pc:chgData name="Manik Bali" userId="S::mbali@umd.edu::4a755868-38a8-4d7f-ad2e-0f6e6fc839b4" providerId="AD" clId="Web-{9CD2B89F-6067-B000-EB78-29C64DA062B8}"/>
    <pc:docChg chg="modSld">
      <pc:chgData name="Manik Bali" userId="S::mbali@umd.edu::4a755868-38a8-4d7f-ad2e-0f6e6fc839b4" providerId="AD" clId="Web-{9CD2B89F-6067-B000-EB78-29C64DA062B8}" dt="2021-03-28T22:39:57.660" v="26" actId="1076"/>
      <pc:docMkLst>
        <pc:docMk/>
      </pc:docMkLst>
      <pc:sldChg chg="modSp">
        <pc:chgData name="Manik Bali" userId="S::mbali@umd.edu::4a755868-38a8-4d7f-ad2e-0f6e6fc839b4" providerId="AD" clId="Web-{9CD2B89F-6067-B000-EB78-29C64DA062B8}" dt="2021-03-28T22:39:35.988" v="21" actId="1076"/>
        <pc:sldMkLst>
          <pc:docMk/>
          <pc:sldMk cId="1249694005" sldId="801"/>
        </pc:sldMkLst>
        <pc:spChg chg="mod">
          <ac:chgData name="Manik Bali" userId="S::mbali@umd.edu::4a755868-38a8-4d7f-ad2e-0f6e6fc839b4" providerId="AD" clId="Web-{9CD2B89F-6067-B000-EB78-29C64DA062B8}" dt="2021-03-28T22:39:23.082" v="16" actId="14100"/>
          <ac:spMkLst>
            <pc:docMk/>
            <pc:sldMk cId="1249694005" sldId="801"/>
            <ac:spMk id="15" creationId="{DBD98991-CFFA-4F95-B32B-52FF07897777}"/>
          </ac:spMkLst>
        </pc:spChg>
        <pc:spChg chg="mod">
          <ac:chgData name="Manik Bali" userId="S::mbali@umd.edu::4a755868-38a8-4d7f-ad2e-0f6e6fc839b4" providerId="AD" clId="Web-{9CD2B89F-6067-B000-EB78-29C64DA062B8}" dt="2021-03-28T22:39:23.082" v="17" actId="14100"/>
          <ac:spMkLst>
            <pc:docMk/>
            <pc:sldMk cId="1249694005" sldId="801"/>
            <ac:spMk id="16" creationId="{7EE79D1C-F3A6-4F9A-8093-0F7E76F36F31}"/>
          </ac:spMkLst>
        </pc:spChg>
        <pc:spChg chg="mod">
          <ac:chgData name="Manik Bali" userId="S::mbali@umd.edu::4a755868-38a8-4d7f-ad2e-0f6e6fc839b4" providerId="AD" clId="Web-{9CD2B89F-6067-B000-EB78-29C64DA062B8}" dt="2021-03-28T22:39:23.098" v="18" actId="14100"/>
          <ac:spMkLst>
            <pc:docMk/>
            <pc:sldMk cId="1249694005" sldId="801"/>
            <ac:spMk id="17" creationId="{1C2726CA-10AF-460D-B9C2-9CD8E8515AD0}"/>
          </ac:spMkLst>
        </pc:spChg>
        <pc:spChg chg="mod">
          <ac:chgData name="Manik Bali" userId="S::mbali@umd.edu::4a755868-38a8-4d7f-ad2e-0f6e6fc839b4" providerId="AD" clId="Web-{9CD2B89F-6067-B000-EB78-29C64DA062B8}" dt="2021-03-28T22:39:35.988" v="21" actId="1076"/>
          <ac:spMkLst>
            <pc:docMk/>
            <pc:sldMk cId="1249694005" sldId="801"/>
            <ac:spMk id="18" creationId="{7987303F-EB2E-483B-AC7B-655A05F7F3D7}"/>
          </ac:spMkLst>
        </pc:spChg>
      </pc:sldChg>
      <pc:sldChg chg="modSp">
        <pc:chgData name="Manik Bali" userId="S::mbali@umd.edu::4a755868-38a8-4d7f-ad2e-0f6e6fc839b4" providerId="AD" clId="Web-{9CD2B89F-6067-B000-EB78-29C64DA062B8}" dt="2021-03-28T22:39:57.660" v="26" actId="1076"/>
        <pc:sldMkLst>
          <pc:docMk/>
          <pc:sldMk cId="856289480" sldId="802"/>
        </pc:sldMkLst>
        <pc:spChg chg="mod">
          <ac:chgData name="Manik Bali" userId="S::mbali@umd.edu::4a755868-38a8-4d7f-ad2e-0f6e6fc839b4" providerId="AD" clId="Web-{9CD2B89F-6067-B000-EB78-29C64DA062B8}" dt="2021-03-28T22:39:49.676" v="24"/>
          <ac:spMkLst>
            <pc:docMk/>
            <pc:sldMk cId="856289480" sldId="802"/>
            <ac:spMk id="4" creationId="{707B583F-2E99-41F9-B4F8-585D62761BC3}"/>
          </ac:spMkLst>
        </pc:spChg>
        <pc:spChg chg="mod">
          <ac:chgData name="Manik Bali" userId="S::mbali@umd.edu::4a755868-38a8-4d7f-ad2e-0f6e6fc839b4" providerId="AD" clId="Web-{9CD2B89F-6067-B000-EB78-29C64DA062B8}" dt="2021-03-28T22:39:57.660" v="26" actId="1076"/>
          <ac:spMkLst>
            <pc:docMk/>
            <pc:sldMk cId="856289480" sldId="802"/>
            <ac:spMk id="17" creationId="{955122DF-2D64-4847-9135-6C356125401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024396" y="0"/>
            <a:ext cx="102271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9BDA86A5-C3F8-4600-8CE3-C04B72EF9C2F}" type="datetime4">
              <a:rPr lang="en-GB" smtClean="0"/>
              <a:pPr>
                <a:defRPr/>
              </a:pPr>
              <a:t>29 March 2021</a:t>
            </a:fld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02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859562" y="9104302"/>
            <a:ext cx="18755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173C6697-A4F6-43B0-B68C-324E1280CAF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78080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11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283" y="0"/>
            <a:ext cx="303711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29 March 2021</a:t>
            </a:fld>
            <a:endParaRPr lang="de-DE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695325"/>
            <a:ext cx="503555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829" y="4414824"/>
            <a:ext cx="5144742" cy="418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135"/>
            <a:ext cx="3037117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283" y="8831135"/>
            <a:ext cx="3037117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23812D3-E89D-4B71-A037-BF846B8DE29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49707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B869D-7AE8-45BD-AD5A-D0DA05E60C73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95325"/>
            <a:ext cx="5035550" cy="34861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4E8CFAD-6A94-4CB7-B32D-926ACF4E508E}" type="datetime4">
              <a:rPr lang="en-GB" smtClean="0"/>
              <a:pPr>
                <a:defRPr/>
              </a:pPr>
              <a:t>29 March 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3701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693991"/>
            <a:ext cx="84201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429125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57346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39"/>
            <a:ext cx="4762500" cy="1933575"/>
          </a:xfrm>
          <a:prstGeom prst="rect">
            <a:avLst/>
          </a:prstGeom>
          <a:noFill/>
        </p:spPr>
      </p:pic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2172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5900" y="4429125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lick to edit Master subtitle style</a:t>
            </a:r>
            <a:endParaRPr lang="en-GB" dirty="0"/>
          </a:p>
        </p:txBody>
      </p:sp>
      <p:pic>
        <p:nvPicPr>
          <p:cNvPr id="57346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43"/>
            <a:ext cx="4762500" cy="1933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166425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3022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491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6716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600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7943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318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4773" y="1090633"/>
            <a:ext cx="9901237" cy="128587"/>
            <a:chOff x="3" y="2044"/>
            <a:chExt cx="6237" cy="179"/>
          </a:xfrm>
        </p:grpSpPr>
        <p:sp>
          <p:nvSpPr>
            <p:cNvPr id="5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1"/>
            </a:lvl1pPr>
            <a:lvl2pPr>
              <a:defRPr sz="2000" b="1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2771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9545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665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2319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776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2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540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2" y="1600206"/>
            <a:ext cx="39719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773" y="1090633"/>
            <a:ext cx="9901237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773" y="1090633"/>
            <a:ext cx="9901237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Line 8"/>
          <p:cNvSpPr>
            <a:spLocks noChangeShapeType="1"/>
          </p:cNvSpPr>
          <p:nvPr userDrawn="1"/>
        </p:nvSpPr>
        <p:spPr bwMode="auto">
          <a:xfrm>
            <a:off x="571499" y="1206500"/>
            <a:ext cx="8839201" cy="0"/>
          </a:xfrm>
          <a:prstGeom prst="line">
            <a:avLst/>
          </a:prstGeom>
          <a:noFill/>
          <a:ln w="57150" cmpd="thinThick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pic>
        <p:nvPicPr>
          <p:cNvPr id="2056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91505" y="6162695"/>
            <a:ext cx="1714500" cy="6953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87" r:id="rId2"/>
    <p:sldLayoutId id="2147484078" r:id="rId3"/>
    <p:sldLayoutId id="2147484080" r:id="rId4"/>
    <p:sldLayoutId id="2147484079" r:id="rId5"/>
    <p:sldLayoutId id="2147484088" r:id="rId6"/>
    <p:sldLayoutId id="2147484089" r:id="rId7"/>
    <p:sldLayoutId id="2147484081" r:id="rId8"/>
    <p:sldLayoutId id="2147484082" r:id="rId9"/>
    <p:sldLayoutId id="2147484083" r:id="rId10"/>
    <p:sldLayoutId id="2147484084" r:id="rId11"/>
    <p:sldLayoutId id="2147484090" r:id="rId12"/>
    <p:sldLayoutId id="2147484091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1DDB4-A1EA-D34D-A54D-6A3040BE37A8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906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ar.nesdis.noaa.gov/smcd/GCC/ProductCatalog.php" TargetMode="External"/><Relationship Id="rId3" Type="http://schemas.openxmlformats.org/officeDocument/2006/relationships/hyperlink" Target="https://colab.research.google.com/drive/1AbQklydiBgSk3gWe14FcLBe69HiSciJC" TargetMode="External"/><Relationship Id="rId7" Type="http://schemas.openxmlformats.org/officeDocument/2006/relationships/hyperlink" Target="http://gsics.tools.eumetsat.int/plotter" TargetMode="External"/><Relationship Id="rId2" Type="http://schemas.openxmlformats.org/officeDocument/2006/relationships/hyperlink" Target="http://gsics.atmos.umd.edu/bin/view/Development/DownloadGSICSProducts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olab.research.google.com/drive/18SjLpebRKPdEBT_eYuZrEGTQNo82gpn4" TargetMode="External"/><Relationship Id="rId5" Type="http://schemas.openxmlformats.org/officeDocument/2006/relationships/hyperlink" Target="https://colab.research.google.com/drive/1ENBFgZ1IOgXNw6bS-0X14AshT729yIf2?usp=sharing" TargetMode="External"/><Relationship Id="rId4" Type="http://schemas.openxmlformats.org/officeDocument/2006/relationships/hyperlink" Target="https://colab.research.google.com/drive/13Icapoogf0FUkYpfnynFJQm0H68uDNy3" TargetMode="External"/><Relationship Id="rId9" Type="http://schemas.openxmlformats.org/officeDocument/2006/relationships/hyperlink" Target="https://docs.google.com/spreadsheets/d/1WCSLeawlgvZjzB6GM9pmDlbKMj7CV_tYGqSeT63G4oM/edit?usp=sharin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atmos.umd.edu/bin/view/Development/RolesAndResponsibilitie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star.nesdis.noaa.gov/smcd/GCC/ProductCatalog.php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spreadsheets/d/15ZXTXwQENop0ARed7zrl43cLJB84Jg5_gY6036tuXyE/edit#gid=560953114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://gsics.atmos.umd.edu/bin/view/System/UserRegistration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hyperlink" Target="https://www.wmo-sat.info/oscar/" TargetMode="External"/><Relationship Id="rId4" Type="http://schemas.openxmlformats.org/officeDocument/2006/relationships/image" Target="../media/image11.png"/><Relationship Id="rId9" Type="http://schemas.openxmlformats.org/officeDocument/2006/relationships/hyperlink" Target="http://gsics.tools.eumetsat.int/plotter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olab.research.google.com/drive/1ENBFgZ1IOgXNw6bS-0X14AshT729yIf2?usp=sharing" TargetMode="External"/><Relationship Id="rId3" Type="http://schemas.openxmlformats.org/officeDocument/2006/relationships/hyperlink" Target="https://github.com/GDWG-GSICS" TargetMode="External"/><Relationship Id="rId7" Type="http://schemas.openxmlformats.org/officeDocument/2006/relationships/hyperlink" Target="https://colab.research.google.com/drive/13Icapoogf0FUkYpfnynFJQm0H68uDNy3" TargetMode="Externa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colab.research.google.com/drive/1AbQklydiBgSk3gWe14FcLBe69HiSciJC" TargetMode="External"/><Relationship Id="rId5" Type="http://schemas.openxmlformats.org/officeDocument/2006/relationships/image" Target="../media/image16.png"/><Relationship Id="rId10" Type="http://schemas.openxmlformats.org/officeDocument/2006/relationships/hyperlink" Target="https://www.star.nesdis.noaa.gov/smcd/GCC/MeetingActions.php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4"/>
          <p:cNvSpPr>
            <a:spLocks noGrp="1" noChangeArrowheads="1"/>
          </p:cNvSpPr>
          <p:nvPr>
            <p:ph type="ctrTitle" idx="4294967295"/>
          </p:nvPr>
        </p:nvSpPr>
        <p:spPr>
          <a:xfrm>
            <a:off x="267148" y="2681975"/>
            <a:ext cx="9229912" cy="1981354"/>
          </a:xfr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GB" sz="3000" dirty="0">
                <a:solidFill>
                  <a:schemeClr val="tx1"/>
                </a:solidFill>
              </a:rPr>
              <a:t>GSICS Data Working Group</a:t>
            </a:r>
            <a:br>
              <a:rPr lang="en-GB" sz="3000" dirty="0">
                <a:solidFill>
                  <a:schemeClr val="tx1"/>
                </a:solidFill>
              </a:rPr>
            </a:br>
            <a:r>
              <a:rPr lang="en-GB" sz="1500" dirty="0">
                <a:solidFill>
                  <a:schemeClr val="tx1"/>
                </a:solidFill>
              </a:rPr>
              <a:t>03/29/2021</a:t>
            </a:r>
            <a:endParaRPr lang="en-GB" sz="1500" b="1" dirty="0">
              <a:solidFill>
                <a:schemeClr val="tx1"/>
              </a:solidFill>
            </a:endParaRP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5079327" y="5062071"/>
            <a:ext cx="3162300" cy="969108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600" dirty="0" err="1">
                <a:solidFill>
                  <a:schemeClr val="tx1"/>
                </a:solidFill>
              </a:rPr>
              <a:t>Kamaljit</a:t>
            </a:r>
            <a:r>
              <a:rPr lang="en-US" sz="1600" dirty="0">
                <a:solidFill>
                  <a:schemeClr val="tx1"/>
                </a:solidFill>
              </a:rPr>
              <a:t> Ray (MOES)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chemeClr val="tx1"/>
                </a:solidFill>
              </a:rPr>
              <a:t>Manik Bali (NOAA)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5351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23CA-C9E8-4516-A3A3-04A4596E5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Plan for GDWG Break out Session</a:t>
            </a:r>
            <a:br>
              <a:rPr lang="en-IN" dirty="0"/>
            </a:br>
            <a:r>
              <a:rPr lang="en-IN" sz="1500" i="1" dirty="0">
                <a:solidFill>
                  <a:schemeClr val="accent3">
                    <a:lumMod val="50000"/>
                  </a:schemeClr>
                </a:solidFill>
              </a:rPr>
              <a:t>31 March  Short session Starting 12:00 GMT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ED107-7A07-4A11-8CCD-849C33D4D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299" y="1641764"/>
            <a:ext cx="9209401" cy="3896591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u="sng" dirty="0"/>
              <a:t>Suggested Topics</a:t>
            </a:r>
          </a:p>
          <a:p>
            <a:r>
              <a:rPr lang="en-US" dirty="0"/>
              <a:t>Data Working Group activities of each agency</a:t>
            </a:r>
          </a:p>
          <a:p>
            <a:r>
              <a:rPr lang="en-US" dirty="0"/>
              <a:t>Discussion on Users feedback on collaborative server directory structure.</a:t>
            </a:r>
          </a:p>
          <a:p>
            <a:r>
              <a:rPr lang="en-US" dirty="0"/>
              <a:t>Develop a procedure for updating Annual GSICS Calibration Reports.</a:t>
            </a:r>
          </a:p>
          <a:p>
            <a:r>
              <a:rPr lang="en-US" dirty="0"/>
              <a:t>GSICS Product Alert System and Support to GSICS ISCCP and IOGEO partnerships.</a:t>
            </a:r>
          </a:p>
          <a:p>
            <a:r>
              <a:rPr lang="en-US" dirty="0"/>
              <a:t>GSICS GitHub</a:t>
            </a:r>
          </a:p>
          <a:p>
            <a:r>
              <a:rPr lang="en-US" dirty="0"/>
              <a:t>How to roll out changes to the GSICS conventions in the future? - e.g., </a:t>
            </a:r>
            <a:r>
              <a:rPr lang="en-US" dirty="0" err="1"/>
              <a:t>algorithm_version</a:t>
            </a:r>
            <a:r>
              <a:rPr lang="en-US" dirty="0"/>
              <a:t> </a:t>
            </a:r>
          </a:p>
          <a:p>
            <a:r>
              <a:rPr lang="en-US">
                <a:cs typeface="Calibri"/>
              </a:rPr>
              <a:t>Scope of Instrument kiosk on GCC website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9341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E953B-973C-4256-A4F2-C7EE5E4B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9FEC0-3BB0-47C8-A98E-3F72B41E4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92384"/>
            <a:ext cx="9906000" cy="3305283"/>
          </a:xfrm>
        </p:spPr>
        <p:txBody>
          <a:bodyPr/>
          <a:lstStyle/>
          <a:p>
            <a:r>
              <a:rPr lang="en-US" sz="2800" dirty="0"/>
              <a:t>Data working group is actively working on GSICS products and deliverables dissemination/standardization and acceptance.</a:t>
            </a:r>
          </a:p>
          <a:p>
            <a:r>
              <a:rPr lang="en-US" sz="2800" dirty="0"/>
              <a:t>Tools are being developed to connect with users of GSICS products and deliverables.</a:t>
            </a:r>
          </a:p>
          <a:p>
            <a:r>
              <a:rPr lang="en-US" sz="2800" dirty="0"/>
              <a:t>Collaboration Server/GPRC/Landing Pages are playing a crucial role in communicating the satellite  monitoring to the community.</a:t>
            </a:r>
          </a:p>
          <a:p>
            <a:r>
              <a:rPr lang="en-US" sz="2800" dirty="0"/>
              <a:t>Tools, such as Google </a:t>
            </a:r>
            <a:r>
              <a:rPr lang="en-US" sz="2800" dirty="0" err="1"/>
              <a:t>Colab</a:t>
            </a:r>
            <a:r>
              <a:rPr lang="en-US" sz="2800" dirty="0"/>
              <a:t>/Product Status System, empower the users to dive into the products directly from the browser and usher in a collaborative development ecosystem in real time.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37125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18FD3-0F84-4AD0-9513-AF643517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links to GSICS tools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B7B38BB-7E02-46C9-9AD6-25A3C6B3D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951" y="1720840"/>
            <a:ext cx="9208098" cy="34163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cs typeface="Arial"/>
              </a:rPr>
              <a:t>Bash script to download GSICS Data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cs typeface="Arial"/>
                <a:hlinkClick r:id="rId2"/>
              </a:rPr>
              <a:t>http://gsics.atmos.umd.edu/bin/view/Development/DownloadGSICSProducts</a:t>
            </a:r>
            <a:endParaRPr lang="en-US" altLang="en-US" sz="18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altLang="en-US" sz="1800" b="0" dirty="0">
                <a:solidFill>
                  <a:srgbClr val="222222"/>
                </a:solidFill>
                <a:cs typeface="Arial" panose="020B0604020202020204" pitchFamily="34" charset="0"/>
              </a:rPr>
              <a:t>Series of notebooks to read, view and process GSICS Data and Deliverables from the browser in a collaborative ecosystem</a:t>
            </a:r>
            <a:endParaRPr lang="en-US" altLang="en-US" sz="1800" b="0" i="0" u="none" strike="noStrike" cap="none" normalizeH="0" baseline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cs typeface="Arial"/>
              </a:rPr>
              <a:t>DCC Product 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/>
                <a:cs typeface="Arial"/>
                <a:hlinkClick r:id="rId3"/>
              </a:rPr>
              <a:t>notebook</a:t>
            </a:r>
            <a:endParaRPr lang="en-US" altLang="en-US" sz="1800" b="0">
              <a:latin typeface="Arial"/>
              <a:cs typeface="Arial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cs typeface="Arial"/>
              </a:rPr>
              <a:t>This notebook reads DCC products and plots and lists them</a:t>
            </a:r>
            <a:endParaRPr lang="en-US" altLang="en-US" sz="1800" b="0" i="0" u="none" strike="noStrike" cap="none" normalizeH="0" baseline="0">
              <a:ln>
                <a:noFill/>
              </a:ln>
              <a:effectLst/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cs typeface="Arial"/>
              </a:rPr>
              <a:t>GIRO SRF </a:t>
            </a:r>
            <a:r>
              <a:rPr lang="en-US" altLang="en-US" sz="1800" b="0" dirty="0">
                <a:solidFill>
                  <a:srgbClr val="222222"/>
                </a:solidFill>
                <a:latin typeface="Arial"/>
                <a:cs typeface="Arial"/>
              </a:rPr>
              <a:t>  </a:t>
            </a:r>
            <a:r>
              <a:rPr lang="en-US" altLang="en-US" sz="1800" b="0" dirty="0">
                <a:solidFill>
                  <a:srgbClr val="1155CC"/>
                </a:solidFill>
                <a:latin typeface="Arial"/>
                <a:cs typeface="Arial"/>
              </a:rPr>
              <a:t>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/>
                <a:cs typeface="Arial"/>
                <a:hlinkClick r:id="rId4"/>
              </a:rPr>
              <a:t>notebook</a:t>
            </a:r>
            <a:r>
              <a:rPr lang="en-US" altLang="en-US" sz="1800" b="0" dirty="0">
                <a:solidFill>
                  <a:srgbClr val="1155CC"/>
                </a:solidFill>
                <a:latin typeface="Arial"/>
                <a:cs typeface="Arial"/>
              </a:rPr>
              <a:t>      </a:t>
            </a:r>
            <a:endParaRPr lang="en-US" altLang="en-US" sz="1800" b="0" i="0" u="none" strike="noStrike" cap="none" normalizeH="0" baseline="0" dirty="0">
              <a:ln>
                <a:noFill/>
              </a:ln>
              <a:solidFill>
                <a:srgbClr val="1155C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GSICS Product RAC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  <a:hlinkClick r:id="rId5"/>
              </a:rPr>
              <a:t>notebook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 and NRT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  <a:hlinkClick r:id="rId6"/>
              </a:rPr>
              <a:t>notebook</a:t>
            </a:r>
            <a:endParaRPr lang="en-US" altLang="en-US" sz="1800" b="0" i="0" u="none" strike="noStrike" cap="none" normalizeH="0" baseline="0" dirty="0">
              <a:ln>
                <a:noFill/>
              </a:ln>
              <a:effectLst/>
              <a:latin typeface="Arial"/>
              <a:cs typeface="Arial"/>
            </a:endParaRPr>
          </a:p>
          <a:p>
            <a:r>
              <a:rPr lang="en-US" altLang="en-US" sz="1800" b="0" dirty="0">
                <a:latin typeface="Arial"/>
                <a:cs typeface="Arial"/>
              </a:rPr>
              <a:t>3. Plotting Tool   </a:t>
            </a:r>
            <a:r>
              <a:rPr lang="en-US" sz="1800" b="0" dirty="0">
                <a:latin typeface="Arial"/>
                <a:cs typeface="Arial"/>
                <a:hlinkClick r:id="rId7"/>
              </a:rPr>
              <a:t>http://gsics.tools.eumetsat.int/plotter</a:t>
            </a:r>
            <a:endParaRPr lang="en-US" altLang="en-US" sz="1800" b="0">
              <a:cs typeface="Arial" panose="020B0604020202020204" pitchFamily="34" charset="0"/>
            </a:endParaRPr>
          </a:p>
          <a:p>
            <a:r>
              <a:rPr lang="en-US" altLang="en-US" sz="1800" b="0" dirty="0">
                <a:latin typeface="Arial"/>
                <a:cs typeface="Arial"/>
              </a:rPr>
              <a:t>4. GSICS Product  Catalog: </a:t>
            </a:r>
            <a:r>
              <a:rPr lang="en-US" altLang="en-US" sz="1800" b="0" dirty="0">
                <a:latin typeface="Arial"/>
                <a:cs typeface="Arial"/>
                <a:hlinkClick r:id="rId8"/>
              </a:rPr>
              <a:t>https://www.star.nesdis.noaa.gov/smcd/GCC/ProductCatalog.php</a:t>
            </a:r>
            <a:endParaRPr lang="en-US" altLang="en-US" sz="1800" b="0">
              <a:latin typeface="Arial"/>
              <a:cs typeface="Arial"/>
            </a:endParaRPr>
          </a:p>
          <a:p>
            <a:r>
              <a:rPr lang="en-US" altLang="en-US" sz="1800" b="0" dirty="0">
                <a:solidFill>
                  <a:srgbClr val="000000"/>
                </a:solidFill>
                <a:latin typeface="Arial"/>
                <a:cs typeface="Arial"/>
              </a:rPr>
              <a:t>5. GSICS Product Status registration: Register </a:t>
            </a:r>
            <a:r>
              <a:rPr lang="en-US" altLang="en-US" sz="1800" b="0" dirty="0">
                <a:solidFill>
                  <a:srgbClr val="000000"/>
                </a:solidFill>
                <a:latin typeface="Arial"/>
                <a:cs typeface="Arial"/>
                <a:hlinkClick r:id="rId9"/>
              </a:rPr>
              <a:t>here</a:t>
            </a:r>
            <a:endParaRPr lang="en-US" sz="1800" b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295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174" y="2890521"/>
            <a:ext cx="8915400" cy="95408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6987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52DF3-4A1A-4C72-948F-4CB309C7B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Introduction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4BD478-7D5B-4189-8759-329C90E3B5D5}"/>
              </a:ext>
            </a:extLst>
          </p:cNvPr>
          <p:cNvSpPr txBox="1"/>
          <p:nvPr/>
        </p:nvSpPr>
        <p:spPr>
          <a:xfrm>
            <a:off x="1374694" y="1999392"/>
            <a:ext cx="8036006" cy="4190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GSICS Data Working Group Membership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GSICS Data Working Group Actions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GSICS Data Working Group activities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Landing Pages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 Server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Colab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/Product Status Tool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 in GSICS Data Working Group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Breakout Session in the Annual Meeting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Conclusion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Summary of important links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487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4E6C6-37E4-4CAA-8F54-454BAFE6B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GDWG in the GSICS Framework</a:t>
            </a:r>
          </a:p>
        </p:txBody>
      </p:sp>
      <p:pic>
        <p:nvPicPr>
          <p:cNvPr id="1028" name="Picture 4" descr="GSICS Structure &amp; Partnerships GSICS Exec Panel CGMS GSICS Coordination Centre VIS/NIR Sub-Group WGCV">
            <a:extLst>
              <a:ext uri="{FF2B5EF4-FFF2-40B4-BE49-F238E27FC236}">
                <a16:creationId xmlns:a16="http://schemas.microsoft.com/office/drawing/2014/main" id="{DE0EE15A-ACC6-4D52-AADA-C59DA0DC02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21"/>
          <a:stretch/>
        </p:blipFill>
        <p:spPr bwMode="auto">
          <a:xfrm>
            <a:off x="-1" y="1228724"/>
            <a:ext cx="9906001" cy="537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DFCAD1-2C5B-428C-A94D-F195E42BD312}"/>
              </a:ext>
            </a:extLst>
          </p:cNvPr>
          <p:cNvSpPr txBox="1"/>
          <p:nvPr/>
        </p:nvSpPr>
        <p:spPr>
          <a:xfrm>
            <a:off x="4278489" y="2833511"/>
            <a:ext cx="1761067" cy="954087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776372-1C76-4C73-9147-8C9987559ACF}"/>
              </a:ext>
            </a:extLst>
          </p:cNvPr>
          <p:cNvSpPr txBox="1"/>
          <p:nvPr/>
        </p:nvSpPr>
        <p:spPr>
          <a:xfrm>
            <a:off x="7432246" y="6665698"/>
            <a:ext cx="24737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Slide curtesy Tim </a:t>
            </a:r>
            <a:r>
              <a:rPr lang="en-US" dirty="0" err="1">
                <a:solidFill>
                  <a:schemeClr val="tx1"/>
                </a:solidFill>
              </a:rPr>
              <a:t>Hewison</a:t>
            </a:r>
            <a:r>
              <a:rPr lang="en-US" dirty="0">
                <a:solidFill>
                  <a:schemeClr val="tx1"/>
                </a:solidFill>
              </a:rPr>
              <a:t> (EUMETSAT)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C1E5D7-FAC6-42A5-8178-58A7D59F0258}"/>
              </a:ext>
            </a:extLst>
          </p:cNvPr>
          <p:cNvSpPr txBox="1"/>
          <p:nvPr/>
        </p:nvSpPr>
        <p:spPr>
          <a:xfrm>
            <a:off x="0" y="6139259"/>
            <a:ext cx="4278490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GDWG actively supports all aspects of GSICS activities </a:t>
            </a:r>
          </a:p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. systems/metadata/products/wiki/GPPA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Detailed TOR </a:t>
            </a:r>
            <a:r>
              <a:rPr lang="en-US" sz="1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en-US" sz="1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001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41A520-89A8-4A4C-A085-1B7B7402AE39}"/>
              </a:ext>
            </a:extLst>
          </p:cNvPr>
          <p:cNvSpPr txBox="1">
            <a:spLocks/>
          </p:cNvSpPr>
          <p:nvPr/>
        </p:nvSpPr>
        <p:spPr>
          <a:xfrm>
            <a:off x="4806870" y="1075762"/>
            <a:ext cx="4602795" cy="47064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457200">
              <a:lnSpc>
                <a:spcPct val="110000"/>
              </a:lnSpc>
            </a:pPr>
            <a:r>
              <a:rPr lang="en-GB" sz="2000" b="0" kern="0" dirty="0">
                <a:solidFill>
                  <a:prstClr val="black"/>
                </a:solidFill>
                <a:latin typeface="Calibri" panose="020F0502020204030204"/>
              </a:rPr>
              <a:t>Recent GDWG activities</a:t>
            </a:r>
          </a:p>
          <a:p>
            <a:pPr marL="452438" lvl="1" indent="-276225" defTabSz="457200">
              <a:lnSpc>
                <a:spcPct val="110000"/>
              </a:lnSpc>
            </a:pPr>
            <a:r>
              <a:rPr lang="en-GB" sz="1800" b="0" kern="0" dirty="0">
                <a:solidFill>
                  <a:prstClr val="black"/>
                </a:solidFill>
                <a:latin typeface="Calibri" panose="020F0502020204030204"/>
              </a:rPr>
              <a:t>Websites</a:t>
            </a:r>
          </a:p>
          <a:p>
            <a:pPr marL="852488" lvl="2" indent="-276225" defTabSz="457200">
              <a:lnSpc>
                <a:spcPct val="110000"/>
              </a:lnSpc>
            </a:pPr>
            <a:r>
              <a:rPr lang="en-GB" sz="1600" b="0" kern="0" dirty="0">
                <a:solidFill>
                  <a:prstClr val="black"/>
                </a:solidFill>
                <a:latin typeface="Calibri" panose="020F0502020204030204"/>
              </a:rPr>
              <a:t>GSICS webpage at each agency</a:t>
            </a:r>
          </a:p>
          <a:p>
            <a:pPr marL="852488" lvl="2" indent="-276225" defTabSz="457200">
              <a:lnSpc>
                <a:spcPct val="110000"/>
              </a:lnSpc>
            </a:pPr>
            <a:r>
              <a:rPr lang="en-GB" sz="1600" b="0" kern="0" dirty="0">
                <a:solidFill>
                  <a:prstClr val="black"/>
                </a:solidFill>
                <a:latin typeface="Calibri" panose="020F0502020204030204"/>
              </a:rPr>
              <a:t>Updating new WMO GSICS Portal</a:t>
            </a:r>
          </a:p>
          <a:p>
            <a:pPr marL="452438" lvl="1" indent="-276225" defTabSz="457200">
              <a:lnSpc>
                <a:spcPct val="110000"/>
              </a:lnSpc>
            </a:pPr>
            <a:r>
              <a:rPr lang="en-GB" sz="1800" b="0" kern="0" dirty="0">
                <a:solidFill>
                  <a:prstClr val="black"/>
                </a:solidFill>
                <a:latin typeface="Calibri" panose="020F0502020204030204"/>
              </a:rPr>
              <a:t>GSICS Collaboration Servers</a:t>
            </a:r>
          </a:p>
          <a:p>
            <a:pPr marL="452438" lvl="1" indent="-276225" defTabSz="457200">
              <a:lnSpc>
                <a:spcPct val="110000"/>
              </a:lnSpc>
            </a:pPr>
            <a:r>
              <a:rPr lang="en-GB" sz="1800" b="0" kern="0" dirty="0">
                <a:solidFill>
                  <a:prstClr val="black"/>
                </a:solidFill>
                <a:latin typeface="Calibri" panose="020F0502020204030204"/>
              </a:rPr>
              <a:t>Defining GSICS Conventions for new GSICS Deliverables</a:t>
            </a:r>
          </a:p>
          <a:p>
            <a:pPr marL="452438" lvl="1" indent="-276225" defTabSz="457200">
              <a:lnSpc>
                <a:spcPct val="110000"/>
              </a:lnSpc>
            </a:pPr>
            <a:r>
              <a:rPr lang="en-GB" altLang="ja-JP" sz="1800" b="0" kern="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34" charset="-128"/>
              </a:rPr>
              <a:t>Instrument Event Logging</a:t>
            </a:r>
          </a:p>
          <a:p>
            <a:pPr marL="452438" lvl="1" indent="-276225" defTabSz="457200">
              <a:lnSpc>
                <a:spcPct val="110000"/>
              </a:lnSpc>
            </a:pPr>
            <a:r>
              <a:rPr lang="en-GB" altLang="ja-JP" sz="1800" b="0" kern="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34" charset="-128"/>
              </a:rPr>
              <a:t>Annual Calibration Report (GRWG/GDWG Chair)</a:t>
            </a:r>
          </a:p>
          <a:p>
            <a:pPr marL="452438" lvl="1" indent="-276225" defTabSz="457200">
              <a:lnSpc>
                <a:spcPct val="110000"/>
              </a:lnSpc>
            </a:pPr>
            <a:r>
              <a:rPr lang="en-GB" sz="1800" b="0" kern="0" dirty="0">
                <a:solidFill>
                  <a:prstClr val="black"/>
                </a:solidFill>
                <a:latin typeface="Calibri" panose="020F0502020204030204"/>
              </a:rPr>
              <a:t>Updating GSICS Plotting Tool</a:t>
            </a:r>
          </a:p>
          <a:p>
            <a:pPr marL="452438" lvl="1" indent="-276225" defTabSz="457200">
              <a:lnSpc>
                <a:spcPct val="110000"/>
              </a:lnSpc>
            </a:pPr>
            <a:r>
              <a:rPr lang="en-GB" sz="1800" b="0" kern="0" dirty="0">
                <a:solidFill>
                  <a:prstClr val="black"/>
                </a:solidFill>
                <a:latin typeface="Calibri" panose="020F0502020204030204"/>
              </a:rPr>
              <a:t>Use of GitHub for collaborative work</a:t>
            </a:r>
          </a:p>
          <a:p>
            <a:pPr marL="452438" lvl="1" indent="-276225" defTabSz="457200">
              <a:lnSpc>
                <a:spcPct val="110000"/>
              </a:lnSpc>
            </a:pPr>
            <a:r>
              <a:rPr lang="en-GB" sz="1800" b="0" kern="0" dirty="0">
                <a:solidFill>
                  <a:prstClr val="black"/>
                </a:solidFill>
                <a:latin typeface="Calibri" panose="020F0502020204030204"/>
              </a:rPr>
              <a:t>Action Tracking Tool (GCC+GDWG)</a:t>
            </a:r>
          </a:p>
          <a:p>
            <a:pPr marL="452438" lvl="1" indent="-276225" defTabSz="457200">
              <a:lnSpc>
                <a:spcPct val="110000"/>
              </a:lnSpc>
            </a:pPr>
            <a:r>
              <a:rPr lang="en-GB" sz="1800" b="0" kern="0" dirty="0">
                <a:solidFill>
                  <a:prstClr val="black"/>
                </a:solidFill>
                <a:latin typeface="Calibri" panose="020F0502020204030204"/>
              </a:rPr>
              <a:t>Product Status Tool</a:t>
            </a:r>
          </a:p>
          <a:p>
            <a:pPr marL="452438" lvl="1" indent="-276225" defTabSz="457200">
              <a:lnSpc>
                <a:spcPct val="110000"/>
              </a:lnSpc>
            </a:pPr>
            <a:r>
              <a:rPr lang="en-GB" sz="1800" b="0" kern="0" dirty="0">
                <a:solidFill>
                  <a:prstClr val="black"/>
                </a:solidFill>
                <a:latin typeface="Calibri" panose="020F0502020204030204"/>
              </a:rPr>
              <a:t>Google </a:t>
            </a:r>
            <a:r>
              <a:rPr lang="en-GB" sz="1800" b="0" kern="0" dirty="0" err="1">
                <a:solidFill>
                  <a:prstClr val="black"/>
                </a:solidFill>
                <a:latin typeface="Calibri" panose="020F0502020204030204"/>
              </a:rPr>
              <a:t>Colab</a:t>
            </a:r>
            <a:r>
              <a:rPr lang="en-GB" sz="1800" b="0" kern="0" dirty="0">
                <a:solidFill>
                  <a:prstClr val="black"/>
                </a:solidFill>
                <a:latin typeface="Calibri" panose="020F0502020204030204"/>
              </a:rPr>
              <a:t> Notebook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563C9D1-BB65-CA41-94F7-56464B35CE7E}"/>
              </a:ext>
            </a:extLst>
          </p:cNvPr>
          <p:cNvSpPr/>
          <p:nvPr/>
        </p:nvSpPr>
        <p:spPr>
          <a:xfrm>
            <a:off x="155544" y="5988792"/>
            <a:ext cx="29077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400" b="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34" charset="-128"/>
              </a:rPr>
              <a:t>https://gsics.wmo.int/en/focal-points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CF466FC-1944-3143-A683-88196D60CB16}"/>
              </a:ext>
            </a:extLst>
          </p:cNvPr>
          <p:cNvSpPr txBox="1"/>
          <p:nvPr/>
        </p:nvSpPr>
        <p:spPr>
          <a:xfrm>
            <a:off x="1126645" y="934059"/>
            <a:ext cx="3130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b="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34" charset="-128"/>
              </a:rPr>
              <a:t>GDWG Members as of  March 2021</a:t>
            </a:r>
            <a:endParaRPr kumimoji="1" lang="ja-JP" altLang="en-US" sz="1600" b="0" dirty="0">
              <a:solidFill>
                <a:prstClr val="black"/>
              </a:solidFill>
              <a:latin typeface="Calibri" panose="020F0502020204030204"/>
              <a:ea typeface="游ゴシック" panose="020B0400000000000000" pitchFamily="34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A5F847-6BA6-4A18-88AB-6D9753B6B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1" y="1401244"/>
            <a:ext cx="4600917" cy="4311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EAA501-794E-48BE-BBC7-EC6601477A86}"/>
              </a:ext>
            </a:extLst>
          </p:cNvPr>
          <p:cNvSpPr txBox="1"/>
          <p:nvPr/>
        </p:nvSpPr>
        <p:spPr>
          <a:xfrm>
            <a:off x="2888011" y="6503124"/>
            <a:ext cx="3110147" cy="2769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New Chair </a:t>
            </a:r>
            <a:r>
              <a:rPr lang="en-US" sz="1200" dirty="0" err="1"/>
              <a:t>Kamaljit</a:t>
            </a:r>
            <a:r>
              <a:rPr lang="en-US" sz="1200" dirty="0"/>
              <a:t> Ray ( MOES/IMD)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E153FA9-362D-4A91-B241-7635AC5737F9}"/>
              </a:ext>
            </a:extLst>
          </p:cNvPr>
          <p:cNvSpPr txBox="1">
            <a:spLocks/>
          </p:cNvSpPr>
          <p:nvPr/>
        </p:nvSpPr>
        <p:spPr>
          <a:xfrm>
            <a:off x="2888011" y="0"/>
            <a:ext cx="5793444" cy="6656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dirty="0"/>
              <a:t>GDWG Membership</a:t>
            </a:r>
          </a:p>
        </p:txBody>
      </p:sp>
    </p:spTree>
    <p:extLst>
      <p:ext uri="{BB962C8B-B14F-4D97-AF65-F5344CB8AC3E}">
        <p14:creationId xmlns:p14="http://schemas.microsoft.com/office/powerpoint/2010/main" val="2633121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CAB57-4EA8-4156-B883-83E8D0315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979" y="459360"/>
            <a:ext cx="8915400" cy="458667"/>
          </a:xfrm>
        </p:spPr>
        <p:txBody>
          <a:bodyPr/>
          <a:lstStyle/>
          <a:p>
            <a:r>
              <a:rPr lang="en-US" dirty="0"/>
              <a:t>Actions Status ( 2020)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6151B95-7E69-4380-B02D-7ACCAB481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60972"/>
              </p:ext>
            </p:extLst>
          </p:nvPr>
        </p:nvGraphicFramePr>
        <p:xfrm>
          <a:off x="183988" y="1652828"/>
          <a:ext cx="9538023" cy="5099175"/>
        </p:xfrm>
        <a:graphic>
          <a:graphicData uri="http://schemas.openxmlformats.org/drawingml/2006/table">
            <a:tbl>
              <a:tblPr/>
              <a:tblGrid>
                <a:gridCol w="1531653">
                  <a:extLst>
                    <a:ext uri="{9D8B030D-6E8A-4147-A177-3AD203B41FA5}">
                      <a16:colId xmlns:a16="http://schemas.microsoft.com/office/drawing/2014/main" val="413683287"/>
                    </a:ext>
                  </a:extLst>
                </a:gridCol>
                <a:gridCol w="1120791">
                  <a:extLst>
                    <a:ext uri="{9D8B030D-6E8A-4147-A177-3AD203B41FA5}">
                      <a16:colId xmlns:a16="http://schemas.microsoft.com/office/drawing/2014/main" val="3125444264"/>
                    </a:ext>
                  </a:extLst>
                </a:gridCol>
                <a:gridCol w="3142810">
                  <a:extLst>
                    <a:ext uri="{9D8B030D-6E8A-4147-A177-3AD203B41FA5}">
                      <a16:colId xmlns:a16="http://schemas.microsoft.com/office/drawing/2014/main" val="362272878"/>
                    </a:ext>
                  </a:extLst>
                </a:gridCol>
                <a:gridCol w="528617">
                  <a:extLst>
                    <a:ext uri="{9D8B030D-6E8A-4147-A177-3AD203B41FA5}">
                      <a16:colId xmlns:a16="http://schemas.microsoft.com/office/drawing/2014/main" val="3671275298"/>
                    </a:ext>
                  </a:extLst>
                </a:gridCol>
                <a:gridCol w="1031644">
                  <a:extLst>
                    <a:ext uri="{9D8B030D-6E8A-4147-A177-3AD203B41FA5}">
                      <a16:colId xmlns:a16="http://schemas.microsoft.com/office/drawing/2014/main" val="1358905835"/>
                    </a:ext>
                  </a:extLst>
                </a:gridCol>
                <a:gridCol w="980532">
                  <a:extLst>
                    <a:ext uri="{9D8B030D-6E8A-4147-A177-3AD203B41FA5}">
                      <a16:colId xmlns:a16="http://schemas.microsoft.com/office/drawing/2014/main" val="3262067240"/>
                    </a:ext>
                  </a:extLst>
                </a:gridCol>
                <a:gridCol w="1201976">
                  <a:extLst>
                    <a:ext uri="{9D8B030D-6E8A-4147-A177-3AD203B41FA5}">
                      <a16:colId xmlns:a16="http://schemas.microsoft.com/office/drawing/2014/main" val="665652146"/>
                    </a:ext>
                  </a:extLst>
                </a:gridCol>
              </a:tblGrid>
              <a:tr h="617943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Action Id</a:t>
                      </a:r>
                    </a:p>
                  </a:txBody>
                  <a:tcPr marL="33945" marR="33945" marT="18858" marB="18858" anchor="ctr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Item</a:t>
                      </a:r>
                    </a:p>
                  </a:txBody>
                  <a:tcPr marL="33945" marR="33945" marT="18858" marB="18858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Summary</a:t>
                      </a:r>
                    </a:p>
                  </a:txBody>
                  <a:tcPr marL="33945" marR="33945" marT="18858" marB="18858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Lead</a:t>
                      </a:r>
                    </a:p>
                  </a:txBody>
                  <a:tcPr marL="33945" marR="33945" marT="18858" marB="18858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Expected Completion</a:t>
                      </a:r>
                    </a:p>
                  </a:txBody>
                  <a:tcPr marL="33945" marR="33945" marT="18858" marB="18858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Actual Completion</a:t>
                      </a:r>
                    </a:p>
                  </a:txBody>
                  <a:tcPr marL="33945" marR="33945" marT="18858" marB="18858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Status</a:t>
                      </a:r>
                    </a:p>
                  </a:txBody>
                  <a:tcPr marL="33945" marR="33945" marT="18858" marB="18858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306506"/>
                  </a:ext>
                </a:extLst>
              </a:tr>
              <a:tr h="505994"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A.GDWG.20202010.1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KMA to provide the members the process to get account and use the KMA GSICS github.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Hysook (KMA)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3/1/20201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Open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394740"/>
                  </a:ext>
                </a:extLst>
              </a:tr>
              <a:tr h="389535"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A.GDWG.20201020.3: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IMD to update to update GSICS on receiving of JPSS data at IMD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IMD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3/1/2021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open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228915"/>
                  </a:ext>
                </a:extLst>
              </a:tr>
              <a:tr h="389535"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A.GDWG.20201020.2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R.K </a:t>
                      </a:r>
                      <a:r>
                        <a:rPr lang="en-US" sz="1200" dirty="0" err="1">
                          <a:effectLst/>
                        </a:rPr>
                        <a:t>Giri</a:t>
                      </a:r>
                      <a:r>
                        <a:rPr lang="en-US" sz="1200" dirty="0">
                          <a:effectLst/>
                        </a:rPr>
                        <a:t> (IMD) to provide updates on landing page to GDWG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R.K Giri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3/1/2021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open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963268"/>
                  </a:ext>
                </a:extLst>
              </a:tr>
              <a:tr h="748970"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A.GDWG.202010.20.5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GDWG to review GRWG proposed product convention changes (A.GDWG.20201020.4) and revise convention accordingly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GDWG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3/1/2021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Open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07628"/>
                  </a:ext>
                </a:extLst>
              </a:tr>
              <a:tr h="927793"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A.GDWG.20200812.1: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http://gsics.atmos.umd.edu/bin/view/Development/20200812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GDWG to review existing product THREDDS directory structure to make it easier for ISCCP-NG users to access products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3/1/2021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Open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243277"/>
                  </a:ext>
                </a:extLst>
              </a:tr>
              <a:tr h="569459"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A.GDWG.20200519.9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GDWG Chair to Organizeing a kick off in next few weeks for GDWG Groupfor GDWG chair.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5/1/2021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Web Meeting held on 2020/10/20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Closed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E9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076201"/>
                  </a:ext>
                </a:extLst>
              </a:tr>
              <a:tr h="927793"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A.GDWG.20200416.1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http://gsics.atmos.umd.edu/bin/view/Development/20200416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Manik Bali (NOAA) to coordinate GDWG to investigate developing scripts to generate contents of Annual Calibration Reports from GSICS Corrections.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3/1/2021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Open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909500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5D224D8B-ECC7-466B-BDCF-D40B58DE1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087154" y="0"/>
            <a:ext cx="4074252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Show  entries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Search:</a:t>
            </a:r>
            <a:endParaRPr kumimoji="0" lang="en-US" alt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29301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F8F29D-9CC9-45EA-9E13-BF66B3AEA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6" y="3081866"/>
            <a:ext cx="4242329" cy="2862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735BF7-A7E3-4A51-8323-3637FB152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109" y="195368"/>
            <a:ext cx="4176871" cy="28864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80330E-9512-48DC-BB0D-C627B9E6B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047" y="3081867"/>
            <a:ext cx="4176872" cy="31487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BD7945-120C-4388-BB31-C2619AA82E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175" y="46851"/>
            <a:ext cx="3376405" cy="27250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2428EB-AF15-4C74-AB25-5A9723547A56}"/>
              </a:ext>
            </a:extLst>
          </p:cNvPr>
          <p:cNvSpPr txBox="1"/>
          <p:nvPr/>
        </p:nvSpPr>
        <p:spPr>
          <a:xfrm>
            <a:off x="0" y="6396335"/>
            <a:ext cx="9499716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GSICS Product dissemination (over 74 products) via the Product catalog is supported by robust collaboration server and </a:t>
            </a:r>
          </a:p>
          <a:p>
            <a:r>
              <a:rPr lang="en-US" sz="1200" dirty="0"/>
              <a:t> CF1.4 based  </a:t>
            </a:r>
            <a:r>
              <a:rPr lang="en-US" sz="1200" dirty="0" err="1"/>
              <a:t>filenaming</a:t>
            </a:r>
            <a:r>
              <a:rPr lang="en-US" sz="1200" dirty="0"/>
              <a:t> and metadata conventions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CF4531-A356-467C-AB93-8EF5DCCB8F8F}"/>
              </a:ext>
            </a:extLst>
          </p:cNvPr>
          <p:cNvSpPr txBox="1"/>
          <p:nvPr/>
        </p:nvSpPr>
        <p:spPr>
          <a:xfrm>
            <a:off x="3581400" y="3200400"/>
            <a:ext cx="2743199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5B8E7D-83B9-4B0F-A965-0159F5DB2DED}"/>
              </a:ext>
            </a:extLst>
          </p:cNvPr>
          <p:cNvSpPr txBox="1"/>
          <p:nvPr/>
        </p:nvSpPr>
        <p:spPr>
          <a:xfrm>
            <a:off x="161474" y="2495688"/>
            <a:ext cx="1656223" cy="2462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000" u="sng" dirty="0">
                <a:solidFill>
                  <a:srgbClr val="FFFFFF"/>
                </a:solidFill>
                <a:latin typeface="Tahoma"/>
                <a:ea typeface="Tahoma"/>
                <a:cs typeface="Tahom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GSICS Product Catalog</a:t>
            </a:r>
            <a:endParaRPr lang="en-US" sz="1000" u="sng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6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DF070E-3F8C-4290-B221-3EC0DB562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706" y="3185519"/>
            <a:ext cx="5025813" cy="3373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1D66EA-E2A7-40AB-B92B-736C604CC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518" y="143933"/>
            <a:ext cx="4842933" cy="28589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B3F08E-203B-49DF-8EEA-A17E427BC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49" y="143932"/>
            <a:ext cx="4645378" cy="2858911"/>
          </a:xfrm>
          <a:prstGeom prst="rect">
            <a:avLst/>
          </a:prstGeom>
        </p:spPr>
      </p:pic>
      <p:pic>
        <p:nvPicPr>
          <p:cNvPr id="13" name="図 2">
            <a:extLst>
              <a:ext uri="{FF2B5EF4-FFF2-40B4-BE49-F238E27FC236}">
                <a16:creationId xmlns:a16="http://schemas.microsoft.com/office/drawing/2014/main" id="{5126723C-3559-413C-B134-821002F49B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872" y="3185519"/>
            <a:ext cx="4143878" cy="367248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C4348A-2442-46E0-96AD-581A26673D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1564" y="5792970"/>
            <a:ext cx="1239186" cy="1065030"/>
          </a:xfrm>
          <a:prstGeom prst="rect">
            <a:avLst/>
          </a:prstGeom>
        </p:spPr>
      </p:pic>
      <p:sp>
        <p:nvSpPr>
          <p:cNvPr id="15" name="TextBox 14">
            <a:hlinkClick r:id="rId7"/>
            <a:extLst>
              <a:ext uri="{FF2B5EF4-FFF2-40B4-BE49-F238E27FC236}">
                <a16:creationId xmlns:a16="http://schemas.microsoft.com/office/drawing/2014/main" id="{DBD98991-CFFA-4F95-B32B-52FF07897777}"/>
              </a:ext>
            </a:extLst>
          </p:cNvPr>
          <p:cNvSpPr txBox="1"/>
          <p:nvPr/>
        </p:nvSpPr>
        <p:spPr>
          <a:xfrm>
            <a:off x="48646" y="6334780"/>
            <a:ext cx="4731012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Access GSICS Wiki to exchange ideas meetings/best practices and much more</a:t>
            </a:r>
          </a:p>
        </p:txBody>
      </p:sp>
      <p:sp>
        <p:nvSpPr>
          <p:cNvPr id="16" name="TextBox 15">
            <a:hlinkClick r:id="rId8"/>
            <a:extLst>
              <a:ext uri="{FF2B5EF4-FFF2-40B4-BE49-F238E27FC236}">
                <a16:creationId xmlns:a16="http://schemas.microsoft.com/office/drawing/2014/main" id="{7EE79D1C-F3A6-4F9A-8093-0F7E76F36F31}"/>
              </a:ext>
            </a:extLst>
          </p:cNvPr>
          <p:cNvSpPr txBox="1"/>
          <p:nvPr/>
        </p:nvSpPr>
        <p:spPr>
          <a:xfrm>
            <a:off x="4953000" y="6336493"/>
            <a:ext cx="4731012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Track GSICS products by registering in Status System</a:t>
            </a:r>
          </a:p>
        </p:txBody>
      </p:sp>
      <p:sp>
        <p:nvSpPr>
          <p:cNvPr id="17" name="TextBox 16">
            <a:hlinkClick r:id="rId9"/>
            <a:extLst>
              <a:ext uri="{FF2B5EF4-FFF2-40B4-BE49-F238E27FC236}">
                <a16:creationId xmlns:a16="http://schemas.microsoft.com/office/drawing/2014/main" id="{1C2726CA-10AF-460D-B9C2-9CD8E8515AD0}"/>
              </a:ext>
            </a:extLst>
          </p:cNvPr>
          <p:cNvSpPr txBox="1"/>
          <p:nvPr/>
        </p:nvSpPr>
        <p:spPr>
          <a:xfrm>
            <a:off x="48646" y="2485055"/>
            <a:ext cx="4731012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Plot GSICS products using Plotting Tool</a:t>
            </a:r>
          </a:p>
        </p:txBody>
      </p:sp>
      <p:sp>
        <p:nvSpPr>
          <p:cNvPr id="18" name="TextBox 17">
            <a:hlinkClick r:id="rId10"/>
            <a:extLst>
              <a:ext uri="{FF2B5EF4-FFF2-40B4-BE49-F238E27FC236}">
                <a16:creationId xmlns:a16="http://schemas.microsoft.com/office/drawing/2014/main" id="{7987303F-EB2E-483B-AC7B-655A05F7F3D7}"/>
              </a:ext>
            </a:extLst>
          </p:cNvPr>
          <p:cNvSpPr txBox="1"/>
          <p:nvPr/>
        </p:nvSpPr>
        <p:spPr>
          <a:xfrm>
            <a:off x="5117572" y="2488121"/>
            <a:ext cx="4228984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Visit instrument landing page to get instrument status history/update</a:t>
            </a:r>
          </a:p>
        </p:txBody>
      </p:sp>
    </p:spTree>
    <p:extLst>
      <p:ext uri="{BB962C8B-B14F-4D97-AF65-F5344CB8AC3E}">
        <p14:creationId xmlns:p14="http://schemas.microsoft.com/office/powerpoint/2010/main" val="1249694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95F5BC-D08C-4852-85F5-8AE2E2FA3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3" y="22579"/>
            <a:ext cx="4481080" cy="3488266"/>
          </a:xfrm>
          <a:prstGeom prst="rect">
            <a:avLst/>
          </a:prstGeom>
        </p:spPr>
      </p:pic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id="{707B583F-2E99-41F9-B4F8-585D62761BC3}"/>
              </a:ext>
            </a:extLst>
          </p:cNvPr>
          <p:cNvSpPr txBox="1"/>
          <p:nvPr/>
        </p:nvSpPr>
        <p:spPr>
          <a:xfrm>
            <a:off x="100743" y="3290500"/>
            <a:ext cx="4432601" cy="25391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</a:rPr>
              <a:t>GSICS (KMA)  Established a GitHub to exchange code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78B6B9-3943-449E-9CB6-88A477B45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156" y="90312"/>
            <a:ext cx="5188100" cy="38043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6388CB-4B71-4F81-A584-E6B1FA255D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0" y="3595323"/>
            <a:ext cx="3979456" cy="3166026"/>
          </a:xfrm>
          <a:prstGeom prst="rect">
            <a:avLst/>
          </a:prstGeom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955122DF-2D64-4847-9135-6C3561254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35" y="6075802"/>
            <a:ext cx="3980674" cy="7848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DCC Product 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notebook</a:t>
            </a:r>
            <a:endParaRPr lang="en-US" altLang="en-US" b="0" dirty="0">
              <a:solidFill>
                <a:srgbClr val="00000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notebook reads DCC products and plots and lists them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GIRO SRF   </a:t>
            </a:r>
            <a:r>
              <a:rPr lang="en-US" altLang="en-US" b="0" dirty="0">
                <a:solidFill>
                  <a:srgbClr val="000000"/>
                </a:solidFill>
                <a:cs typeface="Arial" panose="020B0604020202020204" pitchFamily="34" charset="0"/>
              </a:rPr>
              <a:t>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notebook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GSICS Product RAC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notebook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 and NRT 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notebook</a:t>
            </a:r>
          </a:p>
        </p:txBody>
      </p:sp>
      <p:pic>
        <p:nvPicPr>
          <p:cNvPr id="3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E32C8CD0-1FAC-4DA1-AB1E-C5DA232BFE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09918" y="3649379"/>
            <a:ext cx="4283813" cy="2924506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F5EABA8D-4DB2-40F6-85F3-3A91A59A7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509" y="6582250"/>
            <a:ext cx="3980674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/>
            <a:r>
              <a:rPr lang="en-US" altLang="en-US" b="0" dirty="0">
                <a:solidFill>
                  <a:srgbClr val="000000"/>
                </a:solidFill>
                <a:latin typeface="Arial"/>
                <a:cs typeface="Arial"/>
                <a:hlinkClick r:id="rId10"/>
              </a:rPr>
              <a:t>Action Tracker tracks actions from Google and Share point</a:t>
            </a:r>
            <a:endParaRPr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289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E1D2F3D-1D82-F548-A239-1279D48147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929" y="1468522"/>
            <a:ext cx="4249881" cy="313015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6FC232E-0D9F-6C47-B98A-7DEC6A4ED7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3251" y="2625843"/>
            <a:ext cx="3809116" cy="283649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5546CCC-0C9F-974C-BD57-628279529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5244" y="3994538"/>
            <a:ext cx="3507665" cy="2648645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6096A6A-5EEB-E54C-9309-F33F2ABD26EA}"/>
              </a:ext>
            </a:extLst>
          </p:cNvPr>
          <p:cNvSpPr/>
          <p:nvPr/>
        </p:nvSpPr>
        <p:spPr>
          <a:xfrm>
            <a:off x="381001" y="214818"/>
            <a:ext cx="9361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GSICS Annual Calibration Report </a:t>
            </a:r>
            <a:r>
              <a:rPr lang="en-US" altLang="ja-JP" sz="2800" kern="0" dirty="0">
                <a:solidFill>
                  <a:srgbClr val="000000"/>
                </a:solidFill>
                <a:latin typeface="Arial"/>
                <a:ea typeface="游ゴシック" panose="020B0400000000000000" pitchFamily="34" charset="-128"/>
              </a:rPr>
              <a:t>Standardization</a:t>
            </a:r>
            <a:endParaRPr kumimoji="0" lang="en-US" altLang="ja-JP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B032589-0920-A841-99AB-D1CB3153AF92}"/>
              </a:ext>
            </a:extLst>
          </p:cNvPr>
          <p:cNvSpPr txBox="1"/>
          <p:nvPr/>
        </p:nvSpPr>
        <p:spPr>
          <a:xfrm>
            <a:off x="2641877" y="945301"/>
            <a:ext cx="176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EUMETSAT</a:t>
            </a: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AD278E0-2FB4-9D4E-AB73-6890AE72A6B4}"/>
              </a:ext>
            </a:extLst>
          </p:cNvPr>
          <p:cNvSpPr txBox="1"/>
          <p:nvPr/>
        </p:nvSpPr>
        <p:spPr>
          <a:xfrm>
            <a:off x="5766551" y="2102623"/>
            <a:ext cx="814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JMA</a:t>
            </a: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29928AA-6805-AD40-B907-F0B948477CA5}"/>
              </a:ext>
            </a:extLst>
          </p:cNvPr>
          <p:cNvSpPr txBox="1"/>
          <p:nvPr/>
        </p:nvSpPr>
        <p:spPr>
          <a:xfrm>
            <a:off x="8236278" y="3471317"/>
            <a:ext cx="1067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NOAA</a:t>
            </a: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16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96847</TotalTime>
  <Words>836</Words>
  <Application>Microsoft Office PowerPoint</Application>
  <PresentationFormat>A4 Paper (210x297 mm)</PresentationFormat>
  <Paragraphs>134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Office テーマ</vt:lpstr>
      <vt:lpstr>GSICS Data Working Group 03/29/2021</vt:lpstr>
      <vt:lpstr>Introduction</vt:lpstr>
      <vt:lpstr>GDWG in the GSICS Framework</vt:lpstr>
      <vt:lpstr>PowerPoint Presentation</vt:lpstr>
      <vt:lpstr>Actions Status ( 2020)</vt:lpstr>
      <vt:lpstr>PowerPoint Presentation</vt:lpstr>
      <vt:lpstr>PowerPoint Presentation</vt:lpstr>
      <vt:lpstr>PowerPoint Presentation</vt:lpstr>
      <vt:lpstr>PowerPoint Presentation</vt:lpstr>
      <vt:lpstr>Plan for GDWG Break out Session 31 March  Short session Starting 12:00 GMT</vt:lpstr>
      <vt:lpstr>Conclusion</vt:lpstr>
      <vt:lpstr>Summary of links to GSICS tools</vt:lpstr>
      <vt:lpstr>THANK YOU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Manik Bali</cp:lastModifiedBy>
  <cp:revision>2342</cp:revision>
  <cp:lastPrinted>2006-03-06T14:11:17Z</cp:lastPrinted>
  <dcterms:created xsi:type="dcterms:W3CDTF">2010-09-10T00:53:07Z</dcterms:created>
  <dcterms:modified xsi:type="dcterms:W3CDTF">2021-03-29T13:01:50Z</dcterms:modified>
</cp:coreProperties>
</file>