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6" r:id="rId3"/>
    <p:sldMasterId id="2147483659" r:id="rId4"/>
  </p:sldMasterIdLst>
  <p:notesMasterIdLst>
    <p:notesMasterId r:id="rId18"/>
  </p:notesMasterIdLst>
  <p:sldIdLst>
    <p:sldId id="256" r:id="rId5"/>
    <p:sldId id="268" r:id="rId6"/>
    <p:sldId id="265" r:id="rId7"/>
    <p:sldId id="264" r:id="rId8"/>
    <p:sldId id="259" r:id="rId9"/>
    <p:sldId id="261" r:id="rId10"/>
    <p:sldId id="269" r:id="rId11"/>
    <p:sldId id="263" r:id="rId12"/>
    <p:sldId id="262" r:id="rId13"/>
    <p:sldId id="271" r:id="rId14"/>
    <p:sldId id="257" r:id="rId15"/>
    <p:sldId id="258" r:id="rId16"/>
    <p:sldId id="270"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iZMoSUIfjuAzJ3fRdhoncgd5kl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7"/>
    <p:restoredTop sz="94674"/>
  </p:normalViewPr>
  <p:slideViewPr>
    <p:cSldViewPr snapToGrid="0" snapToObjects="1">
      <p:cViewPr varScale="1">
        <p:scale>
          <a:sx n="124" d="100"/>
          <a:sy n="124" d="100"/>
        </p:scale>
        <p:origin x="84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customschemas.google.com/relationships/presentationmetadata" Target="metadata"/><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 name="Google Shape;44;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682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100000"/>
              </a:lnSpc>
              <a:spcBef>
                <a:spcPts val="500"/>
              </a:spcBef>
              <a:spcAft>
                <a:spcPts val="0"/>
              </a:spcAft>
              <a:buClr>
                <a:schemeClr val="lt1"/>
              </a:buClr>
              <a:buSzPts val="1800"/>
              <a:buFont typeface="NTR"/>
              <a:buChar char="–"/>
              <a:defRPr>
                <a:solidFill>
                  <a:schemeClr val="lt1"/>
                </a:solidFill>
              </a:defRPr>
            </a:lvl2pPr>
            <a:lvl3pPr marL="1371600" lvl="2" indent="-342900" algn="l">
              <a:lnSpc>
                <a:spcPct val="100000"/>
              </a:lnSpc>
              <a:spcBef>
                <a:spcPts val="500"/>
              </a:spcBef>
              <a:spcAft>
                <a:spcPts val="0"/>
              </a:spcAft>
              <a:buClr>
                <a:schemeClr val="lt1"/>
              </a:buClr>
              <a:buSzPts val="1800"/>
              <a:buFont typeface="Courier New"/>
              <a:buChar char="o"/>
              <a:defRPr>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100000"/>
              </a:lnSpc>
              <a:spcBef>
                <a:spcPts val="500"/>
              </a:spcBef>
              <a:spcAft>
                <a:spcPts val="0"/>
              </a:spcAft>
              <a:buClr>
                <a:schemeClr val="lt1"/>
              </a:buClr>
              <a:buSzPts val="1800"/>
              <a:buFont typeface="NTR"/>
              <a:buChar char="–"/>
              <a:defRPr>
                <a:solidFill>
                  <a:schemeClr val="lt1"/>
                </a:solidFill>
              </a:defRPr>
            </a:lvl2pPr>
            <a:lvl3pPr marL="1371600" lvl="2" indent="-342900" algn="l">
              <a:lnSpc>
                <a:spcPct val="100000"/>
              </a:lnSpc>
              <a:spcBef>
                <a:spcPts val="500"/>
              </a:spcBef>
              <a:spcAft>
                <a:spcPts val="0"/>
              </a:spcAft>
              <a:buClr>
                <a:schemeClr val="lt1"/>
              </a:buClr>
              <a:buSzPts val="1800"/>
              <a:buFont typeface="Courier New"/>
              <a:buChar char="o"/>
              <a:defRPr>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100000"/>
              </a:lnSpc>
              <a:spcBef>
                <a:spcPts val="500"/>
              </a:spcBef>
              <a:spcAft>
                <a:spcPts val="0"/>
              </a:spcAft>
              <a:buClr>
                <a:schemeClr val="lt1"/>
              </a:buClr>
              <a:buSzPts val="1800"/>
              <a:buFont typeface="NTR"/>
              <a:buChar char="–"/>
              <a:defRPr>
                <a:solidFill>
                  <a:schemeClr val="lt1"/>
                </a:solidFill>
              </a:defRPr>
            </a:lvl2pPr>
            <a:lvl3pPr marL="1371600" lvl="2" indent="-342900" algn="l">
              <a:lnSpc>
                <a:spcPct val="100000"/>
              </a:lnSpc>
              <a:spcBef>
                <a:spcPts val="500"/>
              </a:spcBef>
              <a:spcAft>
                <a:spcPts val="0"/>
              </a:spcAft>
              <a:buClr>
                <a:schemeClr val="lt1"/>
              </a:buClr>
              <a:buSzPts val="1800"/>
              <a:buFont typeface="Courier New"/>
              <a:buChar char="o"/>
              <a:defRPr>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p:nvPr/>
        </p:nvSpPr>
        <p:spPr>
          <a:xfrm>
            <a:off x="3077428" y="1652985"/>
            <a:ext cx="9114571" cy="3578087"/>
          </a:xfrm>
          <a:prstGeom prst="rect">
            <a:avLst/>
          </a:prstGeom>
          <a:solidFill>
            <a:srgbClr val="2E6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6"/>
          <p:cNvPicPr preferRelativeResize="0"/>
          <p:nvPr/>
        </p:nvPicPr>
        <p:blipFill rotWithShape="1">
          <a:blip r:embed="rId3">
            <a:alphaModFix/>
          </a:blip>
          <a:srcRect/>
          <a:stretch/>
        </p:blipFill>
        <p:spPr>
          <a:xfrm>
            <a:off x="0" y="0"/>
            <a:ext cx="5676900" cy="6864517"/>
          </a:xfrm>
          <a:prstGeom prst="rect">
            <a:avLst/>
          </a:prstGeom>
          <a:noFill/>
          <a:ln>
            <a:noFill/>
          </a:ln>
        </p:spPr>
      </p:pic>
      <p:pic>
        <p:nvPicPr>
          <p:cNvPr id="12" name="Google Shape;12;p6"/>
          <p:cNvPicPr preferRelativeResize="0"/>
          <p:nvPr/>
        </p:nvPicPr>
        <p:blipFill rotWithShape="1">
          <a:blip r:embed="rId4">
            <a:alphaModFix/>
          </a:blip>
          <a:srcRect/>
          <a:stretch/>
        </p:blipFill>
        <p:spPr>
          <a:xfrm>
            <a:off x="2694571" y="2949241"/>
            <a:ext cx="2064886" cy="2064886"/>
          </a:xfrm>
          <a:prstGeom prst="rect">
            <a:avLst/>
          </a:prstGeom>
          <a:noFill/>
          <a:ln>
            <a:noFill/>
          </a:ln>
        </p:spPr>
      </p:pic>
      <p:sp>
        <p:nvSpPr>
          <p:cNvPr id="13" name="Google Shape;13;p6"/>
          <p:cNvSpPr txBox="1"/>
          <p:nvPr/>
        </p:nvSpPr>
        <p:spPr>
          <a:xfrm>
            <a:off x="587100" y="5122601"/>
            <a:ext cx="4502700" cy="919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sz="2400">
                <a:solidFill>
                  <a:schemeClr val="lt1"/>
                </a:solidFill>
                <a:latin typeface="Calibri"/>
                <a:ea typeface="Calibri"/>
                <a:cs typeface="Calibri"/>
                <a:sym typeface="Calibri"/>
              </a:rPr>
              <a:t>National Environmental Satellite, Data, and Information Service </a:t>
            </a:r>
            <a:endParaRPr sz="2000"/>
          </a:p>
        </p:txBody>
      </p:sp>
      <p:pic>
        <p:nvPicPr>
          <p:cNvPr id="14" name="Google Shape;14;p6"/>
          <p:cNvPicPr preferRelativeResize="0"/>
          <p:nvPr/>
        </p:nvPicPr>
        <p:blipFill rotWithShape="1">
          <a:blip r:embed="rId5">
            <a:alphaModFix/>
          </a:blip>
          <a:srcRect/>
          <a:stretch/>
        </p:blipFill>
        <p:spPr>
          <a:xfrm>
            <a:off x="1800215" y="0"/>
            <a:ext cx="2554425" cy="23226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sp>
        <p:nvSpPr>
          <p:cNvPr id="17" name="Google Shape;17;p8"/>
          <p:cNvSpPr/>
          <p:nvPr/>
        </p:nvSpPr>
        <p:spPr>
          <a:xfrm>
            <a:off x="-4" y="0"/>
            <a:ext cx="12192005" cy="687704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Google Shape;18;p8"/>
          <p:cNvSpPr/>
          <p:nvPr/>
        </p:nvSpPr>
        <p:spPr>
          <a:xfrm>
            <a:off x="-18609" y="6404214"/>
            <a:ext cx="11671300" cy="469900"/>
          </a:xfrm>
          <a:custGeom>
            <a:avLst/>
            <a:gdLst/>
            <a:ahLst/>
            <a:cxnLst/>
            <a:rect l="l" t="t" r="r" b="b"/>
            <a:pathLst>
              <a:path w="11671300" h="469900" extrusionOk="0">
                <a:moveTo>
                  <a:pt x="11404600" y="0"/>
                </a:moveTo>
                <a:lnTo>
                  <a:pt x="11671300" y="469900"/>
                </a:lnTo>
                <a:lnTo>
                  <a:pt x="0" y="469900"/>
                </a:lnTo>
                <a:lnTo>
                  <a:pt x="0" y="25400"/>
                </a:lnTo>
                <a:lnTo>
                  <a:pt x="11404600" y="0"/>
                </a:lnTo>
                <a:close/>
              </a:path>
            </a:pathLst>
          </a:custGeom>
          <a:solidFill>
            <a:srgbClr val="2E6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 name="Google Shape;1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8"/>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22" name="Google Shape;22;p8"/>
          <p:cNvGrpSpPr/>
          <p:nvPr/>
        </p:nvGrpSpPr>
        <p:grpSpPr>
          <a:xfrm>
            <a:off x="108830" y="6112041"/>
            <a:ext cx="667507" cy="667507"/>
            <a:chOff x="310960" y="5520595"/>
            <a:chExt cx="1239704" cy="1239704"/>
          </a:xfrm>
        </p:grpSpPr>
        <p:sp>
          <p:nvSpPr>
            <p:cNvPr id="23" name="Google Shape;23;p8"/>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4" name="Google Shape;24;p8"/>
            <p:cNvPicPr preferRelativeResize="0"/>
            <p:nvPr/>
          </p:nvPicPr>
          <p:blipFill rotWithShape="1">
            <a:blip r:embed="rId7">
              <a:alphaModFix/>
            </a:blip>
            <a:srcRect/>
            <a:stretch/>
          </p:blipFill>
          <p:spPr>
            <a:xfrm>
              <a:off x="352776" y="5562411"/>
              <a:ext cx="1156072" cy="1156072"/>
            </a:xfrm>
            <a:prstGeom prst="rect">
              <a:avLst/>
            </a:prstGeom>
            <a:noFill/>
            <a:ln>
              <a:noFill/>
            </a:ln>
          </p:spPr>
        </p:pic>
      </p:grpSp>
      <p:sp>
        <p:nvSpPr>
          <p:cNvPr id="25" name="Google Shape;25;p8"/>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pic>
        <p:nvPicPr>
          <p:cNvPr id="26" name="Google Shape;26;p8"/>
          <p:cNvPicPr preferRelativeResize="0"/>
          <p:nvPr/>
        </p:nvPicPr>
        <p:blipFill rotWithShape="1">
          <a:blip r:embed="rId8">
            <a:alphaModFix/>
          </a:blip>
          <a:srcRect/>
          <a:stretch/>
        </p:blipFill>
        <p:spPr>
          <a:xfrm>
            <a:off x="-18610" y="-4662"/>
            <a:ext cx="12210609" cy="333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
        <p:cNvGrpSpPr/>
        <p:nvPr/>
      </p:nvGrpSpPr>
      <p:grpSpPr>
        <a:xfrm>
          <a:off x="0" y="0"/>
          <a:ext cx="0" cy="0"/>
          <a:chOff x="0" y="0"/>
          <a:chExt cx="0" cy="0"/>
        </a:xfrm>
      </p:grpSpPr>
      <p:sp>
        <p:nvSpPr>
          <p:cNvPr id="44" name="Google Shape;44;p10"/>
          <p:cNvSpPr/>
          <p:nvPr/>
        </p:nvSpPr>
        <p:spPr>
          <a:xfrm>
            <a:off x="-4" y="0"/>
            <a:ext cx="12192005" cy="687704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 name="Google Shape;45;p10"/>
          <p:cNvSpPr/>
          <p:nvPr/>
        </p:nvSpPr>
        <p:spPr>
          <a:xfrm>
            <a:off x="-18609" y="6404214"/>
            <a:ext cx="11671300" cy="469900"/>
          </a:xfrm>
          <a:custGeom>
            <a:avLst/>
            <a:gdLst/>
            <a:ahLst/>
            <a:cxnLst/>
            <a:rect l="l" t="t" r="r" b="b"/>
            <a:pathLst>
              <a:path w="11671300" h="469900" extrusionOk="0">
                <a:moveTo>
                  <a:pt x="11404600" y="0"/>
                </a:moveTo>
                <a:lnTo>
                  <a:pt x="11671300" y="469900"/>
                </a:lnTo>
                <a:lnTo>
                  <a:pt x="0" y="469900"/>
                </a:lnTo>
                <a:lnTo>
                  <a:pt x="0" y="25400"/>
                </a:lnTo>
                <a:lnTo>
                  <a:pt x="11404600" y="0"/>
                </a:lnTo>
                <a:close/>
              </a:path>
            </a:pathLst>
          </a:custGeom>
          <a:solidFill>
            <a:srgbClr val="2E6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4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49" name="Google Shape;49;p10"/>
          <p:cNvGrpSpPr/>
          <p:nvPr/>
        </p:nvGrpSpPr>
        <p:grpSpPr>
          <a:xfrm>
            <a:off x="108830" y="6112041"/>
            <a:ext cx="667507" cy="667507"/>
            <a:chOff x="310960" y="5520595"/>
            <a:chExt cx="1239704" cy="1239704"/>
          </a:xfrm>
        </p:grpSpPr>
        <p:sp>
          <p:nvSpPr>
            <p:cNvPr id="50" name="Google Shape;50;p10"/>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1" name="Google Shape;51;p10"/>
            <p:cNvPicPr preferRelativeResize="0"/>
            <p:nvPr/>
          </p:nvPicPr>
          <p:blipFill rotWithShape="1">
            <a:blip r:embed="rId4">
              <a:alphaModFix/>
            </a:blip>
            <a:srcRect/>
            <a:stretch/>
          </p:blipFill>
          <p:spPr>
            <a:xfrm>
              <a:off x="352776" y="5562411"/>
              <a:ext cx="1156072" cy="1156072"/>
            </a:xfrm>
            <a:prstGeom prst="rect">
              <a:avLst/>
            </a:prstGeom>
            <a:noFill/>
            <a:ln>
              <a:noFill/>
            </a:ln>
          </p:spPr>
        </p:pic>
      </p:grpSp>
      <p:sp>
        <p:nvSpPr>
          <p:cNvPr id="52" name="Google Shape;52;p10"/>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pic>
        <p:nvPicPr>
          <p:cNvPr id="53" name="Google Shape;53;p10"/>
          <p:cNvPicPr preferRelativeResize="0"/>
          <p:nvPr/>
        </p:nvPicPr>
        <p:blipFill rotWithShape="1">
          <a:blip r:embed="rId5">
            <a:alphaModFix/>
          </a:blip>
          <a:srcRect/>
          <a:stretch/>
        </p:blipFill>
        <p:spPr>
          <a:xfrm>
            <a:off x="0" y="0"/>
            <a:ext cx="12192000" cy="333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2"/>
          <p:cNvSpPr/>
          <p:nvPr/>
        </p:nvSpPr>
        <p:spPr>
          <a:xfrm>
            <a:off x="-4" y="0"/>
            <a:ext cx="12192005" cy="687704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 name="Google Shape;61;p12"/>
          <p:cNvSpPr/>
          <p:nvPr/>
        </p:nvSpPr>
        <p:spPr>
          <a:xfrm>
            <a:off x="-18609" y="6404214"/>
            <a:ext cx="11671300" cy="469900"/>
          </a:xfrm>
          <a:custGeom>
            <a:avLst/>
            <a:gdLst/>
            <a:ahLst/>
            <a:cxnLst/>
            <a:rect l="l" t="t" r="r" b="b"/>
            <a:pathLst>
              <a:path w="11671300" h="469900" extrusionOk="0">
                <a:moveTo>
                  <a:pt x="11404600" y="0"/>
                </a:moveTo>
                <a:lnTo>
                  <a:pt x="11671300" y="469900"/>
                </a:lnTo>
                <a:lnTo>
                  <a:pt x="0" y="469900"/>
                </a:lnTo>
                <a:lnTo>
                  <a:pt x="0" y="25400"/>
                </a:lnTo>
                <a:lnTo>
                  <a:pt x="11404600" y="0"/>
                </a:lnTo>
                <a:close/>
              </a:path>
            </a:pathLst>
          </a:custGeom>
          <a:solidFill>
            <a:srgbClr val="2E6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Google Shape;6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4" name="Google Shape;64;p12"/>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65" name="Google Shape;65;p12"/>
          <p:cNvGrpSpPr/>
          <p:nvPr/>
        </p:nvGrpSpPr>
        <p:grpSpPr>
          <a:xfrm>
            <a:off x="108830" y="6112041"/>
            <a:ext cx="667507" cy="667507"/>
            <a:chOff x="310960" y="5520595"/>
            <a:chExt cx="1239704" cy="1239704"/>
          </a:xfrm>
        </p:grpSpPr>
        <p:sp>
          <p:nvSpPr>
            <p:cNvPr id="66" name="Google Shape;66;p12"/>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7" name="Google Shape;67;p12"/>
            <p:cNvPicPr preferRelativeResize="0"/>
            <p:nvPr/>
          </p:nvPicPr>
          <p:blipFill rotWithShape="1">
            <a:blip r:embed="rId4">
              <a:alphaModFix/>
            </a:blip>
            <a:srcRect/>
            <a:stretch/>
          </p:blipFill>
          <p:spPr>
            <a:xfrm>
              <a:off x="352776" y="5562411"/>
              <a:ext cx="1156072" cy="1156072"/>
            </a:xfrm>
            <a:prstGeom prst="rect">
              <a:avLst/>
            </a:prstGeom>
            <a:noFill/>
            <a:ln>
              <a:noFill/>
            </a:ln>
          </p:spPr>
        </p:pic>
      </p:grpSp>
      <p:sp>
        <p:nvSpPr>
          <p:cNvPr id="68" name="Google Shape;68;p12"/>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pic>
        <p:nvPicPr>
          <p:cNvPr id="70" name="Google Shape;70;p12"/>
          <p:cNvPicPr preferRelativeResize="0"/>
          <p:nvPr/>
        </p:nvPicPr>
        <p:blipFill rotWithShape="1">
          <a:blip r:embed="rId5">
            <a:alphaModFix/>
          </a:blip>
          <a:srcRect/>
          <a:stretch/>
        </p:blipFill>
        <p:spPr>
          <a:xfrm>
            <a:off x="-18609" y="0"/>
            <a:ext cx="12210609" cy="333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21.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ftp.ssec.wisc.edu/ISCCP-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p:nvPr/>
        </p:nvSpPr>
        <p:spPr>
          <a:xfrm>
            <a:off x="5124816" y="1853035"/>
            <a:ext cx="6803925" cy="2462111"/>
          </a:xfrm>
          <a:prstGeom prst="rect">
            <a:avLst/>
          </a:prstGeom>
          <a:noFill/>
          <a:ln>
            <a:noFill/>
          </a:ln>
        </p:spPr>
        <p:txBody>
          <a:bodyPr spcFirstLastPara="1" wrap="square" lIns="91425" tIns="45700" rIns="91425" bIns="45700" anchor="b" anchorCtr="0">
            <a:noAutofit/>
          </a:bodyPr>
          <a:lstStyle/>
          <a:p>
            <a:pPr lvl="0">
              <a:lnSpc>
                <a:spcPct val="90000"/>
              </a:lnSpc>
              <a:buClr>
                <a:srgbClr val="2F5496"/>
              </a:buClr>
              <a:buSzPts val="5000"/>
            </a:pPr>
            <a:r>
              <a:rPr lang="en-US" sz="4000" dirty="0">
                <a:solidFill>
                  <a:schemeClr val="lt1"/>
                </a:solidFill>
                <a:latin typeface="Calibri"/>
                <a:ea typeface="Calibri"/>
                <a:cs typeface="Calibri"/>
                <a:sym typeface="Calibri"/>
              </a:rPr>
              <a:t>THE NEXT GENERATION OF THE  INTERNATIONAL SATELLITE  CLOUD CLIMATOLOGY (ISCCP-NG) </a:t>
            </a:r>
            <a:endParaRPr sz="4000" b="0" i="0" u="none" strike="noStrike" cap="none" dirty="0">
              <a:solidFill>
                <a:schemeClr val="lt1"/>
              </a:solidFill>
              <a:latin typeface="Calibri"/>
              <a:ea typeface="Calibri"/>
              <a:cs typeface="Calibri"/>
              <a:sym typeface="Calibri"/>
            </a:endParaRPr>
          </a:p>
        </p:txBody>
      </p:sp>
      <p:sp>
        <p:nvSpPr>
          <p:cNvPr id="109" name="Google Shape;109;p1"/>
          <p:cNvSpPr txBox="1"/>
          <p:nvPr/>
        </p:nvSpPr>
        <p:spPr>
          <a:xfrm>
            <a:off x="5124817" y="4416431"/>
            <a:ext cx="7055133"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Briefing to GSICS</a:t>
            </a:r>
            <a:endParaRPr sz="1400" b="0" i="0" u="none" strike="noStrike" cap="none" dirty="0">
              <a:solidFill>
                <a:schemeClr val="lt1"/>
              </a:solidFill>
              <a:latin typeface="Calibri"/>
              <a:ea typeface="Calibri"/>
              <a:cs typeface="Calibri"/>
              <a:sym typeface="Calibri"/>
            </a:endParaRPr>
          </a:p>
        </p:txBody>
      </p:sp>
      <p:sp>
        <p:nvSpPr>
          <p:cNvPr id="110" name="Google Shape;110;p1"/>
          <p:cNvSpPr txBox="1"/>
          <p:nvPr/>
        </p:nvSpPr>
        <p:spPr>
          <a:xfrm>
            <a:off x="5124816" y="5315399"/>
            <a:ext cx="648151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F5496"/>
                </a:solidFill>
                <a:latin typeface="Calibri"/>
                <a:ea typeface="Calibri"/>
                <a:cs typeface="Calibri"/>
                <a:sym typeface="Calibri"/>
              </a:rPr>
              <a:t>Andrew Heidinger, NESDIS GEO Scientist, GEWEX DAP/ ICWG, ISCCP-NG </a:t>
            </a:r>
            <a:endParaRPr sz="3600" b="1" i="0" u="none" strike="noStrike" cap="none" dirty="0">
              <a:solidFill>
                <a:srgbClr val="2F5496"/>
              </a:solidFill>
              <a:latin typeface="Calibri"/>
              <a:ea typeface="Calibri"/>
              <a:cs typeface="Calibri"/>
              <a:sym typeface="Calibri"/>
            </a:endParaRPr>
          </a:p>
        </p:txBody>
      </p:sp>
      <p:sp>
        <p:nvSpPr>
          <p:cNvPr id="111" name="Google Shape;111;p1"/>
          <p:cNvSpPr txBox="1"/>
          <p:nvPr/>
        </p:nvSpPr>
        <p:spPr>
          <a:xfrm>
            <a:off x="1539925" y="6464075"/>
            <a:ext cx="9783900" cy="114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2" name="Google Shape;112;p1"/>
          <p:cNvSpPr txBox="1"/>
          <p:nvPr/>
        </p:nvSpPr>
        <p:spPr>
          <a:xfrm>
            <a:off x="532600" y="6141750"/>
            <a:ext cx="218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FFFFFF"/>
                </a:solidFill>
                <a:latin typeface="Calibri"/>
                <a:ea typeface="Calibri"/>
                <a:cs typeface="Calibri"/>
                <a:sym typeface="Calibri"/>
              </a:rPr>
              <a:t>March 29, 2021</a:t>
            </a:r>
            <a:endParaRPr sz="2400" dirty="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44170-630C-CC4E-8FA2-2807B6020FFE}"/>
              </a:ext>
            </a:extLst>
          </p:cNvPr>
          <p:cNvSpPr>
            <a:spLocks noGrp="1"/>
          </p:cNvSpPr>
          <p:nvPr>
            <p:ph type="title"/>
          </p:nvPr>
        </p:nvSpPr>
        <p:spPr/>
        <p:txBody>
          <a:bodyPr/>
          <a:lstStyle/>
          <a:p>
            <a:r>
              <a:rPr lang="en-US" dirty="0">
                <a:solidFill>
                  <a:srgbClr val="FFC000"/>
                </a:solidFill>
              </a:rPr>
              <a:t>Thank You</a:t>
            </a:r>
          </a:p>
        </p:txBody>
      </p:sp>
      <p:sp>
        <p:nvSpPr>
          <p:cNvPr id="4" name="Text Placeholder 3">
            <a:extLst>
              <a:ext uri="{FF2B5EF4-FFF2-40B4-BE49-F238E27FC236}">
                <a16:creationId xmlns:a16="http://schemas.microsoft.com/office/drawing/2014/main" id="{CDCA1D11-F908-F74B-9072-9B1D1D925A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788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dirty="0">
                <a:solidFill>
                  <a:srgbClr val="FFC000"/>
                </a:solidFill>
              </a:rPr>
              <a:t>Executive Summary</a:t>
            </a:r>
            <a:endParaRPr dirty="0">
              <a:solidFill>
                <a:srgbClr val="FFC000"/>
              </a:solidFill>
            </a:endParaRPr>
          </a:p>
        </p:txBody>
      </p:sp>
      <p:sp>
        <p:nvSpPr>
          <p:cNvPr id="118" name="Google Shape;118;p2"/>
          <p:cNvSpPr txBox="1">
            <a:spLocks noGrp="1"/>
          </p:cNvSpPr>
          <p:nvPr>
            <p:ph type="body" idx="1"/>
          </p:nvPr>
        </p:nvSpPr>
        <p:spPr>
          <a:xfrm>
            <a:off x="673814" y="1558497"/>
            <a:ext cx="10515600" cy="4351338"/>
          </a:xfrm>
          <a:prstGeom prst="rect">
            <a:avLst/>
          </a:prstGeom>
          <a:noFill/>
          <a:ln>
            <a:noFill/>
          </a:ln>
        </p:spPr>
        <p:txBody>
          <a:bodyPr spcFirstLastPara="1" wrap="square" lIns="91425" tIns="45700" rIns="91425" bIns="45700" anchor="t" anchorCtr="0">
            <a:noAutofit/>
          </a:bodyPr>
          <a:lstStyle/>
          <a:p>
            <a:pPr marL="514350" indent="-285750"/>
            <a:r>
              <a:rPr lang="en-US" sz="1800" dirty="0"/>
              <a:t>With the availability of MTG in 2023, the entire geostationary ring will be encircled by imagers which offer capabilities far superior to those from the previous generation of imagers.   The Next Generation of the International Satellite Cloud Climatology Project (ISCCP-NG) is proposed as a follow-on to the classic ISCCP to more fully exploit the new capabilities.    The challenge facing ISCCP-NG is to define a new baseline from this data and processing methods to extract meaningful information for the scientific community in the coming decades.</a:t>
            </a:r>
          </a:p>
          <a:p>
            <a:pPr marL="514350" indent="-285750"/>
            <a:endParaRPr lang="en-US" sz="1800" dirty="0"/>
          </a:p>
          <a:p>
            <a:pPr marL="514350" indent="-285750"/>
            <a:r>
              <a:rPr lang="en-US" sz="1800" dirty="0"/>
              <a:t>Since the inaugural workshop in late 2019,  ISCCP-NG has focused on its gridded Level-1 (L1g) data.  L1g is meant to be the primary input into all ISCCP-NG Level-2 and Level-3 and is an attempt to make access to these new data easy for the ISCCP-NG community.   L1g combines all of the data from all of the sensors into one standard and consistent format.  Currently, L1g concepts are being prototyped and made available for testing.  L1g development is relying on the GSICS project for calibration.</a:t>
            </a:r>
          </a:p>
          <a:p>
            <a:pPr marL="514350" indent="-285750"/>
            <a:endParaRPr lang="en-US" sz="1800" dirty="0"/>
          </a:p>
          <a:p>
            <a:pPr marL="514350" indent="-285750"/>
            <a:r>
              <a:rPr lang="en-US" sz="1800" dirty="0"/>
              <a:t>With L1g data available, the work on ISCCP-NG L2 data is beginning and will be discussed at future International Cloud Working Group (ICWG) Workshops in the next two years.</a:t>
            </a:r>
          </a:p>
          <a:p>
            <a:pPr lvl="0" indent="-228600">
              <a:buNone/>
            </a:pP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838200" y="365126"/>
            <a:ext cx="10515600" cy="7342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solidFill>
                  <a:srgbClr val="FFC000"/>
                </a:solidFill>
              </a:rPr>
              <a:t>Motivation for ISCCP-NG</a:t>
            </a:r>
            <a:endParaRPr dirty="0">
              <a:solidFill>
                <a:srgbClr val="FFC000"/>
              </a:solidFill>
            </a:endParaRPr>
          </a:p>
        </p:txBody>
      </p:sp>
      <p:sp>
        <p:nvSpPr>
          <p:cNvPr id="124" name="Google Shape;124;p3"/>
          <p:cNvSpPr txBox="1">
            <a:spLocks noGrp="1"/>
          </p:cNvSpPr>
          <p:nvPr>
            <p:ph type="body" idx="1"/>
          </p:nvPr>
        </p:nvSpPr>
        <p:spPr>
          <a:xfrm>
            <a:off x="838200" y="1099336"/>
            <a:ext cx="10515600" cy="5085824"/>
          </a:xfrm>
          <a:prstGeom prst="rect">
            <a:avLst/>
          </a:prstGeom>
          <a:noFill/>
          <a:ln>
            <a:noFill/>
          </a:ln>
        </p:spPr>
        <p:txBody>
          <a:bodyPr spcFirstLastPara="1" wrap="square" lIns="91425" tIns="45700" rIns="91425" bIns="45700" anchor="t" anchorCtr="0">
            <a:noAutofit/>
          </a:bodyPr>
          <a:lstStyle/>
          <a:p>
            <a:pPr marL="514350" indent="-285750"/>
            <a:r>
              <a:rPr lang="en-US" sz="2000" dirty="0"/>
              <a:t>With assumed launch of the MTG in 2022, </a:t>
            </a:r>
            <a:r>
              <a:rPr lang="en-US" sz="2000" b="1" dirty="0"/>
              <a:t>the entire equator is encircled by “advanced” geostationary imagers</a:t>
            </a:r>
            <a:r>
              <a:rPr lang="en-US" sz="2000" dirty="0"/>
              <a:t>.   This is our targeted start date for new cloud property data records </a:t>
            </a:r>
          </a:p>
          <a:p>
            <a:pPr marL="514350" indent="-285750"/>
            <a:r>
              <a:rPr lang="en-US" sz="2000" dirty="0"/>
              <a:t>New sensors provide information absent from the original ISCCP:</a:t>
            </a:r>
          </a:p>
          <a:p>
            <a:pPr lvl="1" indent="-228600"/>
            <a:r>
              <a:rPr lang="en-US" sz="1600" dirty="0"/>
              <a:t>Cloud Dynamics</a:t>
            </a:r>
          </a:p>
          <a:p>
            <a:pPr lvl="1" indent="-228600"/>
            <a:r>
              <a:rPr lang="en-US" sz="1600" dirty="0"/>
              <a:t>Cloud Microphysics</a:t>
            </a:r>
          </a:p>
          <a:p>
            <a:pPr lvl="1" indent="-228600"/>
            <a:r>
              <a:rPr lang="en-US" sz="1600" dirty="0"/>
              <a:t>Aerosol </a:t>
            </a:r>
          </a:p>
          <a:p>
            <a:pPr lvl="1" indent="-228600"/>
            <a:r>
              <a:rPr lang="en-US" sz="1600" dirty="0"/>
              <a:t>Diurnally consistent cloud </a:t>
            </a:r>
            <a:r>
              <a:rPr lang="en-US" sz="1600" dirty="0" err="1"/>
              <a:t>climatologies</a:t>
            </a:r>
            <a:endParaRPr lang="en-US" sz="2000" dirty="0"/>
          </a:p>
          <a:p>
            <a:pPr marL="514350" indent="-285750"/>
            <a:r>
              <a:rPr lang="en-US" sz="2000" dirty="0"/>
              <a:t>Maintaining these and the unimagined applications while sub-setting the data to a manageable size is the challenge.</a:t>
            </a:r>
          </a:p>
          <a:p>
            <a:pPr marL="514350" indent="-285750"/>
            <a:r>
              <a:rPr lang="en-US" sz="2000" dirty="0"/>
              <a:t>Consistency with past climatology for common information is achievable. Data rescue, new quality control, re-calibration, and uncertainty estimates for past sensor radiances improve historic estimates. </a:t>
            </a:r>
          </a:p>
          <a:p>
            <a:pPr marL="514350" indent="-285750"/>
            <a:r>
              <a:rPr lang="en-US" sz="2000" dirty="0"/>
              <a:t>Polar component is not yet specified but will likely have an equal-role as geo, not a supporting role as in the case of the original ISCCP.</a:t>
            </a:r>
          </a:p>
          <a:p>
            <a:pPr marL="514350" indent="-285750"/>
            <a:r>
              <a:rPr lang="en-US" sz="2000" dirty="0"/>
              <a:t>Cloud Computing and other developments are making the project more appealing.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42;p3">
            <a:extLst>
              <a:ext uri="{FF2B5EF4-FFF2-40B4-BE49-F238E27FC236}">
                <a16:creationId xmlns:a16="http://schemas.microsoft.com/office/drawing/2014/main" id="{63A568EA-4448-7546-8E3B-7990D240CD36}"/>
              </a:ext>
            </a:extLst>
          </p:cNvPr>
          <p:cNvSpPr/>
          <p:nvPr/>
        </p:nvSpPr>
        <p:spPr>
          <a:xfrm>
            <a:off x="76201" y="757266"/>
            <a:ext cx="12115788" cy="6022473"/>
          </a:xfrm>
          <a:prstGeom prst="rect">
            <a:avLst/>
          </a:prstGeom>
          <a:solidFill>
            <a:srgbClr val="D8E2F3">
              <a:alpha val="84310"/>
            </a:srgbClr>
          </a:solidFill>
          <a:ln w="76200" cap="flat" cmpd="sng">
            <a:solidFill>
              <a:srgbClr val="000000"/>
            </a:solidFill>
            <a:prstDash val="solid"/>
            <a:round/>
            <a:headEnd type="none" w="sm" len="sm"/>
            <a:tailEnd type="none" w="sm" len="sm"/>
          </a:ln>
        </p:spPr>
        <p:txBody>
          <a:bodyPr spcFirstLastPara="1" wrap="square" lIns="111725" tIns="55850" rIns="111725" bIns="55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900" b="0" i="0" u="none" strike="noStrike" cap="none">
              <a:solidFill>
                <a:schemeClr val="lt1"/>
              </a:solidFill>
              <a:latin typeface="Calibri"/>
              <a:ea typeface="Calibri"/>
              <a:cs typeface="Calibri"/>
              <a:sym typeface="Calibri"/>
            </a:endParaRPr>
          </a:p>
        </p:txBody>
      </p:sp>
      <p:sp>
        <p:nvSpPr>
          <p:cNvPr id="35" name="Google Shape;43;p3">
            <a:extLst>
              <a:ext uri="{FF2B5EF4-FFF2-40B4-BE49-F238E27FC236}">
                <a16:creationId xmlns:a16="http://schemas.microsoft.com/office/drawing/2014/main" id="{E66937F9-0A79-6241-8CBC-DB58B63D6E5B}"/>
              </a:ext>
            </a:extLst>
          </p:cNvPr>
          <p:cNvSpPr txBox="1"/>
          <p:nvPr/>
        </p:nvSpPr>
        <p:spPr>
          <a:xfrm>
            <a:off x="375519" y="3963056"/>
            <a:ext cx="5925771" cy="4329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800"/>
              <a:buFont typeface="Arial"/>
              <a:buNone/>
            </a:pPr>
            <a:r>
              <a:rPr lang="en-US" sz="3600" b="1" dirty="0">
                <a:solidFill>
                  <a:srgbClr val="0070C0"/>
                </a:solidFill>
                <a:latin typeface="Candara"/>
                <a:ea typeface="Candara"/>
                <a:cs typeface="Candara"/>
                <a:sym typeface="Candara"/>
              </a:rPr>
              <a:t>ISCCP-NG Applications</a:t>
            </a:r>
            <a:endParaRPr sz="500" i="0" u="none" strike="noStrike" cap="none" dirty="0">
              <a:solidFill>
                <a:srgbClr val="000000"/>
              </a:solidFill>
              <a:latin typeface="Candara"/>
              <a:ea typeface="Candara"/>
              <a:cs typeface="Candara"/>
              <a:sym typeface="Candara"/>
            </a:endParaRPr>
          </a:p>
        </p:txBody>
      </p:sp>
      <p:sp>
        <p:nvSpPr>
          <p:cNvPr id="36" name="Google Shape;44;p3">
            <a:extLst>
              <a:ext uri="{FF2B5EF4-FFF2-40B4-BE49-F238E27FC236}">
                <a16:creationId xmlns:a16="http://schemas.microsoft.com/office/drawing/2014/main" id="{8A8567F0-6406-0742-A2A5-5B61EB156D00}"/>
              </a:ext>
            </a:extLst>
          </p:cNvPr>
          <p:cNvSpPr txBox="1"/>
          <p:nvPr/>
        </p:nvSpPr>
        <p:spPr>
          <a:xfrm>
            <a:off x="414101" y="4459495"/>
            <a:ext cx="5687204" cy="2224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ct val="100000"/>
              <a:buNone/>
            </a:pPr>
            <a:r>
              <a:rPr lang="en-US" dirty="0">
                <a:solidFill>
                  <a:schemeClr val="dk1"/>
                </a:solidFill>
                <a:latin typeface="Candara"/>
                <a:ea typeface="Candara"/>
                <a:cs typeface="Candara"/>
                <a:sym typeface="Candara"/>
              </a:rPr>
              <a:t>The improved spatial, spatial and temporal characteristics of ISCCP-NG compared to ISCCP will allow:</a:t>
            </a:r>
            <a:endParaRPr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Cloud Microphysics</a:t>
            </a:r>
            <a:endParaRPr b="1"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Multi-spectral Aerosol Retrievals</a:t>
            </a:r>
            <a:endParaRPr b="1"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Improved Day/Night Consistency of Cloud Macrophysics</a:t>
            </a:r>
            <a:endParaRPr b="1"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Ability to track smaller and shorter-lived convection</a:t>
            </a:r>
            <a:endParaRPr b="1"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Improved detection of atmospheric motions</a:t>
            </a:r>
            <a:endParaRPr b="1" dirty="0">
              <a:solidFill>
                <a:schemeClr val="dk1"/>
              </a:solidFill>
              <a:latin typeface="Candara"/>
              <a:ea typeface="Candara"/>
              <a:cs typeface="Candara"/>
              <a:sym typeface="Candara"/>
            </a:endParaRPr>
          </a:p>
          <a:p>
            <a:pPr marL="457200" marR="0" lvl="0" indent="-482600" algn="l" rtl="0">
              <a:lnSpc>
                <a:spcPct val="100000"/>
              </a:lnSpc>
              <a:spcBef>
                <a:spcPts val="0"/>
              </a:spcBef>
              <a:spcAft>
                <a:spcPts val="0"/>
              </a:spcAft>
              <a:buClr>
                <a:schemeClr val="dk1"/>
              </a:buClr>
              <a:buSzPct val="100000"/>
              <a:buFont typeface="Candara"/>
              <a:buChar char="●"/>
            </a:pPr>
            <a:r>
              <a:rPr lang="en-US" b="1" dirty="0">
                <a:solidFill>
                  <a:schemeClr val="dk1"/>
                </a:solidFill>
                <a:latin typeface="Candara"/>
                <a:ea typeface="Candara"/>
                <a:cs typeface="Candara"/>
                <a:sym typeface="Candara"/>
              </a:rPr>
              <a:t>Multi-angular views in overlap regions provide for stereoscopic retrievals of cloud/aerosol heights</a:t>
            </a:r>
            <a:endParaRPr b="1" dirty="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1000" dirty="0">
              <a:solidFill>
                <a:schemeClr val="dk1"/>
              </a:solidFill>
              <a:latin typeface="Candara"/>
              <a:ea typeface="Candara"/>
              <a:cs typeface="Candara"/>
              <a:sym typeface="Candara"/>
            </a:endParaRPr>
          </a:p>
        </p:txBody>
      </p:sp>
      <p:pic>
        <p:nvPicPr>
          <p:cNvPr id="37" name="Google Shape;45;p3">
            <a:extLst>
              <a:ext uri="{FF2B5EF4-FFF2-40B4-BE49-F238E27FC236}">
                <a16:creationId xmlns:a16="http://schemas.microsoft.com/office/drawing/2014/main" id="{2E7D33A5-401F-B846-A0D9-C4D54FA0374D}"/>
              </a:ext>
            </a:extLst>
          </p:cNvPr>
          <p:cNvPicPr preferRelativeResize="0"/>
          <p:nvPr/>
        </p:nvPicPr>
        <p:blipFill rotWithShape="1">
          <a:blip r:embed="rId2">
            <a:alphaModFix/>
          </a:blip>
          <a:srcRect l="3484" b="2018"/>
          <a:stretch/>
        </p:blipFill>
        <p:spPr>
          <a:xfrm>
            <a:off x="4463684" y="1916539"/>
            <a:ext cx="2029128" cy="1877807"/>
          </a:xfrm>
          <a:prstGeom prst="rect">
            <a:avLst/>
          </a:prstGeom>
          <a:noFill/>
          <a:ln>
            <a:noFill/>
          </a:ln>
        </p:spPr>
      </p:pic>
      <p:pic>
        <p:nvPicPr>
          <p:cNvPr id="38" name="Google Shape;46;p3">
            <a:extLst>
              <a:ext uri="{FF2B5EF4-FFF2-40B4-BE49-F238E27FC236}">
                <a16:creationId xmlns:a16="http://schemas.microsoft.com/office/drawing/2014/main" id="{6D1D4986-0B74-E049-A4B5-D9618D2E7F2D}"/>
              </a:ext>
            </a:extLst>
          </p:cNvPr>
          <p:cNvPicPr preferRelativeResize="0"/>
          <p:nvPr/>
        </p:nvPicPr>
        <p:blipFill>
          <a:blip r:embed="rId3">
            <a:alphaModFix/>
          </a:blip>
          <a:stretch>
            <a:fillRect/>
          </a:stretch>
        </p:blipFill>
        <p:spPr>
          <a:xfrm>
            <a:off x="7537050" y="1521098"/>
            <a:ext cx="3520974" cy="1140178"/>
          </a:xfrm>
          <a:prstGeom prst="rect">
            <a:avLst/>
          </a:prstGeom>
          <a:noFill/>
          <a:ln>
            <a:noFill/>
          </a:ln>
        </p:spPr>
      </p:pic>
      <p:pic>
        <p:nvPicPr>
          <p:cNvPr id="39" name="Google Shape;47;p3">
            <a:extLst>
              <a:ext uri="{FF2B5EF4-FFF2-40B4-BE49-F238E27FC236}">
                <a16:creationId xmlns:a16="http://schemas.microsoft.com/office/drawing/2014/main" id="{0DC7D209-93CE-F948-A60B-1FD47C1597FF}"/>
              </a:ext>
            </a:extLst>
          </p:cNvPr>
          <p:cNvPicPr preferRelativeResize="0"/>
          <p:nvPr/>
        </p:nvPicPr>
        <p:blipFill>
          <a:blip r:embed="rId4">
            <a:alphaModFix/>
          </a:blip>
          <a:stretch>
            <a:fillRect/>
          </a:stretch>
        </p:blipFill>
        <p:spPr>
          <a:xfrm>
            <a:off x="7537050" y="2683226"/>
            <a:ext cx="3520974" cy="1140178"/>
          </a:xfrm>
          <a:prstGeom prst="rect">
            <a:avLst/>
          </a:prstGeom>
          <a:noFill/>
          <a:ln>
            <a:noFill/>
          </a:ln>
        </p:spPr>
      </p:pic>
      <p:sp>
        <p:nvSpPr>
          <p:cNvPr id="40" name="Google Shape;48;p3">
            <a:extLst>
              <a:ext uri="{FF2B5EF4-FFF2-40B4-BE49-F238E27FC236}">
                <a16:creationId xmlns:a16="http://schemas.microsoft.com/office/drawing/2014/main" id="{6081B3BA-F43E-4D44-AB65-7D039D103D60}"/>
              </a:ext>
            </a:extLst>
          </p:cNvPr>
          <p:cNvSpPr/>
          <p:nvPr/>
        </p:nvSpPr>
        <p:spPr>
          <a:xfrm>
            <a:off x="2941694" y="2420507"/>
            <a:ext cx="1492810" cy="735460"/>
          </a:xfrm>
          <a:prstGeom prst="rightArrow">
            <a:avLst>
              <a:gd name="adj1" fmla="val 50000"/>
              <a:gd name="adj2" fmla="val 50000"/>
            </a:avLst>
          </a:prstGeom>
          <a:solidFill>
            <a:srgbClr val="0070C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41" name="Google Shape;49;p3">
            <a:extLst>
              <a:ext uri="{FF2B5EF4-FFF2-40B4-BE49-F238E27FC236}">
                <a16:creationId xmlns:a16="http://schemas.microsoft.com/office/drawing/2014/main" id="{0E9A2A99-F066-2F4F-9D33-CA3166141E73}"/>
              </a:ext>
            </a:extLst>
          </p:cNvPr>
          <p:cNvSpPr/>
          <p:nvPr/>
        </p:nvSpPr>
        <p:spPr>
          <a:xfrm>
            <a:off x="6521997" y="2375505"/>
            <a:ext cx="985873" cy="735460"/>
          </a:xfrm>
          <a:prstGeom prst="rightArrow">
            <a:avLst>
              <a:gd name="adj1" fmla="val 50000"/>
              <a:gd name="adj2" fmla="val 50000"/>
            </a:avLst>
          </a:prstGeom>
          <a:solidFill>
            <a:srgbClr val="0070C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pic>
        <p:nvPicPr>
          <p:cNvPr id="42" name="Google Shape;50;p3">
            <a:extLst>
              <a:ext uri="{FF2B5EF4-FFF2-40B4-BE49-F238E27FC236}">
                <a16:creationId xmlns:a16="http://schemas.microsoft.com/office/drawing/2014/main" id="{12B14184-5166-E445-9071-14A114EF9029}"/>
              </a:ext>
            </a:extLst>
          </p:cNvPr>
          <p:cNvPicPr preferRelativeResize="0"/>
          <p:nvPr/>
        </p:nvPicPr>
        <p:blipFill>
          <a:blip r:embed="rId5">
            <a:alphaModFix/>
          </a:blip>
          <a:stretch>
            <a:fillRect/>
          </a:stretch>
        </p:blipFill>
        <p:spPr>
          <a:xfrm>
            <a:off x="7251663" y="4251966"/>
            <a:ext cx="3882139" cy="1450719"/>
          </a:xfrm>
          <a:prstGeom prst="rect">
            <a:avLst/>
          </a:prstGeom>
          <a:noFill/>
          <a:ln>
            <a:noFill/>
          </a:ln>
        </p:spPr>
      </p:pic>
      <p:sp>
        <p:nvSpPr>
          <p:cNvPr id="43" name="Google Shape;51;p3">
            <a:extLst>
              <a:ext uri="{FF2B5EF4-FFF2-40B4-BE49-F238E27FC236}">
                <a16:creationId xmlns:a16="http://schemas.microsoft.com/office/drawing/2014/main" id="{9E4CD423-EF3F-F846-96A3-BE68EAEE5557}"/>
              </a:ext>
            </a:extLst>
          </p:cNvPr>
          <p:cNvSpPr/>
          <p:nvPr/>
        </p:nvSpPr>
        <p:spPr>
          <a:xfrm rot="5400000">
            <a:off x="9107528" y="3798322"/>
            <a:ext cx="638500" cy="584765"/>
          </a:xfrm>
          <a:prstGeom prst="rightArrow">
            <a:avLst>
              <a:gd name="adj1" fmla="val 50000"/>
              <a:gd name="adj2" fmla="val 50000"/>
            </a:avLst>
          </a:prstGeom>
          <a:solidFill>
            <a:srgbClr val="0070C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44" name="Google Shape;52;p3">
            <a:extLst>
              <a:ext uri="{FF2B5EF4-FFF2-40B4-BE49-F238E27FC236}">
                <a16:creationId xmlns:a16="http://schemas.microsoft.com/office/drawing/2014/main" id="{7BB9EDE3-B94E-664A-9FA0-051168A87539}"/>
              </a:ext>
            </a:extLst>
          </p:cNvPr>
          <p:cNvSpPr/>
          <p:nvPr/>
        </p:nvSpPr>
        <p:spPr>
          <a:xfrm rot="10800000">
            <a:off x="5753736" y="4846175"/>
            <a:ext cx="985873" cy="735460"/>
          </a:xfrm>
          <a:prstGeom prst="rightArrow">
            <a:avLst>
              <a:gd name="adj1" fmla="val 50000"/>
              <a:gd name="adj2" fmla="val 50000"/>
            </a:avLst>
          </a:prstGeom>
          <a:solidFill>
            <a:srgbClr val="0070C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45" name="Google Shape;53;p3">
            <a:extLst>
              <a:ext uri="{FF2B5EF4-FFF2-40B4-BE49-F238E27FC236}">
                <a16:creationId xmlns:a16="http://schemas.microsoft.com/office/drawing/2014/main" id="{4CCC5C74-C623-154A-880A-D5C1FB9F8501}"/>
              </a:ext>
            </a:extLst>
          </p:cNvPr>
          <p:cNvSpPr txBox="1"/>
          <p:nvPr/>
        </p:nvSpPr>
        <p:spPr>
          <a:xfrm>
            <a:off x="7537050" y="890723"/>
            <a:ext cx="3520974" cy="5700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andara"/>
                <a:ea typeface="Candara"/>
                <a:cs typeface="Candara"/>
                <a:sym typeface="Candara"/>
              </a:rPr>
              <a:t>L1g Data:  All Channels mapped to standard grid.  When sensors overlap, we keep the data. (6.2 μm BT shown)</a:t>
            </a:r>
            <a:endParaRPr sz="1100">
              <a:latin typeface="Candara"/>
              <a:ea typeface="Candara"/>
              <a:cs typeface="Candara"/>
              <a:sym typeface="Candara"/>
            </a:endParaRPr>
          </a:p>
        </p:txBody>
      </p:sp>
      <p:sp>
        <p:nvSpPr>
          <p:cNvPr id="46" name="Google Shape;54;p3">
            <a:extLst>
              <a:ext uri="{FF2B5EF4-FFF2-40B4-BE49-F238E27FC236}">
                <a16:creationId xmlns:a16="http://schemas.microsoft.com/office/drawing/2014/main" id="{B7EFC80F-6A15-014E-8ED9-07F0FA6572B0}"/>
              </a:ext>
            </a:extLst>
          </p:cNvPr>
          <p:cNvSpPr txBox="1"/>
          <p:nvPr/>
        </p:nvSpPr>
        <p:spPr>
          <a:xfrm>
            <a:off x="6521997" y="2013170"/>
            <a:ext cx="985873" cy="4980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i="1">
                <a:latin typeface="Candara"/>
                <a:ea typeface="Candara"/>
                <a:cs typeface="Candara"/>
                <a:sym typeface="Candara"/>
              </a:rPr>
              <a:t>GSICS</a:t>
            </a:r>
            <a:endParaRPr sz="1600" b="1" i="1">
              <a:latin typeface="Candara"/>
              <a:ea typeface="Candara"/>
              <a:cs typeface="Candara"/>
              <a:sym typeface="Candara"/>
            </a:endParaRPr>
          </a:p>
        </p:txBody>
      </p:sp>
      <p:sp>
        <p:nvSpPr>
          <p:cNvPr id="47" name="Google Shape;55;p3">
            <a:extLst>
              <a:ext uri="{FF2B5EF4-FFF2-40B4-BE49-F238E27FC236}">
                <a16:creationId xmlns:a16="http://schemas.microsoft.com/office/drawing/2014/main" id="{AED81B8C-B789-8149-B008-83B51622DED4}"/>
              </a:ext>
            </a:extLst>
          </p:cNvPr>
          <p:cNvSpPr txBox="1"/>
          <p:nvPr/>
        </p:nvSpPr>
        <p:spPr>
          <a:xfrm>
            <a:off x="4379332" y="1159832"/>
            <a:ext cx="2201718" cy="8993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andara"/>
                <a:ea typeface="Candara"/>
                <a:cs typeface="Candara"/>
                <a:sym typeface="Candara"/>
              </a:rPr>
              <a:t>L1g Gridding Code that imposes spatial and temporal and spectral resolution choices.</a:t>
            </a:r>
            <a:endParaRPr sz="1100">
              <a:latin typeface="Candara"/>
              <a:ea typeface="Candara"/>
              <a:cs typeface="Candara"/>
              <a:sym typeface="Candara"/>
            </a:endParaRPr>
          </a:p>
        </p:txBody>
      </p:sp>
      <p:sp>
        <p:nvSpPr>
          <p:cNvPr id="48" name="Google Shape;56;p3">
            <a:extLst>
              <a:ext uri="{FF2B5EF4-FFF2-40B4-BE49-F238E27FC236}">
                <a16:creationId xmlns:a16="http://schemas.microsoft.com/office/drawing/2014/main" id="{E627CA48-3EC5-AB4B-83A8-C465F1886FB8}"/>
              </a:ext>
            </a:extLst>
          </p:cNvPr>
          <p:cNvSpPr txBox="1"/>
          <p:nvPr/>
        </p:nvSpPr>
        <p:spPr>
          <a:xfrm>
            <a:off x="375518" y="974920"/>
            <a:ext cx="4003791" cy="5928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ndara"/>
                <a:ea typeface="Candara"/>
                <a:cs typeface="Candara"/>
                <a:sym typeface="Candara"/>
              </a:rPr>
              <a:t>Raw L1b from Advanced Geo Imagers (ABI, AHI, AMI, AGRI, SEVIRI/FCI )</a:t>
            </a:r>
            <a:endParaRPr sz="1600">
              <a:latin typeface="Candara"/>
              <a:ea typeface="Candara"/>
              <a:cs typeface="Candara"/>
              <a:sym typeface="Candara"/>
            </a:endParaRPr>
          </a:p>
        </p:txBody>
      </p:sp>
      <p:sp>
        <p:nvSpPr>
          <p:cNvPr id="49" name="Google Shape;57;p3">
            <a:extLst>
              <a:ext uri="{FF2B5EF4-FFF2-40B4-BE49-F238E27FC236}">
                <a16:creationId xmlns:a16="http://schemas.microsoft.com/office/drawing/2014/main" id="{3A193891-3739-0B4A-9350-D09C11D768CF}"/>
              </a:ext>
            </a:extLst>
          </p:cNvPr>
          <p:cNvSpPr txBox="1"/>
          <p:nvPr/>
        </p:nvSpPr>
        <p:spPr>
          <a:xfrm>
            <a:off x="11206128" y="1916539"/>
            <a:ext cx="985873" cy="26673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latin typeface="Candara"/>
                <a:ea typeface="Candara"/>
                <a:cs typeface="Candara"/>
                <a:sym typeface="Candara"/>
              </a:rPr>
              <a:t>Most Nadir</a:t>
            </a:r>
            <a:endParaRPr sz="1050">
              <a:latin typeface="Candara"/>
              <a:ea typeface="Candara"/>
              <a:cs typeface="Candara"/>
              <a:sym typeface="Candara"/>
            </a:endParaRPr>
          </a:p>
        </p:txBody>
      </p:sp>
      <p:sp>
        <p:nvSpPr>
          <p:cNvPr id="50" name="Google Shape;58;p3">
            <a:extLst>
              <a:ext uri="{FF2B5EF4-FFF2-40B4-BE49-F238E27FC236}">
                <a16:creationId xmlns:a16="http://schemas.microsoft.com/office/drawing/2014/main" id="{2C224A71-F17C-2748-A5FD-F556D99828D2}"/>
              </a:ext>
            </a:extLst>
          </p:cNvPr>
          <p:cNvSpPr txBox="1"/>
          <p:nvPr/>
        </p:nvSpPr>
        <p:spPr>
          <a:xfrm>
            <a:off x="11206128" y="3075869"/>
            <a:ext cx="985873" cy="3165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latin typeface="Candara"/>
                <a:ea typeface="Candara"/>
                <a:cs typeface="Candara"/>
                <a:sym typeface="Candara"/>
              </a:rPr>
              <a:t>Second Most  Nadir (similar to </a:t>
            </a:r>
            <a:r>
              <a:rPr lang="en-US" sz="1050" b="1" i="1">
                <a:latin typeface="Candara"/>
                <a:ea typeface="Candara"/>
                <a:cs typeface="Candara"/>
                <a:sym typeface="Candara"/>
              </a:rPr>
              <a:t>GridSat</a:t>
            </a:r>
            <a:r>
              <a:rPr lang="en-US" sz="1050">
                <a:latin typeface="Candara"/>
                <a:ea typeface="Candara"/>
                <a:cs typeface="Candara"/>
                <a:sym typeface="Candara"/>
              </a:rPr>
              <a:t>)</a:t>
            </a:r>
            <a:endParaRPr sz="1050">
              <a:latin typeface="Candara"/>
              <a:ea typeface="Candara"/>
              <a:cs typeface="Candara"/>
              <a:sym typeface="Candara"/>
            </a:endParaRPr>
          </a:p>
        </p:txBody>
      </p:sp>
      <p:sp>
        <p:nvSpPr>
          <p:cNvPr id="51" name="Google Shape;59;p3">
            <a:extLst>
              <a:ext uri="{FF2B5EF4-FFF2-40B4-BE49-F238E27FC236}">
                <a16:creationId xmlns:a16="http://schemas.microsoft.com/office/drawing/2014/main" id="{404A0FC7-014E-674B-81FC-EB51C7BDD3B9}"/>
              </a:ext>
            </a:extLst>
          </p:cNvPr>
          <p:cNvSpPr txBox="1"/>
          <p:nvPr/>
        </p:nvSpPr>
        <p:spPr>
          <a:xfrm>
            <a:off x="7351482" y="5872096"/>
            <a:ext cx="4840507" cy="76616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latin typeface="Candara"/>
                <a:ea typeface="Candara"/>
                <a:cs typeface="Candara"/>
                <a:sym typeface="Candara"/>
              </a:rPr>
              <a:t>L2 Data from Different Agencies and Applied to L1g data (Image Outgoing Longwave Radiation).   L2 algorithms will be compared and discussed at CGMS Working Groups such as ICWG and other venues.</a:t>
            </a:r>
            <a:endParaRPr sz="1100" b="1">
              <a:latin typeface="Candara"/>
              <a:ea typeface="Candara"/>
              <a:cs typeface="Candara"/>
              <a:sym typeface="Candara"/>
            </a:endParaRPr>
          </a:p>
        </p:txBody>
      </p:sp>
      <p:sp>
        <p:nvSpPr>
          <p:cNvPr id="52" name="Google Shape;60;p3">
            <a:extLst>
              <a:ext uri="{FF2B5EF4-FFF2-40B4-BE49-F238E27FC236}">
                <a16:creationId xmlns:a16="http://schemas.microsoft.com/office/drawing/2014/main" id="{0D59E982-5338-D44D-AD7A-4D963D26021B}"/>
              </a:ext>
            </a:extLst>
          </p:cNvPr>
          <p:cNvSpPr txBox="1"/>
          <p:nvPr/>
        </p:nvSpPr>
        <p:spPr>
          <a:xfrm>
            <a:off x="3467645" y="2013170"/>
            <a:ext cx="826320" cy="3165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i="1">
                <a:latin typeface="Candara"/>
                <a:ea typeface="Candara"/>
                <a:cs typeface="Candara"/>
                <a:sym typeface="Candara"/>
              </a:rPr>
              <a:t>Satpy </a:t>
            </a:r>
            <a:endParaRPr sz="1600" b="1" i="1">
              <a:latin typeface="Candara"/>
              <a:ea typeface="Candara"/>
              <a:cs typeface="Candara"/>
              <a:sym typeface="Candara"/>
            </a:endParaRPr>
          </a:p>
        </p:txBody>
      </p:sp>
      <p:grpSp>
        <p:nvGrpSpPr>
          <p:cNvPr id="53" name="Google Shape;67;p3">
            <a:extLst>
              <a:ext uri="{FF2B5EF4-FFF2-40B4-BE49-F238E27FC236}">
                <a16:creationId xmlns:a16="http://schemas.microsoft.com/office/drawing/2014/main" id="{854F7D8D-F509-A440-9668-9D79373387D9}"/>
              </a:ext>
            </a:extLst>
          </p:cNvPr>
          <p:cNvGrpSpPr/>
          <p:nvPr/>
        </p:nvGrpSpPr>
        <p:grpSpPr>
          <a:xfrm>
            <a:off x="647272" y="1788808"/>
            <a:ext cx="2756281" cy="2065853"/>
            <a:chOff x="23372080" y="8788625"/>
            <a:chExt cx="6892564" cy="6903220"/>
          </a:xfrm>
        </p:grpSpPr>
        <p:pic>
          <p:nvPicPr>
            <p:cNvPr id="55" name="Google Shape;68;p3">
              <a:extLst>
                <a:ext uri="{FF2B5EF4-FFF2-40B4-BE49-F238E27FC236}">
                  <a16:creationId xmlns:a16="http://schemas.microsoft.com/office/drawing/2014/main" id="{04CF5F6A-3198-0440-80B5-1D034D6051DF}"/>
                </a:ext>
              </a:extLst>
            </p:cNvPr>
            <p:cNvPicPr preferRelativeResize="0"/>
            <p:nvPr/>
          </p:nvPicPr>
          <p:blipFill>
            <a:blip r:embed="rId6">
              <a:alphaModFix/>
            </a:blip>
            <a:stretch>
              <a:fillRect/>
            </a:stretch>
          </p:blipFill>
          <p:spPr>
            <a:xfrm>
              <a:off x="23372080" y="11056849"/>
              <a:ext cx="2327414" cy="2321793"/>
            </a:xfrm>
            <a:prstGeom prst="rect">
              <a:avLst/>
            </a:prstGeom>
            <a:noFill/>
            <a:ln>
              <a:noFill/>
            </a:ln>
          </p:spPr>
        </p:pic>
        <p:pic>
          <p:nvPicPr>
            <p:cNvPr id="56" name="Google Shape;69;p3">
              <a:extLst>
                <a:ext uri="{FF2B5EF4-FFF2-40B4-BE49-F238E27FC236}">
                  <a16:creationId xmlns:a16="http://schemas.microsoft.com/office/drawing/2014/main" id="{9F7CB684-ABB0-D941-B955-5E822680917F}"/>
                </a:ext>
              </a:extLst>
            </p:cNvPr>
            <p:cNvPicPr preferRelativeResize="0"/>
            <p:nvPr/>
          </p:nvPicPr>
          <p:blipFill>
            <a:blip r:embed="rId7">
              <a:alphaModFix/>
            </a:blip>
            <a:stretch>
              <a:fillRect/>
            </a:stretch>
          </p:blipFill>
          <p:spPr>
            <a:xfrm>
              <a:off x="27922147" y="8788625"/>
              <a:ext cx="2327414" cy="2321793"/>
            </a:xfrm>
            <a:prstGeom prst="rect">
              <a:avLst/>
            </a:prstGeom>
            <a:noFill/>
            <a:ln>
              <a:noFill/>
            </a:ln>
          </p:spPr>
        </p:pic>
        <p:pic>
          <p:nvPicPr>
            <p:cNvPr id="57" name="Google Shape;70;p3">
              <a:extLst>
                <a:ext uri="{FF2B5EF4-FFF2-40B4-BE49-F238E27FC236}">
                  <a16:creationId xmlns:a16="http://schemas.microsoft.com/office/drawing/2014/main" id="{A9B29F77-580A-DA40-A146-9E28AF8DA71D}"/>
                </a:ext>
              </a:extLst>
            </p:cNvPr>
            <p:cNvPicPr preferRelativeResize="0"/>
            <p:nvPr/>
          </p:nvPicPr>
          <p:blipFill>
            <a:blip r:embed="rId8">
              <a:alphaModFix/>
            </a:blip>
            <a:stretch>
              <a:fillRect/>
            </a:stretch>
          </p:blipFill>
          <p:spPr>
            <a:xfrm>
              <a:off x="27937231" y="13360125"/>
              <a:ext cx="2327414" cy="2321793"/>
            </a:xfrm>
            <a:prstGeom prst="rect">
              <a:avLst/>
            </a:prstGeom>
            <a:noFill/>
            <a:ln>
              <a:noFill/>
            </a:ln>
          </p:spPr>
        </p:pic>
        <p:pic>
          <p:nvPicPr>
            <p:cNvPr id="58" name="Google Shape;71;p3">
              <a:extLst>
                <a:ext uri="{FF2B5EF4-FFF2-40B4-BE49-F238E27FC236}">
                  <a16:creationId xmlns:a16="http://schemas.microsoft.com/office/drawing/2014/main" id="{7A895CC8-FBC6-CA49-9740-95C7E7EBBCD8}"/>
                </a:ext>
              </a:extLst>
            </p:cNvPr>
            <p:cNvPicPr preferRelativeResize="0"/>
            <p:nvPr/>
          </p:nvPicPr>
          <p:blipFill>
            <a:blip r:embed="rId9">
              <a:alphaModFix/>
            </a:blip>
            <a:stretch>
              <a:fillRect/>
            </a:stretch>
          </p:blipFill>
          <p:spPr>
            <a:xfrm>
              <a:off x="25614285" y="13360125"/>
              <a:ext cx="2327414" cy="2321793"/>
            </a:xfrm>
            <a:prstGeom prst="rect">
              <a:avLst/>
            </a:prstGeom>
            <a:noFill/>
            <a:ln>
              <a:noFill/>
            </a:ln>
          </p:spPr>
        </p:pic>
        <p:pic>
          <p:nvPicPr>
            <p:cNvPr id="59" name="Google Shape;72;p3">
              <a:extLst>
                <a:ext uri="{FF2B5EF4-FFF2-40B4-BE49-F238E27FC236}">
                  <a16:creationId xmlns:a16="http://schemas.microsoft.com/office/drawing/2014/main" id="{3D72B6DA-2668-684D-8F06-358F358ECBEA}"/>
                </a:ext>
              </a:extLst>
            </p:cNvPr>
            <p:cNvPicPr preferRelativeResize="0"/>
            <p:nvPr/>
          </p:nvPicPr>
          <p:blipFill>
            <a:blip r:embed="rId10">
              <a:alphaModFix/>
            </a:blip>
            <a:stretch>
              <a:fillRect/>
            </a:stretch>
          </p:blipFill>
          <p:spPr>
            <a:xfrm>
              <a:off x="25614285" y="11056849"/>
              <a:ext cx="2327414" cy="2321793"/>
            </a:xfrm>
            <a:prstGeom prst="rect">
              <a:avLst/>
            </a:prstGeom>
            <a:noFill/>
            <a:ln>
              <a:noFill/>
            </a:ln>
          </p:spPr>
        </p:pic>
        <p:pic>
          <p:nvPicPr>
            <p:cNvPr id="60" name="Google Shape;73;p3">
              <a:extLst>
                <a:ext uri="{FF2B5EF4-FFF2-40B4-BE49-F238E27FC236}">
                  <a16:creationId xmlns:a16="http://schemas.microsoft.com/office/drawing/2014/main" id="{80DDAE6C-DA5B-804A-BF91-D299F1193986}"/>
                </a:ext>
              </a:extLst>
            </p:cNvPr>
            <p:cNvPicPr preferRelativeResize="0"/>
            <p:nvPr/>
          </p:nvPicPr>
          <p:blipFill>
            <a:blip r:embed="rId11">
              <a:alphaModFix/>
            </a:blip>
            <a:stretch>
              <a:fillRect/>
            </a:stretch>
          </p:blipFill>
          <p:spPr>
            <a:xfrm>
              <a:off x="25614285" y="8788625"/>
              <a:ext cx="2327414" cy="2321793"/>
            </a:xfrm>
            <a:prstGeom prst="rect">
              <a:avLst/>
            </a:prstGeom>
            <a:noFill/>
            <a:ln>
              <a:noFill/>
            </a:ln>
          </p:spPr>
        </p:pic>
        <p:pic>
          <p:nvPicPr>
            <p:cNvPr id="61" name="Google Shape;74;p3">
              <a:extLst>
                <a:ext uri="{FF2B5EF4-FFF2-40B4-BE49-F238E27FC236}">
                  <a16:creationId xmlns:a16="http://schemas.microsoft.com/office/drawing/2014/main" id="{AADAD4C8-807A-3B4D-A293-BC3BC578E96D}"/>
                </a:ext>
              </a:extLst>
            </p:cNvPr>
            <p:cNvPicPr preferRelativeResize="0"/>
            <p:nvPr/>
          </p:nvPicPr>
          <p:blipFill>
            <a:blip r:embed="rId12">
              <a:alphaModFix/>
            </a:blip>
            <a:stretch>
              <a:fillRect/>
            </a:stretch>
          </p:blipFill>
          <p:spPr>
            <a:xfrm>
              <a:off x="23372080" y="8788625"/>
              <a:ext cx="2327414" cy="2321793"/>
            </a:xfrm>
            <a:prstGeom prst="rect">
              <a:avLst/>
            </a:prstGeom>
            <a:noFill/>
            <a:ln>
              <a:noFill/>
            </a:ln>
          </p:spPr>
        </p:pic>
        <p:pic>
          <p:nvPicPr>
            <p:cNvPr id="62" name="Google Shape;75;p3">
              <a:extLst>
                <a:ext uri="{FF2B5EF4-FFF2-40B4-BE49-F238E27FC236}">
                  <a16:creationId xmlns:a16="http://schemas.microsoft.com/office/drawing/2014/main" id="{22AC00D3-23F5-DF45-B816-9471DA59AADD}"/>
                </a:ext>
              </a:extLst>
            </p:cNvPr>
            <p:cNvPicPr preferRelativeResize="0"/>
            <p:nvPr/>
          </p:nvPicPr>
          <p:blipFill>
            <a:blip r:embed="rId13">
              <a:alphaModFix/>
            </a:blip>
            <a:stretch>
              <a:fillRect/>
            </a:stretch>
          </p:blipFill>
          <p:spPr>
            <a:xfrm>
              <a:off x="23372080" y="13360125"/>
              <a:ext cx="2331720" cy="2331720"/>
            </a:xfrm>
            <a:prstGeom prst="rect">
              <a:avLst/>
            </a:prstGeom>
            <a:noFill/>
            <a:ln>
              <a:noFill/>
            </a:ln>
          </p:spPr>
        </p:pic>
      </p:grpSp>
      <p:sp>
        <p:nvSpPr>
          <p:cNvPr id="54" name="Google Shape;76;p3">
            <a:extLst>
              <a:ext uri="{FF2B5EF4-FFF2-40B4-BE49-F238E27FC236}">
                <a16:creationId xmlns:a16="http://schemas.microsoft.com/office/drawing/2014/main" id="{65827CBC-7A88-D244-A077-975B56317221}"/>
              </a:ext>
            </a:extLst>
          </p:cNvPr>
          <p:cNvSpPr txBox="1"/>
          <p:nvPr/>
        </p:nvSpPr>
        <p:spPr>
          <a:xfrm>
            <a:off x="3826418" y="345113"/>
            <a:ext cx="4840507" cy="4112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rgbClr val="FFC000"/>
                </a:solidFill>
              </a:rPr>
              <a:t>Current Concept for ISCCP-NG </a:t>
            </a:r>
            <a:endParaRPr sz="2000" b="1" dirty="0">
              <a:solidFill>
                <a:srgbClr val="FFC000"/>
              </a:solidFill>
            </a:endParaRPr>
          </a:p>
        </p:txBody>
      </p:sp>
    </p:spTree>
    <p:extLst>
      <p:ext uri="{BB962C8B-B14F-4D97-AF65-F5344CB8AC3E}">
        <p14:creationId xmlns:p14="http://schemas.microsoft.com/office/powerpoint/2010/main" val="3557344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22122-B1E9-FF41-B68B-D47BC18449E5}"/>
              </a:ext>
            </a:extLst>
          </p:cNvPr>
          <p:cNvSpPr>
            <a:spLocks noGrp="1"/>
          </p:cNvSpPr>
          <p:nvPr>
            <p:ph type="title"/>
          </p:nvPr>
        </p:nvSpPr>
        <p:spPr/>
        <p:txBody>
          <a:bodyPr/>
          <a:lstStyle/>
          <a:p>
            <a:r>
              <a:rPr lang="en-US" dirty="0">
                <a:solidFill>
                  <a:srgbClr val="FFC000"/>
                </a:solidFill>
              </a:rPr>
              <a:t>Goals for this Talk</a:t>
            </a:r>
          </a:p>
        </p:txBody>
      </p:sp>
      <p:sp>
        <p:nvSpPr>
          <p:cNvPr id="5" name="Text Placeholder 4">
            <a:extLst>
              <a:ext uri="{FF2B5EF4-FFF2-40B4-BE49-F238E27FC236}">
                <a16:creationId xmlns:a16="http://schemas.microsoft.com/office/drawing/2014/main" id="{45C47844-9AD9-3A4E-8762-2319C6391227}"/>
              </a:ext>
            </a:extLst>
          </p:cNvPr>
          <p:cNvSpPr>
            <a:spLocks noGrp="1"/>
          </p:cNvSpPr>
          <p:nvPr>
            <p:ph type="body" idx="1"/>
          </p:nvPr>
        </p:nvSpPr>
        <p:spPr/>
        <p:txBody>
          <a:bodyPr/>
          <a:lstStyle/>
          <a:p>
            <a:r>
              <a:rPr lang="en-US" dirty="0"/>
              <a:t>Explain our ISCCP-NG Level-1b gridded (L1g)</a:t>
            </a:r>
          </a:p>
          <a:p>
            <a:endParaRPr lang="en-US" dirty="0"/>
          </a:p>
          <a:p>
            <a:r>
              <a:rPr lang="en-US" dirty="0"/>
              <a:t>Invite all to try our L1g demo data, try out the code and join our development efforts.</a:t>
            </a:r>
          </a:p>
          <a:p>
            <a:endParaRPr lang="en-US" dirty="0"/>
          </a:p>
          <a:p>
            <a:r>
              <a:rPr lang="en-US" dirty="0"/>
              <a:t>Seek guidance how to automatically imbed GSICS Corrections into L1g.</a:t>
            </a:r>
          </a:p>
          <a:p>
            <a:endParaRPr lang="en-US" dirty="0"/>
          </a:p>
        </p:txBody>
      </p:sp>
    </p:spTree>
    <p:extLst>
      <p:ext uri="{BB962C8B-B14F-4D97-AF65-F5344CB8AC3E}">
        <p14:creationId xmlns:p14="http://schemas.microsoft.com/office/powerpoint/2010/main" val="202364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3"/>
          <p:cNvSpPr txBox="1"/>
          <p:nvPr/>
        </p:nvSpPr>
        <p:spPr>
          <a:xfrm>
            <a:off x="4007157" y="366914"/>
            <a:ext cx="5832600" cy="584735"/>
          </a:xfrm>
          <a:prstGeom prst="rect">
            <a:avLst/>
          </a:prstGeom>
          <a:noFill/>
          <a:ln>
            <a:noFill/>
          </a:ln>
        </p:spPr>
        <p:txBody>
          <a:bodyPr spcFirstLastPara="1" wrap="square" lIns="91425" tIns="45700" rIns="91425" bIns="45700" anchor="t" anchorCtr="0">
            <a:spAutoFit/>
          </a:bodyPr>
          <a:lstStyle/>
          <a:p>
            <a:r>
              <a:rPr lang="en-GB" sz="3200" b="1" dirty="0">
                <a:solidFill>
                  <a:srgbClr val="FFC000"/>
                </a:solidFill>
                <a:latin typeface="Calibri"/>
                <a:ea typeface="Calibri"/>
                <a:cs typeface="Calibri"/>
                <a:sym typeface="Calibri"/>
              </a:rPr>
              <a:t>ISCCP-NG  L1G Prototypes</a:t>
            </a:r>
            <a:endParaRPr sz="2400" dirty="0">
              <a:solidFill>
                <a:srgbClr val="FFC000"/>
              </a:solidFill>
            </a:endParaRPr>
          </a:p>
        </p:txBody>
      </p:sp>
      <p:cxnSp>
        <p:nvCxnSpPr>
          <p:cNvPr id="47" name="Google Shape;47;p3"/>
          <p:cNvCxnSpPr/>
          <p:nvPr/>
        </p:nvCxnSpPr>
        <p:spPr>
          <a:xfrm flipH="1">
            <a:off x="-720969" y="4722813"/>
            <a:ext cx="228600" cy="150812"/>
          </a:xfrm>
          <a:prstGeom prst="straightConnector1">
            <a:avLst/>
          </a:prstGeom>
          <a:noFill/>
          <a:ln>
            <a:noFill/>
          </a:ln>
        </p:spPr>
      </p:cxnSp>
      <p:sp>
        <p:nvSpPr>
          <p:cNvPr id="48" name="Google Shape;48;p3"/>
          <p:cNvSpPr txBox="1"/>
          <p:nvPr/>
        </p:nvSpPr>
        <p:spPr>
          <a:xfrm>
            <a:off x="7407668" y="5370984"/>
            <a:ext cx="4530904" cy="1477287"/>
          </a:xfrm>
          <a:prstGeom prst="rect">
            <a:avLst/>
          </a:prstGeom>
          <a:solidFill>
            <a:schemeClr val="bg1">
              <a:lumMod val="50000"/>
            </a:schemeClr>
          </a:solidFill>
          <a:ln>
            <a:noFill/>
          </a:ln>
        </p:spPr>
        <p:txBody>
          <a:bodyPr spcFirstLastPara="1" wrap="square" lIns="91425" tIns="45700" rIns="91425" bIns="45700" anchor="t" anchorCtr="0">
            <a:spAutoFit/>
          </a:bodyPr>
          <a:lstStyle/>
          <a:p>
            <a:r>
              <a:rPr lang="en-GB" sz="1800" dirty="0">
                <a:solidFill>
                  <a:srgbClr val="FFC000"/>
                </a:solidFill>
                <a:latin typeface="Calibri"/>
                <a:ea typeface="Calibri"/>
                <a:cs typeface="Calibri"/>
                <a:sym typeface="Calibri"/>
              </a:rPr>
              <a:t>L1g Development Team (</a:t>
            </a:r>
            <a:r>
              <a:rPr lang="en-GB" sz="1200" dirty="0">
                <a:solidFill>
                  <a:srgbClr val="FFC000"/>
                </a:solidFill>
                <a:latin typeface="Calibri"/>
                <a:ea typeface="Calibri"/>
                <a:cs typeface="Calibri"/>
                <a:sym typeface="Calibri"/>
              </a:rPr>
              <a:t>all welcome</a:t>
            </a:r>
            <a:r>
              <a:rPr lang="en-GB" sz="1800" dirty="0">
                <a:solidFill>
                  <a:srgbClr val="FFC000"/>
                </a:solidFill>
                <a:latin typeface="Calibri"/>
                <a:ea typeface="Calibri"/>
                <a:cs typeface="Calibri"/>
                <a:sym typeface="Calibri"/>
              </a:rPr>
              <a:t>)</a:t>
            </a:r>
            <a:endParaRPr sz="1800" dirty="0">
              <a:solidFill>
                <a:srgbClr val="FFC000"/>
              </a:solidFill>
              <a:latin typeface="Calibri"/>
              <a:ea typeface="Calibri"/>
              <a:cs typeface="Calibri"/>
              <a:sym typeface="Calibri"/>
            </a:endParaRPr>
          </a:p>
          <a:p>
            <a:pPr marL="457200" indent="-342900">
              <a:buClr>
                <a:schemeClr val="dk2"/>
              </a:buClr>
              <a:buSzPts val="1800"/>
              <a:buFont typeface="Calibri"/>
              <a:buChar char="●"/>
            </a:pPr>
            <a:r>
              <a:rPr lang="en-GB" sz="1800" u="sng" dirty="0">
                <a:solidFill>
                  <a:schemeClr val="bg1"/>
                </a:solidFill>
                <a:latin typeface="Calibri"/>
                <a:ea typeface="Calibri"/>
                <a:cs typeface="Calibri"/>
                <a:sym typeface="Calibri"/>
              </a:rPr>
              <a:t>Martin Stengel (DWD)</a:t>
            </a:r>
            <a:endParaRPr sz="1800" u="sng"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1800" u="sng" dirty="0">
                <a:solidFill>
                  <a:schemeClr val="bg1"/>
                </a:solidFill>
                <a:latin typeface="Calibri"/>
                <a:ea typeface="Calibri"/>
                <a:cs typeface="Calibri"/>
                <a:sym typeface="Calibri"/>
              </a:rPr>
              <a:t>Coda Phillips,</a:t>
            </a:r>
            <a:r>
              <a:rPr lang="en-GB" sz="1800" dirty="0">
                <a:solidFill>
                  <a:schemeClr val="bg1"/>
                </a:solidFill>
                <a:latin typeface="Calibri"/>
                <a:ea typeface="Calibri"/>
                <a:cs typeface="Calibri"/>
                <a:sym typeface="Calibri"/>
              </a:rPr>
              <a:t> A. Walther (CIMSS)</a:t>
            </a:r>
            <a:endParaRPr sz="1800"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1800" dirty="0">
                <a:solidFill>
                  <a:schemeClr val="bg1"/>
                </a:solidFill>
                <a:latin typeface="Calibri"/>
                <a:ea typeface="Calibri"/>
                <a:cs typeface="Calibri"/>
                <a:sym typeface="Calibri"/>
              </a:rPr>
              <a:t>Ken Knapp (NOAA)</a:t>
            </a:r>
            <a:endParaRPr sz="1800"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1800" dirty="0">
                <a:solidFill>
                  <a:schemeClr val="bg1"/>
                </a:solidFill>
                <a:latin typeface="Calibri"/>
                <a:ea typeface="Calibri"/>
                <a:cs typeface="Calibri"/>
                <a:sym typeface="Calibri"/>
              </a:rPr>
              <a:t>Arata </a:t>
            </a:r>
            <a:r>
              <a:rPr lang="en-GB" sz="1800" dirty="0" err="1">
                <a:solidFill>
                  <a:schemeClr val="bg1"/>
                </a:solidFill>
                <a:latin typeface="Calibri"/>
                <a:ea typeface="Calibri"/>
                <a:cs typeface="Calibri"/>
                <a:sym typeface="Calibri"/>
              </a:rPr>
              <a:t>Okuyama</a:t>
            </a:r>
            <a:r>
              <a:rPr lang="en-GB" sz="1800" dirty="0">
                <a:solidFill>
                  <a:schemeClr val="bg1"/>
                </a:solidFill>
                <a:latin typeface="Calibri"/>
                <a:ea typeface="Calibri"/>
                <a:cs typeface="Calibri"/>
                <a:sym typeface="Calibri"/>
              </a:rPr>
              <a:t>, </a:t>
            </a:r>
            <a:r>
              <a:rPr lang="en-GB" sz="1800" dirty="0" err="1">
                <a:solidFill>
                  <a:schemeClr val="bg1"/>
                </a:solidFill>
                <a:latin typeface="Calibri"/>
                <a:ea typeface="Calibri"/>
                <a:cs typeface="Calibri"/>
                <a:sym typeface="Calibri"/>
              </a:rPr>
              <a:t>Kazutaka</a:t>
            </a:r>
            <a:r>
              <a:rPr lang="en-GB" sz="1800" dirty="0">
                <a:solidFill>
                  <a:schemeClr val="bg1"/>
                </a:solidFill>
                <a:latin typeface="Calibri"/>
                <a:ea typeface="Calibri"/>
                <a:cs typeface="Calibri"/>
                <a:sym typeface="Calibri"/>
              </a:rPr>
              <a:t> Yamada (JMA)</a:t>
            </a:r>
            <a:endParaRPr sz="1800" dirty="0">
              <a:solidFill>
                <a:schemeClr val="bg1"/>
              </a:solidFill>
              <a:latin typeface="Calibri"/>
              <a:ea typeface="Calibri"/>
              <a:cs typeface="Calibri"/>
              <a:sym typeface="Calibri"/>
            </a:endParaRPr>
          </a:p>
        </p:txBody>
      </p:sp>
      <p:sp>
        <p:nvSpPr>
          <p:cNvPr id="49" name="Google Shape;49;p3"/>
          <p:cNvSpPr txBox="1"/>
          <p:nvPr/>
        </p:nvSpPr>
        <p:spPr>
          <a:xfrm>
            <a:off x="104951" y="727352"/>
            <a:ext cx="4954700" cy="5632271"/>
          </a:xfrm>
          <a:prstGeom prst="rect">
            <a:avLst/>
          </a:prstGeom>
          <a:noFill/>
          <a:ln>
            <a:noFill/>
          </a:ln>
        </p:spPr>
        <p:txBody>
          <a:bodyPr spcFirstLastPara="1" wrap="square" lIns="91425" tIns="45700" rIns="91425" bIns="45700" anchor="t" anchorCtr="0">
            <a:spAutoFit/>
          </a:bodyPr>
          <a:lstStyle/>
          <a:p>
            <a:pPr marL="457200" indent="-342900">
              <a:buClr>
                <a:schemeClr val="dk2"/>
              </a:buClr>
              <a:buSzPts val="1800"/>
              <a:buFont typeface="Calibri"/>
              <a:buChar char="●"/>
            </a:pPr>
            <a:r>
              <a:rPr lang="en-GB" sz="2000" dirty="0">
                <a:solidFill>
                  <a:schemeClr val="bg1"/>
                </a:solidFill>
                <a:latin typeface="Calibri"/>
                <a:ea typeface="Calibri"/>
                <a:cs typeface="Calibri"/>
                <a:sym typeface="Calibri"/>
              </a:rPr>
              <a:t>ISCCP-L1g is an attempt to make a consistent data set from all GEO L1b</a:t>
            </a:r>
          </a:p>
          <a:p>
            <a:pPr marL="457200" indent="-342900">
              <a:buClr>
                <a:schemeClr val="dk2"/>
              </a:buClr>
              <a:buSzPts val="1800"/>
              <a:buFont typeface="Calibri"/>
              <a:buChar char="●"/>
            </a:pPr>
            <a:endParaRPr lang="en-GB" sz="2000"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2000" dirty="0">
                <a:solidFill>
                  <a:schemeClr val="bg1"/>
                </a:solidFill>
                <a:latin typeface="Calibri"/>
                <a:ea typeface="Calibri"/>
                <a:cs typeface="Calibri"/>
                <a:sym typeface="Calibri"/>
              </a:rPr>
              <a:t>Using the </a:t>
            </a:r>
            <a:r>
              <a:rPr lang="en-GB" sz="2000" dirty="0" err="1">
                <a:solidFill>
                  <a:schemeClr val="bg1"/>
                </a:solidFill>
                <a:latin typeface="Calibri"/>
                <a:ea typeface="Calibri"/>
                <a:cs typeface="Calibri"/>
                <a:sym typeface="Calibri"/>
              </a:rPr>
              <a:t>SatPy</a:t>
            </a:r>
            <a:r>
              <a:rPr lang="en-GB" sz="2000" dirty="0">
                <a:solidFill>
                  <a:schemeClr val="bg1"/>
                </a:solidFill>
                <a:latin typeface="Calibri"/>
                <a:ea typeface="Calibri"/>
                <a:cs typeface="Calibri"/>
                <a:sym typeface="Calibri"/>
              </a:rPr>
              <a:t> tools, an L1g prototype code has been developed and made available via git: </a:t>
            </a:r>
            <a:r>
              <a:rPr lang="en-GB" sz="2000" b="1" dirty="0">
                <a:solidFill>
                  <a:srgbClr val="FFC000"/>
                </a:solidFill>
                <a:latin typeface="Calibri"/>
                <a:ea typeface="Calibri"/>
                <a:cs typeface="Calibri"/>
                <a:sym typeface="Calibri"/>
              </a:rPr>
              <a:t>https://</a:t>
            </a:r>
            <a:r>
              <a:rPr lang="en-GB" sz="2000" b="1" dirty="0" err="1">
                <a:solidFill>
                  <a:srgbClr val="FFC000"/>
                </a:solidFill>
                <a:latin typeface="Calibri"/>
                <a:ea typeface="Calibri"/>
                <a:cs typeface="Calibri"/>
                <a:sym typeface="Calibri"/>
              </a:rPr>
              <a:t>gitlab.ssec.wisc.edu</a:t>
            </a:r>
            <a:r>
              <a:rPr lang="en-GB" sz="2000" b="1" dirty="0">
                <a:solidFill>
                  <a:srgbClr val="FFC000"/>
                </a:solidFill>
                <a:latin typeface="Calibri"/>
                <a:ea typeface="Calibri"/>
                <a:cs typeface="Calibri"/>
                <a:sym typeface="Calibri"/>
              </a:rPr>
              <a:t>/</a:t>
            </a:r>
            <a:r>
              <a:rPr lang="en-GB" sz="2000" b="1" dirty="0" err="1">
                <a:solidFill>
                  <a:srgbClr val="FFC000"/>
                </a:solidFill>
                <a:latin typeface="Calibri"/>
                <a:ea typeface="Calibri"/>
                <a:cs typeface="Calibri"/>
                <a:sym typeface="Calibri"/>
              </a:rPr>
              <a:t>cphillips</a:t>
            </a:r>
            <a:r>
              <a:rPr lang="en-GB" sz="2000" b="1" dirty="0">
                <a:solidFill>
                  <a:srgbClr val="FFC000"/>
                </a:solidFill>
                <a:latin typeface="Calibri"/>
                <a:ea typeface="Calibri"/>
                <a:cs typeface="Calibri"/>
                <a:sym typeface="Calibri"/>
              </a:rPr>
              <a:t>/isccp_l1g_prototype</a:t>
            </a:r>
            <a:endParaRPr sz="2000" b="1" dirty="0">
              <a:solidFill>
                <a:srgbClr val="FFC000"/>
              </a:solidFill>
              <a:latin typeface="Calibri"/>
              <a:ea typeface="Calibri"/>
              <a:cs typeface="Calibri"/>
              <a:sym typeface="Calibri"/>
            </a:endParaRPr>
          </a:p>
          <a:p>
            <a:pPr marL="457200"/>
            <a:endParaRPr sz="2000"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2000" dirty="0">
                <a:solidFill>
                  <a:schemeClr val="bg1"/>
                </a:solidFill>
                <a:latin typeface="Calibri"/>
                <a:ea typeface="Calibri"/>
                <a:cs typeface="Calibri"/>
                <a:sym typeface="Calibri"/>
              </a:rPr>
              <a:t>Sample Data is available at: </a:t>
            </a:r>
            <a:r>
              <a:rPr lang="en-GB" sz="2000" b="1" dirty="0">
                <a:solidFill>
                  <a:srgbClr val="FFC000"/>
                </a:solidFill>
                <a:latin typeface="Calibri"/>
                <a:ea typeface="Calibri"/>
                <a:cs typeface="Calibri"/>
                <a:sym typeface="Calibri"/>
              </a:rPr>
              <a:t>ftp://</a:t>
            </a:r>
            <a:r>
              <a:rPr lang="en-GB" sz="2000" b="1" u="sng" dirty="0">
                <a:solidFill>
                  <a:srgbClr val="FFC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ftp.ssec.wisc.edu/ISCCP-NG</a:t>
            </a:r>
            <a:endParaRPr sz="2000" b="1" dirty="0">
              <a:solidFill>
                <a:srgbClr val="FFC000"/>
              </a:solidFill>
              <a:latin typeface="Calibri"/>
              <a:ea typeface="Calibri"/>
              <a:cs typeface="Calibri"/>
              <a:sym typeface="Calibri"/>
            </a:endParaRPr>
          </a:p>
          <a:p>
            <a:pPr marL="457200"/>
            <a:endParaRPr sz="2000" dirty="0">
              <a:solidFill>
                <a:schemeClr val="bg1"/>
              </a:solidFill>
              <a:latin typeface="Calibri"/>
              <a:ea typeface="Calibri"/>
              <a:cs typeface="Calibri"/>
              <a:sym typeface="Calibri"/>
            </a:endParaRPr>
          </a:p>
          <a:p>
            <a:pPr marL="457200" indent="-342900">
              <a:buClr>
                <a:schemeClr val="dk2"/>
              </a:buClr>
              <a:buSzPts val="1800"/>
              <a:buFont typeface="Calibri"/>
              <a:buChar char="●"/>
            </a:pPr>
            <a:r>
              <a:rPr lang="en-GB" sz="2000" dirty="0">
                <a:solidFill>
                  <a:schemeClr val="bg1"/>
                </a:solidFill>
                <a:latin typeface="Calibri"/>
                <a:ea typeface="Calibri"/>
                <a:cs typeface="Calibri"/>
                <a:sym typeface="Calibri"/>
              </a:rPr>
              <a:t>Default resolution is all channels (19 max),  6 km, 30 minutes.  Final values are TBD.</a:t>
            </a:r>
            <a:endParaRPr sz="2000" dirty="0">
              <a:solidFill>
                <a:schemeClr val="bg1"/>
              </a:solidFill>
              <a:latin typeface="Calibri"/>
              <a:ea typeface="Calibri"/>
              <a:cs typeface="Calibri"/>
              <a:sym typeface="Calibri"/>
            </a:endParaRPr>
          </a:p>
          <a:p>
            <a:pPr marL="457200"/>
            <a:endParaRPr lang="en-US" sz="2000" dirty="0">
              <a:solidFill>
                <a:schemeClr val="bg1"/>
              </a:solidFill>
              <a:latin typeface="Calibri"/>
              <a:ea typeface="Calibri"/>
              <a:cs typeface="Calibri"/>
              <a:sym typeface="Calibri"/>
            </a:endParaRPr>
          </a:p>
          <a:p>
            <a:pPr marL="457200"/>
            <a:r>
              <a:rPr lang="en-US" sz="2000" dirty="0">
                <a:solidFill>
                  <a:schemeClr val="bg1"/>
                </a:solidFill>
                <a:latin typeface="Calibri"/>
                <a:ea typeface="Calibri"/>
                <a:cs typeface="Calibri"/>
                <a:sym typeface="Calibri"/>
              </a:rPr>
              <a:t>Concept supported by CM-SAF, NASA, NOAA and others.</a:t>
            </a:r>
            <a:endParaRPr sz="2000" dirty="0">
              <a:solidFill>
                <a:schemeClr val="bg1"/>
              </a:solidFill>
              <a:latin typeface="Calibri"/>
              <a:ea typeface="Calibri"/>
              <a:cs typeface="Calibri"/>
              <a:sym typeface="Calibri"/>
            </a:endParaRPr>
          </a:p>
        </p:txBody>
      </p:sp>
      <p:sp>
        <p:nvSpPr>
          <p:cNvPr id="50" name="Google Shape;50;p3"/>
          <p:cNvSpPr txBox="1"/>
          <p:nvPr/>
        </p:nvSpPr>
        <p:spPr>
          <a:xfrm>
            <a:off x="5169014" y="4643313"/>
            <a:ext cx="6881472" cy="553968"/>
          </a:xfrm>
          <a:prstGeom prst="rect">
            <a:avLst/>
          </a:prstGeom>
          <a:noFill/>
          <a:ln>
            <a:noFill/>
          </a:ln>
        </p:spPr>
        <p:txBody>
          <a:bodyPr spcFirstLastPara="1" wrap="square" lIns="91425" tIns="91425" rIns="91425" bIns="91425" anchor="t" anchorCtr="0">
            <a:spAutoFit/>
          </a:bodyPr>
          <a:lstStyle/>
          <a:p>
            <a:r>
              <a:rPr lang="en-GB" sz="1200" b="1" i="1" dirty="0">
                <a:solidFill>
                  <a:schemeClr val="bg1"/>
                </a:solidFill>
                <a:latin typeface="Calibri"/>
                <a:ea typeface="Calibri"/>
                <a:cs typeface="Calibri"/>
                <a:sym typeface="Calibri"/>
              </a:rPr>
              <a:t>Daytime RGB + </a:t>
            </a:r>
            <a:r>
              <a:rPr lang="en-GB" sz="1200" b="1" i="1" dirty="0" err="1">
                <a:solidFill>
                  <a:schemeClr val="bg1"/>
                </a:solidFill>
                <a:latin typeface="Calibri"/>
                <a:ea typeface="Calibri"/>
                <a:cs typeface="Calibri"/>
                <a:sym typeface="Calibri"/>
              </a:rPr>
              <a:t>Nighttime</a:t>
            </a:r>
            <a:r>
              <a:rPr lang="en-GB" sz="1200" b="1" i="1" dirty="0">
                <a:solidFill>
                  <a:schemeClr val="bg1"/>
                </a:solidFill>
                <a:latin typeface="Calibri"/>
                <a:ea typeface="Calibri"/>
                <a:cs typeface="Calibri"/>
                <a:sym typeface="Calibri"/>
              </a:rPr>
              <a:t> IR window for one day of ISCCP-NG L1g from GOES-17, GOES-16, Meteosat-11, Meteosat-8 and Himawari-8. (Martin Stengel/DWD).  Default Resolution</a:t>
            </a:r>
            <a:endParaRPr sz="1200" b="1" i="1" dirty="0">
              <a:solidFill>
                <a:schemeClr val="bg1"/>
              </a:solidFill>
              <a:latin typeface="Calibri"/>
              <a:ea typeface="Calibri"/>
              <a:cs typeface="Calibri"/>
              <a:sym typeface="Calibri"/>
            </a:endParaRPr>
          </a:p>
        </p:txBody>
      </p:sp>
      <p:pic>
        <p:nvPicPr>
          <p:cNvPr id="51" name="Google Shape;51;p3"/>
          <p:cNvPicPr preferRelativeResize="0"/>
          <p:nvPr/>
        </p:nvPicPr>
        <p:blipFill>
          <a:blip r:embed="rId4">
            <a:alphaModFix/>
          </a:blip>
          <a:stretch>
            <a:fillRect/>
          </a:stretch>
        </p:blipFill>
        <p:spPr>
          <a:xfrm>
            <a:off x="5169014" y="951649"/>
            <a:ext cx="7022986" cy="3771164"/>
          </a:xfrm>
          <a:prstGeom prst="rect">
            <a:avLst/>
          </a:prstGeom>
          <a:noFill/>
          <a:ln>
            <a:noFill/>
          </a:ln>
        </p:spPr>
      </p:pic>
      <p:sp>
        <p:nvSpPr>
          <p:cNvPr id="2" name="TextBox 1">
            <a:extLst>
              <a:ext uri="{FF2B5EF4-FFF2-40B4-BE49-F238E27FC236}">
                <a16:creationId xmlns:a16="http://schemas.microsoft.com/office/drawing/2014/main" id="{0EBDD2EF-18D2-F04C-9EFC-4007658815FB}"/>
              </a:ext>
            </a:extLst>
          </p:cNvPr>
          <p:cNvSpPr txBox="1"/>
          <p:nvPr/>
        </p:nvSpPr>
        <p:spPr>
          <a:xfrm>
            <a:off x="4943956" y="5537675"/>
            <a:ext cx="2794571" cy="307777"/>
          </a:xfrm>
          <a:prstGeom prst="rect">
            <a:avLst/>
          </a:prstGeom>
          <a:noFill/>
        </p:spPr>
        <p:txBody>
          <a:bodyPr wrap="square" rtlCol="0">
            <a:spAutoFit/>
          </a:bodyPr>
          <a:lstStyle/>
          <a:p>
            <a:r>
              <a:rPr lang="en-US" b="1" i="1" dirty="0">
                <a:solidFill>
                  <a:srgbClr val="FFC000"/>
                </a:solidFill>
              </a:rPr>
              <a:t>GSICS will be leveraged.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7CF4-6586-714E-9D06-C93D3AC5E7C4}"/>
              </a:ext>
            </a:extLst>
          </p:cNvPr>
          <p:cNvSpPr>
            <a:spLocks noGrp="1"/>
          </p:cNvSpPr>
          <p:nvPr>
            <p:ph type="title"/>
          </p:nvPr>
        </p:nvSpPr>
        <p:spPr>
          <a:xfrm>
            <a:off x="81542" y="395200"/>
            <a:ext cx="5801098" cy="799918"/>
          </a:xfrm>
        </p:spPr>
        <p:txBody>
          <a:bodyPr/>
          <a:lstStyle/>
          <a:p>
            <a:r>
              <a:rPr lang="en-US" sz="3600" dirty="0">
                <a:solidFill>
                  <a:srgbClr val="FFC000"/>
                </a:solidFill>
              </a:rPr>
              <a:t>Handing of Overlap (3 Layers)</a:t>
            </a:r>
          </a:p>
        </p:txBody>
      </p:sp>
      <p:pic>
        <p:nvPicPr>
          <p:cNvPr id="4" name="Picture 3">
            <a:extLst>
              <a:ext uri="{FF2B5EF4-FFF2-40B4-BE49-F238E27FC236}">
                <a16:creationId xmlns:a16="http://schemas.microsoft.com/office/drawing/2014/main" id="{1246ED8B-1F0F-714E-A5EE-6B01780E86A9}"/>
              </a:ext>
            </a:extLst>
          </p:cNvPr>
          <p:cNvPicPr>
            <a:picLocks noChangeAspect="1"/>
          </p:cNvPicPr>
          <p:nvPr/>
        </p:nvPicPr>
        <p:blipFill>
          <a:blip r:embed="rId3"/>
          <a:stretch>
            <a:fillRect/>
          </a:stretch>
        </p:blipFill>
        <p:spPr>
          <a:xfrm>
            <a:off x="6096000" y="718638"/>
            <a:ext cx="5080000" cy="2540000"/>
          </a:xfrm>
          <a:prstGeom prst="rect">
            <a:avLst/>
          </a:prstGeom>
        </p:spPr>
      </p:pic>
      <p:pic>
        <p:nvPicPr>
          <p:cNvPr id="6" name="Picture 5">
            <a:extLst>
              <a:ext uri="{FF2B5EF4-FFF2-40B4-BE49-F238E27FC236}">
                <a16:creationId xmlns:a16="http://schemas.microsoft.com/office/drawing/2014/main" id="{B53BEAB9-BD71-D04B-A78A-8B52FAFD1FF7}"/>
              </a:ext>
            </a:extLst>
          </p:cNvPr>
          <p:cNvPicPr>
            <a:picLocks noChangeAspect="1"/>
          </p:cNvPicPr>
          <p:nvPr/>
        </p:nvPicPr>
        <p:blipFill>
          <a:blip r:embed="rId4"/>
          <a:stretch>
            <a:fillRect/>
          </a:stretch>
        </p:blipFill>
        <p:spPr>
          <a:xfrm>
            <a:off x="721360" y="3484880"/>
            <a:ext cx="5080000" cy="2540000"/>
          </a:xfrm>
          <a:prstGeom prst="rect">
            <a:avLst/>
          </a:prstGeom>
        </p:spPr>
      </p:pic>
      <p:pic>
        <p:nvPicPr>
          <p:cNvPr id="8" name="Picture 7">
            <a:extLst>
              <a:ext uri="{FF2B5EF4-FFF2-40B4-BE49-F238E27FC236}">
                <a16:creationId xmlns:a16="http://schemas.microsoft.com/office/drawing/2014/main" id="{4EC46230-6D73-A642-8F3A-0E963DCC402E}"/>
              </a:ext>
            </a:extLst>
          </p:cNvPr>
          <p:cNvPicPr>
            <a:picLocks noChangeAspect="1"/>
          </p:cNvPicPr>
          <p:nvPr/>
        </p:nvPicPr>
        <p:blipFill>
          <a:blip r:embed="rId5"/>
          <a:stretch>
            <a:fillRect/>
          </a:stretch>
        </p:blipFill>
        <p:spPr>
          <a:xfrm>
            <a:off x="6096000" y="3484880"/>
            <a:ext cx="5080000" cy="2540000"/>
          </a:xfrm>
          <a:prstGeom prst="rect">
            <a:avLst/>
          </a:prstGeom>
        </p:spPr>
      </p:pic>
      <p:pic>
        <p:nvPicPr>
          <p:cNvPr id="28" name="Google Shape;68;p3">
            <a:extLst>
              <a:ext uri="{FF2B5EF4-FFF2-40B4-BE49-F238E27FC236}">
                <a16:creationId xmlns:a16="http://schemas.microsoft.com/office/drawing/2014/main" id="{5C70B34A-29D3-6942-A249-C8066BBF2C97}"/>
              </a:ext>
            </a:extLst>
          </p:cNvPr>
          <p:cNvPicPr preferRelativeResize="0"/>
          <p:nvPr/>
        </p:nvPicPr>
        <p:blipFill>
          <a:blip r:embed="rId6">
            <a:alphaModFix/>
          </a:blip>
          <a:stretch>
            <a:fillRect/>
          </a:stretch>
        </p:blipFill>
        <p:spPr>
          <a:xfrm>
            <a:off x="4101936" y="1209041"/>
            <a:ext cx="1040553" cy="1089982"/>
          </a:xfrm>
          <a:prstGeom prst="rect">
            <a:avLst/>
          </a:prstGeom>
          <a:noFill/>
          <a:ln>
            <a:noFill/>
          </a:ln>
        </p:spPr>
      </p:pic>
      <p:pic>
        <p:nvPicPr>
          <p:cNvPr id="29" name="Google Shape;69;p3">
            <a:extLst>
              <a:ext uri="{FF2B5EF4-FFF2-40B4-BE49-F238E27FC236}">
                <a16:creationId xmlns:a16="http://schemas.microsoft.com/office/drawing/2014/main" id="{D758FFCF-6565-FE4C-990C-A70C23607FD4}"/>
              </a:ext>
            </a:extLst>
          </p:cNvPr>
          <p:cNvPicPr preferRelativeResize="0"/>
          <p:nvPr/>
        </p:nvPicPr>
        <p:blipFill>
          <a:blip r:embed="rId7">
            <a:alphaModFix/>
          </a:blip>
          <a:stretch>
            <a:fillRect/>
          </a:stretch>
        </p:blipFill>
        <p:spPr>
          <a:xfrm>
            <a:off x="3054639" y="1199778"/>
            <a:ext cx="1040553" cy="1089982"/>
          </a:xfrm>
          <a:prstGeom prst="rect">
            <a:avLst/>
          </a:prstGeom>
          <a:noFill/>
          <a:ln>
            <a:noFill/>
          </a:ln>
        </p:spPr>
      </p:pic>
      <p:pic>
        <p:nvPicPr>
          <p:cNvPr id="30" name="Google Shape;70;p3">
            <a:extLst>
              <a:ext uri="{FF2B5EF4-FFF2-40B4-BE49-F238E27FC236}">
                <a16:creationId xmlns:a16="http://schemas.microsoft.com/office/drawing/2014/main" id="{E8D22AF7-B143-4240-B6F6-FE0122A9D095}"/>
              </a:ext>
            </a:extLst>
          </p:cNvPr>
          <p:cNvPicPr preferRelativeResize="0"/>
          <p:nvPr/>
        </p:nvPicPr>
        <p:blipFill>
          <a:blip r:embed="rId8">
            <a:alphaModFix/>
          </a:blip>
          <a:stretch>
            <a:fillRect/>
          </a:stretch>
        </p:blipFill>
        <p:spPr>
          <a:xfrm>
            <a:off x="4082895" y="2278478"/>
            <a:ext cx="1040553" cy="1089982"/>
          </a:xfrm>
          <a:prstGeom prst="rect">
            <a:avLst/>
          </a:prstGeom>
          <a:noFill/>
          <a:ln>
            <a:noFill/>
          </a:ln>
        </p:spPr>
      </p:pic>
      <p:pic>
        <p:nvPicPr>
          <p:cNvPr id="31" name="Google Shape;71;p3">
            <a:extLst>
              <a:ext uri="{FF2B5EF4-FFF2-40B4-BE49-F238E27FC236}">
                <a16:creationId xmlns:a16="http://schemas.microsoft.com/office/drawing/2014/main" id="{181F6EC3-D2F2-DE4E-8363-00E93EA756F2}"/>
              </a:ext>
            </a:extLst>
          </p:cNvPr>
          <p:cNvPicPr preferRelativeResize="0"/>
          <p:nvPr/>
        </p:nvPicPr>
        <p:blipFill>
          <a:blip r:embed="rId9">
            <a:alphaModFix/>
          </a:blip>
          <a:stretch>
            <a:fillRect/>
          </a:stretch>
        </p:blipFill>
        <p:spPr>
          <a:xfrm>
            <a:off x="3044340" y="2278478"/>
            <a:ext cx="1040553" cy="1089982"/>
          </a:xfrm>
          <a:prstGeom prst="rect">
            <a:avLst/>
          </a:prstGeom>
          <a:noFill/>
          <a:ln>
            <a:noFill/>
          </a:ln>
        </p:spPr>
      </p:pic>
      <p:pic>
        <p:nvPicPr>
          <p:cNvPr id="32" name="Google Shape;72;p3">
            <a:extLst>
              <a:ext uri="{FF2B5EF4-FFF2-40B4-BE49-F238E27FC236}">
                <a16:creationId xmlns:a16="http://schemas.microsoft.com/office/drawing/2014/main" id="{ECB6DA36-41C7-B84A-AD90-CF4DFE2D4AA7}"/>
              </a:ext>
            </a:extLst>
          </p:cNvPr>
          <p:cNvPicPr preferRelativeResize="0"/>
          <p:nvPr/>
        </p:nvPicPr>
        <p:blipFill>
          <a:blip r:embed="rId10">
            <a:alphaModFix/>
          </a:blip>
          <a:stretch>
            <a:fillRect/>
          </a:stretch>
        </p:blipFill>
        <p:spPr>
          <a:xfrm>
            <a:off x="1016000" y="2255919"/>
            <a:ext cx="1040553" cy="1089982"/>
          </a:xfrm>
          <a:prstGeom prst="rect">
            <a:avLst/>
          </a:prstGeom>
          <a:noFill/>
          <a:ln>
            <a:noFill/>
          </a:ln>
        </p:spPr>
      </p:pic>
      <p:pic>
        <p:nvPicPr>
          <p:cNvPr id="33" name="Google Shape;73;p3">
            <a:extLst>
              <a:ext uri="{FF2B5EF4-FFF2-40B4-BE49-F238E27FC236}">
                <a16:creationId xmlns:a16="http://schemas.microsoft.com/office/drawing/2014/main" id="{C09E5176-CF2D-BF4F-81C8-D36141DC8E28}"/>
              </a:ext>
            </a:extLst>
          </p:cNvPr>
          <p:cNvPicPr preferRelativeResize="0"/>
          <p:nvPr/>
        </p:nvPicPr>
        <p:blipFill>
          <a:blip r:embed="rId11">
            <a:alphaModFix/>
          </a:blip>
          <a:stretch>
            <a:fillRect/>
          </a:stretch>
        </p:blipFill>
        <p:spPr>
          <a:xfrm>
            <a:off x="2022828" y="1199778"/>
            <a:ext cx="1040553" cy="1089982"/>
          </a:xfrm>
          <a:prstGeom prst="rect">
            <a:avLst/>
          </a:prstGeom>
          <a:noFill/>
          <a:ln>
            <a:noFill/>
          </a:ln>
        </p:spPr>
      </p:pic>
      <p:pic>
        <p:nvPicPr>
          <p:cNvPr id="34" name="Google Shape;74;p3">
            <a:extLst>
              <a:ext uri="{FF2B5EF4-FFF2-40B4-BE49-F238E27FC236}">
                <a16:creationId xmlns:a16="http://schemas.microsoft.com/office/drawing/2014/main" id="{2C6583D5-C4DD-7649-ADDC-618D5CCDAB40}"/>
              </a:ext>
            </a:extLst>
          </p:cNvPr>
          <p:cNvPicPr preferRelativeResize="0"/>
          <p:nvPr/>
        </p:nvPicPr>
        <p:blipFill>
          <a:blip r:embed="rId12">
            <a:alphaModFix/>
          </a:blip>
          <a:stretch>
            <a:fillRect/>
          </a:stretch>
        </p:blipFill>
        <p:spPr>
          <a:xfrm>
            <a:off x="1020371" y="1199778"/>
            <a:ext cx="1040553" cy="1089982"/>
          </a:xfrm>
          <a:prstGeom prst="rect">
            <a:avLst/>
          </a:prstGeom>
          <a:noFill/>
          <a:ln>
            <a:noFill/>
          </a:ln>
        </p:spPr>
      </p:pic>
      <p:pic>
        <p:nvPicPr>
          <p:cNvPr id="35" name="Google Shape;75;p3">
            <a:extLst>
              <a:ext uri="{FF2B5EF4-FFF2-40B4-BE49-F238E27FC236}">
                <a16:creationId xmlns:a16="http://schemas.microsoft.com/office/drawing/2014/main" id="{654E19F1-374E-C845-8832-16D82E27F173}"/>
              </a:ext>
            </a:extLst>
          </p:cNvPr>
          <p:cNvPicPr preferRelativeResize="0"/>
          <p:nvPr/>
        </p:nvPicPr>
        <p:blipFill>
          <a:blip r:embed="rId13">
            <a:alphaModFix/>
          </a:blip>
          <a:stretch>
            <a:fillRect/>
          </a:stretch>
        </p:blipFill>
        <p:spPr>
          <a:xfrm>
            <a:off x="2041883" y="2278478"/>
            <a:ext cx="1042478" cy="1094642"/>
          </a:xfrm>
          <a:prstGeom prst="rect">
            <a:avLst/>
          </a:prstGeom>
          <a:noFill/>
          <a:ln>
            <a:noFill/>
          </a:ln>
        </p:spPr>
      </p:pic>
      <p:sp>
        <p:nvSpPr>
          <p:cNvPr id="3" name="TextBox 2">
            <a:extLst>
              <a:ext uri="{FF2B5EF4-FFF2-40B4-BE49-F238E27FC236}">
                <a16:creationId xmlns:a16="http://schemas.microsoft.com/office/drawing/2014/main" id="{D6DBFCAD-F043-394D-9C82-CE408C9DDC1D}"/>
              </a:ext>
            </a:extLst>
          </p:cNvPr>
          <p:cNvSpPr txBox="1"/>
          <p:nvPr/>
        </p:nvSpPr>
        <p:spPr>
          <a:xfrm>
            <a:off x="9864422" y="718638"/>
            <a:ext cx="1311578" cy="307777"/>
          </a:xfrm>
          <a:prstGeom prst="rect">
            <a:avLst/>
          </a:prstGeom>
          <a:noFill/>
        </p:spPr>
        <p:txBody>
          <a:bodyPr wrap="none" rtlCol="0">
            <a:spAutoFit/>
          </a:bodyPr>
          <a:lstStyle/>
          <a:p>
            <a:r>
              <a:rPr lang="en-US" dirty="0">
                <a:solidFill>
                  <a:schemeClr val="bg1"/>
                </a:solidFill>
              </a:rPr>
              <a:t>MOST NADIR</a:t>
            </a:r>
          </a:p>
        </p:txBody>
      </p:sp>
      <p:sp>
        <p:nvSpPr>
          <p:cNvPr id="15" name="TextBox 14">
            <a:extLst>
              <a:ext uri="{FF2B5EF4-FFF2-40B4-BE49-F238E27FC236}">
                <a16:creationId xmlns:a16="http://schemas.microsoft.com/office/drawing/2014/main" id="{2B802A37-24DE-2547-AD70-BAA6F806D912}"/>
              </a:ext>
            </a:extLst>
          </p:cNvPr>
          <p:cNvSpPr txBox="1"/>
          <p:nvPr/>
        </p:nvSpPr>
        <p:spPr>
          <a:xfrm>
            <a:off x="9607942" y="3445474"/>
            <a:ext cx="1568058" cy="307777"/>
          </a:xfrm>
          <a:prstGeom prst="rect">
            <a:avLst/>
          </a:prstGeom>
          <a:noFill/>
        </p:spPr>
        <p:txBody>
          <a:bodyPr wrap="none" rtlCol="0">
            <a:spAutoFit/>
          </a:bodyPr>
          <a:lstStyle/>
          <a:p>
            <a:r>
              <a:rPr lang="en-US" dirty="0">
                <a:solidFill>
                  <a:schemeClr val="bg1"/>
                </a:solidFill>
              </a:rPr>
              <a:t>3</a:t>
            </a:r>
            <a:r>
              <a:rPr lang="en-US" baseline="30000" dirty="0">
                <a:solidFill>
                  <a:schemeClr val="bg1"/>
                </a:solidFill>
              </a:rPr>
              <a:t>rd</a:t>
            </a:r>
            <a:r>
              <a:rPr lang="en-US" dirty="0">
                <a:solidFill>
                  <a:schemeClr val="bg1"/>
                </a:solidFill>
              </a:rPr>
              <a:t> MOST NADIR</a:t>
            </a:r>
          </a:p>
        </p:txBody>
      </p:sp>
      <p:sp>
        <p:nvSpPr>
          <p:cNvPr id="16" name="TextBox 15">
            <a:extLst>
              <a:ext uri="{FF2B5EF4-FFF2-40B4-BE49-F238E27FC236}">
                <a16:creationId xmlns:a16="http://schemas.microsoft.com/office/drawing/2014/main" id="{CFBBF7B1-A4A5-EB49-8822-7553249A24FB}"/>
              </a:ext>
            </a:extLst>
          </p:cNvPr>
          <p:cNvSpPr txBox="1"/>
          <p:nvPr/>
        </p:nvSpPr>
        <p:spPr>
          <a:xfrm>
            <a:off x="4149768" y="3466424"/>
            <a:ext cx="1595309" cy="307777"/>
          </a:xfrm>
          <a:prstGeom prst="rect">
            <a:avLst/>
          </a:prstGeom>
          <a:noFill/>
        </p:spPr>
        <p:txBody>
          <a:bodyPr wrap="none" rtlCol="0">
            <a:spAutoFit/>
          </a:bodyPr>
          <a:lstStyle/>
          <a:p>
            <a:r>
              <a:rPr lang="en-US" dirty="0">
                <a:solidFill>
                  <a:schemeClr val="bg1"/>
                </a:solidFill>
              </a:rPr>
              <a:t>2</a:t>
            </a:r>
            <a:r>
              <a:rPr lang="en-US" baseline="30000" dirty="0">
                <a:solidFill>
                  <a:schemeClr val="bg1"/>
                </a:solidFill>
              </a:rPr>
              <a:t>nd</a:t>
            </a:r>
            <a:r>
              <a:rPr lang="en-US" dirty="0">
                <a:solidFill>
                  <a:schemeClr val="bg1"/>
                </a:solidFill>
              </a:rPr>
              <a:t> MOST NADIR</a:t>
            </a:r>
          </a:p>
        </p:txBody>
      </p:sp>
      <p:sp>
        <p:nvSpPr>
          <p:cNvPr id="5" name="TextBox 4">
            <a:extLst>
              <a:ext uri="{FF2B5EF4-FFF2-40B4-BE49-F238E27FC236}">
                <a16:creationId xmlns:a16="http://schemas.microsoft.com/office/drawing/2014/main" id="{9170547E-20AE-D44E-AF12-10FC2FDE4721}"/>
              </a:ext>
            </a:extLst>
          </p:cNvPr>
          <p:cNvSpPr txBox="1"/>
          <p:nvPr/>
        </p:nvSpPr>
        <p:spPr>
          <a:xfrm>
            <a:off x="3724078" y="6116795"/>
            <a:ext cx="4911922" cy="307777"/>
          </a:xfrm>
          <a:prstGeom prst="rect">
            <a:avLst/>
          </a:prstGeom>
          <a:noFill/>
        </p:spPr>
        <p:txBody>
          <a:bodyPr wrap="none" rtlCol="0">
            <a:spAutoFit/>
          </a:bodyPr>
          <a:lstStyle/>
          <a:p>
            <a:r>
              <a:rPr lang="en-US" dirty="0">
                <a:solidFill>
                  <a:srgbClr val="FFC000"/>
                </a:solidFill>
              </a:rPr>
              <a:t>Maybe this  facilitates some radiometric consistency checks</a:t>
            </a:r>
          </a:p>
        </p:txBody>
      </p:sp>
    </p:spTree>
    <p:extLst>
      <p:ext uri="{BB962C8B-B14F-4D97-AF65-F5344CB8AC3E}">
        <p14:creationId xmlns:p14="http://schemas.microsoft.com/office/powerpoint/2010/main" val="192678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87E6A900-99BE-7B49-B839-6F4B2F51B760}"/>
              </a:ext>
            </a:extLst>
          </p:cNvPr>
          <p:cNvSpPr>
            <a:spLocks noGrp="1"/>
          </p:cNvSpPr>
          <p:nvPr>
            <p:ph type="title"/>
          </p:nvPr>
        </p:nvSpPr>
        <p:spPr>
          <a:xfrm>
            <a:off x="838200" y="593726"/>
            <a:ext cx="10515600" cy="658132"/>
          </a:xfrm>
        </p:spPr>
        <p:txBody>
          <a:bodyPr/>
          <a:lstStyle/>
          <a:p>
            <a:r>
              <a:rPr lang="en-US" dirty="0">
                <a:solidFill>
                  <a:srgbClr val="FFC000"/>
                </a:solidFill>
              </a:rPr>
              <a:t>File Naming Convention</a:t>
            </a:r>
          </a:p>
        </p:txBody>
      </p:sp>
      <p:sp>
        <p:nvSpPr>
          <p:cNvPr id="4" name="Rectangle 3">
            <a:extLst>
              <a:ext uri="{FF2B5EF4-FFF2-40B4-BE49-F238E27FC236}">
                <a16:creationId xmlns:a16="http://schemas.microsoft.com/office/drawing/2014/main" id="{617516F5-A992-594D-BF58-BA43ADD4B146}"/>
              </a:ext>
            </a:extLst>
          </p:cNvPr>
          <p:cNvSpPr/>
          <p:nvPr/>
        </p:nvSpPr>
        <p:spPr>
          <a:xfrm>
            <a:off x="4538914" y="1216738"/>
            <a:ext cx="7327738" cy="5047536"/>
          </a:xfrm>
          <a:prstGeom prst="rect">
            <a:avLst/>
          </a:prstGeom>
        </p:spPr>
        <p:txBody>
          <a:bodyPr wrap="square">
            <a:spAutoFit/>
          </a:bodyPr>
          <a:lstStyle/>
          <a:p>
            <a:r>
              <a:rPr lang="en-US" sz="1100" dirty="0">
                <a:solidFill>
                  <a:srgbClr val="F2F2F2"/>
                </a:solidFill>
                <a:latin typeface="Monaco" pitchFamily="2" charset="77"/>
              </a:rPr>
              <a:t>ISCCP-NG_L1g_demo_A1_v1_res_0_10deg__refl_00_47um_20200704T1800.nc        </a:t>
            </a:r>
          </a:p>
          <a:p>
            <a:r>
              <a:rPr lang="en-US" sz="1100" dirty="0">
                <a:solidFill>
                  <a:srgbClr val="F2F2F2"/>
                </a:solidFill>
                <a:latin typeface="Monaco" pitchFamily="2" charset="77"/>
              </a:rPr>
              <a:t>ISCCP-NG_L1g_demo_A1_v1_res_0_10deg__refl_02_20um_20200704T1800.nc  </a:t>
            </a:r>
          </a:p>
          <a:p>
            <a:r>
              <a:rPr lang="en-US" sz="1100" dirty="0">
                <a:solidFill>
                  <a:srgbClr val="F2F2F2"/>
                </a:solidFill>
                <a:latin typeface="Monaco" pitchFamily="2" charset="77"/>
              </a:rPr>
              <a:t>ISCCP-NG_L1g_demo_A1_v1_res_0_10deg__temp_10_40um_20200704T1800.nc</a:t>
            </a:r>
          </a:p>
          <a:p>
            <a:r>
              <a:rPr lang="en-US" sz="1100" dirty="0">
                <a:solidFill>
                  <a:srgbClr val="F2F2F2"/>
                </a:solidFill>
                <a:latin typeface="Monaco" pitchFamily="2" charset="77"/>
              </a:rPr>
              <a:t>ISCCP-NG_L1g_demo_A1_v1_res_0_10deg__refl_00_51um_20200704T1800.nc        </a:t>
            </a:r>
          </a:p>
          <a:p>
            <a:r>
              <a:rPr lang="en-US" sz="1100" dirty="0">
                <a:solidFill>
                  <a:srgbClr val="F2F2F2"/>
                </a:solidFill>
                <a:latin typeface="Monaco" pitchFamily="2" charset="77"/>
              </a:rPr>
              <a:t>ISCCP-NG_L1g_demo_A1_v1_res_0_10deg__sample_mode_20200704T1800.nc   </a:t>
            </a:r>
          </a:p>
          <a:p>
            <a:r>
              <a:rPr lang="en-US" sz="1100" dirty="0">
                <a:solidFill>
                  <a:srgbClr val="F2F2F2"/>
                </a:solidFill>
                <a:latin typeface="Monaco" pitchFamily="2" charset="77"/>
              </a:rPr>
              <a:t>ISCCP-NG_L1g_demo_A1_v1_res_0_10deg__temp_11_00um_20200704T1800.nc</a:t>
            </a:r>
          </a:p>
          <a:p>
            <a:r>
              <a:rPr lang="en-US" sz="1100" dirty="0">
                <a:solidFill>
                  <a:srgbClr val="F2F2F2"/>
                </a:solidFill>
                <a:latin typeface="Monaco" pitchFamily="2" charset="77"/>
              </a:rPr>
              <a:t>ISCCP-NG_L1g_demo_A1_v1_res_0_10deg__refl_00_65um_20200704T1800.nc</a:t>
            </a:r>
          </a:p>
          <a:p>
            <a:r>
              <a:rPr lang="en-US" sz="1100" dirty="0">
                <a:solidFill>
                  <a:srgbClr val="F2F2F2"/>
                </a:solidFill>
                <a:latin typeface="Monaco" pitchFamily="2" charset="77"/>
              </a:rPr>
              <a:t>ISCCP-NG_L1g_demo_A1_v1_res_0_10deg__satzen_20200704T1800.nc</a:t>
            </a:r>
          </a:p>
          <a:p>
            <a:r>
              <a:rPr lang="en-US" sz="1100" dirty="0">
                <a:solidFill>
                  <a:srgbClr val="F2F2F2"/>
                </a:solidFill>
                <a:latin typeface="Monaco" pitchFamily="2" charset="77"/>
              </a:rPr>
              <a:t>ISCCP-NG_L1g_demo_A1_v1_res_0_10deg__temp_11_00um_count_20200704T1800.nc</a:t>
            </a:r>
          </a:p>
          <a:p>
            <a:r>
              <a:rPr lang="en-US" sz="1100" dirty="0">
                <a:solidFill>
                  <a:srgbClr val="F2F2F2"/>
                </a:solidFill>
                <a:latin typeface="Monaco" pitchFamily="2" charset="77"/>
              </a:rPr>
              <a:t>ISCCP-NG_L1g_demo_A1_v1_res_0_10deg__refl_00_65um_count_20200704T1800.nc  </a:t>
            </a:r>
          </a:p>
          <a:p>
            <a:r>
              <a:rPr lang="en-US" sz="1100" dirty="0">
                <a:solidFill>
                  <a:srgbClr val="F2F2F2"/>
                </a:solidFill>
                <a:latin typeface="Monaco" pitchFamily="2" charset="77"/>
              </a:rPr>
              <a:t>ISCCP-NG_L1g_demo_A1_v1_res_0_10deg__temp_03_80um_20200704T1800.nc  </a:t>
            </a:r>
          </a:p>
          <a:p>
            <a:r>
              <a:rPr lang="en-US" sz="1100" dirty="0">
                <a:solidFill>
                  <a:srgbClr val="F2F2F2"/>
                </a:solidFill>
                <a:latin typeface="Monaco" pitchFamily="2" charset="77"/>
              </a:rPr>
              <a:t>ISCCP-NG_L1g_demo_A1_v1_res_0_10deg__temp_11_00um_max_20200704T1800.nc</a:t>
            </a:r>
          </a:p>
          <a:p>
            <a:r>
              <a:rPr lang="en-US" sz="1100" dirty="0">
                <a:solidFill>
                  <a:srgbClr val="F2F2F2"/>
                </a:solidFill>
                <a:latin typeface="Monaco" pitchFamily="2" charset="77"/>
              </a:rPr>
              <a:t>ISCCP-NG_L1g_demo_A1_v1_res_0_10deg__refl_00_65um_max_20200704T1800.nc</a:t>
            </a:r>
          </a:p>
          <a:p>
            <a:r>
              <a:rPr lang="en-US" b="1" dirty="0">
                <a:solidFill>
                  <a:srgbClr val="FFC000"/>
                </a:solidFill>
                <a:latin typeface="Monaco" pitchFamily="2" charset="77"/>
              </a:rPr>
              <a:t>ISCCP-NG_L1g_demo_A1_v1_res_0_10deg__temp_06_20um_20200704T1800.nc  </a:t>
            </a:r>
          </a:p>
          <a:p>
            <a:r>
              <a:rPr lang="en-US" sz="1100" dirty="0">
                <a:solidFill>
                  <a:srgbClr val="F2F2F2"/>
                </a:solidFill>
                <a:latin typeface="Monaco" pitchFamily="2" charset="77"/>
              </a:rPr>
              <a:t>ISCCP-NG_L1g_demo_A1_v1_res_0_10deg__temp_11_00um_min_20200704T1800.nc</a:t>
            </a:r>
          </a:p>
          <a:p>
            <a:r>
              <a:rPr lang="en-US" sz="1100" dirty="0">
                <a:solidFill>
                  <a:srgbClr val="F2F2F2"/>
                </a:solidFill>
                <a:latin typeface="Monaco" pitchFamily="2" charset="77"/>
              </a:rPr>
              <a:t>ISCCP-NG_L1g_demo_A1_v1_res_0_10deg__refl_00_65um_min_20200704T1800.nc    </a:t>
            </a:r>
          </a:p>
          <a:p>
            <a:r>
              <a:rPr lang="en-US" sz="1100" dirty="0">
                <a:solidFill>
                  <a:srgbClr val="F2F2F2"/>
                </a:solidFill>
                <a:latin typeface="Monaco" pitchFamily="2" charset="77"/>
              </a:rPr>
              <a:t>ISCCP-NG_L1g_demo_A1_v1_res_0_10deg__temp_06_70um_20200704T1800.nc  </a:t>
            </a:r>
          </a:p>
          <a:p>
            <a:r>
              <a:rPr lang="en-US" sz="1100" dirty="0">
                <a:solidFill>
                  <a:srgbClr val="F2F2F2"/>
                </a:solidFill>
                <a:latin typeface="Monaco" pitchFamily="2" charset="77"/>
              </a:rPr>
              <a:t>ISCCP-NG_L1g_demo_A1_v1_res_0_10deg__temp_11_00um_std_20200704T1800.nc</a:t>
            </a:r>
          </a:p>
          <a:p>
            <a:r>
              <a:rPr lang="en-US" sz="1100" dirty="0">
                <a:solidFill>
                  <a:srgbClr val="F2F2F2"/>
                </a:solidFill>
                <a:latin typeface="Monaco" pitchFamily="2" charset="77"/>
              </a:rPr>
              <a:t>ISCCP-NG_L1g_demo_A1_v1_res_0_10deg__refl_00_65um_std_20200704T1800.nc    </a:t>
            </a:r>
          </a:p>
          <a:p>
            <a:r>
              <a:rPr lang="en-US" sz="1100" dirty="0">
                <a:solidFill>
                  <a:srgbClr val="F2F2F2"/>
                </a:solidFill>
                <a:latin typeface="Monaco" pitchFamily="2" charset="77"/>
              </a:rPr>
              <a:t>ISCCP-NG_L1g_demo_A1_v1_res_0_10deg__temp_07_30um_20200704T1800.nc  </a:t>
            </a:r>
          </a:p>
          <a:p>
            <a:r>
              <a:rPr lang="en-US" sz="1100" dirty="0">
                <a:solidFill>
                  <a:srgbClr val="F2F2F2"/>
                </a:solidFill>
                <a:latin typeface="Monaco" pitchFamily="2" charset="77"/>
              </a:rPr>
              <a:t>ISCCP-NG_L1g_demo_A1_v1_res_0_10deg__temp_12_00um_20200704T1800.nc</a:t>
            </a:r>
          </a:p>
          <a:p>
            <a:r>
              <a:rPr lang="en-US" sz="1100" dirty="0">
                <a:solidFill>
                  <a:srgbClr val="F2F2F2"/>
                </a:solidFill>
                <a:latin typeface="Monaco" pitchFamily="2" charset="77"/>
              </a:rPr>
              <a:t>ISCCP-NG_L1g_demo_A1_v1_res_0_10deg__refl_00_86um_20200704T1800.nc</a:t>
            </a:r>
          </a:p>
          <a:p>
            <a:r>
              <a:rPr lang="en-US" sz="1100" dirty="0">
                <a:solidFill>
                  <a:srgbClr val="F2F2F2"/>
                </a:solidFill>
                <a:latin typeface="Monaco" pitchFamily="2" charset="77"/>
              </a:rPr>
              <a:t>ISCCP-NG_L1g_demo_A1_v1_res_0_10deg__temp_08_50um_20200704T1800.nc  </a:t>
            </a:r>
          </a:p>
          <a:p>
            <a:r>
              <a:rPr lang="en-US" sz="1100" dirty="0">
                <a:solidFill>
                  <a:srgbClr val="F2F2F2"/>
                </a:solidFill>
                <a:latin typeface="Monaco" pitchFamily="2" charset="77"/>
              </a:rPr>
              <a:t>ISCCP-NG_L1g_demo_A1_v1_res_0_10deg__temp_13_30um_20200704T1800.nc</a:t>
            </a:r>
          </a:p>
          <a:p>
            <a:r>
              <a:rPr lang="en-US" sz="1100" dirty="0">
                <a:solidFill>
                  <a:srgbClr val="F2F2F2"/>
                </a:solidFill>
                <a:latin typeface="Monaco" pitchFamily="2" charset="77"/>
              </a:rPr>
              <a:t>ISCCP-NG_L1g_demo_A1_v1_res_0_10deg__refl_01_38um_20200704T1800.nc</a:t>
            </a:r>
          </a:p>
          <a:p>
            <a:r>
              <a:rPr lang="en-US" sz="1100" dirty="0">
                <a:solidFill>
                  <a:srgbClr val="F2F2F2"/>
                </a:solidFill>
                <a:latin typeface="Monaco" pitchFamily="2" charset="77"/>
              </a:rPr>
              <a:t>ISCCP-NG_L1g_demo_A1_v1_res_0_10deg__temp_08_70um_20200704T1800.nc  </a:t>
            </a:r>
          </a:p>
          <a:p>
            <a:r>
              <a:rPr lang="en-US" sz="1100" dirty="0">
                <a:solidFill>
                  <a:srgbClr val="F2F2F2"/>
                </a:solidFill>
                <a:latin typeface="Monaco" pitchFamily="2" charset="77"/>
              </a:rPr>
              <a:t>ISCCP-NG_L1g_demo_A1_v1_res_0_10deg__wmo_id_20200704T1800.nc</a:t>
            </a:r>
          </a:p>
          <a:p>
            <a:r>
              <a:rPr lang="en-US" sz="1100" dirty="0">
                <a:solidFill>
                  <a:srgbClr val="F2F2F2"/>
                </a:solidFill>
                <a:latin typeface="Monaco" pitchFamily="2" charset="77"/>
              </a:rPr>
              <a:t>ISCCP-NG_L1g_demo_A1_v1_res_0_10deg__refl_01_60um_20200704T1800.nc        </a:t>
            </a:r>
          </a:p>
          <a:p>
            <a:r>
              <a:rPr lang="en-US" sz="1100" dirty="0">
                <a:solidFill>
                  <a:srgbClr val="F2F2F2"/>
                </a:solidFill>
                <a:latin typeface="Monaco" pitchFamily="2" charset="77"/>
              </a:rPr>
              <a:t>ISCCP-NG_L1g_demo_A1_v1_res_0_10deg__temp_09_70um_20200704T1800.nc</a:t>
            </a:r>
            <a:endParaRPr lang="en-US" sz="1100" dirty="0">
              <a:solidFill>
                <a:srgbClr val="F2F2F2"/>
              </a:solidFill>
              <a:effectLst/>
              <a:latin typeface="Monaco" pitchFamily="2" charset="77"/>
            </a:endParaRPr>
          </a:p>
        </p:txBody>
      </p:sp>
      <p:sp>
        <p:nvSpPr>
          <p:cNvPr id="5" name="TextBox 4">
            <a:extLst>
              <a:ext uri="{FF2B5EF4-FFF2-40B4-BE49-F238E27FC236}">
                <a16:creationId xmlns:a16="http://schemas.microsoft.com/office/drawing/2014/main" id="{8CF48DBD-360B-F649-A1CE-0433E4359EAA}"/>
              </a:ext>
            </a:extLst>
          </p:cNvPr>
          <p:cNvSpPr txBox="1"/>
          <p:nvPr/>
        </p:nvSpPr>
        <p:spPr>
          <a:xfrm>
            <a:off x="115711" y="1251858"/>
            <a:ext cx="4735286" cy="461664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2000" dirty="0">
                <a:solidFill>
                  <a:schemeClr val="bg1"/>
                </a:solidFill>
              </a:rPr>
              <a:t>All channels included but renamed using nominal channel wavelengths</a:t>
            </a:r>
          </a:p>
          <a:p>
            <a:pPr marL="285750" indent="-285750">
              <a:buClr>
                <a:schemeClr val="bg1"/>
              </a:buClr>
              <a:buFont typeface="Arial" panose="020B0604020202020204" pitchFamily="34" charset="0"/>
              <a:buChar char="•"/>
            </a:pPr>
            <a:r>
              <a:rPr lang="en-US" sz="2000" dirty="0">
                <a:solidFill>
                  <a:schemeClr val="bg1"/>
                </a:solidFill>
              </a:rPr>
              <a:t>Up to 3 layers of data to handle sensor overlap.</a:t>
            </a:r>
          </a:p>
          <a:p>
            <a:pPr marL="285750" indent="-285750">
              <a:buClr>
                <a:schemeClr val="bg1"/>
              </a:buClr>
              <a:buFont typeface="Arial" panose="020B0604020202020204" pitchFamily="34" charset="0"/>
              <a:buChar char="•"/>
            </a:pPr>
            <a:r>
              <a:rPr lang="en-US" sz="2000" dirty="0">
                <a:solidFill>
                  <a:schemeClr val="bg1"/>
                </a:solidFill>
              </a:rPr>
              <a:t>One file per channel</a:t>
            </a:r>
          </a:p>
          <a:p>
            <a:pPr marL="285750" indent="-285750">
              <a:buClr>
                <a:schemeClr val="bg1"/>
              </a:buClr>
              <a:buFont typeface="Arial" panose="020B0604020202020204" pitchFamily="34" charset="0"/>
              <a:buChar char="•"/>
            </a:pPr>
            <a:r>
              <a:rPr lang="en-US" sz="2000" dirty="0">
                <a:solidFill>
                  <a:schemeClr val="bg1"/>
                </a:solidFill>
              </a:rPr>
              <a:t>One file for standard deviation of certain channels.</a:t>
            </a:r>
          </a:p>
          <a:p>
            <a:pPr marL="285750" indent="-285750">
              <a:buClr>
                <a:schemeClr val="bg1"/>
              </a:buClr>
              <a:buFont typeface="Arial" panose="020B0604020202020204" pitchFamily="34" charset="0"/>
              <a:buChar char="•"/>
            </a:pPr>
            <a:r>
              <a:rPr lang="en-US" sz="2000" dirty="0">
                <a:solidFill>
                  <a:schemeClr val="bg1"/>
                </a:solidFill>
              </a:rPr>
              <a:t>WMO_ID</a:t>
            </a:r>
          </a:p>
          <a:p>
            <a:pPr marL="285750" indent="-285750">
              <a:buClr>
                <a:schemeClr val="bg1"/>
              </a:buClr>
              <a:buFont typeface="Arial" panose="020B0604020202020204" pitchFamily="34" charset="0"/>
              <a:buChar char="•"/>
            </a:pPr>
            <a:r>
              <a:rPr lang="en-US" sz="2000" dirty="0">
                <a:solidFill>
                  <a:schemeClr val="bg1"/>
                </a:solidFill>
              </a:rPr>
              <a:t>Sensor Zenith</a:t>
            </a:r>
          </a:p>
          <a:p>
            <a:pPr marL="285750" indent="-285750">
              <a:buClr>
                <a:schemeClr val="bg1"/>
              </a:buClr>
              <a:buFont typeface="Arial" panose="020B0604020202020204" pitchFamily="34" charset="0"/>
              <a:buChar char="•"/>
            </a:pPr>
            <a:endParaRPr lang="en-US" sz="2000" dirty="0">
              <a:solidFill>
                <a:schemeClr val="bg1"/>
              </a:solidFill>
            </a:endParaRPr>
          </a:p>
          <a:p>
            <a:pPr marL="285750" indent="-285750">
              <a:buClr>
                <a:schemeClr val="bg1"/>
              </a:buClr>
              <a:buFont typeface="Arial" panose="020B0604020202020204" pitchFamily="34" charset="0"/>
              <a:buChar char="•"/>
            </a:pPr>
            <a:r>
              <a:rPr lang="en-US" sz="2000" dirty="0">
                <a:solidFill>
                  <a:schemeClr val="bg1"/>
                </a:solidFill>
              </a:rPr>
              <a:t>Missing: </a:t>
            </a:r>
          </a:p>
          <a:p>
            <a:pPr lvl="1">
              <a:buClr>
                <a:schemeClr val="bg1"/>
              </a:buClr>
            </a:pPr>
            <a:r>
              <a:rPr lang="en-US" sz="2000" dirty="0">
                <a:solidFill>
                  <a:schemeClr val="bg1"/>
                </a:solidFill>
              </a:rPr>
              <a:t>	Solar Angles</a:t>
            </a:r>
          </a:p>
          <a:p>
            <a:pPr lvl="1">
              <a:buClr>
                <a:schemeClr val="bg1"/>
              </a:buClr>
            </a:pPr>
            <a:r>
              <a:rPr lang="en-US" sz="2000" dirty="0">
                <a:solidFill>
                  <a:schemeClr val="bg1"/>
                </a:solidFill>
              </a:rPr>
              <a:t>	Better Pixel Time</a:t>
            </a:r>
          </a:p>
          <a:p>
            <a:pPr lvl="1">
              <a:buClr>
                <a:schemeClr val="bg1"/>
              </a:buClr>
            </a:pPr>
            <a:r>
              <a:rPr lang="en-US" sz="2000" dirty="0">
                <a:solidFill>
                  <a:schemeClr val="bg1"/>
                </a:solidFill>
              </a:rPr>
              <a:t>	</a:t>
            </a:r>
            <a:r>
              <a:rPr lang="en-US" sz="2000" dirty="0">
                <a:solidFill>
                  <a:srgbClr val="FFC000"/>
                </a:solidFill>
              </a:rPr>
              <a:t>You Tell Us!</a:t>
            </a:r>
            <a:endParaRPr lang="en-US" dirty="0">
              <a:solidFill>
                <a:srgbClr val="FFC000"/>
              </a:solidFill>
            </a:endParaRPr>
          </a:p>
          <a:p>
            <a:pPr marL="285750" indent="-285750">
              <a:buFont typeface="Arial" panose="020B0604020202020204" pitchFamily="34" charset="0"/>
              <a:buChar char="•"/>
            </a:pPr>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E9D3-EB74-A744-A810-34DECCB3BE42}"/>
              </a:ext>
            </a:extLst>
          </p:cNvPr>
          <p:cNvSpPr>
            <a:spLocks noGrp="1"/>
          </p:cNvSpPr>
          <p:nvPr>
            <p:ph type="title"/>
          </p:nvPr>
        </p:nvSpPr>
        <p:spPr>
          <a:xfrm>
            <a:off x="838200" y="365125"/>
            <a:ext cx="10515600" cy="766989"/>
          </a:xfrm>
        </p:spPr>
        <p:txBody>
          <a:bodyPr/>
          <a:lstStyle/>
          <a:p>
            <a:r>
              <a:rPr lang="en-US" dirty="0">
                <a:solidFill>
                  <a:srgbClr val="FFC000"/>
                </a:solidFill>
              </a:rPr>
              <a:t>Contents of Each L1g File</a:t>
            </a:r>
          </a:p>
        </p:txBody>
      </p:sp>
      <p:sp>
        <p:nvSpPr>
          <p:cNvPr id="3" name="TextBox 2">
            <a:extLst>
              <a:ext uri="{FF2B5EF4-FFF2-40B4-BE49-F238E27FC236}">
                <a16:creationId xmlns:a16="http://schemas.microsoft.com/office/drawing/2014/main" id="{E43DB42C-3658-564D-8361-12842DA6BF41}"/>
              </a:ext>
            </a:extLst>
          </p:cNvPr>
          <p:cNvSpPr txBox="1"/>
          <p:nvPr/>
        </p:nvSpPr>
        <p:spPr>
          <a:xfrm>
            <a:off x="152400" y="1132114"/>
            <a:ext cx="7096815" cy="5324535"/>
          </a:xfrm>
          <a:prstGeom prst="rect">
            <a:avLst/>
          </a:prstGeom>
          <a:noFill/>
        </p:spPr>
        <p:txBody>
          <a:bodyPr wrap="none" rtlCol="0">
            <a:spAutoFit/>
          </a:bodyPr>
          <a:lstStyle/>
          <a:p>
            <a:r>
              <a:rPr lang="en-US" dirty="0" err="1">
                <a:solidFill>
                  <a:schemeClr val="bg1"/>
                </a:solidFill>
              </a:rPr>
              <a:t>netcdf</a:t>
            </a:r>
            <a:r>
              <a:rPr lang="en-US" dirty="0">
                <a:solidFill>
                  <a:schemeClr val="bg1"/>
                </a:solidFill>
              </a:rPr>
              <a:t> ISCCP-NG_L1g_demo_A1_v1_res_0_10deg__refl_00_65um_20200704T1800 {</a:t>
            </a:r>
          </a:p>
          <a:p>
            <a:r>
              <a:rPr lang="en-US" dirty="0">
                <a:solidFill>
                  <a:schemeClr val="bg1"/>
                </a:solidFill>
              </a:rPr>
              <a:t>dimensions:</a:t>
            </a:r>
          </a:p>
          <a:p>
            <a:r>
              <a:rPr lang="en-US" dirty="0">
                <a:solidFill>
                  <a:schemeClr val="bg1"/>
                </a:solidFill>
              </a:rPr>
              <a:t>time = 1 ;</a:t>
            </a:r>
          </a:p>
          <a:p>
            <a:r>
              <a:rPr lang="en-US" dirty="0">
                <a:solidFill>
                  <a:schemeClr val="bg1"/>
                </a:solidFill>
              </a:rPr>
              <a:t>layer = 3 ;</a:t>
            </a:r>
          </a:p>
          <a:p>
            <a:r>
              <a:rPr lang="en-US" dirty="0">
                <a:solidFill>
                  <a:schemeClr val="bg1"/>
                </a:solidFill>
              </a:rPr>
              <a:t>latitude = 1800 ;</a:t>
            </a:r>
          </a:p>
          <a:p>
            <a:r>
              <a:rPr lang="en-US" dirty="0">
                <a:solidFill>
                  <a:schemeClr val="bg1"/>
                </a:solidFill>
              </a:rPr>
              <a:t>longitude = 3600 ;</a:t>
            </a:r>
          </a:p>
          <a:p>
            <a:r>
              <a:rPr lang="en-US" dirty="0">
                <a:solidFill>
                  <a:schemeClr val="bg1"/>
                </a:solidFill>
              </a:rPr>
              <a:t>variables:</a:t>
            </a:r>
          </a:p>
          <a:p>
            <a:r>
              <a:rPr lang="en-US" dirty="0">
                <a:solidFill>
                  <a:srgbClr val="FFC000"/>
                </a:solidFill>
              </a:rPr>
              <a:t>short refl_00_65um(time, layer, latitude, longitude) ;</a:t>
            </a:r>
          </a:p>
          <a:p>
            <a:pPr lvl="2"/>
            <a:r>
              <a:rPr lang="en-US" dirty="0">
                <a:solidFill>
                  <a:schemeClr val="bg1"/>
                </a:solidFill>
              </a:rPr>
              <a:t>	refl_00_65um:_FillValue = -32767s ;</a:t>
            </a:r>
          </a:p>
          <a:p>
            <a:pPr lvl="2"/>
            <a:r>
              <a:rPr lang="en-US" dirty="0">
                <a:solidFill>
                  <a:schemeClr val="bg1"/>
                </a:solidFill>
              </a:rPr>
              <a:t>	refl_00_65um:ahi_band_number = "03" ;</a:t>
            </a:r>
          </a:p>
          <a:p>
            <a:pPr lvl="2"/>
            <a:r>
              <a:rPr lang="en-US" dirty="0">
                <a:solidFill>
                  <a:schemeClr val="bg1"/>
                </a:solidFill>
              </a:rPr>
              <a:t>	refl_00_65um:ahi_original_nadir_resolution_km = 0.5 ;</a:t>
            </a:r>
          </a:p>
          <a:p>
            <a:pPr lvl="2"/>
            <a:r>
              <a:rPr lang="en-US" dirty="0">
                <a:solidFill>
                  <a:schemeClr val="bg1"/>
                </a:solidFill>
              </a:rPr>
              <a:t>	refl_00_65um:abi_band_number = "02" ;</a:t>
            </a:r>
          </a:p>
          <a:p>
            <a:pPr lvl="2"/>
            <a:r>
              <a:rPr lang="en-US" dirty="0">
                <a:solidFill>
                  <a:schemeClr val="bg1"/>
                </a:solidFill>
              </a:rPr>
              <a:t>	refl_00_65um:abi_original_nadir_resolution_km = 0.5 ;</a:t>
            </a:r>
          </a:p>
          <a:p>
            <a:pPr lvl="2"/>
            <a:r>
              <a:rPr lang="en-US" dirty="0">
                <a:solidFill>
                  <a:schemeClr val="bg1"/>
                </a:solidFill>
              </a:rPr>
              <a:t>	refl_00_65um:band_nickname = "Red" ;</a:t>
            </a:r>
          </a:p>
          <a:p>
            <a:pPr lvl="2"/>
            <a:r>
              <a:rPr lang="en-US" dirty="0">
                <a:solidFill>
                  <a:schemeClr val="bg1"/>
                </a:solidFill>
              </a:rPr>
              <a:t>	refl_00_65um:central_wavelength_um = 0.65 ;</a:t>
            </a:r>
          </a:p>
          <a:p>
            <a:pPr lvl="2"/>
            <a:r>
              <a:rPr lang="en-US" dirty="0">
                <a:solidFill>
                  <a:schemeClr val="bg1"/>
                </a:solidFill>
              </a:rPr>
              <a:t>	refl_00_65um:em_class = "visible" ;</a:t>
            </a:r>
          </a:p>
          <a:p>
            <a:pPr lvl="2"/>
            <a:r>
              <a:rPr lang="en-US" dirty="0">
                <a:solidFill>
                  <a:schemeClr val="bg1"/>
                </a:solidFill>
              </a:rPr>
              <a:t>	refl_00_65um:units = "%" ;</a:t>
            </a:r>
          </a:p>
          <a:p>
            <a:pPr lvl="2"/>
            <a:r>
              <a:rPr lang="en-US" dirty="0">
                <a:solidFill>
                  <a:schemeClr val="bg1"/>
                </a:solidFill>
              </a:rPr>
              <a:t>	refl_00_65um:standard_name = </a:t>
            </a:r>
          </a:p>
          <a:p>
            <a:pPr lvl="2"/>
            <a:r>
              <a:rPr lang="en-US" dirty="0">
                <a:solidFill>
                  <a:schemeClr val="bg1"/>
                </a:solidFill>
              </a:rPr>
              <a:t>		"</a:t>
            </a:r>
            <a:r>
              <a:rPr lang="en-US" dirty="0" err="1">
                <a:solidFill>
                  <a:schemeClr val="bg1"/>
                </a:solidFill>
              </a:rPr>
              <a:t>toa_bidirectional_reflectance</a:t>
            </a:r>
            <a:r>
              <a:rPr lang="en-US" dirty="0">
                <a:solidFill>
                  <a:schemeClr val="bg1"/>
                </a:solidFill>
              </a:rPr>
              <a:t>" ;</a:t>
            </a:r>
          </a:p>
          <a:p>
            <a:pPr lvl="2"/>
            <a:r>
              <a:rPr lang="en-US" dirty="0">
                <a:solidFill>
                  <a:schemeClr val="bg1"/>
                </a:solidFill>
              </a:rPr>
              <a:t>	</a:t>
            </a:r>
            <a:r>
              <a:rPr lang="en-US" sz="1800" b="1" dirty="0">
                <a:solidFill>
                  <a:srgbClr val="FFC000"/>
                </a:solidFill>
              </a:rPr>
              <a:t>refl_00_65um:gsics_calibration = "{}" ;</a:t>
            </a:r>
          </a:p>
          <a:p>
            <a:pPr lvl="2"/>
            <a:r>
              <a:rPr lang="en-US" dirty="0">
                <a:solidFill>
                  <a:schemeClr val="bg1"/>
                </a:solidFill>
              </a:rPr>
              <a:t>	refl_00_65um:coordinates = "</a:t>
            </a:r>
            <a:r>
              <a:rPr lang="en-US" dirty="0" err="1">
                <a:solidFill>
                  <a:schemeClr val="bg1"/>
                </a:solidFill>
              </a:rPr>
              <a:t>end_time</a:t>
            </a:r>
            <a:r>
              <a:rPr lang="en-US" dirty="0">
                <a:solidFill>
                  <a:schemeClr val="bg1"/>
                </a:solidFill>
              </a:rPr>
              <a:t> </a:t>
            </a:r>
            <a:r>
              <a:rPr lang="en-US" dirty="0" err="1">
                <a:solidFill>
                  <a:schemeClr val="bg1"/>
                </a:solidFill>
              </a:rPr>
              <a:t>start_time</a:t>
            </a:r>
            <a:r>
              <a:rPr lang="en-US" dirty="0">
                <a:solidFill>
                  <a:schemeClr val="bg1"/>
                </a:solidFill>
              </a:rPr>
              <a:t>" ;</a:t>
            </a:r>
          </a:p>
          <a:p>
            <a:pPr lvl="2"/>
            <a:r>
              <a:rPr lang="en-US" dirty="0">
                <a:solidFill>
                  <a:schemeClr val="bg1"/>
                </a:solidFill>
              </a:rPr>
              <a:t>	refl_00_65um:add_offset = 50LL ;</a:t>
            </a:r>
          </a:p>
          <a:p>
            <a:pPr lvl="2"/>
            <a:r>
              <a:rPr lang="en-US" dirty="0">
                <a:solidFill>
                  <a:schemeClr val="bg1"/>
                </a:solidFill>
              </a:rPr>
              <a:t>	refl_00_65um:scale_factor = 0.25 ;</a:t>
            </a:r>
          </a:p>
          <a:p>
            <a:endParaRPr lang="en-US" dirty="0">
              <a:solidFill>
                <a:schemeClr val="bg1"/>
              </a:solidFill>
            </a:endParaRPr>
          </a:p>
        </p:txBody>
      </p:sp>
      <p:sp>
        <p:nvSpPr>
          <p:cNvPr id="4" name="TextBox 3">
            <a:extLst>
              <a:ext uri="{FF2B5EF4-FFF2-40B4-BE49-F238E27FC236}">
                <a16:creationId xmlns:a16="http://schemas.microsoft.com/office/drawing/2014/main" id="{B0464831-6AE6-8E4F-BC9D-A053CECA047B}"/>
              </a:ext>
            </a:extLst>
          </p:cNvPr>
          <p:cNvSpPr txBox="1"/>
          <p:nvPr/>
        </p:nvSpPr>
        <p:spPr>
          <a:xfrm>
            <a:off x="5984823" y="1690688"/>
            <a:ext cx="6054777" cy="4832092"/>
          </a:xfrm>
          <a:prstGeom prst="rect">
            <a:avLst/>
          </a:prstGeom>
          <a:noFill/>
        </p:spPr>
        <p:txBody>
          <a:bodyPr wrap="square" rtlCol="0">
            <a:spAutoFit/>
          </a:bodyPr>
          <a:lstStyle/>
          <a:p>
            <a:r>
              <a:rPr lang="en-US" dirty="0">
                <a:solidFill>
                  <a:srgbClr val="FFC000"/>
                </a:solidFill>
              </a:rPr>
              <a:t>short latitude(latitude) </a:t>
            </a:r>
            <a:r>
              <a:rPr lang="en-US" dirty="0">
                <a:solidFill>
                  <a:schemeClr val="bg1"/>
                </a:solidFill>
              </a:rPr>
              <a:t>;</a:t>
            </a:r>
          </a:p>
          <a:p>
            <a:r>
              <a:rPr lang="en-US" dirty="0">
                <a:solidFill>
                  <a:schemeClr val="bg1"/>
                </a:solidFill>
              </a:rPr>
              <a:t>	latitude:_</a:t>
            </a:r>
            <a:r>
              <a:rPr lang="en-US" dirty="0" err="1">
                <a:solidFill>
                  <a:schemeClr val="bg1"/>
                </a:solidFill>
              </a:rPr>
              <a:t>FillValue</a:t>
            </a:r>
            <a:r>
              <a:rPr lang="en-US" dirty="0">
                <a:solidFill>
                  <a:schemeClr val="bg1"/>
                </a:solidFill>
              </a:rPr>
              <a:t> = -32767s ;</a:t>
            </a:r>
          </a:p>
          <a:p>
            <a:r>
              <a:rPr lang="en-US" dirty="0">
                <a:solidFill>
                  <a:schemeClr val="bg1"/>
                </a:solidFill>
              </a:rPr>
              <a:t>	</a:t>
            </a:r>
            <a:r>
              <a:rPr lang="en-US" dirty="0" err="1">
                <a:solidFill>
                  <a:schemeClr val="bg1"/>
                </a:solidFill>
              </a:rPr>
              <a:t>latitude:standard_name</a:t>
            </a:r>
            <a:r>
              <a:rPr lang="en-US" dirty="0">
                <a:solidFill>
                  <a:schemeClr val="bg1"/>
                </a:solidFill>
              </a:rPr>
              <a:t> = "latitude" ;</a:t>
            </a:r>
          </a:p>
          <a:p>
            <a:r>
              <a:rPr lang="en-US" dirty="0">
                <a:solidFill>
                  <a:schemeClr val="bg1"/>
                </a:solidFill>
              </a:rPr>
              <a:t>	</a:t>
            </a:r>
            <a:r>
              <a:rPr lang="en-US" dirty="0" err="1">
                <a:solidFill>
                  <a:schemeClr val="bg1"/>
                </a:solidFill>
              </a:rPr>
              <a:t>latitude:units</a:t>
            </a:r>
            <a:r>
              <a:rPr lang="en-US" dirty="0">
                <a:solidFill>
                  <a:schemeClr val="bg1"/>
                </a:solidFill>
              </a:rPr>
              <a:t> = "</a:t>
            </a:r>
            <a:r>
              <a:rPr lang="en-US" dirty="0" err="1">
                <a:solidFill>
                  <a:schemeClr val="bg1"/>
                </a:solidFill>
              </a:rPr>
              <a:t>degree_north</a:t>
            </a:r>
            <a:r>
              <a:rPr lang="en-US" dirty="0">
                <a:solidFill>
                  <a:schemeClr val="bg1"/>
                </a:solidFill>
              </a:rPr>
              <a:t>" ;</a:t>
            </a:r>
          </a:p>
          <a:p>
            <a:r>
              <a:rPr lang="en-US" dirty="0">
                <a:solidFill>
                  <a:schemeClr val="bg1"/>
                </a:solidFill>
              </a:rPr>
              <a:t>	</a:t>
            </a:r>
            <a:r>
              <a:rPr lang="en-US" dirty="0" err="1">
                <a:solidFill>
                  <a:schemeClr val="bg1"/>
                </a:solidFill>
              </a:rPr>
              <a:t>latitude:scale_factor</a:t>
            </a:r>
            <a:r>
              <a:rPr lang="en-US" dirty="0">
                <a:solidFill>
                  <a:schemeClr val="bg1"/>
                </a:solidFill>
              </a:rPr>
              <a:t> = 0.05 ;</a:t>
            </a:r>
          </a:p>
          <a:p>
            <a:r>
              <a:rPr lang="en-US" dirty="0">
                <a:solidFill>
                  <a:srgbClr val="FFC000"/>
                </a:solidFill>
              </a:rPr>
              <a:t>short longitude(longitude) ;</a:t>
            </a:r>
          </a:p>
          <a:p>
            <a:r>
              <a:rPr lang="en-US" dirty="0">
                <a:solidFill>
                  <a:schemeClr val="bg1"/>
                </a:solidFill>
              </a:rPr>
              <a:t>	longitude:_</a:t>
            </a:r>
            <a:r>
              <a:rPr lang="en-US" dirty="0" err="1">
                <a:solidFill>
                  <a:schemeClr val="bg1"/>
                </a:solidFill>
              </a:rPr>
              <a:t>FillValue</a:t>
            </a:r>
            <a:r>
              <a:rPr lang="en-US" dirty="0">
                <a:solidFill>
                  <a:schemeClr val="bg1"/>
                </a:solidFill>
              </a:rPr>
              <a:t> = -32767s ;</a:t>
            </a:r>
          </a:p>
          <a:p>
            <a:r>
              <a:rPr lang="en-US" dirty="0">
                <a:solidFill>
                  <a:schemeClr val="bg1"/>
                </a:solidFill>
              </a:rPr>
              <a:t>	</a:t>
            </a:r>
            <a:r>
              <a:rPr lang="en-US" dirty="0" err="1">
                <a:solidFill>
                  <a:schemeClr val="bg1"/>
                </a:solidFill>
              </a:rPr>
              <a:t>longitude:standard_name</a:t>
            </a:r>
            <a:r>
              <a:rPr lang="en-US" dirty="0">
                <a:solidFill>
                  <a:schemeClr val="bg1"/>
                </a:solidFill>
              </a:rPr>
              <a:t> = "longitude" ;</a:t>
            </a:r>
          </a:p>
          <a:p>
            <a:r>
              <a:rPr lang="en-US" dirty="0">
                <a:solidFill>
                  <a:schemeClr val="bg1"/>
                </a:solidFill>
              </a:rPr>
              <a:t>	</a:t>
            </a:r>
            <a:r>
              <a:rPr lang="en-US" dirty="0" err="1">
                <a:solidFill>
                  <a:schemeClr val="bg1"/>
                </a:solidFill>
              </a:rPr>
              <a:t>longitude:units</a:t>
            </a:r>
            <a:r>
              <a:rPr lang="en-US" dirty="0">
                <a:solidFill>
                  <a:schemeClr val="bg1"/>
                </a:solidFill>
              </a:rPr>
              <a:t> = "</a:t>
            </a:r>
            <a:r>
              <a:rPr lang="en-US" dirty="0" err="1">
                <a:solidFill>
                  <a:schemeClr val="bg1"/>
                </a:solidFill>
              </a:rPr>
              <a:t>degree_east</a:t>
            </a:r>
            <a:r>
              <a:rPr lang="en-US" dirty="0">
                <a:solidFill>
                  <a:schemeClr val="bg1"/>
                </a:solidFill>
              </a:rPr>
              <a:t>" ;</a:t>
            </a:r>
          </a:p>
          <a:p>
            <a:r>
              <a:rPr lang="en-US" dirty="0">
                <a:solidFill>
                  <a:schemeClr val="bg1"/>
                </a:solidFill>
              </a:rPr>
              <a:t>	</a:t>
            </a:r>
            <a:r>
              <a:rPr lang="en-US" dirty="0" err="1">
                <a:solidFill>
                  <a:schemeClr val="bg1"/>
                </a:solidFill>
              </a:rPr>
              <a:t>longitude:scale_factor</a:t>
            </a:r>
            <a:r>
              <a:rPr lang="en-US" dirty="0">
                <a:solidFill>
                  <a:schemeClr val="bg1"/>
                </a:solidFill>
              </a:rPr>
              <a:t> = 0.05 ;</a:t>
            </a:r>
          </a:p>
          <a:p>
            <a:r>
              <a:rPr lang="en-US" dirty="0">
                <a:solidFill>
                  <a:srgbClr val="FFC000"/>
                </a:solidFill>
              </a:rPr>
              <a:t>int64 </a:t>
            </a:r>
            <a:r>
              <a:rPr lang="en-US" dirty="0" err="1">
                <a:solidFill>
                  <a:srgbClr val="FFC000"/>
                </a:solidFill>
              </a:rPr>
              <a:t>start_time</a:t>
            </a:r>
            <a:r>
              <a:rPr lang="en-US" dirty="0">
                <a:solidFill>
                  <a:srgbClr val="FFC000"/>
                </a:solidFill>
              </a:rPr>
              <a:t>(time) ;</a:t>
            </a:r>
          </a:p>
          <a:p>
            <a:r>
              <a:rPr lang="en-US" dirty="0">
                <a:solidFill>
                  <a:schemeClr val="bg1"/>
                </a:solidFill>
              </a:rPr>
              <a:t>	</a:t>
            </a:r>
            <a:r>
              <a:rPr lang="en-US" dirty="0" err="1">
                <a:solidFill>
                  <a:schemeClr val="bg1"/>
                </a:solidFill>
              </a:rPr>
              <a:t>start_time:description</a:t>
            </a:r>
            <a:r>
              <a:rPr lang="en-US" dirty="0">
                <a:solidFill>
                  <a:schemeClr val="bg1"/>
                </a:solidFill>
              </a:rPr>
              <a:t> = "time at start of window for data inclusion" ;</a:t>
            </a:r>
          </a:p>
          <a:p>
            <a:r>
              <a:rPr lang="en-US" dirty="0">
                <a:solidFill>
                  <a:schemeClr val="bg1"/>
                </a:solidFill>
              </a:rPr>
              <a:t>	</a:t>
            </a:r>
            <a:r>
              <a:rPr lang="en-US" dirty="0" err="1">
                <a:solidFill>
                  <a:schemeClr val="bg1"/>
                </a:solidFill>
              </a:rPr>
              <a:t>start_time:units</a:t>
            </a:r>
            <a:r>
              <a:rPr lang="en-US" dirty="0">
                <a:solidFill>
                  <a:schemeClr val="bg1"/>
                </a:solidFill>
              </a:rPr>
              <a:t> = "seconds since 1970-01-01" ;</a:t>
            </a:r>
          </a:p>
          <a:p>
            <a:r>
              <a:rPr lang="en-US" dirty="0">
                <a:solidFill>
                  <a:schemeClr val="bg1"/>
                </a:solidFill>
              </a:rPr>
              <a:t>	</a:t>
            </a:r>
            <a:r>
              <a:rPr lang="en-US" dirty="0" err="1">
                <a:solidFill>
                  <a:schemeClr val="bg1"/>
                </a:solidFill>
              </a:rPr>
              <a:t>start_time:calendar</a:t>
            </a:r>
            <a:r>
              <a:rPr lang="en-US" dirty="0">
                <a:solidFill>
                  <a:schemeClr val="bg1"/>
                </a:solidFill>
              </a:rPr>
              <a:t> = "</a:t>
            </a:r>
            <a:r>
              <a:rPr lang="en-US" dirty="0" err="1">
                <a:solidFill>
                  <a:schemeClr val="bg1"/>
                </a:solidFill>
              </a:rPr>
              <a:t>proleptic_gregorian</a:t>
            </a:r>
            <a:r>
              <a:rPr lang="en-US" dirty="0">
                <a:solidFill>
                  <a:schemeClr val="bg1"/>
                </a:solidFill>
              </a:rPr>
              <a:t>" ;</a:t>
            </a:r>
          </a:p>
          <a:p>
            <a:r>
              <a:rPr lang="en-US" dirty="0">
                <a:solidFill>
                  <a:srgbClr val="FFC000"/>
                </a:solidFill>
              </a:rPr>
              <a:t>int64 </a:t>
            </a:r>
            <a:r>
              <a:rPr lang="en-US" dirty="0" err="1">
                <a:solidFill>
                  <a:srgbClr val="FFC000"/>
                </a:solidFill>
              </a:rPr>
              <a:t>end_time</a:t>
            </a:r>
            <a:r>
              <a:rPr lang="en-US" dirty="0">
                <a:solidFill>
                  <a:srgbClr val="FFC000"/>
                </a:solidFill>
              </a:rPr>
              <a:t>(time) ;</a:t>
            </a:r>
          </a:p>
          <a:p>
            <a:r>
              <a:rPr lang="en-US" dirty="0">
                <a:solidFill>
                  <a:schemeClr val="bg1"/>
                </a:solidFill>
              </a:rPr>
              <a:t>	</a:t>
            </a:r>
            <a:r>
              <a:rPr lang="en-US" dirty="0" err="1">
                <a:solidFill>
                  <a:schemeClr val="bg1"/>
                </a:solidFill>
              </a:rPr>
              <a:t>end_time:description</a:t>
            </a:r>
            <a:r>
              <a:rPr lang="en-US" dirty="0">
                <a:solidFill>
                  <a:schemeClr val="bg1"/>
                </a:solidFill>
              </a:rPr>
              <a:t> = "time at end of window for data inclusion" ;</a:t>
            </a:r>
          </a:p>
          <a:p>
            <a:r>
              <a:rPr lang="en-US" dirty="0">
                <a:solidFill>
                  <a:schemeClr val="bg1"/>
                </a:solidFill>
              </a:rPr>
              <a:t>	</a:t>
            </a:r>
            <a:r>
              <a:rPr lang="en-US" dirty="0" err="1">
                <a:solidFill>
                  <a:schemeClr val="bg1"/>
                </a:solidFill>
              </a:rPr>
              <a:t>end_time:units</a:t>
            </a:r>
            <a:r>
              <a:rPr lang="en-US" dirty="0">
                <a:solidFill>
                  <a:schemeClr val="bg1"/>
                </a:solidFill>
              </a:rPr>
              <a:t> = "seconds since 1970-01-01" ;</a:t>
            </a:r>
          </a:p>
          <a:p>
            <a:r>
              <a:rPr lang="en-US" dirty="0">
                <a:solidFill>
                  <a:schemeClr val="bg1"/>
                </a:solidFill>
              </a:rPr>
              <a:t>	</a:t>
            </a:r>
            <a:r>
              <a:rPr lang="en-US" dirty="0" err="1">
                <a:solidFill>
                  <a:schemeClr val="bg1"/>
                </a:solidFill>
              </a:rPr>
              <a:t>end_time:calendar</a:t>
            </a:r>
            <a:r>
              <a:rPr lang="en-US" dirty="0">
                <a:solidFill>
                  <a:schemeClr val="bg1"/>
                </a:solidFill>
              </a:rPr>
              <a:t> = "</a:t>
            </a:r>
            <a:r>
              <a:rPr lang="en-US" dirty="0" err="1">
                <a:solidFill>
                  <a:schemeClr val="bg1"/>
                </a:solidFill>
              </a:rPr>
              <a:t>proleptic_gregorian</a:t>
            </a:r>
            <a:r>
              <a:rPr lang="en-US" dirty="0">
                <a:solidFill>
                  <a:schemeClr val="bg1"/>
                </a:solidFill>
              </a:rPr>
              <a:t>" ;</a:t>
            </a:r>
          </a:p>
          <a:p>
            <a:r>
              <a:rPr lang="en-US"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363084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103F5-270B-A742-B4C8-500399B82D0A}"/>
              </a:ext>
            </a:extLst>
          </p:cNvPr>
          <p:cNvSpPr>
            <a:spLocks noGrp="1"/>
          </p:cNvSpPr>
          <p:nvPr>
            <p:ph type="title"/>
          </p:nvPr>
        </p:nvSpPr>
        <p:spPr/>
        <p:txBody>
          <a:bodyPr/>
          <a:lstStyle/>
          <a:p>
            <a:r>
              <a:rPr lang="en-US" dirty="0">
                <a:solidFill>
                  <a:srgbClr val="FFC000"/>
                </a:solidFill>
              </a:rPr>
              <a:t>L1g Calibration Plans</a:t>
            </a:r>
          </a:p>
        </p:txBody>
      </p:sp>
      <p:sp>
        <p:nvSpPr>
          <p:cNvPr id="4" name="Text Placeholder 3">
            <a:extLst>
              <a:ext uri="{FF2B5EF4-FFF2-40B4-BE49-F238E27FC236}">
                <a16:creationId xmlns:a16="http://schemas.microsoft.com/office/drawing/2014/main" id="{3AEB8DC3-D6E6-4842-BA02-48D1A1248367}"/>
              </a:ext>
            </a:extLst>
          </p:cNvPr>
          <p:cNvSpPr>
            <a:spLocks noGrp="1"/>
          </p:cNvSpPr>
          <p:nvPr>
            <p:ph type="body" idx="1"/>
          </p:nvPr>
        </p:nvSpPr>
        <p:spPr/>
        <p:txBody>
          <a:bodyPr/>
          <a:lstStyle/>
          <a:p>
            <a:r>
              <a:rPr lang="en-US" dirty="0"/>
              <a:t>Automatically imbed GSICS corrections into L1g</a:t>
            </a:r>
          </a:p>
          <a:p>
            <a:r>
              <a:rPr lang="en-US" dirty="0"/>
              <a:t>Keep the original L1b “counts/DN”, scale factors and offsets</a:t>
            </a:r>
          </a:p>
          <a:p>
            <a:r>
              <a:rPr lang="en-US" dirty="0"/>
              <a:t>The user needs to apply GSICS corrections</a:t>
            </a:r>
          </a:p>
          <a:p>
            <a:r>
              <a:rPr lang="en-US" dirty="0"/>
              <a:t>We are open to make other correction available (Remy Roca’s)</a:t>
            </a:r>
          </a:p>
          <a:p>
            <a:r>
              <a:rPr lang="en-US" dirty="0"/>
              <a:t>We can update calibration corrections </a:t>
            </a:r>
            <a:r>
              <a:rPr lang="en-US" i="1" dirty="0">
                <a:solidFill>
                  <a:srgbClr val="FFC000"/>
                </a:solidFill>
              </a:rPr>
              <a:t>without regenerating L1g </a:t>
            </a:r>
            <a:r>
              <a:rPr lang="en-US" dirty="0"/>
              <a:t>(we just modify L1g attributes)</a:t>
            </a:r>
          </a:p>
          <a:p>
            <a:r>
              <a:rPr lang="en-US" dirty="0">
                <a:solidFill>
                  <a:srgbClr val="FFC000"/>
                </a:solidFill>
              </a:rPr>
              <a:t>Is there a better way?</a:t>
            </a:r>
          </a:p>
        </p:txBody>
      </p:sp>
    </p:spTree>
    <p:extLst>
      <p:ext uri="{BB962C8B-B14F-4D97-AF65-F5344CB8AC3E}">
        <p14:creationId xmlns:p14="http://schemas.microsoft.com/office/powerpoint/2010/main" val="397226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EEDE-7AC1-7441-8E76-B8D95F520696}"/>
              </a:ext>
            </a:extLst>
          </p:cNvPr>
          <p:cNvSpPr>
            <a:spLocks noGrp="1"/>
          </p:cNvSpPr>
          <p:nvPr>
            <p:ph type="title"/>
          </p:nvPr>
        </p:nvSpPr>
        <p:spPr>
          <a:xfrm>
            <a:off x="96520" y="446405"/>
            <a:ext cx="4587240" cy="732155"/>
          </a:xfrm>
        </p:spPr>
        <p:txBody>
          <a:bodyPr/>
          <a:lstStyle/>
          <a:p>
            <a:r>
              <a:rPr lang="en-US" dirty="0">
                <a:solidFill>
                  <a:srgbClr val="FFC000"/>
                </a:solidFill>
              </a:rPr>
              <a:t>Level2 Products</a:t>
            </a:r>
          </a:p>
        </p:txBody>
      </p:sp>
      <p:pic>
        <p:nvPicPr>
          <p:cNvPr id="8" name="Picture 7">
            <a:extLst>
              <a:ext uri="{FF2B5EF4-FFF2-40B4-BE49-F238E27FC236}">
                <a16:creationId xmlns:a16="http://schemas.microsoft.com/office/drawing/2014/main" id="{1851D17A-EDEE-1246-AC07-BAEC517C9F51}"/>
              </a:ext>
            </a:extLst>
          </p:cNvPr>
          <p:cNvPicPr>
            <a:picLocks noChangeAspect="1"/>
          </p:cNvPicPr>
          <p:nvPr/>
        </p:nvPicPr>
        <p:blipFill>
          <a:blip r:embed="rId2"/>
          <a:stretch>
            <a:fillRect/>
          </a:stretch>
        </p:blipFill>
        <p:spPr>
          <a:xfrm>
            <a:off x="3920049" y="1390293"/>
            <a:ext cx="8154826" cy="4077413"/>
          </a:xfrm>
          <a:prstGeom prst="rect">
            <a:avLst/>
          </a:prstGeom>
        </p:spPr>
      </p:pic>
      <p:sp>
        <p:nvSpPr>
          <p:cNvPr id="9" name="TextBox 8">
            <a:extLst>
              <a:ext uri="{FF2B5EF4-FFF2-40B4-BE49-F238E27FC236}">
                <a16:creationId xmlns:a16="http://schemas.microsoft.com/office/drawing/2014/main" id="{C02599C1-30EC-C348-9BFF-768980E5FACF}"/>
              </a:ext>
            </a:extLst>
          </p:cNvPr>
          <p:cNvSpPr txBox="1"/>
          <p:nvPr/>
        </p:nvSpPr>
        <p:spPr>
          <a:xfrm>
            <a:off x="246214" y="1178560"/>
            <a:ext cx="3535680" cy="4801314"/>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chemeClr val="bg1"/>
                </a:solidFill>
              </a:rPr>
              <a:t>L1g team is experimenting with L2 products to help ensure L1g is capable of this.</a:t>
            </a:r>
          </a:p>
          <a:p>
            <a:pPr marL="285750" indent="-285750">
              <a:buClr>
                <a:schemeClr val="bg1"/>
              </a:buClr>
              <a:buFont typeface="Arial" panose="020B0604020202020204" pitchFamily="34" charset="0"/>
              <a:buChar cha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We’ll conduct these discussions within ICWG.</a:t>
            </a:r>
          </a:p>
          <a:p>
            <a:pPr marL="285750" indent="-285750">
              <a:buClr>
                <a:schemeClr val="bg1"/>
              </a:buClr>
              <a:buFont typeface="Arial" panose="020B0604020202020204" pitchFamily="34" charset="0"/>
              <a:buChar cha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All are welcome to participate if you can process the minimum number of products and data.</a:t>
            </a:r>
          </a:p>
          <a:p>
            <a:pPr>
              <a:buClr>
                <a:schemeClr val="bg1"/>
              </a:buCl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Ancillary data has been made to support L2. </a:t>
            </a:r>
          </a:p>
          <a:p>
            <a:pPr marL="285750" indent="-285750">
              <a:buClr>
                <a:schemeClr val="bg1"/>
              </a:buClr>
              <a:buFont typeface="Arial" panose="020B0604020202020204" pitchFamily="34" charset="0"/>
              <a:buChar cha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Still optimizing how to do this seamlessly.</a:t>
            </a:r>
          </a:p>
        </p:txBody>
      </p:sp>
      <p:sp>
        <p:nvSpPr>
          <p:cNvPr id="3" name="Rectangle 2">
            <a:extLst>
              <a:ext uri="{FF2B5EF4-FFF2-40B4-BE49-F238E27FC236}">
                <a16:creationId xmlns:a16="http://schemas.microsoft.com/office/drawing/2014/main" id="{A91BB264-3B7B-4640-8992-1E9A7FF19DA4}"/>
              </a:ext>
            </a:extLst>
          </p:cNvPr>
          <p:cNvSpPr/>
          <p:nvPr/>
        </p:nvSpPr>
        <p:spPr>
          <a:xfrm>
            <a:off x="4467294" y="5679439"/>
            <a:ext cx="6841938" cy="338554"/>
          </a:xfrm>
          <a:prstGeom prst="rect">
            <a:avLst/>
          </a:prstGeom>
        </p:spPr>
        <p:txBody>
          <a:bodyPr wrap="none">
            <a:spAutoFit/>
          </a:bodyPr>
          <a:lstStyle/>
          <a:p>
            <a:pPr>
              <a:buClr>
                <a:schemeClr val="bg1"/>
              </a:buClr>
            </a:pPr>
            <a:r>
              <a:rPr lang="en-US" sz="1600" i="1" dirty="0">
                <a:solidFill>
                  <a:srgbClr val="FFC000"/>
                </a:solidFill>
              </a:rPr>
              <a:t>Level2 comparisons should be help verify GSICS radiometric consistency</a:t>
            </a:r>
          </a:p>
        </p:txBody>
      </p:sp>
      <p:sp>
        <p:nvSpPr>
          <p:cNvPr id="4" name="TextBox 3">
            <a:extLst>
              <a:ext uri="{FF2B5EF4-FFF2-40B4-BE49-F238E27FC236}">
                <a16:creationId xmlns:a16="http://schemas.microsoft.com/office/drawing/2014/main" id="{F75F365D-0F0D-E643-B08E-C2E066ACC4A5}"/>
              </a:ext>
            </a:extLst>
          </p:cNvPr>
          <p:cNvSpPr txBox="1"/>
          <p:nvPr/>
        </p:nvSpPr>
        <p:spPr>
          <a:xfrm>
            <a:off x="5260368" y="976649"/>
            <a:ext cx="5056192" cy="307777"/>
          </a:xfrm>
          <a:prstGeom prst="rect">
            <a:avLst/>
          </a:prstGeom>
          <a:noFill/>
        </p:spPr>
        <p:txBody>
          <a:bodyPr wrap="none" rtlCol="0">
            <a:spAutoFit/>
          </a:bodyPr>
          <a:lstStyle/>
          <a:p>
            <a:r>
              <a:rPr lang="en-US" dirty="0">
                <a:solidFill>
                  <a:schemeClr val="bg1"/>
                </a:solidFill>
              </a:rPr>
              <a:t>OLR From JMA, NOAA, EUMETSAT and CMA GEO Imagers</a:t>
            </a:r>
          </a:p>
        </p:txBody>
      </p:sp>
    </p:spTree>
    <p:extLst>
      <p:ext uri="{BB962C8B-B14F-4D97-AF65-F5344CB8AC3E}">
        <p14:creationId xmlns:p14="http://schemas.microsoft.com/office/powerpoint/2010/main" val="68220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BE76-C79E-114A-BF9A-B7D171B081D6}"/>
              </a:ext>
            </a:extLst>
          </p:cNvPr>
          <p:cNvSpPr>
            <a:spLocks noGrp="1"/>
          </p:cNvSpPr>
          <p:nvPr>
            <p:ph type="title"/>
          </p:nvPr>
        </p:nvSpPr>
        <p:spPr/>
        <p:txBody>
          <a:bodyPr/>
          <a:lstStyle/>
          <a:p>
            <a:pPr algn="l"/>
            <a:r>
              <a:rPr lang="en-US" dirty="0">
                <a:solidFill>
                  <a:srgbClr val="FFC000"/>
                </a:solidFill>
              </a:rPr>
              <a:t>Conclusions</a:t>
            </a:r>
          </a:p>
        </p:txBody>
      </p:sp>
      <p:sp>
        <p:nvSpPr>
          <p:cNvPr id="3" name="Text Placeholder 2">
            <a:extLst>
              <a:ext uri="{FF2B5EF4-FFF2-40B4-BE49-F238E27FC236}">
                <a16:creationId xmlns:a16="http://schemas.microsoft.com/office/drawing/2014/main" id="{B0DFA94A-2022-C545-B04E-BB5537FDD4C5}"/>
              </a:ext>
            </a:extLst>
          </p:cNvPr>
          <p:cNvSpPr>
            <a:spLocks noGrp="1"/>
          </p:cNvSpPr>
          <p:nvPr>
            <p:ph type="body" idx="1"/>
          </p:nvPr>
        </p:nvSpPr>
        <p:spPr/>
        <p:txBody>
          <a:bodyPr/>
          <a:lstStyle/>
          <a:p>
            <a:r>
              <a:rPr lang="en-US" dirty="0"/>
              <a:t>ISCCP-NG L1g prototype code and data are available.  Level-2 will be coming soon.  </a:t>
            </a:r>
          </a:p>
          <a:p>
            <a:r>
              <a:rPr lang="en-US" dirty="0"/>
              <a:t>We have made space for GSICS calibration information in L1g.</a:t>
            </a:r>
          </a:p>
          <a:p>
            <a:r>
              <a:rPr lang="en-US" dirty="0"/>
              <a:t>We need help in developing tools to automatically access GSICS data bases – could we get a training for our L1g team?</a:t>
            </a:r>
          </a:p>
          <a:p>
            <a:r>
              <a:rPr lang="en-US" dirty="0"/>
              <a:t>ISCCP-NG promises to start giving feedback on GSICS.</a:t>
            </a:r>
          </a:p>
          <a:p>
            <a:endParaRPr lang="en-US" dirty="0"/>
          </a:p>
        </p:txBody>
      </p:sp>
    </p:spTree>
    <p:extLst>
      <p:ext uri="{BB962C8B-B14F-4D97-AF65-F5344CB8AC3E}">
        <p14:creationId xmlns:p14="http://schemas.microsoft.com/office/powerpoint/2010/main" val="361785915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2117</Words>
  <Application>Microsoft Macintosh PowerPoint</Application>
  <PresentationFormat>Widescreen</PresentationFormat>
  <Paragraphs>176</Paragraphs>
  <Slides>13</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Calibri</vt:lpstr>
      <vt:lpstr>Candara</vt:lpstr>
      <vt:lpstr>Courier New</vt:lpstr>
      <vt:lpstr>Monaco</vt:lpstr>
      <vt:lpstr>NTR</vt:lpstr>
      <vt:lpstr>Office Theme</vt:lpstr>
      <vt:lpstr>Office Theme</vt:lpstr>
      <vt:lpstr>1_Office Theme</vt:lpstr>
      <vt:lpstr>2_Office Theme</vt:lpstr>
      <vt:lpstr>PowerPoint Presentation</vt:lpstr>
      <vt:lpstr>Goals for this Talk</vt:lpstr>
      <vt:lpstr>PowerPoint Presentation</vt:lpstr>
      <vt:lpstr>Handing of Overlap (3 Layers)</vt:lpstr>
      <vt:lpstr>File Naming Convention</vt:lpstr>
      <vt:lpstr>Contents of Each L1g File</vt:lpstr>
      <vt:lpstr>L1g Calibration Plans</vt:lpstr>
      <vt:lpstr>Level2 Products</vt:lpstr>
      <vt:lpstr>Conclusions</vt:lpstr>
      <vt:lpstr>Thank You</vt:lpstr>
      <vt:lpstr>Executive Summary</vt:lpstr>
      <vt:lpstr>Motivation for ISCCP-NG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Tim Schmit</dc:creator>
  <cp:keywords/>
  <dc:description/>
  <cp:lastModifiedBy>ANDREW HEIDINGER</cp:lastModifiedBy>
  <cp:revision>26</cp:revision>
  <dcterms:modified xsi:type="dcterms:W3CDTF">2021-03-29T12:50:44Z</dcterms:modified>
  <cp:category/>
</cp:coreProperties>
</file>