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 Target="docProps/custom.xml" Type="http://schemas.openxmlformats.org/officeDocument/2006/relationships/custom-properties" Id="rId4"></Relationship></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0"/>
  </p:notesMasterIdLst>
  <p:handoutMasterIdLst>
    <p:handoutMasterId r:id="rId21"/>
  </p:handoutMasterIdLst>
  <p:sldIdLst>
    <p:sldId id="589" r:id="rId2"/>
    <p:sldId id="606" r:id="rId3"/>
    <p:sldId id="627" r:id="rId4"/>
    <p:sldId id="619" r:id="rId5"/>
    <p:sldId id="614" r:id="rId6"/>
    <p:sldId id="613" r:id="rId7"/>
    <p:sldId id="626" r:id="rId8"/>
    <p:sldId id="636" r:id="rId9"/>
    <p:sldId id="620" r:id="rId10"/>
    <p:sldId id="612" r:id="rId11"/>
    <p:sldId id="634" r:id="rId12"/>
    <p:sldId id="635" r:id="rId13"/>
    <p:sldId id="629" r:id="rId14"/>
    <p:sldId id="633" r:id="rId15"/>
    <p:sldId id="630" r:id="rId16"/>
    <p:sldId id="631" r:id="rId17"/>
    <p:sldId id="632" r:id="rId18"/>
    <p:sldId id="618" r:id="rId19"/>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Hewison" initials="TH" lastIdx="4" clrIdx="0">
    <p:extLst>
      <p:ext uri="{19B8F6BF-5375-455C-9EA6-DF929625EA0E}">
        <p15:presenceInfo xmlns:p15="http://schemas.microsoft.com/office/powerpoint/2012/main" userId="S-1-5-21-993398506-3102826466-2400345913-2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a:srgbClr val="FEDB00"/>
    <a:srgbClr val="F1F1F1"/>
    <a:srgbClr val="00B5E2"/>
    <a:srgbClr val="00205B"/>
    <a:srgbClr val="FE5000"/>
    <a:srgbClr val="C5B9AC"/>
    <a:srgbClr val="CB333B"/>
    <a:srgbClr val="968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0299" autoAdjust="0"/>
  </p:normalViewPr>
  <p:slideViewPr>
    <p:cSldViewPr snapToGrid="0">
      <p:cViewPr varScale="1">
        <p:scale>
          <a:sx n="109" d="100"/>
          <a:sy n="109" d="100"/>
        </p:scale>
        <p:origin x="552" y="84"/>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tableStyles.xml" Type="http://schemas.openxmlformats.org/officeDocument/2006/relationships/tableStyles" Id="rId26"></Relationship><Relationship Target="slides/slide2.xml" Type="http://schemas.openxmlformats.org/officeDocument/2006/relationships/slide" Id="rId3"></Relationship><Relationship Target="handoutMasters/handoutMaster1.xml" Type="http://schemas.openxmlformats.org/officeDocument/2006/relationships/handoutMaster"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theme/theme1.xml" Type="http://schemas.openxmlformats.org/officeDocument/2006/relationships/theme" Id="rId25"></Relationship><Relationship Target="slides/slide1.xml" Type="http://schemas.openxmlformats.org/officeDocument/2006/relationships/slide" Id="rId2"></Relationship><Relationship Target="slides/slide15.xml" Type="http://schemas.openxmlformats.org/officeDocument/2006/relationships/slide" Id="rId16"></Relationship><Relationship Target="notesMasters/notesMaster1.xml" Type="http://schemas.openxmlformats.org/officeDocument/2006/relationships/notesMaster"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viewProps.xml" Type="http://schemas.openxmlformats.org/officeDocument/2006/relationships/viewProps" Id="rId24"></Relationship><Relationship Target="slides/slide4.xml" Type="http://schemas.openxmlformats.org/officeDocument/2006/relationships/slide" Id="rId5"></Relationship><Relationship Target="slides/slide14.xml" Type="http://schemas.openxmlformats.org/officeDocument/2006/relationships/slide" Id="rId15"></Relationship><Relationship Target="presProps.xml" Type="http://schemas.openxmlformats.org/officeDocument/2006/relationships/presProps" Id="rId23"></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commentAuthors.xml" Type="http://schemas.openxmlformats.org/officeDocument/2006/relationships/commentAuthors" Id="rId22"></Relationship></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xfrm>
            <a:off x="177800" y="1074738"/>
            <a:ext cx="9575800" cy="5386387"/>
          </a:xfrm>
          <a:ln/>
        </p:spPr>
      </p:sp>
      <p:sp>
        <p:nvSpPr>
          <p:cNvPr id="206852" name="Rectangle 3"/>
          <p:cNvSpPr>
            <a:spLocks noGrp="1" noChangeArrowheads="1"/>
          </p:cNvSpPr>
          <p:nvPr>
            <p:ph type="body" idx="1"/>
          </p:nvPr>
        </p:nvSpPr>
        <p:spPr>
          <a:noFill/>
          <a:ln/>
        </p:spPr>
        <p:txBody>
          <a:bodyPr/>
          <a:lstStyle/>
          <a:p>
            <a:r>
              <a:rPr lang="de-DE" dirty="0" smtClean="0"/>
              <a:t>Quick update on </a:t>
            </a:r>
            <a:r>
              <a:rPr lang="de-DE" dirty="0" err="1" smtClean="0"/>
              <a:t>some</a:t>
            </a:r>
            <a:r>
              <a:rPr lang="de-DE" dirty="0" smtClean="0"/>
              <a:t> </a:t>
            </a:r>
            <a:r>
              <a:rPr lang="de-DE" dirty="0" err="1" smtClean="0"/>
              <a:t>of</a:t>
            </a:r>
            <a:r>
              <a:rPr lang="de-DE" dirty="0" smtClean="0"/>
              <a:t> </a:t>
            </a:r>
            <a:r>
              <a:rPr lang="de-DE" dirty="0" err="1" smtClean="0"/>
              <a:t>the</a:t>
            </a:r>
            <a:r>
              <a:rPr lang="de-DE" dirty="0" smtClean="0"/>
              <a:t> </a:t>
            </a:r>
            <a:r>
              <a:rPr lang="de-DE" dirty="0" err="1" smtClean="0"/>
              <a:t>highlights</a:t>
            </a:r>
            <a:r>
              <a:rPr lang="de-DE" baseline="0" dirty="0" smtClean="0"/>
              <a:t> </a:t>
            </a:r>
            <a:r>
              <a:rPr lang="de-DE" baseline="0" dirty="0" err="1" smtClean="0"/>
              <a:t>of</a:t>
            </a:r>
            <a:r>
              <a:rPr lang="de-DE" baseline="0" dirty="0" smtClean="0"/>
              <a:t> </a:t>
            </a:r>
            <a:r>
              <a:rPr lang="de-DE" dirty="0" err="1" smtClean="0"/>
              <a:t>EUMETSAT‘s</a:t>
            </a:r>
            <a:r>
              <a:rPr lang="de-DE" dirty="0" smtClean="0"/>
              <a:t> </a:t>
            </a:r>
            <a:r>
              <a:rPr lang="de-DE" dirty="0" err="1" smtClean="0"/>
              <a:t>contributions</a:t>
            </a:r>
            <a:r>
              <a:rPr lang="de-DE" dirty="0" smtClean="0"/>
              <a:t> </a:t>
            </a:r>
            <a:r>
              <a:rPr lang="de-DE" dirty="0" err="1" smtClean="0"/>
              <a:t>to</a:t>
            </a:r>
            <a:r>
              <a:rPr lang="de-DE" dirty="0" smtClean="0"/>
              <a:t> GSICS </a:t>
            </a:r>
            <a:r>
              <a:rPr lang="de-DE" dirty="0" err="1" smtClean="0"/>
              <a:t>over</a:t>
            </a:r>
            <a:r>
              <a:rPr lang="de-DE" dirty="0" smtClean="0"/>
              <a:t> </a:t>
            </a:r>
            <a:r>
              <a:rPr lang="de-DE" dirty="0" err="1" smtClean="0"/>
              <a:t>the</a:t>
            </a:r>
            <a:r>
              <a:rPr lang="de-DE" dirty="0" smtClean="0"/>
              <a:t> last </a:t>
            </a:r>
            <a:r>
              <a:rPr lang="de-DE" dirty="0" err="1" smtClean="0"/>
              <a:t>year</a:t>
            </a:r>
            <a:endParaRPr lang="de-DE" dirty="0" smtClean="0"/>
          </a:p>
          <a:p>
            <a:r>
              <a:rPr lang="de-DE" dirty="0" err="1" smtClean="0"/>
              <a:t>Thanks</a:t>
            </a:r>
            <a:r>
              <a:rPr lang="de-DE" dirty="0" smtClean="0"/>
              <a:t> </a:t>
            </a:r>
            <a:r>
              <a:rPr lang="de-DE" dirty="0" err="1" smtClean="0"/>
              <a:t>to</a:t>
            </a:r>
            <a:r>
              <a:rPr lang="de-DE" baseline="0" dirty="0" smtClean="0"/>
              <a:t> </a:t>
            </a:r>
            <a:r>
              <a:rPr lang="de-DE" baseline="0" dirty="0" err="1" smtClean="0"/>
              <a:t>my</a:t>
            </a:r>
            <a:r>
              <a:rPr lang="de-DE" baseline="0" dirty="0" smtClean="0"/>
              <a:t> </a:t>
            </a:r>
            <a:r>
              <a:rPr lang="de-DE" baseline="0" dirty="0" err="1" smtClean="0"/>
              <a:t>collagues</a:t>
            </a:r>
            <a:r>
              <a:rPr lang="de-DE" baseline="0" dirty="0" smtClean="0"/>
              <a:t>, </a:t>
            </a:r>
            <a:r>
              <a:rPr lang="de-DE" baseline="0" dirty="0" err="1" smtClean="0"/>
              <a:t>who</a:t>
            </a:r>
            <a:r>
              <a:rPr lang="de-DE" baseline="0" dirty="0" smtClean="0"/>
              <a:t> </a:t>
            </a:r>
            <a:r>
              <a:rPr lang="de-DE" baseline="0" dirty="0" err="1" smtClean="0"/>
              <a:t>are</a:t>
            </a:r>
            <a:r>
              <a:rPr lang="de-DE" baseline="0" dirty="0" smtClean="0"/>
              <a:t> </a:t>
            </a:r>
            <a:r>
              <a:rPr lang="de-DE" baseline="0" dirty="0" err="1" smtClean="0"/>
              <a:t>actively</a:t>
            </a:r>
            <a:r>
              <a:rPr lang="de-DE" baseline="0" dirty="0" smtClean="0"/>
              <a:t> </a:t>
            </a:r>
            <a:r>
              <a:rPr lang="de-DE" baseline="0" dirty="0" err="1" smtClean="0"/>
              <a:t>involved</a:t>
            </a:r>
            <a:r>
              <a:rPr lang="de-DE" baseline="0" dirty="0" smtClean="0"/>
              <a:t> in </a:t>
            </a:r>
            <a:r>
              <a:rPr lang="de-DE" baseline="0" dirty="0" err="1" smtClean="0"/>
              <a:t>these</a:t>
            </a:r>
            <a:r>
              <a:rPr lang="de-DE" baseline="0" dirty="0" smtClean="0"/>
              <a:t> </a:t>
            </a:r>
            <a:r>
              <a:rPr lang="de-DE" baseline="0" dirty="0" err="1" smtClean="0"/>
              <a:t>activities</a:t>
            </a:r>
            <a:r>
              <a:rPr lang="en-DE" baseline="0" dirty="0" smtClean="0"/>
              <a:t>…</a:t>
            </a:r>
            <a:endParaRPr lang="de-DE" dirty="0" smtClean="0"/>
          </a:p>
        </p:txBody>
      </p:sp>
    </p:spTree>
    <p:extLst>
      <p:ext uri="{BB962C8B-B14F-4D97-AF65-F5344CB8AC3E}">
        <p14:creationId xmlns:p14="http://schemas.microsoft.com/office/powerpoint/2010/main" val="390220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E840EC-3661-47EA-B292-7ED791E1B58E}" type="slidenum">
              <a:rPr lang="en-US" smtClean="0"/>
              <a:pPr>
                <a:defRPr/>
              </a:pPr>
              <a:t>2</a:t>
            </a:fld>
            <a:endParaRPr lang="en-US"/>
          </a:p>
        </p:txBody>
      </p:sp>
    </p:spTree>
    <p:extLst>
      <p:ext uri="{BB962C8B-B14F-4D97-AF65-F5344CB8AC3E}">
        <p14:creationId xmlns:p14="http://schemas.microsoft.com/office/powerpoint/2010/main" val="59093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3"/>
          <p:cNvSpPr>
            <a:spLocks noGrp="1" noChangeArrowheads="1"/>
          </p:cNvSpPr>
          <p:nvPr>
            <p:ph type="dt" sz="quarter"/>
          </p:nvPr>
        </p:nvSpPr>
        <p:spPr>
          <a:noFill/>
          <a:ln/>
        </p:spPr>
        <p:txBody>
          <a:bodyPr/>
          <a:lstStyle/>
          <a:p>
            <a:fld id="{8F18DA27-B3A0-4D83-B30E-B06E198A3390}" type="datetime1">
              <a:rPr lang="en-GB">
                <a:latin typeface="Times New Roman" pitchFamily="18" charset="0"/>
                <a:ea typeface="Microsoft YaHei" pitchFamily="34" charset="-122"/>
                <a:cs typeface="Segoe UI" pitchFamily="34" charset="0"/>
              </a:rPr>
              <a:pPr/>
              <a:t>16/03/2021</a:t>
            </a:fld>
            <a:endParaRPr lang="en-GB">
              <a:latin typeface="Times New Roman" pitchFamily="18" charset="0"/>
              <a:ea typeface="Microsoft YaHei" pitchFamily="34" charset="-122"/>
              <a:cs typeface="Segoe UI" pitchFamily="34" charset="0"/>
            </a:endParaRPr>
          </a:p>
        </p:txBody>
      </p:sp>
      <p:sp>
        <p:nvSpPr>
          <p:cNvPr id="43011" name="Rectangle 7"/>
          <p:cNvSpPr>
            <a:spLocks noGrp="1" noChangeArrowheads="1"/>
          </p:cNvSpPr>
          <p:nvPr>
            <p:ph type="sldNum" sz="quarter"/>
          </p:nvPr>
        </p:nvSpPr>
        <p:spPr>
          <a:noFill/>
          <a:ln/>
        </p:spPr>
        <p:txBody>
          <a:bodyPr/>
          <a:lstStyle/>
          <a:p>
            <a:fld id="{F8777F4B-C175-4CCA-A610-A90DED55FB7B}" type="slidenum">
              <a:rPr lang="de-DE">
                <a:latin typeface="Times New Roman" pitchFamily="18" charset="0"/>
                <a:ea typeface="Microsoft YaHei" pitchFamily="34" charset="-122"/>
                <a:cs typeface="Segoe UI" pitchFamily="34" charset="0"/>
              </a:rPr>
              <a:pPr/>
              <a:t>4</a:t>
            </a:fld>
            <a:endParaRPr lang="de-DE">
              <a:latin typeface="Times New Roman" pitchFamily="18" charset="0"/>
              <a:ea typeface="Microsoft YaHei" pitchFamily="34" charset="-122"/>
              <a:cs typeface="Segoe UI" pitchFamily="34" charset="0"/>
            </a:endParaRPr>
          </a:p>
        </p:txBody>
      </p:sp>
      <p:sp>
        <p:nvSpPr>
          <p:cNvPr id="43012" name="Rectangle 1"/>
          <p:cNvSpPr txBox="1">
            <a:spLocks noGrp="1" noRot="1" noChangeAspect="1" noChangeArrowheads="1" noTextEdit="1"/>
          </p:cNvSpPr>
          <p:nvPr>
            <p:ph type="sldImg"/>
          </p:nvPr>
        </p:nvSpPr>
        <p:spPr>
          <a:xfrm>
            <a:off x="90488" y="742950"/>
            <a:ext cx="6615112" cy="3722688"/>
          </a:xfrm>
          <a:solidFill>
            <a:srgbClr val="FFFFFF"/>
          </a:solidFill>
          <a:ln/>
        </p:spPr>
      </p:sp>
      <p:sp>
        <p:nvSpPr>
          <p:cNvPr id="43013" name="Rectangle 2"/>
          <p:cNvSpPr txBox="1">
            <a:spLocks noGrp="1" noChangeArrowheads="1"/>
          </p:cNvSpPr>
          <p:nvPr>
            <p:ph type="body" idx="1"/>
          </p:nvPr>
        </p:nvSpPr>
        <p:spPr>
          <a:xfrm>
            <a:off x="904308" y="4714122"/>
            <a:ext cx="4987442" cy="4469685"/>
          </a:xfrm>
          <a:noFill/>
          <a:ln/>
        </p:spPr>
        <p:txBody>
          <a:bodyPr wrap="none" anchor="ctr"/>
          <a:lstStyle/>
          <a:p>
            <a:r>
              <a:rPr lang="en-US" dirty="0" smtClean="0">
                <a:latin typeface="Times New Roman" pitchFamily="18" charset="0"/>
              </a:rPr>
              <a:t>Current GSICS Products</a:t>
            </a:r>
          </a:p>
        </p:txBody>
      </p:sp>
    </p:spTree>
    <p:extLst>
      <p:ext uri="{BB962C8B-B14F-4D97-AF65-F5344CB8AC3E}">
        <p14:creationId xmlns:p14="http://schemas.microsoft.com/office/powerpoint/2010/main" val="302830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5</a:t>
            </a:fld>
            <a:endParaRPr lang="de-DE"/>
          </a:p>
        </p:txBody>
      </p:sp>
    </p:spTree>
    <p:extLst>
      <p:ext uri="{BB962C8B-B14F-4D97-AF65-F5344CB8AC3E}">
        <p14:creationId xmlns:p14="http://schemas.microsoft.com/office/powerpoint/2010/main" val="6468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C616E1F4-C91A-4F44-BD9C-370F412BC276}" type="slidenum">
              <a:rPr lang="en-US" smtClean="0"/>
              <a:pPr/>
              <a:t>18</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21944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4.wmf"/><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8093207" y="230589"/>
            <a:ext cx="4098795"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grpSp>
        <p:nvGrpSpPr>
          <p:cNvPr id="5" name="Group 4"/>
          <p:cNvGrpSpPr/>
          <p:nvPr userDrawn="1"/>
        </p:nvGrpSpPr>
        <p:grpSpPr>
          <a:xfrm>
            <a:off x="8097605" y="6145001"/>
            <a:ext cx="3858471"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sz="1108"/>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sz="1108"/>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sz="1108"/>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sz="1108"/>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sz="1108"/>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sz="1108"/>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sz="1108"/>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sz="1108"/>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sz="1108"/>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sz="1108"/>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sz="1108"/>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sz="1108"/>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sz="1108"/>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sz="1108"/>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sz="1108"/>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sz="1108"/>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sz="1108"/>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sz="1108"/>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sz="1108"/>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sz="1108"/>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sz="1108"/>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sz="1108"/>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sz="1108"/>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sz="1108"/>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sz="1108"/>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sz="1108"/>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sz="1108"/>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sz="1108"/>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sz="1108"/>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sz="1108"/>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sz="1108"/>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sz="1108"/>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sz="1108"/>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sz="1108"/>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sz="1108"/>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sz="1108"/>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sz="1108"/>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sz="1108"/>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sz="1108"/>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sz="1108"/>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sz="1108"/>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sz="1108"/>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sz="1108"/>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sz="1108"/>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sz="1108"/>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sz="1108"/>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sz="1108"/>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sz="1108"/>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sz="1108"/>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sz="1108"/>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sz="1108"/>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sz="1108"/>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sz="1108"/>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sz="1108"/>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sz="1108"/>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sz="1108"/>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sz="1108"/>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sz="1108"/>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sz="1108"/>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sz="1108"/>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sz="1108"/>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sz="1108"/>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sz="1108"/>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sz="1108"/>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sz="1108"/>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sz="1108"/>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sz="1108"/>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sz="1108"/>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sz="1108"/>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sz="1108"/>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sz="1108"/>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sz="1108"/>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sz="1108"/>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sz="1108"/>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sz="1108"/>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sz="1108"/>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sz="1108"/>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sz="1108"/>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sz="1108"/>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sz="1108"/>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sz="1108"/>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936" name="Clip" r:id="rId4" imgW="3809524" imgH="2619048" progId="">
                    <p:embed/>
                  </p:oleObj>
                </mc:Choice>
                <mc:Fallback>
                  <p:oleObj name="Clip" r:id="rId4" imgW="3809524" imgH="2619048" progId="">
                    <p:embed/>
                    <p:pic>
                      <p:nvPicPr>
                        <p:cNvPr id="0" name="Object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sz="1108"/>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sz="1108"/>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sz="1108"/>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sz="1108"/>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sz="1108"/>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sz="1108"/>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sz="1108"/>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sz="1108"/>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sz="1108"/>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sz="1108"/>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sz="1108"/>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937" name="Clip" r:id="rId6" imgW="2835360" imgH="1920600" progId="">
                    <p:embed/>
                  </p:oleObj>
                </mc:Choice>
                <mc:Fallback>
                  <p:oleObj name="Clip" r:id="rId6" imgW="2835360" imgH="1920600" progId="">
                    <p:embed/>
                    <p:pic>
                      <p:nvPicPr>
                        <p:cNvPr id="0" name="Object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sz="1108"/>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sz="1108"/>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sz="1108"/>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sz="1108"/>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sz="1108"/>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sz="1108"/>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sz="1108"/>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sz="1108"/>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sz="1108"/>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sz="1108"/>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sz="1108"/>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sz="1108"/>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sz="1108"/>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sz="1108"/>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sz="1108"/>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sz="1108"/>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sz="1108"/>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sz="1108"/>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sz="1108"/>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sz="1108"/>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sz="1108"/>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sz="1108"/>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sz="1108"/>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sz="1108"/>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sz="1108"/>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sz="1108"/>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sz="1108"/>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sz="1108"/>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sz="1108"/>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sz="1108"/>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sz="1108"/>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sz="1108"/>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sz="1108"/>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sz="1108"/>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sz="1108"/>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sz="1108"/>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sz="1108"/>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sz="1108"/>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sz="1108"/>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sz="1108"/>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sz="1108"/>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sz="1108"/>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sz="1108"/>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sz="1108"/>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sz="1108"/>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sz="1108"/>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sz="1108"/>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sz="1108"/>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sz="1108"/>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grpSp>
        <p:pic>
          <p:nvPicPr>
            <p:cNvPr id="34" name="Picture 268"/>
            <p:cNvPicPr>
              <a:picLocks noChangeAspect="1" noChangeArrowheads="1"/>
            </p:cNvPicPr>
            <p:nvPr userDrawn="1"/>
          </p:nvPicPr>
          <p:blipFill>
            <a:blip r:embed="rId8"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sz="1108"/>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sz="1108"/>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sz="1108"/>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sp>
        <p:nvSpPr>
          <p:cNvPr id="247" name="Rectangle 246"/>
          <p:cNvSpPr/>
          <p:nvPr userDrawn="1"/>
        </p:nvSpPr>
        <p:spPr bwMode="auto">
          <a:xfrm>
            <a:off x="10852843" y="6598214"/>
            <a:ext cx="1134139" cy="244549"/>
          </a:xfrm>
          <a:prstGeom prst="rect">
            <a:avLst/>
          </a:prstGeom>
          <a:solidFill>
            <a:srgbClr val="F1F1F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pic>
        <p:nvPicPr>
          <p:cNvPr id="246" name="Picture 11" descr="EUMETSATLogo_hor_noTagline_solid_CMYK UPDATED version.png"/>
          <p:cNvPicPr>
            <a:picLocks noChangeAspect="1"/>
          </p:cNvPicPr>
          <p:nvPr userDrawn="1"/>
        </p:nvPicPr>
        <p:blipFill>
          <a:blip r:embed="rId9" cstate="print"/>
          <a:srcRect/>
          <a:stretch>
            <a:fillRect/>
          </a:stretch>
        </p:blipFill>
        <p:spPr bwMode="auto">
          <a:xfrm>
            <a:off x="8835298" y="553831"/>
            <a:ext cx="2614613" cy="482600"/>
          </a:xfrm>
          <a:prstGeom prst="rect">
            <a:avLst/>
          </a:prstGeom>
          <a:noFill/>
          <a:ln w="9525">
            <a:noFill/>
            <a:miter lim="800000"/>
            <a:headEnd/>
            <a:tailEnd/>
          </a:ln>
        </p:spPr>
      </p:pic>
      <p:pic>
        <p:nvPicPr>
          <p:cNvPr id="248" name="Content Placeholder 3" descr="msg.png"/>
          <p:cNvPicPr>
            <a:picLocks noChangeAspect="1"/>
          </p:cNvPicPr>
          <p:nvPr userDrawn="1"/>
        </p:nvPicPr>
        <p:blipFill>
          <a:blip r:embed="rId10" cstate="print"/>
          <a:srcRect/>
          <a:stretch>
            <a:fillRect/>
          </a:stretch>
        </p:blipFill>
        <p:spPr bwMode="auto">
          <a:xfrm>
            <a:off x="932150" y="5108992"/>
            <a:ext cx="1095942" cy="1106347"/>
          </a:xfrm>
          <a:prstGeom prst="rect">
            <a:avLst/>
          </a:prstGeom>
          <a:noFill/>
          <a:ln w="9525">
            <a:noFill/>
            <a:miter lim="800000"/>
            <a:headEnd/>
            <a:tailEnd/>
          </a:ln>
        </p:spPr>
      </p:pic>
      <p:pic>
        <p:nvPicPr>
          <p:cNvPr id="249" name="Content Placeholder 3" descr="msg.png"/>
          <p:cNvPicPr>
            <a:picLocks noChangeAspect="1"/>
          </p:cNvPicPr>
          <p:nvPr userDrawn="1"/>
        </p:nvPicPr>
        <p:blipFill>
          <a:blip r:embed="rId10" cstate="print"/>
          <a:srcRect/>
          <a:stretch>
            <a:fillRect/>
          </a:stretch>
        </p:blipFill>
        <p:spPr bwMode="auto">
          <a:xfrm>
            <a:off x="1948701" y="5244217"/>
            <a:ext cx="1095942" cy="1106347"/>
          </a:xfrm>
          <a:prstGeom prst="rect">
            <a:avLst/>
          </a:prstGeom>
          <a:noFill/>
          <a:ln w="9525">
            <a:noFill/>
            <a:miter lim="800000"/>
            <a:headEnd/>
            <a:tailEnd/>
          </a:ln>
        </p:spPr>
      </p:pic>
      <p:pic>
        <p:nvPicPr>
          <p:cNvPr id="250" name="Content Placeholder 3" descr="msg.png"/>
          <p:cNvPicPr>
            <a:picLocks noChangeAspect="1"/>
          </p:cNvPicPr>
          <p:nvPr userDrawn="1"/>
        </p:nvPicPr>
        <p:blipFill>
          <a:blip r:embed="rId10" cstate="print"/>
          <a:srcRect/>
          <a:stretch>
            <a:fillRect/>
          </a:stretch>
        </p:blipFill>
        <p:spPr bwMode="auto">
          <a:xfrm>
            <a:off x="2970656" y="4939417"/>
            <a:ext cx="1095942" cy="1106347"/>
          </a:xfrm>
          <a:prstGeom prst="rect">
            <a:avLst/>
          </a:prstGeom>
          <a:noFill/>
          <a:ln w="9525">
            <a:noFill/>
            <a:miter lim="800000"/>
            <a:headEnd/>
            <a:tailEnd/>
          </a:ln>
        </p:spPr>
      </p:pic>
      <p:pic>
        <p:nvPicPr>
          <p:cNvPr id="254" name="Picture 5" descr="jason-big.png"/>
          <p:cNvPicPr>
            <a:picLocks noChangeAspect="1"/>
          </p:cNvPicPr>
          <p:nvPr userDrawn="1"/>
        </p:nvPicPr>
        <p:blipFill>
          <a:blip r:embed="rId11" cstate="print"/>
          <a:srcRect/>
          <a:stretch>
            <a:fillRect/>
          </a:stretch>
        </p:blipFill>
        <p:spPr bwMode="auto">
          <a:xfrm rot="445958">
            <a:off x="2919287" y="3156926"/>
            <a:ext cx="1191409" cy="850181"/>
          </a:xfrm>
          <a:prstGeom prst="rect">
            <a:avLst/>
          </a:prstGeom>
          <a:noFill/>
          <a:ln w="9525">
            <a:noFill/>
            <a:miter lim="800000"/>
            <a:headEnd/>
            <a:tailEnd/>
          </a:ln>
        </p:spPr>
      </p:pic>
      <p:sp>
        <p:nvSpPr>
          <p:cNvPr id="2" name="Oval 1"/>
          <p:cNvSpPr/>
          <p:nvPr userDrawn="1"/>
        </p:nvSpPr>
        <p:spPr bwMode="auto">
          <a:xfrm>
            <a:off x="2314237" y="1608858"/>
            <a:ext cx="1558951" cy="1558951"/>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2" name="Picture 6" descr="metop.png"/>
          <p:cNvPicPr>
            <a:picLocks noChangeAspect="1"/>
          </p:cNvPicPr>
          <p:nvPr userDrawn="1"/>
        </p:nvPicPr>
        <p:blipFill>
          <a:blip r:embed="rId12" cstate="print"/>
          <a:srcRect/>
          <a:stretch>
            <a:fillRect/>
          </a:stretch>
        </p:blipFill>
        <p:spPr bwMode="auto">
          <a:xfrm rot="20313837">
            <a:off x="2737293" y="1966704"/>
            <a:ext cx="968240" cy="727054"/>
          </a:xfrm>
          <a:prstGeom prst="rect">
            <a:avLst/>
          </a:prstGeom>
          <a:noFill/>
          <a:ln w="9525">
            <a:noFill/>
            <a:miter lim="800000"/>
            <a:headEnd/>
            <a:tailEnd/>
          </a:ln>
        </p:spPr>
      </p:pic>
      <p:sp>
        <p:nvSpPr>
          <p:cNvPr id="258" name="Oval 257"/>
          <p:cNvSpPr/>
          <p:nvPr userDrawn="1"/>
        </p:nvSpPr>
        <p:spPr bwMode="auto">
          <a:xfrm>
            <a:off x="160257" y="447025"/>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3" name="Picture 6" descr="metop.png"/>
          <p:cNvPicPr>
            <a:picLocks noChangeAspect="1"/>
          </p:cNvPicPr>
          <p:nvPr userDrawn="1"/>
        </p:nvPicPr>
        <p:blipFill>
          <a:blip r:embed="rId12" cstate="print"/>
          <a:srcRect/>
          <a:stretch>
            <a:fillRect/>
          </a:stretch>
        </p:blipFill>
        <p:spPr bwMode="auto">
          <a:xfrm rot="20313837">
            <a:off x="1270996" y="3937937"/>
            <a:ext cx="1768882" cy="1328258"/>
          </a:xfrm>
          <a:prstGeom prst="rect">
            <a:avLst/>
          </a:prstGeom>
          <a:noFill/>
          <a:ln w="9525">
            <a:noFill/>
            <a:miter lim="800000"/>
            <a:headEnd/>
            <a:tailEnd/>
          </a:ln>
        </p:spPr>
      </p:pic>
      <p:pic>
        <p:nvPicPr>
          <p:cNvPr id="256" name="Picture 255" descr="sentinel3.png"/>
          <p:cNvPicPr>
            <a:picLocks noChangeAspect="1"/>
          </p:cNvPicPr>
          <p:nvPr userDrawn="1"/>
        </p:nvPicPr>
        <p:blipFill rotWithShape="1">
          <a:blip r:embed="rId13" cstate="print"/>
          <a:srcRect l="5998" t="2705" r="25074"/>
          <a:stretch/>
        </p:blipFill>
        <p:spPr>
          <a:xfrm>
            <a:off x="667857" y="1145124"/>
            <a:ext cx="843209" cy="669798"/>
          </a:xfrm>
          <a:prstGeom prst="rect">
            <a:avLst/>
          </a:prstGeom>
        </p:spPr>
      </p:pic>
      <p:sp>
        <p:nvSpPr>
          <p:cNvPr id="259" name="Oval 258"/>
          <p:cNvSpPr/>
          <p:nvPr userDrawn="1"/>
        </p:nvSpPr>
        <p:spPr bwMode="auto">
          <a:xfrm>
            <a:off x="228845" y="2573024"/>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7" name="Picture 256" descr="sentinel3.png"/>
          <p:cNvPicPr>
            <a:picLocks noChangeAspect="1"/>
          </p:cNvPicPr>
          <p:nvPr userDrawn="1"/>
        </p:nvPicPr>
        <p:blipFill rotWithShape="1">
          <a:blip r:embed="rId13" cstate="print"/>
          <a:srcRect l="5998" t="2705" r="25074"/>
          <a:stretch/>
        </p:blipFill>
        <p:spPr>
          <a:xfrm>
            <a:off x="523299" y="3178572"/>
            <a:ext cx="1409372" cy="1119526"/>
          </a:xfrm>
          <a:prstGeom prst="rect">
            <a:avLst/>
          </a:prstGeom>
        </p:spPr>
      </p:pic>
      <p:sp>
        <p:nvSpPr>
          <p:cNvPr id="260" name="Oval 259"/>
          <p:cNvSpPr/>
          <p:nvPr userDrawn="1"/>
        </p:nvSpPr>
        <p:spPr bwMode="auto">
          <a:xfrm>
            <a:off x="3697435" y="1918079"/>
            <a:ext cx="1558951" cy="1558951"/>
          </a:xfrm>
          <a:prstGeom prst="ellipse">
            <a:avLst/>
          </a:prstGeom>
          <a:gradFill flip="none" rotWithShape="1">
            <a:gsLst>
              <a:gs pos="57000">
                <a:schemeClr val="bg1">
                  <a:alpha val="0"/>
                </a:schemeClr>
              </a:gs>
              <a:gs pos="0">
                <a:schemeClr val="accent2">
                  <a:lumMod val="75000"/>
                  <a:alpha val="48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5" name="Picture 5" descr="jason-big.png"/>
          <p:cNvPicPr>
            <a:picLocks noChangeAspect="1"/>
          </p:cNvPicPr>
          <p:nvPr userDrawn="1"/>
        </p:nvPicPr>
        <p:blipFill>
          <a:blip r:embed="rId11" cstate="print"/>
          <a:srcRect/>
          <a:stretch>
            <a:fillRect/>
          </a:stretch>
        </p:blipFill>
        <p:spPr bwMode="auto">
          <a:xfrm rot="445958">
            <a:off x="4079004" y="2466463"/>
            <a:ext cx="795814" cy="567887"/>
          </a:xfrm>
          <a:prstGeom prst="rect">
            <a:avLst/>
          </a:prstGeom>
          <a:noFill/>
          <a:ln w="9525">
            <a:noFill/>
            <a:miter lim="800000"/>
            <a:headEnd/>
            <a:tailEnd/>
          </a:ln>
        </p:spPr>
      </p:pic>
      <p:sp>
        <p:nvSpPr>
          <p:cNvPr id="261" name="Oval 260"/>
          <p:cNvSpPr/>
          <p:nvPr userDrawn="1"/>
        </p:nvSpPr>
        <p:spPr bwMode="auto">
          <a:xfrm>
            <a:off x="5546139" y="3626136"/>
            <a:ext cx="1558951" cy="1558951"/>
          </a:xfrm>
          <a:prstGeom prst="ellipse">
            <a:avLst/>
          </a:prstGeom>
          <a:gradFill flip="none" rotWithShape="1">
            <a:gsLst>
              <a:gs pos="57000">
                <a:schemeClr val="bg1">
                  <a:alpha val="0"/>
                </a:schemeClr>
              </a:gs>
              <a:gs pos="0">
                <a:srgbClr val="00B5E2">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1" name="Content Placeholder 3" descr="msg.png"/>
          <p:cNvPicPr>
            <a:picLocks noChangeAspect="1"/>
          </p:cNvPicPr>
          <p:nvPr userDrawn="1"/>
        </p:nvPicPr>
        <p:blipFill>
          <a:blip r:embed="rId10" cstate="print"/>
          <a:srcRect/>
          <a:stretch>
            <a:fillRect/>
          </a:stretch>
        </p:blipFill>
        <p:spPr bwMode="auto">
          <a:xfrm rot="19090163">
            <a:off x="5949465" y="4025891"/>
            <a:ext cx="752301" cy="759443"/>
          </a:xfrm>
          <a:prstGeom prst="rect">
            <a:avLst/>
          </a:prstGeom>
          <a:noFill/>
          <a:ln w="9525">
            <a:noFill/>
            <a:miter lim="800000"/>
            <a:headEnd/>
            <a:tailEnd/>
          </a:ln>
        </p:spPr>
      </p:pic>
      <p:sp>
        <p:nvSpPr>
          <p:cNvPr id="265" name="Oval 264"/>
          <p:cNvSpPr/>
          <p:nvPr userDrawn="1"/>
        </p:nvSpPr>
        <p:spPr bwMode="auto">
          <a:xfrm>
            <a:off x="427125" y="1786399"/>
            <a:ext cx="1558951" cy="1417228"/>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66" name="Picture 6" descr="metop.png"/>
          <p:cNvPicPr>
            <a:picLocks noChangeAspect="1"/>
          </p:cNvPicPr>
          <p:nvPr userDrawn="1"/>
        </p:nvPicPr>
        <p:blipFill>
          <a:blip r:embed="rId12" cstate="print"/>
          <a:srcRect/>
          <a:stretch>
            <a:fillRect/>
          </a:stretch>
        </p:blipFill>
        <p:spPr bwMode="auto">
          <a:xfrm rot="20313837">
            <a:off x="729832" y="1901522"/>
            <a:ext cx="1280557" cy="961574"/>
          </a:xfrm>
          <a:prstGeom prst="rect">
            <a:avLst/>
          </a:prstGeom>
          <a:noFill/>
          <a:ln w="9525">
            <a:noFill/>
            <a:miter lim="800000"/>
            <a:headEnd/>
            <a:tailEnd/>
          </a:ln>
        </p:spPr>
      </p:pic>
      <p:sp>
        <p:nvSpPr>
          <p:cNvPr id="262" name="Rectangle 261"/>
          <p:cNvSpPr/>
          <p:nvPr userDrawn="1"/>
        </p:nvSpPr>
        <p:spPr bwMode="auto">
          <a:xfrm>
            <a:off x="228845" y="6598213"/>
            <a:ext cx="353547" cy="244549"/>
          </a:xfrm>
          <a:prstGeom prst="rect">
            <a:avLst/>
          </a:prstGeom>
          <a:solidFill>
            <a:srgbClr val="F2F2F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907"/>
          </a:xfrm>
        </p:spPr>
        <p:txBody>
          <a:bodyPr/>
          <a:lstStyle>
            <a:lvl1pPr marL="221544">
              <a:defRPr/>
            </a:lvl1pPr>
          </a:lstStyle>
          <a:p>
            <a:r>
              <a:rPr lang="en-US" smtClean="0"/>
              <a:t>Click to edit Master title style</a:t>
            </a:r>
            <a:endParaRPr lang="en-GB" dirty="0"/>
          </a:p>
        </p:txBody>
      </p:sp>
      <p:sp>
        <p:nvSpPr>
          <p:cNvPr id="3" name="Content Placeholder 2"/>
          <p:cNvSpPr>
            <a:spLocks noGrp="1"/>
          </p:cNvSpPr>
          <p:nvPr>
            <p:ph idx="1"/>
          </p:nvPr>
        </p:nvSpPr>
        <p:spPr>
          <a:xfrm>
            <a:off x="328249" y="1237127"/>
            <a:ext cx="8714152" cy="5262675"/>
          </a:xfrm>
        </p:spPr>
        <p:txBody>
          <a:bodyPr>
            <a:normAutofit/>
          </a:bodyPr>
          <a:lstStyle>
            <a:lvl1pPr marL="310162" indent="-310162">
              <a:spcBef>
                <a:spcPts val="0"/>
              </a:spcBef>
              <a:defRPr/>
            </a:lvl1pPr>
            <a:lvl2pPr>
              <a:defRPr/>
            </a:lvl2pPr>
            <a:lvl3pPr>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839200" y="6400800"/>
            <a:ext cx="2844800" cy="323850"/>
          </a:xfrm>
          <a:prstGeom prst="rect">
            <a:avLst/>
          </a:prstGeom>
          <a:ln/>
        </p:spPr>
        <p:txBody>
          <a:bodyPr/>
          <a:lstStyle>
            <a:lvl1pPr>
              <a:defRPr/>
            </a:lvl1pPr>
          </a:lstStyle>
          <a:p>
            <a:pPr>
              <a:defRPr/>
            </a:pPr>
            <a:fld id="{63F3BB8C-0C0C-4EAB-9830-DC513CDAB615}" type="slidenum">
              <a:rPr lang="en-US"/>
              <a:pPr>
                <a:defRPr/>
              </a:pPr>
              <a:t>‹#›</a:t>
            </a:fld>
            <a:endParaRPr lang="en-US"/>
          </a:p>
        </p:txBody>
      </p:sp>
    </p:spTree>
    <p:extLst>
      <p:ext uri="{BB962C8B-B14F-4D97-AF65-F5344CB8AC3E}">
        <p14:creationId xmlns:p14="http://schemas.microsoft.com/office/powerpoint/2010/main" val="99628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b="5000"/>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2" y="4"/>
            <a:ext cx="12191998" cy="10081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29700" name="Rectangle 58"/>
          <p:cNvSpPr>
            <a:spLocks noGrp="1" noChangeArrowheads="1"/>
          </p:cNvSpPr>
          <p:nvPr>
            <p:ph type="body" idx="1"/>
          </p:nvPr>
        </p:nvSpPr>
        <p:spPr bwMode="auto">
          <a:xfrm>
            <a:off x="328248" y="1290111"/>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61" title="[DM_E_CONFID]"/>
          <p:cNvSpPr>
            <a:spLocks noChangeArrowheads="1"/>
          </p:cNvSpPr>
          <p:nvPr userDrawn="1"/>
        </p:nvSpPr>
        <p:spPr bwMode="auto">
          <a:xfrm>
            <a:off x="4736126" y="6649210"/>
            <a:ext cx="3113648" cy="151580"/>
          </a:xfrm>
          <a:prstGeom prst="rect">
            <a:avLst/>
          </a:prstGeom>
          <a:noFill/>
          <a:ln w="9525">
            <a:noFill/>
            <a:miter lim="800000"/>
            <a:headEnd/>
            <a:tailEnd/>
          </a:ln>
        </p:spPr>
        <p:txBody>
          <a:bodyPr wrap="square" lIns="0" tIns="0" rIns="0" bIns="0">
            <a:spAutoFit/>
          </a:bodyPr>
          <a:lstStyle/>
          <a:p>
            <a:pPr algn="ctr" eaLnBrk="0" hangingPunct="0">
              <a:defRPr/>
            </a:pPr>
            <a:endParaRPr lang="de-DE" sz="985" b="0" baseline="0" dirty="0">
              <a:solidFill>
                <a:srgbClr val="00B5E2"/>
              </a:solidFill>
              <a:latin typeface="Arial" pitchFamily="34" charset="0"/>
              <a:cs typeface="Arial" pitchFamily="34" charset="0"/>
            </a:endParaRPr>
          </a:p>
        </p:txBody>
      </p:sp>
      <p:sp>
        <p:nvSpPr>
          <p:cNvPr id="13" name="Rectangle 61" title="[DM_E_DOC_NO], v[DM_E_VER_NO], [DM_E_ISS_DATE]"/>
          <p:cNvSpPr>
            <a:spLocks noChangeArrowheads="1"/>
          </p:cNvSpPr>
          <p:nvPr userDrawn="1"/>
        </p:nvSpPr>
        <p:spPr bwMode="auto">
          <a:xfrm>
            <a:off x="665872" y="6649210"/>
            <a:ext cx="3395003" cy="151580"/>
          </a:xfrm>
          <a:prstGeom prst="rect">
            <a:avLst/>
          </a:prstGeom>
          <a:noFill/>
          <a:ln w="9525">
            <a:noFill/>
            <a:miter lim="800000"/>
            <a:headEnd/>
            <a:tailEnd/>
          </a:ln>
        </p:spPr>
        <p:txBody>
          <a:bodyPr wrap="square" lIns="0" tIns="0" rIns="0" bIns="0">
            <a:spAutoFit/>
          </a:bodyPr>
          <a:lstStyle/>
          <a:p>
            <a:pPr eaLnBrk="0" hangingPunct="0">
              <a:defRPr/>
            </a:pPr>
            <a:r>
              <a:rPr lang="en-US" sz="985" b="0" baseline="0" smtClean="0">
                <a:solidFill>
                  <a:srgbClr val="00B5E2"/>
                </a:solidFill>
                <a:latin typeface="Arial" pitchFamily="34" charset="0"/>
                <a:cs typeface="Arial" pitchFamily="34" charset="0"/>
              </a:rPr>
              <a:t>EUM/RSP/VWG/21/1218867, v1 Draft, 10 March 2021</a:t>
            </a:r>
            <a:endParaRPr lang="de-DE" sz="985" b="0" baseline="0" dirty="0">
              <a:solidFill>
                <a:srgbClr val="00B5E2"/>
              </a:solidFill>
              <a:latin typeface="Arial" pitchFamily="34" charset="0"/>
              <a:cs typeface="Arial" pitchFamily="34" charset="0"/>
            </a:endParaRPr>
          </a:p>
        </p:txBody>
      </p:sp>
      <p:sp>
        <p:nvSpPr>
          <p:cNvPr id="2" name="Rectangle 1"/>
          <p:cNvSpPr/>
          <p:nvPr userDrawn="1"/>
        </p:nvSpPr>
        <p:spPr>
          <a:xfrm>
            <a:off x="218080" y="6593586"/>
            <a:ext cx="359394" cy="262829"/>
          </a:xfrm>
          <a:prstGeom prst="rect">
            <a:avLst/>
          </a:prstGeom>
        </p:spPr>
        <p:txBody>
          <a:bodyPr wrap="none">
            <a:spAutoFit/>
          </a:bodyPr>
          <a:lstStyle/>
          <a:p>
            <a:fld id="{FF9CC606-8418-49EA-9DB7-3FFD72983DD3}" type="slidenum">
              <a:rPr lang="de-DE" sz="1108" b="0" smtClean="0">
                <a:solidFill>
                  <a:srgbClr val="00B5E2"/>
                </a:solidFill>
                <a:latin typeface="Arial" pitchFamily="34" charset="0"/>
                <a:cs typeface="Arial" pitchFamily="34" charset="0"/>
              </a:rPr>
              <a:pPr/>
              <a:t>‹#›</a:t>
            </a:fld>
            <a:endParaRPr lang="en-GB" sz="1108" dirty="0"/>
          </a:p>
        </p:txBody>
      </p:sp>
      <p:pic>
        <p:nvPicPr>
          <p:cNvPr id="8" name="Picture 6"/>
          <p:cNvPicPr>
            <a:picLocks noChangeAspect="1" noChangeArrowheads="1"/>
          </p:cNvPicPr>
          <p:nvPr userDrawn="1"/>
        </p:nvPicPr>
        <p:blipFill>
          <a:blip r:embed="rId6" cstate="print"/>
          <a:srcRect/>
          <a:stretch>
            <a:fillRect/>
          </a:stretch>
        </p:blipFill>
        <p:spPr bwMode="auto">
          <a:xfrm>
            <a:off x="11147550" y="6650388"/>
            <a:ext cx="808037"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670" r:id="rId1"/>
    <p:sldLayoutId id="2147487664" r:id="rId2"/>
    <p:sldLayoutId id="2147487671" r:id="rId3"/>
  </p:sldLayoutIdLst>
  <p:transition/>
  <p:timing>
    <p:tnLst>
      <p:par>
        <p:cTn id="1" dur="indefinite" restart="never" nodeType="tmRoot"/>
      </p:par>
    </p:tnLst>
  </p:timing>
  <p:txStyles>
    <p:titleStyle>
      <a:lvl1pPr marL="220791" algn="l" rtl="0" eaLnBrk="1" fontAlgn="base" hangingPunct="1">
        <a:spcBef>
          <a:spcPct val="0"/>
        </a:spcBef>
        <a:spcAft>
          <a:spcPct val="0"/>
        </a:spcAft>
        <a:defRPr sz="3446" b="1">
          <a:solidFill>
            <a:schemeClr val="bg1"/>
          </a:solidFill>
          <a:latin typeface="Arial"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sics.atmos.umd.edu/bin/view/Development/LunarCalibrationWS2020" TargetMode="External"/><Relationship Id="rId2" Type="http://schemas.openxmlformats.org/officeDocument/2006/relationships/hyperlink" Target="https://www.star.nesdis.noaa.gov/smcd/GCC/MeetingActions.php" TargetMode="External"/><Relationship Id="rId1" Type="http://schemas.openxmlformats.org/officeDocument/2006/relationships/slideLayout" Target="../slideLayouts/slideLayout2.xml"/><Relationship Id="rId5" Type="http://schemas.openxmlformats.org/officeDocument/2006/relationships/hyperlink" Target="http://gsics.atmos.umd.edu/bin/view/Development/20200812" TargetMode="External"/><Relationship Id="rId4" Type="http://schemas.openxmlformats.org/officeDocument/2006/relationships/hyperlink" Target="http://gsics.atmos.umd.edu/bin/view/Development/20200618"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star.nesdis.noaa.gov/smcd/GCC/MeetingActions.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gsics.atmos.umd.edu/bin/view/Development/2018111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sics.wmo.int/" TargetMode="External"/><Relationship Id="rId7" Type="http://schemas.openxmlformats.org/officeDocument/2006/relationships/hyperlink" Target="http://gsics.atmos.umd.edu/wiki/Ho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gsics.eumetsat.int/" TargetMode="External"/><Relationship Id="rId5" Type="http://schemas.openxmlformats.org/officeDocument/2006/relationships/hyperlink" Target="https://www.star.nesdis.noaa.gov/smcd/GCC/ProductCatalog.php" TargetMode="External"/><Relationship Id="rId4" Type="http://schemas.openxmlformats.org/officeDocument/2006/relationships/hyperlink" Target="http://www.star.nesdis.noaa.gov/smcd/GCC/index.ph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1.jpeg"/><Relationship Id="rId17" Type="http://schemas.openxmlformats.org/officeDocument/2006/relationships/image" Target="../media/image26.jpg"/><Relationship Id="rId2" Type="http://schemas.openxmlformats.org/officeDocument/2006/relationships/notesSlide" Target="../notesSlides/notesSlide2.xml"/><Relationship Id="rId16"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5" Type="http://schemas.openxmlformats.org/officeDocument/2006/relationships/image" Target="../media/image24.jpg"/><Relationship Id="rId10" Type="http://schemas.openxmlformats.org/officeDocument/2006/relationships/image" Target="../media/image19.jpeg"/><Relationship Id="rId4" Type="http://schemas.openxmlformats.org/officeDocument/2006/relationships/image" Target="../media/image14.jpg"/><Relationship Id="rId9" Type="http://schemas.openxmlformats.org/officeDocument/2006/relationships/hyperlink" Target="https://www.google.de/url?q=http://www.coreclimax.eu/?q=EUMETSAT&amp;sa=U&amp;ei=yhYfU-uYEYXMtQaZroC4Cg&amp;ved=0CC0Q9QEwAA&amp;usg=AFQjCNGzqEXHA7_OlVKV2do6gKActt_wew" TargetMode="External"/><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10.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6098650" y="2681207"/>
            <a:ext cx="5951481" cy="1906291"/>
          </a:xfrm>
          <a:prstGeom prst="rect">
            <a:avLst/>
          </a:prstGeom>
        </p:spPr>
        <p:txBody>
          <a:bodyPr anchor="t"/>
          <a:lstStyle>
            <a:lvl1pPr marL="0" indent="0" algn="r">
              <a:lnSpc>
                <a:spcPts val="3400"/>
              </a:lnSpc>
              <a:buNone/>
              <a:defRPr sz="2400" b="0" cap="none" baseline="0">
                <a:solidFill>
                  <a:srgbClr val="00205B"/>
                </a:solidFill>
              </a:defRPr>
            </a:lvl1pPr>
          </a:lstStyle>
          <a:p>
            <a:pPr lvl="0">
              <a:spcBef>
                <a:spcPct val="20000"/>
              </a:spcBef>
              <a:defRPr/>
            </a:pPr>
            <a:r>
              <a:rPr lang="en-US" sz="2000" kern="0" dirty="0" smtClean="0">
                <a:solidFill>
                  <a:schemeClr val="bg1"/>
                </a:solidFill>
                <a:latin typeface="Arial" pitchFamily="34" charset="0"/>
                <a:cs typeface="Arial" pitchFamily="34" charset="0"/>
              </a:rPr>
              <a:t>Tim </a:t>
            </a:r>
            <a:r>
              <a:rPr lang="en-US" sz="2000" kern="0" dirty="0">
                <a:solidFill>
                  <a:schemeClr val="bg1"/>
                </a:solidFill>
                <a:latin typeface="Arial" pitchFamily="34" charset="0"/>
                <a:cs typeface="Arial" pitchFamily="34" charset="0"/>
              </a:rPr>
              <a:t>Hewison, </a:t>
            </a:r>
            <a:r>
              <a:rPr lang="en-US" sz="2000" kern="0" dirty="0" err="1">
                <a:solidFill>
                  <a:schemeClr val="bg1"/>
                </a:solidFill>
                <a:latin typeface="Arial" pitchFamily="34" charset="0"/>
                <a:cs typeface="Arial" pitchFamily="34" charset="0"/>
              </a:rPr>
              <a:t>Sébastien</a:t>
            </a:r>
            <a:r>
              <a:rPr lang="en-US" sz="2000" kern="0" dirty="0">
                <a:solidFill>
                  <a:schemeClr val="bg1"/>
                </a:solidFill>
                <a:latin typeface="Arial" pitchFamily="34" charset="0"/>
                <a:cs typeface="Arial" pitchFamily="34" charset="0"/>
              </a:rPr>
              <a:t> </a:t>
            </a:r>
            <a:r>
              <a:rPr lang="en-US" sz="2000" kern="0" dirty="0" smtClean="0">
                <a:solidFill>
                  <a:schemeClr val="bg1"/>
                </a:solidFill>
                <a:latin typeface="Arial" pitchFamily="34" charset="0"/>
                <a:cs typeface="Arial" pitchFamily="34" charset="0"/>
              </a:rPr>
              <a:t>Wagner, Viju John,</a:t>
            </a:r>
            <a:br>
              <a:rPr lang="en-US" sz="2000" kern="0" dirty="0" smtClean="0">
                <a:solidFill>
                  <a:schemeClr val="bg1"/>
                </a:solidFill>
                <a:latin typeface="Arial" pitchFamily="34" charset="0"/>
                <a:cs typeface="Arial" pitchFamily="34" charset="0"/>
              </a:rPr>
            </a:br>
            <a:r>
              <a:rPr lang="en-US" sz="2000" kern="0" dirty="0">
                <a:solidFill>
                  <a:schemeClr val="bg1"/>
                </a:solidFill>
                <a:latin typeface="Arial" pitchFamily="34" charset="0"/>
                <a:cs typeface="Arial" pitchFamily="34" charset="0"/>
              </a:rPr>
              <a:t>Alessandro Burini, </a:t>
            </a:r>
            <a:r>
              <a:rPr lang="en-US" sz="2000" kern="0" dirty="0" err="1" smtClean="0">
                <a:solidFill>
                  <a:schemeClr val="bg1"/>
                </a:solidFill>
                <a:latin typeface="Arial" pitchFamily="34" charset="0"/>
                <a:cs typeface="Arial" pitchFamily="34" charset="0"/>
              </a:rPr>
              <a:t>Dorothée</a:t>
            </a:r>
            <a:r>
              <a:rPr lang="en-US" sz="2000" kern="0" dirty="0" smtClean="0">
                <a:solidFill>
                  <a:schemeClr val="bg1"/>
                </a:solidFill>
                <a:latin typeface="Arial" pitchFamily="34" charset="0"/>
                <a:cs typeface="Arial" pitchFamily="34" charset="0"/>
              </a:rPr>
              <a:t> </a:t>
            </a:r>
            <a:r>
              <a:rPr lang="en-US" sz="2000" kern="0" dirty="0">
                <a:solidFill>
                  <a:schemeClr val="bg1"/>
                </a:solidFill>
                <a:latin typeface="Arial" pitchFamily="34" charset="0"/>
                <a:cs typeface="Arial" pitchFamily="34" charset="0"/>
              </a:rPr>
              <a:t>Coppens</a:t>
            </a:r>
            <a:r>
              <a:rPr lang="en-US" sz="2000" kern="0" dirty="0" smtClean="0">
                <a:solidFill>
                  <a:schemeClr val="bg1"/>
                </a:solidFill>
                <a:latin typeface="Arial" pitchFamily="34" charset="0"/>
                <a:cs typeface="Arial" pitchFamily="34" charset="0"/>
              </a:rPr>
              <a:t>, </a:t>
            </a:r>
            <a:r>
              <a:rPr lang="en-US" sz="2000" kern="0" dirty="0">
                <a:solidFill>
                  <a:schemeClr val="bg1"/>
                </a:solidFill>
                <a:latin typeface="Arial" pitchFamily="34" charset="0"/>
                <a:cs typeface="Arial" pitchFamily="34" charset="0"/>
              </a:rPr>
              <a:t/>
            </a:r>
            <a:br>
              <a:rPr lang="en-US" sz="2000" kern="0" dirty="0">
                <a:solidFill>
                  <a:schemeClr val="bg1"/>
                </a:solidFill>
                <a:latin typeface="Arial" pitchFamily="34" charset="0"/>
                <a:cs typeface="Arial" pitchFamily="34" charset="0"/>
              </a:rPr>
            </a:br>
            <a:r>
              <a:rPr lang="en-US" sz="2000" kern="0" dirty="0">
                <a:solidFill>
                  <a:schemeClr val="bg1"/>
                </a:solidFill>
                <a:latin typeface="Arial" pitchFamily="34" charset="0"/>
                <a:cs typeface="Arial" pitchFamily="34" charset="0"/>
              </a:rPr>
              <a:t>Rose Munro, Peter Miu,</a:t>
            </a:r>
            <a:r>
              <a:rPr lang="en-US" sz="2000" kern="0" dirty="0" smtClean="0">
                <a:solidFill>
                  <a:schemeClr val="bg1"/>
                </a:solidFill>
                <a:latin typeface="Arial" pitchFamily="34" charset="0"/>
                <a:cs typeface="Arial" pitchFamily="34" charset="0"/>
              </a:rPr>
              <a:t/>
            </a:r>
            <a:br>
              <a:rPr lang="en-US" sz="2000" kern="0" dirty="0" smtClean="0">
                <a:solidFill>
                  <a:schemeClr val="bg1"/>
                </a:solidFill>
                <a:latin typeface="Arial" pitchFamily="34" charset="0"/>
                <a:cs typeface="Arial" pitchFamily="34" charset="0"/>
              </a:rPr>
            </a:br>
            <a:r>
              <a:rPr lang="en-US" sz="2000" kern="0" dirty="0" smtClean="0">
                <a:solidFill>
                  <a:schemeClr val="bg1"/>
                </a:solidFill>
                <a:latin typeface="Arial" pitchFamily="34" charset="0"/>
                <a:cs typeface="Arial" pitchFamily="34" charset="0"/>
              </a:rPr>
              <a:t>Bertrand Fougnie, Christophe Accadia</a:t>
            </a:r>
            <a:endParaRPr lang="en-GB" sz="2000" kern="0" dirty="0">
              <a:solidFill>
                <a:schemeClr val="bg1"/>
              </a:solidFill>
              <a:latin typeface="Arial" pitchFamily="34" charset="0"/>
              <a:cs typeface="Arial" pitchFamily="34" charset="0"/>
            </a:endParaRPr>
          </a:p>
        </p:txBody>
      </p:sp>
      <p:sp>
        <p:nvSpPr>
          <p:cNvPr id="3" name="TextBox 2" title="[DM_DOCNAME]"/>
          <p:cNvSpPr txBox="1"/>
          <p:nvPr/>
        </p:nvSpPr>
        <p:spPr>
          <a:xfrm>
            <a:off x="3159138" y="1491607"/>
            <a:ext cx="8755200" cy="1050115"/>
          </a:xfrm>
          <a:prstGeom prst="rect">
            <a:avLst/>
          </a:prstGeom>
          <a:noFill/>
        </p:spPr>
        <p:txBody>
          <a:bodyPr wrap="square" rtlCol="0" anchor="b" anchorCtr="0">
            <a:noAutofit/>
          </a:bodyPr>
          <a:lstStyle/>
          <a:p>
            <a:pPr lvl="0" algn="r">
              <a:defRPr/>
            </a:pPr>
            <a:r>
              <a:rPr lang="en-GB" sz="2800" kern="0" dirty="0">
                <a:latin typeface="Arial" panose="020B0604020202020204" pitchFamily="34" charset="0"/>
                <a:cs typeface="Arial" panose="020B0604020202020204" pitchFamily="34" charset="0"/>
              </a:rPr>
              <a:t>EUMETSAT Agency Report</a:t>
            </a:r>
          </a:p>
          <a:p>
            <a:pPr lvl="0" algn="r">
              <a:defRPr/>
            </a:pPr>
            <a:r>
              <a:rPr lang="en-GB" sz="2800" kern="0" dirty="0" smtClean="0">
                <a:latin typeface="Arial" panose="020B0604020202020204" pitchFamily="34" charset="0"/>
                <a:cs typeface="Arial" panose="020B0604020202020204" pitchFamily="34" charset="0"/>
              </a:rPr>
              <a:t>2021</a:t>
            </a:r>
            <a:endParaRPr lang="en-GB" sz="2800" kern="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87921" y="414169"/>
            <a:ext cx="2816596" cy="71939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250" y="146058"/>
            <a:ext cx="5673013" cy="589546"/>
          </a:xfrm>
        </p:spPr>
        <p:txBody>
          <a:bodyPr/>
          <a:lstStyle/>
          <a:p>
            <a:pPr lvl="0"/>
            <a:r>
              <a:rPr lang="en-GB" sz="2400" dirty="0"/>
              <a:t>Support to GDWG Activities</a:t>
            </a:r>
          </a:p>
        </p:txBody>
      </p:sp>
      <p:sp>
        <p:nvSpPr>
          <p:cNvPr id="3" name="Content Placeholder 2"/>
          <p:cNvSpPr>
            <a:spLocks noGrp="1"/>
          </p:cNvSpPr>
          <p:nvPr>
            <p:ph idx="1"/>
          </p:nvPr>
        </p:nvSpPr>
        <p:spPr>
          <a:xfrm>
            <a:off x="699248" y="1133713"/>
            <a:ext cx="10192870" cy="4950506"/>
          </a:xfrm>
        </p:spPr>
        <p:txBody>
          <a:bodyPr>
            <a:normAutofit/>
          </a:bodyPr>
          <a:lstStyle/>
          <a:p>
            <a:pPr lvl="0"/>
            <a:r>
              <a:rPr lang="en-GB" sz="2800" i="1" dirty="0" smtClean="0"/>
              <a:t>No progress to report on GSICS Data Working Group</a:t>
            </a:r>
            <a:br>
              <a:rPr lang="en-GB" sz="2800" i="1" dirty="0" smtClean="0"/>
            </a:br>
            <a:endParaRPr lang="en-GB" sz="2800" i="1" dirty="0" smtClean="0"/>
          </a:p>
          <a:p>
            <a:pPr lvl="0"/>
            <a:r>
              <a:rPr lang="en-GB" sz="2800" i="1" dirty="0" smtClean="0"/>
              <a:t>Peter Miu is no able to support GDWG in 2021</a:t>
            </a:r>
          </a:p>
          <a:p>
            <a:pPr lvl="1"/>
            <a:r>
              <a:rPr lang="en-GB" sz="1908" i="1" dirty="0" smtClean="0"/>
              <a:t>Due to other commitments</a:t>
            </a:r>
          </a:p>
          <a:p>
            <a:pPr lvl="1"/>
            <a:endParaRPr lang="en-GB" sz="1908" i="1" dirty="0" smtClean="0"/>
          </a:p>
          <a:p>
            <a:r>
              <a:rPr lang="en-GB" sz="2400" i="1" dirty="0" smtClean="0"/>
              <a:t>EUMETSAT hope to resume normal GDWG service in 2022</a:t>
            </a:r>
            <a:endParaRPr lang="en-US" sz="2400" i="1" dirty="0"/>
          </a:p>
          <a:p>
            <a:pPr lvl="1"/>
            <a:endParaRPr lang="en-US" sz="2400" i="1" dirty="0"/>
          </a:p>
          <a:p>
            <a:pPr lvl="0"/>
            <a:endParaRPr lang="en-US" sz="2400" i="1" dirty="0"/>
          </a:p>
          <a:p>
            <a:pPr lvl="0"/>
            <a:endParaRPr lang="en-US" sz="2400" i="1" dirty="0"/>
          </a:p>
          <a:p>
            <a:pPr lvl="0"/>
            <a:endParaRPr lang="en-US" sz="2000" i="1" dirty="0"/>
          </a:p>
          <a:p>
            <a:pPr lvl="0"/>
            <a:endParaRPr lang="en-GB" sz="1600" dirty="0"/>
          </a:p>
          <a:p>
            <a:pPr marL="0" indent="0">
              <a:buNone/>
            </a:pPr>
            <a:endParaRPr lang="en-GB" sz="2000" dirty="0"/>
          </a:p>
          <a:p>
            <a:pPr lvl="0"/>
            <a:endParaRPr lang="en-GB" sz="1200" dirty="0"/>
          </a:p>
          <a:p>
            <a:pPr marL="0" indent="0">
              <a:buNone/>
            </a:pPr>
            <a:endParaRPr lang="en-GB" sz="2800" dirty="0"/>
          </a:p>
        </p:txBody>
      </p:sp>
      <p:sp>
        <p:nvSpPr>
          <p:cNvPr id="4" name="Slide Number Placeholder 3"/>
          <p:cNvSpPr>
            <a:spLocks noGrp="1"/>
          </p:cNvSpPr>
          <p:nvPr>
            <p:ph type="sldNum" sz="quarter" idx="4294967295"/>
          </p:nvPr>
        </p:nvSpPr>
        <p:spPr>
          <a:xfrm>
            <a:off x="8153400" y="6400800"/>
            <a:ext cx="2133600" cy="323850"/>
          </a:xfrm>
          <a:prstGeom prst="rect">
            <a:avLst/>
          </a:prstGeom>
        </p:spPr>
        <p:txBody>
          <a:bodyPr/>
          <a:lstStyle/>
          <a:p>
            <a:pPr>
              <a:defRPr/>
            </a:pPr>
            <a:fld id="{DA28AC38-E0E8-49D7-B2FE-71FD7C42C09E}" type="slidenum">
              <a:rPr lang="en-US" smtClean="0"/>
              <a:pPr>
                <a:defRPr/>
              </a:pPr>
              <a:t>10</a:t>
            </a:fld>
            <a:endParaRPr lang="en-US"/>
          </a:p>
        </p:txBody>
      </p:sp>
    </p:spTree>
    <p:extLst>
      <p:ext uri="{BB962C8B-B14F-4D97-AF65-F5344CB8AC3E}">
        <p14:creationId xmlns:p14="http://schemas.microsoft.com/office/powerpoint/2010/main" val="23157112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on EUMETSAT 2020 </a:t>
            </a:r>
            <a:r>
              <a:rPr lang="en-GB" dirty="0" smtClean="0">
                <a:hlinkClick r:id="rId2"/>
              </a:rPr>
              <a:t>GSICS Actions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046548073"/>
              </p:ext>
            </p:extLst>
          </p:nvPr>
        </p:nvGraphicFramePr>
        <p:xfrm>
          <a:off x="209005" y="1031364"/>
          <a:ext cx="11560628" cy="5670495"/>
        </p:xfrm>
        <a:graphic>
          <a:graphicData uri="http://schemas.openxmlformats.org/drawingml/2006/table">
            <a:tbl>
              <a:tblPr/>
              <a:tblGrid>
                <a:gridCol w="1692011">
                  <a:extLst>
                    <a:ext uri="{9D8B030D-6E8A-4147-A177-3AD203B41FA5}">
                      <a16:colId xmlns:a16="http://schemas.microsoft.com/office/drawing/2014/main" val="20000"/>
                    </a:ext>
                  </a:extLst>
                </a:gridCol>
                <a:gridCol w="6156558">
                  <a:extLst>
                    <a:ext uri="{9D8B030D-6E8A-4147-A177-3AD203B41FA5}">
                      <a16:colId xmlns:a16="http://schemas.microsoft.com/office/drawing/2014/main" val="20001"/>
                    </a:ext>
                  </a:extLst>
                </a:gridCol>
                <a:gridCol w="991297">
                  <a:extLst>
                    <a:ext uri="{9D8B030D-6E8A-4147-A177-3AD203B41FA5}">
                      <a16:colId xmlns:a16="http://schemas.microsoft.com/office/drawing/2014/main" val="20002"/>
                    </a:ext>
                  </a:extLst>
                </a:gridCol>
                <a:gridCol w="991297">
                  <a:extLst>
                    <a:ext uri="{9D8B030D-6E8A-4147-A177-3AD203B41FA5}">
                      <a16:colId xmlns:a16="http://schemas.microsoft.com/office/drawing/2014/main" val="20003"/>
                    </a:ext>
                  </a:extLst>
                </a:gridCol>
                <a:gridCol w="961699">
                  <a:extLst>
                    <a:ext uri="{9D8B030D-6E8A-4147-A177-3AD203B41FA5}">
                      <a16:colId xmlns:a16="http://schemas.microsoft.com/office/drawing/2014/main" val="20004"/>
                    </a:ext>
                  </a:extLst>
                </a:gridCol>
                <a:gridCol w="767766">
                  <a:extLst>
                    <a:ext uri="{9D8B030D-6E8A-4147-A177-3AD203B41FA5}">
                      <a16:colId xmlns:a16="http://schemas.microsoft.com/office/drawing/2014/main" val="20005"/>
                    </a:ext>
                  </a:extLst>
                </a:gridCol>
              </a:tblGrid>
              <a:tr h="613538">
                <a:tc>
                  <a:txBody>
                    <a:bodyPr/>
                    <a:lstStyle/>
                    <a:p>
                      <a:r>
                        <a:rPr lang="en-GB" sz="1200" b="1" dirty="0">
                          <a:solidFill>
                            <a:srgbClr val="2E6E9E"/>
                          </a:solidFill>
                          <a:effectLst/>
                        </a:rPr>
                        <a:t>Action Id</a:t>
                      </a:r>
                    </a:p>
                  </a:txBody>
                  <a:tcPr marL="15123" marR="15123" marT="8402" marB="8402"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Summary</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Expected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Actual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Deliverable Usage</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Status</a:t>
                      </a:r>
                    </a:p>
                  </a:txBody>
                  <a:tcPr marL="15123" marR="15123" marT="8402" marB="8402"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10000"/>
                  </a:ext>
                </a:extLst>
              </a:tr>
              <a:tr h="411455">
                <a:tc>
                  <a:txBody>
                    <a:bodyPr/>
                    <a:lstStyle/>
                    <a:p>
                      <a:pPr fontAlgn="t"/>
                      <a:r>
                        <a:rPr lang="en-GB" sz="1200" kern="1200" dirty="0">
                          <a:solidFill>
                            <a:schemeClr val="tx1"/>
                          </a:solidFill>
                          <a:effectLst/>
                          <a:latin typeface="+mn-lt"/>
                          <a:ea typeface="+mn-ea"/>
                          <a:cs typeface="+mn-cs"/>
                        </a:rPr>
                        <a:t>A.GIR.20200319.1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kern="1200" dirty="0">
                          <a:solidFill>
                            <a:schemeClr val="tx1"/>
                          </a:solidFill>
                          <a:effectLst/>
                          <a:latin typeface="+mn-lt"/>
                          <a:ea typeface="+mn-ea"/>
                          <a:cs typeface="+mn-cs"/>
                        </a:rPr>
                        <a:t>Sebastien Wagner (EUMETSAT) and Vinia Mattioli (EUMETSAT) to consider renaming the microwave session of the 3rd Lunar Calibration Workshop to include the TIR.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kern="1200" dirty="0">
                          <a:solidFill>
                            <a:schemeClr val="tx1"/>
                          </a:solidFill>
                          <a:effectLst/>
                          <a:latin typeface="+mn-lt"/>
                          <a:ea typeface="+mn-ea"/>
                          <a:cs typeface="+mn-cs"/>
                        </a:rPr>
                        <a:t>3/1/2021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hlinkClick r:id="rId3"/>
                        </a:rPr>
                        <a:t>Wiki</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Closed</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609891">
                <a:tc>
                  <a:txBody>
                    <a:bodyPr/>
                    <a:lstStyle/>
                    <a:p>
                      <a:pPr fontAlgn="t"/>
                      <a:r>
                        <a:rPr lang="en-GB" sz="1200" kern="1200" dirty="0">
                          <a:solidFill>
                            <a:schemeClr val="tx1"/>
                          </a:solidFill>
                          <a:effectLst/>
                          <a:latin typeface="+mn-lt"/>
                          <a:ea typeface="+mn-ea"/>
                          <a:cs typeface="+mn-cs"/>
                        </a:rPr>
                        <a:t>A.GIR.20200319.8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kern="1200" dirty="0">
                          <a:solidFill>
                            <a:schemeClr val="tx1"/>
                          </a:solidFill>
                          <a:effectLst/>
                          <a:latin typeface="+mn-lt"/>
                          <a:ea typeface="+mn-ea"/>
                          <a:cs typeface="+mn-cs"/>
                        </a:rPr>
                        <a:t>Dorothee Coppens (EUMETSAT) to send notifications of IASI status updates impacting its calibration to the GSICS developers mailing list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kern="1200" dirty="0">
                          <a:solidFill>
                            <a:schemeClr val="tx1"/>
                          </a:solidFill>
                          <a:effectLst/>
                          <a:latin typeface="+mn-lt"/>
                          <a:ea typeface="+mn-ea"/>
                          <a:cs typeface="+mn-cs"/>
                        </a:rPr>
                        <a:t>3/1/2021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Announced on Google Group</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Closed</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9C221"/>
                    </a:solidFill>
                  </a:tcPr>
                </a:tc>
                <a:extLst>
                  <a:ext uri="{0D108BD9-81ED-4DB2-BD59-A6C34878D82A}">
                    <a16:rowId xmlns:a16="http://schemas.microsoft.com/office/drawing/2014/main" val="10003"/>
                  </a:ext>
                </a:extLst>
              </a:tr>
              <a:tr h="609891">
                <a:tc>
                  <a:txBody>
                    <a:bodyPr/>
                    <a:lstStyle/>
                    <a:p>
                      <a:pPr fontAlgn="t"/>
                      <a:r>
                        <a:rPr lang="en-GB" sz="1200" kern="1200" dirty="0">
                          <a:solidFill>
                            <a:schemeClr val="tx1"/>
                          </a:solidFill>
                          <a:effectLst/>
                          <a:latin typeface="+mn-lt"/>
                          <a:ea typeface="+mn-ea"/>
                          <a:cs typeface="+mn-cs"/>
                        </a:rPr>
                        <a:t>A.GVNIR.2020.16f.1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kern="1200" dirty="0">
                          <a:solidFill>
                            <a:schemeClr val="tx1"/>
                          </a:solidFill>
                          <a:effectLst/>
                          <a:latin typeface="+mn-lt"/>
                          <a:ea typeface="+mn-ea"/>
                          <a:cs typeface="+mn-cs"/>
                        </a:rPr>
                        <a:t>EUMETSAT (S. Wagner) to liaise with USGS (T. Stone) to realign the GIRO with respect to the last version of the ROLO model.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kern="1200" dirty="0">
                          <a:solidFill>
                            <a:schemeClr val="tx1"/>
                          </a:solidFill>
                          <a:effectLst/>
                          <a:latin typeface="+mn-lt"/>
                          <a:ea typeface="+mn-ea"/>
                          <a:cs typeface="+mn-cs"/>
                        </a:rPr>
                        <a:t>3/1/2021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Open</a:t>
                      </a:r>
                      <a:br>
                        <a:rPr lang="en-GB" sz="1200" dirty="0" smtClean="0">
                          <a:effectLst/>
                        </a:rPr>
                      </a:br>
                      <a:r>
                        <a:rPr lang="en-GB" sz="1200" dirty="0" smtClean="0">
                          <a:effectLst/>
                        </a:rPr>
                        <a:t>(ongoing)</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2016156484"/>
                  </a:ext>
                </a:extLst>
              </a:tr>
              <a:tr h="609891">
                <a:tc>
                  <a:txBody>
                    <a:bodyPr/>
                    <a:lstStyle/>
                    <a:p>
                      <a:pPr fontAlgn="t"/>
                      <a:r>
                        <a:rPr lang="en-GB" sz="1200" kern="1200" dirty="0">
                          <a:solidFill>
                            <a:schemeClr val="tx1"/>
                          </a:solidFill>
                          <a:effectLst/>
                          <a:latin typeface="+mn-lt"/>
                          <a:ea typeface="+mn-ea"/>
                          <a:cs typeface="+mn-cs"/>
                        </a:rPr>
                        <a:t>A.GVNIR.2020.16f.2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kern="1200" dirty="0">
                          <a:solidFill>
                            <a:schemeClr val="tx1"/>
                          </a:solidFill>
                          <a:effectLst/>
                          <a:latin typeface="+mn-lt"/>
                          <a:ea typeface="+mn-ea"/>
                          <a:cs typeface="+mn-cs"/>
                        </a:rPr>
                        <a:t>EUMETSAT (S. Wagner) to propose letter of recommendation by GSICS to NASA to highlight the benefits to continue the Air-LUSI campaigns to lunar calibration.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kern="1200" dirty="0">
                          <a:solidFill>
                            <a:schemeClr val="tx1"/>
                          </a:solidFill>
                          <a:effectLst/>
                          <a:latin typeface="+mn-lt"/>
                          <a:ea typeface="+mn-ea"/>
                          <a:cs typeface="+mn-cs"/>
                        </a:rPr>
                        <a:t>3/1/2021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Open</a:t>
                      </a:r>
                      <a:br>
                        <a:rPr lang="en-GB" sz="1200" dirty="0" smtClean="0">
                          <a:effectLst/>
                        </a:rPr>
                      </a:br>
                      <a:r>
                        <a:rPr lang="en-GB" sz="1200" dirty="0" smtClean="0">
                          <a:effectLst/>
                        </a:rPr>
                        <a:t>(ongoing)</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221955978"/>
                  </a:ext>
                </a:extLst>
              </a:tr>
              <a:tr h="411455">
                <a:tc>
                  <a:txBody>
                    <a:bodyPr/>
                    <a:lstStyle/>
                    <a:p>
                      <a:pPr fontAlgn="t"/>
                      <a:r>
                        <a:rPr lang="en-GB" sz="1200" kern="1200" dirty="0">
                          <a:solidFill>
                            <a:schemeClr val="tx1"/>
                          </a:solidFill>
                          <a:effectLst/>
                          <a:latin typeface="+mn-lt"/>
                          <a:ea typeface="+mn-ea"/>
                          <a:cs typeface="+mn-cs"/>
                        </a:rPr>
                        <a:t>A.GVNIR.2020.19g.3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kern="1200" dirty="0">
                          <a:solidFill>
                            <a:schemeClr val="tx1"/>
                          </a:solidFill>
                          <a:effectLst/>
                          <a:latin typeface="+mn-lt"/>
                          <a:ea typeface="+mn-ea"/>
                          <a:cs typeface="+mn-cs"/>
                        </a:rPr>
                        <a:t>EUMETSAT (S. Wagner) to propose letter of recommendation by GSICS to NASA to highlight the benefits of ARCSTONE project for GSICS activities and its members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kern="1200" dirty="0">
                          <a:solidFill>
                            <a:schemeClr val="tx1"/>
                          </a:solidFill>
                          <a:effectLst/>
                          <a:latin typeface="+mn-lt"/>
                          <a:ea typeface="+mn-ea"/>
                          <a:cs typeface="+mn-cs"/>
                        </a:rPr>
                        <a:t>3/1/2021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NASA cannot accept such a letter</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Closed</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1858203635"/>
                  </a:ext>
                </a:extLst>
              </a:tr>
              <a:tr h="411455">
                <a:tc>
                  <a:txBody>
                    <a:bodyPr/>
                    <a:lstStyle/>
                    <a:p>
                      <a:pPr fontAlgn="t"/>
                      <a:r>
                        <a:rPr lang="en-GB" sz="1200" kern="1200" dirty="0">
                          <a:solidFill>
                            <a:schemeClr val="tx1"/>
                          </a:solidFill>
                          <a:effectLst/>
                          <a:latin typeface="+mn-lt"/>
                          <a:ea typeface="+mn-ea"/>
                          <a:cs typeface="+mn-cs"/>
                        </a:rPr>
                        <a:t>A.GWG.2020.1e.1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kern="1200" dirty="0">
                          <a:solidFill>
                            <a:schemeClr val="tx1"/>
                          </a:solidFill>
                          <a:effectLst/>
                          <a:latin typeface="+mn-lt"/>
                          <a:ea typeface="+mn-ea"/>
                          <a:cs typeface="+mn-cs"/>
                        </a:rPr>
                        <a:t>Create a GSICS Meeting to discuss GSICS input and what we would like to learn to guide participation in the ECMWF/EUMETSAT Workshop on characterizing random and systematic errors in satellite data assimilation for </a:t>
                      </a:r>
                      <a:r>
                        <a:rPr lang="en-US" sz="1200" kern="1200" dirty="0" smtClean="0">
                          <a:solidFill>
                            <a:schemeClr val="tx1"/>
                          </a:solidFill>
                          <a:effectLst/>
                          <a:latin typeface="+mn-lt"/>
                          <a:ea typeface="+mn-ea"/>
                          <a:cs typeface="+mn-cs"/>
                        </a:rPr>
                        <a:t>NWP</a:t>
                      </a:r>
                      <a:endParaRPr lang="en-US" sz="1200" kern="1200" dirty="0">
                        <a:solidFill>
                          <a:schemeClr val="tx1"/>
                        </a:solidFill>
                        <a:effectLst/>
                        <a:latin typeface="+mn-lt"/>
                        <a:ea typeface="+mn-ea"/>
                        <a:cs typeface="+mn-cs"/>
                      </a:endParaRP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kern="1200" dirty="0" smtClean="0">
                          <a:solidFill>
                            <a:schemeClr val="tx1"/>
                          </a:solidFill>
                          <a:effectLst/>
                          <a:latin typeface="+mn-lt"/>
                          <a:ea typeface="+mn-ea"/>
                          <a:cs typeface="+mn-cs"/>
                        </a:rPr>
                        <a:t>30/09/2020</a:t>
                      </a:r>
                      <a:endParaRPr lang="en-GB" sz="1200" kern="1200" dirty="0">
                        <a:solidFill>
                          <a:schemeClr val="tx1"/>
                        </a:solidFill>
                        <a:effectLst/>
                        <a:latin typeface="+mn-lt"/>
                        <a:ea typeface="+mn-ea"/>
                        <a:cs typeface="+mn-cs"/>
                      </a:endParaRP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06/08/2020</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See meeting </a:t>
                      </a:r>
                      <a:r>
                        <a:rPr lang="en-GB" sz="1200" dirty="0" smtClean="0">
                          <a:effectLst/>
                          <a:hlinkClick r:id="rId4"/>
                        </a:rPr>
                        <a:t>2020-06-08</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dirty="0" smtClean="0">
                          <a:effectLst/>
                        </a:rPr>
                        <a:t>Closed</a:t>
                      </a:r>
                    </a:p>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2498237127"/>
                  </a:ext>
                </a:extLst>
              </a:tr>
              <a:tr h="411455">
                <a:tc>
                  <a:txBody>
                    <a:bodyPr/>
                    <a:lstStyle/>
                    <a:p>
                      <a:pPr fontAlgn="t"/>
                      <a:r>
                        <a:rPr lang="en-GB" sz="1200" kern="1200" dirty="0">
                          <a:solidFill>
                            <a:schemeClr val="tx1"/>
                          </a:solidFill>
                          <a:effectLst/>
                          <a:latin typeface="+mn-lt"/>
                          <a:ea typeface="+mn-ea"/>
                          <a:cs typeface="+mn-cs"/>
                        </a:rPr>
                        <a:t>A.GWG.20200416.1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kern="1200" dirty="0">
                          <a:solidFill>
                            <a:schemeClr val="tx1"/>
                          </a:solidFill>
                          <a:effectLst/>
                          <a:latin typeface="+mn-lt"/>
                          <a:ea typeface="+mn-ea"/>
                          <a:cs typeface="+mn-cs"/>
                        </a:rPr>
                        <a:t>Dorothee Coppens (EUMETSAT) to circulate plans for </a:t>
                      </a:r>
                      <a:r>
                        <a:rPr lang="en-US" sz="1200" kern="1200" dirty="0" err="1">
                          <a:solidFill>
                            <a:schemeClr val="tx1"/>
                          </a:solidFill>
                          <a:effectLst/>
                          <a:latin typeface="+mn-lt"/>
                          <a:ea typeface="+mn-ea"/>
                          <a:cs typeface="+mn-cs"/>
                        </a:rPr>
                        <a:t>Metop</a:t>
                      </a:r>
                      <a:r>
                        <a:rPr lang="en-US" sz="1200" kern="1200" dirty="0">
                          <a:solidFill>
                            <a:schemeClr val="tx1"/>
                          </a:solidFill>
                          <a:effectLst/>
                          <a:latin typeface="+mn-lt"/>
                          <a:ea typeface="+mn-ea"/>
                          <a:cs typeface="+mn-cs"/>
                        </a:rPr>
                        <a:t>-A End Of Life testing, which is expected for 2021Q3/Q4 for IASI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3/1/2021 </a:t>
                      </a:r>
                    </a:p>
                    <a:p>
                      <a:pPr algn="ctr" fontAlgn="t"/>
                      <a:endParaRPr lang="en-GB" sz="1200" kern="1200" dirty="0">
                        <a:solidFill>
                          <a:schemeClr val="tx1"/>
                        </a:solidFill>
                        <a:effectLst/>
                        <a:latin typeface="+mn-lt"/>
                        <a:ea typeface="+mn-ea"/>
                        <a:cs typeface="+mn-cs"/>
                      </a:endParaRP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dirty="0" smtClean="0">
                          <a:effectLst/>
                        </a:rPr>
                        <a:t>Announced on Google Group</a:t>
                      </a:r>
                    </a:p>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Closed</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3762302809"/>
                  </a:ext>
                </a:extLst>
              </a:tr>
              <a:tr h="411455">
                <a:tc>
                  <a:txBody>
                    <a:bodyPr/>
                    <a:lstStyle/>
                    <a:p>
                      <a:pPr fontAlgn="t"/>
                      <a:r>
                        <a:rPr lang="en-GB" sz="1200" kern="1200" dirty="0">
                          <a:solidFill>
                            <a:schemeClr val="tx1"/>
                          </a:solidFill>
                          <a:effectLst/>
                          <a:latin typeface="+mn-lt"/>
                          <a:ea typeface="+mn-ea"/>
                          <a:cs typeface="+mn-cs"/>
                        </a:rPr>
                        <a:t>A.GWG.2020.1f.1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kern="1200" dirty="0">
                          <a:solidFill>
                            <a:schemeClr val="tx1"/>
                          </a:solidFill>
                          <a:effectLst/>
                          <a:latin typeface="+mn-lt"/>
                          <a:ea typeface="+mn-ea"/>
                          <a:cs typeface="+mn-cs"/>
                        </a:rPr>
                        <a:t>GSICS will hold a web meeting in June to establish a Task Force from GSICS and ISCCP-NG to identify requirements and set up pilot programs before a meeting at EUMETSAT in September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3/1/2021 </a:t>
                      </a:r>
                    </a:p>
                    <a:p>
                      <a:pPr algn="ctr" fontAlgn="t"/>
                      <a:endParaRPr lang="en-GB" sz="1200" kern="1200" dirty="0">
                        <a:solidFill>
                          <a:schemeClr val="tx1"/>
                        </a:solidFill>
                        <a:effectLst/>
                        <a:latin typeface="+mn-lt"/>
                        <a:ea typeface="+mn-ea"/>
                        <a:cs typeface="+mn-cs"/>
                      </a:endParaRP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See meeting</a:t>
                      </a:r>
                      <a:r>
                        <a:rPr lang="en-GB" sz="1200" baseline="0" dirty="0" smtClean="0">
                          <a:effectLst/>
                        </a:rPr>
                        <a:t> </a:t>
                      </a:r>
                      <a:r>
                        <a:rPr lang="en-GB" sz="1200" baseline="0" dirty="0" smtClean="0">
                          <a:effectLst/>
                          <a:hlinkClick r:id="rId5"/>
                        </a:rPr>
                        <a:t>2020-08-12</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Closed</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265936691"/>
                  </a:ext>
                </a:extLst>
              </a:tr>
            </a:tbl>
          </a:graphicData>
        </a:graphic>
      </p:graphicFrame>
    </p:spTree>
    <p:extLst>
      <p:ext uri="{BB962C8B-B14F-4D97-AF65-F5344CB8AC3E}">
        <p14:creationId xmlns:p14="http://schemas.microsoft.com/office/powerpoint/2010/main" val="11056508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on EUMETSAT 2020 </a:t>
            </a:r>
            <a:r>
              <a:rPr lang="en-GB" dirty="0">
                <a:hlinkClick r:id="rId2"/>
              </a:rPr>
              <a:t>GSICS </a:t>
            </a:r>
            <a:r>
              <a:rPr lang="en-GB" dirty="0" smtClean="0">
                <a:hlinkClick r:id="rId2"/>
              </a:rPr>
              <a:t>Actions</a:t>
            </a:r>
            <a:r>
              <a:rPr lang="en-GB" dirty="0" smtClean="0"/>
              <a:t> - continued</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43701474"/>
              </p:ext>
            </p:extLst>
          </p:nvPr>
        </p:nvGraphicFramePr>
        <p:xfrm>
          <a:off x="209005" y="1031364"/>
          <a:ext cx="11560628" cy="4301618"/>
        </p:xfrm>
        <a:graphic>
          <a:graphicData uri="http://schemas.openxmlformats.org/drawingml/2006/table">
            <a:tbl>
              <a:tblPr/>
              <a:tblGrid>
                <a:gridCol w="1692011">
                  <a:extLst>
                    <a:ext uri="{9D8B030D-6E8A-4147-A177-3AD203B41FA5}">
                      <a16:colId xmlns:a16="http://schemas.microsoft.com/office/drawing/2014/main" val="20000"/>
                    </a:ext>
                  </a:extLst>
                </a:gridCol>
                <a:gridCol w="6156558">
                  <a:extLst>
                    <a:ext uri="{9D8B030D-6E8A-4147-A177-3AD203B41FA5}">
                      <a16:colId xmlns:a16="http://schemas.microsoft.com/office/drawing/2014/main" val="20001"/>
                    </a:ext>
                  </a:extLst>
                </a:gridCol>
                <a:gridCol w="991297">
                  <a:extLst>
                    <a:ext uri="{9D8B030D-6E8A-4147-A177-3AD203B41FA5}">
                      <a16:colId xmlns:a16="http://schemas.microsoft.com/office/drawing/2014/main" val="20002"/>
                    </a:ext>
                  </a:extLst>
                </a:gridCol>
                <a:gridCol w="991297">
                  <a:extLst>
                    <a:ext uri="{9D8B030D-6E8A-4147-A177-3AD203B41FA5}">
                      <a16:colId xmlns:a16="http://schemas.microsoft.com/office/drawing/2014/main" val="20003"/>
                    </a:ext>
                  </a:extLst>
                </a:gridCol>
                <a:gridCol w="961699">
                  <a:extLst>
                    <a:ext uri="{9D8B030D-6E8A-4147-A177-3AD203B41FA5}">
                      <a16:colId xmlns:a16="http://schemas.microsoft.com/office/drawing/2014/main" val="20004"/>
                    </a:ext>
                  </a:extLst>
                </a:gridCol>
                <a:gridCol w="767766">
                  <a:extLst>
                    <a:ext uri="{9D8B030D-6E8A-4147-A177-3AD203B41FA5}">
                      <a16:colId xmlns:a16="http://schemas.microsoft.com/office/drawing/2014/main" val="20005"/>
                    </a:ext>
                  </a:extLst>
                </a:gridCol>
              </a:tblGrid>
              <a:tr h="613538">
                <a:tc>
                  <a:txBody>
                    <a:bodyPr/>
                    <a:lstStyle/>
                    <a:p>
                      <a:r>
                        <a:rPr lang="en-GB" sz="1200" b="1" dirty="0">
                          <a:solidFill>
                            <a:srgbClr val="2E6E9E"/>
                          </a:solidFill>
                          <a:effectLst/>
                        </a:rPr>
                        <a:t>Action Id</a:t>
                      </a:r>
                    </a:p>
                  </a:txBody>
                  <a:tcPr marL="15123" marR="15123" marT="8402" marB="8402"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Summary</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Expected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Actual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Deliverable Usage</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Status</a:t>
                      </a:r>
                    </a:p>
                  </a:txBody>
                  <a:tcPr marL="15123" marR="15123" marT="8402" marB="8402"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10000"/>
                  </a:ext>
                </a:extLst>
              </a:tr>
              <a:tr h="411455">
                <a:tc>
                  <a:txBody>
                    <a:bodyPr/>
                    <a:lstStyle/>
                    <a:p>
                      <a:pPr marL="0" algn="l" defTabSz="1125444" rtl="0" eaLnBrk="1" fontAlgn="t" latinLnBrk="0" hangingPunct="1">
                        <a:spcAft>
                          <a:spcPts val="0"/>
                        </a:spcAft>
                      </a:pPr>
                      <a:r>
                        <a:rPr lang="en-GB" sz="1200" kern="1200" dirty="0">
                          <a:solidFill>
                            <a:schemeClr val="tx1"/>
                          </a:solidFill>
                          <a:effectLst/>
                          <a:latin typeface="+mn-lt"/>
                          <a:ea typeface="+mn-ea"/>
                          <a:cs typeface="+mn-cs"/>
                        </a:rPr>
                        <a:t>A.GVNIR.2020.18g.1</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1F1F1"/>
                    </a:solidFill>
                  </a:tcPr>
                </a:tc>
                <a:tc>
                  <a:txBody>
                    <a:bodyPr/>
                    <a:lstStyle/>
                    <a:p>
                      <a:pPr marL="0" algn="l" defTabSz="1125444" rtl="0" eaLnBrk="1" fontAlgn="t" latinLnBrk="0" hangingPunct="1">
                        <a:spcAft>
                          <a:spcPts val="0"/>
                        </a:spcAft>
                      </a:pPr>
                      <a:r>
                        <a:rPr lang="en-GB" sz="1200" kern="1200" dirty="0">
                          <a:solidFill>
                            <a:schemeClr val="tx1"/>
                          </a:solidFill>
                          <a:effectLst/>
                          <a:latin typeface="+mn-lt"/>
                          <a:ea typeface="+mn-ea"/>
                          <a:cs typeface="+mn-cs"/>
                        </a:rPr>
                        <a:t>UMD (Hu Tiger Yang) to coordinate with EUMETSAT (Vinia Mattioli) to draft a note outlining possible further collaborations on microwave and thermal infrared lunar calibration activities.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marL="0" algn="l" defTabSz="1125444" rtl="0" eaLnBrk="1" fontAlgn="t" latinLnBrk="0" hangingPunct="1">
                        <a:spcAft>
                          <a:spcPts val="0"/>
                        </a:spcAft>
                      </a:pPr>
                      <a:r>
                        <a:rPr lang="en-GB" sz="1200" kern="1200">
                          <a:solidFill>
                            <a:schemeClr val="tx1"/>
                          </a:solidFill>
                          <a:effectLst/>
                          <a:latin typeface="+mn-lt"/>
                          <a:ea typeface="+mn-ea"/>
                          <a:cs typeface="+mn-cs"/>
                        </a:rPr>
                        <a:t>Hu (Tiger) Yang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marL="0" algn="l" defTabSz="1125444" rtl="0" eaLnBrk="1" fontAlgn="t" latinLnBrk="0" hangingPunct="1">
                        <a:spcAft>
                          <a:spcPts val="0"/>
                        </a:spcAft>
                      </a:pPr>
                      <a:r>
                        <a:rPr lang="en-GB" sz="1200" kern="1200">
                          <a:solidFill>
                            <a:schemeClr val="tx1"/>
                          </a:solidFill>
                          <a:effectLst/>
                          <a:latin typeface="+mn-lt"/>
                          <a:ea typeface="+mn-ea"/>
                          <a:cs typeface="+mn-cs"/>
                        </a:rPr>
                        <a:t>3/1/2021 </a:t>
                      </a:r>
                    </a:p>
                    <a:p>
                      <a:pPr marL="0" algn="l" defTabSz="1125444" rtl="0" eaLnBrk="1" fontAlgn="t" latinLnBrk="0" hangingPunct="1">
                        <a:spcAft>
                          <a:spcPts val="0"/>
                        </a:spcAft>
                      </a:pPr>
                      <a:r>
                        <a:rPr lang="en-GB" sz="1200" kern="1200">
                          <a:solidFill>
                            <a:schemeClr val="tx1"/>
                          </a:solidFill>
                          <a:effectLst/>
                          <a:latin typeface="+mn-lt"/>
                          <a:ea typeface="+mn-ea"/>
                          <a:cs typeface="+mn-cs"/>
                        </a:rPr>
                        <a:t>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marL="0" algn="l" defTabSz="1125444" rtl="0" eaLnBrk="1" fontAlgn="t" latinLnBrk="0" hangingPunct="1">
                        <a:spcAft>
                          <a:spcPts val="0"/>
                        </a:spcAft>
                      </a:pPr>
                      <a:r>
                        <a:rPr lang="en-GB" sz="1200" kern="1200" dirty="0" smtClean="0">
                          <a:solidFill>
                            <a:schemeClr val="tx1"/>
                          </a:solidFill>
                          <a:effectLst/>
                          <a:latin typeface="+mn-lt"/>
                          <a:ea typeface="+mn-ea"/>
                          <a:cs typeface="+mn-cs"/>
                        </a:rPr>
                        <a:t>memo was prepared and circulated to GSICS MW chairs + LC community</a:t>
                      </a:r>
                      <a:endParaRPr lang="en-GB" sz="1200" kern="1200" dirty="0">
                        <a:solidFill>
                          <a:schemeClr val="tx1"/>
                        </a:solidFill>
                        <a:effectLst/>
                        <a:latin typeface="+mn-lt"/>
                        <a:ea typeface="+mn-ea"/>
                        <a:cs typeface="+mn-cs"/>
                      </a:endParaRP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dirty="0" smtClean="0">
                          <a:effectLst/>
                        </a:rPr>
                        <a:t>Closed</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99C221"/>
                    </a:solidFill>
                  </a:tcPr>
                </a:tc>
                <a:extLst>
                  <a:ext uri="{0D108BD9-81ED-4DB2-BD59-A6C34878D82A}">
                    <a16:rowId xmlns:a16="http://schemas.microsoft.com/office/drawing/2014/main" val="1309696097"/>
                  </a:ext>
                </a:extLst>
              </a:tr>
              <a:tr h="411455">
                <a:tc>
                  <a:txBody>
                    <a:bodyPr/>
                    <a:lstStyle/>
                    <a:p>
                      <a:pPr fontAlgn="t"/>
                      <a:r>
                        <a:rPr lang="en-GB" sz="1200" kern="1200" dirty="0">
                          <a:solidFill>
                            <a:schemeClr val="tx1"/>
                          </a:solidFill>
                          <a:effectLst/>
                          <a:latin typeface="+mn-lt"/>
                          <a:ea typeface="+mn-ea"/>
                          <a:cs typeface="+mn-cs"/>
                        </a:rPr>
                        <a:t>A.GVNIR.2020.16f.3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kern="1200" dirty="0">
                          <a:solidFill>
                            <a:schemeClr val="tx1"/>
                          </a:solidFill>
                          <a:effectLst/>
                          <a:latin typeface="+mn-lt"/>
                          <a:ea typeface="+mn-ea"/>
                          <a:cs typeface="+mn-cs"/>
                        </a:rPr>
                        <a:t>EUMETSAT (S. Wagner) to report on the Model </a:t>
                      </a:r>
                      <a:r>
                        <a:rPr lang="en-US" sz="1200" kern="1200" dirty="0" smtClean="0">
                          <a:solidFill>
                            <a:schemeClr val="tx1"/>
                          </a:solidFill>
                          <a:effectLst/>
                          <a:latin typeface="+mn-lt"/>
                          <a:ea typeface="+mn-ea"/>
                          <a:cs typeface="+mn-cs"/>
                        </a:rPr>
                        <a:t>Inter Comparison </a:t>
                      </a:r>
                      <a:r>
                        <a:rPr lang="en-US" sz="1200" kern="1200" dirty="0">
                          <a:solidFill>
                            <a:schemeClr val="tx1"/>
                          </a:solidFill>
                          <a:effectLst/>
                          <a:latin typeface="+mn-lt"/>
                          <a:ea typeface="+mn-ea"/>
                          <a:cs typeface="+mn-cs"/>
                        </a:rPr>
                        <a:t>Exercise at the next GSICS annual meeting + Lunar Calibration Community.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3/1/2021 </a:t>
                      </a:r>
                    </a:p>
                    <a:p>
                      <a:pPr algn="ctr" fontAlgn="t"/>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Open</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9"/>
                  </a:ext>
                </a:extLst>
              </a:tr>
              <a:tr h="411455">
                <a:tc>
                  <a:txBody>
                    <a:bodyPr/>
                    <a:lstStyle/>
                    <a:p>
                      <a:pPr fontAlgn="t"/>
                      <a:r>
                        <a:rPr lang="en-GB" sz="1200" kern="1200" dirty="0">
                          <a:solidFill>
                            <a:schemeClr val="tx1"/>
                          </a:solidFill>
                          <a:effectLst/>
                          <a:latin typeface="+mn-lt"/>
                          <a:ea typeface="+mn-ea"/>
                          <a:cs typeface="+mn-cs"/>
                        </a:rPr>
                        <a:t>A.GVNIR.2020.16f.4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kern="1200" dirty="0">
                          <a:solidFill>
                            <a:schemeClr val="tx1"/>
                          </a:solidFill>
                          <a:effectLst/>
                          <a:latin typeface="+mn-lt"/>
                          <a:ea typeface="+mn-ea"/>
                          <a:cs typeface="+mn-cs"/>
                        </a:rPr>
                        <a:t>EUMETSAT (S. Wagner) to check possibilities to create a distribution list for the Lunar Calibration Community.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3/1/2021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Open</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10"/>
                  </a:ext>
                </a:extLst>
              </a:tr>
              <a:tr h="411455">
                <a:tc>
                  <a:txBody>
                    <a:bodyPr/>
                    <a:lstStyle/>
                    <a:p>
                      <a:pPr fontAlgn="t"/>
                      <a:r>
                        <a:rPr lang="en-GB" sz="1200" kern="1200" dirty="0">
                          <a:solidFill>
                            <a:schemeClr val="tx1"/>
                          </a:solidFill>
                          <a:effectLst/>
                          <a:latin typeface="+mn-lt"/>
                          <a:ea typeface="+mn-ea"/>
                          <a:cs typeface="+mn-cs"/>
                        </a:rPr>
                        <a:t>A.GVNIR.2020.19g.2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kern="1200" dirty="0">
                          <a:solidFill>
                            <a:schemeClr val="tx1"/>
                          </a:solidFill>
                          <a:effectLst/>
                          <a:latin typeface="+mn-lt"/>
                          <a:ea typeface="+mn-ea"/>
                          <a:cs typeface="+mn-cs"/>
                        </a:rPr>
                        <a:t>EUMETSAT (S. Wagner) to liaise with the participants to the Lunar Calibration Workshop to ensure a follow-on on the actions / recommendations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dirty="0" smtClean="0">
                          <a:effectLst/>
                        </a:rPr>
                        <a:t>3/1/2021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Open</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11"/>
                  </a:ext>
                </a:extLst>
              </a:tr>
              <a:tr h="411455">
                <a:tc>
                  <a:txBody>
                    <a:bodyPr/>
                    <a:lstStyle/>
                    <a:p>
                      <a:pPr fontAlgn="t"/>
                      <a:r>
                        <a:rPr lang="en-GB" sz="1200" kern="1200" dirty="0">
                          <a:solidFill>
                            <a:schemeClr val="tx1"/>
                          </a:solidFill>
                          <a:effectLst/>
                          <a:latin typeface="+mn-lt"/>
                          <a:ea typeface="+mn-ea"/>
                          <a:cs typeface="+mn-cs"/>
                        </a:rPr>
                        <a:t>R.GVNIR.2020.16f.2: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AFAFA"/>
                    </a:solidFill>
                  </a:tcPr>
                </a:tc>
                <a:tc>
                  <a:txBody>
                    <a:bodyPr/>
                    <a:lstStyle/>
                    <a:p>
                      <a:pPr fontAlgn="t"/>
                      <a:r>
                        <a:rPr lang="en-US" sz="1200" kern="1200" dirty="0">
                          <a:solidFill>
                            <a:schemeClr val="tx1"/>
                          </a:solidFill>
                          <a:effectLst/>
                          <a:latin typeface="+mn-lt"/>
                          <a:ea typeface="+mn-ea"/>
                          <a:cs typeface="+mn-cs"/>
                        </a:rPr>
                        <a:t>EUMETSAT (S. Wagner) to investigate the possibility to revisit the mechanism to share the GIRO model, whilst respecting the existing license agreement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dirty="0" smtClean="0">
                          <a:effectLst/>
                        </a:rPr>
                        <a:t>3/1/2021 </a:t>
                      </a:r>
                    </a:p>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dirty="0" smtClean="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r>
                        <a:rPr lang="en-GB" sz="1200" dirty="0" smtClean="0">
                          <a:effectLst/>
                        </a:rPr>
                        <a:t>Open</a:t>
                      </a:r>
                      <a:br>
                        <a:rPr lang="en-GB" sz="1200" dirty="0" smtClean="0">
                          <a:effectLst/>
                        </a:rPr>
                      </a:br>
                      <a:r>
                        <a:rPr lang="en-GB" sz="1200" dirty="0" smtClean="0">
                          <a:effectLst/>
                        </a:rPr>
                        <a:t>(ongoing)</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DFCD8"/>
                    </a:solidFill>
                  </a:tcPr>
                </a:tc>
                <a:extLst>
                  <a:ext uri="{0D108BD9-81ED-4DB2-BD59-A6C34878D82A}">
                    <a16:rowId xmlns:a16="http://schemas.microsoft.com/office/drawing/2014/main" val="1146007930"/>
                  </a:ext>
                </a:extLst>
              </a:tr>
            </a:tbl>
          </a:graphicData>
        </a:graphic>
      </p:graphicFrame>
    </p:spTree>
    <p:extLst>
      <p:ext uri="{BB962C8B-B14F-4D97-AF65-F5344CB8AC3E}">
        <p14:creationId xmlns:p14="http://schemas.microsoft.com/office/powerpoint/2010/main" val="15846948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on EUMETSAT 2019 Actions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99480358"/>
              </p:ext>
            </p:extLst>
          </p:nvPr>
        </p:nvGraphicFramePr>
        <p:xfrm>
          <a:off x="522514" y="1031364"/>
          <a:ext cx="11364687" cy="5808530"/>
        </p:xfrm>
        <a:graphic>
          <a:graphicData uri="http://schemas.openxmlformats.org/drawingml/2006/table">
            <a:tbl>
              <a:tblPr/>
              <a:tblGrid>
                <a:gridCol w="1663333">
                  <a:extLst>
                    <a:ext uri="{9D8B030D-6E8A-4147-A177-3AD203B41FA5}">
                      <a16:colId xmlns:a16="http://schemas.microsoft.com/office/drawing/2014/main" val="20000"/>
                    </a:ext>
                  </a:extLst>
                </a:gridCol>
                <a:gridCol w="6052210">
                  <a:extLst>
                    <a:ext uri="{9D8B030D-6E8A-4147-A177-3AD203B41FA5}">
                      <a16:colId xmlns:a16="http://schemas.microsoft.com/office/drawing/2014/main" val="20001"/>
                    </a:ext>
                  </a:extLst>
                </a:gridCol>
                <a:gridCol w="974496">
                  <a:extLst>
                    <a:ext uri="{9D8B030D-6E8A-4147-A177-3AD203B41FA5}">
                      <a16:colId xmlns:a16="http://schemas.microsoft.com/office/drawing/2014/main" val="20002"/>
                    </a:ext>
                  </a:extLst>
                </a:gridCol>
                <a:gridCol w="974496">
                  <a:extLst>
                    <a:ext uri="{9D8B030D-6E8A-4147-A177-3AD203B41FA5}">
                      <a16:colId xmlns:a16="http://schemas.microsoft.com/office/drawing/2014/main" val="20003"/>
                    </a:ext>
                  </a:extLst>
                </a:gridCol>
                <a:gridCol w="945399">
                  <a:extLst>
                    <a:ext uri="{9D8B030D-6E8A-4147-A177-3AD203B41FA5}">
                      <a16:colId xmlns:a16="http://schemas.microsoft.com/office/drawing/2014/main" val="20004"/>
                    </a:ext>
                  </a:extLst>
                </a:gridCol>
                <a:gridCol w="754753">
                  <a:extLst>
                    <a:ext uri="{9D8B030D-6E8A-4147-A177-3AD203B41FA5}">
                      <a16:colId xmlns:a16="http://schemas.microsoft.com/office/drawing/2014/main" val="20005"/>
                    </a:ext>
                  </a:extLst>
                </a:gridCol>
              </a:tblGrid>
              <a:tr h="613538">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Action Id</a:t>
                      </a:r>
                    </a:p>
                  </a:txBody>
                  <a:tcPr marL="15123" marR="15123" marT="8402" marB="8402"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Summary</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Expected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Actual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Deliverable Usage</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Status</a:t>
                      </a:r>
                    </a:p>
                  </a:txBody>
                  <a:tcPr marL="15123" marR="15123" marT="8402" marB="8402"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10000"/>
                  </a:ext>
                </a:extLst>
              </a:tr>
              <a:tr h="411455">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A.GDWG.2019.9c.1 </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marL="0" marR="0" lvl="0" indent="0" algn="l" defTabSz="1125444"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Peter Miu (EUMETSAT) to upload products </a:t>
                      </a:r>
                      <a:r>
                        <a:rPr lang="en-US" sz="1200" kern="1200" dirty="0" err="1" smtClean="0">
                          <a:solidFill>
                            <a:schemeClr val="tx1"/>
                          </a:solidFill>
                          <a:effectLst/>
                          <a:latin typeface="+mn-lt"/>
                          <a:ea typeface="+mn-ea"/>
                          <a:cs typeface="+mn-cs"/>
                        </a:rPr>
                        <a:t>synchronisation</a:t>
                      </a:r>
                      <a:r>
                        <a:rPr lang="en-US" sz="1200" kern="1200" dirty="0" smtClean="0">
                          <a:solidFill>
                            <a:schemeClr val="tx1"/>
                          </a:solidFill>
                          <a:effectLst/>
                          <a:latin typeface="+mn-lt"/>
                          <a:ea typeface="+mn-ea"/>
                          <a:cs typeface="+mn-cs"/>
                        </a:rPr>
                        <a:t> script to GitHub. </a:t>
                      </a:r>
                      <a:endParaRPr lang="en-US"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3/1/2020 </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Open  </a:t>
                      </a:r>
                    </a:p>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DB00"/>
                    </a:solidFill>
                  </a:tcPr>
                </a:tc>
                <a:extLst>
                  <a:ext uri="{0D108BD9-81ED-4DB2-BD59-A6C34878D82A}">
                    <a16:rowId xmlns:a16="http://schemas.microsoft.com/office/drawing/2014/main" val="10002"/>
                  </a:ext>
                </a:extLst>
              </a:tr>
              <a:tr h="360272">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A.GDWG.2019.9c.2 </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marL="0" marR="0" lvl="0" indent="0" algn="l" defTabSz="1125444" rtl="0" eaLnBrk="1" fontAlgn="t"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Zhe</a:t>
                      </a:r>
                      <a:r>
                        <a:rPr lang="en-US" sz="1200" kern="1200" dirty="0" smtClean="0">
                          <a:solidFill>
                            <a:schemeClr val="tx1"/>
                          </a:solidFill>
                          <a:effectLst/>
                          <a:latin typeface="+mn-lt"/>
                          <a:ea typeface="+mn-ea"/>
                          <a:cs typeface="+mn-cs"/>
                        </a:rPr>
                        <a:t> Xu (CMA) and Peter Miu (EUMETSAT) to work on preparing a version of CMA source data down script for the users</a:t>
                      </a:r>
                      <a:endParaRPr lang="en-US"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3/1/2020 </a:t>
                      </a:r>
                      <a:endParaRPr lang="en-GB" sz="1200" kern="1200" noProof="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DB00"/>
                    </a:solidFill>
                  </a:tcPr>
                </a:tc>
                <a:extLst>
                  <a:ext uri="{0D108BD9-81ED-4DB2-BD59-A6C34878D82A}">
                    <a16:rowId xmlns:a16="http://schemas.microsoft.com/office/drawing/2014/main" val="10003"/>
                  </a:ext>
                </a:extLst>
              </a:tr>
              <a:tr h="411455">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A.GDWG.2019.9p.1 </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marL="0" marR="0" lvl="0" indent="0" algn="l" defTabSz="1125444"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Peter Miu (EUMETSAT) to provide a user guide for using the THREDDS system.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3/1/2020 </a:t>
                      </a:r>
                      <a:endParaRPr lang="en-GB" sz="1200" kern="1200" noProof="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Open  </a:t>
                      </a:r>
                    </a:p>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DB00"/>
                    </a:solidFill>
                  </a:tcPr>
                </a:tc>
                <a:extLst>
                  <a:ext uri="{0D108BD9-81ED-4DB2-BD59-A6C34878D82A}">
                    <a16:rowId xmlns:a16="http://schemas.microsoft.com/office/drawing/2014/main" val="10004"/>
                  </a:ext>
                </a:extLst>
              </a:tr>
              <a:tr h="411455">
                <a:tc>
                  <a:txBody>
                    <a:bodyPr/>
                    <a:lstStyle/>
                    <a:p>
                      <a:pPr fontAlgn="t"/>
                      <a:r>
                        <a:rPr lang="en-GB" sz="1200" kern="1200" dirty="0">
                          <a:solidFill>
                            <a:schemeClr val="tx1"/>
                          </a:solidFill>
                          <a:effectLst/>
                          <a:latin typeface="+mn-lt"/>
                          <a:ea typeface="+mn-ea"/>
                          <a:cs typeface="+mn-cs"/>
                        </a:rPr>
                        <a:t>A.GMW.2019.11.2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kern="1200" dirty="0">
                          <a:solidFill>
                            <a:schemeClr val="tx1"/>
                          </a:solidFill>
                          <a:effectLst/>
                          <a:latin typeface="+mn-lt"/>
                          <a:ea typeface="+mn-ea"/>
                          <a:cs typeface="+mn-cs"/>
                        </a:rPr>
                        <a:t>Qifeng Lu(CMA) and Viju John (EUMETSAT) to provide content and feedback to the Microwave Reference document shared by Manik Bali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3/1/2020</a:t>
                      </a:r>
                      <a:endParaRPr lang="en-GB" sz="1200" kern="1200" noProof="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Open  </a:t>
                      </a:r>
                    </a:p>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DB00"/>
                    </a:solidFill>
                  </a:tcPr>
                </a:tc>
                <a:extLst>
                  <a:ext uri="{0D108BD9-81ED-4DB2-BD59-A6C34878D82A}">
                    <a16:rowId xmlns:a16="http://schemas.microsoft.com/office/drawing/2014/main" val="10005"/>
                  </a:ext>
                </a:extLst>
              </a:tr>
              <a:tr h="411455">
                <a:tc>
                  <a:txBody>
                    <a:bodyPr/>
                    <a:lstStyle/>
                    <a:p>
                      <a:pPr fontAlgn="t"/>
                      <a:r>
                        <a:rPr lang="en-GB" sz="1200" kern="1200" dirty="0">
                          <a:solidFill>
                            <a:schemeClr val="tx1"/>
                          </a:solidFill>
                          <a:effectLst/>
                          <a:latin typeface="+mn-lt"/>
                          <a:ea typeface="+mn-ea"/>
                          <a:cs typeface="+mn-cs"/>
                        </a:rPr>
                        <a:t>A.GRWG.2019.9e.1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kern="1200" dirty="0">
                          <a:solidFill>
                            <a:schemeClr val="tx1"/>
                          </a:solidFill>
                          <a:effectLst/>
                          <a:latin typeface="+mn-lt"/>
                          <a:ea typeface="+mn-ea"/>
                          <a:cs typeface="+mn-cs"/>
                        </a:rPr>
                        <a:t>Lin Chen (CMA) and Sebastien Wagner (EUMETSAT) to specify user requirements and use cases on Level-1 data subsets over PICS and SNO prediction, and present it to GRWG in order to see if this is useful for the supporting GPRC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3/1/2020 </a:t>
                      </a:r>
                      <a:endParaRPr lang="en-GB" sz="1200" kern="1200" noProof="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Open</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DB00"/>
                    </a:solidFill>
                  </a:tcPr>
                </a:tc>
                <a:extLst>
                  <a:ext uri="{0D108BD9-81ED-4DB2-BD59-A6C34878D82A}">
                    <a16:rowId xmlns:a16="http://schemas.microsoft.com/office/drawing/2014/main" val="10006"/>
                  </a:ext>
                </a:extLst>
              </a:tr>
              <a:tr h="411455">
                <a:tc>
                  <a:txBody>
                    <a:bodyPr/>
                    <a:lstStyle/>
                    <a:p>
                      <a:pPr fontAlgn="t"/>
                      <a:r>
                        <a:rPr lang="en-GB" sz="1200" kern="1200" dirty="0">
                          <a:solidFill>
                            <a:schemeClr val="tx1"/>
                          </a:solidFill>
                          <a:effectLst/>
                          <a:latin typeface="+mn-lt"/>
                          <a:ea typeface="+mn-ea"/>
                          <a:cs typeface="+mn-cs"/>
                        </a:rPr>
                        <a:t>A.GUV.2019.8i.1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kern="1200" dirty="0">
                          <a:solidFill>
                            <a:schemeClr val="tx1"/>
                          </a:solidFill>
                          <a:effectLst/>
                          <a:latin typeface="+mn-lt"/>
                          <a:ea typeface="+mn-ea"/>
                          <a:cs typeface="+mn-cs"/>
                        </a:rPr>
                        <a:t>Rose Munro, </a:t>
                      </a:r>
                      <a:r>
                        <a:rPr lang="en-US" sz="1200" kern="1200" dirty="0" err="1">
                          <a:solidFill>
                            <a:schemeClr val="tx1"/>
                          </a:solidFill>
                          <a:effectLst/>
                          <a:latin typeface="+mn-lt"/>
                          <a:ea typeface="+mn-ea"/>
                          <a:cs typeface="+mn-cs"/>
                        </a:rPr>
                        <a:t>Eumetsat</a:t>
                      </a:r>
                      <a:r>
                        <a:rPr lang="en-US" sz="1200" kern="1200" dirty="0">
                          <a:solidFill>
                            <a:schemeClr val="tx1"/>
                          </a:solidFill>
                          <a:effectLst/>
                          <a:latin typeface="+mn-lt"/>
                          <a:ea typeface="+mn-ea"/>
                          <a:cs typeface="+mn-cs"/>
                        </a:rPr>
                        <a:t>, to arrange a UVSG web meeting to further discuss specific opportunities and priorities for SWIR spectrometer inter-calibration within the frame of GISCS.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3/1/2020 </a:t>
                      </a:r>
                      <a:endParaRPr lang="en-GB" sz="1200" kern="1200" noProof="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Open</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DB00"/>
                    </a:solidFill>
                  </a:tcPr>
                </a:tc>
                <a:extLst>
                  <a:ext uri="{0D108BD9-81ED-4DB2-BD59-A6C34878D82A}">
                    <a16:rowId xmlns:a16="http://schemas.microsoft.com/office/drawing/2014/main" val="10007"/>
                  </a:ext>
                </a:extLst>
              </a:tr>
              <a:tr h="411455">
                <a:tc>
                  <a:txBody>
                    <a:bodyPr/>
                    <a:lstStyle/>
                    <a:p>
                      <a:pPr fontAlgn="t"/>
                      <a:r>
                        <a:rPr lang="en-GB" sz="1200" kern="1200" dirty="0">
                          <a:solidFill>
                            <a:schemeClr val="tx1"/>
                          </a:solidFill>
                          <a:effectLst/>
                          <a:latin typeface="+mn-lt"/>
                          <a:ea typeface="+mn-ea"/>
                          <a:cs typeface="+mn-cs"/>
                        </a:rPr>
                        <a:t>A.GVNIR.20191210.1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kern="1200" dirty="0" err="1">
                          <a:solidFill>
                            <a:schemeClr val="tx1"/>
                          </a:solidFill>
                          <a:effectLst/>
                          <a:latin typeface="+mn-lt"/>
                          <a:ea typeface="+mn-ea"/>
                          <a:cs typeface="+mn-cs"/>
                        </a:rPr>
                        <a:t>Seb</a:t>
                      </a:r>
                      <a:r>
                        <a:rPr lang="en-US" sz="1200" kern="1200" dirty="0">
                          <a:solidFill>
                            <a:schemeClr val="tx1"/>
                          </a:solidFill>
                          <a:effectLst/>
                          <a:latin typeface="+mn-lt"/>
                          <a:ea typeface="+mn-ea"/>
                          <a:cs typeface="+mn-cs"/>
                        </a:rPr>
                        <a:t> Wagner (EUMETSAT) to consider how to share GLOD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3/1/2020 </a:t>
                      </a:r>
                      <a:endParaRPr lang="en-GB" sz="1200" kern="1200" noProof="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Open</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EDB00"/>
                    </a:solidFill>
                  </a:tcPr>
                </a:tc>
                <a:extLst>
                  <a:ext uri="{0D108BD9-81ED-4DB2-BD59-A6C34878D82A}">
                    <a16:rowId xmlns:a16="http://schemas.microsoft.com/office/drawing/2014/main" val="10008"/>
                  </a:ext>
                </a:extLst>
              </a:tr>
              <a:tr h="411455">
                <a:tc>
                  <a:txBody>
                    <a:bodyPr/>
                    <a:lstStyle/>
                    <a:p>
                      <a:pPr fontAlgn="t"/>
                      <a:r>
                        <a:rPr lang="en-GB" sz="1200" kern="1200" dirty="0">
                          <a:solidFill>
                            <a:schemeClr val="tx1"/>
                          </a:solidFill>
                          <a:effectLst/>
                          <a:latin typeface="+mn-lt"/>
                          <a:ea typeface="+mn-ea"/>
                          <a:cs typeface="+mn-cs"/>
                        </a:rPr>
                        <a:t>A.GVNIR.20191210.3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kern="1200" dirty="0">
                          <a:solidFill>
                            <a:schemeClr val="tx1"/>
                          </a:solidFill>
                          <a:effectLst/>
                          <a:latin typeface="+mn-lt"/>
                          <a:ea typeface="+mn-ea"/>
                          <a:cs typeface="+mn-cs"/>
                        </a:rPr>
                        <a:t>Tim Hewison (EUMETSAT) to coordinate with GSICS Microwave Sub-Group to define microwave/thermal session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3/1/2020 </a:t>
                      </a:r>
                    </a:p>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Closed</a:t>
                      </a:r>
                    </a:p>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9C221"/>
                    </a:solidFill>
                  </a:tcPr>
                </a:tc>
                <a:extLst>
                  <a:ext uri="{0D108BD9-81ED-4DB2-BD59-A6C34878D82A}">
                    <a16:rowId xmlns:a16="http://schemas.microsoft.com/office/drawing/2014/main" val="10009"/>
                  </a:ext>
                </a:extLst>
              </a:tr>
              <a:tr h="411455">
                <a:tc>
                  <a:txBody>
                    <a:bodyPr/>
                    <a:lstStyle/>
                    <a:p>
                      <a:pPr marL="0" algn="l" defTabSz="1125444" rtl="0" eaLnBrk="1" fontAlgn="t" latinLnBrk="0" hangingPunct="1"/>
                      <a:r>
                        <a:rPr lang="en-GB" sz="1200" kern="1200" dirty="0">
                          <a:solidFill>
                            <a:schemeClr val="tx1"/>
                          </a:solidFill>
                          <a:effectLst/>
                          <a:latin typeface="+mn-lt"/>
                          <a:ea typeface="+mn-ea"/>
                          <a:cs typeface="+mn-cs"/>
                        </a:rPr>
                        <a:t>A.GWG.20200122.4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marL="0" algn="l" defTabSz="1125444" rtl="0" eaLnBrk="1" fontAlgn="t" latinLnBrk="0" hangingPunct="1"/>
                      <a:r>
                        <a:rPr lang="en-US" sz="1200" kern="1200" dirty="0">
                          <a:solidFill>
                            <a:schemeClr val="tx1"/>
                          </a:solidFill>
                          <a:effectLst/>
                          <a:latin typeface="+mn-lt"/>
                          <a:ea typeface="+mn-ea"/>
                          <a:cs typeface="+mn-cs"/>
                        </a:rPr>
                        <a:t>Tim Hewison (EUMETSAT) to check whether EUMETSAT can support WebEx access for the meeting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3/1/2020 </a:t>
                      </a:r>
                    </a:p>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Closed</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9C221"/>
                    </a:solidFill>
                  </a:tcPr>
                </a:tc>
                <a:extLst>
                  <a:ext uri="{0D108BD9-81ED-4DB2-BD59-A6C34878D82A}">
                    <a16:rowId xmlns:a16="http://schemas.microsoft.com/office/drawing/2014/main" val="10010"/>
                  </a:ext>
                </a:extLst>
              </a:tr>
              <a:tr h="411455">
                <a:tc>
                  <a:txBody>
                    <a:bodyPr/>
                    <a:lstStyle/>
                    <a:p>
                      <a:pPr fontAlgn="t"/>
                      <a:r>
                        <a:rPr lang="en-GB" sz="1200" kern="1200" dirty="0">
                          <a:solidFill>
                            <a:schemeClr val="tx1"/>
                          </a:solidFill>
                          <a:effectLst/>
                          <a:latin typeface="+mn-lt"/>
                          <a:ea typeface="+mn-ea"/>
                          <a:cs typeface="+mn-cs"/>
                        </a:rPr>
                        <a:t>R.GWG.2019.3j.1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AFAFA"/>
                    </a:solidFill>
                  </a:tcPr>
                </a:tc>
                <a:tc>
                  <a:txBody>
                    <a:bodyPr/>
                    <a:lstStyle/>
                    <a:p>
                      <a:pPr fontAlgn="t"/>
                      <a:r>
                        <a:rPr lang="en-US" sz="1200" kern="1200" dirty="0">
                          <a:solidFill>
                            <a:schemeClr val="tx1"/>
                          </a:solidFill>
                          <a:effectLst/>
                          <a:latin typeface="+mn-lt"/>
                          <a:ea typeface="+mn-ea"/>
                          <a:cs typeface="+mn-cs"/>
                        </a:rPr>
                        <a:t>Rob Roebeling (EUMETSAT) to consider removing seasonal cycles from IOGEO time series in order to check the stability.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3/1/2020 </a:t>
                      </a:r>
                    </a:p>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marL="0" marR="0" lvl="0" indent="0" algn="ctr" defTabSz="1125444"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Open</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DFCD8"/>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426138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on EUMETSAT 2018 Actions</a:t>
            </a:r>
            <a:endParaRPr lang="en-GB" dirty="0"/>
          </a:p>
        </p:txBody>
      </p:sp>
      <p:graphicFrame>
        <p:nvGraphicFramePr>
          <p:cNvPr id="6" name="Table 5"/>
          <p:cNvGraphicFramePr>
            <a:graphicFrameLocks noGrp="1"/>
          </p:cNvGraphicFramePr>
          <p:nvPr>
            <p:extLst/>
          </p:nvPr>
        </p:nvGraphicFramePr>
        <p:xfrm>
          <a:off x="1289051" y="1031364"/>
          <a:ext cx="9535886" cy="5077151"/>
        </p:xfrm>
        <a:graphic>
          <a:graphicData uri="http://schemas.openxmlformats.org/drawingml/2006/table">
            <a:tbl>
              <a:tblPr/>
              <a:tblGrid>
                <a:gridCol w="1395670">
                  <a:extLst>
                    <a:ext uri="{9D8B030D-6E8A-4147-A177-3AD203B41FA5}">
                      <a16:colId xmlns:a16="http://schemas.microsoft.com/office/drawing/2014/main" val="20000"/>
                    </a:ext>
                  </a:extLst>
                </a:gridCol>
                <a:gridCol w="5078291">
                  <a:extLst>
                    <a:ext uri="{9D8B030D-6E8A-4147-A177-3AD203B41FA5}">
                      <a16:colId xmlns:a16="http://schemas.microsoft.com/office/drawing/2014/main" val="20001"/>
                    </a:ext>
                  </a:extLst>
                </a:gridCol>
                <a:gridCol w="817680">
                  <a:extLst>
                    <a:ext uri="{9D8B030D-6E8A-4147-A177-3AD203B41FA5}">
                      <a16:colId xmlns:a16="http://schemas.microsoft.com/office/drawing/2014/main" val="20002"/>
                    </a:ext>
                  </a:extLst>
                </a:gridCol>
                <a:gridCol w="817680">
                  <a:extLst>
                    <a:ext uri="{9D8B030D-6E8A-4147-A177-3AD203B41FA5}">
                      <a16:colId xmlns:a16="http://schemas.microsoft.com/office/drawing/2014/main" val="20003"/>
                    </a:ext>
                  </a:extLst>
                </a:gridCol>
                <a:gridCol w="793266">
                  <a:extLst>
                    <a:ext uri="{9D8B030D-6E8A-4147-A177-3AD203B41FA5}">
                      <a16:colId xmlns:a16="http://schemas.microsoft.com/office/drawing/2014/main" val="20004"/>
                    </a:ext>
                  </a:extLst>
                </a:gridCol>
                <a:gridCol w="633299">
                  <a:extLst>
                    <a:ext uri="{9D8B030D-6E8A-4147-A177-3AD203B41FA5}">
                      <a16:colId xmlns:a16="http://schemas.microsoft.com/office/drawing/2014/main" val="20005"/>
                    </a:ext>
                  </a:extLst>
                </a:gridCol>
              </a:tblGrid>
              <a:tr h="613538">
                <a:tc>
                  <a:txBody>
                    <a:bodyPr/>
                    <a:lstStyle/>
                    <a:p>
                      <a:r>
                        <a:rPr lang="en-GB" sz="1200" b="1" dirty="0">
                          <a:solidFill>
                            <a:srgbClr val="2E6E9E"/>
                          </a:solidFill>
                          <a:effectLst/>
                        </a:rPr>
                        <a:t>Action Id</a:t>
                      </a:r>
                    </a:p>
                  </a:txBody>
                  <a:tcPr marL="15123" marR="15123" marT="8402" marB="8402"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Summary</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Expected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Actual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Deliverable Usage</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Status</a:t>
                      </a:r>
                    </a:p>
                  </a:txBody>
                  <a:tcPr marL="15123" marR="15123" marT="8402" marB="8402"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10000"/>
                  </a:ext>
                </a:extLst>
              </a:tr>
              <a:tr h="411455">
                <a:tc>
                  <a:txBody>
                    <a:bodyPr/>
                    <a:lstStyle/>
                    <a:p>
                      <a:pPr fontAlgn="t"/>
                      <a:r>
                        <a:rPr lang="en-GB" sz="1200" dirty="0">
                          <a:effectLst/>
                        </a:rPr>
                        <a:t>A.GIR.2018.4p.1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Tim Hewison (EUMETSAT) to </a:t>
                      </a:r>
                      <a:r>
                        <a:rPr lang="en-US" sz="1200" dirty="0" err="1">
                          <a:effectLst/>
                        </a:rPr>
                        <a:t>organise</a:t>
                      </a:r>
                      <a:r>
                        <a:rPr lang="en-US" sz="1200" dirty="0">
                          <a:effectLst/>
                        </a:rPr>
                        <a:t> a web meeting on </a:t>
                      </a:r>
                      <a:r>
                        <a:rPr lang="en-US" sz="1200" dirty="0" err="1">
                          <a:effectLst/>
                        </a:rPr>
                        <a:t>IRRefUTable</a:t>
                      </a:r>
                      <a:r>
                        <a:rPr lang="en-US" sz="1200" dirty="0">
                          <a:effectLst/>
                        </a:rPr>
                        <a:t> in September 2018.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11/14/2018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solidFill>
                            <a:srgbClr val="616161"/>
                          </a:solidFill>
                          <a:effectLst/>
                          <a:hlinkClick r:id="rId2" tooltip="This link opens a non-government website in a new window."/>
                        </a:rPr>
                        <a:t>Web meeting</a:t>
                      </a:r>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Closed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609891">
                <a:tc>
                  <a:txBody>
                    <a:bodyPr/>
                    <a:lstStyle/>
                    <a:p>
                      <a:pPr fontAlgn="t"/>
                      <a:r>
                        <a:rPr lang="en-GB" sz="1200" dirty="0">
                          <a:effectLst/>
                        </a:rPr>
                        <a:t>A.GIR.2018.4t.1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Tim Hewison (EUMETSAT) to set up web meeting to review different GEO-LEO IR inter-calibration algorithm evolutions and invite Tim Trent to give update on results.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Open  </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3"/>
                  </a:ext>
                </a:extLst>
              </a:tr>
              <a:tr h="411455">
                <a:tc>
                  <a:txBody>
                    <a:bodyPr/>
                    <a:lstStyle/>
                    <a:p>
                      <a:pPr fontAlgn="t"/>
                      <a:r>
                        <a:rPr lang="en-GB" sz="1200" dirty="0">
                          <a:effectLst/>
                        </a:rPr>
                        <a:t>A.GMW.20180718.2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dirty="0">
                          <a:effectLst/>
                        </a:rPr>
                        <a:t>Tim and Qifeng to develop circulate strawman for MW imager NRT products and will present this at CEOS WGCV meeting at EUMETSAT in late August.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 </a:t>
                      </a:r>
                      <a:r>
                        <a:rPr lang="en-GB" sz="1200" dirty="0" smtClean="0">
                          <a:effectLst/>
                        </a:rPr>
                        <a:t>29/8/2018</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WGCV-44 minutes</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Closed</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411455">
                <a:tc>
                  <a:txBody>
                    <a:bodyPr/>
                    <a:lstStyle/>
                    <a:p>
                      <a:pPr fontAlgn="t"/>
                      <a:r>
                        <a:rPr lang="en-GB" sz="1200" dirty="0">
                          <a:effectLst/>
                        </a:rPr>
                        <a:t>A.GRWG.2018.10g.1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Tim Hewison (EUMETSAT) to setup planning web meeting for the workshop on CLARREO-like reference instruments by September 2018.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13/9/2018</a:t>
                      </a:r>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Web meeting</a:t>
                      </a:r>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Closed</a:t>
                      </a:r>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411455">
                <a:tc>
                  <a:txBody>
                    <a:bodyPr/>
                    <a:lstStyle/>
                    <a:p>
                      <a:pPr fontAlgn="t"/>
                      <a:r>
                        <a:rPr lang="en-GB" sz="1200" dirty="0">
                          <a:effectLst/>
                        </a:rPr>
                        <a:t>A.GRWG.2018.10k.1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dirty="0">
                          <a:effectLst/>
                        </a:rPr>
                        <a:t>Tim Hewison (EUMETSAT) to invite a member of the </a:t>
                      </a:r>
                      <a:r>
                        <a:rPr lang="en-US" sz="1200" dirty="0" smtClean="0">
                          <a:effectLst/>
                        </a:rPr>
                        <a:t>FIDUCEO </a:t>
                      </a:r>
                      <a:r>
                        <a:rPr lang="en-US" sz="1200" dirty="0">
                          <a:effectLst/>
                        </a:rPr>
                        <a:t>project to attend the 2019 GSICS annual joint meeting.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1/4/2019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Closed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411455">
                <a:tc>
                  <a:txBody>
                    <a:bodyPr/>
                    <a:lstStyle/>
                    <a:p>
                      <a:pPr fontAlgn="t"/>
                      <a:r>
                        <a:rPr lang="en-GB" sz="1200" dirty="0">
                          <a:effectLst/>
                        </a:rPr>
                        <a:t>A.GRWG.2018.10o.1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Tim Hewison (EUMETSAT) to check if remote access is available for the RTM workshop at JRC.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4/1/2019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None available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smtClean="0">
                          <a:effectLst/>
                        </a:rPr>
                        <a:t>Closed</a:t>
                      </a:r>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411455">
                <a:tc>
                  <a:txBody>
                    <a:bodyPr/>
                    <a:lstStyle/>
                    <a:p>
                      <a:pPr fontAlgn="t"/>
                      <a:r>
                        <a:rPr lang="en-GB" sz="1200" dirty="0">
                          <a:effectLst/>
                        </a:rPr>
                        <a:t>A.GRWG.2018.10o.2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a:effectLst/>
                        </a:rPr>
                        <a:t>Sebastien Wagner (EUMETSAT) to report on the RTM Workshop to the GSICS working groups.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 </a:t>
                      </a:r>
                      <a:r>
                        <a:rPr lang="en-GB" sz="1200" dirty="0" smtClean="0">
                          <a:effectLst/>
                        </a:rPr>
                        <a:t>19/2/2019</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smtClean="0">
                          <a:effectLst/>
                        </a:rPr>
                        <a:t>Email to </a:t>
                      </a:r>
                      <a:r>
                        <a:rPr lang="en-GB" sz="1200" dirty="0" err="1" smtClean="0">
                          <a:effectLst/>
                        </a:rPr>
                        <a:t>gsics</a:t>
                      </a:r>
                      <a:r>
                        <a:rPr lang="en-GB" sz="1200" dirty="0" smtClean="0">
                          <a:effectLst/>
                        </a:rPr>
                        <a:t>-dev</a:t>
                      </a:r>
                      <a:endParaRPr lang="en-GB" sz="1200" dirty="0">
                        <a:effectLst/>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algn="ctr" defTabSz="914400" rtl="0" eaLnBrk="1" fontAlgn="t" latinLnBrk="0" hangingPunct="1"/>
                      <a:r>
                        <a:rPr lang="en-GB" sz="1200" kern="1200" dirty="0" smtClean="0">
                          <a:solidFill>
                            <a:schemeClr val="tx1"/>
                          </a:solidFill>
                          <a:effectLst/>
                          <a:latin typeface="+mn-lt"/>
                          <a:ea typeface="+mn-ea"/>
                          <a:cs typeface="+mn-cs"/>
                        </a:rPr>
                        <a:t>Closed</a:t>
                      </a:r>
                      <a:endParaRPr lang="en-GB" sz="1200" kern="1200" dirty="0">
                        <a:solidFill>
                          <a:schemeClr val="tx1"/>
                        </a:solidFill>
                        <a:effectLst/>
                        <a:latin typeface="+mn-lt"/>
                        <a:ea typeface="+mn-ea"/>
                        <a:cs typeface="+mn-cs"/>
                      </a:endParaRP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411455">
                <a:tc>
                  <a:txBody>
                    <a:bodyPr/>
                    <a:lstStyle/>
                    <a:p>
                      <a:pPr fontAlgn="t"/>
                      <a:r>
                        <a:rPr lang="en-GB" sz="1200" dirty="0">
                          <a:effectLst/>
                        </a:rPr>
                        <a:t>A.GVNIR.2018.7s.1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Bertrand Fougnie (EUMETSAT) to organize a web meeting before June 30 on Rayleigh scattering calibration.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9"/>
                  </a:ext>
                </a:extLst>
              </a:tr>
              <a:tr h="411455">
                <a:tc>
                  <a:txBody>
                    <a:bodyPr/>
                    <a:lstStyle/>
                    <a:p>
                      <a:pPr fontAlgn="t"/>
                      <a:r>
                        <a:rPr lang="en-GB" sz="1200" dirty="0">
                          <a:effectLst/>
                        </a:rPr>
                        <a:t>R.GDWG.2018.5g.1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dirty="0">
                          <a:effectLst/>
                        </a:rPr>
                        <a:t>EUMETSAT to take into account the use of GitHub for updating the Plotting Tool.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10"/>
                  </a:ext>
                </a:extLst>
              </a:tr>
              <a:tr h="411455">
                <a:tc>
                  <a:txBody>
                    <a:bodyPr/>
                    <a:lstStyle/>
                    <a:p>
                      <a:pPr fontAlgn="t"/>
                      <a:r>
                        <a:rPr lang="en-GB" sz="1200" dirty="0">
                          <a:effectLst/>
                        </a:rPr>
                        <a:t>A.GDWG.2018.8i.1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AFAFA"/>
                    </a:solidFill>
                  </a:tcPr>
                </a:tc>
                <a:tc>
                  <a:txBody>
                    <a:bodyPr/>
                    <a:lstStyle/>
                    <a:p>
                      <a:pPr fontAlgn="t"/>
                      <a:r>
                        <a:rPr lang="en-US" sz="1200" dirty="0">
                          <a:effectLst/>
                        </a:rPr>
                        <a:t>Peter Miu to contact ISRO to discuss future collaboration through visiting data management expert exchange.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r>
                        <a:rPr lang="en-GB" sz="1200" dirty="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r>
                        <a:rPr lang="en-GB" sz="1200" dirty="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DFCD8"/>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208732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on EUMETSAT 2018 Actions</a:t>
            </a:r>
            <a:endParaRPr lang="en-GB" dirty="0"/>
          </a:p>
        </p:txBody>
      </p:sp>
      <p:graphicFrame>
        <p:nvGraphicFramePr>
          <p:cNvPr id="5" name="Table 4"/>
          <p:cNvGraphicFramePr>
            <a:graphicFrameLocks noGrp="1"/>
          </p:cNvGraphicFramePr>
          <p:nvPr>
            <p:extLst/>
          </p:nvPr>
        </p:nvGraphicFramePr>
        <p:xfrm>
          <a:off x="1143000" y="854078"/>
          <a:ext cx="9906000" cy="5918862"/>
        </p:xfrm>
        <a:graphic>
          <a:graphicData uri="http://schemas.openxmlformats.org/drawingml/2006/table">
            <a:tbl>
              <a:tblPr/>
              <a:tblGrid>
                <a:gridCol w="1381879">
                  <a:extLst>
                    <a:ext uri="{9D8B030D-6E8A-4147-A177-3AD203B41FA5}">
                      <a16:colId xmlns:a16="http://schemas.microsoft.com/office/drawing/2014/main" val="20000"/>
                    </a:ext>
                  </a:extLst>
                </a:gridCol>
                <a:gridCol w="5343355">
                  <a:extLst>
                    <a:ext uri="{9D8B030D-6E8A-4147-A177-3AD203B41FA5}">
                      <a16:colId xmlns:a16="http://schemas.microsoft.com/office/drawing/2014/main" val="20001"/>
                    </a:ext>
                  </a:extLst>
                </a:gridCol>
                <a:gridCol w="849416">
                  <a:extLst>
                    <a:ext uri="{9D8B030D-6E8A-4147-A177-3AD203B41FA5}">
                      <a16:colId xmlns:a16="http://schemas.microsoft.com/office/drawing/2014/main" val="20002"/>
                    </a:ext>
                  </a:extLst>
                </a:gridCol>
                <a:gridCol w="849416">
                  <a:extLst>
                    <a:ext uri="{9D8B030D-6E8A-4147-A177-3AD203B41FA5}">
                      <a16:colId xmlns:a16="http://schemas.microsoft.com/office/drawing/2014/main" val="20003"/>
                    </a:ext>
                  </a:extLst>
                </a:gridCol>
                <a:gridCol w="824055">
                  <a:extLst>
                    <a:ext uri="{9D8B030D-6E8A-4147-A177-3AD203B41FA5}">
                      <a16:colId xmlns:a16="http://schemas.microsoft.com/office/drawing/2014/main" val="20004"/>
                    </a:ext>
                  </a:extLst>
                </a:gridCol>
                <a:gridCol w="657879">
                  <a:extLst>
                    <a:ext uri="{9D8B030D-6E8A-4147-A177-3AD203B41FA5}">
                      <a16:colId xmlns:a16="http://schemas.microsoft.com/office/drawing/2014/main" val="20005"/>
                    </a:ext>
                  </a:extLst>
                </a:gridCol>
              </a:tblGrid>
              <a:tr h="589325">
                <a:tc>
                  <a:txBody>
                    <a:bodyPr/>
                    <a:lstStyle/>
                    <a:p>
                      <a:r>
                        <a:rPr lang="en-GB" sz="1200" b="1" dirty="0">
                          <a:solidFill>
                            <a:srgbClr val="2E6E9E"/>
                          </a:solidFill>
                          <a:effectLst/>
                        </a:rPr>
                        <a:t>Action Id</a:t>
                      </a:r>
                    </a:p>
                  </a:txBody>
                  <a:tcPr marL="15123" marR="15123" marT="8402" marB="8402"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Summary</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Expected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Actual Completion</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Deliverable Usage</a:t>
                      </a:r>
                    </a:p>
                  </a:txBody>
                  <a:tcPr marL="15123" marR="15123" marT="8402" marB="8402"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Status</a:t>
                      </a:r>
                    </a:p>
                  </a:txBody>
                  <a:tcPr marL="15123" marR="15123" marT="8402" marB="8402"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10000"/>
                  </a:ext>
                </a:extLst>
              </a:tr>
              <a:tr h="632720">
                <a:tc>
                  <a:txBody>
                    <a:bodyPr/>
                    <a:lstStyle/>
                    <a:p>
                      <a:pPr fontAlgn="t"/>
                      <a:r>
                        <a:rPr lang="en-GB" sz="1200">
                          <a:effectLst/>
                        </a:rPr>
                        <a:t>A.GDWG.2018.5c.1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a:effectLst/>
                        </a:rPr>
                        <a:t>Peter Miu and Masaya Takahashi to organise a web meeting with ISRO and GDWG member to discuss bringing the ISRO server into the GSICS collaboration network.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1"/>
                  </a:ext>
                </a:extLst>
              </a:tr>
              <a:tr h="985477">
                <a:tc>
                  <a:txBody>
                    <a:bodyPr/>
                    <a:lstStyle/>
                    <a:p>
                      <a:pPr fontAlgn="t"/>
                      <a:r>
                        <a:rPr lang="en-GB" sz="1200">
                          <a:effectLst/>
                        </a:rPr>
                        <a:t>A.GDWG.2018.5c.3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dirty="0">
                          <a:effectLst/>
                        </a:rPr>
                        <a:t>Peter Miu to specify a technical note to propose several methods for the implementation of passive and active GSICS products access service such as RSS on THREDDS. Technologies to consider should be available to all GPRC; RSS, EUMETSAT UNS, SMS, WeChat, …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2"/>
                  </a:ext>
                </a:extLst>
              </a:tr>
              <a:tr h="783901">
                <a:tc>
                  <a:txBody>
                    <a:bodyPr/>
                    <a:lstStyle/>
                    <a:p>
                      <a:pPr fontAlgn="t"/>
                      <a:r>
                        <a:rPr lang="en-GB" sz="1200">
                          <a:effectLst/>
                        </a:rPr>
                        <a:t>A.GDWG.2018.5c.4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a:effectLst/>
                        </a:rPr>
                        <a:t>Peter Miu to update the GSICS product moving process on the EUMETSAT GSICS server to ignore products being uploaded with .TEMP, .temp, .etc. This is to avoid zero size products to be served to users.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3"/>
                  </a:ext>
                </a:extLst>
              </a:tr>
              <a:tr h="531932">
                <a:tc>
                  <a:txBody>
                    <a:bodyPr/>
                    <a:lstStyle/>
                    <a:p>
                      <a:pPr fontAlgn="t"/>
                      <a:r>
                        <a:rPr lang="en-GB" sz="1200">
                          <a:effectLst/>
                        </a:rPr>
                        <a:t>A.GDWG.2018.5c.5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dirty="0">
                          <a:effectLst/>
                        </a:rPr>
                        <a:t>Peter Miu to implement a product upload timer to provide a report on how long it takes to received products from the product producers.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4"/>
                  </a:ext>
                </a:extLst>
              </a:tr>
              <a:tr h="380809">
                <a:tc>
                  <a:txBody>
                    <a:bodyPr/>
                    <a:lstStyle/>
                    <a:p>
                      <a:pPr fontAlgn="t"/>
                      <a:r>
                        <a:rPr lang="en-GB" sz="1200" dirty="0">
                          <a:effectLst/>
                        </a:rPr>
                        <a:t>A.GDWG.2018.5d.1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a:effectLst/>
                        </a:rPr>
                        <a:t>CMA and EUMETSAT to work together to synchronise GSICS products across the servers.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5"/>
                  </a:ext>
                </a:extLst>
              </a:tr>
              <a:tr h="380809">
                <a:tc>
                  <a:txBody>
                    <a:bodyPr/>
                    <a:lstStyle/>
                    <a:p>
                      <a:pPr fontAlgn="t"/>
                      <a:r>
                        <a:rPr lang="en-GB" sz="1200">
                          <a:effectLst/>
                        </a:rPr>
                        <a:t>A.GDWG.2018.5d.2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a:effectLst/>
                        </a:rPr>
                        <a:t>CMA to check if their NetCDF format checking tool can be shared in GSICS.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6"/>
                  </a:ext>
                </a:extLst>
              </a:tr>
              <a:tr h="569942">
                <a:tc>
                  <a:txBody>
                    <a:bodyPr/>
                    <a:lstStyle/>
                    <a:p>
                      <a:pPr fontAlgn="t"/>
                      <a:r>
                        <a:rPr lang="en-GB" sz="1200" dirty="0">
                          <a:effectLst/>
                        </a:rPr>
                        <a:t>A.GDWG.2018.5j.1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Rob Roebeling to make a proposal for the WMO OSCAR/Space Instrument Pages for review by the GDWG so that a recommendation can be presented to WMO to improve the usability of these pages.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Open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7"/>
                  </a:ext>
                </a:extLst>
              </a:tr>
              <a:tr h="1063947">
                <a:tc>
                  <a:txBody>
                    <a:bodyPr/>
                    <a:lstStyle/>
                    <a:p>
                      <a:pPr fontAlgn="t"/>
                      <a:r>
                        <a:rPr lang="en-GB" sz="1200" dirty="0">
                          <a:effectLst/>
                        </a:rPr>
                        <a:t>A.GDWG.2018.5j.2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GDWG members to take the event logging white paper to see whether their </a:t>
                      </a:r>
                      <a:r>
                        <a:rPr lang="en-US" sz="1200" dirty="0" err="1">
                          <a:effectLst/>
                        </a:rPr>
                        <a:t>organisation</a:t>
                      </a:r>
                      <a:r>
                        <a:rPr lang="en-US" sz="1200" dirty="0">
                          <a:effectLst/>
                        </a:rPr>
                        <a:t> can do with regards to implementing such a system and report back to GDWG by 30 April 2018. Lead: GDWG Chair.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3/1/2019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4/30/2018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dirty="0">
                          <a:effectLst/>
                        </a:rPr>
                        <a:t>EUM and JMA provided </a:t>
                      </a:r>
                      <a:r>
                        <a:rPr lang="en-US" sz="1200" dirty="0" smtClean="0">
                          <a:effectLst/>
                        </a:rPr>
                        <a:t>feedbacks</a:t>
                      </a:r>
                      <a:r>
                        <a:rPr lang="en-US" sz="1200" dirty="0">
                          <a:effectLst/>
                        </a:rPr>
                        <a:t>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Closed  </a:t>
                      </a:r>
                    </a:p>
                  </a:txBody>
                  <a:tcPr marL="8402" marR="8402" marT="6721" marB="6721">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465888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on EUMETSAT 2017 Actions</a:t>
            </a:r>
            <a:endParaRPr lang="en-GB" dirty="0"/>
          </a:p>
        </p:txBody>
      </p:sp>
      <p:graphicFrame>
        <p:nvGraphicFramePr>
          <p:cNvPr id="4" name="Content Placeholder 3"/>
          <p:cNvGraphicFramePr>
            <a:graphicFrameLocks noGrp="1"/>
          </p:cNvGraphicFramePr>
          <p:nvPr>
            <p:ph idx="1"/>
            <p:extLst/>
          </p:nvPr>
        </p:nvGraphicFramePr>
        <p:xfrm>
          <a:off x="1142996" y="992188"/>
          <a:ext cx="9906002" cy="3551253"/>
        </p:xfrm>
        <a:graphic>
          <a:graphicData uri="http://schemas.openxmlformats.org/drawingml/2006/table">
            <a:tbl>
              <a:tblPr/>
              <a:tblGrid>
                <a:gridCol w="1165241">
                  <a:extLst>
                    <a:ext uri="{9D8B030D-6E8A-4147-A177-3AD203B41FA5}">
                      <a16:colId xmlns:a16="http://schemas.microsoft.com/office/drawing/2014/main" val="20000"/>
                    </a:ext>
                  </a:extLst>
                </a:gridCol>
                <a:gridCol w="3703096">
                  <a:extLst>
                    <a:ext uri="{9D8B030D-6E8A-4147-A177-3AD203B41FA5}">
                      <a16:colId xmlns:a16="http://schemas.microsoft.com/office/drawing/2014/main" val="20004"/>
                    </a:ext>
                  </a:extLst>
                </a:gridCol>
                <a:gridCol w="1210734">
                  <a:extLst>
                    <a:ext uri="{9D8B030D-6E8A-4147-A177-3AD203B41FA5}">
                      <a16:colId xmlns:a16="http://schemas.microsoft.com/office/drawing/2014/main" val="20007"/>
                    </a:ext>
                  </a:extLst>
                </a:gridCol>
                <a:gridCol w="1159933">
                  <a:extLst>
                    <a:ext uri="{9D8B030D-6E8A-4147-A177-3AD203B41FA5}">
                      <a16:colId xmlns:a16="http://schemas.microsoft.com/office/drawing/2014/main" val="20008"/>
                    </a:ext>
                  </a:extLst>
                </a:gridCol>
                <a:gridCol w="999696">
                  <a:extLst>
                    <a:ext uri="{9D8B030D-6E8A-4147-A177-3AD203B41FA5}">
                      <a16:colId xmlns:a16="http://schemas.microsoft.com/office/drawing/2014/main" val="20009"/>
                    </a:ext>
                  </a:extLst>
                </a:gridCol>
                <a:gridCol w="1667302">
                  <a:extLst>
                    <a:ext uri="{9D8B030D-6E8A-4147-A177-3AD203B41FA5}">
                      <a16:colId xmlns:a16="http://schemas.microsoft.com/office/drawing/2014/main" val="20010"/>
                    </a:ext>
                  </a:extLst>
                </a:gridCol>
              </a:tblGrid>
              <a:tr h="434952">
                <a:tc>
                  <a:txBody>
                    <a:bodyPr/>
                    <a:lstStyle/>
                    <a:p>
                      <a:r>
                        <a:rPr lang="en-GB" sz="1200" b="1" dirty="0">
                          <a:solidFill>
                            <a:srgbClr val="2E6E9E"/>
                          </a:solidFill>
                          <a:effectLst/>
                        </a:rPr>
                        <a:t>Action Id</a:t>
                      </a:r>
                    </a:p>
                  </a:txBody>
                  <a:tcPr marL="13224" marR="13224" marT="7346" marB="7346"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Summary</a:t>
                      </a:r>
                    </a:p>
                  </a:txBody>
                  <a:tcPr marL="13224" marR="13224" marT="7346" marB="7346"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Expected Completion</a:t>
                      </a:r>
                    </a:p>
                  </a:txBody>
                  <a:tcPr marL="13224" marR="13224" marT="7346" marB="7346"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Actual Completion</a:t>
                      </a:r>
                    </a:p>
                  </a:txBody>
                  <a:tcPr marL="13224" marR="13224" marT="7346" marB="7346"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Deliverable Usage</a:t>
                      </a:r>
                    </a:p>
                  </a:txBody>
                  <a:tcPr marL="13224" marR="13224" marT="7346" marB="7346"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Status</a:t>
                      </a:r>
                    </a:p>
                  </a:txBody>
                  <a:tcPr marL="13224" marR="13224" marT="7346" marB="7346"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10000"/>
                  </a:ext>
                </a:extLst>
              </a:tr>
              <a:tr h="1660709">
                <a:tc>
                  <a:txBody>
                    <a:bodyPr/>
                    <a:lstStyle/>
                    <a:p>
                      <a:pPr fontAlgn="t"/>
                      <a:r>
                        <a:rPr lang="en-GB" sz="1200" dirty="0">
                          <a:effectLst/>
                        </a:rPr>
                        <a:t>A.GDWG.2017.5a.8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a:effectLst/>
                        </a:rPr>
                        <a:t>Peter Miu to document formats of the GEOLEOIR products (example high level definition of the GIRO I/O [EUM/TSS/TEN/14/753739]).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9/30/2017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Open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1"/>
                  </a:ext>
                </a:extLst>
              </a:tr>
              <a:tr h="1455592">
                <a:tc>
                  <a:txBody>
                    <a:bodyPr/>
                    <a:lstStyle/>
                    <a:p>
                      <a:pPr fontAlgn="t"/>
                      <a:r>
                        <a:rPr lang="en-GB" sz="1200">
                          <a:effectLst/>
                        </a:rPr>
                        <a:t>A.GDWG.2017.5a.9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Peter Miu to contact </a:t>
                      </a:r>
                      <a:r>
                        <a:rPr lang="en-US" sz="1200" dirty="0" err="1">
                          <a:effectLst/>
                        </a:rPr>
                        <a:t>Unidata</a:t>
                      </a:r>
                      <a:r>
                        <a:rPr lang="en-US" sz="1200" dirty="0">
                          <a:effectLst/>
                        </a:rPr>
                        <a:t> to see if branches can indicate data is available, hyperlink to logo and home at top of screen.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4/30/2017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Open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22888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on EUMETSAT 2017 Actions - </a:t>
            </a:r>
            <a:r>
              <a:rPr lang="en-GB" dirty="0" err="1" smtClean="0"/>
              <a:t>cont</a:t>
            </a:r>
            <a:endParaRPr lang="en-GB" dirty="0"/>
          </a:p>
        </p:txBody>
      </p:sp>
      <p:graphicFrame>
        <p:nvGraphicFramePr>
          <p:cNvPr id="4" name="Content Placeholder 3"/>
          <p:cNvGraphicFramePr>
            <a:graphicFrameLocks noGrp="1"/>
          </p:cNvGraphicFramePr>
          <p:nvPr>
            <p:ph idx="1"/>
            <p:extLst/>
          </p:nvPr>
        </p:nvGraphicFramePr>
        <p:xfrm>
          <a:off x="1142999" y="854076"/>
          <a:ext cx="9906003" cy="5766856"/>
        </p:xfrm>
        <a:graphic>
          <a:graphicData uri="http://schemas.openxmlformats.org/drawingml/2006/table">
            <a:tbl>
              <a:tblPr/>
              <a:tblGrid>
                <a:gridCol w="964104">
                  <a:extLst>
                    <a:ext uri="{9D8B030D-6E8A-4147-A177-3AD203B41FA5}">
                      <a16:colId xmlns:a16="http://schemas.microsoft.com/office/drawing/2014/main" val="20000"/>
                    </a:ext>
                  </a:extLst>
                </a:gridCol>
                <a:gridCol w="4344498">
                  <a:extLst>
                    <a:ext uri="{9D8B030D-6E8A-4147-A177-3AD203B41FA5}">
                      <a16:colId xmlns:a16="http://schemas.microsoft.com/office/drawing/2014/main" val="20004"/>
                    </a:ext>
                  </a:extLst>
                </a:gridCol>
                <a:gridCol w="12446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1058900">
                  <a:extLst>
                    <a:ext uri="{9D8B030D-6E8A-4147-A177-3AD203B41FA5}">
                      <a16:colId xmlns:a16="http://schemas.microsoft.com/office/drawing/2014/main" val="20009"/>
                    </a:ext>
                  </a:extLst>
                </a:gridCol>
                <a:gridCol w="1379501">
                  <a:extLst>
                    <a:ext uri="{9D8B030D-6E8A-4147-A177-3AD203B41FA5}">
                      <a16:colId xmlns:a16="http://schemas.microsoft.com/office/drawing/2014/main" val="20010"/>
                    </a:ext>
                  </a:extLst>
                </a:gridCol>
              </a:tblGrid>
              <a:tr h="451109">
                <a:tc>
                  <a:txBody>
                    <a:bodyPr/>
                    <a:lstStyle/>
                    <a:p>
                      <a:r>
                        <a:rPr lang="en-GB" sz="1200" b="1" dirty="0">
                          <a:solidFill>
                            <a:srgbClr val="2E6E9E"/>
                          </a:solidFill>
                          <a:effectLst/>
                        </a:rPr>
                        <a:t>Action Id</a:t>
                      </a:r>
                    </a:p>
                  </a:txBody>
                  <a:tcPr marL="13224" marR="13224" marT="7346" marB="7346" anchor="ctr">
                    <a:lnL w="9525"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Summary</a:t>
                      </a:r>
                    </a:p>
                  </a:txBody>
                  <a:tcPr marL="13224" marR="13224" marT="7346" marB="7346"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dirty="0">
                          <a:solidFill>
                            <a:srgbClr val="2E6E9E"/>
                          </a:solidFill>
                          <a:effectLst/>
                        </a:rPr>
                        <a:t>Expected Completion</a:t>
                      </a:r>
                    </a:p>
                  </a:txBody>
                  <a:tcPr marL="13224" marR="13224" marT="7346" marB="7346"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Actual Completion</a:t>
                      </a:r>
                    </a:p>
                  </a:txBody>
                  <a:tcPr marL="13224" marR="13224" marT="7346" marB="7346"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Deliverable Usage</a:t>
                      </a:r>
                    </a:p>
                  </a:txBody>
                  <a:tcPr marL="13224" marR="13224" marT="7346" marB="7346" anchor="ctr">
                    <a:lnL w="12700" cap="flat" cmpd="sng" algn="ctr">
                      <a:solidFill>
                        <a:srgbClr val="C5DBEC"/>
                      </a:solidFill>
                      <a:prstDash val="solid"/>
                      <a:round/>
                      <a:headEnd type="none" w="med" len="med"/>
                      <a:tailEnd type="none" w="med" len="med"/>
                    </a:lnL>
                    <a:lnR w="12700"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tc>
                  <a:txBody>
                    <a:bodyPr/>
                    <a:lstStyle/>
                    <a:p>
                      <a:r>
                        <a:rPr lang="en-GB" sz="1200" b="1">
                          <a:solidFill>
                            <a:srgbClr val="2E6E9E"/>
                          </a:solidFill>
                          <a:effectLst/>
                        </a:rPr>
                        <a:t>Status</a:t>
                      </a:r>
                    </a:p>
                  </a:txBody>
                  <a:tcPr marL="13224" marR="13224" marT="7346" marB="7346" anchor="ctr">
                    <a:lnL w="12700"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DFEFFC"/>
                    </a:solidFill>
                  </a:tcPr>
                </a:tc>
                <a:extLst>
                  <a:ext uri="{0D108BD9-81ED-4DB2-BD59-A6C34878D82A}">
                    <a16:rowId xmlns:a16="http://schemas.microsoft.com/office/drawing/2014/main" val="10000"/>
                  </a:ext>
                </a:extLst>
              </a:tr>
              <a:tr h="592187">
                <a:tc>
                  <a:txBody>
                    <a:bodyPr/>
                    <a:lstStyle/>
                    <a:p>
                      <a:pPr fontAlgn="t"/>
                      <a:r>
                        <a:rPr lang="en-GB" sz="1200" dirty="0">
                          <a:effectLst/>
                        </a:rPr>
                        <a:t>A.GDWG.2017.5a.8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1F1F1"/>
                    </a:solidFill>
                  </a:tcPr>
                </a:tc>
                <a:tc>
                  <a:txBody>
                    <a:bodyPr/>
                    <a:lstStyle/>
                    <a:p>
                      <a:pPr fontAlgn="t"/>
                      <a:r>
                        <a:rPr lang="en-US" sz="1200">
                          <a:effectLst/>
                        </a:rPr>
                        <a:t>Peter Miu to document formats of the GEOLEOIR products (example high level definition of the GIRO I/O [EUM/TSS/TEN/14/753739]).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a:effectLst/>
                        </a:rPr>
                        <a:t>9/30/2017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a:effectLst/>
                        </a:rPr>
                        <a:t>Open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DFCD8"/>
                    </a:solidFill>
                  </a:tcPr>
                </a:tc>
                <a:extLst>
                  <a:ext uri="{0D108BD9-81ED-4DB2-BD59-A6C34878D82A}">
                    <a16:rowId xmlns:a16="http://schemas.microsoft.com/office/drawing/2014/main" val="10001"/>
                  </a:ext>
                </a:extLst>
              </a:tr>
              <a:tr h="592187">
                <a:tc>
                  <a:txBody>
                    <a:bodyPr/>
                    <a:lstStyle/>
                    <a:p>
                      <a:pPr fontAlgn="t"/>
                      <a:r>
                        <a:rPr lang="en-GB" sz="1200" dirty="0">
                          <a:effectLst/>
                        </a:rPr>
                        <a:t>A.GDWG.2017.5a.9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1F1F1"/>
                    </a:solidFill>
                  </a:tcPr>
                </a:tc>
                <a:tc>
                  <a:txBody>
                    <a:bodyPr/>
                    <a:lstStyle/>
                    <a:p>
                      <a:pPr fontAlgn="t"/>
                      <a:r>
                        <a:rPr lang="en-US" sz="1200" dirty="0">
                          <a:effectLst/>
                        </a:rPr>
                        <a:t>Peter Miu to contact </a:t>
                      </a:r>
                      <a:r>
                        <a:rPr lang="en-US" sz="1200" dirty="0" err="1">
                          <a:effectLst/>
                        </a:rPr>
                        <a:t>Unidata</a:t>
                      </a:r>
                      <a:r>
                        <a:rPr lang="en-US" sz="1200" dirty="0">
                          <a:effectLst/>
                        </a:rPr>
                        <a:t> to see if branches can indicate data is available, hyperlink to logo and home at top of screen.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a:effectLst/>
                        </a:rPr>
                        <a:t>4/30/2017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a:effectLst/>
                        </a:rPr>
                        <a:t>Open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DFCD8"/>
                    </a:solidFill>
                  </a:tcPr>
                </a:tc>
                <a:extLst>
                  <a:ext uri="{0D108BD9-81ED-4DB2-BD59-A6C34878D82A}">
                    <a16:rowId xmlns:a16="http://schemas.microsoft.com/office/drawing/2014/main" val="10002"/>
                  </a:ext>
                </a:extLst>
              </a:tr>
              <a:tr h="736750">
                <a:tc>
                  <a:txBody>
                    <a:bodyPr/>
                    <a:lstStyle/>
                    <a:p>
                      <a:pPr fontAlgn="t"/>
                      <a:r>
                        <a:rPr lang="en-GB" sz="1200" dirty="0">
                          <a:effectLst/>
                        </a:rPr>
                        <a:t>A.GDWG.2017.5d.3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1F1F1"/>
                    </a:solidFill>
                  </a:tcPr>
                </a:tc>
                <a:tc>
                  <a:txBody>
                    <a:bodyPr/>
                    <a:lstStyle/>
                    <a:p>
                      <a:pPr fontAlgn="t"/>
                      <a:r>
                        <a:rPr lang="en-US" sz="1200" dirty="0">
                          <a:effectLst/>
                        </a:rPr>
                        <a:t>CMA to investigate the timeliness of the product replication by checking for an update, before calling the replication script (EUMETSAT to support).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dirty="0">
                          <a:effectLst/>
                        </a:rPr>
                        <a:t>12/31/2017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dirty="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dirty="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9F9F9"/>
                    </a:solidFill>
                  </a:tcPr>
                </a:tc>
                <a:tc>
                  <a:txBody>
                    <a:bodyPr/>
                    <a:lstStyle/>
                    <a:p>
                      <a:pPr algn="ctr" fontAlgn="t"/>
                      <a:r>
                        <a:rPr lang="en-GB" sz="1200" dirty="0">
                          <a:effectLst/>
                        </a:rPr>
                        <a:t>Open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C5DBEC"/>
                      </a:solidFill>
                      <a:prstDash val="solid"/>
                      <a:round/>
                      <a:headEnd type="none" w="med" len="med"/>
                      <a:tailEnd type="none" w="med" len="med"/>
                    </a:lnB>
                    <a:solidFill>
                      <a:srgbClr val="FDFCD8"/>
                    </a:solidFill>
                  </a:tcPr>
                </a:tc>
                <a:extLst>
                  <a:ext uri="{0D108BD9-81ED-4DB2-BD59-A6C34878D82A}">
                    <a16:rowId xmlns:a16="http://schemas.microsoft.com/office/drawing/2014/main" val="10003"/>
                  </a:ext>
                </a:extLst>
              </a:tr>
              <a:tr h="881313">
                <a:tc>
                  <a:txBody>
                    <a:bodyPr/>
                    <a:lstStyle/>
                    <a:p>
                      <a:pPr fontAlgn="t"/>
                      <a:r>
                        <a:rPr lang="en-GB" sz="1200" dirty="0">
                          <a:effectLst/>
                        </a:rPr>
                        <a:t>A.GDWG.2017.5e.2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Simon Elliott to request these new designators e.g. “SRF” to be included in the WMO Common Table C-13. VISIR is optional and does not be included in the code.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5/31/2017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a:effectLst/>
                        </a:rPr>
                        <a:t>Open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C5DBE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4"/>
                  </a:ext>
                </a:extLst>
              </a:tr>
              <a:tr h="447624">
                <a:tc>
                  <a:txBody>
                    <a:bodyPr/>
                    <a:lstStyle/>
                    <a:p>
                      <a:pPr fontAlgn="t"/>
                      <a:r>
                        <a:rPr lang="en-GB" sz="1200" dirty="0">
                          <a:effectLst/>
                        </a:rPr>
                        <a:t>A.GDWG.2017.6a.1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dirty="0">
                          <a:effectLst/>
                        </a:rPr>
                        <a:t>GDWG members to consider to add “Calibration related documents” on their landing pages.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12/31/2017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Ongoing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BF6A"/>
                    </a:solidFill>
                  </a:tcPr>
                </a:tc>
                <a:extLst>
                  <a:ext uri="{0D108BD9-81ED-4DB2-BD59-A6C34878D82A}">
                    <a16:rowId xmlns:a16="http://schemas.microsoft.com/office/drawing/2014/main" val="10005"/>
                  </a:ext>
                </a:extLst>
              </a:tr>
              <a:tr h="592187">
                <a:tc>
                  <a:txBody>
                    <a:bodyPr/>
                    <a:lstStyle/>
                    <a:p>
                      <a:pPr fontAlgn="t"/>
                      <a:r>
                        <a:rPr lang="en-GB" sz="1200" dirty="0">
                          <a:effectLst/>
                        </a:rPr>
                        <a:t>A.GDWG.20171108.3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effectLst/>
                        </a:rPr>
                        <a:t>Rob Roebeling (EUMETSAT) to update the URLs of all the instrument event logging pages and each agency to confirm the URLs.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3/1/2018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GB" sz="1200" dirty="0">
                          <a:effectLst/>
                        </a:rPr>
                        <a:t>Ongoing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BF6A"/>
                    </a:solidFill>
                  </a:tcPr>
                </a:tc>
                <a:extLst>
                  <a:ext uri="{0D108BD9-81ED-4DB2-BD59-A6C34878D82A}">
                    <a16:rowId xmlns:a16="http://schemas.microsoft.com/office/drawing/2014/main" val="10006"/>
                  </a:ext>
                </a:extLst>
              </a:tr>
              <a:tr h="1025875">
                <a:tc>
                  <a:txBody>
                    <a:bodyPr/>
                    <a:lstStyle/>
                    <a:p>
                      <a:pPr fontAlgn="t"/>
                      <a:r>
                        <a:rPr lang="en-GB" sz="1200" dirty="0">
                          <a:effectLst/>
                        </a:rPr>
                        <a:t>A.GRWG.2017.4c.1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dirty="0">
                          <a:effectLst/>
                        </a:rPr>
                        <a:t>Rose to investigate what tasks and tools are needed to pursue the work presented by Larry in the broader context of the UV Subgroup and in particular to identify resources needed with the aim of bringing this to the attention of the EP.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3/1/2018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GB" sz="1200" dirty="0">
                          <a:effectLst/>
                        </a:rPr>
                        <a:t>Open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7"/>
                  </a:ext>
                </a:extLst>
              </a:tr>
              <a:tr h="447624">
                <a:tc>
                  <a:txBody>
                    <a:bodyPr/>
                    <a:lstStyle/>
                    <a:p>
                      <a:pPr fontAlgn="t"/>
                      <a:r>
                        <a:rPr lang="en-GB" sz="1200" dirty="0">
                          <a:effectLst/>
                        </a:rPr>
                        <a:t>A.GWG.2017.2i.2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AFAFA"/>
                    </a:solidFill>
                  </a:tcPr>
                </a:tc>
                <a:tc>
                  <a:txBody>
                    <a:bodyPr/>
                    <a:lstStyle/>
                    <a:p>
                      <a:pPr fontAlgn="t"/>
                      <a:r>
                        <a:rPr lang="en-US" sz="1200" dirty="0">
                          <a:effectLst/>
                        </a:rPr>
                        <a:t>EUMETSAT (P. Miu) to investigate hosting ISRO GSICS products on the EUMETSAT GSICS collaboration server.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r>
                        <a:rPr lang="en-GB" sz="1200">
                          <a:effectLst/>
                        </a:rPr>
                        <a:t>3/21/2018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r>
                        <a:rPr lang="en-GB" sz="1200">
                          <a:effectLst/>
                        </a:rPr>
                        <a:t>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FFFF"/>
                    </a:solidFill>
                  </a:tcPr>
                </a:tc>
                <a:tc>
                  <a:txBody>
                    <a:bodyPr/>
                    <a:lstStyle/>
                    <a:p>
                      <a:pPr algn="ctr" fontAlgn="t"/>
                      <a:r>
                        <a:rPr lang="en-GB" sz="1200" dirty="0">
                          <a:effectLst/>
                        </a:rPr>
                        <a:t>Open  </a:t>
                      </a:r>
                    </a:p>
                  </a:txBody>
                  <a:tcPr marL="7346" marR="7346" marT="5877" marB="5877">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DFCD8"/>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438734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a:xfrm>
            <a:off x="8153400" y="6400800"/>
            <a:ext cx="2133600" cy="323850"/>
          </a:xfrm>
          <a:prstGeom prst="rect">
            <a:avLst/>
          </a:prstGeom>
          <a:noFill/>
        </p:spPr>
        <p:txBody>
          <a:bodyPr/>
          <a:lstStyle/>
          <a:p>
            <a:fld id="{0BB25FD9-27DC-4523-A484-31120BF8BAAC}" type="slidenum">
              <a:rPr lang="en-US" smtClean="0"/>
              <a:pPr/>
              <a:t>18</a:t>
            </a:fld>
            <a:endParaRPr lang="en-US" smtClean="0"/>
          </a:p>
        </p:txBody>
      </p:sp>
      <p:sp>
        <p:nvSpPr>
          <p:cNvPr id="6147" name="Rectangle 2"/>
          <p:cNvSpPr>
            <a:spLocks noGrp="1" noChangeArrowheads="1"/>
          </p:cNvSpPr>
          <p:nvPr>
            <p:ph type="title"/>
          </p:nvPr>
        </p:nvSpPr>
        <p:spPr bwMode="auto">
          <a:xfrm>
            <a:off x="3020962" y="78659"/>
            <a:ext cx="7647040" cy="91012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dirty="0"/>
              <a:t>Thank you for your attention</a:t>
            </a:r>
          </a:p>
        </p:txBody>
      </p:sp>
      <p:sp>
        <p:nvSpPr>
          <p:cNvPr id="12292" name="Rectangle 6"/>
          <p:cNvSpPr>
            <a:spLocks noGrp="1" noChangeArrowheads="1"/>
          </p:cNvSpPr>
          <p:nvPr>
            <p:ph type="body" idx="1"/>
          </p:nvPr>
        </p:nvSpPr>
        <p:spPr>
          <a:xfrm>
            <a:off x="1981200" y="1350963"/>
            <a:ext cx="8229600" cy="4775200"/>
          </a:xfrm>
        </p:spPr>
        <p:txBody>
          <a:bodyPr/>
          <a:lstStyle/>
          <a:p>
            <a:pPr algn="ctr" eaLnBrk="1" hangingPunct="1">
              <a:buFont typeface="Wingdings" pitchFamily="2" charset="2"/>
              <a:buNone/>
            </a:pPr>
            <a:r>
              <a:rPr lang="en-GB" sz="2400" b="1" dirty="0">
                <a:solidFill>
                  <a:schemeClr val="accent2"/>
                </a:solidFill>
              </a:rPr>
              <a:t>WMO GSICS Portal </a:t>
            </a:r>
          </a:p>
          <a:p>
            <a:pPr algn="ctr" eaLnBrk="1" hangingPunct="1">
              <a:buFont typeface="Wingdings" pitchFamily="2" charset="2"/>
              <a:buNone/>
            </a:pPr>
            <a:r>
              <a:rPr lang="en-GB" sz="2400" b="1" dirty="0">
                <a:solidFill>
                  <a:schemeClr val="accent2"/>
                </a:solidFill>
                <a:hlinkClick r:id="rId3"/>
              </a:rPr>
              <a:t>http://gsics.wmo.int</a:t>
            </a:r>
            <a:endParaRPr lang="en-GB" sz="2400" b="1" dirty="0">
              <a:solidFill>
                <a:schemeClr val="accent2"/>
              </a:solidFill>
            </a:endParaRPr>
          </a:p>
          <a:p>
            <a:pPr algn="ctr" eaLnBrk="1" hangingPunct="1">
              <a:buFont typeface="Wingdings" pitchFamily="2" charset="2"/>
              <a:buNone/>
            </a:pPr>
            <a:endParaRPr lang="en-GB" sz="2400" b="1" dirty="0">
              <a:solidFill>
                <a:schemeClr val="accent2"/>
              </a:solidFill>
            </a:endParaRPr>
          </a:p>
          <a:p>
            <a:pPr algn="ctr" eaLnBrk="1" hangingPunct="1">
              <a:buFont typeface="Wingdings" pitchFamily="2" charset="2"/>
              <a:buNone/>
            </a:pPr>
            <a:r>
              <a:rPr lang="en-GB" sz="2400" b="1" dirty="0">
                <a:solidFill>
                  <a:schemeClr val="accent2"/>
                </a:solidFill>
              </a:rPr>
              <a:t>GSICS Coordination Centre </a:t>
            </a:r>
            <a:r>
              <a:rPr lang="en-GB" sz="2000" b="1" dirty="0">
                <a:solidFill>
                  <a:schemeClr val="accent2"/>
                </a:solidFill>
                <a:hlinkClick r:id="rId4"/>
              </a:rPr>
              <a:t>http://www.star.nesdis.noaa.gov/smcd/GCC/index.php</a:t>
            </a:r>
            <a:endParaRPr lang="en-GB" sz="2000" b="1" dirty="0">
              <a:solidFill>
                <a:schemeClr val="accent2"/>
              </a:solidFill>
            </a:endParaRPr>
          </a:p>
          <a:p>
            <a:pPr algn="ctr" eaLnBrk="1" hangingPunct="1">
              <a:buFont typeface="Wingdings" pitchFamily="2" charset="2"/>
              <a:buNone/>
            </a:pPr>
            <a:endParaRPr lang="en-GB" sz="2400" b="1" dirty="0">
              <a:solidFill>
                <a:schemeClr val="accent2"/>
              </a:solidFill>
            </a:endParaRPr>
          </a:p>
          <a:p>
            <a:pPr algn="ctr" eaLnBrk="1" hangingPunct="1">
              <a:buNone/>
            </a:pPr>
            <a:r>
              <a:rPr lang="en-GB" sz="2400" b="1" dirty="0">
                <a:solidFill>
                  <a:schemeClr val="accent2"/>
                </a:solidFill>
              </a:rPr>
              <a:t>GSICS Product </a:t>
            </a:r>
            <a:r>
              <a:rPr lang="en-GB" sz="2400" b="1" dirty="0" err="1">
                <a:solidFill>
                  <a:schemeClr val="accent2"/>
                </a:solidFill>
              </a:rPr>
              <a:t>Catalog</a:t>
            </a:r>
            <a:r>
              <a:rPr lang="en-GB" sz="2400" b="1" dirty="0">
                <a:solidFill>
                  <a:schemeClr val="accent2"/>
                </a:solidFill>
              </a:rPr>
              <a:t> </a:t>
            </a:r>
            <a:r>
              <a:rPr lang="en-GB" sz="1800" b="1" dirty="0">
                <a:solidFill>
                  <a:schemeClr val="accent2"/>
                </a:solidFill>
                <a:hlinkClick r:id="rId5"/>
              </a:rPr>
              <a:t>https://www.star.nesdis.noaa.gov/smcd/GCC/ProductCatalog.php</a:t>
            </a:r>
            <a:endParaRPr lang="en-GB" sz="1800" b="1" dirty="0">
              <a:solidFill>
                <a:schemeClr val="accent2"/>
              </a:solidFill>
            </a:endParaRPr>
          </a:p>
          <a:p>
            <a:pPr algn="ctr" eaLnBrk="1" hangingPunct="1">
              <a:buFont typeface="Wingdings" pitchFamily="2" charset="2"/>
              <a:buNone/>
            </a:pPr>
            <a:endParaRPr lang="en-GB" sz="2400" b="1" dirty="0">
              <a:solidFill>
                <a:schemeClr val="accent2"/>
              </a:solidFill>
              <a:hlinkClick r:id="rId6"/>
            </a:endParaRPr>
          </a:p>
          <a:p>
            <a:pPr algn="ctr" eaLnBrk="1" hangingPunct="1">
              <a:buNone/>
            </a:pPr>
            <a:r>
              <a:rPr lang="en-GB" sz="2400" b="1" dirty="0">
                <a:solidFill>
                  <a:schemeClr val="accent2"/>
                </a:solidFill>
              </a:rPr>
              <a:t>GSICS Wiki</a:t>
            </a:r>
            <a:endParaRPr lang="en-GB" sz="2400" b="1" dirty="0">
              <a:solidFill>
                <a:schemeClr val="accent2"/>
              </a:solidFill>
              <a:hlinkClick r:id="rId6"/>
            </a:endParaRPr>
          </a:p>
          <a:p>
            <a:pPr algn="ctr" eaLnBrk="1" hangingPunct="1">
              <a:buNone/>
            </a:pPr>
            <a:r>
              <a:rPr lang="en-GB" sz="2400" b="1" dirty="0">
                <a:solidFill>
                  <a:schemeClr val="accent2"/>
                </a:solidFill>
                <a:hlinkClick r:id="rId7"/>
              </a:rPr>
              <a:t>http://gsics.atmos.umd.edu/wiki/Home</a:t>
            </a:r>
            <a:endParaRPr lang="en-GB" sz="2400" b="1" dirty="0">
              <a:solidFill>
                <a:schemeClr val="accent2"/>
              </a:solidFill>
            </a:endParaRPr>
          </a:p>
          <a:p>
            <a:pPr algn="ctr" eaLnBrk="1" hangingPunct="1">
              <a:buFont typeface="Wingdings" pitchFamily="2" charset="2"/>
              <a:buNone/>
            </a:pPr>
            <a:endParaRPr lang="en-GB" sz="2400" b="1" dirty="0">
              <a:solidFill>
                <a:schemeClr val="accent2"/>
              </a:solidFill>
            </a:endParaRPr>
          </a:p>
          <a:p>
            <a:pPr algn="ctr" eaLnBrk="1" hangingPunct="1">
              <a:buFont typeface="Wingdings" pitchFamily="2" charset="2"/>
              <a:buNone/>
            </a:pPr>
            <a:endParaRPr lang="en-GB" sz="5400" b="1" dirty="0">
              <a:solidFill>
                <a:schemeClr val="accent2"/>
              </a:solidFill>
            </a:endParaRPr>
          </a:p>
        </p:txBody>
      </p:sp>
    </p:spTree>
    <p:extLst>
      <p:ext uri="{BB962C8B-B14F-4D97-AF65-F5344CB8AC3E}">
        <p14:creationId xmlns:p14="http://schemas.microsoft.com/office/powerpoint/2010/main" val="3623938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1000"/>
                                        <p:tgtEl>
                                          <p:spTgt spid="12292">
                                            <p:txEl>
                                              <p:pRg st="0" end="0"/>
                                            </p:txEl>
                                          </p:spTgt>
                                        </p:tgtEl>
                                      </p:cBhvr>
                                    </p:animEffect>
                                    <p:anim calcmode="lin" valueType="num">
                                      <p:cBhvr>
                                        <p:cTn id="8" dur="10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Effect transition="in" filter="fade">
                                      <p:cBhvr>
                                        <p:cTn id="12" dur="1000"/>
                                        <p:tgtEl>
                                          <p:spTgt spid="12292">
                                            <p:txEl>
                                              <p:pRg st="1" end="1"/>
                                            </p:txEl>
                                          </p:spTgt>
                                        </p:tgtEl>
                                      </p:cBhvr>
                                    </p:animEffect>
                                    <p:anim calcmode="lin" valueType="num">
                                      <p:cBhvr>
                                        <p:cTn id="13" dur="10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29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292">
                                            <p:txEl>
                                              <p:pRg st="3" end="3"/>
                                            </p:txEl>
                                          </p:spTgt>
                                        </p:tgtEl>
                                        <p:attrNameLst>
                                          <p:attrName>style.visibility</p:attrName>
                                        </p:attrNameLst>
                                      </p:cBhvr>
                                      <p:to>
                                        <p:strVal val="visible"/>
                                      </p:to>
                                    </p:set>
                                    <p:animEffect transition="in" filter="fade">
                                      <p:cBhvr>
                                        <p:cTn id="17" dur="1000"/>
                                        <p:tgtEl>
                                          <p:spTgt spid="12292">
                                            <p:txEl>
                                              <p:pRg st="3" end="3"/>
                                            </p:txEl>
                                          </p:spTgt>
                                        </p:tgtEl>
                                      </p:cBhvr>
                                    </p:animEffect>
                                    <p:anim calcmode="lin" valueType="num">
                                      <p:cBhvr>
                                        <p:cTn id="18" dur="10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2292">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2292">
                                            <p:txEl>
                                              <p:pRg st="5" end="5"/>
                                            </p:txEl>
                                          </p:spTgt>
                                        </p:tgtEl>
                                        <p:attrNameLst>
                                          <p:attrName>style.visibility</p:attrName>
                                        </p:attrNameLst>
                                      </p:cBhvr>
                                      <p:to>
                                        <p:strVal val="visible"/>
                                      </p:to>
                                    </p:set>
                                    <p:animEffect transition="in" filter="fade">
                                      <p:cBhvr>
                                        <p:cTn id="22" dur="1000"/>
                                        <p:tgtEl>
                                          <p:spTgt spid="12292">
                                            <p:txEl>
                                              <p:pRg st="5" end="5"/>
                                            </p:txEl>
                                          </p:spTgt>
                                        </p:tgtEl>
                                      </p:cBhvr>
                                    </p:animEffect>
                                    <p:anim calcmode="lin" valueType="num">
                                      <p:cBhvr>
                                        <p:cTn id="23" dur="1000" fill="hold"/>
                                        <p:tgtEl>
                                          <p:spTgt spid="1229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2292">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2292">
                                            <p:txEl>
                                              <p:pRg st="7" end="7"/>
                                            </p:txEl>
                                          </p:spTgt>
                                        </p:tgtEl>
                                        <p:attrNameLst>
                                          <p:attrName>style.visibility</p:attrName>
                                        </p:attrNameLst>
                                      </p:cBhvr>
                                      <p:to>
                                        <p:strVal val="visible"/>
                                      </p:to>
                                    </p:set>
                                    <p:animEffect transition="in" filter="fade">
                                      <p:cBhvr>
                                        <p:cTn id="27" dur="1000"/>
                                        <p:tgtEl>
                                          <p:spTgt spid="12292">
                                            <p:txEl>
                                              <p:pRg st="7" end="7"/>
                                            </p:txEl>
                                          </p:spTgt>
                                        </p:tgtEl>
                                      </p:cBhvr>
                                    </p:animEffect>
                                    <p:anim calcmode="lin" valueType="num">
                                      <p:cBhvr>
                                        <p:cTn id="28" dur="1000" fill="hold"/>
                                        <p:tgtEl>
                                          <p:spTgt spid="1229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12292">
                                            <p:txEl>
                                              <p:pRg st="7" end="7"/>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2292">
                                            <p:txEl>
                                              <p:pRg st="8" end="8"/>
                                            </p:txEl>
                                          </p:spTgt>
                                        </p:tgtEl>
                                        <p:attrNameLst>
                                          <p:attrName>style.visibility</p:attrName>
                                        </p:attrNameLst>
                                      </p:cBhvr>
                                      <p:to>
                                        <p:strVal val="visible"/>
                                      </p:to>
                                    </p:set>
                                    <p:animEffect transition="in" filter="fade">
                                      <p:cBhvr>
                                        <p:cTn id="32" dur="1000"/>
                                        <p:tgtEl>
                                          <p:spTgt spid="12292">
                                            <p:txEl>
                                              <p:pRg st="8" end="8"/>
                                            </p:txEl>
                                          </p:spTgt>
                                        </p:tgtEl>
                                      </p:cBhvr>
                                    </p:animEffect>
                                    <p:anim calcmode="lin" valueType="num">
                                      <p:cBhvr>
                                        <p:cTn id="33" dur="1000" fill="hold"/>
                                        <p:tgtEl>
                                          <p:spTgt spid="1229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1229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80632" t="24391" r="11589" b="59271"/>
          <a:stretch/>
        </p:blipFill>
        <p:spPr>
          <a:xfrm>
            <a:off x="8418291" y="1107179"/>
            <a:ext cx="549038" cy="806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202" y="4725704"/>
            <a:ext cx="605790" cy="807720"/>
          </a:xfrm>
          <a:prstGeom prst="rect">
            <a:avLst/>
          </a:prstGeom>
        </p:spPr>
      </p:pic>
      <p:pic>
        <p:nvPicPr>
          <p:cNvPr id="109572" name="Picture 4" descr="http://OPW01/CGI/ad_userphoto.php?user=Elliott"/>
          <p:cNvPicPr>
            <a:picLocks noChangeArrowheads="1"/>
          </p:cNvPicPr>
          <p:nvPr/>
        </p:nvPicPr>
        <p:blipFill>
          <a:blip r:embed="rId5" cstate="print"/>
          <a:srcRect/>
          <a:stretch>
            <a:fillRect/>
          </a:stretch>
        </p:blipFill>
        <p:spPr bwMode="auto">
          <a:xfrm>
            <a:off x="9031744" y="2011952"/>
            <a:ext cx="538480" cy="800100"/>
          </a:xfrm>
          <a:prstGeom prst="rect">
            <a:avLst/>
          </a:prstGeom>
          <a:noFill/>
        </p:spPr>
      </p:pic>
      <p:pic>
        <p:nvPicPr>
          <p:cNvPr id="109574" name="Picture 6" descr="http://OPW01/CGI/ad_userphoto.php?user=Miu"/>
          <p:cNvPicPr>
            <a:picLocks noChangeAspect="1" noChangeArrowheads="1"/>
          </p:cNvPicPr>
          <p:nvPr/>
        </p:nvPicPr>
        <p:blipFill>
          <a:blip r:embed="rId6" cstate="print"/>
          <a:srcRect/>
          <a:stretch>
            <a:fillRect/>
          </a:stretch>
        </p:blipFill>
        <p:spPr bwMode="auto">
          <a:xfrm>
            <a:off x="8408598" y="2011952"/>
            <a:ext cx="538480" cy="807720"/>
          </a:xfrm>
          <a:prstGeom prst="rect">
            <a:avLst/>
          </a:prstGeom>
          <a:noFill/>
        </p:spPr>
      </p:pic>
      <p:pic>
        <p:nvPicPr>
          <p:cNvPr id="109576" name="Picture 8" descr="http://OPW01/CGI/ad_userphoto.php?user=Wagner"/>
          <p:cNvPicPr>
            <a:picLocks noChangeAspect="1" noChangeArrowheads="1"/>
          </p:cNvPicPr>
          <p:nvPr/>
        </p:nvPicPr>
        <p:blipFill>
          <a:blip r:embed="rId7" cstate="print"/>
          <a:srcRect/>
          <a:stretch>
            <a:fillRect/>
          </a:stretch>
        </p:blipFill>
        <p:spPr bwMode="auto">
          <a:xfrm>
            <a:off x="9033423" y="2931648"/>
            <a:ext cx="538480" cy="807720"/>
          </a:xfrm>
          <a:prstGeom prst="rect">
            <a:avLst/>
          </a:prstGeom>
          <a:noFill/>
        </p:spPr>
      </p:pic>
      <p:pic>
        <p:nvPicPr>
          <p:cNvPr id="109578" name="Picture 10" descr="http://OPW01/CGI/ad_userphoto.php?user=HewisonT"/>
          <p:cNvPicPr>
            <a:picLocks noChangeAspect="1" noChangeArrowheads="1"/>
          </p:cNvPicPr>
          <p:nvPr/>
        </p:nvPicPr>
        <p:blipFill>
          <a:blip r:embed="rId8" cstate="print"/>
          <a:srcRect/>
          <a:stretch>
            <a:fillRect/>
          </a:stretch>
        </p:blipFill>
        <p:spPr bwMode="auto">
          <a:xfrm>
            <a:off x="8408598" y="2907897"/>
            <a:ext cx="538480" cy="807720"/>
          </a:xfrm>
          <a:prstGeom prst="rect">
            <a:avLst/>
          </a:prstGeom>
          <a:noFill/>
        </p:spPr>
      </p:pic>
      <p:pic>
        <p:nvPicPr>
          <p:cNvPr id="109582" name="Picture 14" descr="https://encrypted-tbn3.gstatic.com/images?q=tbn:ANd9GcSPZVW8M1Hl5bllqI_v7iguM0KYkdJ2AreoEgy5cypMYz4tlMmBMmE9cFk">
            <a:hlinkClick r:id="rId9"/>
          </p:cNvPr>
          <p:cNvPicPr>
            <a:picLocks noChangeArrowheads="1"/>
          </p:cNvPicPr>
          <p:nvPr/>
        </p:nvPicPr>
        <p:blipFill>
          <a:blip r:embed="rId10" cstate="print"/>
          <a:srcRect/>
          <a:stretch>
            <a:fillRect/>
          </a:stretch>
        </p:blipFill>
        <p:spPr bwMode="auto">
          <a:xfrm>
            <a:off x="8401449" y="4759149"/>
            <a:ext cx="540163" cy="792000"/>
          </a:xfrm>
          <a:prstGeom prst="rect">
            <a:avLst/>
          </a:prstGeom>
          <a:noFill/>
        </p:spPr>
      </p:pic>
      <p:pic>
        <p:nvPicPr>
          <p:cNvPr id="109586" name="Picture 18" descr="http://OPW01/CGI/ad_userphoto.php?user=Roebeling"/>
          <p:cNvPicPr>
            <a:picLocks noChangeAspect="1" noChangeArrowheads="1"/>
          </p:cNvPicPr>
          <p:nvPr/>
        </p:nvPicPr>
        <p:blipFill>
          <a:blip r:embed="rId11" cstate="print"/>
          <a:srcRect/>
          <a:stretch>
            <a:fillRect/>
          </a:stretch>
        </p:blipFill>
        <p:spPr bwMode="auto">
          <a:xfrm>
            <a:off x="9636323" y="2931648"/>
            <a:ext cx="538480" cy="807720"/>
          </a:xfrm>
          <a:prstGeom prst="rect">
            <a:avLst/>
          </a:prstGeom>
          <a:noFill/>
        </p:spPr>
      </p:pic>
      <p:pic>
        <p:nvPicPr>
          <p:cNvPr id="109588" name="Picture 20" descr="http://OPW01/CGI/ad_userphoto.php?user=Munro"/>
          <p:cNvPicPr>
            <a:picLocks noChangeAspect="1" noChangeArrowheads="1"/>
          </p:cNvPicPr>
          <p:nvPr/>
        </p:nvPicPr>
        <p:blipFill>
          <a:blip r:embed="rId12" cstate="print"/>
          <a:srcRect/>
          <a:stretch>
            <a:fillRect/>
          </a:stretch>
        </p:blipFill>
        <p:spPr bwMode="auto">
          <a:xfrm>
            <a:off x="8408598" y="3754682"/>
            <a:ext cx="538480" cy="807720"/>
          </a:xfrm>
          <a:prstGeom prst="rect">
            <a:avLst/>
          </a:prstGeom>
          <a:noFill/>
        </p:spPr>
      </p:pic>
      <p:pic>
        <p:nvPicPr>
          <p:cNvPr id="109592" name="Picture 24" descr="http://OPW01/CGI/ad_userphoto.php?user=Rothfuss"/>
          <p:cNvPicPr>
            <a:picLocks noChangeAspect="1" noChangeArrowheads="1"/>
          </p:cNvPicPr>
          <p:nvPr/>
        </p:nvPicPr>
        <p:blipFill>
          <a:blip r:embed="rId13" cstate="print"/>
          <a:srcRect/>
          <a:stretch>
            <a:fillRect/>
          </a:stretch>
        </p:blipFill>
        <p:spPr bwMode="auto">
          <a:xfrm>
            <a:off x="8408598" y="5607086"/>
            <a:ext cx="538480" cy="807720"/>
          </a:xfrm>
          <a:prstGeom prst="rect">
            <a:avLst/>
          </a:prstGeom>
          <a:noFill/>
        </p:spPr>
      </p:pic>
      <p:pic>
        <p:nvPicPr>
          <p:cNvPr id="1027" name="Picture 3"/>
          <p:cNvPicPr>
            <a:picLocks noChangeArrowheads="1"/>
          </p:cNvPicPr>
          <p:nvPr/>
        </p:nvPicPr>
        <p:blipFill>
          <a:blip r:embed="rId14" cstate="print"/>
          <a:srcRect l="74073" t="16833" r="14297" b="65047"/>
          <a:stretch>
            <a:fillRect/>
          </a:stretch>
        </p:blipFill>
        <p:spPr bwMode="auto">
          <a:xfrm>
            <a:off x="9665665" y="4725704"/>
            <a:ext cx="600028" cy="792000"/>
          </a:xfrm>
          <a:prstGeom prst="rect">
            <a:avLst/>
          </a:prstGeom>
          <a:noFill/>
          <a:ln w="9525">
            <a:noFill/>
            <a:miter lim="800000"/>
            <a:headEnd/>
            <a:tailEnd/>
          </a:ln>
        </p:spPr>
      </p:pic>
      <p:graphicFrame>
        <p:nvGraphicFramePr>
          <p:cNvPr id="20" name="Table 19"/>
          <p:cNvGraphicFramePr>
            <a:graphicFrameLocks noGrp="1"/>
          </p:cNvGraphicFramePr>
          <p:nvPr>
            <p:extLst>
              <p:ext uri="{D42A27DB-BD31-4B8C-83A1-F6EECF244321}">
                <p14:modId xmlns:p14="http://schemas.microsoft.com/office/powerpoint/2010/main" val="3010440234"/>
              </p:ext>
            </p:extLst>
          </p:nvPr>
        </p:nvGraphicFramePr>
        <p:xfrm>
          <a:off x="677732" y="948481"/>
          <a:ext cx="7591261" cy="5443395"/>
        </p:xfrm>
        <a:graphic>
          <a:graphicData uri="http://schemas.openxmlformats.org/drawingml/2006/table">
            <a:tbl>
              <a:tblPr firstRow="1" bandRow="1">
                <a:tableStyleId>{5C22544A-7EE6-4342-B048-85BDC9FD1C3A}</a:tableStyleId>
              </a:tblPr>
              <a:tblGrid>
                <a:gridCol w="2283758">
                  <a:extLst>
                    <a:ext uri="{9D8B030D-6E8A-4147-A177-3AD203B41FA5}">
                      <a16:colId xmlns:a16="http://schemas.microsoft.com/office/drawing/2014/main" val="20000"/>
                    </a:ext>
                  </a:extLst>
                </a:gridCol>
                <a:gridCol w="5307503">
                  <a:extLst>
                    <a:ext uri="{9D8B030D-6E8A-4147-A177-3AD203B41FA5}">
                      <a16:colId xmlns:a16="http://schemas.microsoft.com/office/drawing/2014/main" val="20001"/>
                    </a:ext>
                  </a:extLst>
                </a:gridCol>
              </a:tblGrid>
              <a:tr h="32153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latin typeface="+mn-lt"/>
                          <a:ea typeface="+mn-ea"/>
                          <a:cs typeface="+mn-cs"/>
                        </a:rPr>
                        <a:t>Executive Panel</a:t>
                      </a:r>
                    </a:p>
                  </a:txBody>
                  <a:tcPr marB="0">
                    <a:noFill/>
                  </a:tcPr>
                </a:tc>
                <a:tc hMerge="1">
                  <a:txBody>
                    <a:bodyPr/>
                    <a:lstStyle/>
                    <a:p>
                      <a:endParaRPr lang="en-GB"/>
                    </a:p>
                  </a:txBody>
                  <a:tcPr/>
                </a:tc>
                <a:extLst>
                  <a:ext uri="{0D108BD9-81ED-4DB2-BD59-A6C34878D82A}">
                    <a16:rowId xmlns:a16="http://schemas.microsoft.com/office/drawing/2014/main" val="10000"/>
                  </a:ext>
                </a:extLst>
              </a:tr>
              <a:tr h="245964">
                <a:tc>
                  <a:txBody>
                    <a:bodyPr/>
                    <a:lstStyle/>
                    <a:p>
                      <a:r>
                        <a:rPr lang="en-GB" sz="1400" b="0" dirty="0" smtClean="0">
                          <a:latin typeface="+mn-lt"/>
                        </a:rPr>
                        <a:t>Vacant</a:t>
                      </a:r>
                      <a:endParaRPr lang="en-GB" sz="1400" b="0" dirty="0">
                        <a:latin typeface="+mn-lt"/>
                      </a:endParaRPr>
                    </a:p>
                  </a:txBody>
                  <a:tcPr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EUMETSAT representative</a:t>
                      </a:r>
                      <a:endParaRPr lang="en-GB" sz="1400" b="1" dirty="0">
                        <a:latin typeface="+mn-lt"/>
                      </a:endParaRPr>
                    </a:p>
                  </a:txBody>
                  <a:tcPr marL="0" marR="0" marT="0" marB="0"/>
                </a:tc>
                <a:extLst>
                  <a:ext uri="{0D108BD9-81ED-4DB2-BD59-A6C34878D82A}">
                    <a16:rowId xmlns:a16="http://schemas.microsoft.com/office/drawing/2014/main" val="10001"/>
                  </a:ext>
                </a:extLst>
              </a:tr>
              <a:tr h="34794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Data Working Group</a:t>
                      </a:r>
                      <a:endParaRPr lang="en-GB" sz="1800" b="1" kern="1200" dirty="0" smtClean="0">
                        <a:solidFill>
                          <a:schemeClr val="dk1"/>
                        </a:solidFill>
                        <a:latin typeface="+mn-lt"/>
                        <a:ea typeface="+mn-ea"/>
                        <a:cs typeface="+mn-cs"/>
                      </a:endParaRPr>
                    </a:p>
                  </a:txBody>
                  <a:tcPr marT="72000" marB="0"/>
                </a:tc>
                <a:tc hMerge="1">
                  <a:txBody>
                    <a:bodyPr/>
                    <a:lstStyle/>
                    <a:p>
                      <a:endParaRPr lang="en-GB"/>
                    </a:p>
                  </a:txBody>
                  <a:tcPr/>
                </a:tc>
                <a:extLst>
                  <a:ext uri="{0D108BD9-81ED-4DB2-BD59-A6C34878D82A}">
                    <a16:rowId xmlns:a16="http://schemas.microsoft.com/office/drawing/2014/main" val="10002"/>
                  </a:ext>
                </a:extLst>
              </a:tr>
              <a:tr h="24596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1" kern="1200" dirty="0" smtClean="0">
                          <a:solidFill>
                            <a:schemeClr val="tx1"/>
                          </a:solidFill>
                        </a:rPr>
                        <a:t>Peter Miu</a:t>
                      </a:r>
                      <a:endParaRPr lang="en-GB" sz="1400" b="1" kern="1200" dirty="0" smtClean="0">
                        <a:solidFill>
                          <a:schemeClr val="tx1"/>
                        </a:solidFill>
                        <a:latin typeface="Arial" pitchFamily="34" charset="0"/>
                        <a:ea typeface="+mn-ea"/>
                        <a:cs typeface="Arial" pitchFamily="34" charset="0"/>
                      </a:endParaRPr>
                    </a:p>
                  </a:txBody>
                  <a:tcPr marL="84406" marR="84406" marT="0" marB="0" anchor="ct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t>Data management expert</a:t>
                      </a:r>
                      <a:endParaRPr lang="en-GB" sz="1400" b="1" kern="1200" dirty="0" smtClean="0">
                        <a:solidFill>
                          <a:schemeClr val="tx2"/>
                        </a:solidFill>
                        <a:latin typeface="Arial" pitchFamily="34" charset="0"/>
                        <a:ea typeface="+mn-ea"/>
                        <a:cs typeface="Arial" pitchFamily="34" charset="0"/>
                      </a:endParaRPr>
                    </a:p>
                  </a:txBody>
                  <a:tcPr marL="0" marR="0" marT="0" marB="0" anchor="ctr"/>
                </a:tc>
                <a:extLst>
                  <a:ext uri="{0D108BD9-81ED-4DB2-BD59-A6C34878D82A}">
                    <a16:rowId xmlns:a16="http://schemas.microsoft.com/office/drawing/2014/main" val="10003"/>
                  </a:ext>
                </a:extLst>
              </a:tr>
              <a:tr h="24596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rPr>
                        <a:t>Simon Elliott</a:t>
                      </a:r>
                      <a:endParaRPr lang="en-GB" sz="1400" b="1" kern="1200" dirty="0" smtClean="0">
                        <a:solidFill>
                          <a:schemeClr val="tx1"/>
                        </a:solidFill>
                        <a:latin typeface="+mn-lt"/>
                        <a:ea typeface="+mn-ea"/>
                        <a:cs typeface="+mn-cs"/>
                      </a:endParaRPr>
                    </a:p>
                  </a:txBody>
                  <a:tcPr marL="84406" marR="84406" marT="0" marB="0" anchor="ctr"/>
                </a:tc>
                <a:tc>
                  <a:txBody>
                    <a:bodyPr/>
                    <a:lstStyle/>
                    <a:p>
                      <a:pPr marL="0" algn="l" defTabSz="914400" rtl="0" eaLnBrk="1" latinLnBrk="0" hangingPunct="1">
                        <a:buFontTx/>
                        <a:buNone/>
                      </a:pPr>
                      <a:r>
                        <a:rPr lang="en-GB" sz="1400" b="1" kern="1200" dirty="0" smtClean="0"/>
                        <a:t>Formats Expert</a:t>
                      </a:r>
                      <a:endParaRPr lang="en-GB" sz="1400" b="1" kern="1200" dirty="0" smtClean="0">
                        <a:solidFill>
                          <a:schemeClr val="tx2"/>
                        </a:solidFill>
                        <a:latin typeface="Arial" pitchFamily="34" charset="0"/>
                        <a:ea typeface="+mn-ea"/>
                        <a:cs typeface="Arial" pitchFamily="34" charset="0"/>
                      </a:endParaRPr>
                    </a:p>
                  </a:txBody>
                  <a:tcPr marL="0" marR="0" marT="0" marB="0" anchor="ctr"/>
                </a:tc>
                <a:extLst>
                  <a:ext uri="{0D108BD9-81ED-4DB2-BD59-A6C34878D82A}">
                    <a16:rowId xmlns:a16="http://schemas.microsoft.com/office/drawing/2014/main" val="10004"/>
                  </a:ext>
                </a:extLst>
              </a:tr>
              <a:tr h="32153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rPr>
                        <a:t>Research Working Group </a:t>
                      </a:r>
                      <a:endParaRPr lang="en-GB" sz="1800" b="1" kern="1200" dirty="0" smtClean="0">
                        <a:solidFill>
                          <a:schemeClr val="tx1"/>
                        </a:solidFill>
                        <a:latin typeface="Arial" pitchFamily="34" charset="0"/>
                        <a:ea typeface="+mn-ea"/>
                        <a:cs typeface="Arial" pitchFamily="34" charset="0"/>
                      </a:endParaRPr>
                    </a:p>
                  </a:txBody>
                  <a:tcPr marB="0"/>
                </a:tc>
                <a:tc hMerge="1">
                  <a:txBody>
                    <a:bodyPr/>
                    <a:lstStyle/>
                    <a:p>
                      <a:endParaRPr lang="en-GB"/>
                    </a:p>
                  </a:txBody>
                  <a:tcPr/>
                </a:tc>
                <a:extLst>
                  <a:ext uri="{0D108BD9-81ED-4DB2-BD59-A6C34878D82A}">
                    <a16:rowId xmlns:a16="http://schemas.microsoft.com/office/drawing/2014/main" val="10005"/>
                  </a:ext>
                </a:extLst>
              </a:tr>
              <a:tr h="24596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1" kern="1200" dirty="0" smtClean="0">
                          <a:solidFill>
                            <a:schemeClr val="tx1"/>
                          </a:solidFill>
                        </a:rPr>
                        <a:t>Tim Hewison</a:t>
                      </a:r>
                      <a:endParaRPr lang="en-GB" sz="1400" b="1" kern="1200" dirty="0" smtClean="0">
                        <a:solidFill>
                          <a:schemeClr val="tx1"/>
                        </a:solidFill>
                        <a:latin typeface="+mn-lt"/>
                        <a:ea typeface="+mn-ea"/>
                        <a:cs typeface="+mn-cs"/>
                      </a:endParaRPr>
                    </a:p>
                  </a:txBody>
                  <a:tcPr marL="84406" marR="84406" marT="0" marB="0" anchor="ct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t>Vice-chair</a:t>
                      </a:r>
                      <a:r>
                        <a:rPr lang="en-US" sz="1400" b="1" kern="1200" baseline="0" dirty="0" smtClean="0"/>
                        <a:t> </a:t>
                      </a:r>
                      <a:r>
                        <a:rPr lang="en-US" sz="1400" b="1" kern="1200" dirty="0" smtClean="0"/>
                        <a:t>IR sub-group + MW Sub-Group </a:t>
                      </a:r>
                      <a:r>
                        <a:rPr lang="en-US" sz="1400" b="1" kern="1200" dirty="0" err="1" smtClean="0"/>
                        <a:t>PoC</a:t>
                      </a:r>
                      <a:endParaRPr lang="en-GB" sz="1400" b="1" kern="1200" dirty="0" smtClean="0">
                        <a:solidFill>
                          <a:schemeClr val="tx1"/>
                        </a:solidFill>
                        <a:latin typeface="+mn-lt"/>
                        <a:ea typeface="+mn-ea"/>
                        <a:cs typeface="+mn-cs"/>
                      </a:endParaRPr>
                    </a:p>
                  </a:txBody>
                  <a:tcPr marL="0" marR="0" marT="0" marB="0" anchor="ctr"/>
                </a:tc>
                <a:extLst>
                  <a:ext uri="{0D108BD9-81ED-4DB2-BD59-A6C34878D82A}">
                    <a16:rowId xmlns:a16="http://schemas.microsoft.com/office/drawing/2014/main" val="10006"/>
                  </a:ext>
                </a:extLst>
              </a:tr>
              <a:tr h="24596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1" kern="1200" dirty="0" err="1" smtClean="0">
                          <a:solidFill>
                            <a:schemeClr val="tx1"/>
                          </a:solidFill>
                        </a:rPr>
                        <a:t>S</a:t>
                      </a:r>
                      <a:r>
                        <a:rPr lang="en-GB" sz="1400" b="1" kern="1200" dirty="0" err="1" smtClean="0">
                          <a:solidFill>
                            <a:schemeClr val="tx1"/>
                          </a:solidFill>
                          <a:latin typeface="+mn-lt"/>
                          <a:ea typeface="+mn-ea"/>
                          <a:cs typeface="+mn-cs"/>
                        </a:rPr>
                        <a:t>é</a:t>
                      </a:r>
                      <a:r>
                        <a:rPr lang="en-GB" sz="1400" b="1" kern="1200" dirty="0" err="1" smtClean="0">
                          <a:solidFill>
                            <a:schemeClr val="tx1"/>
                          </a:solidFill>
                        </a:rPr>
                        <a:t>bastien</a:t>
                      </a:r>
                      <a:r>
                        <a:rPr lang="en-GB" sz="1400" b="1" kern="1200" dirty="0" smtClean="0">
                          <a:solidFill>
                            <a:schemeClr val="tx1"/>
                          </a:solidFill>
                        </a:rPr>
                        <a:t> Wagner </a:t>
                      </a:r>
                      <a:endParaRPr lang="en-GB" sz="1400" b="1" kern="1200" dirty="0" smtClean="0">
                        <a:solidFill>
                          <a:schemeClr val="tx1"/>
                        </a:solidFill>
                        <a:latin typeface="+mn-lt"/>
                        <a:ea typeface="+mn-ea"/>
                        <a:cs typeface="+mn-cs"/>
                      </a:endParaRPr>
                    </a:p>
                  </a:txBody>
                  <a:tcPr marL="84406" marR="84406" marT="0" marB="0" anchor="ct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1" kern="1200" dirty="0" smtClean="0"/>
                        <a:t>VIS/NIR + Lunar calibration</a:t>
                      </a:r>
                      <a:endParaRPr lang="en-GB" sz="1400" b="1" kern="1200" dirty="0" smtClean="0">
                        <a:solidFill>
                          <a:schemeClr val="tx1"/>
                        </a:solidFill>
                        <a:latin typeface="+mn-lt"/>
                        <a:ea typeface="+mn-ea"/>
                        <a:cs typeface="+mn-cs"/>
                      </a:endParaRPr>
                    </a:p>
                  </a:txBody>
                  <a:tcPr marL="0" marR="0" marT="0" marB="0" anchor="ctr"/>
                </a:tc>
                <a:extLst>
                  <a:ext uri="{0D108BD9-81ED-4DB2-BD59-A6C34878D82A}">
                    <a16:rowId xmlns:a16="http://schemas.microsoft.com/office/drawing/2014/main" val="10007"/>
                  </a:ext>
                </a:extLst>
              </a:tr>
              <a:tr h="24596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rPr>
                        <a:t>Rob Roebeling</a:t>
                      </a:r>
                      <a:endParaRPr lang="en-GB" sz="1400" b="1" kern="1200" dirty="0" smtClean="0">
                        <a:solidFill>
                          <a:schemeClr val="tx1"/>
                        </a:solidFill>
                        <a:latin typeface="+mn-lt"/>
                        <a:ea typeface="+mn-ea"/>
                        <a:cs typeface="+mn-cs"/>
                      </a:endParaRPr>
                    </a:p>
                  </a:txBody>
                  <a:tcPr marL="84406" marR="84406" marT="0" marB="0" anchor="ctr"/>
                </a:tc>
                <a:tc>
                  <a:txBody>
                    <a:bodyPr/>
                    <a:lstStyle/>
                    <a:p>
                      <a:pPr marL="0" algn="l" defTabSz="914400" rtl="0" eaLnBrk="1" latinLnBrk="0" hangingPunct="1">
                        <a:buFontTx/>
                        <a:buNone/>
                      </a:pPr>
                      <a:r>
                        <a:rPr lang="en-US" sz="1400" b="1" kern="1200" dirty="0" smtClean="0"/>
                        <a:t>Climate records</a:t>
                      </a:r>
                      <a:r>
                        <a:rPr lang="en-US" sz="1400" b="1" kern="1200" baseline="0" dirty="0" smtClean="0"/>
                        <a:t> + SCOPE-CM +</a:t>
                      </a:r>
                      <a:r>
                        <a:rPr lang="en-US" sz="1400" b="1" kern="1200" dirty="0" smtClean="0"/>
                        <a:t> Event logging</a:t>
                      </a:r>
                      <a:endParaRPr lang="en-GB" sz="1400" b="1" kern="1200" dirty="0" smtClean="0">
                        <a:solidFill>
                          <a:schemeClr val="tx2"/>
                        </a:solidFill>
                        <a:latin typeface="Arial" pitchFamily="34" charset="0"/>
                        <a:ea typeface="+mn-ea"/>
                        <a:cs typeface="Arial" pitchFamily="34" charset="0"/>
                      </a:endParaRPr>
                    </a:p>
                  </a:txBody>
                  <a:tcPr marL="0" marR="0" marT="0" marB="0" anchor="ctr"/>
                </a:tc>
                <a:extLst>
                  <a:ext uri="{0D108BD9-81ED-4DB2-BD59-A6C34878D82A}">
                    <a16:rowId xmlns:a16="http://schemas.microsoft.com/office/drawing/2014/main" val="10008"/>
                  </a:ext>
                </a:extLst>
              </a:tr>
              <a:tr h="24596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rPr>
                        <a:t>Rosemary Munro</a:t>
                      </a:r>
                      <a:endParaRPr lang="en-GB" sz="1400" b="1" kern="1200" dirty="0" smtClean="0">
                        <a:solidFill>
                          <a:schemeClr val="tx1"/>
                        </a:solidFill>
                        <a:latin typeface="+mn-lt"/>
                        <a:ea typeface="+mn-ea"/>
                        <a:cs typeface="+mn-cs"/>
                      </a:endParaRPr>
                    </a:p>
                  </a:txBody>
                  <a:tcPr marL="84406" marR="84406" marT="0" marB="0" anchor="ctr"/>
                </a:tc>
                <a:tc>
                  <a:txBody>
                    <a:bodyPr/>
                    <a:lstStyle/>
                    <a:p>
                      <a:pPr marL="0" algn="l" defTabSz="914400" rtl="0" eaLnBrk="1" latinLnBrk="0" hangingPunct="1">
                        <a:buFontTx/>
                        <a:buNone/>
                      </a:pPr>
                      <a:r>
                        <a:rPr lang="en-US" sz="1400" b="1" kern="1200" dirty="0" smtClean="0"/>
                        <a:t>Chair</a:t>
                      </a:r>
                      <a:r>
                        <a:rPr lang="en-US" sz="1400" b="1" kern="1200" baseline="0" dirty="0" smtClean="0"/>
                        <a:t> </a:t>
                      </a:r>
                      <a:r>
                        <a:rPr lang="en-US" sz="1400" b="1" kern="1200" dirty="0" smtClean="0"/>
                        <a:t>UV sub-group</a:t>
                      </a:r>
                      <a:endParaRPr lang="en-GB" sz="1400" b="1" kern="1200" dirty="0" smtClean="0">
                        <a:solidFill>
                          <a:schemeClr val="tx2"/>
                        </a:solidFill>
                        <a:latin typeface="Arial" pitchFamily="34" charset="0"/>
                        <a:ea typeface="+mn-ea"/>
                        <a:cs typeface="Arial" pitchFamily="34" charset="0"/>
                      </a:endParaRPr>
                    </a:p>
                  </a:txBody>
                  <a:tcPr marL="0" marR="0" marT="0" marB="0" anchor="ctr"/>
                </a:tc>
                <a:extLst>
                  <a:ext uri="{0D108BD9-81ED-4DB2-BD59-A6C34878D82A}">
                    <a16:rowId xmlns:a16="http://schemas.microsoft.com/office/drawing/2014/main" val="10009"/>
                  </a:ext>
                </a:extLst>
              </a:tr>
              <a:tr h="24596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1" kern="1200" dirty="0" err="1" smtClean="0">
                          <a:solidFill>
                            <a:schemeClr val="tx1"/>
                          </a:solidFill>
                          <a:latin typeface="+mn-lt"/>
                          <a:ea typeface="+mn-ea"/>
                          <a:cs typeface="+mn-cs"/>
                        </a:rPr>
                        <a:t>Dorothée</a:t>
                      </a:r>
                      <a:r>
                        <a:rPr lang="en-GB" sz="1400" b="1" kern="1200" dirty="0" smtClean="0">
                          <a:solidFill>
                            <a:schemeClr val="tx1"/>
                          </a:solidFill>
                          <a:latin typeface="+mn-lt"/>
                          <a:ea typeface="+mn-ea"/>
                          <a:cs typeface="+mn-cs"/>
                        </a:rPr>
                        <a:t> Coppens</a:t>
                      </a:r>
                    </a:p>
                  </a:txBody>
                  <a:tcPr marL="84406" marR="84406" marT="0" marB="0" anchor="ctr"/>
                </a:tc>
                <a:tc>
                  <a:txBody>
                    <a:bodyPr/>
                    <a:lstStyle/>
                    <a:p>
                      <a:pPr marL="0" algn="l" defTabSz="914400" rtl="0" eaLnBrk="1" latinLnBrk="0" hangingPunct="1">
                        <a:buFontTx/>
                        <a:buNone/>
                      </a:pPr>
                      <a:r>
                        <a:rPr lang="en-GB" sz="1400" b="1" kern="1200" dirty="0" smtClean="0">
                          <a:solidFill>
                            <a:schemeClr val="dk1"/>
                          </a:solidFill>
                          <a:latin typeface="+mn-lt"/>
                          <a:ea typeface="+mn-ea"/>
                          <a:cs typeface="+mn-cs"/>
                        </a:rPr>
                        <a:t>Hyperspectral IR expert</a:t>
                      </a:r>
                    </a:p>
                  </a:txBody>
                  <a:tcPr marL="0" marR="0" marT="0" marB="0" anchor="ctr"/>
                </a:tc>
                <a:extLst>
                  <a:ext uri="{0D108BD9-81ED-4DB2-BD59-A6C34878D82A}">
                    <a16:rowId xmlns:a16="http://schemas.microsoft.com/office/drawing/2014/main" val="10010"/>
                  </a:ext>
                </a:extLst>
              </a:tr>
              <a:tr h="24596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0" kern="1200" dirty="0" smtClean="0">
                          <a:solidFill>
                            <a:schemeClr val="tx1"/>
                          </a:solidFill>
                          <a:latin typeface="+mn-lt"/>
                          <a:ea typeface="+mn-ea"/>
                          <a:cs typeface="+mn-cs"/>
                        </a:rPr>
                        <a:t>Christophe</a:t>
                      </a:r>
                      <a:r>
                        <a:rPr lang="en-GB" sz="1400" b="0" kern="1200" baseline="0" dirty="0" smtClean="0">
                          <a:solidFill>
                            <a:schemeClr val="tx1"/>
                          </a:solidFill>
                          <a:latin typeface="+mn-lt"/>
                          <a:ea typeface="+mn-ea"/>
                          <a:cs typeface="+mn-cs"/>
                        </a:rPr>
                        <a:t> Accadia</a:t>
                      </a:r>
                      <a:endParaRPr lang="en-GB" sz="14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0" kern="1200" dirty="0" smtClean="0">
                          <a:solidFill>
                            <a:schemeClr val="tx1"/>
                          </a:solidFill>
                          <a:latin typeface="+mn-lt"/>
                          <a:ea typeface="+mn-ea"/>
                          <a:cs typeface="+mn-cs"/>
                        </a:rPr>
                        <a:t>Vinia Mattioli</a:t>
                      </a:r>
                    </a:p>
                  </a:txBody>
                  <a:tcPr marL="84406" marR="84406" marT="0" marB="0" anchor="ctr"/>
                </a:tc>
                <a:tc>
                  <a:txBody>
                    <a:bodyPr/>
                    <a:lstStyle/>
                    <a:p>
                      <a:pPr marL="0" algn="l" defTabSz="914400" rtl="0" eaLnBrk="1" latinLnBrk="0" hangingPunct="1">
                        <a:buFontTx/>
                        <a:buNone/>
                      </a:pPr>
                      <a:r>
                        <a:rPr lang="en-GB" sz="1400" b="0" kern="1200" dirty="0" smtClean="0">
                          <a:solidFill>
                            <a:schemeClr val="dk1"/>
                          </a:solidFill>
                          <a:latin typeface="+mn-lt"/>
                          <a:ea typeface="+mn-ea"/>
                          <a:cs typeface="+mn-cs"/>
                        </a:rPr>
                        <a:t>Microwave</a:t>
                      </a:r>
                      <a:r>
                        <a:rPr lang="en-GB" sz="1400" b="0" kern="1200" baseline="0" dirty="0" smtClean="0">
                          <a:solidFill>
                            <a:schemeClr val="dk1"/>
                          </a:solidFill>
                          <a:latin typeface="+mn-lt"/>
                          <a:ea typeface="+mn-ea"/>
                          <a:cs typeface="+mn-cs"/>
                        </a:rPr>
                        <a:t> Sub-Group Members</a:t>
                      </a:r>
                      <a:endParaRPr lang="en-GB" sz="1400" b="0" kern="1200" dirty="0" smtClean="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11"/>
                  </a:ext>
                </a:extLst>
              </a:tr>
              <a:tr h="32153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rPr>
                        <a:t>Supported by</a:t>
                      </a:r>
                      <a:endParaRPr lang="en-GB" sz="1800" b="1" kern="1200" dirty="0" smtClean="0">
                        <a:solidFill>
                          <a:schemeClr val="tx1"/>
                        </a:solidFill>
                        <a:latin typeface="Arial" pitchFamily="34" charset="0"/>
                        <a:ea typeface="+mn-ea"/>
                        <a:cs typeface="Arial" pitchFamily="34" charset="0"/>
                      </a:endParaRPr>
                    </a:p>
                  </a:txBody>
                  <a:tcPr marB="0"/>
                </a:tc>
                <a:tc hMerge="1">
                  <a:txBody>
                    <a:bodyPr/>
                    <a:lstStyle/>
                    <a:p>
                      <a:endParaRPr lang="en-GB"/>
                    </a:p>
                  </a:txBody>
                  <a:tcPr/>
                </a:tc>
                <a:extLst>
                  <a:ext uri="{0D108BD9-81ED-4DB2-BD59-A6C34878D82A}">
                    <a16:rowId xmlns:a16="http://schemas.microsoft.com/office/drawing/2014/main" val="10012"/>
                  </a:ext>
                </a:extLst>
              </a:tr>
              <a:tr h="245964">
                <a:tc>
                  <a:txBody>
                    <a:bodyPr/>
                    <a:lstStyle/>
                    <a:p>
                      <a:pPr>
                        <a:buFont typeface="Arial" pitchFamily="34" charset="0"/>
                        <a:buNone/>
                      </a:pPr>
                      <a:r>
                        <a:rPr lang="en-US" sz="1400" kern="1200" dirty="0" smtClean="0">
                          <a:solidFill>
                            <a:schemeClr val="tx1"/>
                          </a:solidFill>
                          <a:latin typeface="+mn-lt"/>
                          <a:ea typeface="+mn-ea"/>
                          <a:cs typeface="+mn-cs"/>
                        </a:rPr>
                        <a:t>Viju John</a:t>
                      </a:r>
                      <a:endParaRPr lang="en-GB" sz="1400" kern="1200" dirty="0" smtClean="0">
                        <a:solidFill>
                          <a:schemeClr val="tx1"/>
                        </a:solidFill>
                        <a:latin typeface="+mn-lt"/>
                        <a:ea typeface="+mn-ea"/>
                        <a:cs typeface="+mn-cs"/>
                      </a:endParaRPr>
                    </a:p>
                  </a:txBody>
                  <a:tcPr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Infrared (</a:t>
                      </a:r>
                      <a:r>
                        <a:rPr lang="en-US" sz="1400" kern="1200" dirty="0" err="1" smtClean="0">
                          <a:solidFill>
                            <a:schemeClr val="dk1"/>
                          </a:solidFill>
                          <a:latin typeface="+mn-lt"/>
                          <a:ea typeface="+mn-ea"/>
                          <a:cs typeface="+mn-cs"/>
                        </a:rPr>
                        <a:t>Meteosat</a:t>
                      </a:r>
                      <a:r>
                        <a:rPr lang="en-US" sz="1400" kern="1200" dirty="0" smtClean="0">
                          <a:solidFill>
                            <a:schemeClr val="dk1"/>
                          </a:solidFill>
                          <a:latin typeface="+mn-lt"/>
                          <a:ea typeface="+mn-ea"/>
                          <a:cs typeface="+mn-cs"/>
                        </a:rPr>
                        <a:t> - HIRS) + MW</a:t>
                      </a:r>
                      <a:endParaRPr lang="en-GB" sz="1400" kern="1200" dirty="0" smtClean="0">
                        <a:solidFill>
                          <a:schemeClr val="dk1"/>
                        </a:solidFill>
                        <a:latin typeface="+mn-lt"/>
                        <a:ea typeface="+mn-ea"/>
                        <a:cs typeface="+mn-cs"/>
                      </a:endParaRPr>
                    </a:p>
                  </a:txBody>
                  <a:tcPr marL="0" marR="0" marT="0" marB="0"/>
                </a:tc>
                <a:extLst>
                  <a:ext uri="{0D108BD9-81ED-4DB2-BD59-A6C34878D82A}">
                    <a16:rowId xmlns:a16="http://schemas.microsoft.com/office/drawing/2014/main" val="10013"/>
                  </a:ext>
                </a:extLst>
              </a:tr>
              <a:tr h="245964">
                <a:tc>
                  <a:txBody>
                    <a:bodyPr/>
                    <a:lstStyle/>
                    <a:p>
                      <a:pPr>
                        <a:buFont typeface="Arial" pitchFamily="34" charset="0"/>
                        <a:buNone/>
                      </a:pPr>
                      <a:r>
                        <a:rPr lang="en-US" sz="1400" kern="1200" dirty="0" smtClean="0">
                          <a:solidFill>
                            <a:schemeClr val="tx1"/>
                          </a:solidFill>
                          <a:latin typeface="+mn-lt"/>
                          <a:ea typeface="+mn-ea"/>
                          <a:cs typeface="+mn-cs"/>
                        </a:rPr>
                        <a:t>Alessandro Burini</a:t>
                      </a:r>
                      <a:endParaRPr lang="en-GB" sz="1400" kern="1200" dirty="0" smtClean="0">
                        <a:solidFill>
                          <a:schemeClr val="tx1"/>
                        </a:solidFill>
                        <a:latin typeface="+mn-lt"/>
                        <a:ea typeface="+mn-ea"/>
                        <a:cs typeface="+mn-cs"/>
                      </a:endParaRPr>
                    </a:p>
                  </a:txBody>
                  <a:tcPr marT="0" marB="0"/>
                </a:tc>
                <a:tc>
                  <a:txBody>
                    <a:bodyPr/>
                    <a:lstStyle/>
                    <a:p>
                      <a:pPr marL="0" algn="l" defTabSz="914400" rtl="0" eaLnBrk="1" latinLnBrk="0" hangingPunct="1">
                        <a:buFontTx/>
                        <a:buNone/>
                      </a:pPr>
                      <a:r>
                        <a:rPr lang="en-US" sz="1400" kern="1200" dirty="0" smtClean="0">
                          <a:solidFill>
                            <a:schemeClr val="dk1"/>
                          </a:solidFill>
                          <a:latin typeface="+mn-lt"/>
                          <a:ea typeface="+mn-ea"/>
                          <a:cs typeface="+mn-cs"/>
                        </a:rPr>
                        <a:t>Sentinel-3 (SLSTR &amp; OLCI)</a:t>
                      </a:r>
                      <a:endParaRPr lang="en-GB" sz="1400" kern="1200" dirty="0" smtClean="0">
                        <a:solidFill>
                          <a:schemeClr val="dk1"/>
                        </a:solidFill>
                        <a:latin typeface="+mn-lt"/>
                        <a:ea typeface="+mn-ea"/>
                        <a:cs typeface="+mn-cs"/>
                      </a:endParaRPr>
                    </a:p>
                  </a:txBody>
                  <a:tcPr marL="0" marR="0" marT="0" marB="0"/>
                </a:tc>
                <a:extLst>
                  <a:ext uri="{0D108BD9-81ED-4DB2-BD59-A6C34878D82A}">
                    <a16:rowId xmlns:a16="http://schemas.microsoft.com/office/drawing/2014/main" val="10015"/>
                  </a:ext>
                </a:extLst>
              </a:tr>
              <a:tr h="245964">
                <a:tc>
                  <a:txBody>
                    <a:bodyPr/>
                    <a:lstStyle/>
                    <a:p>
                      <a:pPr>
                        <a:buFont typeface="Arial" pitchFamily="34" charset="0"/>
                        <a:buNone/>
                      </a:pPr>
                      <a:r>
                        <a:rPr lang="en-US" sz="1400" kern="1200" dirty="0" err="1" smtClean="0">
                          <a:solidFill>
                            <a:schemeClr val="tx1"/>
                          </a:solidFill>
                          <a:latin typeface="+mn-lt"/>
                          <a:ea typeface="+mn-ea"/>
                          <a:cs typeface="+mn-cs"/>
                        </a:rPr>
                        <a:t>Rüdiger</a:t>
                      </a:r>
                      <a:r>
                        <a:rPr lang="en-US" sz="1400" kern="1200" dirty="0" smtClean="0">
                          <a:solidFill>
                            <a:schemeClr val="tx1"/>
                          </a:solidFill>
                          <a:latin typeface="+mn-lt"/>
                          <a:ea typeface="+mn-ea"/>
                          <a:cs typeface="+mn-cs"/>
                        </a:rPr>
                        <a:t> Lang</a:t>
                      </a:r>
                      <a:endParaRPr lang="en-GB" sz="1400" kern="1200" dirty="0" smtClean="0">
                        <a:solidFill>
                          <a:schemeClr val="tx1"/>
                        </a:solidFill>
                        <a:latin typeface="+mn-lt"/>
                        <a:ea typeface="+mn-ea"/>
                        <a:cs typeface="+mn-cs"/>
                      </a:endParaRPr>
                    </a:p>
                  </a:txBody>
                  <a:tcPr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UV/VIS/SWIR Spectrometers</a:t>
                      </a:r>
                      <a:endParaRPr lang="en-GB" sz="1400" kern="1200" dirty="0" smtClean="0">
                        <a:solidFill>
                          <a:schemeClr val="dk1"/>
                        </a:solidFill>
                        <a:latin typeface="+mn-lt"/>
                        <a:ea typeface="+mn-ea"/>
                        <a:cs typeface="+mn-cs"/>
                      </a:endParaRPr>
                    </a:p>
                  </a:txBody>
                  <a:tcPr marL="0" marR="0" marT="0" marB="0"/>
                </a:tc>
                <a:extLst>
                  <a:ext uri="{0D108BD9-81ED-4DB2-BD59-A6C34878D82A}">
                    <a16:rowId xmlns:a16="http://schemas.microsoft.com/office/drawing/2014/main" val="10016"/>
                  </a:ext>
                </a:extLst>
              </a:tr>
              <a:tr h="245964">
                <a:tc>
                  <a:txBody>
                    <a:bodyPr/>
                    <a:lstStyle/>
                    <a:p>
                      <a:pPr>
                        <a:buFont typeface="Arial" pitchFamily="34" charset="0"/>
                        <a:buNone/>
                      </a:pPr>
                      <a:r>
                        <a:rPr lang="en-GB" sz="1400" kern="1200" dirty="0" smtClean="0">
                          <a:solidFill>
                            <a:schemeClr val="tx1"/>
                          </a:solidFill>
                          <a:latin typeface="+mn-lt"/>
                          <a:ea typeface="+mn-ea"/>
                          <a:cs typeface="+mn-cs"/>
                        </a:rPr>
                        <a:t>Bertrand Fougnie</a:t>
                      </a:r>
                    </a:p>
                  </a:txBody>
                  <a:tcPr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VIS/NIR polarimetry</a:t>
                      </a:r>
                    </a:p>
                  </a:txBody>
                  <a:tcPr marL="0" marR="0" marT="0" marB="0"/>
                </a:tc>
                <a:extLst>
                  <a:ext uri="{0D108BD9-81ED-4DB2-BD59-A6C34878D82A}">
                    <a16:rowId xmlns:a16="http://schemas.microsoft.com/office/drawing/2014/main" val="10017"/>
                  </a:ext>
                </a:extLst>
              </a:tr>
              <a:tr h="32153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rPr>
                        <a:t>Point of Contact for Operational Matters</a:t>
                      </a:r>
                      <a:endParaRPr lang="en-GB" sz="1800" b="1" kern="1200" dirty="0" smtClean="0">
                        <a:solidFill>
                          <a:schemeClr val="tx1"/>
                        </a:solidFill>
                        <a:latin typeface="Arial" pitchFamily="34" charset="0"/>
                        <a:ea typeface="+mn-ea"/>
                        <a:cs typeface="Arial" pitchFamily="34" charset="0"/>
                      </a:endParaRPr>
                    </a:p>
                  </a:txBody>
                  <a:tcPr marB="0"/>
                </a:tc>
                <a:tc hMerge="1">
                  <a:txBody>
                    <a:bodyPr/>
                    <a:lstStyle/>
                    <a:p>
                      <a:endParaRPr lang="en-GB"/>
                    </a:p>
                  </a:txBody>
                  <a:tcPr/>
                </a:tc>
                <a:extLst>
                  <a:ext uri="{0D108BD9-81ED-4DB2-BD59-A6C34878D82A}">
                    <a16:rowId xmlns:a16="http://schemas.microsoft.com/office/drawing/2014/main" val="10018"/>
                  </a:ext>
                </a:extLst>
              </a:tr>
              <a:tr h="43101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1" kern="1200" dirty="0" smtClean="0">
                          <a:solidFill>
                            <a:schemeClr val="tx1"/>
                          </a:solidFill>
                          <a:latin typeface="+mn-lt"/>
                          <a:ea typeface="+mn-ea"/>
                          <a:cs typeface="+mn-cs"/>
                        </a:rPr>
                        <a:t>Harald Rothfuss</a:t>
                      </a:r>
                    </a:p>
                  </a:txBody>
                  <a:tcPr marT="0" marB="0"/>
                </a:tc>
                <a:tc>
                  <a:txBody>
                    <a:bodyPr/>
                    <a:lstStyle/>
                    <a:p>
                      <a:endParaRPr lang="en-GB" sz="1400" dirty="0"/>
                    </a:p>
                  </a:txBody>
                  <a:tcPr/>
                </a:tc>
                <a:extLst>
                  <a:ext uri="{0D108BD9-81ED-4DB2-BD59-A6C34878D82A}">
                    <a16:rowId xmlns:a16="http://schemas.microsoft.com/office/drawing/2014/main" val="10019"/>
                  </a:ext>
                </a:extLst>
              </a:tr>
            </a:tbl>
          </a:graphicData>
        </a:graphic>
      </p:graphicFrame>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31744" y="3754682"/>
            <a:ext cx="538480" cy="807720"/>
          </a:xfrm>
          <a:prstGeom prst="rect">
            <a:avLst/>
          </a:prstGeom>
        </p:spPr>
      </p:pic>
      <p:sp>
        <p:nvSpPr>
          <p:cNvPr id="18" name="Title 1"/>
          <p:cNvSpPr txBox="1">
            <a:spLocks/>
          </p:cNvSpPr>
          <p:nvPr/>
        </p:nvSpPr>
        <p:spPr>
          <a:xfrm>
            <a:off x="2152650" y="24046"/>
            <a:ext cx="7886700" cy="924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bg1"/>
                </a:solidFill>
              </a:rPr>
              <a:t>Current official EUMETSAT support for GSICS</a:t>
            </a:r>
            <a:br>
              <a:rPr lang="en-GB" sz="2800" dirty="0">
                <a:solidFill>
                  <a:schemeClr val="bg1"/>
                </a:solidFill>
              </a:rPr>
            </a:br>
            <a:r>
              <a:rPr lang="en-GB" sz="1400" dirty="0">
                <a:solidFill>
                  <a:schemeClr val="bg1"/>
                </a:solidFill>
              </a:rPr>
              <a:t>(bold = formally nominated members)</a:t>
            </a:r>
            <a:endParaRPr lang="en-GB" sz="2800" dirty="0">
              <a:solidFill>
                <a:schemeClr val="bg1"/>
              </a:solidFill>
            </a:endParaRP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27482" y="3754682"/>
            <a:ext cx="535500" cy="806400"/>
          </a:xfrm>
          <a:prstGeom prst="rect">
            <a:avLst/>
          </a:prstGeom>
        </p:spPr>
      </p:pic>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265693" y="3754682"/>
            <a:ext cx="540266" cy="813577"/>
          </a:xfrm>
          <a:prstGeom prst="rect">
            <a:avLst/>
          </a:prstGeom>
        </p:spPr>
      </p:pic>
      <p:sp>
        <p:nvSpPr>
          <p:cNvPr id="6" name="Rectangle 5"/>
          <p:cNvSpPr/>
          <p:nvPr/>
        </p:nvSpPr>
        <p:spPr bwMode="auto">
          <a:xfrm>
            <a:off x="8401449" y="1107179"/>
            <a:ext cx="565880" cy="8064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extLst>
      <p:ext uri="{BB962C8B-B14F-4D97-AF65-F5344CB8AC3E}">
        <p14:creationId xmlns:p14="http://schemas.microsoft.com/office/powerpoint/2010/main" val="19388928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EUMETSAT Mission Planning</a:t>
            </a:r>
            <a:endParaRPr lang="en-GB" dirty="0"/>
          </a:p>
        </p:txBody>
      </p:sp>
      <p:pic>
        <p:nvPicPr>
          <p:cNvPr id="23" name="Content Placeholder 3" descr="msg.png"/>
          <p:cNvPicPr>
            <a:picLocks noGrp="1" noChangeAspect="1"/>
          </p:cNvPicPr>
          <p:nvPr>
            <p:ph idx="1"/>
          </p:nvPr>
        </p:nvPicPr>
        <p:blipFill>
          <a:blip r:embed="rId2" cstate="print"/>
          <a:stretch>
            <a:fillRect/>
          </a:stretch>
        </p:blipFill>
        <p:spPr>
          <a:xfrm>
            <a:off x="5890566" y="3614393"/>
            <a:ext cx="502944" cy="507101"/>
          </a:xfrm>
        </p:spPr>
      </p:pic>
      <p:grpSp>
        <p:nvGrpSpPr>
          <p:cNvPr id="4" name="Group 91"/>
          <p:cNvGrpSpPr>
            <a:grpSpLocks/>
          </p:cNvGrpSpPr>
          <p:nvPr/>
        </p:nvGrpSpPr>
        <p:grpSpPr bwMode="auto">
          <a:xfrm>
            <a:off x="789335" y="1045192"/>
            <a:ext cx="11147561" cy="5495192"/>
            <a:chOff x="847725" y="898525"/>
            <a:chExt cx="8343900" cy="5588000"/>
          </a:xfrm>
          <a:solidFill>
            <a:srgbClr val="00B5E2">
              <a:alpha val="10000"/>
            </a:srgbClr>
          </a:solidFill>
        </p:grpSpPr>
        <p:sp>
          <p:nvSpPr>
            <p:cNvPr id="5" name="Rectangle 96"/>
            <p:cNvSpPr>
              <a:spLocks noChangeArrowheads="1"/>
            </p:cNvSpPr>
            <p:nvPr/>
          </p:nvSpPr>
          <p:spPr bwMode="auto">
            <a:xfrm>
              <a:off x="8477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6" name="Rectangle 97"/>
            <p:cNvSpPr>
              <a:spLocks noChangeArrowheads="1"/>
            </p:cNvSpPr>
            <p:nvPr/>
          </p:nvSpPr>
          <p:spPr bwMode="auto">
            <a:xfrm>
              <a:off x="129857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7" name="Rectangle 98"/>
            <p:cNvSpPr>
              <a:spLocks noChangeArrowheads="1"/>
            </p:cNvSpPr>
            <p:nvPr/>
          </p:nvSpPr>
          <p:spPr bwMode="auto">
            <a:xfrm>
              <a:off x="17494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8" name="Rectangle 101"/>
            <p:cNvSpPr>
              <a:spLocks noChangeArrowheads="1"/>
            </p:cNvSpPr>
            <p:nvPr/>
          </p:nvSpPr>
          <p:spPr bwMode="auto">
            <a:xfrm>
              <a:off x="220027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9" name="Rectangle 102"/>
            <p:cNvSpPr>
              <a:spLocks noChangeArrowheads="1"/>
            </p:cNvSpPr>
            <p:nvPr/>
          </p:nvSpPr>
          <p:spPr bwMode="auto">
            <a:xfrm>
              <a:off x="26511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0" name="Rectangle 104"/>
            <p:cNvSpPr>
              <a:spLocks noChangeArrowheads="1"/>
            </p:cNvSpPr>
            <p:nvPr/>
          </p:nvSpPr>
          <p:spPr bwMode="auto">
            <a:xfrm>
              <a:off x="35528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1" name="Rectangle 105"/>
            <p:cNvSpPr>
              <a:spLocks noChangeArrowheads="1"/>
            </p:cNvSpPr>
            <p:nvPr/>
          </p:nvSpPr>
          <p:spPr bwMode="auto">
            <a:xfrm>
              <a:off x="400367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2" name="Rectangle 106"/>
            <p:cNvSpPr>
              <a:spLocks noChangeArrowheads="1"/>
            </p:cNvSpPr>
            <p:nvPr/>
          </p:nvSpPr>
          <p:spPr bwMode="auto">
            <a:xfrm>
              <a:off x="44545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3" name="Rectangle 107"/>
            <p:cNvSpPr>
              <a:spLocks noChangeArrowheads="1"/>
            </p:cNvSpPr>
            <p:nvPr/>
          </p:nvSpPr>
          <p:spPr bwMode="auto">
            <a:xfrm>
              <a:off x="490537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4" name="Rectangle 108"/>
            <p:cNvSpPr>
              <a:spLocks noChangeArrowheads="1"/>
            </p:cNvSpPr>
            <p:nvPr/>
          </p:nvSpPr>
          <p:spPr bwMode="auto">
            <a:xfrm>
              <a:off x="53562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5" name="Rectangle 109"/>
            <p:cNvSpPr>
              <a:spLocks noChangeArrowheads="1"/>
            </p:cNvSpPr>
            <p:nvPr/>
          </p:nvSpPr>
          <p:spPr bwMode="auto">
            <a:xfrm>
              <a:off x="580707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6" name="Rectangle 110"/>
            <p:cNvSpPr>
              <a:spLocks noChangeArrowheads="1"/>
            </p:cNvSpPr>
            <p:nvPr/>
          </p:nvSpPr>
          <p:spPr bwMode="auto">
            <a:xfrm>
              <a:off x="62579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7" name="Rectangle 111"/>
            <p:cNvSpPr>
              <a:spLocks noChangeArrowheads="1"/>
            </p:cNvSpPr>
            <p:nvPr/>
          </p:nvSpPr>
          <p:spPr bwMode="auto">
            <a:xfrm>
              <a:off x="670877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8" name="Rectangle 112"/>
            <p:cNvSpPr>
              <a:spLocks noChangeArrowheads="1"/>
            </p:cNvSpPr>
            <p:nvPr/>
          </p:nvSpPr>
          <p:spPr bwMode="auto">
            <a:xfrm>
              <a:off x="71596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9" name="Rectangle 113"/>
            <p:cNvSpPr>
              <a:spLocks noChangeArrowheads="1"/>
            </p:cNvSpPr>
            <p:nvPr/>
          </p:nvSpPr>
          <p:spPr bwMode="auto">
            <a:xfrm>
              <a:off x="761047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20" name="Rectangle 114"/>
            <p:cNvSpPr>
              <a:spLocks noChangeArrowheads="1"/>
            </p:cNvSpPr>
            <p:nvPr/>
          </p:nvSpPr>
          <p:spPr bwMode="auto">
            <a:xfrm>
              <a:off x="80613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21" name="Rectangle 115"/>
            <p:cNvSpPr>
              <a:spLocks noChangeArrowheads="1"/>
            </p:cNvSpPr>
            <p:nvPr/>
          </p:nvSpPr>
          <p:spPr bwMode="auto">
            <a:xfrm>
              <a:off x="851217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22" name="Rectangle 116"/>
            <p:cNvSpPr>
              <a:spLocks noChangeArrowheads="1"/>
            </p:cNvSpPr>
            <p:nvPr/>
          </p:nvSpPr>
          <p:spPr bwMode="auto">
            <a:xfrm>
              <a:off x="8963025"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sp>
          <p:nvSpPr>
            <p:cNvPr id="143" name="Rectangle 102"/>
            <p:cNvSpPr>
              <a:spLocks noChangeArrowheads="1"/>
            </p:cNvSpPr>
            <p:nvPr/>
          </p:nvSpPr>
          <p:spPr bwMode="auto">
            <a:xfrm>
              <a:off x="3101664" y="898525"/>
              <a:ext cx="228600" cy="5588000"/>
            </a:xfrm>
            <a:prstGeom prst="rect">
              <a:avLst/>
            </a:prstGeom>
            <a:grpFill/>
            <a:ln w="9525" algn="ctr">
              <a:noFill/>
              <a:round/>
              <a:headEnd/>
              <a:tailEnd/>
            </a:ln>
          </p:spPr>
          <p:txBody>
            <a:bodyPr lIns="36000" tIns="36000" rIns="36000" bIns="36000"/>
            <a:lstStyle/>
            <a:p>
              <a:pPr>
                <a:defRPr/>
              </a:pPr>
              <a:endParaRPr lang="en-US" dirty="0">
                <a:solidFill>
                  <a:srgbClr val="FFFFFF"/>
                </a:solidFill>
                <a:latin typeface="Arial" pitchFamily="34" charset="0"/>
                <a:cs typeface="Arial" pitchFamily="34" charset="0"/>
              </a:endParaRPr>
            </a:p>
          </p:txBody>
        </p:sp>
      </p:grpSp>
      <p:cxnSp>
        <p:nvCxnSpPr>
          <p:cNvPr id="24" name="Straight Connector 11"/>
          <p:cNvCxnSpPr>
            <a:cxnSpLocks noChangeShapeType="1"/>
          </p:cNvCxnSpPr>
          <p:nvPr/>
        </p:nvCxnSpPr>
        <p:spPr bwMode="auto">
          <a:xfrm>
            <a:off x="241648" y="4243921"/>
            <a:ext cx="11950352" cy="0"/>
          </a:xfrm>
          <a:prstGeom prst="line">
            <a:avLst/>
          </a:prstGeom>
          <a:noFill/>
          <a:ln w="25400" algn="ctr">
            <a:solidFill>
              <a:schemeClr val="accent3"/>
            </a:solidFill>
            <a:prstDash val="dash"/>
            <a:round/>
            <a:headEnd/>
            <a:tailEnd/>
          </a:ln>
        </p:spPr>
      </p:cxnSp>
      <p:grpSp>
        <p:nvGrpSpPr>
          <p:cNvPr id="144" name="Group 143"/>
          <p:cNvGrpSpPr/>
          <p:nvPr/>
        </p:nvGrpSpPr>
        <p:grpSpPr>
          <a:xfrm>
            <a:off x="-24942" y="989564"/>
            <a:ext cx="11961317" cy="215900"/>
            <a:chOff x="-24942" y="989564"/>
            <a:chExt cx="11961317" cy="215900"/>
          </a:xfrm>
        </p:grpSpPr>
        <p:sp>
          <p:nvSpPr>
            <p:cNvPr id="25" name="TextBox 177"/>
            <p:cNvSpPr txBox="1">
              <a:spLocks noChangeArrowheads="1"/>
            </p:cNvSpPr>
            <p:nvPr/>
          </p:nvSpPr>
          <p:spPr bwMode="auto">
            <a:xfrm>
              <a:off x="484535"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03</a:t>
              </a:r>
            </a:p>
          </p:txBody>
        </p:sp>
        <p:sp>
          <p:nvSpPr>
            <p:cNvPr id="26" name="TextBox 178"/>
            <p:cNvSpPr txBox="1">
              <a:spLocks noChangeArrowheads="1"/>
            </p:cNvSpPr>
            <p:nvPr/>
          </p:nvSpPr>
          <p:spPr bwMode="auto">
            <a:xfrm>
              <a:off x="785804" y="989564"/>
              <a:ext cx="30489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04</a:t>
              </a:r>
            </a:p>
          </p:txBody>
        </p:sp>
        <p:sp>
          <p:nvSpPr>
            <p:cNvPr id="27" name="TextBox 179"/>
            <p:cNvSpPr txBox="1">
              <a:spLocks noChangeArrowheads="1"/>
            </p:cNvSpPr>
            <p:nvPr/>
          </p:nvSpPr>
          <p:spPr bwMode="auto">
            <a:xfrm>
              <a:off x="1087073"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05</a:t>
              </a:r>
            </a:p>
          </p:txBody>
        </p:sp>
        <p:sp>
          <p:nvSpPr>
            <p:cNvPr id="28" name="TextBox 180"/>
            <p:cNvSpPr txBox="1">
              <a:spLocks noChangeArrowheads="1"/>
            </p:cNvSpPr>
            <p:nvPr/>
          </p:nvSpPr>
          <p:spPr bwMode="auto">
            <a:xfrm>
              <a:off x="1388342"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06</a:t>
              </a:r>
            </a:p>
          </p:txBody>
        </p:sp>
        <p:sp>
          <p:nvSpPr>
            <p:cNvPr id="29" name="TextBox 181"/>
            <p:cNvSpPr txBox="1">
              <a:spLocks noChangeArrowheads="1"/>
            </p:cNvSpPr>
            <p:nvPr/>
          </p:nvSpPr>
          <p:spPr bwMode="auto">
            <a:xfrm>
              <a:off x="1689611"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07</a:t>
              </a:r>
            </a:p>
          </p:txBody>
        </p:sp>
        <p:sp>
          <p:nvSpPr>
            <p:cNvPr id="30" name="TextBox 182"/>
            <p:cNvSpPr txBox="1">
              <a:spLocks noChangeArrowheads="1"/>
            </p:cNvSpPr>
            <p:nvPr/>
          </p:nvSpPr>
          <p:spPr bwMode="auto">
            <a:xfrm>
              <a:off x="1990880"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08</a:t>
              </a:r>
            </a:p>
          </p:txBody>
        </p:sp>
        <p:sp>
          <p:nvSpPr>
            <p:cNvPr id="31" name="TextBox 183"/>
            <p:cNvSpPr txBox="1">
              <a:spLocks noChangeArrowheads="1"/>
            </p:cNvSpPr>
            <p:nvPr/>
          </p:nvSpPr>
          <p:spPr bwMode="auto">
            <a:xfrm>
              <a:off x="2292149"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09</a:t>
              </a:r>
            </a:p>
          </p:txBody>
        </p:sp>
        <p:sp>
          <p:nvSpPr>
            <p:cNvPr id="32" name="TextBox 184"/>
            <p:cNvSpPr txBox="1">
              <a:spLocks noChangeArrowheads="1"/>
            </p:cNvSpPr>
            <p:nvPr/>
          </p:nvSpPr>
          <p:spPr bwMode="auto">
            <a:xfrm>
              <a:off x="2593418"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10</a:t>
              </a:r>
            </a:p>
          </p:txBody>
        </p:sp>
        <p:sp>
          <p:nvSpPr>
            <p:cNvPr id="33" name="TextBox 185"/>
            <p:cNvSpPr txBox="1">
              <a:spLocks noChangeArrowheads="1"/>
            </p:cNvSpPr>
            <p:nvPr/>
          </p:nvSpPr>
          <p:spPr bwMode="auto">
            <a:xfrm>
              <a:off x="2894687"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11</a:t>
              </a:r>
            </a:p>
          </p:txBody>
        </p:sp>
        <p:sp>
          <p:nvSpPr>
            <p:cNvPr id="34" name="TextBox 186"/>
            <p:cNvSpPr txBox="1">
              <a:spLocks noChangeArrowheads="1"/>
            </p:cNvSpPr>
            <p:nvPr/>
          </p:nvSpPr>
          <p:spPr bwMode="auto">
            <a:xfrm>
              <a:off x="3195956"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12</a:t>
              </a:r>
            </a:p>
          </p:txBody>
        </p:sp>
        <p:sp>
          <p:nvSpPr>
            <p:cNvPr id="35" name="TextBox 187"/>
            <p:cNvSpPr txBox="1">
              <a:spLocks noChangeArrowheads="1"/>
            </p:cNvSpPr>
            <p:nvPr/>
          </p:nvSpPr>
          <p:spPr bwMode="auto">
            <a:xfrm>
              <a:off x="3497225"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13</a:t>
              </a:r>
            </a:p>
          </p:txBody>
        </p:sp>
        <p:sp>
          <p:nvSpPr>
            <p:cNvPr id="36" name="TextBox 188"/>
            <p:cNvSpPr txBox="1">
              <a:spLocks noChangeArrowheads="1"/>
            </p:cNvSpPr>
            <p:nvPr/>
          </p:nvSpPr>
          <p:spPr bwMode="auto">
            <a:xfrm>
              <a:off x="3798494"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14</a:t>
              </a:r>
            </a:p>
          </p:txBody>
        </p:sp>
        <p:sp>
          <p:nvSpPr>
            <p:cNvPr id="37" name="TextBox 189"/>
            <p:cNvSpPr txBox="1">
              <a:spLocks noChangeArrowheads="1"/>
            </p:cNvSpPr>
            <p:nvPr/>
          </p:nvSpPr>
          <p:spPr bwMode="auto">
            <a:xfrm>
              <a:off x="4099763"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15</a:t>
              </a:r>
            </a:p>
          </p:txBody>
        </p:sp>
        <p:sp>
          <p:nvSpPr>
            <p:cNvPr id="38" name="TextBox 190"/>
            <p:cNvSpPr txBox="1">
              <a:spLocks noChangeArrowheads="1"/>
            </p:cNvSpPr>
            <p:nvPr/>
          </p:nvSpPr>
          <p:spPr bwMode="auto">
            <a:xfrm>
              <a:off x="4401032"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16</a:t>
              </a:r>
            </a:p>
          </p:txBody>
        </p:sp>
        <p:sp>
          <p:nvSpPr>
            <p:cNvPr id="39" name="TextBox 191"/>
            <p:cNvSpPr txBox="1">
              <a:spLocks noChangeArrowheads="1"/>
            </p:cNvSpPr>
            <p:nvPr/>
          </p:nvSpPr>
          <p:spPr bwMode="auto">
            <a:xfrm>
              <a:off x="4702301"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17</a:t>
              </a:r>
            </a:p>
          </p:txBody>
        </p:sp>
        <p:sp>
          <p:nvSpPr>
            <p:cNvPr id="40" name="TextBox 192"/>
            <p:cNvSpPr txBox="1">
              <a:spLocks noChangeArrowheads="1"/>
            </p:cNvSpPr>
            <p:nvPr/>
          </p:nvSpPr>
          <p:spPr bwMode="auto">
            <a:xfrm>
              <a:off x="5003570"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18</a:t>
              </a:r>
            </a:p>
          </p:txBody>
        </p:sp>
        <p:sp>
          <p:nvSpPr>
            <p:cNvPr id="41" name="TextBox 193"/>
            <p:cNvSpPr txBox="1">
              <a:spLocks noChangeArrowheads="1"/>
            </p:cNvSpPr>
            <p:nvPr/>
          </p:nvSpPr>
          <p:spPr bwMode="auto">
            <a:xfrm>
              <a:off x="5304839"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19</a:t>
              </a:r>
            </a:p>
          </p:txBody>
        </p:sp>
        <p:sp>
          <p:nvSpPr>
            <p:cNvPr id="42" name="TextBox 194"/>
            <p:cNvSpPr txBox="1">
              <a:spLocks noChangeArrowheads="1"/>
            </p:cNvSpPr>
            <p:nvPr/>
          </p:nvSpPr>
          <p:spPr bwMode="auto">
            <a:xfrm>
              <a:off x="5606108"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20</a:t>
              </a:r>
            </a:p>
          </p:txBody>
        </p:sp>
        <p:sp>
          <p:nvSpPr>
            <p:cNvPr id="43" name="TextBox 195"/>
            <p:cNvSpPr txBox="1">
              <a:spLocks noChangeArrowheads="1"/>
            </p:cNvSpPr>
            <p:nvPr/>
          </p:nvSpPr>
          <p:spPr bwMode="auto">
            <a:xfrm>
              <a:off x="5907377"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21</a:t>
              </a:r>
            </a:p>
          </p:txBody>
        </p:sp>
        <p:sp>
          <p:nvSpPr>
            <p:cNvPr id="44" name="TextBox 196"/>
            <p:cNvSpPr txBox="1">
              <a:spLocks noChangeArrowheads="1"/>
            </p:cNvSpPr>
            <p:nvPr/>
          </p:nvSpPr>
          <p:spPr bwMode="auto">
            <a:xfrm>
              <a:off x="6208646"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22</a:t>
              </a:r>
            </a:p>
          </p:txBody>
        </p:sp>
        <p:sp>
          <p:nvSpPr>
            <p:cNvPr id="45" name="TextBox 197"/>
            <p:cNvSpPr txBox="1">
              <a:spLocks noChangeArrowheads="1"/>
            </p:cNvSpPr>
            <p:nvPr/>
          </p:nvSpPr>
          <p:spPr bwMode="auto">
            <a:xfrm>
              <a:off x="6509915"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23</a:t>
              </a:r>
            </a:p>
          </p:txBody>
        </p:sp>
        <p:sp>
          <p:nvSpPr>
            <p:cNvPr id="46" name="TextBox 198"/>
            <p:cNvSpPr txBox="1">
              <a:spLocks noChangeArrowheads="1"/>
            </p:cNvSpPr>
            <p:nvPr/>
          </p:nvSpPr>
          <p:spPr bwMode="auto">
            <a:xfrm>
              <a:off x="6811184" y="989564"/>
              <a:ext cx="30489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24</a:t>
              </a:r>
            </a:p>
          </p:txBody>
        </p:sp>
        <p:sp>
          <p:nvSpPr>
            <p:cNvPr id="47" name="TextBox 199"/>
            <p:cNvSpPr txBox="1">
              <a:spLocks noChangeArrowheads="1"/>
            </p:cNvSpPr>
            <p:nvPr/>
          </p:nvSpPr>
          <p:spPr bwMode="auto">
            <a:xfrm>
              <a:off x="7112453"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25</a:t>
              </a:r>
            </a:p>
          </p:txBody>
        </p:sp>
        <p:sp>
          <p:nvSpPr>
            <p:cNvPr id="48" name="TextBox 200"/>
            <p:cNvSpPr txBox="1">
              <a:spLocks noChangeArrowheads="1"/>
            </p:cNvSpPr>
            <p:nvPr/>
          </p:nvSpPr>
          <p:spPr bwMode="auto">
            <a:xfrm>
              <a:off x="7413722"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26</a:t>
              </a:r>
            </a:p>
          </p:txBody>
        </p:sp>
        <p:sp>
          <p:nvSpPr>
            <p:cNvPr id="49" name="TextBox 201"/>
            <p:cNvSpPr txBox="1">
              <a:spLocks noChangeArrowheads="1"/>
            </p:cNvSpPr>
            <p:nvPr/>
          </p:nvSpPr>
          <p:spPr bwMode="auto">
            <a:xfrm>
              <a:off x="7714991"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27</a:t>
              </a:r>
            </a:p>
          </p:txBody>
        </p:sp>
        <p:sp>
          <p:nvSpPr>
            <p:cNvPr id="50" name="TextBox 202"/>
            <p:cNvSpPr txBox="1">
              <a:spLocks noChangeArrowheads="1"/>
            </p:cNvSpPr>
            <p:nvPr/>
          </p:nvSpPr>
          <p:spPr bwMode="auto">
            <a:xfrm>
              <a:off x="8016260"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28</a:t>
              </a:r>
            </a:p>
          </p:txBody>
        </p:sp>
        <p:sp>
          <p:nvSpPr>
            <p:cNvPr id="51" name="TextBox 203"/>
            <p:cNvSpPr txBox="1">
              <a:spLocks noChangeArrowheads="1"/>
            </p:cNvSpPr>
            <p:nvPr/>
          </p:nvSpPr>
          <p:spPr bwMode="auto">
            <a:xfrm>
              <a:off x="8317529"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29</a:t>
              </a:r>
            </a:p>
          </p:txBody>
        </p:sp>
        <p:sp>
          <p:nvSpPr>
            <p:cNvPr id="52" name="TextBox 204"/>
            <p:cNvSpPr txBox="1">
              <a:spLocks noChangeArrowheads="1"/>
            </p:cNvSpPr>
            <p:nvPr/>
          </p:nvSpPr>
          <p:spPr bwMode="auto">
            <a:xfrm>
              <a:off x="8618798"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30</a:t>
              </a:r>
            </a:p>
          </p:txBody>
        </p:sp>
        <p:sp>
          <p:nvSpPr>
            <p:cNvPr id="53" name="TextBox 205"/>
            <p:cNvSpPr txBox="1">
              <a:spLocks noChangeArrowheads="1"/>
            </p:cNvSpPr>
            <p:nvPr/>
          </p:nvSpPr>
          <p:spPr bwMode="auto">
            <a:xfrm>
              <a:off x="8920067"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31</a:t>
              </a:r>
            </a:p>
          </p:txBody>
        </p:sp>
        <p:sp>
          <p:nvSpPr>
            <p:cNvPr id="54" name="TextBox 206"/>
            <p:cNvSpPr txBox="1">
              <a:spLocks noChangeArrowheads="1"/>
            </p:cNvSpPr>
            <p:nvPr/>
          </p:nvSpPr>
          <p:spPr bwMode="auto">
            <a:xfrm>
              <a:off x="9221336"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32</a:t>
              </a:r>
            </a:p>
          </p:txBody>
        </p:sp>
        <p:sp>
          <p:nvSpPr>
            <p:cNvPr id="55" name="TextBox 207"/>
            <p:cNvSpPr txBox="1">
              <a:spLocks noChangeArrowheads="1"/>
            </p:cNvSpPr>
            <p:nvPr/>
          </p:nvSpPr>
          <p:spPr bwMode="auto">
            <a:xfrm>
              <a:off x="9522605"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33</a:t>
              </a:r>
            </a:p>
          </p:txBody>
        </p:sp>
        <p:sp>
          <p:nvSpPr>
            <p:cNvPr id="56" name="TextBox 208"/>
            <p:cNvSpPr txBox="1">
              <a:spLocks noChangeArrowheads="1"/>
            </p:cNvSpPr>
            <p:nvPr/>
          </p:nvSpPr>
          <p:spPr bwMode="auto">
            <a:xfrm>
              <a:off x="9823874" y="989564"/>
              <a:ext cx="303288"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34</a:t>
              </a:r>
            </a:p>
          </p:txBody>
        </p:sp>
        <p:sp>
          <p:nvSpPr>
            <p:cNvPr id="57" name="TextBox 209"/>
            <p:cNvSpPr txBox="1">
              <a:spLocks noChangeArrowheads="1"/>
            </p:cNvSpPr>
            <p:nvPr/>
          </p:nvSpPr>
          <p:spPr bwMode="auto">
            <a:xfrm>
              <a:off x="10125143"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35</a:t>
              </a:r>
            </a:p>
          </p:txBody>
        </p:sp>
        <p:sp>
          <p:nvSpPr>
            <p:cNvPr id="58" name="TextBox 210"/>
            <p:cNvSpPr txBox="1">
              <a:spLocks noChangeArrowheads="1"/>
            </p:cNvSpPr>
            <p:nvPr/>
          </p:nvSpPr>
          <p:spPr bwMode="auto">
            <a:xfrm>
              <a:off x="10426412"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36</a:t>
              </a:r>
            </a:p>
          </p:txBody>
        </p:sp>
        <p:sp>
          <p:nvSpPr>
            <p:cNvPr id="59" name="TextBox 211"/>
            <p:cNvSpPr txBox="1">
              <a:spLocks noChangeArrowheads="1"/>
            </p:cNvSpPr>
            <p:nvPr/>
          </p:nvSpPr>
          <p:spPr bwMode="auto">
            <a:xfrm>
              <a:off x="10727681"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37</a:t>
              </a:r>
            </a:p>
          </p:txBody>
        </p:sp>
        <p:sp>
          <p:nvSpPr>
            <p:cNvPr id="60" name="TextBox 212"/>
            <p:cNvSpPr txBox="1">
              <a:spLocks noChangeArrowheads="1"/>
            </p:cNvSpPr>
            <p:nvPr/>
          </p:nvSpPr>
          <p:spPr bwMode="auto">
            <a:xfrm>
              <a:off x="11028950"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38</a:t>
              </a:r>
            </a:p>
          </p:txBody>
        </p:sp>
        <p:sp>
          <p:nvSpPr>
            <p:cNvPr id="61" name="TextBox 213"/>
            <p:cNvSpPr txBox="1">
              <a:spLocks noChangeArrowheads="1"/>
            </p:cNvSpPr>
            <p:nvPr/>
          </p:nvSpPr>
          <p:spPr bwMode="auto">
            <a:xfrm>
              <a:off x="11330219"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39</a:t>
              </a:r>
            </a:p>
          </p:txBody>
        </p:sp>
        <p:sp>
          <p:nvSpPr>
            <p:cNvPr id="62" name="TextBox 214"/>
            <p:cNvSpPr txBox="1">
              <a:spLocks noChangeArrowheads="1"/>
            </p:cNvSpPr>
            <p:nvPr/>
          </p:nvSpPr>
          <p:spPr bwMode="auto">
            <a:xfrm>
              <a:off x="11631483" y="989564"/>
              <a:ext cx="30489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40</a:t>
              </a:r>
            </a:p>
          </p:txBody>
        </p:sp>
        <p:sp>
          <p:nvSpPr>
            <p:cNvPr id="63" name="TextBox 215"/>
            <p:cNvSpPr txBox="1">
              <a:spLocks noChangeArrowheads="1"/>
            </p:cNvSpPr>
            <p:nvPr/>
          </p:nvSpPr>
          <p:spPr bwMode="auto">
            <a:xfrm>
              <a:off x="-24942" y="989564"/>
              <a:ext cx="551754" cy="215444"/>
            </a:xfrm>
            <a:prstGeom prst="rect">
              <a:avLst/>
            </a:prstGeom>
            <a:noFill/>
            <a:ln w="9525">
              <a:noFill/>
              <a:miter lim="800000"/>
              <a:headEnd/>
              <a:tailEnd/>
            </a:ln>
          </p:spPr>
          <p:txBody>
            <a:bodyPr wrap="none">
              <a:spAutoFit/>
            </a:bodyPr>
            <a:lstStyle/>
            <a:p>
              <a:r>
                <a:rPr lang="en-GB" sz="800" b="0" dirty="0">
                  <a:solidFill>
                    <a:srgbClr val="00205B"/>
                  </a:solidFill>
                  <a:latin typeface="Arial" panose="020B0604020202020204" pitchFamily="34" charset="0"/>
                  <a:cs typeface="Arial" panose="020B0604020202020204" pitchFamily="34" charset="0"/>
                </a:rPr>
                <a:t>YEAR...</a:t>
              </a:r>
            </a:p>
          </p:txBody>
        </p:sp>
      </p:grpSp>
      <p:sp>
        <p:nvSpPr>
          <p:cNvPr id="64" name="Rectangle 63"/>
          <p:cNvSpPr/>
          <p:nvPr/>
        </p:nvSpPr>
        <p:spPr>
          <a:xfrm>
            <a:off x="1083023" y="1257300"/>
            <a:ext cx="4924425" cy="165100"/>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METEOSAT SECOND GENERATION</a:t>
            </a:r>
          </a:p>
        </p:txBody>
      </p:sp>
      <p:sp>
        <p:nvSpPr>
          <p:cNvPr id="65" name="Rectangle 64"/>
          <p:cNvSpPr/>
          <p:nvPr/>
        </p:nvSpPr>
        <p:spPr>
          <a:xfrm>
            <a:off x="6650617" y="2157413"/>
            <a:ext cx="5295162" cy="181927"/>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METEOSAT THIRD GENERATION</a:t>
            </a:r>
          </a:p>
        </p:txBody>
      </p:sp>
      <p:sp>
        <p:nvSpPr>
          <p:cNvPr id="66" name="Rectangle 65"/>
          <p:cNvSpPr/>
          <p:nvPr/>
        </p:nvSpPr>
        <p:spPr>
          <a:xfrm>
            <a:off x="1767234" y="2735898"/>
            <a:ext cx="5022697" cy="165100"/>
          </a:xfrm>
          <a:prstGeom prst="rect">
            <a:avLst/>
          </a:prstGeom>
          <a:solidFill>
            <a:srgbClr val="F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EUMETSAT POLAR SYSTEM (EPS)</a:t>
            </a:r>
          </a:p>
        </p:txBody>
      </p:sp>
      <p:sp>
        <p:nvSpPr>
          <p:cNvPr id="67" name="Rectangle 66"/>
          <p:cNvSpPr/>
          <p:nvPr/>
        </p:nvSpPr>
        <p:spPr>
          <a:xfrm>
            <a:off x="6646043" y="2355215"/>
            <a:ext cx="2529770"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MTG-I-1 : IMAGERY</a:t>
            </a:r>
          </a:p>
        </p:txBody>
      </p:sp>
      <p:sp>
        <p:nvSpPr>
          <p:cNvPr id="68" name="Rectangle 67"/>
          <p:cNvSpPr/>
          <p:nvPr/>
        </p:nvSpPr>
        <p:spPr>
          <a:xfrm>
            <a:off x="6955017" y="2543493"/>
            <a:ext cx="2572708" cy="168275"/>
          </a:xfrm>
          <a:prstGeom prst="rect">
            <a:avLst/>
          </a:prstGeom>
          <a:solidFill>
            <a:srgbClr val="00B5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MTG-S-1: SOUNDING</a:t>
            </a:r>
          </a:p>
        </p:txBody>
      </p:sp>
      <p:sp>
        <p:nvSpPr>
          <p:cNvPr id="69" name="Rectangle 68"/>
          <p:cNvSpPr/>
          <p:nvPr/>
        </p:nvSpPr>
        <p:spPr>
          <a:xfrm>
            <a:off x="7492265" y="2709545"/>
            <a:ext cx="2553103"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MTG-I-2: IMAGERY</a:t>
            </a:r>
          </a:p>
        </p:txBody>
      </p:sp>
      <p:sp>
        <p:nvSpPr>
          <p:cNvPr id="70" name="Rectangle 69"/>
          <p:cNvSpPr/>
          <p:nvPr/>
        </p:nvSpPr>
        <p:spPr>
          <a:xfrm>
            <a:off x="9070108" y="2884488"/>
            <a:ext cx="2613889"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MTG-I-3: IMAGERY</a:t>
            </a:r>
          </a:p>
        </p:txBody>
      </p:sp>
      <p:sp>
        <p:nvSpPr>
          <p:cNvPr id="71" name="Rectangle 70"/>
          <p:cNvSpPr/>
          <p:nvPr/>
        </p:nvSpPr>
        <p:spPr>
          <a:xfrm>
            <a:off x="9371287" y="3054350"/>
            <a:ext cx="2508053" cy="168275"/>
          </a:xfrm>
          <a:prstGeom prst="rect">
            <a:avLst/>
          </a:prstGeom>
          <a:solidFill>
            <a:srgbClr val="00B5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MTG-S-2: SOUNDING</a:t>
            </a:r>
          </a:p>
        </p:txBody>
      </p:sp>
      <p:sp>
        <p:nvSpPr>
          <p:cNvPr id="72" name="Rectangle 71"/>
          <p:cNvSpPr/>
          <p:nvPr/>
        </p:nvSpPr>
        <p:spPr>
          <a:xfrm>
            <a:off x="9822644" y="3241675"/>
            <a:ext cx="2113732"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MTG-I-4: IMAGERY</a:t>
            </a:r>
          </a:p>
        </p:txBody>
      </p:sp>
      <p:sp>
        <p:nvSpPr>
          <p:cNvPr id="73" name="Rectangle 72"/>
          <p:cNvSpPr/>
          <p:nvPr/>
        </p:nvSpPr>
        <p:spPr>
          <a:xfrm>
            <a:off x="6981090" y="3729673"/>
            <a:ext cx="5219033" cy="188912"/>
          </a:xfrm>
          <a:prstGeom prst="rect">
            <a:avLst/>
          </a:prstGeom>
          <a:solidFill>
            <a:srgbClr val="FEDB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METOP-SG A: SOUNDING AND IMAGERY</a:t>
            </a:r>
          </a:p>
        </p:txBody>
      </p:sp>
      <p:sp>
        <p:nvSpPr>
          <p:cNvPr id="74" name="Rectangle 73"/>
          <p:cNvSpPr/>
          <p:nvPr/>
        </p:nvSpPr>
        <p:spPr>
          <a:xfrm>
            <a:off x="7305323" y="3936049"/>
            <a:ext cx="4876668" cy="163512"/>
          </a:xfrm>
          <a:prstGeom prst="rect">
            <a:avLst/>
          </a:prstGeom>
          <a:solidFill>
            <a:srgbClr val="FEDB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METOP-SG B: MICROWAVE IMAGERY</a:t>
            </a:r>
          </a:p>
        </p:txBody>
      </p:sp>
      <p:sp>
        <p:nvSpPr>
          <p:cNvPr id="75" name="Rectangle 74"/>
          <p:cNvSpPr/>
          <p:nvPr/>
        </p:nvSpPr>
        <p:spPr>
          <a:xfrm>
            <a:off x="2292600" y="4356263"/>
            <a:ext cx="8394669" cy="188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bg1"/>
                </a:solidFill>
                <a:latin typeface="Arial" panose="020B0604020202020204" pitchFamily="34" charset="0"/>
                <a:cs typeface="Arial" panose="020B0604020202020204" pitchFamily="34" charset="0"/>
              </a:rPr>
              <a:t>  JASON (HIGH PRECISION OCEAN ALTIMETRY)</a:t>
            </a:r>
          </a:p>
        </p:txBody>
      </p:sp>
      <p:sp>
        <p:nvSpPr>
          <p:cNvPr id="76" name="Rectangle 75"/>
          <p:cNvSpPr/>
          <p:nvPr/>
        </p:nvSpPr>
        <p:spPr>
          <a:xfrm>
            <a:off x="4668104" y="4751473"/>
            <a:ext cx="7268791" cy="196850"/>
          </a:xfrm>
          <a:prstGeom prst="rect">
            <a:avLst/>
          </a:prstGeom>
          <a:solidFill>
            <a:schemeClr val="accent5">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bg1"/>
                </a:solidFill>
                <a:latin typeface="Arial" panose="020B0604020202020204" pitchFamily="34" charset="0"/>
                <a:cs typeface="Arial" panose="020B0604020202020204" pitchFamily="34" charset="0"/>
              </a:rPr>
              <a:t>  COPERNICUS</a:t>
            </a:r>
          </a:p>
        </p:txBody>
      </p:sp>
      <p:sp>
        <p:nvSpPr>
          <p:cNvPr id="77" name="Rectangle 76"/>
          <p:cNvSpPr/>
          <p:nvPr/>
        </p:nvSpPr>
        <p:spPr>
          <a:xfrm>
            <a:off x="4665416" y="5577049"/>
            <a:ext cx="6453434" cy="165100"/>
          </a:xfrm>
          <a:prstGeom prst="rect">
            <a:avLst/>
          </a:prstGeom>
          <a:solidFill>
            <a:schemeClr val="accent5">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bg1"/>
                </a:solidFill>
                <a:latin typeface="Arial" panose="020B0604020202020204" pitchFamily="34" charset="0"/>
                <a:cs typeface="Arial" panose="020B0604020202020204" pitchFamily="34" charset="0"/>
              </a:rPr>
              <a:t>  SENTINEL-3 A/B/C/D</a:t>
            </a:r>
          </a:p>
        </p:txBody>
      </p:sp>
      <p:sp>
        <p:nvSpPr>
          <p:cNvPr id="78" name="Rectangle 77"/>
          <p:cNvSpPr/>
          <p:nvPr/>
        </p:nvSpPr>
        <p:spPr>
          <a:xfrm>
            <a:off x="6953529" y="5759611"/>
            <a:ext cx="4803500" cy="165100"/>
          </a:xfrm>
          <a:prstGeom prst="rect">
            <a:avLst/>
          </a:prstGeom>
          <a:solidFill>
            <a:schemeClr val="accent5">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bg1"/>
                </a:solidFill>
                <a:latin typeface="Arial" panose="020B0604020202020204" pitchFamily="34" charset="0"/>
                <a:cs typeface="Arial" panose="020B0604020202020204" pitchFamily="34" charset="0"/>
              </a:rPr>
              <a:t>  SENTINEL-4 ON MTG-S</a:t>
            </a:r>
          </a:p>
        </p:txBody>
      </p:sp>
      <p:sp>
        <p:nvSpPr>
          <p:cNvPr id="79" name="Rectangle 78"/>
          <p:cNvSpPr/>
          <p:nvPr/>
        </p:nvSpPr>
        <p:spPr>
          <a:xfrm>
            <a:off x="6953529" y="5945349"/>
            <a:ext cx="5211613" cy="146050"/>
          </a:xfrm>
          <a:prstGeom prst="rect">
            <a:avLst/>
          </a:prstGeom>
          <a:solidFill>
            <a:schemeClr val="accent5">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bg1"/>
                </a:solidFill>
                <a:latin typeface="Arial" panose="020B0604020202020204" pitchFamily="34" charset="0"/>
                <a:cs typeface="Arial" panose="020B0604020202020204" pitchFamily="34" charset="0"/>
              </a:rPr>
              <a:t>  SENTINEL-5 ON  METOP-SG A</a:t>
            </a:r>
          </a:p>
        </p:txBody>
      </p:sp>
      <p:pic>
        <p:nvPicPr>
          <p:cNvPr id="119" name="Picture 5" descr="Sentinel-3.png"/>
          <p:cNvPicPr>
            <a:picLocks noChangeAspect="1"/>
          </p:cNvPicPr>
          <p:nvPr/>
        </p:nvPicPr>
        <p:blipFill>
          <a:blip r:embed="rId3" cstate="print"/>
          <a:srcRect/>
          <a:stretch>
            <a:fillRect/>
          </a:stretch>
        </p:blipFill>
        <p:spPr bwMode="auto">
          <a:xfrm rot="2716232">
            <a:off x="3411416" y="4820000"/>
            <a:ext cx="1557200" cy="1092854"/>
          </a:xfrm>
          <a:prstGeom prst="rect">
            <a:avLst/>
          </a:prstGeom>
          <a:noFill/>
          <a:ln w="9525">
            <a:noFill/>
            <a:miter lim="800000"/>
            <a:headEnd/>
            <a:tailEnd/>
          </a:ln>
        </p:spPr>
      </p:pic>
      <p:sp>
        <p:nvSpPr>
          <p:cNvPr id="120" name="TextBox 99"/>
          <p:cNvSpPr txBox="1">
            <a:spLocks noChangeArrowheads="1"/>
          </p:cNvSpPr>
          <p:nvPr/>
        </p:nvSpPr>
        <p:spPr bwMode="auto">
          <a:xfrm rot="16200000">
            <a:off x="-1379613" y="2508965"/>
            <a:ext cx="3220397" cy="246221"/>
          </a:xfrm>
          <a:prstGeom prst="rect">
            <a:avLst/>
          </a:prstGeom>
          <a:noFill/>
          <a:ln w="9525">
            <a:noFill/>
            <a:miter lim="800000"/>
            <a:headEnd/>
            <a:tailEnd/>
          </a:ln>
        </p:spPr>
        <p:txBody>
          <a:bodyPr wrap="square">
            <a:spAutoFit/>
          </a:bodyPr>
          <a:lstStyle/>
          <a:p>
            <a:pPr algn="ctr"/>
            <a:r>
              <a:rPr lang="en-GB" sz="1000" cap="all" dirty="0">
                <a:solidFill>
                  <a:srgbClr val="00205B"/>
                </a:solidFill>
                <a:latin typeface="Arial" panose="020B0604020202020204" pitchFamily="34" charset="0"/>
                <a:cs typeface="Arial" panose="020B0604020202020204" pitchFamily="34" charset="0"/>
              </a:rPr>
              <a:t>Mandatory Programmes</a:t>
            </a:r>
          </a:p>
        </p:txBody>
      </p:sp>
      <p:pic>
        <p:nvPicPr>
          <p:cNvPr id="122" name="Picture 6" descr="metop.png"/>
          <p:cNvPicPr>
            <a:picLocks noChangeAspect="1"/>
          </p:cNvPicPr>
          <p:nvPr/>
        </p:nvPicPr>
        <p:blipFill>
          <a:blip r:embed="rId4" cstate="print"/>
          <a:srcRect/>
          <a:stretch>
            <a:fillRect/>
          </a:stretch>
        </p:blipFill>
        <p:spPr bwMode="auto">
          <a:xfrm rot="20313837">
            <a:off x="1223918" y="2394115"/>
            <a:ext cx="879475" cy="660400"/>
          </a:xfrm>
          <a:prstGeom prst="rect">
            <a:avLst/>
          </a:prstGeom>
          <a:noFill/>
          <a:ln w="9525">
            <a:noFill/>
            <a:miter lim="800000"/>
            <a:headEnd/>
            <a:tailEnd/>
          </a:ln>
        </p:spPr>
      </p:pic>
      <p:sp>
        <p:nvSpPr>
          <p:cNvPr id="124" name="Rectangle 123"/>
          <p:cNvSpPr/>
          <p:nvPr/>
        </p:nvSpPr>
        <p:spPr>
          <a:xfrm>
            <a:off x="6982011" y="3523298"/>
            <a:ext cx="5226996" cy="161925"/>
          </a:xfrm>
          <a:prstGeom prst="rect">
            <a:avLst/>
          </a:prstGeom>
          <a:solidFill>
            <a:srgbClr val="F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05B"/>
                </a:solidFill>
                <a:latin typeface="Arial" panose="020B0604020202020204" pitchFamily="34" charset="0"/>
                <a:cs typeface="Arial" panose="020B0604020202020204" pitchFamily="34" charset="0"/>
              </a:rPr>
              <a:t>  EUMETSAT POLAR SYSTEM  SECOND GENERATION (EPS-SG)</a:t>
            </a:r>
          </a:p>
        </p:txBody>
      </p:sp>
      <p:pic>
        <p:nvPicPr>
          <p:cNvPr id="125" name="Picture 1"/>
          <p:cNvPicPr>
            <a:picLocks noChangeAspect="1" noChangeArrowheads="1"/>
          </p:cNvPicPr>
          <p:nvPr/>
        </p:nvPicPr>
        <p:blipFill>
          <a:blip r:embed="rId5" cstate="print"/>
          <a:srcRect/>
          <a:stretch>
            <a:fillRect/>
          </a:stretch>
        </p:blipFill>
        <p:spPr bwMode="auto">
          <a:xfrm rot="337999">
            <a:off x="10832304" y="2099986"/>
            <a:ext cx="560387" cy="912812"/>
          </a:xfrm>
          <a:prstGeom prst="rect">
            <a:avLst/>
          </a:prstGeom>
          <a:noFill/>
          <a:ln w="9525">
            <a:noFill/>
            <a:miter lim="800000"/>
            <a:headEnd/>
            <a:tailEnd/>
          </a:ln>
        </p:spPr>
      </p:pic>
      <p:pic>
        <p:nvPicPr>
          <p:cNvPr id="126" name="Picture 2"/>
          <p:cNvPicPr>
            <a:picLocks noChangeAspect="1" noChangeArrowheads="1"/>
          </p:cNvPicPr>
          <p:nvPr/>
        </p:nvPicPr>
        <p:blipFill>
          <a:blip r:embed="rId6" cstate="print"/>
          <a:srcRect/>
          <a:stretch>
            <a:fillRect/>
          </a:stretch>
        </p:blipFill>
        <p:spPr bwMode="auto">
          <a:xfrm rot="354872">
            <a:off x="11370469" y="2377798"/>
            <a:ext cx="517525" cy="831850"/>
          </a:xfrm>
          <a:prstGeom prst="rect">
            <a:avLst/>
          </a:prstGeom>
          <a:noFill/>
          <a:ln w="9525">
            <a:noFill/>
            <a:miter lim="800000"/>
            <a:headEnd/>
            <a:tailEnd/>
          </a:ln>
        </p:spPr>
      </p:pic>
      <p:pic>
        <p:nvPicPr>
          <p:cNvPr id="127" name="Picture 177" descr="Metop_Second_Generationv02-ESA.png"/>
          <p:cNvPicPr>
            <a:picLocks noChangeAspect="1"/>
          </p:cNvPicPr>
          <p:nvPr/>
        </p:nvPicPr>
        <p:blipFill>
          <a:blip r:embed="rId7" cstate="print"/>
          <a:srcRect/>
          <a:stretch>
            <a:fillRect/>
          </a:stretch>
        </p:blipFill>
        <p:spPr bwMode="auto">
          <a:xfrm>
            <a:off x="5337548" y="3533566"/>
            <a:ext cx="490537" cy="411162"/>
          </a:xfrm>
          <a:prstGeom prst="rect">
            <a:avLst/>
          </a:prstGeom>
          <a:noFill/>
          <a:ln w="9525">
            <a:noFill/>
            <a:miter lim="800000"/>
            <a:headEnd/>
            <a:tailEnd/>
          </a:ln>
        </p:spPr>
      </p:pic>
      <p:pic>
        <p:nvPicPr>
          <p:cNvPr id="128" name="Picture 178" descr="Metop_Second_Generation-ESA.png"/>
          <p:cNvPicPr>
            <a:picLocks noChangeAspect="1"/>
          </p:cNvPicPr>
          <p:nvPr/>
        </p:nvPicPr>
        <p:blipFill>
          <a:blip r:embed="rId8" cstate="print"/>
          <a:srcRect/>
          <a:stretch>
            <a:fillRect/>
          </a:stretch>
        </p:blipFill>
        <p:spPr bwMode="auto">
          <a:xfrm>
            <a:off x="5758235" y="3681203"/>
            <a:ext cx="560388" cy="612775"/>
          </a:xfrm>
          <a:prstGeom prst="rect">
            <a:avLst/>
          </a:prstGeom>
          <a:noFill/>
          <a:ln w="9525">
            <a:noFill/>
            <a:miter lim="800000"/>
            <a:headEnd/>
            <a:tailEnd/>
          </a:ln>
        </p:spPr>
      </p:pic>
      <p:pic>
        <p:nvPicPr>
          <p:cNvPr id="129" name="Picture 5" descr="jason-big.png"/>
          <p:cNvPicPr>
            <a:picLocks noChangeAspect="1"/>
          </p:cNvPicPr>
          <p:nvPr/>
        </p:nvPicPr>
        <p:blipFill>
          <a:blip r:embed="rId9" cstate="print"/>
          <a:srcRect/>
          <a:stretch>
            <a:fillRect/>
          </a:stretch>
        </p:blipFill>
        <p:spPr bwMode="auto">
          <a:xfrm rot="445958">
            <a:off x="1529613" y="4035599"/>
            <a:ext cx="1012221" cy="725467"/>
          </a:xfrm>
          <a:prstGeom prst="rect">
            <a:avLst/>
          </a:prstGeom>
          <a:noFill/>
          <a:ln w="9525">
            <a:noFill/>
            <a:miter lim="800000"/>
            <a:headEnd/>
            <a:tailEnd/>
          </a:ln>
        </p:spPr>
      </p:pic>
      <p:sp>
        <p:nvSpPr>
          <p:cNvPr id="131" name="TextBox 99"/>
          <p:cNvSpPr txBox="1">
            <a:spLocks noChangeArrowheads="1"/>
          </p:cNvSpPr>
          <p:nvPr/>
        </p:nvSpPr>
        <p:spPr bwMode="auto">
          <a:xfrm rot="16200000">
            <a:off x="-803774" y="5075427"/>
            <a:ext cx="2066411" cy="400110"/>
          </a:xfrm>
          <a:prstGeom prst="rect">
            <a:avLst/>
          </a:prstGeom>
          <a:noFill/>
          <a:ln w="9525">
            <a:noFill/>
            <a:miter lim="800000"/>
            <a:headEnd/>
            <a:tailEnd/>
          </a:ln>
        </p:spPr>
        <p:txBody>
          <a:bodyPr wrap="square">
            <a:spAutoFit/>
          </a:bodyPr>
          <a:lstStyle/>
          <a:p>
            <a:pPr algn="ctr"/>
            <a:r>
              <a:rPr lang="en-US" sz="1000" cap="all" dirty="0" smtClean="0">
                <a:solidFill>
                  <a:srgbClr val="00205B"/>
                </a:solidFill>
                <a:latin typeface="Arial" panose="020B0604020202020204" pitchFamily="34" charset="0"/>
                <a:cs typeface="Arial" panose="020B0604020202020204" pitchFamily="34" charset="0"/>
              </a:rPr>
              <a:t>Optional and Third Party</a:t>
            </a:r>
            <a:endParaRPr lang="en-GB" sz="1000" cap="all" dirty="0" smtClean="0">
              <a:solidFill>
                <a:srgbClr val="00205B"/>
              </a:solidFill>
              <a:latin typeface="Arial" panose="020B0604020202020204" pitchFamily="34" charset="0"/>
              <a:cs typeface="Arial" panose="020B0604020202020204" pitchFamily="34" charset="0"/>
            </a:endParaRPr>
          </a:p>
          <a:p>
            <a:pPr algn="ctr"/>
            <a:r>
              <a:rPr lang="en-GB" sz="1000" cap="all" dirty="0" smtClean="0">
                <a:solidFill>
                  <a:srgbClr val="00205B"/>
                </a:solidFill>
                <a:latin typeface="Arial" panose="020B0604020202020204" pitchFamily="34" charset="0"/>
                <a:cs typeface="Arial" panose="020B0604020202020204" pitchFamily="34" charset="0"/>
              </a:rPr>
              <a:t>Programmes</a:t>
            </a:r>
            <a:endParaRPr lang="en-GB" sz="1000" cap="all" dirty="0">
              <a:solidFill>
                <a:srgbClr val="00205B"/>
              </a:solidFill>
              <a:latin typeface="Arial" panose="020B0604020202020204" pitchFamily="34" charset="0"/>
              <a:cs typeface="Arial" panose="020B0604020202020204" pitchFamily="34" charset="0"/>
            </a:endParaRPr>
          </a:p>
        </p:txBody>
      </p:sp>
      <p:sp>
        <p:nvSpPr>
          <p:cNvPr id="132" name="Rectangle 131"/>
          <p:cNvSpPr/>
          <p:nvPr/>
        </p:nvSpPr>
        <p:spPr>
          <a:xfrm>
            <a:off x="1767235" y="2912402"/>
            <a:ext cx="4125884" cy="165100"/>
          </a:xfrm>
          <a:prstGeom prst="rect">
            <a:avLst/>
          </a:prstGeom>
          <a:gradFill flip="none" rotWithShape="1">
            <a:gsLst>
              <a:gs pos="33000">
                <a:srgbClr val="FEDB00"/>
              </a:gs>
              <a:gs pos="100000">
                <a:srgbClr val="FEDB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anose="020B0604020202020204" pitchFamily="34" charset="0"/>
                <a:cs typeface="Arial" panose="020B0604020202020204" pitchFamily="34" charset="0"/>
              </a:rPr>
              <a:t>  METOP-A</a:t>
            </a:r>
          </a:p>
        </p:txBody>
      </p:sp>
      <p:sp>
        <p:nvSpPr>
          <p:cNvPr id="133" name="Rectangle 132"/>
          <p:cNvSpPr/>
          <p:nvPr/>
        </p:nvSpPr>
        <p:spPr>
          <a:xfrm>
            <a:off x="3572299" y="3087327"/>
            <a:ext cx="3545864" cy="165100"/>
          </a:xfrm>
          <a:prstGeom prst="rect">
            <a:avLst/>
          </a:prstGeom>
          <a:gradFill flip="none" rotWithShape="1">
            <a:gsLst>
              <a:gs pos="33000">
                <a:srgbClr val="FEDB00"/>
              </a:gs>
              <a:gs pos="100000">
                <a:srgbClr val="FEDB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METOP-B</a:t>
            </a:r>
            <a:endParaRPr lang="en-GB" dirty="0">
              <a:solidFill>
                <a:schemeClr val="tx1"/>
              </a:solidFill>
              <a:latin typeface="Arial" panose="020B0604020202020204" pitchFamily="34" charset="0"/>
              <a:cs typeface="Arial" panose="020B0604020202020204" pitchFamily="34" charset="0"/>
            </a:endParaRPr>
          </a:p>
        </p:txBody>
      </p:sp>
      <p:sp>
        <p:nvSpPr>
          <p:cNvPr id="134" name="Rectangle 133"/>
          <p:cNvSpPr/>
          <p:nvPr/>
        </p:nvSpPr>
        <p:spPr>
          <a:xfrm>
            <a:off x="5397414" y="3262258"/>
            <a:ext cx="3527773" cy="165100"/>
          </a:xfrm>
          <a:prstGeom prst="rect">
            <a:avLst/>
          </a:prstGeom>
          <a:gradFill flip="none" rotWithShape="1">
            <a:gsLst>
              <a:gs pos="33000">
                <a:srgbClr val="FEDB00"/>
              </a:gs>
              <a:gs pos="100000">
                <a:srgbClr val="FEDB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anose="020B0604020202020204" pitchFamily="34" charset="0"/>
                <a:cs typeface="Arial" panose="020B0604020202020204" pitchFamily="34" charset="0"/>
              </a:rPr>
              <a:t>  </a:t>
            </a:r>
            <a:r>
              <a:rPr lang="en-GB" dirty="0" smtClean="0">
                <a:solidFill>
                  <a:schemeClr val="tx1"/>
                </a:solidFill>
                <a:latin typeface="Arial" panose="020B0604020202020204" pitchFamily="34" charset="0"/>
                <a:cs typeface="Arial" panose="020B0604020202020204" pitchFamily="34" charset="0"/>
              </a:rPr>
              <a:t>METOP-C</a:t>
            </a:r>
            <a:endParaRPr lang="en-GB" dirty="0">
              <a:solidFill>
                <a:schemeClr val="tx1"/>
              </a:solidFill>
              <a:latin typeface="Arial" panose="020B0604020202020204" pitchFamily="34" charset="0"/>
              <a:cs typeface="Arial" panose="020B0604020202020204" pitchFamily="34" charset="0"/>
            </a:endParaRPr>
          </a:p>
        </p:txBody>
      </p:sp>
      <p:sp>
        <p:nvSpPr>
          <p:cNvPr id="135" name="Rectangle 134"/>
          <p:cNvSpPr/>
          <p:nvPr/>
        </p:nvSpPr>
        <p:spPr>
          <a:xfrm>
            <a:off x="1083023" y="1443399"/>
            <a:ext cx="4810096" cy="165100"/>
          </a:xfrm>
          <a:prstGeom prst="rect">
            <a:avLst/>
          </a:prstGeom>
          <a:gradFill flip="none" rotWithShape="1">
            <a:gsLst>
              <a:gs pos="33000">
                <a:srgbClr val="00B5E2"/>
              </a:gs>
              <a:gs pos="100000">
                <a:srgbClr val="00B5E2">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smtClean="0">
                <a:solidFill>
                  <a:srgbClr val="00205B"/>
                </a:solidFill>
                <a:latin typeface="Arial" panose="020B0604020202020204" pitchFamily="34" charset="0"/>
                <a:cs typeface="Arial" panose="020B0604020202020204" pitchFamily="34" charset="0"/>
              </a:rPr>
              <a:t>  METEOSAT-8</a:t>
            </a:r>
            <a:endParaRPr lang="en-GB" dirty="0">
              <a:solidFill>
                <a:srgbClr val="00205B"/>
              </a:solidFill>
              <a:latin typeface="Arial" panose="020B0604020202020204" pitchFamily="34" charset="0"/>
              <a:cs typeface="Arial" panose="020B0604020202020204" pitchFamily="34" charset="0"/>
            </a:endParaRPr>
          </a:p>
        </p:txBody>
      </p:sp>
      <p:sp>
        <p:nvSpPr>
          <p:cNvPr id="136" name="Rectangle 135"/>
          <p:cNvSpPr/>
          <p:nvPr/>
        </p:nvSpPr>
        <p:spPr>
          <a:xfrm>
            <a:off x="1543050" y="1621519"/>
            <a:ext cx="5138871" cy="165100"/>
          </a:xfrm>
          <a:prstGeom prst="rect">
            <a:avLst/>
          </a:prstGeom>
          <a:gradFill flip="none" rotWithShape="1">
            <a:gsLst>
              <a:gs pos="33000">
                <a:srgbClr val="00B5E2"/>
              </a:gs>
              <a:gs pos="100000">
                <a:srgbClr val="00B5E2">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smtClean="0">
                <a:solidFill>
                  <a:srgbClr val="00205B"/>
                </a:solidFill>
                <a:latin typeface="Arial" panose="020B0604020202020204" pitchFamily="34" charset="0"/>
                <a:cs typeface="Arial" panose="020B0604020202020204" pitchFamily="34" charset="0"/>
              </a:rPr>
              <a:t>  METEOSAT-9</a:t>
            </a:r>
            <a:endParaRPr lang="en-GB" dirty="0">
              <a:solidFill>
                <a:srgbClr val="00205B"/>
              </a:solidFill>
              <a:latin typeface="Arial" panose="020B0604020202020204" pitchFamily="34" charset="0"/>
              <a:cs typeface="Arial" panose="020B0604020202020204" pitchFamily="34" charset="0"/>
            </a:endParaRPr>
          </a:p>
        </p:txBody>
      </p:sp>
      <p:sp>
        <p:nvSpPr>
          <p:cNvPr id="137" name="Rectangle 136"/>
          <p:cNvSpPr/>
          <p:nvPr/>
        </p:nvSpPr>
        <p:spPr>
          <a:xfrm>
            <a:off x="3495993" y="1799638"/>
            <a:ext cx="5121573" cy="165100"/>
          </a:xfrm>
          <a:prstGeom prst="rect">
            <a:avLst/>
          </a:prstGeom>
          <a:gradFill flip="none" rotWithShape="1">
            <a:gsLst>
              <a:gs pos="33000">
                <a:srgbClr val="00B5E2"/>
              </a:gs>
              <a:gs pos="100000">
                <a:srgbClr val="00B5E2">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smtClean="0">
                <a:solidFill>
                  <a:srgbClr val="00205B"/>
                </a:solidFill>
                <a:latin typeface="Arial" panose="020B0604020202020204" pitchFamily="34" charset="0"/>
                <a:cs typeface="Arial" panose="020B0604020202020204" pitchFamily="34" charset="0"/>
              </a:rPr>
              <a:t>  METEOSAT-10</a:t>
            </a:r>
            <a:endParaRPr lang="en-GB" dirty="0">
              <a:solidFill>
                <a:srgbClr val="00205B"/>
              </a:solidFill>
              <a:latin typeface="Arial" panose="020B0604020202020204" pitchFamily="34" charset="0"/>
              <a:cs typeface="Arial" panose="020B0604020202020204" pitchFamily="34" charset="0"/>
            </a:endParaRPr>
          </a:p>
        </p:txBody>
      </p:sp>
      <p:sp>
        <p:nvSpPr>
          <p:cNvPr id="138" name="Rectangle 137"/>
          <p:cNvSpPr/>
          <p:nvPr/>
        </p:nvSpPr>
        <p:spPr>
          <a:xfrm>
            <a:off x="4402552" y="1977758"/>
            <a:ext cx="4810681" cy="165100"/>
          </a:xfrm>
          <a:prstGeom prst="rect">
            <a:avLst/>
          </a:prstGeom>
          <a:gradFill flip="none" rotWithShape="1">
            <a:gsLst>
              <a:gs pos="33000">
                <a:srgbClr val="00B5E2"/>
              </a:gs>
              <a:gs pos="100000">
                <a:srgbClr val="00B5E2">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smtClean="0">
                <a:solidFill>
                  <a:srgbClr val="00205B"/>
                </a:solidFill>
                <a:latin typeface="Arial" panose="020B0604020202020204" pitchFamily="34" charset="0"/>
                <a:cs typeface="Arial" panose="020B0604020202020204" pitchFamily="34" charset="0"/>
              </a:rPr>
              <a:t>  METEOSAT-11</a:t>
            </a:r>
            <a:endParaRPr lang="en-GB" dirty="0">
              <a:solidFill>
                <a:srgbClr val="00205B"/>
              </a:solidFill>
              <a:latin typeface="Arial" panose="020B0604020202020204" pitchFamily="34" charset="0"/>
              <a:cs typeface="Arial" panose="020B0604020202020204" pitchFamily="34" charset="0"/>
            </a:endParaRPr>
          </a:p>
        </p:txBody>
      </p:sp>
      <p:sp>
        <p:nvSpPr>
          <p:cNvPr id="140" name="Rectangle 139"/>
          <p:cNvSpPr/>
          <p:nvPr/>
        </p:nvSpPr>
        <p:spPr>
          <a:xfrm>
            <a:off x="4561182" y="4571003"/>
            <a:ext cx="2852540" cy="81133"/>
          </a:xfrm>
          <a:prstGeom prst="rect">
            <a:avLst/>
          </a:prstGeom>
          <a:gradFill flip="none" rotWithShape="1">
            <a:gsLst>
              <a:gs pos="33000">
                <a:schemeClr val="accent2">
                  <a:alpha val="99000"/>
                </a:schemeClr>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endParaRPr lang="en-GB" dirty="0">
              <a:solidFill>
                <a:schemeClr val="accent3"/>
              </a:solidFill>
              <a:latin typeface="Arial" panose="020B0604020202020204" pitchFamily="34" charset="0"/>
              <a:cs typeface="Arial" panose="020B0604020202020204" pitchFamily="34" charset="0"/>
            </a:endParaRPr>
          </a:p>
        </p:txBody>
      </p:sp>
      <p:sp>
        <p:nvSpPr>
          <p:cNvPr id="141" name="Rectangle 140"/>
          <p:cNvSpPr/>
          <p:nvPr/>
        </p:nvSpPr>
        <p:spPr>
          <a:xfrm>
            <a:off x="6056779" y="4965891"/>
            <a:ext cx="1818491" cy="165100"/>
          </a:xfrm>
          <a:prstGeom prst="rect">
            <a:avLst/>
          </a:prstGeom>
          <a:solidFill>
            <a:schemeClr val="accent5">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800" cap="all" dirty="0" smtClean="0">
                <a:solidFill>
                  <a:schemeClr val="accent3"/>
                </a:solidFill>
                <a:latin typeface="Arial" panose="020B0604020202020204" pitchFamily="34" charset="0"/>
                <a:cs typeface="Arial" panose="020B0604020202020204" pitchFamily="34" charset="0"/>
              </a:rPr>
              <a:t>  SENTINEL-6 Michael </a:t>
            </a:r>
            <a:r>
              <a:rPr lang="en-GB" sz="800" cap="all" dirty="0" err="1" smtClean="0">
                <a:solidFill>
                  <a:schemeClr val="accent3"/>
                </a:solidFill>
                <a:latin typeface="Arial" panose="020B0604020202020204" pitchFamily="34" charset="0"/>
                <a:cs typeface="Arial" panose="020B0604020202020204" pitchFamily="34" charset="0"/>
              </a:rPr>
              <a:t>Freilich</a:t>
            </a:r>
            <a:endParaRPr lang="en-GB" sz="800" cap="all" dirty="0">
              <a:solidFill>
                <a:schemeClr val="accent3"/>
              </a:solidFill>
              <a:latin typeface="Arial" panose="020B0604020202020204" pitchFamily="34" charset="0"/>
              <a:cs typeface="Arial" panose="020B0604020202020204" pitchFamily="34" charset="0"/>
            </a:endParaRPr>
          </a:p>
        </p:txBody>
      </p:sp>
      <p:grpSp>
        <p:nvGrpSpPr>
          <p:cNvPr id="145" name="Group 144"/>
          <p:cNvGrpSpPr/>
          <p:nvPr/>
        </p:nvGrpSpPr>
        <p:grpSpPr>
          <a:xfrm>
            <a:off x="-24942" y="6308684"/>
            <a:ext cx="11961317" cy="215900"/>
            <a:chOff x="-24942" y="989564"/>
            <a:chExt cx="11961317" cy="215900"/>
          </a:xfrm>
        </p:grpSpPr>
        <p:sp>
          <p:nvSpPr>
            <p:cNvPr id="146" name="TextBox 177"/>
            <p:cNvSpPr txBox="1">
              <a:spLocks noChangeArrowheads="1"/>
            </p:cNvSpPr>
            <p:nvPr/>
          </p:nvSpPr>
          <p:spPr bwMode="auto">
            <a:xfrm>
              <a:off x="484535"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03</a:t>
              </a:r>
            </a:p>
          </p:txBody>
        </p:sp>
        <p:sp>
          <p:nvSpPr>
            <p:cNvPr id="147" name="TextBox 178"/>
            <p:cNvSpPr txBox="1">
              <a:spLocks noChangeArrowheads="1"/>
            </p:cNvSpPr>
            <p:nvPr/>
          </p:nvSpPr>
          <p:spPr bwMode="auto">
            <a:xfrm>
              <a:off x="785804" y="989564"/>
              <a:ext cx="30489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04</a:t>
              </a:r>
            </a:p>
          </p:txBody>
        </p:sp>
        <p:sp>
          <p:nvSpPr>
            <p:cNvPr id="148" name="TextBox 179"/>
            <p:cNvSpPr txBox="1">
              <a:spLocks noChangeArrowheads="1"/>
            </p:cNvSpPr>
            <p:nvPr/>
          </p:nvSpPr>
          <p:spPr bwMode="auto">
            <a:xfrm>
              <a:off x="1087073"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05</a:t>
              </a:r>
            </a:p>
          </p:txBody>
        </p:sp>
        <p:sp>
          <p:nvSpPr>
            <p:cNvPr id="149" name="TextBox 180"/>
            <p:cNvSpPr txBox="1">
              <a:spLocks noChangeArrowheads="1"/>
            </p:cNvSpPr>
            <p:nvPr/>
          </p:nvSpPr>
          <p:spPr bwMode="auto">
            <a:xfrm>
              <a:off x="1388342"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06</a:t>
              </a:r>
            </a:p>
          </p:txBody>
        </p:sp>
        <p:sp>
          <p:nvSpPr>
            <p:cNvPr id="150" name="TextBox 181"/>
            <p:cNvSpPr txBox="1">
              <a:spLocks noChangeArrowheads="1"/>
            </p:cNvSpPr>
            <p:nvPr/>
          </p:nvSpPr>
          <p:spPr bwMode="auto">
            <a:xfrm>
              <a:off x="1689611"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07</a:t>
              </a:r>
            </a:p>
          </p:txBody>
        </p:sp>
        <p:sp>
          <p:nvSpPr>
            <p:cNvPr id="151" name="TextBox 182"/>
            <p:cNvSpPr txBox="1">
              <a:spLocks noChangeArrowheads="1"/>
            </p:cNvSpPr>
            <p:nvPr/>
          </p:nvSpPr>
          <p:spPr bwMode="auto">
            <a:xfrm>
              <a:off x="1990880"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08</a:t>
              </a:r>
            </a:p>
          </p:txBody>
        </p:sp>
        <p:sp>
          <p:nvSpPr>
            <p:cNvPr id="152" name="TextBox 183"/>
            <p:cNvSpPr txBox="1">
              <a:spLocks noChangeArrowheads="1"/>
            </p:cNvSpPr>
            <p:nvPr/>
          </p:nvSpPr>
          <p:spPr bwMode="auto">
            <a:xfrm>
              <a:off x="2292149"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09</a:t>
              </a:r>
            </a:p>
          </p:txBody>
        </p:sp>
        <p:sp>
          <p:nvSpPr>
            <p:cNvPr id="153" name="TextBox 184"/>
            <p:cNvSpPr txBox="1">
              <a:spLocks noChangeArrowheads="1"/>
            </p:cNvSpPr>
            <p:nvPr/>
          </p:nvSpPr>
          <p:spPr bwMode="auto">
            <a:xfrm>
              <a:off x="2593418"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10</a:t>
              </a:r>
            </a:p>
          </p:txBody>
        </p:sp>
        <p:sp>
          <p:nvSpPr>
            <p:cNvPr id="154" name="TextBox 185"/>
            <p:cNvSpPr txBox="1">
              <a:spLocks noChangeArrowheads="1"/>
            </p:cNvSpPr>
            <p:nvPr/>
          </p:nvSpPr>
          <p:spPr bwMode="auto">
            <a:xfrm>
              <a:off x="2894687"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11</a:t>
              </a:r>
            </a:p>
          </p:txBody>
        </p:sp>
        <p:sp>
          <p:nvSpPr>
            <p:cNvPr id="155" name="TextBox 186"/>
            <p:cNvSpPr txBox="1">
              <a:spLocks noChangeArrowheads="1"/>
            </p:cNvSpPr>
            <p:nvPr/>
          </p:nvSpPr>
          <p:spPr bwMode="auto">
            <a:xfrm>
              <a:off x="3195956"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12</a:t>
              </a:r>
            </a:p>
          </p:txBody>
        </p:sp>
        <p:sp>
          <p:nvSpPr>
            <p:cNvPr id="156" name="TextBox 187"/>
            <p:cNvSpPr txBox="1">
              <a:spLocks noChangeArrowheads="1"/>
            </p:cNvSpPr>
            <p:nvPr/>
          </p:nvSpPr>
          <p:spPr bwMode="auto">
            <a:xfrm>
              <a:off x="3497225"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13</a:t>
              </a:r>
            </a:p>
          </p:txBody>
        </p:sp>
        <p:sp>
          <p:nvSpPr>
            <p:cNvPr id="157" name="TextBox 188"/>
            <p:cNvSpPr txBox="1">
              <a:spLocks noChangeArrowheads="1"/>
            </p:cNvSpPr>
            <p:nvPr/>
          </p:nvSpPr>
          <p:spPr bwMode="auto">
            <a:xfrm>
              <a:off x="3798494"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14</a:t>
              </a:r>
            </a:p>
          </p:txBody>
        </p:sp>
        <p:sp>
          <p:nvSpPr>
            <p:cNvPr id="158" name="TextBox 189"/>
            <p:cNvSpPr txBox="1">
              <a:spLocks noChangeArrowheads="1"/>
            </p:cNvSpPr>
            <p:nvPr/>
          </p:nvSpPr>
          <p:spPr bwMode="auto">
            <a:xfrm>
              <a:off x="4099763"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15</a:t>
              </a:r>
            </a:p>
          </p:txBody>
        </p:sp>
        <p:sp>
          <p:nvSpPr>
            <p:cNvPr id="159" name="TextBox 190"/>
            <p:cNvSpPr txBox="1">
              <a:spLocks noChangeArrowheads="1"/>
            </p:cNvSpPr>
            <p:nvPr/>
          </p:nvSpPr>
          <p:spPr bwMode="auto">
            <a:xfrm>
              <a:off x="4401032"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16</a:t>
              </a:r>
            </a:p>
          </p:txBody>
        </p:sp>
        <p:sp>
          <p:nvSpPr>
            <p:cNvPr id="160" name="TextBox 191"/>
            <p:cNvSpPr txBox="1">
              <a:spLocks noChangeArrowheads="1"/>
            </p:cNvSpPr>
            <p:nvPr/>
          </p:nvSpPr>
          <p:spPr bwMode="auto">
            <a:xfrm>
              <a:off x="4702301"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17</a:t>
              </a:r>
            </a:p>
          </p:txBody>
        </p:sp>
        <p:sp>
          <p:nvSpPr>
            <p:cNvPr id="161" name="TextBox 192"/>
            <p:cNvSpPr txBox="1">
              <a:spLocks noChangeArrowheads="1"/>
            </p:cNvSpPr>
            <p:nvPr/>
          </p:nvSpPr>
          <p:spPr bwMode="auto">
            <a:xfrm>
              <a:off x="5003570"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18</a:t>
              </a:r>
            </a:p>
          </p:txBody>
        </p:sp>
        <p:sp>
          <p:nvSpPr>
            <p:cNvPr id="162" name="TextBox 193"/>
            <p:cNvSpPr txBox="1">
              <a:spLocks noChangeArrowheads="1"/>
            </p:cNvSpPr>
            <p:nvPr/>
          </p:nvSpPr>
          <p:spPr bwMode="auto">
            <a:xfrm>
              <a:off x="5304839"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19</a:t>
              </a:r>
            </a:p>
          </p:txBody>
        </p:sp>
        <p:sp>
          <p:nvSpPr>
            <p:cNvPr id="163" name="TextBox 194"/>
            <p:cNvSpPr txBox="1">
              <a:spLocks noChangeArrowheads="1"/>
            </p:cNvSpPr>
            <p:nvPr/>
          </p:nvSpPr>
          <p:spPr bwMode="auto">
            <a:xfrm>
              <a:off x="5606108"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20</a:t>
              </a:r>
            </a:p>
          </p:txBody>
        </p:sp>
        <p:sp>
          <p:nvSpPr>
            <p:cNvPr id="164" name="TextBox 195"/>
            <p:cNvSpPr txBox="1">
              <a:spLocks noChangeArrowheads="1"/>
            </p:cNvSpPr>
            <p:nvPr/>
          </p:nvSpPr>
          <p:spPr bwMode="auto">
            <a:xfrm>
              <a:off x="5907377"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21</a:t>
              </a:r>
            </a:p>
          </p:txBody>
        </p:sp>
        <p:sp>
          <p:nvSpPr>
            <p:cNvPr id="165" name="TextBox 196"/>
            <p:cNvSpPr txBox="1">
              <a:spLocks noChangeArrowheads="1"/>
            </p:cNvSpPr>
            <p:nvPr/>
          </p:nvSpPr>
          <p:spPr bwMode="auto">
            <a:xfrm>
              <a:off x="6208646"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22</a:t>
              </a:r>
            </a:p>
          </p:txBody>
        </p:sp>
        <p:sp>
          <p:nvSpPr>
            <p:cNvPr id="166" name="TextBox 197"/>
            <p:cNvSpPr txBox="1">
              <a:spLocks noChangeArrowheads="1"/>
            </p:cNvSpPr>
            <p:nvPr/>
          </p:nvSpPr>
          <p:spPr bwMode="auto">
            <a:xfrm>
              <a:off x="6509915"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23</a:t>
              </a:r>
            </a:p>
          </p:txBody>
        </p:sp>
        <p:sp>
          <p:nvSpPr>
            <p:cNvPr id="167" name="TextBox 198"/>
            <p:cNvSpPr txBox="1">
              <a:spLocks noChangeArrowheads="1"/>
            </p:cNvSpPr>
            <p:nvPr/>
          </p:nvSpPr>
          <p:spPr bwMode="auto">
            <a:xfrm>
              <a:off x="6811184" y="989564"/>
              <a:ext cx="30489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24</a:t>
              </a:r>
            </a:p>
          </p:txBody>
        </p:sp>
        <p:sp>
          <p:nvSpPr>
            <p:cNvPr id="168" name="TextBox 199"/>
            <p:cNvSpPr txBox="1">
              <a:spLocks noChangeArrowheads="1"/>
            </p:cNvSpPr>
            <p:nvPr/>
          </p:nvSpPr>
          <p:spPr bwMode="auto">
            <a:xfrm>
              <a:off x="7112453"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25</a:t>
              </a:r>
            </a:p>
          </p:txBody>
        </p:sp>
        <p:sp>
          <p:nvSpPr>
            <p:cNvPr id="169" name="TextBox 200"/>
            <p:cNvSpPr txBox="1">
              <a:spLocks noChangeArrowheads="1"/>
            </p:cNvSpPr>
            <p:nvPr/>
          </p:nvSpPr>
          <p:spPr bwMode="auto">
            <a:xfrm>
              <a:off x="7413722"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26</a:t>
              </a:r>
            </a:p>
          </p:txBody>
        </p:sp>
        <p:sp>
          <p:nvSpPr>
            <p:cNvPr id="170" name="TextBox 201"/>
            <p:cNvSpPr txBox="1">
              <a:spLocks noChangeArrowheads="1"/>
            </p:cNvSpPr>
            <p:nvPr/>
          </p:nvSpPr>
          <p:spPr bwMode="auto">
            <a:xfrm>
              <a:off x="7714991"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27</a:t>
              </a:r>
            </a:p>
          </p:txBody>
        </p:sp>
        <p:sp>
          <p:nvSpPr>
            <p:cNvPr id="171" name="TextBox 202"/>
            <p:cNvSpPr txBox="1">
              <a:spLocks noChangeArrowheads="1"/>
            </p:cNvSpPr>
            <p:nvPr/>
          </p:nvSpPr>
          <p:spPr bwMode="auto">
            <a:xfrm>
              <a:off x="8016260"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28</a:t>
              </a:r>
            </a:p>
          </p:txBody>
        </p:sp>
        <p:sp>
          <p:nvSpPr>
            <p:cNvPr id="172" name="TextBox 203"/>
            <p:cNvSpPr txBox="1">
              <a:spLocks noChangeArrowheads="1"/>
            </p:cNvSpPr>
            <p:nvPr/>
          </p:nvSpPr>
          <p:spPr bwMode="auto">
            <a:xfrm>
              <a:off x="8317529"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29</a:t>
              </a:r>
            </a:p>
          </p:txBody>
        </p:sp>
        <p:sp>
          <p:nvSpPr>
            <p:cNvPr id="173" name="TextBox 204"/>
            <p:cNvSpPr txBox="1">
              <a:spLocks noChangeArrowheads="1"/>
            </p:cNvSpPr>
            <p:nvPr/>
          </p:nvSpPr>
          <p:spPr bwMode="auto">
            <a:xfrm>
              <a:off x="8618798"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30</a:t>
              </a:r>
            </a:p>
          </p:txBody>
        </p:sp>
        <p:sp>
          <p:nvSpPr>
            <p:cNvPr id="174" name="TextBox 205"/>
            <p:cNvSpPr txBox="1">
              <a:spLocks noChangeArrowheads="1"/>
            </p:cNvSpPr>
            <p:nvPr/>
          </p:nvSpPr>
          <p:spPr bwMode="auto">
            <a:xfrm>
              <a:off x="8920067" y="989564"/>
              <a:ext cx="30008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31</a:t>
              </a:r>
            </a:p>
          </p:txBody>
        </p:sp>
        <p:sp>
          <p:nvSpPr>
            <p:cNvPr id="175" name="TextBox 206"/>
            <p:cNvSpPr txBox="1">
              <a:spLocks noChangeArrowheads="1"/>
            </p:cNvSpPr>
            <p:nvPr/>
          </p:nvSpPr>
          <p:spPr bwMode="auto">
            <a:xfrm>
              <a:off x="9221336"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32</a:t>
              </a:r>
            </a:p>
          </p:txBody>
        </p:sp>
        <p:sp>
          <p:nvSpPr>
            <p:cNvPr id="176" name="TextBox 207"/>
            <p:cNvSpPr txBox="1">
              <a:spLocks noChangeArrowheads="1"/>
            </p:cNvSpPr>
            <p:nvPr/>
          </p:nvSpPr>
          <p:spPr bwMode="auto">
            <a:xfrm>
              <a:off x="9522605"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33</a:t>
              </a:r>
            </a:p>
          </p:txBody>
        </p:sp>
        <p:sp>
          <p:nvSpPr>
            <p:cNvPr id="177" name="TextBox 208"/>
            <p:cNvSpPr txBox="1">
              <a:spLocks noChangeArrowheads="1"/>
            </p:cNvSpPr>
            <p:nvPr/>
          </p:nvSpPr>
          <p:spPr bwMode="auto">
            <a:xfrm>
              <a:off x="9823874" y="989564"/>
              <a:ext cx="303288"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34</a:t>
              </a:r>
            </a:p>
          </p:txBody>
        </p:sp>
        <p:sp>
          <p:nvSpPr>
            <p:cNvPr id="178" name="TextBox 209"/>
            <p:cNvSpPr txBox="1">
              <a:spLocks noChangeArrowheads="1"/>
            </p:cNvSpPr>
            <p:nvPr/>
          </p:nvSpPr>
          <p:spPr bwMode="auto">
            <a:xfrm>
              <a:off x="10125143"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35</a:t>
              </a:r>
            </a:p>
          </p:txBody>
        </p:sp>
        <p:sp>
          <p:nvSpPr>
            <p:cNvPr id="179" name="TextBox 210"/>
            <p:cNvSpPr txBox="1">
              <a:spLocks noChangeArrowheads="1"/>
            </p:cNvSpPr>
            <p:nvPr/>
          </p:nvSpPr>
          <p:spPr bwMode="auto">
            <a:xfrm>
              <a:off x="10426412"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36</a:t>
              </a:r>
            </a:p>
          </p:txBody>
        </p:sp>
        <p:sp>
          <p:nvSpPr>
            <p:cNvPr id="180" name="TextBox 211"/>
            <p:cNvSpPr txBox="1">
              <a:spLocks noChangeArrowheads="1"/>
            </p:cNvSpPr>
            <p:nvPr/>
          </p:nvSpPr>
          <p:spPr bwMode="auto">
            <a:xfrm>
              <a:off x="10727681"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37</a:t>
              </a:r>
            </a:p>
          </p:txBody>
        </p:sp>
        <p:sp>
          <p:nvSpPr>
            <p:cNvPr id="181" name="TextBox 212"/>
            <p:cNvSpPr txBox="1">
              <a:spLocks noChangeArrowheads="1"/>
            </p:cNvSpPr>
            <p:nvPr/>
          </p:nvSpPr>
          <p:spPr bwMode="auto">
            <a:xfrm>
              <a:off x="11028950"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38</a:t>
              </a:r>
            </a:p>
          </p:txBody>
        </p:sp>
        <p:sp>
          <p:nvSpPr>
            <p:cNvPr id="182" name="TextBox 213"/>
            <p:cNvSpPr txBox="1">
              <a:spLocks noChangeArrowheads="1"/>
            </p:cNvSpPr>
            <p:nvPr/>
          </p:nvSpPr>
          <p:spPr bwMode="auto">
            <a:xfrm>
              <a:off x="11330219" y="989564"/>
              <a:ext cx="300038" cy="215900"/>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39</a:t>
              </a:r>
            </a:p>
          </p:txBody>
        </p:sp>
        <p:sp>
          <p:nvSpPr>
            <p:cNvPr id="183" name="TextBox 214"/>
            <p:cNvSpPr txBox="1">
              <a:spLocks noChangeArrowheads="1"/>
            </p:cNvSpPr>
            <p:nvPr/>
          </p:nvSpPr>
          <p:spPr bwMode="auto">
            <a:xfrm>
              <a:off x="11631483" y="989564"/>
              <a:ext cx="304892" cy="215444"/>
            </a:xfrm>
            <a:prstGeom prst="rect">
              <a:avLst/>
            </a:prstGeom>
            <a:noFill/>
            <a:ln w="9525">
              <a:noFill/>
              <a:miter lim="800000"/>
              <a:headEnd/>
              <a:tailEnd/>
            </a:ln>
          </p:spPr>
          <p:txBody>
            <a:bodyPr wrap="none">
              <a:spAutoFit/>
            </a:bodyPr>
            <a:lstStyle/>
            <a:p>
              <a:r>
                <a:rPr lang="en-GB" sz="800" dirty="0">
                  <a:solidFill>
                    <a:srgbClr val="00205B"/>
                  </a:solidFill>
                  <a:latin typeface="Arial" panose="020B0604020202020204" pitchFamily="34" charset="0"/>
                  <a:cs typeface="Arial" panose="020B0604020202020204" pitchFamily="34" charset="0"/>
                </a:rPr>
                <a:t>40</a:t>
              </a:r>
            </a:p>
          </p:txBody>
        </p:sp>
        <p:sp>
          <p:nvSpPr>
            <p:cNvPr id="184" name="TextBox 215"/>
            <p:cNvSpPr txBox="1">
              <a:spLocks noChangeArrowheads="1"/>
            </p:cNvSpPr>
            <p:nvPr/>
          </p:nvSpPr>
          <p:spPr bwMode="auto">
            <a:xfrm>
              <a:off x="-24942" y="989564"/>
              <a:ext cx="551754" cy="215444"/>
            </a:xfrm>
            <a:prstGeom prst="rect">
              <a:avLst/>
            </a:prstGeom>
            <a:noFill/>
            <a:ln w="9525">
              <a:noFill/>
              <a:miter lim="800000"/>
              <a:headEnd/>
              <a:tailEnd/>
            </a:ln>
          </p:spPr>
          <p:txBody>
            <a:bodyPr wrap="none">
              <a:spAutoFit/>
            </a:bodyPr>
            <a:lstStyle/>
            <a:p>
              <a:r>
                <a:rPr lang="en-GB" sz="800" b="0" dirty="0">
                  <a:solidFill>
                    <a:srgbClr val="00205B"/>
                  </a:solidFill>
                  <a:latin typeface="Arial" panose="020B0604020202020204" pitchFamily="34" charset="0"/>
                  <a:cs typeface="Arial" panose="020B0604020202020204" pitchFamily="34" charset="0"/>
                </a:rPr>
                <a:t>YEAR...</a:t>
              </a:r>
            </a:p>
          </p:txBody>
        </p:sp>
      </p:grpSp>
      <p:sp>
        <p:nvSpPr>
          <p:cNvPr id="185" name="Rectangle 184"/>
          <p:cNvSpPr/>
          <p:nvPr/>
        </p:nvSpPr>
        <p:spPr>
          <a:xfrm>
            <a:off x="7729389" y="5134605"/>
            <a:ext cx="1654794" cy="165100"/>
          </a:xfrm>
          <a:prstGeom prst="rect">
            <a:avLst/>
          </a:prstGeom>
          <a:solidFill>
            <a:schemeClr val="accent5">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smtClean="0">
                <a:solidFill>
                  <a:schemeClr val="accent3"/>
                </a:solidFill>
                <a:latin typeface="Arial" panose="020B0604020202020204" pitchFamily="34" charset="0"/>
                <a:cs typeface="Arial" panose="020B0604020202020204" pitchFamily="34" charset="0"/>
              </a:rPr>
              <a:t>  SENTINEL-6B </a:t>
            </a:r>
            <a:endParaRPr lang="en-GB" dirty="0">
              <a:solidFill>
                <a:schemeClr val="accent3"/>
              </a:solidFill>
              <a:latin typeface="Arial" panose="020B0604020202020204" pitchFamily="34" charset="0"/>
              <a:cs typeface="Arial" panose="020B0604020202020204" pitchFamily="34" charset="0"/>
            </a:endParaRPr>
          </a:p>
        </p:txBody>
      </p:sp>
      <p:sp>
        <p:nvSpPr>
          <p:cNvPr id="186" name="Rectangle 185"/>
          <p:cNvSpPr/>
          <p:nvPr/>
        </p:nvSpPr>
        <p:spPr>
          <a:xfrm>
            <a:off x="4561182" y="4652856"/>
            <a:ext cx="2852540" cy="80353"/>
          </a:xfrm>
          <a:prstGeom prst="rect">
            <a:avLst/>
          </a:prstGeom>
          <a:gradFill flip="none" rotWithShape="1">
            <a:gsLst>
              <a:gs pos="33000">
                <a:schemeClr val="accent5">
                  <a:lumMod val="50000"/>
                  <a:alpha val="65000"/>
                </a:schemeClr>
              </a:gs>
              <a:gs pos="100000">
                <a:schemeClr val="accent5">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endParaRPr lang="en-GB" dirty="0">
              <a:solidFill>
                <a:schemeClr val="accent3"/>
              </a:solidFill>
              <a:latin typeface="Arial" panose="020B0604020202020204" pitchFamily="34" charset="0"/>
              <a:cs typeface="Arial" panose="020B0604020202020204" pitchFamily="34" charset="0"/>
            </a:endParaRPr>
          </a:p>
        </p:txBody>
      </p:sp>
      <p:sp>
        <p:nvSpPr>
          <p:cNvPr id="187" name="Rectangle 186"/>
          <p:cNvSpPr/>
          <p:nvPr/>
        </p:nvSpPr>
        <p:spPr>
          <a:xfrm>
            <a:off x="4561182" y="4568110"/>
            <a:ext cx="2852540" cy="165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smtClean="0">
                <a:solidFill>
                  <a:schemeClr val="accent3"/>
                </a:solidFill>
                <a:latin typeface="Arial" panose="020B0604020202020204" pitchFamily="34" charset="0"/>
                <a:cs typeface="Arial" panose="020B0604020202020204" pitchFamily="34" charset="0"/>
              </a:rPr>
              <a:t>  JASON-3</a:t>
            </a:r>
            <a:endParaRPr lang="en-GB" dirty="0">
              <a:solidFill>
                <a:schemeClr val="accent3"/>
              </a:solidFill>
              <a:latin typeface="Arial" panose="020B0604020202020204" pitchFamily="34" charset="0"/>
              <a:cs typeface="Arial" panose="020B0604020202020204" pitchFamily="34" charset="0"/>
            </a:endParaRPr>
          </a:p>
        </p:txBody>
      </p:sp>
      <p:pic>
        <p:nvPicPr>
          <p:cNvPr id="142" name="Picture 1" descr="C:\Users\ratier\AppData\Local\Microsoft\Windows\Temporary Internet Files\Content.Outlook\C9Y5AWSI\Jason_CS_image_2.png"/>
          <p:cNvPicPr>
            <a:picLocks noChangeAspect="1" noChangeArrowheads="1"/>
          </p:cNvPicPr>
          <p:nvPr/>
        </p:nvPicPr>
        <p:blipFill>
          <a:blip r:embed="rId10" cstate="print"/>
          <a:srcRect/>
          <a:stretch>
            <a:fillRect/>
          </a:stretch>
        </p:blipFill>
        <p:spPr bwMode="auto">
          <a:xfrm>
            <a:off x="5126166" y="4877463"/>
            <a:ext cx="1137486" cy="641205"/>
          </a:xfrm>
          <a:prstGeom prst="rect">
            <a:avLst/>
          </a:prstGeom>
          <a:noFill/>
        </p:spPr>
      </p:pic>
    </p:spTree>
    <p:extLst>
      <p:ext uri="{BB962C8B-B14F-4D97-AF65-F5344CB8AC3E}">
        <p14:creationId xmlns:p14="http://schemas.microsoft.com/office/powerpoint/2010/main" val="995598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blinds(horizontal)">
                                      <p:cBhvr>
                                        <p:cTn id="10" dur="500"/>
                                        <p:tgtEl>
                                          <p:spTgt spid="140"/>
                                        </p:tgtEl>
                                      </p:cBhvr>
                                    </p:animEffect>
                                  </p:childTnLst>
                                </p:cTn>
                              </p:par>
                              <p:par>
                                <p:cTn id="11" presetID="3" presetClass="entr" presetSubtype="1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blinds(horizontal)">
                                      <p:cBhvr>
                                        <p:cTn id="13" dur="500"/>
                                        <p:tgtEl>
                                          <p:spTgt spid="12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blinds(horizontal)">
                                      <p:cBhvr>
                                        <p:cTn id="16" dur="500"/>
                                        <p:tgtEl>
                                          <p:spTgt spid="7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blinds(horizontal)">
                                      <p:cBhvr>
                                        <p:cTn id="19" dur="500"/>
                                        <p:tgtEl>
                                          <p:spTgt spid="13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blinds(horizontal)">
                                      <p:cBhvr>
                                        <p:cTn id="22" dur="500"/>
                                        <p:tgtEl>
                                          <p:spTgt spid="18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blinds(horizontal)">
                                      <p:cBhvr>
                                        <p:cTn id="25" dur="500"/>
                                        <p:tgtEl>
                                          <p:spTgt spid="18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blinds(horizontal)">
                                      <p:cBhvr>
                                        <p:cTn id="30" dur="500"/>
                                        <p:tgtEl>
                                          <p:spTgt spid="7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blinds(horizontal)">
                                      <p:cBhvr>
                                        <p:cTn id="33" dur="500"/>
                                        <p:tgtEl>
                                          <p:spTgt spid="14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blinds(horizontal)">
                                      <p:cBhvr>
                                        <p:cTn id="36" dur="500"/>
                                        <p:tgtEl>
                                          <p:spTgt spid="7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blinds(horizontal)">
                                      <p:cBhvr>
                                        <p:cTn id="39" dur="500"/>
                                        <p:tgtEl>
                                          <p:spTgt spid="7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blinds(horizontal)">
                                      <p:cBhvr>
                                        <p:cTn id="42" dur="500"/>
                                        <p:tgtEl>
                                          <p:spTgt spid="79"/>
                                        </p:tgtEl>
                                      </p:cBhvr>
                                    </p:animEffect>
                                  </p:childTnLst>
                                </p:cTn>
                              </p:par>
                              <p:par>
                                <p:cTn id="43" presetID="3" presetClass="entr" presetSubtype="10" fill="hold" nodeType="with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blinds(horizontal)">
                                      <p:cBhvr>
                                        <p:cTn id="45" dur="500"/>
                                        <p:tgtEl>
                                          <p:spTgt spid="142"/>
                                        </p:tgtEl>
                                      </p:cBhvr>
                                    </p:animEffect>
                                  </p:childTnLst>
                                </p:cTn>
                              </p:par>
                              <p:par>
                                <p:cTn id="46" presetID="3" presetClass="entr" presetSubtype="10" fill="hold" nodeType="with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blinds(horizontal)">
                                      <p:cBhvr>
                                        <p:cTn id="48" dur="500"/>
                                        <p:tgtEl>
                                          <p:spTgt spid="1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5"/>
                                        </p:tgtEl>
                                        <p:attrNameLst>
                                          <p:attrName>style.visibility</p:attrName>
                                        </p:attrNameLst>
                                      </p:cBhvr>
                                      <p:to>
                                        <p:strVal val="visible"/>
                                      </p:to>
                                    </p:set>
                                    <p:animEffect transition="in" filter="blinds(horizontal)">
                                      <p:cBhvr>
                                        <p:cTn id="51"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131" grpId="0"/>
      <p:bldP spid="140" grpId="0" animBg="1"/>
      <p:bldP spid="141" grpId="0" animBg="1"/>
      <p:bldP spid="185" grpId="0" animBg="1"/>
      <p:bldP spid="186" grpId="0" animBg="1"/>
      <p:bldP spid="1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Group 1"/>
          <p:cNvGraphicFramePr>
            <a:graphicFrameLocks noGrp="1"/>
          </p:cNvGraphicFramePr>
          <p:nvPr>
            <p:extLst>
              <p:ext uri="{D42A27DB-BD31-4B8C-83A1-F6EECF244321}">
                <p14:modId xmlns:p14="http://schemas.microsoft.com/office/powerpoint/2010/main" val="3012511781"/>
              </p:ext>
            </p:extLst>
          </p:nvPr>
        </p:nvGraphicFramePr>
        <p:xfrm>
          <a:off x="1732049" y="1188184"/>
          <a:ext cx="8722038" cy="4668590"/>
        </p:xfrm>
        <a:graphic>
          <a:graphicData uri="http://schemas.openxmlformats.org/drawingml/2006/table">
            <a:tbl>
              <a:tblPr>
                <a:tableStyleId>{775DCB02-9BB8-47FD-8907-85C794F793BA}</a:tableStyleId>
              </a:tblPr>
              <a:tblGrid>
                <a:gridCol w="1585582">
                  <a:extLst>
                    <a:ext uri="{9D8B030D-6E8A-4147-A177-3AD203B41FA5}">
                      <a16:colId xmlns:a16="http://schemas.microsoft.com/office/drawing/2014/main" val="20000"/>
                    </a:ext>
                  </a:extLst>
                </a:gridCol>
                <a:gridCol w="1344718">
                  <a:extLst>
                    <a:ext uri="{9D8B030D-6E8A-4147-A177-3AD203B41FA5}">
                      <a16:colId xmlns:a16="http://schemas.microsoft.com/office/drawing/2014/main" val="20001"/>
                    </a:ext>
                  </a:extLst>
                </a:gridCol>
                <a:gridCol w="1399091">
                  <a:extLst>
                    <a:ext uri="{9D8B030D-6E8A-4147-A177-3AD203B41FA5}">
                      <a16:colId xmlns:a16="http://schemas.microsoft.com/office/drawing/2014/main" val="20002"/>
                    </a:ext>
                  </a:extLst>
                </a:gridCol>
                <a:gridCol w="1365647">
                  <a:extLst>
                    <a:ext uri="{9D8B030D-6E8A-4147-A177-3AD203B41FA5}">
                      <a16:colId xmlns:a16="http://schemas.microsoft.com/office/drawing/2014/main" val="20003"/>
                    </a:ext>
                  </a:extLst>
                </a:gridCol>
                <a:gridCol w="1550129">
                  <a:extLst>
                    <a:ext uri="{9D8B030D-6E8A-4147-A177-3AD203B41FA5}">
                      <a16:colId xmlns:a16="http://schemas.microsoft.com/office/drawing/2014/main" val="20004"/>
                    </a:ext>
                  </a:extLst>
                </a:gridCol>
                <a:gridCol w="1476871">
                  <a:extLst>
                    <a:ext uri="{9D8B030D-6E8A-4147-A177-3AD203B41FA5}">
                      <a16:colId xmlns:a16="http://schemas.microsoft.com/office/drawing/2014/main" val="20005"/>
                    </a:ext>
                  </a:extLst>
                </a:gridCol>
              </a:tblGrid>
              <a:tr h="904875">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Monitored Instrument</a:t>
                      </a:r>
                      <a:endParaRPr kumimoji="0" lang="en-GB" sz="1600" b="0" i="0" u="none" strike="noStrike" cap="none" normalizeH="0" baseline="0" dirty="0" smtClean="0">
                        <a:ln>
                          <a:noFill/>
                        </a:ln>
                        <a:solidFill>
                          <a:srgbClr val="FFFFFF"/>
                        </a:solidFill>
                        <a:effectLst/>
                        <a:latin typeface="Calibri" pitchFamily="32" charset="0"/>
                        <a:ea typeface="Microsoft YaHei" charset="-122"/>
                      </a:endParaRPr>
                    </a:p>
                  </a:txBody>
                  <a:tcPr marL="83064" marR="83064" marT="46800" marB="46800" horzOverflow="overflow">
                    <a:solidFill>
                      <a:srgbClr val="00B5E2"/>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Product Type / Band</a:t>
                      </a:r>
                      <a:endParaRPr kumimoji="0" lang="en-GB" sz="1600" b="0" i="0" u="none" strike="noStrike" cap="none" normalizeH="0" baseline="0" dirty="0" smtClean="0">
                        <a:ln>
                          <a:noFill/>
                        </a:ln>
                        <a:solidFill>
                          <a:srgbClr val="FFFFFF"/>
                        </a:solidFill>
                        <a:effectLst/>
                        <a:latin typeface="Calibri" pitchFamily="32" charset="0"/>
                        <a:ea typeface="Microsoft YaHei" charset="-122"/>
                      </a:endParaRPr>
                    </a:p>
                  </a:txBody>
                  <a:tcPr marL="83064" marR="83064" marT="46800" marB="46800" horzOverflow="overflow">
                    <a:solidFill>
                      <a:srgbClr val="00B5E2"/>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Reference Instrument</a:t>
                      </a:r>
                      <a:endParaRPr kumimoji="0" lang="en-GB" sz="1600" b="0" i="0" u="none" strike="noStrike" cap="none" normalizeH="0" baseline="0" dirty="0" smtClean="0">
                        <a:ln>
                          <a:noFill/>
                        </a:ln>
                        <a:solidFill>
                          <a:srgbClr val="FFFFFF"/>
                        </a:solidFill>
                        <a:effectLst/>
                        <a:latin typeface="Calibri" pitchFamily="32" charset="0"/>
                        <a:ea typeface="Microsoft YaHei" charset="-122"/>
                      </a:endParaRPr>
                    </a:p>
                  </a:txBody>
                  <a:tcPr marL="83064" marR="83064" marT="46800" marB="46800" horzOverflow="overflow">
                    <a:solidFill>
                      <a:srgbClr val="00B5E2"/>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GSICS NRT Correction</a:t>
                      </a:r>
                      <a:endParaRPr kumimoji="0" lang="en-GB" sz="1600" b="0" i="0" u="none" strike="noStrike" cap="none" normalizeH="0" baseline="0" dirty="0" smtClean="0">
                        <a:ln>
                          <a:noFill/>
                        </a:ln>
                        <a:solidFill>
                          <a:srgbClr val="FFFFFF"/>
                        </a:solidFill>
                        <a:effectLst/>
                        <a:latin typeface="Calibri" pitchFamily="32" charset="0"/>
                        <a:ea typeface="Microsoft YaHei" charset="-122"/>
                      </a:endParaRPr>
                    </a:p>
                  </a:txBody>
                  <a:tcPr marL="83064" marR="83064" marT="46800" marB="46800" horzOverflow="overflow">
                    <a:solidFill>
                      <a:srgbClr val="00B5E2"/>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GSICS Re-Analysis Correction</a:t>
                      </a:r>
                      <a:endParaRPr kumimoji="0" lang="en-GB" sz="1600" b="0" i="0" u="none" strike="noStrike" cap="none" normalizeH="0" baseline="0" dirty="0" smtClean="0">
                        <a:ln>
                          <a:noFill/>
                        </a:ln>
                        <a:solidFill>
                          <a:srgbClr val="FFFFFF"/>
                        </a:solidFill>
                        <a:effectLst/>
                        <a:latin typeface="Calibri" pitchFamily="32" charset="0"/>
                        <a:ea typeface="Microsoft YaHei" charset="-122"/>
                      </a:endParaRPr>
                    </a:p>
                  </a:txBody>
                  <a:tcPr marL="83064" marR="83064" marT="46800" marB="46800" horzOverflow="overflow">
                    <a:solidFill>
                      <a:srgbClr val="00B5E2"/>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GSICS Bias Monitoring</a:t>
                      </a:r>
                      <a:endParaRPr kumimoji="0" lang="en-GB" sz="1600" b="0" i="0" u="none" strike="noStrike" cap="none" normalizeH="0" baseline="0" dirty="0" smtClean="0">
                        <a:ln>
                          <a:noFill/>
                        </a:ln>
                        <a:solidFill>
                          <a:srgbClr val="FFFFFF"/>
                        </a:solidFill>
                        <a:effectLst/>
                        <a:latin typeface="Calibri" pitchFamily="32" charset="0"/>
                        <a:ea typeface="Microsoft YaHei" charset="-122"/>
                      </a:endParaRPr>
                    </a:p>
                  </a:txBody>
                  <a:tcPr marL="83064" marR="83064" marT="46800" marB="46800" horzOverflow="overflow">
                    <a:solidFill>
                      <a:srgbClr val="00B5E2"/>
                    </a:solidFill>
                  </a:tcPr>
                </a:tc>
                <a:extLst>
                  <a:ext uri="{0D108BD9-81ED-4DB2-BD59-A6C34878D82A}">
                    <a16:rowId xmlns:a16="http://schemas.microsoft.com/office/drawing/2014/main" val="10000"/>
                  </a:ext>
                </a:extLst>
              </a:tr>
              <a:tr h="733425">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Meteosat-8-11 SEVIRI</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kern="1200" cap="none" normalizeH="0" baseline="0" dirty="0" smtClean="0">
                          <a:ln>
                            <a:noFill/>
                          </a:ln>
                          <a:solidFill>
                            <a:schemeClr val="dk1"/>
                          </a:solidFill>
                          <a:effectLst/>
                          <a:latin typeface="+mn-lt"/>
                          <a:ea typeface="+mn-ea"/>
                          <a:cs typeface="+mn-cs"/>
                        </a:rPr>
                        <a:t>GEO-LEO IR</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u="none" strike="noStrike" kern="1200" cap="none" normalizeH="0" baseline="0" dirty="0" smtClean="0">
                          <a:ln>
                            <a:noFill/>
                          </a:ln>
                          <a:solidFill>
                            <a:schemeClr val="dk1"/>
                          </a:solidFill>
                          <a:effectLst/>
                          <a:latin typeface="+mn-lt"/>
                          <a:ea typeface="+mn-ea"/>
                          <a:cs typeface="+mn-cs"/>
                        </a:rPr>
                        <a:t>Metop-A/IASI</a:t>
                      </a:r>
                      <a:br>
                        <a:rPr kumimoji="0" lang="en-GB" sz="1600" u="none" strike="noStrike" kern="1200" cap="none" normalizeH="0" baseline="0" dirty="0" smtClean="0">
                          <a:ln>
                            <a:noFill/>
                          </a:ln>
                          <a:solidFill>
                            <a:schemeClr val="dk1"/>
                          </a:solidFill>
                          <a:effectLst/>
                          <a:latin typeface="+mn-lt"/>
                          <a:ea typeface="+mn-ea"/>
                          <a:cs typeface="+mn-cs"/>
                        </a:rPr>
                      </a:br>
                      <a:r>
                        <a:rPr kumimoji="0" lang="en-GB" sz="1600" u="none" strike="noStrike" kern="1200" cap="none" normalizeH="0" baseline="0" dirty="0" err="1" smtClean="0">
                          <a:ln>
                            <a:noFill/>
                          </a:ln>
                          <a:solidFill>
                            <a:schemeClr val="dk1"/>
                          </a:solidFill>
                          <a:effectLst/>
                          <a:latin typeface="+mn-lt"/>
                          <a:ea typeface="+mn-ea"/>
                          <a:cs typeface="+mn-cs"/>
                        </a:rPr>
                        <a:t>Metop</a:t>
                      </a:r>
                      <a:r>
                        <a:rPr kumimoji="0" lang="en-GB" sz="1600" u="none" strike="noStrike" kern="1200" cap="none" normalizeH="0" baseline="0" dirty="0" smtClean="0">
                          <a:ln>
                            <a:noFill/>
                          </a:ln>
                          <a:solidFill>
                            <a:schemeClr val="dk1"/>
                          </a:solidFill>
                          <a:effectLst/>
                          <a:latin typeface="+mn-lt"/>
                          <a:ea typeface="+mn-ea"/>
                          <a:cs typeface="+mn-cs"/>
                        </a:rPr>
                        <a:t>-B/IASI</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u="none" strike="noStrike" kern="1200" cap="none" normalizeH="0" baseline="0" dirty="0" err="1" smtClean="0">
                          <a:ln>
                            <a:noFill/>
                          </a:ln>
                          <a:solidFill>
                            <a:schemeClr val="dk1"/>
                          </a:solidFill>
                          <a:effectLst/>
                          <a:latin typeface="+mn-lt"/>
                          <a:ea typeface="+mn-ea"/>
                          <a:cs typeface="+mn-cs"/>
                        </a:rPr>
                        <a:t>Metop</a:t>
                      </a:r>
                      <a:r>
                        <a:rPr kumimoji="0" lang="en-GB" sz="1600" u="none" strike="noStrike" kern="1200" cap="none" normalizeH="0" baseline="0" dirty="0" smtClean="0">
                          <a:ln>
                            <a:noFill/>
                          </a:ln>
                          <a:solidFill>
                            <a:schemeClr val="dk1"/>
                          </a:solidFill>
                          <a:effectLst/>
                          <a:latin typeface="+mn-lt"/>
                          <a:ea typeface="+mn-ea"/>
                          <a:cs typeface="+mn-cs"/>
                        </a:rPr>
                        <a:t>-C/IASI</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Operational</a:t>
                      </a: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Operational</a:t>
                      </a: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Plots RAC</a:t>
                      </a:r>
                      <a:endParaRPr kumimoji="0" lang="en-GB" sz="1600" b="1" i="0" u="none" strike="noStrike" cap="none" normalizeH="0" baseline="0" dirty="0" smtClean="0">
                        <a:ln>
                          <a:noFill/>
                        </a:ln>
                        <a:solidFill>
                          <a:srgbClr val="000000"/>
                        </a:solidFill>
                        <a:effectLst/>
                        <a:latin typeface="Calibri" pitchFamily="32" charset="0"/>
                        <a:ea typeface="Microsoft YaHei" charset="-122"/>
                      </a:endParaRPr>
                    </a:p>
                  </a:txBody>
                  <a:tcPr marL="83064" marR="83064" marT="46800" marB="46800" anchor="ctr" horzOverflow="overflow"/>
                </a:tc>
                <a:extLst>
                  <a:ext uri="{0D108BD9-81ED-4DB2-BD59-A6C34878D82A}">
                    <a16:rowId xmlns:a16="http://schemas.microsoft.com/office/drawing/2014/main" val="10001"/>
                  </a:ext>
                </a:extLst>
              </a:tr>
              <a:tr h="611188">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Meteosat-8-11 SEVIRI</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GEO-LEO IR Prime</a:t>
                      </a:r>
                      <a:endParaRPr kumimoji="0" lang="en-GB" sz="1600" b="1" i="0" u="none" strike="noStrike" cap="none" normalizeH="0" baseline="0" dirty="0" smtClean="0">
                        <a:ln>
                          <a:noFill/>
                        </a:ln>
                        <a:solidFill>
                          <a:srgbClr val="000000"/>
                        </a:solidFill>
                        <a:effectLst/>
                        <a:latin typeface="Calibri" pitchFamily="32" charset="0"/>
                        <a:ea typeface="Microsoft YaHei" charset="-122"/>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sz="1600" u="none" strike="noStrike" cap="none" normalizeH="0" baseline="0" dirty="0" smtClean="0">
                          <a:ln>
                            <a:noFill/>
                          </a:ln>
                          <a:effectLst/>
                        </a:rPr>
                        <a:t>IR Anchor</a:t>
                      </a:r>
                      <a:endParaRPr kumimoji="0" lang="en-GB" sz="1600" b="1" i="0" u="none" strike="noStrike" cap="none" normalizeH="0" baseline="0" dirty="0" smtClean="0">
                        <a:ln>
                          <a:noFill/>
                        </a:ln>
                        <a:solidFill>
                          <a:srgbClr val="000000"/>
                        </a:solidFill>
                        <a:effectLst/>
                        <a:latin typeface="Calibri" pitchFamily="32" charset="0"/>
                        <a:ea typeface="Microsoft YaHei" charset="-122"/>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Demo</a:t>
                      </a: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Plots RAC</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sz="1200" u="none" strike="noStrike" cap="none" normalizeH="0" baseline="0" dirty="0" smtClean="0">
                          <a:ln>
                            <a:noFill/>
                          </a:ln>
                          <a:effectLst/>
                        </a:rPr>
                        <a:t>Need to plot Double Diffs</a:t>
                      </a:r>
                      <a:endParaRPr kumimoji="0" lang="en-GB" sz="1200" b="0" i="0" u="none" strike="noStrike" cap="none" normalizeH="0" baseline="0" dirty="0" smtClean="0">
                        <a:ln>
                          <a:noFill/>
                        </a:ln>
                        <a:solidFill>
                          <a:srgbClr val="FF0000"/>
                        </a:solidFill>
                        <a:effectLst/>
                        <a:latin typeface="Calibri" pitchFamily="32" charset="0"/>
                        <a:ea typeface="Microsoft YaHei" charset="-122"/>
                      </a:endParaRPr>
                    </a:p>
                  </a:txBody>
                  <a:tcPr marL="83064" marR="83064" marT="46800" marB="46800" anchor="ctr" horzOverflow="overflow"/>
                </a:tc>
                <a:extLst>
                  <a:ext uri="{0D108BD9-81ED-4DB2-BD59-A6C34878D82A}">
                    <a16:rowId xmlns:a16="http://schemas.microsoft.com/office/drawing/2014/main" val="10002"/>
                  </a:ext>
                </a:extLst>
              </a:tr>
              <a:tr h="536575">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Meteosat-8/10/11 SEVIRI</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GEO-LEO VIS (VIS0.6)</a:t>
                      </a:r>
                      <a:endParaRPr kumimoji="0" lang="en-GB" sz="1600" b="1" i="0" u="none" strike="noStrike" cap="none" normalizeH="0" baseline="0" dirty="0" smtClean="0">
                        <a:ln>
                          <a:noFill/>
                        </a:ln>
                        <a:solidFill>
                          <a:srgbClr val="000000"/>
                        </a:solidFill>
                        <a:effectLst/>
                        <a:latin typeface="Calibri" pitchFamily="32" charset="0"/>
                        <a:ea typeface="Microsoft YaHei" charset="-122"/>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u="none" strike="noStrike" cap="none" normalizeH="0" baseline="0" dirty="0" smtClean="0">
                          <a:ln>
                            <a:noFill/>
                          </a:ln>
                          <a:effectLst/>
                        </a:rPr>
                        <a:t>Aqua/MODIS</a:t>
                      </a:r>
                      <a:endParaRPr kumimoji="0" lang="en-GB" sz="1600" b="1" i="0" u="none" strike="noStrike" cap="none" normalizeH="0" baseline="0" dirty="0" smtClean="0">
                        <a:ln>
                          <a:noFill/>
                        </a:ln>
                        <a:solidFill>
                          <a:srgbClr val="000000"/>
                        </a:solidFill>
                        <a:effectLst/>
                        <a:latin typeface="Calibri" pitchFamily="32" charset="0"/>
                        <a:ea typeface="Microsoft YaHei" charset="-122"/>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Demo</a:t>
                      </a: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Demo</a:t>
                      </a: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kern="1200" cap="none" normalizeH="0" baseline="0" dirty="0" smtClean="0">
                          <a:ln>
                            <a:noFill/>
                          </a:ln>
                          <a:effectLst/>
                        </a:rPr>
                        <a:t>Need to plot RAC</a:t>
                      </a:r>
                      <a:endParaRPr kumimoji="0" lang="en-GB" sz="1600" b="0" i="0" u="none" strike="noStrike" kern="1200" cap="none" normalizeH="0" baseline="0" dirty="0" smtClean="0">
                        <a:ln>
                          <a:noFill/>
                        </a:ln>
                        <a:solidFill>
                          <a:srgbClr val="FF0000"/>
                        </a:solidFill>
                        <a:effectLst/>
                        <a:latin typeface="Calibri" pitchFamily="32" charset="0"/>
                        <a:ea typeface="Microsoft YaHei" charset="-122"/>
                        <a:cs typeface="+mn-cs"/>
                      </a:endParaRPr>
                    </a:p>
                  </a:txBody>
                  <a:tcPr marL="83064" marR="83064" marT="46800" marB="46800" anchor="ctr" horzOverflow="overflow"/>
                </a:tc>
                <a:extLst>
                  <a:ext uri="{0D108BD9-81ED-4DB2-BD59-A6C34878D82A}">
                    <a16:rowId xmlns:a16="http://schemas.microsoft.com/office/drawing/2014/main" val="10003"/>
                  </a:ext>
                </a:extLst>
              </a:tr>
              <a:tr h="66040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Meteosat-8/10/11 SEVIRI</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GEO-LEO VIS/NIR </a:t>
                      </a:r>
                      <a:r>
                        <a:rPr kumimoji="0" lang="en-GB" sz="1200" u="none" strike="noStrike" cap="none" normalizeH="0" baseline="0" dirty="0" smtClean="0">
                          <a:ln>
                            <a:noFill/>
                          </a:ln>
                          <a:effectLst/>
                        </a:rPr>
                        <a:t>(warm channels)</a:t>
                      </a:r>
                      <a:endParaRPr kumimoji="0" lang="en-GB" sz="1200" b="1" i="0" u="none" strike="noStrike" cap="none" normalizeH="0" baseline="0" dirty="0" smtClean="0">
                        <a:ln>
                          <a:noFill/>
                        </a:ln>
                        <a:solidFill>
                          <a:srgbClr val="000000"/>
                        </a:solidFill>
                        <a:effectLst/>
                        <a:latin typeface="Calibri" pitchFamily="32" charset="0"/>
                        <a:ea typeface="Microsoft YaHei" charset="-122"/>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u="none" strike="noStrike" cap="none" normalizeH="0" baseline="0" dirty="0" smtClean="0">
                          <a:ln>
                            <a:noFill/>
                          </a:ln>
                          <a:effectLst/>
                        </a:rPr>
                        <a:t>SNPP/VIIRS</a:t>
                      </a:r>
                      <a:endParaRPr kumimoji="0" lang="en-GB" sz="1600" b="1" i="0" u="none" strike="noStrike" cap="none" normalizeH="0" baseline="0" dirty="0" smtClean="0">
                        <a:ln>
                          <a:noFill/>
                        </a:ln>
                        <a:solidFill>
                          <a:srgbClr val="000000"/>
                        </a:solidFill>
                        <a:effectLst/>
                        <a:latin typeface="Calibri" pitchFamily="32" charset="0"/>
                        <a:ea typeface="Microsoft YaHei" charset="-122"/>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In development</a:t>
                      </a: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In development</a:t>
                      </a: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u="none" strike="noStrike" cap="none" normalizeH="0" baseline="0" dirty="0" smtClean="0">
                          <a:ln>
                            <a:noFill/>
                          </a:ln>
                          <a:effectLst/>
                        </a:rPr>
                        <a:t>In development</a:t>
                      </a: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extLst>
                  <a:ext uri="{0D108BD9-81ED-4DB2-BD59-A6C34878D82A}">
                    <a16:rowId xmlns:a16="http://schemas.microsoft.com/office/drawing/2014/main" val="10004"/>
                  </a:ext>
                </a:extLst>
              </a:tr>
              <a:tr h="66040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effectLst/>
                        </a:rPr>
                        <a:t>Sentinel3-A, -B SLSTR</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kern="1200" cap="none" normalizeH="0" baseline="0" dirty="0" smtClean="0">
                          <a:ln>
                            <a:noFill/>
                          </a:ln>
                          <a:solidFill>
                            <a:schemeClr val="dk1"/>
                          </a:solidFill>
                          <a:effectLst/>
                          <a:latin typeface="+mn-lt"/>
                          <a:ea typeface="+mn-ea"/>
                          <a:cs typeface="+mn-cs"/>
                        </a:rPr>
                        <a:t>LEO-LEO IR</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u="none" strike="noStrike" kern="1200" cap="none" normalizeH="0" baseline="0" dirty="0" err="1" smtClean="0">
                          <a:ln>
                            <a:noFill/>
                          </a:ln>
                          <a:solidFill>
                            <a:schemeClr val="dk1"/>
                          </a:solidFill>
                          <a:effectLst/>
                          <a:latin typeface="+mn-lt"/>
                          <a:ea typeface="+mn-ea"/>
                          <a:cs typeface="+mn-cs"/>
                        </a:rPr>
                        <a:t>Metop</a:t>
                      </a:r>
                      <a:r>
                        <a:rPr kumimoji="0" lang="en-GB" sz="1600" u="none" strike="noStrike" kern="1200" cap="none" normalizeH="0" baseline="0" dirty="0" smtClean="0">
                          <a:ln>
                            <a:noFill/>
                          </a:ln>
                          <a:solidFill>
                            <a:schemeClr val="dk1"/>
                          </a:solidFill>
                          <a:effectLst/>
                          <a:latin typeface="+mn-lt"/>
                          <a:ea typeface="+mn-ea"/>
                          <a:cs typeface="+mn-cs"/>
                        </a:rPr>
                        <a:t>-A/IASI</a:t>
                      </a:r>
                      <a:br>
                        <a:rPr kumimoji="0" lang="en-GB" sz="1600" u="none" strike="noStrike" kern="1200" cap="none" normalizeH="0" baseline="0" dirty="0" smtClean="0">
                          <a:ln>
                            <a:noFill/>
                          </a:ln>
                          <a:solidFill>
                            <a:schemeClr val="dk1"/>
                          </a:solidFill>
                          <a:effectLst/>
                          <a:latin typeface="+mn-lt"/>
                          <a:ea typeface="+mn-ea"/>
                          <a:cs typeface="+mn-cs"/>
                        </a:rPr>
                      </a:br>
                      <a:r>
                        <a:rPr kumimoji="0" lang="en-GB" sz="1600" u="none" strike="noStrike" kern="1200" cap="none" normalizeH="0" baseline="0" dirty="0" err="1" smtClean="0">
                          <a:ln>
                            <a:noFill/>
                          </a:ln>
                          <a:solidFill>
                            <a:schemeClr val="dk1"/>
                          </a:solidFill>
                          <a:effectLst/>
                          <a:latin typeface="+mn-lt"/>
                          <a:ea typeface="+mn-ea"/>
                          <a:cs typeface="+mn-cs"/>
                        </a:rPr>
                        <a:t>Metop</a:t>
                      </a:r>
                      <a:r>
                        <a:rPr kumimoji="0" lang="en-GB" sz="1600" u="none" strike="noStrike" kern="1200" cap="none" normalizeH="0" baseline="0" dirty="0" smtClean="0">
                          <a:ln>
                            <a:noFill/>
                          </a:ln>
                          <a:solidFill>
                            <a:schemeClr val="dk1"/>
                          </a:solidFill>
                          <a:effectLst/>
                          <a:latin typeface="+mn-lt"/>
                          <a:ea typeface="+mn-ea"/>
                          <a:cs typeface="+mn-cs"/>
                        </a:rPr>
                        <a:t>-B/IASI</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u="none" strike="noStrike" kern="1200" cap="none" normalizeH="0" baseline="0" dirty="0" err="1" smtClean="0">
                          <a:ln>
                            <a:noFill/>
                          </a:ln>
                          <a:solidFill>
                            <a:schemeClr val="dk1"/>
                          </a:solidFill>
                          <a:effectLst/>
                          <a:latin typeface="+mn-lt"/>
                          <a:ea typeface="+mn-ea"/>
                          <a:cs typeface="+mn-cs"/>
                        </a:rPr>
                        <a:t>Metop</a:t>
                      </a:r>
                      <a:r>
                        <a:rPr kumimoji="0" lang="en-GB" sz="1600" u="none" strike="noStrike" kern="1200" cap="none" normalizeH="0" baseline="0" dirty="0" smtClean="0">
                          <a:ln>
                            <a:noFill/>
                          </a:ln>
                          <a:solidFill>
                            <a:schemeClr val="dk1"/>
                          </a:solidFill>
                          <a:effectLst/>
                          <a:latin typeface="+mn-lt"/>
                          <a:ea typeface="+mn-ea"/>
                          <a:cs typeface="+mn-cs"/>
                        </a:rPr>
                        <a:t>-C/IASI</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600" u="none" strike="noStrike" cap="none" normalizeH="0" baseline="0" dirty="0" smtClean="0">
                          <a:ln>
                            <a:noFill/>
                          </a:ln>
                          <a:solidFill>
                            <a:schemeClr val="tx1"/>
                          </a:solidFill>
                          <a:effectLst/>
                        </a:rPr>
                        <a:t>Assessing Requirement</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u="none" strike="noStrike" cap="none" normalizeH="0" baseline="0" dirty="0" smtClean="0">
                          <a:ln>
                            <a:noFill/>
                          </a:ln>
                          <a:solidFill>
                            <a:schemeClr val="tx1"/>
                          </a:solidFill>
                          <a:effectLst/>
                        </a:rPr>
                        <a:t>Assessing Requirement</a:t>
                      </a:r>
                    </a:p>
                  </a:txBody>
                  <a:tcPr marL="83064" marR="83064"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u="none" strike="noStrike" cap="none" normalizeH="0" baseline="0" dirty="0" smtClean="0">
                          <a:ln>
                            <a:noFill/>
                          </a:ln>
                          <a:effectLst/>
                        </a:rPr>
                        <a:t>In development</a:t>
                      </a:r>
                      <a:endParaRPr kumimoji="0" lang="en-GB" sz="1600" u="none" strike="noStrike" cap="none" normalizeH="0" baseline="0" dirty="0" smtClean="0">
                        <a:ln>
                          <a:noFill/>
                        </a:ln>
                        <a:solidFill>
                          <a:schemeClr val="tx1"/>
                        </a:solidFill>
                        <a:effectLst/>
                      </a:endParaRPr>
                    </a:p>
                  </a:txBody>
                  <a:tcPr marL="83064" marR="83064" marT="46800" marB="46800" anchor="ctr" horzOverflow="overflow"/>
                </a:tc>
                <a:extLst>
                  <a:ext uri="{0D108BD9-81ED-4DB2-BD59-A6C34878D82A}">
                    <a16:rowId xmlns:a16="http://schemas.microsoft.com/office/drawing/2014/main" val="1244135900"/>
                  </a:ext>
                </a:extLst>
              </a:tr>
            </a:tbl>
          </a:graphicData>
        </a:graphic>
      </p:graphicFrame>
      <p:sp>
        <p:nvSpPr>
          <p:cNvPr id="16451" name="Text Box 156"/>
          <p:cNvSpPr txBox="1">
            <a:spLocks noChangeArrowheads="1"/>
          </p:cNvSpPr>
          <p:nvPr/>
        </p:nvSpPr>
        <p:spPr bwMode="auto">
          <a:xfrm>
            <a:off x="1143000" y="274642"/>
            <a:ext cx="9525000" cy="655637"/>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0" dirty="0">
                <a:latin typeface="Calibri" pitchFamily="34" charset="0"/>
              </a:rPr>
              <a:t>Current Status of EUMETSAT GSICS Products</a:t>
            </a:r>
          </a:p>
        </p:txBody>
      </p:sp>
    </p:spTree>
    <p:extLst>
      <p:ext uri="{BB962C8B-B14F-4D97-AF65-F5344CB8AC3E}">
        <p14:creationId xmlns:p14="http://schemas.microsoft.com/office/powerpoint/2010/main" val="255181179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929" y="145270"/>
            <a:ext cx="5673013" cy="589546"/>
          </a:xfrm>
        </p:spPr>
        <p:txBody>
          <a:bodyPr/>
          <a:lstStyle/>
          <a:p>
            <a:pPr lvl="0"/>
            <a:r>
              <a:rPr lang="en-GB" sz="2400" dirty="0"/>
              <a:t>Support to GRWG Activities – IR</a:t>
            </a:r>
          </a:p>
        </p:txBody>
      </p:sp>
      <p:sp>
        <p:nvSpPr>
          <p:cNvPr id="3" name="Content Placeholder 2"/>
          <p:cNvSpPr>
            <a:spLocks noGrp="1"/>
          </p:cNvSpPr>
          <p:nvPr>
            <p:ph idx="1"/>
          </p:nvPr>
        </p:nvSpPr>
        <p:spPr>
          <a:xfrm>
            <a:off x="357809" y="978692"/>
            <a:ext cx="7651474" cy="4979825"/>
          </a:xfrm>
        </p:spPr>
        <p:txBody>
          <a:bodyPr wrap="square">
            <a:spAutoFit/>
          </a:bodyPr>
          <a:lstStyle/>
          <a:p>
            <a:r>
              <a:rPr lang="en-US" sz="2000" i="1" dirty="0"/>
              <a:t>GSICS IR:</a:t>
            </a:r>
          </a:p>
          <a:p>
            <a:pPr lvl="1"/>
            <a:r>
              <a:rPr lang="en-US" sz="1600" i="1" dirty="0">
                <a:solidFill>
                  <a:srgbClr val="FF0000"/>
                </a:solidFill>
              </a:rPr>
              <a:t>GEO-LEO IR:</a:t>
            </a:r>
          </a:p>
          <a:p>
            <a:pPr lvl="2"/>
            <a:r>
              <a:rPr lang="en-US" sz="1600" i="1" dirty="0" smtClean="0">
                <a:solidFill>
                  <a:schemeClr val="tx1">
                    <a:lumMod val="60000"/>
                    <a:lumOff val="40000"/>
                  </a:schemeClr>
                </a:solidFill>
              </a:rPr>
              <a:t>Cold Scene Issue</a:t>
            </a:r>
          </a:p>
          <a:p>
            <a:pPr lvl="2"/>
            <a:r>
              <a:rPr lang="en-US" sz="1600" i="1" dirty="0" smtClean="0">
                <a:solidFill>
                  <a:schemeClr val="tx1">
                    <a:lumMod val="60000"/>
                    <a:lumOff val="40000"/>
                  </a:schemeClr>
                </a:solidFill>
              </a:rPr>
              <a:t>“Gap-filling” method to extend IASI to 3.7µm</a:t>
            </a:r>
          </a:p>
          <a:p>
            <a:pPr lvl="2"/>
            <a:r>
              <a:rPr lang="en-US" sz="1600" i="1" dirty="0" smtClean="0">
                <a:solidFill>
                  <a:schemeClr val="tx1">
                    <a:lumMod val="60000"/>
                    <a:lumOff val="40000"/>
                  </a:schemeClr>
                </a:solidFill>
              </a:rPr>
              <a:t>Implemented GEO-LEO IR algorithm in Prototype MICMICS:</a:t>
            </a:r>
          </a:p>
          <a:p>
            <a:pPr lvl="3"/>
            <a:r>
              <a:rPr lang="en-US" sz="1600" dirty="0" smtClean="0"/>
              <a:t>To support commissioning of MTG-FCI</a:t>
            </a:r>
            <a:endParaRPr lang="en-US" sz="1600" dirty="0"/>
          </a:p>
          <a:p>
            <a:pPr lvl="3"/>
            <a:endParaRPr lang="en-US" sz="1200" i="1" dirty="0">
              <a:solidFill>
                <a:schemeClr val="tx1">
                  <a:lumMod val="60000"/>
                  <a:lumOff val="40000"/>
                </a:schemeClr>
              </a:solidFill>
            </a:endParaRPr>
          </a:p>
          <a:p>
            <a:pPr lvl="1"/>
            <a:r>
              <a:rPr lang="en-US" sz="1600" i="1" dirty="0">
                <a:solidFill>
                  <a:srgbClr val="FF0000"/>
                </a:solidFill>
              </a:rPr>
              <a:t>LEO-LEO IR:</a:t>
            </a:r>
          </a:p>
          <a:p>
            <a:pPr lvl="2"/>
            <a:r>
              <a:rPr lang="en-US" sz="1600" i="1" dirty="0" smtClean="0">
                <a:solidFill>
                  <a:schemeClr val="tx1">
                    <a:lumMod val="60000"/>
                    <a:lumOff val="40000"/>
                  </a:schemeClr>
                </a:solidFill>
              </a:rPr>
              <a:t>Extension of SLSTR-IASI comparisons</a:t>
            </a:r>
            <a:endParaRPr lang="en-US" sz="1600" i="1" dirty="0">
              <a:solidFill>
                <a:schemeClr val="tx1">
                  <a:lumMod val="60000"/>
                  <a:lumOff val="40000"/>
                </a:schemeClr>
              </a:solidFill>
            </a:endParaRPr>
          </a:p>
          <a:p>
            <a:pPr lvl="3"/>
            <a:r>
              <a:rPr lang="en-US" sz="1600" dirty="0"/>
              <a:t>as part of </a:t>
            </a:r>
            <a:r>
              <a:rPr lang="en-US" sz="1600" dirty="0" smtClean="0"/>
              <a:t>MICMICS</a:t>
            </a:r>
          </a:p>
          <a:p>
            <a:pPr lvl="3"/>
            <a:r>
              <a:rPr lang="en-US" sz="1600" dirty="0"/>
              <a:t>application to oblique views and 3.7µm </a:t>
            </a:r>
          </a:p>
          <a:p>
            <a:pPr lvl="2"/>
            <a:r>
              <a:rPr lang="en-US" sz="1600" i="1" dirty="0">
                <a:solidFill>
                  <a:schemeClr val="tx1">
                    <a:lumMod val="60000"/>
                    <a:lumOff val="40000"/>
                  </a:schemeClr>
                </a:solidFill>
              </a:rPr>
              <a:t>Based on GEO-LEO IR algorithm</a:t>
            </a:r>
          </a:p>
          <a:p>
            <a:pPr lvl="3"/>
            <a:r>
              <a:rPr lang="en-US" sz="1600" dirty="0"/>
              <a:t>with refined 2-step collocation method</a:t>
            </a:r>
          </a:p>
          <a:p>
            <a:pPr lvl="2"/>
            <a:endParaRPr lang="en-US" sz="1600" i="1" dirty="0">
              <a:solidFill>
                <a:schemeClr val="tx1">
                  <a:lumMod val="60000"/>
                  <a:lumOff val="40000"/>
                </a:schemeClr>
              </a:solidFill>
            </a:endParaRPr>
          </a:p>
          <a:p>
            <a:pPr lvl="2"/>
            <a:endParaRPr lang="en-US" sz="1200" i="1" dirty="0"/>
          </a:p>
          <a:p>
            <a:pPr lvl="1"/>
            <a:endParaRPr lang="en-US" sz="1600" i="1" dirty="0"/>
          </a:p>
          <a:p>
            <a:pPr lvl="1"/>
            <a:endParaRPr lang="en-GB" sz="1600" i="1" dirty="0">
              <a:solidFill>
                <a:schemeClr val="tx1">
                  <a:lumMod val="60000"/>
                  <a:lumOff val="40000"/>
                </a:schemeClr>
              </a:solidFill>
            </a:endParaRPr>
          </a:p>
        </p:txBody>
      </p:sp>
    </p:spTree>
    <p:extLst>
      <p:ext uri="{BB962C8B-B14F-4D97-AF65-F5344CB8AC3E}">
        <p14:creationId xmlns:p14="http://schemas.microsoft.com/office/powerpoint/2010/main" val="8216478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1533597" y="3864927"/>
            <a:ext cx="7970419" cy="21236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10162" indent="-310162" algn="l" rtl="0" eaLnBrk="1" fontAlgn="base" hangingPunct="1">
              <a:spcBef>
                <a:spcPts val="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r>
              <a:rPr lang="en-US" sz="2000" b="0" i="1" kern="0" dirty="0" smtClean="0"/>
              <a:t>Developments for VNIR (RSB) monitoring:</a:t>
            </a:r>
            <a:endParaRPr lang="en-US" sz="1600" b="0" i="1" kern="0" dirty="0" smtClean="0">
              <a:solidFill>
                <a:srgbClr val="FF0000"/>
              </a:solidFill>
              <a:sym typeface="Wingdings" pitchFamily="2" charset="2"/>
            </a:endParaRPr>
          </a:p>
          <a:p>
            <a:pPr lvl="2"/>
            <a:r>
              <a:rPr lang="en-US" sz="1600" b="0" i="1" kern="0" dirty="0" smtClean="0">
                <a:solidFill>
                  <a:schemeClr val="tx1">
                    <a:lumMod val="60000"/>
                    <a:lumOff val="40000"/>
                  </a:schemeClr>
                </a:solidFill>
                <a:sym typeface="Wingdings" pitchFamily="2" charset="2"/>
              </a:rPr>
              <a:t>Development of DCC calibration based on reference RTM simulations</a:t>
            </a:r>
          </a:p>
          <a:p>
            <a:pPr lvl="2"/>
            <a:r>
              <a:rPr lang="en-US" sz="1600" b="0" i="1" kern="0" dirty="0" smtClean="0">
                <a:solidFill>
                  <a:schemeClr val="tx1">
                    <a:lumMod val="60000"/>
                    <a:lumOff val="40000"/>
                  </a:schemeClr>
                </a:solidFill>
                <a:sym typeface="Wingdings" pitchFamily="2" charset="2"/>
              </a:rPr>
              <a:t>Changing GSICS DCC reference to NOAA-20 VIIRS </a:t>
            </a:r>
          </a:p>
          <a:p>
            <a:pPr lvl="2"/>
            <a:r>
              <a:rPr lang="en-US" sz="1600" b="0" i="1" kern="0" dirty="0" smtClean="0">
                <a:solidFill>
                  <a:schemeClr val="tx1">
                    <a:lumMod val="60000"/>
                    <a:lumOff val="40000"/>
                  </a:schemeClr>
                </a:solidFill>
                <a:sym typeface="Wingdings" pitchFamily="2" charset="2"/>
              </a:rPr>
              <a:t>Lunar inter-calibration</a:t>
            </a:r>
          </a:p>
          <a:p>
            <a:pPr lvl="2"/>
            <a:r>
              <a:rPr lang="en-US" sz="1600" b="0" i="1" kern="0" dirty="0" smtClean="0">
                <a:solidFill>
                  <a:schemeClr val="tx1">
                    <a:lumMod val="60000"/>
                    <a:lumOff val="40000"/>
                  </a:schemeClr>
                </a:solidFill>
                <a:sym typeface="Wingdings" pitchFamily="2" charset="2"/>
              </a:rPr>
              <a:t>Preparation of FCI lunar calibration</a:t>
            </a:r>
          </a:p>
          <a:p>
            <a:pPr lvl="2"/>
            <a:r>
              <a:rPr lang="en-US" sz="1600" b="0" i="1" kern="0" dirty="0" smtClean="0">
                <a:solidFill>
                  <a:schemeClr val="tx1">
                    <a:lumMod val="60000"/>
                    <a:lumOff val="40000"/>
                  </a:schemeClr>
                </a:solidFill>
                <a:sym typeface="Wingdings" pitchFamily="2" charset="2"/>
              </a:rPr>
              <a:t>S3-A OLCI lunar calibration + collaboration with RAL and ESTEC on SLSTR-A and B.</a:t>
            </a:r>
            <a:endParaRPr lang="en-GB" sz="1600" b="0" i="1" kern="0" dirty="0">
              <a:solidFill>
                <a:schemeClr val="tx1">
                  <a:lumMod val="60000"/>
                  <a:lumOff val="40000"/>
                </a:schemeClr>
              </a:solidFill>
            </a:endParaRPr>
          </a:p>
        </p:txBody>
      </p:sp>
      <p:sp>
        <p:nvSpPr>
          <p:cNvPr id="2" name="Title 1"/>
          <p:cNvSpPr>
            <a:spLocks noGrp="1"/>
          </p:cNvSpPr>
          <p:nvPr>
            <p:ph type="title"/>
          </p:nvPr>
        </p:nvSpPr>
        <p:spPr>
          <a:xfrm>
            <a:off x="1982928" y="145270"/>
            <a:ext cx="6322872" cy="589546"/>
          </a:xfrm>
        </p:spPr>
        <p:txBody>
          <a:bodyPr/>
          <a:lstStyle/>
          <a:p>
            <a:pPr lvl="0"/>
            <a:r>
              <a:rPr lang="en-GB" sz="2400" dirty="0"/>
              <a:t>Support to GRWG Activities – VIS/NIR</a:t>
            </a:r>
          </a:p>
        </p:txBody>
      </p:sp>
      <p:sp>
        <p:nvSpPr>
          <p:cNvPr id="3" name="Content Placeholder 2"/>
          <p:cNvSpPr>
            <a:spLocks noGrp="1"/>
          </p:cNvSpPr>
          <p:nvPr>
            <p:ph idx="1"/>
          </p:nvPr>
        </p:nvSpPr>
        <p:spPr>
          <a:xfrm>
            <a:off x="1533598" y="1004029"/>
            <a:ext cx="7970419" cy="2468368"/>
          </a:xfrm>
        </p:spPr>
        <p:txBody>
          <a:bodyPr wrap="square">
            <a:spAutoFit/>
          </a:bodyPr>
          <a:lstStyle/>
          <a:p>
            <a:r>
              <a:rPr lang="en-US" sz="2000" i="1" dirty="0"/>
              <a:t>GSICS </a:t>
            </a:r>
            <a:r>
              <a:rPr lang="en-US" sz="2000" i="1" dirty="0" smtClean="0"/>
              <a:t>VNIR:</a:t>
            </a:r>
            <a:endParaRPr lang="en-US" sz="2000" i="1" dirty="0"/>
          </a:p>
          <a:p>
            <a:pPr lvl="1"/>
            <a:r>
              <a:rPr lang="en-US" sz="1600" i="1" dirty="0">
                <a:solidFill>
                  <a:srgbClr val="FF0000"/>
                </a:solidFill>
                <a:sym typeface="Wingdings" pitchFamily="2" charset="2"/>
              </a:rPr>
              <a:t>Lunar Calibration</a:t>
            </a:r>
            <a:r>
              <a:rPr lang="en-US" sz="1600" i="1" dirty="0" smtClean="0">
                <a:solidFill>
                  <a:srgbClr val="FF0000"/>
                </a:solidFill>
                <a:sym typeface="Wingdings" pitchFamily="2" charset="2"/>
              </a:rPr>
              <a:t>: </a:t>
            </a:r>
            <a:endParaRPr lang="en-US" sz="1600" i="1" dirty="0">
              <a:solidFill>
                <a:srgbClr val="FF0000"/>
              </a:solidFill>
              <a:sym typeface="Wingdings" pitchFamily="2" charset="2"/>
            </a:endParaRPr>
          </a:p>
          <a:p>
            <a:pPr lvl="2"/>
            <a:r>
              <a:rPr lang="en-US" sz="1600" i="1" dirty="0" err="1" smtClean="0">
                <a:solidFill>
                  <a:schemeClr val="tx1">
                    <a:lumMod val="60000"/>
                    <a:lumOff val="40000"/>
                  </a:schemeClr>
                </a:solidFill>
                <a:sym typeface="Wingdings" pitchFamily="2" charset="2"/>
              </a:rPr>
              <a:t>Organisation</a:t>
            </a:r>
            <a:r>
              <a:rPr lang="en-US" sz="1600" i="1" dirty="0" smtClean="0">
                <a:solidFill>
                  <a:schemeClr val="tx1">
                    <a:lumMod val="60000"/>
                    <a:lumOff val="40000"/>
                  </a:schemeClr>
                </a:solidFill>
                <a:sym typeface="Wingdings" pitchFamily="2" charset="2"/>
              </a:rPr>
              <a:t> of the 3</a:t>
            </a:r>
            <a:r>
              <a:rPr lang="en-US" sz="1600" i="1" baseline="30000" dirty="0" smtClean="0">
                <a:solidFill>
                  <a:schemeClr val="tx1">
                    <a:lumMod val="60000"/>
                    <a:lumOff val="40000"/>
                  </a:schemeClr>
                </a:solidFill>
                <a:sym typeface="Wingdings" pitchFamily="2" charset="2"/>
              </a:rPr>
              <a:t>rd</a:t>
            </a:r>
            <a:r>
              <a:rPr lang="en-US" sz="1600" i="1" dirty="0" smtClean="0">
                <a:solidFill>
                  <a:schemeClr val="tx1">
                    <a:lumMod val="60000"/>
                    <a:lumOff val="40000"/>
                  </a:schemeClr>
                </a:solidFill>
                <a:sym typeface="Wingdings" pitchFamily="2" charset="2"/>
              </a:rPr>
              <a:t> Lunar Calibration Workshop</a:t>
            </a:r>
          </a:p>
          <a:p>
            <a:pPr lvl="2"/>
            <a:r>
              <a:rPr lang="en-US" sz="1600" i="1" dirty="0" smtClean="0">
                <a:solidFill>
                  <a:schemeClr val="tx1">
                    <a:lumMod val="60000"/>
                    <a:lumOff val="40000"/>
                  </a:schemeClr>
                </a:solidFill>
                <a:sym typeface="Wingdings" pitchFamily="2" charset="2"/>
              </a:rPr>
              <a:t>Lunar Model Inter-Comparison Exercise (to be continued in 2021)</a:t>
            </a:r>
          </a:p>
          <a:p>
            <a:pPr lvl="2"/>
            <a:r>
              <a:rPr lang="en-US" sz="1600" i="1" dirty="0" smtClean="0">
                <a:solidFill>
                  <a:schemeClr val="tx1">
                    <a:lumMod val="60000"/>
                    <a:lumOff val="40000"/>
                  </a:schemeClr>
                </a:solidFill>
                <a:sym typeface="Wingdings" pitchFamily="2" charset="2"/>
              </a:rPr>
              <a:t>GIRO: liaising with USGS to work on traceability to the ROLO</a:t>
            </a:r>
            <a:endParaRPr lang="en-US" sz="1600" i="1" dirty="0">
              <a:solidFill>
                <a:schemeClr val="tx1">
                  <a:lumMod val="60000"/>
                  <a:lumOff val="40000"/>
                </a:schemeClr>
              </a:solidFill>
              <a:sym typeface="Wingdings" pitchFamily="2" charset="2"/>
            </a:endParaRPr>
          </a:p>
          <a:p>
            <a:pPr lvl="2"/>
            <a:r>
              <a:rPr lang="en-US" sz="1600" i="1" dirty="0">
                <a:solidFill>
                  <a:schemeClr val="tx1">
                    <a:lumMod val="60000"/>
                    <a:lumOff val="40000"/>
                  </a:schemeClr>
                </a:solidFill>
                <a:sym typeface="Wingdings" pitchFamily="2" charset="2"/>
              </a:rPr>
              <a:t>GLOD still to be </a:t>
            </a:r>
            <a:r>
              <a:rPr lang="en-US" sz="1600" i="1" dirty="0" smtClean="0">
                <a:solidFill>
                  <a:schemeClr val="tx1">
                    <a:lumMod val="60000"/>
                    <a:lumOff val="40000"/>
                  </a:schemeClr>
                </a:solidFill>
                <a:sym typeface="Wingdings" pitchFamily="2" charset="2"/>
              </a:rPr>
              <a:t>consolidated</a:t>
            </a:r>
          </a:p>
          <a:p>
            <a:pPr lvl="1"/>
            <a:r>
              <a:rPr lang="en-GB" sz="1600" i="1" dirty="0" smtClean="0">
                <a:solidFill>
                  <a:srgbClr val="FF0000"/>
                </a:solidFill>
              </a:rPr>
              <a:t>DCCs</a:t>
            </a:r>
            <a:r>
              <a:rPr lang="en-GB" sz="1600" i="1" dirty="0">
                <a:solidFill>
                  <a:srgbClr val="FF0000"/>
                </a:solidFill>
              </a:rPr>
              <a:t>: </a:t>
            </a:r>
          </a:p>
          <a:p>
            <a:pPr lvl="2"/>
            <a:r>
              <a:rPr lang="en-GB" sz="1600" i="1" dirty="0">
                <a:solidFill>
                  <a:schemeClr val="tx1">
                    <a:lumMod val="60000"/>
                    <a:lumOff val="40000"/>
                  </a:schemeClr>
                </a:solidFill>
              </a:rPr>
              <a:t>Demo products for Meteosat-8 (41.5° E) &amp; Meteosat-11 (0</a:t>
            </a:r>
            <a:r>
              <a:rPr lang="en-GB" sz="1600" i="1" dirty="0" smtClean="0">
                <a:solidFill>
                  <a:schemeClr val="tx1">
                    <a:lumMod val="60000"/>
                    <a:lumOff val="40000"/>
                  </a:schemeClr>
                </a:solidFill>
              </a:rPr>
              <a: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9944" r="59925"/>
          <a:stretch/>
        </p:blipFill>
        <p:spPr>
          <a:xfrm flipH="1">
            <a:off x="9504017" y="1004029"/>
            <a:ext cx="2687983" cy="5464374"/>
          </a:xfrm>
          <a:prstGeom prst="rect">
            <a:avLst/>
          </a:prstGeom>
        </p:spPr>
      </p:pic>
      <p:sp>
        <p:nvSpPr>
          <p:cNvPr id="6" name="TextBox 5"/>
          <p:cNvSpPr txBox="1"/>
          <p:nvPr/>
        </p:nvSpPr>
        <p:spPr>
          <a:xfrm>
            <a:off x="9504018" y="5178612"/>
            <a:ext cx="2687982" cy="276999"/>
          </a:xfrm>
          <a:prstGeom prst="rect">
            <a:avLst/>
          </a:prstGeom>
          <a:solidFill>
            <a:srgbClr val="FFFF00"/>
          </a:solidFill>
        </p:spPr>
        <p:txBody>
          <a:bodyPr wrap="square" rtlCol="0">
            <a:spAutoFit/>
          </a:bodyPr>
          <a:lstStyle/>
          <a:p>
            <a:r>
              <a:rPr lang="en-GB" sz="1200" dirty="0">
                <a:solidFill>
                  <a:srgbClr val="FF0000"/>
                </a:solidFill>
              </a:rPr>
              <a:t>Extract from OLCI Moon image</a:t>
            </a:r>
          </a:p>
        </p:txBody>
      </p:sp>
      <p:pic>
        <p:nvPicPr>
          <p:cNvPr id="7" name="Content Placeholder 8">
            <a:extLst>
              <a:ext uri="{FF2B5EF4-FFF2-40B4-BE49-F238E27FC236}">
                <a16:creationId xmlns:a16="http://schemas.microsoft.com/office/drawing/2014/main" id="{43520F33-D89E-9645-BA19-4CBB7F1192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04029"/>
            <a:ext cx="1325427" cy="5853971"/>
          </a:xfrm>
          <a:prstGeom prst="rect">
            <a:avLst/>
          </a:prstGeom>
        </p:spPr>
      </p:pic>
      <p:sp>
        <p:nvSpPr>
          <p:cNvPr id="8" name="TextBox 7"/>
          <p:cNvSpPr txBox="1"/>
          <p:nvPr/>
        </p:nvSpPr>
        <p:spPr>
          <a:xfrm>
            <a:off x="0" y="6191404"/>
            <a:ext cx="1533598" cy="276999"/>
          </a:xfrm>
          <a:prstGeom prst="rect">
            <a:avLst/>
          </a:prstGeom>
          <a:solidFill>
            <a:srgbClr val="FFFF00"/>
          </a:solidFill>
        </p:spPr>
        <p:txBody>
          <a:bodyPr wrap="square" rtlCol="0">
            <a:spAutoFit/>
          </a:bodyPr>
          <a:lstStyle/>
          <a:p>
            <a:r>
              <a:rPr lang="en-GB" sz="1200" dirty="0" smtClean="0">
                <a:solidFill>
                  <a:srgbClr val="FF0000"/>
                </a:solidFill>
              </a:rPr>
              <a:t>SLSTR quick look</a:t>
            </a:r>
            <a:endParaRPr lang="en-GB" sz="1200" dirty="0">
              <a:solidFill>
                <a:srgbClr val="FF0000"/>
              </a:solidFill>
            </a:endParaRPr>
          </a:p>
        </p:txBody>
      </p:sp>
    </p:spTree>
    <p:extLst>
      <p:ext uri="{BB962C8B-B14F-4D97-AF65-F5344CB8AC3E}">
        <p14:creationId xmlns:p14="http://schemas.microsoft.com/office/powerpoint/2010/main" val="1317953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FCDR Generation</a:t>
            </a:r>
            <a:endParaRPr lang="en-GB" dirty="0"/>
          </a:p>
        </p:txBody>
      </p:sp>
      <p:sp>
        <p:nvSpPr>
          <p:cNvPr id="3" name="Content Placeholder 2"/>
          <p:cNvSpPr>
            <a:spLocks noGrp="1"/>
          </p:cNvSpPr>
          <p:nvPr>
            <p:ph idx="1"/>
          </p:nvPr>
        </p:nvSpPr>
        <p:spPr>
          <a:xfrm>
            <a:off x="328248" y="1237127"/>
            <a:ext cx="11702789" cy="5262675"/>
          </a:xfrm>
        </p:spPr>
        <p:txBody>
          <a:bodyPr>
            <a:normAutofit/>
          </a:bodyPr>
          <a:lstStyle/>
          <a:p>
            <a:r>
              <a:rPr lang="en-GB" sz="2000" dirty="0" smtClean="0"/>
              <a:t>MVIRI </a:t>
            </a:r>
            <a:r>
              <a:rPr lang="en-GB" sz="2000" dirty="0"/>
              <a:t>FCDR Release 1</a:t>
            </a:r>
            <a:r>
              <a:rPr lang="en-GB" sz="2000" dirty="0" smtClean="0"/>
              <a:t>:</a:t>
            </a:r>
          </a:p>
          <a:p>
            <a:pPr lvl="1">
              <a:buFont typeface="Wingdings" panose="05000000000000000000" pitchFamily="2" charset="2"/>
              <a:buChar char="Ø"/>
            </a:pPr>
            <a:r>
              <a:rPr lang="en-GB" sz="1508" dirty="0" smtClean="0"/>
              <a:t>Meteosat-2 to Meteosat-7 (1981-2017)</a:t>
            </a:r>
          </a:p>
          <a:p>
            <a:r>
              <a:rPr lang="en-GB" sz="2000" dirty="0" smtClean="0"/>
              <a:t>Microwave Humidity Sounder FCDR Release 1: </a:t>
            </a:r>
          </a:p>
          <a:p>
            <a:pPr lvl="1">
              <a:buFont typeface="Wingdings" panose="05000000000000000000" pitchFamily="2" charset="2"/>
              <a:buChar char="Ø"/>
            </a:pPr>
            <a:r>
              <a:rPr lang="en-GB" sz="1508" dirty="0" smtClean="0"/>
              <a:t>SSM/T-2 (1994-2005), AMSU-B(1999-2014), MHS (2005-2017)</a:t>
            </a:r>
          </a:p>
          <a:p>
            <a:r>
              <a:rPr lang="en-GB" sz="2000" dirty="0" smtClean="0"/>
              <a:t>RO Bending Angle Profiles FCDR Release 2:</a:t>
            </a:r>
          </a:p>
          <a:p>
            <a:pPr lvl="1">
              <a:buFont typeface="Wingdings" panose="05000000000000000000" pitchFamily="2" charset="2"/>
              <a:buChar char="Ø"/>
            </a:pPr>
            <a:r>
              <a:rPr lang="en-GB" sz="1508" dirty="0" smtClean="0"/>
              <a:t>GRAS (2006-2018)</a:t>
            </a:r>
          </a:p>
          <a:p>
            <a:r>
              <a:rPr lang="en-GB" sz="2000" dirty="0" smtClean="0"/>
              <a:t> </a:t>
            </a:r>
            <a:r>
              <a:rPr lang="en-GB" sz="2000" dirty="0"/>
              <a:t>Microwave Humidity Sounder FCDR Release 1: </a:t>
            </a:r>
          </a:p>
          <a:p>
            <a:pPr lvl="1">
              <a:buFont typeface="Wingdings" panose="05000000000000000000" pitchFamily="2" charset="2"/>
              <a:buChar char="Ø"/>
            </a:pPr>
            <a:r>
              <a:rPr lang="en-GB" sz="1508" dirty="0"/>
              <a:t>SSM/T-2 (1994-2005), </a:t>
            </a:r>
            <a:r>
              <a:rPr lang="en-GB" sz="1508" dirty="0" smtClean="0"/>
              <a:t>MHS </a:t>
            </a:r>
            <a:r>
              <a:rPr lang="en-GB" sz="1508" dirty="0"/>
              <a:t>(</a:t>
            </a:r>
            <a:r>
              <a:rPr lang="en-GB" sz="1508" dirty="0" smtClean="0"/>
              <a:t>2005-2018), MWHS and MWHS-2 (2008-2018), ATMS (2012-2018)</a:t>
            </a:r>
          </a:p>
          <a:p>
            <a:r>
              <a:rPr lang="en-GB" sz="2000" dirty="0"/>
              <a:t>RO Bending Angle Profiles FCDR Release </a:t>
            </a:r>
            <a:r>
              <a:rPr lang="en-GB" sz="2000" dirty="0" smtClean="0"/>
              <a:t>3:</a:t>
            </a:r>
            <a:endParaRPr lang="en-GB" sz="2000" dirty="0"/>
          </a:p>
          <a:p>
            <a:pPr lvl="1">
              <a:buFont typeface="Wingdings" panose="05000000000000000000" pitchFamily="2" charset="2"/>
              <a:buChar char="Ø"/>
            </a:pPr>
            <a:r>
              <a:rPr lang="en-GB" sz="1508" dirty="0"/>
              <a:t>GRAS (</a:t>
            </a:r>
            <a:r>
              <a:rPr lang="en-GB" sz="1508" dirty="0" smtClean="0"/>
              <a:t>2006-2020), CHAMP (2001-2008), GRACE (2007-2017), COSMIC (2006-2020)</a:t>
            </a:r>
          </a:p>
          <a:p>
            <a:r>
              <a:rPr lang="en-GB" sz="2000" dirty="0" smtClean="0"/>
              <a:t>HIRS Release 1:</a:t>
            </a:r>
          </a:p>
          <a:p>
            <a:pPr lvl="1">
              <a:buFont typeface="Wingdings" panose="05000000000000000000" pitchFamily="2" charset="2"/>
              <a:buChar char="Ø"/>
            </a:pPr>
            <a:endParaRPr lang="en-GB" sz="1508" dirty="0" smtClean="0"/>
          </a:p>
          <a:p>
            <a:pPr>
              <a:buFont typeface="Wingdings" panose="05000000000000000000" pitchFamily="2" charset="2"/>
              <a:buChar char="Ø"/>
            </a:pPr>
            <a:endParaRPr lang="en-GB" sz="2000" dirty="0"/>
          </a:p>
          <a:p>
            <a:pPr marL="0" indent="-41539">
              <a:buNone/>
            </a:pPr>
            <a:endParaRPr lang="en-GB" sz="2000" dirty="0"/>
          </a:p>
          <a:p>
            <a:endParaRPr lang="en-GB" sz="2000" dirty="0" smtClean="0"/>
          </a:p>
          <a:p>
            <a:pPr>
              <a:buFont typeface="Wingdings" panose="05000000000000000000" pitchFamily="2" charset="2"/>
              <a:buChar char="Ø"/>
            </a:pPr>
            <a:endParaRPr lang="en-GB" sz="2000" dirty="0"/>
          </a:p>
          <a:p>
            <a:pPr lvl="1">
              <a:buFont typeface="Wingdings" panose="05000000000000000000" pitchFamily="2" charset="2"/>
              <a:buChar char="Ø"/>
            </a:pPr>
            <a:endParaRPr lang="en-GB" sz="1508" dirty="0"/>
          </a:p>
        </p:txBody>
      </p:sp>
    </p:spTree>
    <p:extLst>
      <p:ext uri="{BB962C8B-B14F-4D97-AF65-F5344CB8AC3E}">
        <p14:creationId xmlns:p14="http://schemas.microsoft.com/office/powerpoint/2010/main" val="22274484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FCDR Generation</a:t>
            </a:r>
            <a:endParaRPr lang="en-GB" dirty="0"/>
          </a:p>
        </p:txBody>
      </p:sp>
      <p:sp>
        <p:nvSpPr>
          <p:cNvPr id="3" name="Content Placeholder 2"/>
          <p:cNvSpPr>
            <a:spLocks noGrp="1"/>
          </p:cNvSpPr>
          <p:nvPr>
            <p:ph idx="1"/>
          </p:nvPr>
        </p:nvSpPr>
        <p:spPr>
          <a:xfrm>
            <a:off x="328248" y="1237127"/>
            <a:ext cx="11702789" cy="5262675"/>
          </a:xfrm>
        </p:spPr>
        <p:txBody>
          <a:bodyPr>
            <a:normAutofit/>
          </a:bodyPr>
          <a:lstStyle/>
          <a:p>
            <a:pPr marL="562722" lvl="1" indent="0">
              <a:buNone/>
            </a:pPr>
            <a:endParaRPr lang="en-GB" sz="1508" dirty="0" smtClean="0"/>
          </a:p>
          <a:p>
            <a:pPr>
              <a:buFont typeface="Wingdings" panose="05000000000000000000" pitchFamily="2" charset="2"/>
              <a:buChar char="Ø"/>
            </a:pPr>
            <a:endParaRPr lang="en-GB" sz="2000" dirty="0"/>
          </a:p>
          <a:p>
            <a:pPr marL="0" indent="-41539">
              <a:buNone/>
            </a:pPr>
            <a:endParaRPr lang="en-GB" sz="2000" dirty="0"/>
          </a:p>
          <a:p>
            <a:endParaRPr lang="en-GB" sz="2000" dirty="0" smtClean="0"/>
          </a:p>
          <a:p>
            <a:pPr>
              <a:buFont typeface="Wingdings" panose="05000000000000000000" pitchFamily="2" charset="2"/>
              <a:buChar char="Ø"/>
            </a:pPr>
            <a:endParaRPr lang="en-GB" sz="2000" dirty="0"/>
          </a:p>
          <a:p>
            <a:pPr lvl="1">
              <a:buFont typeface="Wingdings" panose="05000000000000000000" pitchFamily="2" charset="2"/>
              <a:buChar char="Ø"/>
            </a:pPr>
            <a:endParaRPr lang="en-GB" sz="1508" dirty="0"/>
          </a:p>
        </p:txBody>
      </p:sp>
      <p:graphicFrame>
        <p:nvGraphicFramePr>
          <p:cNvPr id="14" name="Table 13"/>
          <p:cNvGraphicFramePr>
            <a:graphicFrameLocks noGrp="1"/>
          </p:cNvGraphicFramePr>
          <p:nvPr>
            <p:extLst>
              <p:ext uri="{D42A27DB-BD31-4B8C-83A1-F6EECF244321}">
                <p14:modId xmlns:p14="http://schemas.microsoft.com/office/powerpoint/2010/main" val="2698749171"/>
              </p:ext>
            </p:extLst>
          </p:nvPr>
        </p:nvGraphicFramePr>
        <p:xfrm>
          <a:off x="399672" y="1039677"/>
          <a:ext cx="11519999" cy="426720"/>
        </p:xfrm>
        <a:graphic>
          <a:graphicData uri="http://schemas.openxmlformats.org/drawingml/2006/table">
            <a:tbl>
              <a:tblPr firstRow="1" firstCol="1" bandRow="1"/>
              <a:tblGrid>
                <a:gridCol w="2169334">
                  <a:extLst>
                    <a:ext uri="{9D8B030D-6E8A-4147-A177-3AD203B41FA5}">
                      <a16:colId xmlns:a16="http://schemas.microsoft.com/office/drawing/2014/main" val="365544056"/>
                    </a:ext>
                  </a:extLst>
                </a:gridCol>
                <a:gridCol w="2207917">
                  <a:extLst>
                    <a:ext uri="{9D8B030D-6E8A-4147-A177-3AD203B41FA5}">
                      <a16:colId xmlns:a16="http://schemas.microsoft.com/office/drawing/2014/main" val="2067462089"/>
                    </a:ext>
                  </a:extLst>
                </a:gridCol>
                <a:gridCol w="1596819">
                  <a:extLst>
                    <a:ext uri="{9D8B030D-6E8A-4147-A177-3AD203B41FA5}">
                      <a16:colId xmlns:a16="http://schemas.microsoft.com/office/drawing/2014/main" val="2181041985"/>
                    </a:ext>
                  </a:extLst>
                </a:gridCol>
                <a:gridCol w="2637303">
                  <a:extLst>
                    <a:ext uri="{9D8B030D-6E8A-4147-A177-3AD203B41FA5}">
                      <a16:colId xmlns:a16="http://schemas.microsoft.com/office/drawing/2014/main" val="85547267"/>
                    </a:ext>
                  </a:extLst>
                </a:gridCol>
                <a:gridCol w="2908626">
                  <a:extLst>
                    <a:ext uri="{9D8B030D-6E8A-4147-A177-3AD203B41FA5}">
                      <a16:colId xmlns:a16="http://schemas.microsoft.com/office/drawing/2014/main" val="1319318682"/>
                    </a:ext>
                  </a:extLst>
                </a:gridCol>
              </a:tblGrid>
              <a:tr h="0">
                <a:tc>
                  <a:txBody>
                    <a:bodyPr/>
                    <a:lstStyle/>
                    <a:p>
                      <a:pPr algn="ctr">
                        <a:spcAft>
                          <a:spcPts val="0"/>
                        </a:spcAft>
                      </a:pPr>
                      <a:r>
                        <a:rPr lang="en-US" sz="1400" b="1" dirty="0">
                          <a:solidFill>
                            <a:srgbClr val="FFFFFF"/>
                          </a:solidFill>
                          <a:effectLst/>
                          <a:latin typeface="Calibri" panose="020F0502020204030204" pitchFamily="34" charset="0"/>
                          <a:ea typeface="Times New Roman" panose="02020603050405020304" pitchFamily="18" charset="0"/>
                        </a:rPr>
                        <a:t>Data record</a:t>
                      </a:r>
                      <a:endParaRPr lang="en-GB"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n-US" sz="1400" b="1" dirty="0">
                          <a:solidFill>
                            <a:srgbClr val="FFFFFF"/>
                          </a:solidFill>
                          <a:effectLst/>
                          <a:latin typeface="Calibri" panose="020F0502020204030204" pitchFamily="34" charset="0"/>
                          <a:ea typeface="Times New Roman" panose="02020603050405020304" pitchFamily="18" charset="0"/>
                        </a:rPr>
                        <a:t>Period</a:t>
                      </a:r>
                      <a:endParaRPr lang="en-GB"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n-US" sz="1400" b="1">
                          <a:solidFill>
                            <a:srgbClr val="FFFFFF"/>
                          </a:solidFill>
                          <a:effectLst/>
                          <a:latin typeface="Calibri" panose="020F0502020204030204" pitchFamily="34" charset="0"/>
                          <a:ea typeface="Times New Roman" panose="02020603050405020304" pitchFamily="18" charset="0"/>
                        </a:rPr>
                        <a:t>Satellites</a:t>
                      </a:r>
                      <a:endParaRPr lang="en-GB"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n-US" sz="1400" b="1" dirty="0">
                          <a:solidFill>
                            <a:srgbClr val="FFFFFF"/>
                          </a:solidFill>
                          <a:effectLst/>
                          <a:latin typeface="Calibri" panose="020F0502020204030204" pitchFamily="34" charset="0"/>
                          <a:ea typeface="Times New Roman" panose="02020603050405020304" pitchFamily="18" charset="0"/>
                        </a:rPr>
                        <a:t>Status</a:t>
                      </a:r>
                      <a:endParaRPr lang="en-GB"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ctr">
                        <a:spcAft>
                          <a:spcPts val="0"/>
                        </a:spcAft>
                      </a:pPr>
                      <a:r>
                        <a:rPr lang="en-US" sz="1200" b="1" dirty="0">
                          <a:solidFill>
                            <a:srgbClr val="FFFFFF"/>
                          </a:solidFill>
                          <a:effectLst/>
                          <a:latin typeface="Calibri" panose="020F0502020204030204" pitchFamily="34" charset="0"/>
                          <a:ea typeface="Times New Roman" panose="02020603050405020304" pitchFamily="18" charset="0"/>
                        </a:rPr>
                        <a:t>LTDP</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extLst>
                  <a:ext uri="{0D108BD9-81ED-4DB2-BD59-A6C34878D82A}">
                    <a16:rowId xmlns:a16="http://schemas.microsoft.com/office/drawing/2014/main" val="4221519280"/>
                  </a:ext>
                </a:extLst>
              </a:tr>
              <a:tr h="0">
                <a:tc gridSpan="5">
                  <a:txBody>
                    <a:bodyPr/>
                    <a:lstStyle/>
                    <a:p>
                      <a:pPr algn="just">
                        <a:spcAft>
                          <a:spcPts val="0"/>
                        </a:spcAft>
                      </a:pPr>
                      <a:r>
                        <a:rPr lang="en-US" sz="1400" b="1" dirty="0">
                          <a:effectLst/>
                          <a:latin typeface="Calibri" panose="020F0502020204030204" pitchFamily="34" charset="0"/>
                          <a:ea typeface="Times New Roman" panose="02020603050405020304" pitchFamily="18" charset="0"/>
                        </a:rPr>
                        <a:t>Radiance Records</a:t>
                      </a:r>
                      <a:endParaRPr lang="en-GB"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C5E0B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5468697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19661256"/>
              </p:ext>
            </p:extLst>
          </p:nvPr>
        </p:nvGraphicFramePr>
        <p:xfrm>
          <a:off x="399671" y="1467702"/>
          <a:ext cx="11520000" cy="213360"/>
        </p:xfrm>
        <a:graphic>
          <a:graphicData uri="http://schemas.openxmlformats.org/drawingml/2006/table">
            <a:tbl>
              <a:tblPr firstRow="1" firstCol="1" bandRow="1"/>
              <a:tblGrid>
                <a:gridCol w="11520000">
                  <a:extLst>
                    <a:ext uri="{9D8B030D-6E8A-4147-A177-3AD203B41FA5}">
                      <a16:colId xmlns:a16="http://schemas.microsoft.com/office/drawing/2014/main" val="410960835"/>
                    </a:ext>
                  </a:extLst>
                </a:gridCol>
              </a:tblGrid>
              <a:tr h="0">
                <a:tc>
                  <a:txBody>
                    <a:bodyPr/>
                    <a:lstStyle/>
                    <a:p>
                      <a:pPr algn="l">
                        <a:spcAft>
                          <a:spcPts val="0"/>
                        </a:spcAft>
                      </a:pPr>
                      <a:r>
                        <a:rPr lang="en-US" sz="1400" b="1" dirty="0">
                          <a:effectLst/>
                          <a:latin typeface="Calibri" panose="020F0502020204030204" pitchFamily="34" charset="0"/>
                          <a:ea typeface="Times New Roman" panose="02020603050405020304" pitchFamily="18" charset="0"/>
                        </a:rPr>
                        <a:t>IR</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62139962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55218166"/>
              </p:ext>
            </p:extLst>
          </p:nvPr>
        </p:nvGraphicFramePr>
        <p:xfrm>
          <a:off x="399671" y="1695969"/>
          <a:ext cx="11519999" cy="640080"/>
        </p:xfrm>
        <a:graphic>
          <a:graphicData uri="http://schemas.openxmlformats.org/drawingml/2006/table">
            <a:tbl>
              <a:tblPr firstRow="1" firstCol="1" bandRow="1"/>
              <a:tblGrid>
                <a:gridCol w="2169334">
                  <a:extLst>
                    <a:ext uri="{9D8B030D-6E8A-4147-A177-3AD203B41FA5}">
                      <a16:colId xmlns:a16="http://schemas.microsoft.com/office/drawing/2014/main" val="4255994099"/>
                    </a:ext>
                  </a:extLst>
                </a:gridCol>
                <a:gridCol w="1509835">
                  <a:extLst>
                    <a:ext uri="{9D8B030D-6E8A-4147-A177-3AD203B41FA5}">
                      <a16:colId xmlns:a16="http://schemas.microsoft.com/office/drawing/2014/main" val="3985168136"/>
                    </a:ext>
                  </a:extLst>
                </a:gridCol>
                <a:gridCol w="2794571">
                  <a:extLst>
                    <a:ext uri="{9D8B030D-6E8A-4147-A177-3AD203B41FA5}">
                      <a16:colId xmlns:a16="http://schemas.microsoft.com/office/drawing/2014/main" val="698254368"/>
                    </a:ext>
                  </a:extLst>
                </a:gridCol>
                <a:gridCol w="3341508">
                  <a:extLst>
                    <a:ext uri="{9D8B030D-6E8A-4147-A177-3AD203B41FA5}">
                      <a16:colId xmlns:a16="http://schemas.microsoft.com/office/drawing/2014/main" val="2481132609"/>
                    </a:ext>
                  </a:extLst>
                </a:gridCol>
                <a:gridCol w="1704751">
                  <a:extLst>
                    <a:ext uri="{9D8B030D-6E8A-4147-A177-3AD203B41FA5}">
                      <a16:colId xmlns:a16="http://schemas.microsoft.com/office/drawing/2014/main" val="3058857590"/>
                    </a:ext>
                  </a:extLst>
                </a:gridCol>
              </a:tblGrid>
              <a:tr h="0">
                <a:tc>
                  <a:txBody>
                    <a:bodyPr/>
                    <a:lstStyle/>
                    <a:p>
                      <a:pPr algn="l">
                        <a:spcAft>
                          <a:spcPts val="0"/>
                        </a:spcAft>
                      </a:pPr>
                      <a:r>
                        <a:rPr lang="en-GB" sz="1400" dirty="0">
                          <a:effectLst/>
                          <a:latin typeface="Calibri" panose="020F0502020204030204" pitchFamily="34" charset="0"/>
                          <a:ea typeface="Times New Roman" panose="02020603050405020304" pitchFamily="18" charset="0"/>
                        </a:rPr>
                        <a:t>HIRS L1b R1</a:t>
                      </a:r>
                      <a:endParaRPr lang="en-GB" sz="1400" dirty="0">
                        <a:effectLst/>
                        <a:latin typeface="Times New Roman" panose="02020603050405020304" pitchFamily="18" charset="0"/>
                        <a:ea typeface="Times New Roman" panose="02020603050405020304" pitchFamily="18" charset="0"/>
                      </a:endParaRPr>
                    </a:p>
                    <a:p>
                      <a:pPr algn="l">
                        <a:spcAft>
                          <a:spcPts val="0"/>
                        </a:spcAft>
                      </a:pPr>
                      <a:r>
                        <a:rPr lang="en-GB" sz="1400" dirty="0">
                          <a:effectLst/>
                          <a:latin typeface="Calibri" panose="020F0502020204030204" pitchFamily="34" charset="0"/>
                          <a:ea typeface="Times New Roman" panose="02020603050405020304" pitchFamily="18" charset="0"/>
                        </a:rPr>
                        <a:t>(</a:t>
                      </a:r>
                      <a:r>
                        <a:rPr lang="en-GB" sz="1400" dirty="0" smtClean="0">
                          <a:effectLst/>
                          <a:latin typeface="Calibri" panose="020F0502020204030204" pitchFamily="34" charset="0"/>
                          <a:ea typeface="Times New Roman" panose="02020603050405020304" pitchFamily="18" charset="0"/>
                        </a:rPr>
                        <a:t>HIRS/2/3/4</a:t>
                      </a:r>
                      <a:r>
                        <a:rPr lang="en-GB" sz="1400" dirty="0">
                          <a:effectLst/>
                          <a:latin typeface="Calibri" panose="020F050202020403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Calibri" panose="020F0502020204030204" pitchFamily="34" charset="0"/>
                          <a:ea typeface="Times New Roman" panose="02020603050405020304" pitchFamily="18" charset="0"/>
                        </a:rPr>
                        <a:t>1978 - 2019</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TIROS-N, NOAA-6 to </a:t>
                      </a:r>
                      <a:r>
                        <a:rPr lang="en-GB" sz="1400" dirty="0" smtClean="0">
                          <a:effectLst/>
                          <a:latin typeface="Calibri" panose="020F0502020204030204" pitchFamily="34" charset="0"/>
                          <a:ea typeface="Times New Roman" panose="02020603050405020304" pitchFamily="18" charset="0"/>
                        </a:rPr>
                        <a:t>19, </a:t>
                      </a:r>
                      <a:r>
                        <a:rPr lang="en-GB" sz="1400" dirty="0" err="1" smtClean="0">
                          <a:effectLst/>
                          <a:latin typeface="Calibri" panose="020F0502020204030204" pitchFamily="34" charset="0"/>
                          <a:ea typeface="Times New Roman" panose="02020603050405020304" pitchFamily="18" charset="0"/>
                        </a:rPr>
                        <a:t>Metop</a:t>
                      </a:r>
                      <a:r>
                        <a:rPr lang="en-GB" sz="1400" dirty="0" smtClean="0">
                          <a:effectLst/>
                          <a:latin typeface="Calibri" panose="020F0502020204030204" pitchFamily="34" charset="0"/>
                          <a:ea typeface="Times New Roman" panose="02020603050405020304" pitchFamily="18" charset="0"/>
                        </a:rPr>
                        <a:t>-A/B</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Available on request to ops@eumetsat.int</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Archiving intended</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582224242"/>
                  </a:ext>
                </a:extLst>
              </a:tr>
              <a:tr h="0">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AVHRR L1b R1 (</a:t>
                      </a:r>
                      <a:r>
                        <a:rPr lang="en-GB" sz="1400" dirty="0" err="1">
                          <a:effectLst/>
                          <a:latin typeface="Calibri" panose="020F0502020204030204" pitchFamily="34" charset="0"/>
                          <a:ea typeface="Times New Roman" panose="02020603050405020304" pitchFamily="18" charset="0"/>
                        </a:rPr>
                        <a:t>PyGAC</a:t>
                      </a:r>
                      <a:r>
                        <a:rPr lang="en-GB" sz="1400" dirty="0">
                          <a:effectLst/>
                          <a:latin typeface="Calibri" panose="020F050202020403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Calibri" panose="020F0502020204030204" pitchFamily="34" charset="0"/>
                          <a:ea typeface="Times New Roman" panose="02020603050405020304" pitchFamily="18" charset="0"/>
                        </a:rPr>
                        <a:t>1979 - 2020</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TIROS-N, NOAA-6 to </a:t>
                      </a:r>
                      <a:r>
                        <a:rPr lang="en-GB" sz="1400" dirty="0" smtClean="0">
                          <a:effectLst/>
                          <a:latin typeface="Calibri" panose="020F0502020204030204" pitchFamily="34" charset="0"/>
                          <a:ea typeface="Times New Roman" panose="02020603050405020304" pitchFamily="18" charset="0"/>
                        </a:rPr>
                        <a:t>19, </a:t>
                      </a:r>
                      <a:r>
                        <a:rPr lang="en-GB" sz="1400" dirty="0" err="1" smtClean="0">
                          <a:effectLst/>
                          <a:latin typeface="Calibri" panose="020F0502020204030204" pitchFamily="34" charset="0"/>
                          <a:ea typeface="Times New Roman" panose="02020603050405020304" pitchFamily="18" charset="0"/>
                        </a:rPr>
                        <a:t>Metop</a:t>
                      </a:r>
                      <a:r>
                        <a:rPr lang="en-GB" sz="1400" dirty="0" smtClean="0">
                          <a:effectLst/>
                          <a:latin typeface="Calibri" panose="020F0502020204030204" pitchFamily="34" charset="0"/>
                          <a:ea typeface="Times New Roman" panose="02020603050405020304" pitchFamily="18" charset="0"/>
                        </a:rPr>
                        <a:t>-A/B</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Available on request to ops@eumetsat.int</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Archiving intended</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203227082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34952989"/>
              </p:ext>
            </p:extLst>
          </p:nvPr>
        </p:nvGraphicFramePr>
        <p:xfrm>
          <a:off x="401697" y="2349832"/>
          <a:ext cx="11520000" cy="213360"/>
        </p:xfrm>
        <a:graphic>
          <a:graphicData uri="http://schemas.openxmlformats.org/drawingml/2006/table">
            <a:tbl>
              <a:tblPr firstRow="1" firstCol="1" bandRow="1"/>
              <a:tblGrid>
                <a:gridCol w="11520000">
                  <a:extLst>
                    <a:ext uri="{9D8B030D-6E8A-4147-A177-3AD203B41FA5}">
                      <a16:colId xmlns:a16="http://schemas.microsoft.com/office/drawing/2014/main" val="4269178176"/>
                    </a:ext>
                  </a:extLst>
                </a:gridCol>
              </a:tblGrid>
              <a:tr h="0">
                <a:tc>
                  <a:txBody>
                    <a:bodyPr/>
                    <a:lstStyle/>
                    <a:p>
                      <a:pPr algn="l">
                        <a:spcAft>
                          <a:spcPts val="0"/>
                        </a:spcAft>
                      </a:pPr>
                      <a:r>
                        <a:rPr lang="en-US" sz="1400" b="1" dirty="0">
                          <a:effectLst/>
                          <a:latin typeface="Calibri" panose="020F0502020204030204" pitchFamily="34" charset="0"/>
                          <a:ea typeface="Times New Roman" panose="02020603050405020304" pitchFamily="18" charset="0"/>
                        </a:rPr>
                        <a:t>MW</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39187062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851085206"/>
              </p:ext>
            </p:extLst>
          </p:nvPr>
        </p:nvGraphicFramePr>
        <p:xfrm>
          <a:off x="401697" y="2573466"/>
          <a:ext cx="11519999" cy="426720"/>
        </p:xfrm>
        <a:graphic>
          <a:graphicData uri="http://schemas.openxmlformats.org/drawingml/2006/table">
            <a:tbl>
              <a:tblPr firstRow="1" firstCol="1" bandRow="1"/>
              <a:tblGrid>
                <a:gridCol w="2169334">
                  <a:extLst>
                    <a:ext uri="{9D8B030D-6E8A-4147-A177-3AD203B41FA5}">
                      <a16:colId xmlns:a16="http://schemas.microsoft.com/office/drawing/2014/main" val="1204866495"/>
                    </a:ext>
                  </a:extLst>
                </a:gridCol>
                <a:gridCol w="1509836">
                  <a:extLst>
                    <a:ext uri="{9D8B030D-6E8A-4147-A177-3AD203B41FA5}">
                      <a16:colId xmlns:a16="http://schemas.microsoft.com/office/drawing/2014/main" val="2903122794"/>
                    </a:ext>
                  </a:extLst>
                </a:gridCol>
                <a:gridCol w="2782270">
                  <a:extLst>
                    <a:ext uri="{9D8B030D-6E8A-4147-A177-3AD203B41FA5}">
                      <a16:colId xmlns:a16="http://schemas.microsoft.com/office/drawing/2014/main" val="427572124"/>
                    </a:ext>
                  </a:extLst>
                </a:gridCol>
                <a:gridCol w="3353809">
                  <a:extLst>
                    <a:ext uri="{9D8B030D-6E8A-4147-A177-3AD203B41FA5}">
                      <a16:colId xmlns:a16="http://schemas.microsoft.com/office/drawing/2014/main" val="2929451883"/>
                    </a:ext>
                  </a:extLst>
                </a:gridCol>
                <a:gridCol w="1704750">
                  <a:extLst>
                    <a:ext uri="{9D8B030D-6E8A-4147-A177-3AD203B41FA5}">
                      <a16:colId xmlns:a16="http://schemas.microsoft.com/office/drawing/2014/main" val="3886702804"/>
                    </a:ext>
                  </a:extLst>
                </a:gridCol>
              </a:tblGrid>
              <a:tr h="0">
                <a:tc>
                  <a:txBody>
                    <a:bodyPr/>
                    <a:lstStyle/>
                    <a:p>
                      <a:pPr algn="l">
                        <a:spcAft>
                          <a:spcPts val="0"/>
                        </a:spcAft>
                      </a:pPr>
                      <a:r>
                        <a:rPr lang="en-GB" sz="1400" dirty="0">
                          <a:effectLst/>
                          <a:latin typeface="Calibri" panose="020F0502020204030204" pitchFamily="34" charset="0"/>
                          <a:ea typeface="Times New Roman" panose="02020603050405020304" pitchFamily="18" charset="0"/>
                        </a:rPr>
                        <a:t>SSM/T2 L1c R2 (with cloud </a:t>
                      </a:r>
                      <a:r>
                        <a:rPr lang="en-GB" sz="1400" dirty="0" smtClean="0">
                          <a:effectLst/>
                          <a:latin typeface="Calibri" panose="020F0502020204030204" pitchFamily="34" charset="0"/>
                          <a:ea typeface="Times New Roman" panose="02020603050405020304" pitchFamily="18" charset="0"/>
                        </a:rPr>
                        <a:t>and </a:t>
                      </a:r>
                      <a:r>
                        <a:rPr lang="en-GB" sz="1400" dirty="0">
                          <a:effectLst/>
                          <a:latin typeface="Calibri" panose="020F0502020204030204" pitchFamily="34" charset="0"/>
                          <a:ea typeface="Times New Roman" panose="02020603050405020304" pitchFamily="18" charset="0"/>
                        </a:rPr>
                        <a:t>rain flags)</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dirty="0" smtClean="0">
                          <a:effectLst/>
                          <a:latin typeface="Calibri" panose="020F0502020204030204" pitchFamily="34" charset="0"/>
                          <a:ea typeface="Times New Roman" panose="02020603050405020304" pitchFamily="18" charset="0"/>
                        </a:rPr>
                        <a:t>1994-2005</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DMSP F11, F12, F14, F15</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Available on request to ops@eumetsat.int</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Archiving intended</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313257695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368900924"/>
              </p:ext>
            </p:extLst>
          </p:nvPr>
        </p:nvGraphicFramePr>
        <p:xfrm>
          <a:off x="399669" y="3880199"/>
          <a:ext cx="11520000" cy="426720"/>
        </p:xfrm>
        <a:graphic>
          <a:graphicData uri="http://schemas.openxmlformats.org/drawingml/2006/table">
            <a:tbl>
              <a:tblPr firstRow="1" firstCol="1" bandRow="1"/>
              <a:tblGrid>
                <a:gridCol w="11520000">
                  <a:extLst>
                    <a:ext uri="{9D8B030D-6E8A-4147-A177-3AD203B41FA5}">
                      <a16:colId xmlns:a16="http://schemas.microsoft.com/office/drawing/2014/main" val="337346375"/>
                    </a:ext>
                  </a:extLst>
                </a:gridCol>
              </a:tblGrid>
              <a:tr h="117557">
                <a:tc>
                  <a:txBody>
                    <a:bodyPr/>
                    <a:lstStyle/>
                    <a:p>
                      <a:pPr algn="l">
                        <a:spcAft>
                          <a:spcPts val="0"/>
                        </a:spcAft>
                      </a:pPr>
                      <a:r>
                        <a:rPr lang="en-US" sz="1400" b="1" dirty="0">
                          <a:effectLst/>
                          <a:latin typeface="Calibri" panose="020F0502020204030204" pitchFamily="34" charset="0"/>
                          <a:ea typeface="Times New Roman" panose="02020603050405020304" pitchFamily="18" charset="0"/>
                        </a:rPr>
                        <a:t>Radio Occultation</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2658698638"/>
                  </a:ext>
                </a:extLst>
              </a:tr>
              <a:tr h="117557">
                <a:tc>
                  <a:txBody>
                    <a:bodyPr/>
                    <a:lstStyle/>
                    <a:p>
                      <a:pPr algn="l">
                        <a:spcAft>
                          <a:spcPts val="0"/>
                        </a:spcAft>
                      </a:pP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val="778537386"/>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265390045"/>
              </p:ext>
            </p:extLst>
          </p:nvPr>
        </p:nvGraphicFramePr>
        <p:xfrm>
          <a:off x="399671" y="4101762"/>
          <a:ext cx="11520000" cy="853440"/>
        </p:xfrm>
        <a:graphic>
          <a:graphicData uri="http://schemas.openxmlformats.org/drawingml/2006/table">
            <a:tbl>
              <a:tblPr firstRow="1" firstCol="1" bandRow="1"/>
              <a:tblGrid>
                <a:gridCol w="2169315">
                  <a:extLst>
                    <a:ext uri="{9D8B030D-6E8A-4147-A177-3AD203B41FA5}">
                      <a16:colId xmlns:a16="http://schemas.microsoft.com/office/drawing/2014/main" val="3550877532"/>
                    </a:ext>
                  </a:extLst>
                </a:gridCol>
                <a:gridCol w="1511881">
                  <a:extLst>
                    <a:ext uri="{9D8B030D-6E8A-4147-A177-3AD203B41FA5}">
                      <a16:colId xmlns:a16="http://schemas.microsoft.com/office/drawing/2014/main" val="1415391877"/>
                    </a:ext>
                  </a:extLst>
                </a:gridCol>
                <a:gridCol w="2802818">
                  <a:extLst>
                    <a:ext uri="{9D8B030D-6E8A-4147-A177-3AD203B41FA5}">
                      <a16:colId xmlns:a16="http://schemas.microsoft.com/office/drawing/2014/main" val="52015492"/>
                    </a:ext>
                  </a:extLst>
                </a:gridCol>
                <a:gridCol w="3331235">
                  <a:extLst>
                    <a:ext uri="{9D8B030D-6E8A-4147-A177-3AD203B41FA5}">
                      <a16:colId xmlns:a16="http://schemas.microsoft.com/office/drawing/2014/main" val="1556496497"/>
                    </a:ext>
                  </a:extLst>
                </a:gridCol>
                <a:gridCol w="1704751">
                  <a:extLst>
                    <a:ext uri="{9D8B030D-6E8A-4147-A177-3AD203B41FA5}">
                      <a16:colId xmlns:a16="http://schemas.microsoft.com/office/drawing/2014/main" val="2507484483"/>
                    </a:ext>
                  </a:extLst>
                </a:gridCol>
              </a:tblGrid>
              <a:tr h="0">
                <a:tc>
                  <a:txBody>
                    <a:bodyPr/>
                    <a:lstStyle/>
                    <a:p>
                      <a:pPr algn="l">
                        <a:spcAft>
                          <a:spcPts val="0"/>
                        </a:spcAft>
                      </a:pPr>
                      <a:r>
                        <a:rPr lang="en-GB" sz="1400" dirty="0">
                          <a:effectLst/>
                          <a:latin typeface="Calibri" panose="020F0502020204030204" pitchFamily="34" charset="0"/>
                          <a:ea typeface="Times New Roman" panose="02020603050405020304" pitchFamily="18" charset="0"/>
                        </a:rPr>
                        <a:t>GRAS L1b </a:t>
                      </a:r>
                      <a:r>
                        <a:rPr lang="en-GB" sz="1400" dirty="0" smtClean="0">
                          <a:effectLst/>
                          <a:latin typeface="Calibri" panose="020F0502020204030204" pitchFamily="34" charset="0"/>
                          <a:ea typeface="Times New Roman" panose="02020603050405020304" pitchFamily="18" charset="0"/>
                        </a:rPr>
                        <a:t>R3</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Calibri" panose="020F0502020204030204" pitchFamily="34" charset="0"/>
                          <a:ea typeface="Times New Roman" panose="02020603050405020304" pitchFamily="18" charset="0"/>
                        </a:rPr>
                        <a:t>2006-2020</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Metop-A/B</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Available on request to ops@eumetsat.int</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Archiving intended</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2578380655"/>
                  </a:ext>
                </a:extLst>
              </a:tr>
              <a:tr h="0">
                <a:tc>
                  <a:txBody>
                    <a:bodyPr/>
                    <a:lstStyle/>
                    <a:p>
                      <a:pPr algn="l">
                        <a:spcAft>
                          <a:spcPts val="0"/>
                        </a:spcAft>
                      </a:pPr>
                      <a:r>
                        <a:rPr lang="en-GB" sz="1400" dirty="0">
                          <a:effectLst/>
                          <a:latin typeface="Calibri" panose="020F0502020204030204" pitchFamily="34" charset="0"/>
                          <a:ea typeface="Times New Roman" panose="02020603050405020304" pitchFamily="18" charset="0"/>
                        </a:rPr>
                        <a:t>IGOR L1b R1</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Calibri" panose="020F0502020204030204" pitchFamily="34" charset="0"/>
                          <a:ea typeface="Times New Roman" panose="02020603050405020304" pitchFamily="18" charset="0"/>
                        </a:rPr>
                        <a:t>2006-2020</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COSMIC</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Available on request to ops@eumetsat.int</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Archiving intended</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3568623869"/>
                  </a:ext>
                </a:extLst>
              </a:tr>
              <a:tr h="0">
                <a:tc>
                  <a:txBody>
                    <a:bodyPr/>
                    <a:lstStyle/>
                    <a:p>
                      <a:pPr algn="l">
                        <a:spcAft>
                          <a:spcPts val="0"/>
                        </a:spcAft>
                      </a:pPr>
                      <a:r>
                        <a:rPr lang="en-GB" sz="1400">
                          <a:effectLst/>
                          <a:latin typeface="Calibri" panose="020F0502020204030204" pitchFamily="34" charset="0"/>
                          <a:ea typeface="Times New Roman" panose="02020603050405020304" pitchFamily="18" charset="0"/>
                        </a:rPr>
                        <a:t>Black Jack L1b R1</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Calibri" panose="020F0502020204030204" pitchFamily="34" charset="0"/>
                          <a:ea typeface="Times New Roman" panose="02020603050405020304" pitchFamily="18" charset="0"/>
                        </a:rPr>
                        <a:t>2007-2017</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GRACE</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Available on request to ops@eumetsat.int</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Archiving intended</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1424888243"/>
                  </a:ext>
                </a:extLst>
              </a:tr>
              <a:tr h="0">
                <a:tc>
                  <a:txBody>
                    <a:bodyPr/>
                    <a:lstStyle/>
                    <a:p>
                      <a:pPr algn="l">
                        <a:spcAft>
                          <a:spcPts val="0"/>
                        </a:spcAft>
                      </a:pPr>
                      <a:r>
                        <a:rPr lang="en-GB" sz="1400" dirty="0">
                          <a:effectLst/>
                          <a:latin typeface="Calibri" panose="020F0502020204030204" pitchFamily="34" charset="0"/>
                          <a:ea typeface="Times New Roman" panose="02020603050405020304" pitchFamily="18" charset="0"/>
                        </a:rPr>
                        <a:t>Black Jack L1b R1</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Calibri" panose="020F0502020204030204" pitchFamily="34" charset="0"/>
                          <a:ea typeface="Times New Roman" panose="02020603050405020304" pitchFamily="18" charset="0"/>
                        </a:rPr>
                        <a:t>2001-2008</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CHAMP</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Available on request to ops@eumetsat.int</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Archiving intended</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138094217"/>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230504243"/>
              </p:ext>
            </p:extLst>
          </p:nvPr>
        </p:nvGraphicFramePr>
        <p:xfrm>
          <a:off x="401696" y="3015272"/>
          <a:ext cx="11520000" cy="853440"/>
        </p:xfrm>
        <a:graphic>
          <a:graphicData uri="http://schemas.openxmlformats.org/drawingml/2006/table">
            <a:tbl>
              <a:tblPr firstRow="1" firstCol="1" bandRow="1"/>
              <a:tblGrid>
                <a:gridCol w="2169315">
                  <a:extLst>
                    <a:ext uri="{9D8B030D-6E8A-4147-A177-3AD203B41FA5}">
                      <a16:colId xmlns:a16="http://schemas.microsoft.com/office/drawing/2014/main" val="3550877532"/>
                    </a:ext>
                  </a:extLst>
                </a:gridCol>
                <a:gridCol w="1509856">
                  <a:extLst>
                    <a:ext uri="{9D8B030D-6E8A-4147-A177-3AD203B41FA5}">
                      <a16:colId xmlns:a16="http://schemas.microsoft.com/office/drawing/2014/main" val="1415391877"/>
                    </a:ext>
                  </a:extLst>
                </a:gridCol>
                <a:gridCol w="2792544">
                  <a:extLst>
                    <a:ext uri="{9D8B030D-6E8A-4147-A177-3AD203B41FA5}">
                      <a16:colId xmlns:a16="http://schemas.microsoft.com/office/drawing/2014/main" val="52015492"/>
                    </a:ext>
                  </a:extLst>
                </a:gridCol>
                <a:gridCol w="3343534">
                  <a:extLst>
                    <a:ext uri="{9D8B030D-6E8A-4147-A177-3AD203B41FA5}">
                      <a16:colId xmlns:a16="http://schemas.microsoft.com/office/drawing/2014/main" val="1556496497"/>
                    </a:ext>
                  </a:extLst>
                </a:gridCol>
                <a:gridCol w="1704751">
                  <a:extLst>
                    <a:ext uri="{9D8B030D-6E8A-4147-A177-3AD203B41FA5}">
                      <a16:colId xmlns:a16="http://schemas.microsoft.com/office/drawing/2014/main" val="2507484483"/>
                    </a:ext>
                  </a:extLst>
                </a:gridCol>
              </a:tblGrid>
              <a:tr h="0">
                <a:tc>
                  <a:txBody>
                    <a:bodyPr/>
                    <a:lstStyle/>
                    <a:p>
                      <a:pPr algn="l">
                        <a:spcAft>
                          <a:spcPts val="0"/>
                        </a:spcAft>
                      </a:pPr>
                      <a:r>
                        <a:rPr lang="en-GB" sz="1400" dirty="0" smtClean="0">
                          <a:effectLst/>
                          <a:latin typeface="Calibri" panose="020F0502020204030204" pitchFamily="34" charset="0"/>
                          <a:ea typeface="Times New Roman" panose="02020603050405020304" pitchFamily="18" charset="0"/>
                        </a:rPr>
                        <a:t>MHS L1c R2</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dirty="0" smtClean="0">
                          <a:effectLst/>
                          <a:latin typeface="Calibri" panose="020F0502020204030204" pitchFamily="34" charset="0"/>
                          <a:ea typeface="Times New Roman" panose="02020603050405020304" pitchFamily="18" charset="0"/>
                        </a:rPr>
                        <a:t>2006-2018</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Metop-A/B</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Available on request to ops@eumetsat.int</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Archiving intended</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2578380655"/>
                  </a:ext>
                </a:extLst>
              </a:tr>
              <a:tr h="0">
                <a:tc>
                  <a:txBody>
                    <a:bodyPr/>
                    <a:lstStyle/>
                    <a:p>
                      <a:pPr algn="l">
                        <a:spcAft>
                          <a:spcPts val="0"/>
                        </a:spcAft>
                      </a:pPr>
                      <a:r>
                        <a:rPr lang="en-GB" sz="1400" dirty="0" smtClean="0">
                          <a:effectLst/>
                          <a:latin typeface="Calibri" panose="020F0502020204030204" pitchFamily="34" charset="0"/>
                          <a:ea typeface="Times New Roman" panose="02020603050405020304" pitchFamily="18" charset="0"/>
                        </a:rPr>
                        <a:t>MWHS</a:t>
                      </a:r>
                      <a:r>
                        <a:rPr lang="en-GB" sz="1400" baseline="0" dirty="0" smtClean="0">
                          <a:effectLst/>
                          <a:latin typeface="Calibri" panose="020F0502020204030204" pitchFamily="34" charset="0"/>
                          <a:ea typeface="Times New Roman" panose="02020603050405020304" pitchFamily="18" charset="0"/>
                        </a:rPr>
                        <a:t> L1c R1</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dirty="0" smtClean="0">
                          <a:effectLst/>
                          <a:latin typeface="Calibri" panose="020F0502020204030204" pitchFamily="34" charset="0"/>
                          <a:ea typeface="Times New Roman" panose="02020603050405020304" pitchFamily="18" charset="0"/>
                        </a:rPr>
                        <a:t>2008-2018</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smtClean="0">
                          <a:effectLst/>
                          <a:latin typeface="Calibri" panose="020F0502020204030204" pitchFamily="34" charset="0"/>
                          <a:ea typeface="Times New Roman" panose="02020603050405020304" pitchFamily="18" charset="0"/>
                        </a:rPr>
                        <a:t>FY3-A/B</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Available on request to ops@eumetsat.int</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a:effectLst/>
                          <a:latin typeface="Calibri" panose="020F0502020204030204" pitchFamily="34" charset="0"/>
                          <a:ea typeface="Times New Roman" panose="02020603050405020304" pitchFamily="18" charset="0"/>
                        </a:rPr>
                        <a:t>Archiving intended</a:t>
                      </a:r>
                      <a:endParaRPr lang="en-GB"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3568623869"/>
                  </a:ext>
                </a:extLst>
              </a:tr>
              <a:tr h="0">
                <a:tc>
                  <a:txBody>
                    <a:bodyPr/>
                    <a:lstStyle/>
                    <a:p>
                      <a:pPr algn="l">
                        <a:spcAft>
                          <a:spcPts val="0"/>
                        </a:spcAft>
                      </a:pPr>
                      <a:r>
                        <a:rPr lang="en-GB" sz="1400" dirty="0" smtClean="0">
                          <a:effectLst/>
                          <a:latin typeface="Calibri" panose="020F0502020204030204" pitchFamily="34" charset="0"/>
                          <a:ea typeface="Times New Roman" panose="02020603050405020304" pitchFamily="18" charset="0"/>
                        </a:rPr>
                        <a:t>MWHS</a:t>
                      </a:r>
                      <a:r>
                        <a:rPr lang="en-GB" sz="1400" baseline="0" dirty="0" smtClean="0">
                          <a:effectLst/>
                          <a:latin typeface="Calibri" panose="020F0502020204030204" pitchFamily="34" charset="0"/>
                          <a:ea typeface="Times New Roman" panose="02020603050405020304" pitchFamily="18" charset="0"/>
                        </a:rPr>
                        <a:t>-2 L1c R1</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dirty="0" smtClean="0">
                          <a:effectLst/>
                          <a:latin typeface="Calibri" panose="020F0502020204030204" pitchFamily="34" charset="0"/>
                          <a:ea typeface="Times New Roman" panose="02020603050405020304" pitchFamily="18" charset="0"/>
                        </a:rPr>
                        <a:t>2013-2018</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smtClean="0">
                          <a:effectLst/>
                          <a:latin typeface="Calibri" panose="020F0502020204030204" pitchFamily="34" charset="0"/>
                          <a:ea typeface="Times New Roman" panose="02020603050405020304" pitchFamily="18" charset="0"/>
                        </a:rPr>
                        <a:t>FY-3C</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Available on request to ops@eumetsat.int</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Archiving intended</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1424888243"/>
                  </a:ext>
                </a:extLst>
              </a:tr>
              <a:tr h="0">
                <a:tc>
                  <a:txBody>
                    <a:bodyPr/>
                    <a:lstStyle/>
                    <a:p>
                      <a:pPr algn="l">
                        <a:spcAft>
                          <a:spcPts val="0"/>
                        </a:spcAft>
                      </a:pPr>
                      <a:r>
                        <a:rPr lang="en-GB" sz="1400" dirty="0" smtClean="0">
                          <a:effectLst/>
                          <a:latin typeface="Calibri" panose="020F0502020204030204" pitchFamily="34" charset="0"/>
                          <a:ea typeface="Times New Roman" panose="02020603050405020304" pitchFamily="18" charset="0"/>
                        </a:rPr>
                        <a:t>ATMS</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ctr">
                        <a:spcAft>
                          <a:spcPts val="0"/>
                        </a:spcAft>
                      </a:pPr>
                      <a:r>
                        <a:rPr lang="en-GB" sz="1400" dirty="0" smtClean="0">
                          <a:effectLst/>
                          <a:latin typeface="Calibri" panose="020F0502020204030204" pitchFamily="34" charset="0"/>
                          <a:ea typeface="Times New Roman" panose="02020603050405020304" pitchFamily="18" charset="0"/>
                        </a:rPr>
                        <a:t>2012-2018</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smtClean="0">
                          <a:effectLst/>
                          <a:latin typeface="Calibri" panose="020F0502020204030204" pitchFamily="34" charset="0"/>
                          <a:ea typeface="Times New Roman" panose="02020603050405020304" pitchFamily="18" charset="0"/>
                        </a:rPr>
                        <a:t>SNPP</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Available on request to ops@eumetsat.int</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tc>
                  <a:txBody>
                    <a:bodyPr/>
                    <a:lstStyle/>
                    <a:p>
                      <a:pPr algn="l">
                        <a:spcAft>
                          <a:spcPts val="0"/>
                        </a:spcAft>
                      </a:pPr>
                      <a:r>
                        <a:rPr lang="en-GB" sz="1400" dirty="0">
                          <a:effectLst/>
                          <a:latin typeface="Calibri" panose="020F0502020204030204" pitchFamily="34" charset="0"/>
                          <a:ea typeface="Times New Roman" panose="02020603050405020304" pitchFamily="18" charset="0"/>
                        </a:rPr>
                        <a:t>Archiving intended</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bg1"/>
                    </a:solidFill>
                  </a:tcPr>
                </a:tc>
                <a:extLst>
                  <a:ext uri="{0D108BD9-81ED-4DB2-BD59-A6C34878D82A}">
                    <a16:rowId xmlns:a16="http://schemas.microsoft.com/office/drawing/2014/main" val="138094217"/>
                  </a:ext>
                </a:extLst>
              </a:tr>
            </a:tbl>
          </a:graphicData>
        </a:graphic>
      </p:graphicFrame>
    </p:spTree>
    <p:extLst>
      <p:ext uri="{BB962C8B-B14F-4D97-AF65-F5344CB8AC3E}">
        <p14:creationId xmlns:p14="http://schemas.microsoft.com/office/powerpoint/2010/main" val="16159847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610" y="24046"/>
            <a:ext cx="9975740" cy="924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smtClean="0">
                <a:solidFill>
                  <a:schemeClr val="bg1"/>
                </a:solidFill>
              </a:rPr>
              <a:t>EUMETSAT support </a:t>
            </a:r>
            <a:r>
              <a:rPr lang="en-GB" sz="2800" dirty="0">
                <a:solidFill>
                  <a:schemeClr val="bg1"/>
                </a:solidFill>
              </a:rPr>
              <a:t>for GSICS </a:t>
            </a:r>
            <a:r>
              <a:rPr lang="en-GB" sz="2800" dirty="0" smtClean="0">
                <a:solidFill>
                  <a:schemeClr val="bg1"/>
                </a:solidFill>
              </a:rPr>
              <a:t>Workshops 2020</a:t>
            </a:r>
            <a:endParaRPr lang="en-GB" sz="2800" dirty="0">
              <a:solidFill>
                <a:schemeClr val="bg1"/>
              </a:solidFill>
            </a:endParaRPr>
          </a:p>
        </p:txBody>
      </p:sp>
      <p:sp>
        <p:nvSpPr>
          <p:cNvPr id="3" name="Content Placeholder 2"/>
          <p:cNvSpPr txBox="1">
            <a:spLocks/>
          </p:cNvSpPr>
          <p:nvPr/>
        </p:nvSpPr>
        <p:spPr>
          <a:xfrm>
            <a:off x="600809" y="1070315"/>
            <a:ext cx="11126524" cy="5074582"/>
          </a:xfrm>
          <a:prstGeom prst="rect">
            <a:avLst/>
          </a:prstGeom>
        </p:spPr>
        <p:txBody>
          <a:bodyPr/>
          <a:lstStyle>
            <a:lvl1pPr marL="328254" indent="-328254" algn="l" rtl="0" eaLnBrk="1" fontAlgn="base" hangingPunct="1">
              <a:spcBef>
                <a:spcPct val="2000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r>
              <a:rPr lang="en-GB" sz="2000" b="0" kern="0" dirty="0" smtClean="0"/>
              <a:t>Co-Chairing GSICS/CEOS Workshop on SI-Traceable Climate Observing System</a:t>
            </a:r>
          </a:p>
          <a:p>
            <a:pPr lvl="1"/>
            <a:r>
              <a:rPr lang="en-GB" sz="1508" b="0" kern="0" dirty="0" smtClean="0"/>
              <a:t>Hosted by NPL, London, UK in September 2019</a:t>
            </a:r>
          </a:p>
          <a:p>
            <a:pPr lvl="1"/>
            <a:r>
              <a:rPr lang="en-GB" sz="1508" b="0" kern="0" dirty="0" smtClean="0"/>
              <a:t>Workshop Report in preparation</a:t>
            </a:r>
          </a:p>
          <a:p>
            <a:pPr lvl="1"/>
            <a:r>
              <a:rPr lang="en-GB" sz="1508" b="0" kern="0" dirty="0" smtClean="0"/>
              <a:t>Paper on accepted for Special Issue of </a:t>
            </a:r>
            <a:r>
              <a:rPr lang="en-GB" sz="1508" b="0" i="1" kern="0" dirty="0" smtClean="0"/>
              <a:t>Remote Sensing </a:t>
            </a:r>
            <a:r>
              <a:rPr lang="en-GB" sz="1508" b="0" kern="0" dirty="0" smtClean="0"/>
              <a:t>journal on </a:t>
            </a:r>
            <a:br>
              <a:rPr lang="en-GB" sz="1508" b="0" kern="0" dirty="0" smtClean="0"/>
            </a:br>
            <a:r>
              <a:rPr lang="en-GB" sz="1508" b="0" i="1" kern="0" dirty="0" smtClean="0"/>
              <a:t>“</a:t>
            </a:r>
            <a:r>
              <a:rPr lang="en-US" sz="1508" b="0" i="1" kern="0" dirty="0" smtClean="0"/>
              <a:t>Extending </a:t>
            </a:r>
            <a:r>
              <a:rPr lang="en-US" sz="1508" b="0" i="1" kern="0" dirty="0"/>
              <a:t>the Global Space-based Inter-Calibration System (GSICS) to tie Satellite Radiances to an Absolute </a:t>
            </a:r>
            <a:r>
              <a:rPr lang="en-US" sz="1508" b="0" i="1" kern="0" dirty="0" smtClean="0"/>
              <a:t>Scale”</a:t>
            </a:r>
          </a:p>
          <a:p>
            <a:pPr lvl="1"/>
            <a:r>
              <a:rPr lang="en-US" sz="1508" b="0" kern="0" dirty="0" smtClean="0"/>
              <a:t>Including impact of GSICS Correction on L2 products derived from </a:t>
            </a:r>
            <a:r>
              <a:rPr lang="en-US" sz="1508" b="0" kern="0" dirty="0"/>
              <a:t>SEVIRI </a:t>
            </a:r>
            <a:endParaRPr lang="en-GB" sz="1508" b="0" kern="0" dirty="0" smtClean="0"/>
          </a:p>
          <a:p>
            <a:r>
              <a:rPr lang="en-GB" sz="2000" b="0" kern="0" dirty="0" smtClean="0"/>
              <a:t>Co-Chairing </a:t>
            </a:r>
            <a:r>
              <a:rPr lang="en-GB" sz="2000" b="0" kern="0" dirty="0"/>
              <a:t>GSICS/CEOS Workshop on </a:t>
            </a:r>
            <a:r>
              <a:rPr lang="en-GB" sz="2000" b="0" kern="0" dirty="0" smtClean="0"/>
              <a:t>Pre-launch Calibration Characterisation</a:t>
            </a:r>
          </a:p>
          <a:p>
            <a:pPr lvl="1"/>
            <a:r>
              <a:rPr lang="en-GB" sz="1508" b="0" kern="0" dirty="0" smtClean="0"/>
              <a:t>To be hosted by DLR in Bonn – Date TBC</a:t>
            </a:r>
            <a:endParaRPr lang="en-GB" sz="1508" b="0" kern="0" dirty="0"/>
          </a:p>
          <a:p>
            <a:r>
              <a:rPr lang="en-GB" sz="2000" b="0" kern="0" dirty="0" smtClean="0"/>
              <a:t>Organising and chairing the 3</a:t>
            </a:r>
            <a:r>
              <a:rPr lang="en-GB" sz="2000" b="0" kern="0" baseline="30000" dirty="0" smtClean="0"/>
              <a:t>rd</a:t>
            </a:r>
            <a:r>
              <a:rPr lang="en-GB" sz="2000" b="0" kern="0" dirty="0" smtClean="0"/>
              <a:t> GSICS/CEOS Lunar Calibration Workshop</a:t>
            </a:r>
            <a:endParaRPr lang="en-GB" sz="2000" b="0" kern="0" dirty="0"/>
          </a:p>
          <a:p>
            <a:pPr lvl="1"/>
            <a:r>
              <a:rPr lang="en-GB" sz="1508" b="0" kern="0" dirty="0" smtClean="0"/>
              <a:t>Hosted </a:t>
            </a:r>
            <a:r>
              <a:rPr lang="en-GB" sz="1508" b="0" kern="0" dirty="0"/>
              <a:t>by </a:t>
            </a:r>
            <a:r>
              <a:rPr lang="en-GB" sz="1508" b="0" kern="0" dirty="0" smtClean="0"/>
              <a:t>EUMETSAT online in November 2020</a:t>
            </a:r>
          </a:p>
          <a:p>
            <a:r>
              <a:rPr lang="en-GB" sz="2000" b="0" kern="0" dirty="0" smtClean="0"/>
              <a:t>Represented GSICS at ECMWF-EUMETSAT NWP SAF workshop </a:t>
            </a:r>
          </a:p>
          <a:p>
            <a:pPr lvl="1"/>
            <a:r>
              <a:rPr lang="en-US" sz="1508" b="0" kern="0" dirty="0"/>
              <a:t>on characterizing random and systematic errors in satellite data assimilation for </a:t>
            </a:r>
            <a:r>
              <a:rPr lang="en-US" sz="1508" b="0" kern="0" dirty="0" smtClean="0"/>
              <a:t>NWP</a:t>
            </a:r>
          </a:p>
          <a:p>
            <a:pPr lvl="1"/>
            <a:r>
              <a:rPr lang="en-US" sz="1508" b="0" kern="0" dirty="0" smtClean="0"/>
              <a:t>Hosted (virtually) by ECMWF 2-5 </a:t>
            </a:r>
            <a:r>
              <a:rPr lang="en-US" sz="1508" b="0" kern="0" dirty="0"/>
              <a:t>November </a:t>
            </a:r>
            <a:r>
              <a:rPr lang="en-US" sz="1508" b="0" kern="0" dirty="0" smtClean="0"/>
              <a:t>2020</a:t>
            </a:r>
          </a:p>
          <a:p>
            <a:pPr lvl="1"/>
            <a:r>
              <a:rPr lang="en-US" sz="1508" b="0" kern="0" dirty="0" smtClean="0"/>
              <a:t>Discussion item on Feedback between NWP and GSICS communities</a:t>
            </a:r>
            <a:endParaRPr lang="en-GB" sz="1508" b="0" kern="0" dirty="0" smtClean="0"/>
          </a:p>
          <a:p>
            <a:r>
              <a:rPr lang="en-GB" sz="2000" b="0" kern="0" dirty="0"/>
              <a:t>Planning workshop on microwave imager inter-calibration </a:t>
            </a:r>
            <a:r>
              <a:rPr lang="en-DE" sz="2000" b="0" kern="0" dirty="0"/>
              <a:t>–</a:t>
            </a:r>
            <a:r>
              <a:rPr lang="en-GB" sz="2000" b="0" kern="0" dirty="0"/>
              <a:t> </a:t>
            </a:r>
            <a:r>
              <a:rPr lang="en-GB" sz="2000" b="0" kern="0" dirty="0" smtClean="0"/>
              <a:t>TBC</a:t>
            </a:r>
          </a:p>
          <a:p>
            <a:pPr lvl="1"/>
            <a:r>
              <a:rPr lang="en-GB" sz="1508" b="0" kern="0" dirty="0"/>
              <a:t>Implications for small </a:t>
            </a:r>
            <a:r>
              <a:rPr lang="en-GB" sz="1508" b="0" kern="0" dirty="0" err="1"/>
              <a:t>sats</a:t>
            </a:r>
            <a:endParaRPr lang="en-GB" sz="1508" b="0" kern="0" dirty="0"/>
          </a:p>
        </p:txBody>
      </p:sp>
    </p:spTree>
    <p:extLst>
      <p:ext uri="{BB962C8B-B14F-4D97-AF65-F5344CB8AC3E}">
        <p14:creationId xmlns:p14="http://schemas.microsoft.com/office/powerpoint/2010/main" val="36799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txDef>
      <a:spPr>
        <a:noFill/>
      </a:spPr>
      <a:bodyPr wrap="square" rtlCol="0">
        <a:spAutoFit/>
      </a:bodyPr>
      <a:lstStyle>
        <a:defPPr>
          <a:defRPr dirty="0" err="1" smtClean="0">
            <a:solidFill>
              <a:schemeClr val="tx2"/>
            </a:solidFill>
          </a:defRPr>
        </a:defPPr>
      </a:lstStyle>
    </a:tx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7CB2D4D2-034D-4546-B613-B68A7F23D122}" vid="{0BF4F966-002E-4B81-9055-A40A58D7CAE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Landscape Template (16_9 format)</Template>
  <TotalTime>575</TotalTime>
  <Words>2972</Words>
  <Application>Microsoft Office PowerPoint</Application>
  <PresentationFormat>Widescreen</PresentationFormat>
  <Paragraphs>672</Paragraphs>
  <Slides>18</Slides>
  <Notes>5</Notes>
  <HiddenSlides>5</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Microsoft YaHei</vt:lpstr>
      <vt:lpstr>Arial</vt:lpstr>
      <vt:lpstr>Calibri</vt:lpstr>
      <vt:lpstr>Century Gothic</vt:lpstr>
      <vt:lpstr>Helvetica</vt:lpstr>
      <vt:lpstr>Segoe UI</vt:lpstr>
      <vt:lpstr>Tahoma</vt:lpstr>
      <vt:lpstr>Times New Roman</vt:lpstr>
      <vt:lpstr>Wingdings</vt:lpstr>
      <vt:lpstr>Viewgraph Landscape Template</vt:lpstr>
      <vt:lpstr>Clip</vt:lpstr>
      <vt:lpstr>PowerPoint Presentation</vt:lpstr>
      <vt:lpstr>PowerPoint Presentation</vt:lpstr>
      <vt:lpstr>EUMETSAT Mission Planning</vt:lpstr>
      <vt:lpstr>PowerPoint Presentation</vt:lpstr>
      <vt:lpstr>Support to GRWG Activities – IR</vt:lpstr>
      <vt:lpstr>Support to GRWG Activities – VIS/NIR</vt:lpstr>
      <vt:lpstr>FCDR Generation</vt:lpstr>
      <vt:lpstr>FCDR Generation</vt:lpstr>
      <vt:lpstr>PowerPoint Presentation</vt:lpstr>
      <vt:lpstr>Support to GDWG Activities</vt:lpstr>
      <vt:lpstr>Update on EUMETSAT 2020 GSICS Actions</vt:lpstr>
      <vt:lpstr>Update on EUMETSAT 2020 GSICS Actions - continued</vt:lpstr>
      <vt:lpstr>Update on EUMETSAT 2019 Actions</vt:lpstr>
      <vt:lpstr>Update on EUMETSAT 2018 Actions</vt:lpstr>
      <vt:lpstr>Update on EUMETSAT 2018 Actions</vt:lpstr>
      <vt:lpstr>Update on EUMETSAT 2017 Actions</vt:lpstr>
      <vt:lpstr>Update on EUMETSAT 2017 Actions - cont</vt:lpstr>
      <vt:lpstr>Thank you for your attention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Hewison</dc:creator>
  <cp:lastModifiedBy>Tim Hewison</cp:lastModifiedBy>
  <cp:revision>43</cp:revision>
  <cp:lastPrinted>2006-03-06T14:11:17Z</cp:lastPrinted>
  <dcterms:created xsi:type="dcterms:W3CDTF">2020-01-21T14:01:38Z</dcterms:created>
  <dcterms:modified xsi:type="dcterms:W3CDTF">2021-03-16T12:43:14Z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13" name="DM_DOCNUM">
    <vt:lpwstr>1218867</vt:lpwstr>
  </property>
  <property fmtid="{D5CDD505-2E9C-101B-9397-08002B2CF9AE}" pid="14" name="DM_DOCNAME">
    <vt:lpwstr>EUMETSAT GSICS Agency Report 2021</vt:lpwstr>
  </property>
  <property fmtid="{D5CDD505-2E9C-101B-9397-08002B2CF9AE}" pid="15" name="DM_AUTHOR">
    <vt:lpwstr>Tim Hewison</vt:lpwstr>
  </property>
  <property fmtid="{D5CDD505-2E9C-101B-9397-08002B2CF9AE}" pid="16" name="DM_E_DOC_NO">
    <vt:lpwstr>EUM/RSP/VWG/21/1218867</vt:lpwstr>
  </property>
  <property fmtid="{D5CDD505-2E9C-101B-9397-08002B2CF9AE}" pid="17" name="DM_E_VER_NO">
    <vt:lpwstr>1 Draft</vt:lpwstr>
  </property>
  <property fmtid="{D5CDD505-2E9C-101B-9397-08002B2CF9AE}" pid="18" name="DM_E_ISS_DATE">
    <vt:lpwstr>10 March 2021</vt:lpwstr>
  </property>
  <property fmtid="{D5CDD505-2E9C-101B-9397-08002B2CF9AE}" pid="19" name="DM_E_FROM_PERS2">
    <vt:lpwstr/>
  </property>
  <property fmtid="{D5CDD505-2E9C-101B-9397-08002B2CF9AE}" pid="20" name="DM_E_CONFID">
    <vt:lpwstr/>
  </property>
  <property fmtid="{D5CDD505-2E9C-101B-9397-08002B2CF9AE}" pid="21" name="DM_E_WBS_CODE">
    <vt:lpwstr/>
  </property>
  <property fmtid="{D5CDD505-2E9C-101B-9397-08002B2CF9AE}" pid="22" name="DM_E_DISTRIB">
    <vt:lpwstr/>
  </property>
  <property fmtid="{D5CDD505-2E9C-101B-9397-08002B2CF9AE}" pid="23" name="DIGITAL_SIGNATURE">
    <vt:lpwstr/>
  </property>
</Properties>
</file>