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589" r:id="rId2"/>
    <p:sldId id="644" r:id="rId3"/>
    <p:sldId id="643" r:id="rId4"/>
    <p:sldId id="622" r:id="rId5"/>
    <p:sldId id="631" r:id="rId6"/>
    <p:sldId id="642" r:id="rId7"/>
    <p:sldId id="646" r:id="rId8"/>
    <p:sldId id="638" r:id="rId9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0E0E0"/>
    <a:srgbClr val="C5B9AC"/>
    <a:srgbClr val="F1F1F1"/>
    <a:srgbClr val="00B5E2"/>
    <a:srgbClr val="FEDB00"/>
    <a:srgbClr val="99C221"/>
    <a:srgbClr val="00205B"/>
    <a:srgbClr val="FE5000"/>
    <a:srgbClr val="CB3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9BA9F-B06D-0000-9CBA-A683DAB9DCAC}" v="1" dt="2021-04-02T02:35:39.997"/>
    <p1510:client id="{B97BB64F-18D8-437E-B2BE-CFC8303B9B9D}" v="1" dt="2021-03-30T13:17:04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67186" autoAdjust="0"/>
  </p:normalViewPr>
  <p:slideViewPr>
    <p:cSldViewPr snapToGrid="0">
      <p:cViewPr varScale="1">
        <p:scale>
          <a:sx n="81" d="100"/>
          <a:sy n="81" d="100"/>
        </p:scale>
        <p:origin x="786" y="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ik Bali" userId="S::mbali@umd.edu::4a755868-38a8-4d7f-ad2e-0f6e6fc839b4" providerId="AD" clId="Web-{B729BA9F-B06D-0000-9CBA-A683DAB9DCAC}"/>
    <pc:docChg chg="modSld">
      <pc:chgData name="Manik Bali" userId="S::mbali@umd.edu::4a755868-38a8-4d7f-ad2e-0f6e6fc839b4" providerId="AD" clId="Web-{B729BA9F-B06D-0000-9CBA-A683DAB9DCAC}" dt="2021-04-02T02:35:39.997" v="0" actId="1076"/>
      <pc:docMkLst>
        <pc:docMk/>
      </pc:docMkLst>
      <pc:sldChg chg="modSp">
        <pc:chgData name="Manik Bali" userId="S::mbali@umd.edu::4a755868-38a8-4d7f-ad2e-0f6e6fc839b4" providerId="AD" clId="Web-{B729BA9F-B06D-0000-9CBA-A683DAB9DCAC}" dt="2021-04-02T02:35:39.997" v="0" actId="1076"/>
        <pc:sldMkLst>
          <pc:docMk/>
          <pc:sldMk cId="0" sldId="589"/>
        </pc:sldMkLst>
        <pc:spChg chg="mod">
          <ac:chgData name="Manik Bali" userId="S::mbali@umd.edu::4a755868-38a8-4d7f-ad2e-0f6e6fc839b4" providerId="AD" clId="Web-{B729BA9F-B06D-0000-9CBA-A683DAB9DCAC}" dt="2021-04-02T02:35:39.997" v="0" actId="1076"/>
          <ac:spMkLst>
            <pc:docMk/>
            <pc:sldMk cId="0" sldId="589"/>
            <ac:spMk id="3" creationId="{00000000-0000-0000-0000-000000000000}"/>
          </ac:spMkLst>
        </pc:spChg>
      </pc:sldChg>
    </pc:docChg>
  </pc:docChgLst>
  <pc:docChgLst>
    <pc:chgData name="게스트 사용자" userId="S::urn:spo:anon#24f267e93e982e6885f6c29886e62a83453c48d8dbee91a254c31f01926a98b2::" providerId="AD" clId="Web-{B97BB64F-18D8-437E-B2BE-CFC8303B9B9D}"/>
    <pc:docChg chg="modSld">
      <pc:chgData name="게스트 사용자" userId="S::urn:spo:anon#24f267e93e982e6885f6c29886e62a83453c48d8dbee91a254c31f01926a98b2::" providerId="AD" clId="Web-{B97BB64F-18D8-437E-B2BE-CFC8303B9B9D}" dt="2021-03-30T13:17:04.338" v="0" actId="1076"/>
      <pc:docMkLst>
        <pc:docMk/>
      </pc:docMkLst>
      <pc:sldChg chg="modSp">
        <pc:chgData name="게스트 사용자" userId="S::urn:spo:anon#24f267e93e982e6885f6c29886e62a83453c48d8dbee91a254c31f01926a98b2::" providerId="AD" clId="Web-{B97BB64F-18D8-437E-B2BE-CFC8303B9B9D}" dt="2021-03-30T13:17:04.338" v="0" actId="1076"/>
        <pc:sldMkLst>
          <pc:docMk/>
          <pc:sldMk cId="0" sldId="589"/>
        </pc:sldMkLst>
        <pc:spChg chg="mod">
          <ac:chgData name="게스트 사용자" userId="S::urn:spo:anon#24f267e93e982e6885f6c29886e62a83453c48d8dbee91a254c31f01926a98b2::" providerId="AD" clId="Web-{B97BB64F-18D8-437E-B2BE-CFC8303B9B9D}" dt="2021-03-30T13:17:04.338" v="0" actId="1076"/>
          <ac:spMkLst>
            <pc:docMk/>
            <pc:sldMk cId="0" sldId="589"/>
            <ac:spMk id="4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4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25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9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41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22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54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8093207" y="230589"/>
            <a:ext cx="4098795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097605" y="6145001"/>
            <a:ext cx="3858471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84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985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1108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1108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10852843" y="6598214"/>
            <a:ext cx="1134139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4308" tIns="44308" rIns="44308" bIns="443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25444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8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35298" y="553831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2150" y="5108992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48701" y="52442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0656" y="4939417"/>
            <a:ext cx="1095942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919287" y="3156926"/>
            <a:ext cx="1191409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2314237" y="1608858"/>
            <a:ext cx="1558951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737293" y="1966704"/>
            <a:ext cx="96824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60257" y="447025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1270996" y="3937937"/>
            <a:ext cx="176888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667857" y="1145124"/>
            <a:ext cx="843209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228845" y="2573024"/>
            <a:ext cx="199828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23299" y="3178572"/>
            <a:ext cx="1409372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3697435" y="1918079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4079004" y="2466463"/>
            <a:ext cx="795814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5546139" y="3626136"/>
            <a:ext cx="1558951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5949465" y="4025891"/>
            <a:ext cx="752301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427125" y="1786399"/>
            <a:ext cx="1558951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729832" y="1901522"/>
            <a:ext cx="1280557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228845" y="6598213"/>
            <a:ext cx="353547" cy="244549"/>
          </a:xfrm>
          <a:prstGeom prst="rect">
            <a:avLst/>
          </a:prstGeom>
          <a:solidFill>
            <a:srgbClr val="E8E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9907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8714152" cy="5262675"/>
          </a:xfrm>
        </p:spPr>
        <p:txBody>
          <a:bodyPr>
            <a:normAutofit/>
          </a:bodyPr>
          <a:lstStyle>
            <a:lvl1pPr marL="310162" indent="-31016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2" descr="http://gsics.atmos.umd.edu/pub/Development/Logos/GSICS300px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28" y="74186"/>
            <a:ext cx="21431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5863" y="1090614"/>
            <a:ext cx="12186138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/>
            </a:p>
          </p:txBody>
        </p:sp>
      </p:grpSp>
      <p:pic>
        <p:nvPicPr>
          <p:cNvPr id="8" name="Picture 2" descr="http://gsics.atmos.umd.edu/pub/Development/Logos/GSICS300px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828" y="74186"/>
            <a:ext cx="21431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" y="4"/>
            <a:ext cx="12191998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248" y="1290111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736126" y="6649210"/>
            <a:ext cx="3113648" cy="15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665872" y="6649210"/>
            <a:ext cx="4628617" cy="15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85" b="0" baseline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EUM/RSP/VWG/20/1199502, v1 Draft, 28 October 2020</a:t>
            </a:r>
            <a:endParaRPr lang="de-DE" sz="985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18080" y="6593586"/>
            <a:ext cx="359394" cy="262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1108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108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47550" y="6650388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  <p:sldLayoutId id="2147487671" r:id="rId3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sics.tools.eumetsat.int/plotter/?&#8205;server1=eumetsat&amp;gprc1=eumetsat&amp;correctionType1=rac&amp;satInstr1=MSG4&#8209;SEVIRI&amp;refSatInstr1=METOPB&#8209;IASI&amp;mode1=op&amp;year1=2015&amp;date1=0601_000000&amp;version1=1&amp;channel1=IR134&amp;sceneTb1=26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wp-saf.eumetsat.int/site/monitoring/data-alert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sics.tools.eumetsat.int/plotter/?&#8205;server1=eumetsat&amp;gprc1=eumetsat&amp;correctionType1=rac&amp;satInstr1=MSG3&#8209;SEVIRI&amp;refSatInstr1=METOPA&#8209;IASI&amp;mode1=op&amp;year1=2013&amp;date1=0110_000000&amp;version1=1&amp;channel1=IR134&amp;sceneTb1=26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arnumber=645009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s.ecmwf.int/event/17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wp-saf.eumetsat.int/site/monitoring/nrt-monitoring/mo-seviriclr/?id=tslin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mss.ssec.wisc.edu/itw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6389661" y="972480"/>
            <a:ext cx="5799015" cy="1906291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 Hewison (EUMETSAT)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behalf of 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GSICS Research Working Group</a:t>
            </a: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3496733" y="2350063"/>
            <a:ext cx="8755200" cy="105011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800" kern="0" dirty="0">
                <a:latin typeface="Arial" panose="020B0604020202020204" pitchFamily="34" charset="0"/>
                <a:cs typeface="Arial" panose="020B0604020202020204" pitchFamily="34" charset="0"/>
              </a:rPr>
              <a:t>Feedback between GSICS and NWP Community on Radiometric and Spectral Biases</a:t>
            </a:r>
          </a:p>
        </p:txBody>
      </p:sp>
      <p:pic>
        <p:nvPicPr>
          <p:cNvPr id="5" name="Picture 2" descr="http://gsics.atmos.umd.edu/pub/Development/Logos/GSICS30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08" y="190072"/>
            <a:ext cx="2857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05262"/>
            <a:ext cx="653415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GSICS and NWP Bias Monitoring</a:t>
            </a:r>
          </a:p>
        </p:txBody>
      </p:sp>
      <p:pic>
        <p:nvPicPr>
          <p:cNvPr id="366594" name="Picture 2" descr="https://stream.ecmwf.int/data/gorax-blue-001/data/scratch/20210318-0930/17/ps2png-gorax-blue-001-6fe5cac1a363ec1525f54343b6cc9fd8-uAJ94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08"/>
          <a:stretch/>
        </p:blipFill>
        <p:spPr bwMode="auto">
          <a:xfrm>
            <a:off x="6519553" y="1019907"/>
            <a:ext cx="5774531" cy="56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60020" y="1489419"/>
            <a:ext cx="5759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>
                <a:solidFill>
                  <a:schemeClr val="tx2"/>
                </a:solidFill>
                <a:hlinkClick r:id="rId4"/>
              </a:rPr>
              <a:t>GSICS Plotting Tool</a:t>
            </a:r>
            <a:r>
              <a:rPr lang="en-GB" sz="1800" b="0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GB" sz="1800" b="0" dirty="0">
                <a:solidFill>
                  <a:schemeClr val="tx2"/>
                </a:solidFill>
              </a:rPr>
              <a:t>for Standard Bias </a:t>
            </a:r>
            <a:r>
              <a:rPr lang="en-GB" sz="1800" b="0" dirty="0" err="1">
                <a:solidFill>
                  <a:schemeClr val="tx2"/>
                </a:solidFill>
              </a:rPr>
              <a:t>wrt</a:t>
            </a:r>
            <a:r>
              <a:rPr lang="en-GB" sz="1800" b="0" dirty="0">
                <a:solidFill>
                  <a:schemeClr val="tx2"/>
                </a:solidFill>
              </a:rPr>
              <a:t> IASI-B for </a:t>
            </a:r>
          </a:p>
          <a:p>
            <a:pPr algn="ctr"/>
            <a:r>
              <a:rPr lang="en-GB" sz="1800" b="0" dirty="0">
                <a:solidFill>
                  <a:schemeClr val="tx2"/>
                </a:solidFill>
              </a:rPr>
              <a:t>Meteosat-11/SEVIRI IR13.4 (Channel 8)</a:t>
            </a:r>
          </a:p>
        </p:txBody>
      </p:sp>
    </p:spTree>
    <p:extLst>
      <p:ext uri="{BB962C8B-B14F-4D97-AF65-F5344CB8AC3E}">
        <p14:creationId xmlns:p14="http://schemas.microsoft.com/office/powerpoint/2010/main" val="15826577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GSICS-NWP Commonalities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601908"/>
              </p:ext>
            </p:extLst>
          </p:nvPr>
        </p:nvGraphicFramePr>
        <p:xfrm>
          <a:off x="332509" y="1236661"/>
          <a:ext cx="11602192" cy="5618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397">
                  <a:extLst>
                    <a:ext uri="{9D8B030D-6E8A-4147-A177-3AD203B41FA5}">
                      <a16:colId xmlns:a16="http://schemas.microsoft.com/office/drawing/2014/main" val="3338686622"/>
                    </a:ext>
                  </a:extLst>
                </a:gridCol>
                <a:gridCol w="3639183">
                  <a:extLst>
                    <a:ext uri="{9D8B030D-6E8A-4147-A177-3AD203B41FA5}">
                      <a16:colId xmlns:a16="http://schemas.microsoft.com/office/drawing/2014/main" val="1134720587"/>
                    </a:ext>
                  </a:extLst>
                </a:gridCol>
                <a:gridCol w="4095612">
                  <a:extLst>
                    <a:ext uri="{9D8B030D-6E8A-4147-A177-3AD203B41FA5}">
                      <a16:colId xmlns:a16="http://schemas.microsoft.com/office/drawing/2014/main" val="2639974904"/>
                    </a:ext>
                  </a:extLst>
                </a:gridCol>
              </a:tblGrid>
              <a:tr h="380907">
                <a:tc>
                  <a:txBody>
                    <a:bodyPr/>
                    <a:lstStyle/>
                    <a:p>
                      <a:r>
                        <a:rPr lang="en-GB" sz="20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ECMWF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830057"/>
                  </a:ext>
                </a:extLst>
              </a:tr>
              <a:tr h="1355161">
                <a:tc rowSpan="4">
                  <a:txBody>
                    <a:bodyPr/>
                    <a:lstStyle/>
                    <a:p>
                      <a:r>
                        <a:rPr lang="en-GB" sz="2000" dirty="0"/>
                        <a:t>Bias Monitoring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/>
                        <a:t>Systematic</a:t>
                      </a:r>
                      <a:r>
                        <a:rPr lang="en-GB" sz="1600" baseline="0" dirty="0"/>
                        <a:t> Comparisons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aseline="0" dirty="0"/>
                        <a:t>of L1 data v. reference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/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Bias Correction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Radiance</a:t>
                      </a:r>
                      <a:r>
                        <a:rPr lang="en-GB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-dependent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 err="1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Airmass</a:t>
                      </a:r>
                      <a:r>
                        <a:rPr lang="en-GB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-, VZA-, Latitude, …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GEO IR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dirty="0"/>
                        <a:t>Meteosat-8 to -</a:t>
                      </a:r>
                      <a:r>
                        <a:rPr lang="en-GB" sz="1600" baseline="0" dirty="0"/>
                        <a:t>11, 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/>
                        <a:t>GOES-13, -15 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/>
                        <a:t>Himawari-8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/>
                        <a:t>INSAT-3D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GEO IR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dirty="0"/>
                        <a:t>Meteosat-8,</a:t>
                      </a:r>
                      <a:r>
                        <a:rPr lang="en-GB" sz="1600" baseline="0" dirty="0"/>
                        <a:t> -11,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aseline="0" dirty="0"/>
                        <a:t>GOES-16,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aseline="0" dirty="0"/>
                        <a:t>Himawari-8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063459"/>
                  </a:ext>
                </a:extLst>
              </a:tr>
              <a:tr h="62447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strike="noStrike" dirty="0"/>
                        <a:t>LEO IR Sounders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trike="noStrike" dirty="0"/>
                        <a:t>- HIRS-A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LEO</a:t>
                      </a:r>
                      <a:r>
                        <a:rPr lang="en-GB" sz="2000" baseline="0" dirty="0"/>
                        <a:t> IR Sounders</a:t>
                      </a:r>
                    </a:p>
                    <a:p>
                      <a:r>
                        <a:rPr lang="en-GB" sz="1600" baseline="0" dirty="0"/>
                        <a:t>- AIRS, </a:t>
                      </a:r>
                      <a:r>
                        <a:rPr lang="en-GB" sz="1600" baseline="0" dirty="0" err="1"/>
                        <a:t>CrIS</a:t>
                      </a:r>
                      <a:r>
                        <a:rPr lang="en-GB" sz="1600" baseline="0" dirty="0"/>
                        <a:t>, HIRS, IASI, IRAS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79857"/>
                  </a:ext>
                </a:extLst>
              </a:tr>
              <a:tr h="86803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LEO MW Sounders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LEO MW Sounders</a:t>
                      </a:r>
                    </a:p>
                    <a:p>
                      <a:r>
                        <a:rPr lang="en-GB" sz="1600" dirty="0"/>
                        <a:t>- AMSUA, MHS, ATMS,</a:t>
                      </a:r>
                      <a:r>
                        <a:rPr lang="en-GB" sz="1600" baseline="0" dirty="0"/>
                        <a:t> MSU, MWHS, MWHS2, MWTS, SSMIS, SSU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59201"/>
                  </a:ext>
                </a:extLst>
              </a:tr>
              <a:tr h="62447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LEO MW Imagers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LEO MW Imagers</a:t>
                      </a:r>
                    </a:p>
                    <a:p>
                      <a:pPr marL="285750" marR="0" lvl="0" indent="-28575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aseline="0" dirty="0"/>
                        <a:t>SSMI, </a:t>
                      </a:r>
                      <a:r>
                        <a:rPr lang="en-GB" sz="1600" baseline="0" dirty="0" err="1"/>
                        <a:t>Windsat</a:t>
                      </a:r>
                      <a:r>
                        <a:rPr lang="en-GB" sz="1600" baseline="0" dirty="0"/>
                        <a:t>, GMI, SAPHIR, AMSR2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514686"/>
                  </a:ext>
                </a:extLst>
              </a:tr>
              <a:tr h="680625">
                <a:tc>
                  <a:txBody>
                    <a:bodyPr/>
                    <a:lstStyle/>
                    <a:p>
                      <a:r>
                        <a:rPr lang="en-GB" sz="2000" dirty="0"/>
                        <a:t>Change Alerts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No? (only prototype)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– hard + soft limits</a:t>
                      </a:r>
                    </a:p>
                    <a:p>
                      <a:pPr marL="0" marR="0" lvl="0" indent="0" algn="l" defTabSz="1125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- Email alerts </a:t>
                      </a:r>
                      <a:br>
                        <a:rPr lang="en-GB" sz="2000" dirty="0"/>
                      </a:br>
                      <a:r>
                        <a:rPr lang="en-GB" sz="2000" dirty="0"/>
                        <a:t>+ others</a:t>
                      </a:r>
                      <a:r>
                        <a:rPr lang="en-GB" sz="2000" baseline="0" dirty="0"/>
                        <a:t> via </a:t>
                      </a:r>
                      <a:r>
                        <a:rPr lang="en-GB" sz="2000" baseline="0" dirty="0">
                          <a:hlinkClick r:id="rId3"/>
                        </a:rPr>
                        <a:t>NWPSAF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88593"/>
                  </a:ext>
                </a:extLst>
              </a:tr>
              <a:tr h="680625">
                <a:tc>
                  <a:txBody>
                    <a:bodyPr/>
                    <a:lstStyle/>
                    <a:p>
                      <a:r>
                        <a:rPr lang="en-GB" sz="2000" dirty="0"/>
                        <a:t>Maintain Block lists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Yes – instruments + channels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62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7171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571" y="996657"/>
            <a:ext cx="114953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For GEO imagers, GSICS corrections only depend on scene radiance and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Vary slowly based on ~monthly rolling window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In general the radiometric biases can also be functions of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date, time of day,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instrument scan and solar geometry, latitude, longitude,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radiance, </a:t>
            </a:r>
            <a:r>
              <a:rPr lang="en-GB" sz="2000" b="0" dirty="0" err="1">
                <a:solidFill>
                  <a:schemeClr val="tx1"/>
                </a:solidFill>
              </a:rPr>
              <a:t>airmass</a:t>
            </a:r>
            <a:r>
              <a:rPr lang="en-GB" sz="2000" b="0" dirty="0">
                <a:solidFill>
                  <a:schemeClr val="tx1"/>
                </a:solidFill>
              </a:rPr>
              <a:t>, water vapour burden, scene type (including polarisation),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Diagnose the sensitivity of instrument’s calibration to these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Similar to NWP bias correction 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Some bias variations may be due to the instrument’s calibration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Or reference instrument, inter-calibration algorithm, or NWP and/or RTM </a:t>
            </a:r>
            <a:endParaRPr lang="en-GB" sz="2000" b="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Comparison of GSICS results and NWP biases can provide valuable insight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3610" y="24046"/>
            <a:ext cx="9270890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Radiometric Calibration Dependences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2069" y="1070315"/>
            <a:ext cx="6439988" cy="5074582"/>
          </a:xfrm>
          <a:prstGeom prst="rect">
            <a:avLst/>
          </a:prstGeom>
        </p:spPr>
        <p:txBody>
          <a:bodyPr/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7141175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610" y="24046"/>
            <a:ext cx="9270890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Radiometric – or Spectral Errors?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23943" y="1162050"/>
            <a:ext cx="6439988" cy="5074582"/>
          </a:xfrm>
          <a:prstGeom prst="rect">
            <a:avLst/>
          </a:prstGeom>
        </p:spPr>
        <p:txBody>
          <a:bodyPr/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33485"/>
            <a:ext cx="56645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GSICS focused on characterising errors as radiometric biases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Some cases better explained as errors in spectral 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e.g. due to modification of SRF </a:t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>(Spectral Response Function)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e.g. Meteosat/SEVIRI 13.4µm bias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Varies with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Due to ice contamination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Ice libration band modifies SRF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Appears as radiometric bias</a:t>
            </a:r>
            <a:endParaRPr lang="en-US" sz="20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Users preferred correction in radiance-space (still?)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No need to update RTMs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965" y="1033485"/>
            <a:ext cx="6419850" cy="4848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6926" y="5412840"/>
            <a:ext cx="640507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Time Series of Bias in Meteosat-10/SEVIRI IR13.4 channel from GSICS Re-Analysis Correction for standard scene (267K)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based on inter-calibration with </a:t>
            </a:r>
            <a:r>
              <a:rPr lang="en-US" sz="1400" dirty="0" err="1">
                <a:solidFill>
                  <a:schemeClr val="tx1"/>
                </a:solidFill>
              </a:rPr>
              <a:t>Metop</a:t>
            </a:r>
            <a:r>
              <a:rPr lang="en-US" sz="1400" dirty="0">
                <a:solidFill>
                  <a:schemeClr val="tx1"/>
                </a:solidFill>
              </a:rPr>
              <a:t>-B/IASI.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From </a:t>
            </a:r>
            <a:r>
              <a:rPr lang="en-GB" sz="1400" dirty="0">
                <a:solidFill>
                  <a:schemeClr val="tx1"/>
                </a:solidFill>
              </a:rPr>
              <a:t>GSICS Plotting Tool: </a:t>
            </a:r>
            <a:r>
              <a:rPr lang="en-GB" sz="1400" b="0" dirty="0">
                <a:hlinkClick r:id="rId4"/>
              </a:rPr>
              <a:t>gsics.tools.eumetsat.int/plotter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328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610" y="24046"/>
            <a:ext cx="9270890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GSICS </a:t>
            </a:r>
            <a:r>
              <a:rPr lang="en-DE" sz="3200" dirty="0">
                <a:solidFill>
                  <a:schemeClr val="bg1"/>
                </a:solidFill>
              </a:rPr>
              <a:t>–</a:t>
            </a:r>
            <a:r>
              <a:rPr lang="en-US" sz="3200" dirty="0">
                <a:solidFill>
                  <a:schemeClr val="bg1"/>
                </a:solidFill>
              </a:rPr>
              <a:t> SRF Updates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23943" y="1162050"/>
            <a:ext cx="6439988" cy="5074582"/>
          </a:xfrm>
          <a:prstGeom prst="rect">
            <a:avLst/>
          </a:prstGeom>
        </p:spPr>
        <p:txBody>
          <a:bodyPr/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26572" y="1033485"/>
            <a:ext cx="63354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GSICS was instrumental in refining SRFs for IR channels of GOES &amp; AMI imagers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By optimising differences in inter-comparison with hyperspectral reference instrument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During Commissioning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Important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tx1"/>
                </a:solidFill>
              </a:rPr>
              <a:t>GSICS investigating SRF retrievals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Based on comparison with hyperspectral ref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At least for non-window channels</a:t>
            </a:r>
            <a:endParaRPr lang="en-US" sz="2000" b="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2057" y="5728488"/>
            <a:ext cx="5427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GOES-13 Imager Channel 6 SRFs, (blue) original and (red) revised from the instrument vendor, and (green) NOAA-recommended SRF, superimposed on (black) AIRS spectral radiance. 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From Wu </a:t>
            </a:r>
            <a:r>
              <a:rPr lang="en-GB" sz="1200" dirty="0">
                <a:solidFill>
                  <a:schemeClr val="tx1"/>
                </a:solidFill>
              </a:rPr>
              <a:t>&amp;</a:t>
            </a:r>
            <a:r>
              <a:rPr lang="en-US" sz="1200" dirty="0">
                <a:solidFill>
                  <a:schemeClr val="tx1"/>
                </a:solidFill>
              </a:rPr>
              <a:t> Fu 2013, </a:t>
            </a:r>
            <a:r>
              <a:rPr lang="en-US" sz="1200" dirty="0">
                <a:solidFill>
                  <a:schemeClr val="tx1"/>
                </a:solidFill>
                <a:hlinkClick r:id="rId3"/>
              </a:rPr>
              <a:t>10.1109/TGRS.2012.2236100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931" y="1148009"/>
            <a:ext cx="3966072" cy="4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76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6571" y="996657"/>
            <a:ext cx="1149531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ECMWF/EUMETSAT NWP SAF Workshop </a:t>
            </a:r>
            <a:r>
              <a:rPr lang="en-US" sz="1600" b="0" dirty="0">
                <a:solidFill>
                  <a:schemeClr val="tx1"/>
                </a:solidFill>
              </a:rPr>
              <a:t>on treatment of random and systematic errors in satellite data assimilation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2-5 Nov 2020 -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The workshop encourages community efforts to better analyse and address observation-related biases, through: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inter-comparison of bias corrections from different centres (incl. bias models used),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open sharing of databases with feedback information,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better dialogue between NWP centres, GSICS and instrument designers.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Continued effort should be made to identify biases at source.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Bias Correction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Bias corrections and model predictor bias definitions could be exchanged between centers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and compared for the different types of instruments,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including with other independent estimates (e.g. GSICS)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Anchor Observations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Can be assimilated without bias correction – help identified model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GNSSRO, CLARREO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Potential GSICS Corrected observations in future?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Recommendation</a:t>
            </a:r>
            <a:r>
              <a:rPr lang="en-US" sz="1600" b="0" dirty="0">
                <a:solidFill>
                  <a:schemeClr val="tx1"/>
                </a:solidFill>
              </a:rPr>
              <a:t>: Explore the use of hyperspectral infrared satellite data as anchor measurements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Recommendation</a:t>
            </a:r>
            <a:r>
              <a:rPr lang="en-GB" sz="1600" b="0" dirty="0">
                <a:solidFill>
                  <a:schemeClr val="tx1"/>
                </a:solidFill>
              </a:rPr>
              <a:t>: establish greater dialogue between NWP centres and GSICS leading to a systematic data exchange system for biases and alerts. </a:t>
            </a:r>
          </a:p>
          <a:p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63610" y="24046"/>
            <a:ext cx="9270890" cy="924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Outcome of ECMWF/NWP SAF Error Workshop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2069" y="1070315"/>
            <a:ext cx="6439988" cy="5074582"/>
          </a:xfrm>
          <a:prstGeom prst="rect">
            <a:avLst/>
          </a:prstGeom>
        </p:spPr>
        <p:txBody>
          <a:bodyPr/>
          <a:lstStyle>
            <a:lvl1pPr marL="328254" indent="-32825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431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14423" indent="-351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939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406804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446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969526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954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532248" indent="-28136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62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3094970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6pPr>
            <a:lvl7pPr marL="3657691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7pPr>
            <a:lvl8pPr marL="4220413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8pPr>
            <a:lvl9pPr marL="4783135" indent="-281361" algn="l" rtl="0" eaLnBrk="1" fontAlgn="base" hangingPunct="1">
              <a:spcBef>
                <a:spcPct val="20000"/>
              </a:spcBef>
              <a:spcAft>
                <a:spcPct val="0"/>
              </a:spcAft>
              <a:defRPr sz="2954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6486792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49" y="1237127"/>
            <a:ext cx="11368946" cy="5262675"/>
          </a:xfrm>
        </p:spPr>
        <p:txBody>
          <a:bodyPr>
            <a:normAutofit fontScale="47500" lnSpcReduction="20000"/>
          </a:bodyPr>
          <a:lstStyle/>
          <a:p>
            <a:pPr marL="562722" lvl="1" indent="0">
              <a:buNone/>
            </a:pPr>
            <a:endParaRPr lang="en-US" sz="3508" dirty="0"/>
          </a:p>
          <a:p>
            <a:r>
              <a:rPr lang="en-US" sz="4000" dirty="0"/>
              <a:t>GSICS and NWP can provide information on satellite instruments’ biases</a:t>
            </a:r>
          </a:p>
          <a:p>
            <a:pPr lvl="1"/>
            <a:r>
              <a:rPr lang="en-US" sz="3508" dirty="0"/>
              <a:t>Radiometric – or Spectral</a:t>
            </a:r>
          </a:p>
          <a:p>
            <a:pPr lvl="1"/>
            <a:endParaRPr lang="en-US" sz="3508" dirty="0"/>
          </a:p>
          <a:p>
            <a:r>
              <a:rPr lang="en-US" sz="4000" dirty="0"/>
              <a:t>Comparing GSICS and NWP results can help understand biases causes</a:t>
            </a:r>
          </a:p>
          <a:p>
            <a:pPr lvl="1"/>
            <a:r>
              <a:rPr lang="en-US" sz="3508" dirty="0"/>
              <a:t>and ultimately improve them at source</a:t>
            </a:r>
          </a:p>
          <a:p>
            <a:pPr lvl="1"/>
            <a:endParaRPr lang="en-US" sz="3508" dirty="0"/>
          </a:p>
          <a:p>
            <a:r>
              <a:rPr lang="en-US" sz="4000" dirty="0"/>
              <a:t>Cooperative framework between GSICS and the NWP community </a:t>
            </a:r>
          </a:p>
          <a:p>
            <a:pPr lvl="1"/>
            <a:endParaRPr lang="en-US" sz="3508" dirty="0"/>
          </a:p>
          <a:p>
            <a:r>
              <a:rPr lang="en-US" sz="4000" dirty="0"/>
              <a:t>What to exchange?</a:t>
            </a:r>
          </a:p>
          <a:p>
            <a:pPr lvl="1"/>
            <a:r>
              <a:rPr lang="en-US" sz="3508" dirty="0"/>
              <a:t>Satellite instrument biases, alerts, block lists</a:t>
            </a:r>
          </a:p>
          <a:p>
            <a:pPr lvl="1"/>
            <a:endParaRPr lang="en-US" sz="3508" dirty="0"/>
          </a:p>
          <a:p>
            <a:r>
              <a:rPr lang="en-US" sz="4000" dirty="0"/>
              <a:t>How to exchange?</a:t>
            </a:r>
          </a:p>
          <a:p>
            <a:pPr lvl="1"/>
            <a:r>
              <a:rPr lang="en-US" sz="3508" dirty="0"/>
              <a:t>Define standards? Or start with ad-hoc informal emails?</a:t>
            </a:r>
          </a:p>
          <a:p>
            <a:pPr lvl="1"/>
            <a:r>
              <a:rPr lang="en-US" sz="3508" dirty="0"/>
              <a:t>(ECMWF can also share values – not just plots)</a:t>
            </a:r>
          </a:p>
          <a:p>
            <a:pPr lvl="1"/>
            <a:endParaRPr lang="en-US" sz="3508" dirty="0"/>
          </a:p>
          <a:p>
            <a:r>
              <a:rPr lang="en-US" sz="4000" dirty="0"/>
              <a:t>Who? How to set up dialogue with NWP Community?</a:t>
            </a:r>
          </a:p>
          <a:p>
            <a:pPr lvl="1"/>
            <a:r>
              <a:rPr lang="en-US" sz="3508" dirty="0">
                <a:hlinkClick r:id="rId3"/>
              </a:rPr>
              <a:t>NWP-SAF</a:t>
            </a:r>
            <a:r>
              <a:rPr lang="en-US" sz="3508" dirty="0"/>
              <a:t> – currently assigning new coordinator</a:t>
            </a:r>
          </a:p>
          <a:p>
            <a:pPr lvl="1"/>
            <a:r>
              <a:rPr lang="en-US" sz="3508" dirty="0">
                <a:hlinkClick r:id="rId4"/>
              </a:rPr>
              <a:t>International TOVS Working Group</a:t>
            </a:r>
            <a:endParaRPr lang="en-US" sz="3508" dirty="0"/>
          </a:p>
          <a:p>
            <a:pPr lvl="1"/>
            <a:r>
              <a:rPr lang="en-US" sz="3508" dirty="0"/>
              <a:t>Others?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26550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F10032D-85B5-4306-82CC-47275A0559E9}" vid="{A0C3C1E4-82B4-4DE5-AC93-43DC36640A7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(16_9 format)</Template>
  <TotalTime>1516</TotalTime>
  <Words>767</Words>
  <Application>Microsoft Office PowerPoint</Application>
  <PresentationFormat>Widescreen</PresentationFormat>
  <Paragraphs>134</Paragraphs>
  <Slides>8</Slides>
  <Notes>7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Viewgraph Landscape Template</vt:lpstr>
      <vt:lpstr>PowerPoint Presentation</vt:lpstr>
      <vt:lpstr>Compare GSICS and NWP Bias Monitoring</vt:lpstr>
      <vt:lpstr>GSICS-NWP Commonalities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Hewison</dc:creator>
  <cp:lastModifiedBy>Tim Hewison</cp:lastModifiedBy>
  <cp:revision>85</cp:revision>
  <cp:lastPrinted>2006-03-06T14:11:17Z</cp:lastPrinted>
  <dcterms:created xsi:type="dcterms:W3CDTF">2020-10-28T10:03:20Z</dcterms:created>
  <dcterms:modified xsi:type="dcterms:W3CDTF">2021-04-02T02:35:40Z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1199502</vt:lpwstr>
  </property>
  <property fmtid="{D5CDD505-2E9C-101B-9397-08002B2CF9AE}" pid="3" name="DM_DOCNAME">
    <vt:lpwstr>Hewison_GSICS-ECMWF_ErrorWorkshop</vt:lpwstr>
  </property>
  <property fmtid="{D5CDD505-2E9C-101B-9397-08002B2CF9AE}" pid="4" name="DM_AUTHOR">
    <vt:lpwstr>Tim Hewison</vt:lpwstr>
  </property>
  <property fmtid="{D5CDD505-2E9C-101B-9397-08002B2CF9AE}" pid="5" name="DM_E_DOC_NO">
    <vt:lpwstr>EUM/RSP/VWG/20/1199502</vt:lpwstr>
  </property>
  <property fmtid="{D5CDD505-2E9C-101B-9397-08002B2CF9AE}" pid="6" name="DM_E_VER_NO">
    <vt:lpwstr>1A</vt:lpwstr>
  </property>
  <property fmtid="{D5CDD505-2E9C-101B-9397-08002B2CF9AE}" pid="7" name="DM_E_ISS_DATE">
    <vt:lpwstr>2 November 2020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</Properties>
</file>