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705" r:id="rId2"/>
  </p:sldMasterIdLst>
  <p:notesMasterIdLst>
    <p:notesMasterId r:id="rId19"/>
  </p:notesMasterIdLst>
  <p:handoutMasterIdLst>
    <p:handoutMasterId r:id="rId20"/>
  </p:handoutMasterIdLst>
  <p:sldIdLst>
    <p:sldId id="714" r:id="rId3"/>
    <p:sldId id="799" r:id="rId4"/>
    <p:sldId id="784" r:id="rId5"/>
    <p:sldId id="795" r:id="rId6"/>
    <p:sldId id="779" r:id="rId7"/>
    <p:sldId id="796" r:id="rId8"/>
    <p:sldId id="790" r:id="rId9"/>
    <p:sldId id="257" r:id="rId10"/>
    <p:sldId id="801" r:id="rId11"/>
    <p:sldId id="802" r:id="rId12"/>
    <p:sldId id="903" r:id="rId13"/>
    <p:sldId id="256" r:id="rId14"/>
    <p:sldId id="798" r:id="rId15"/>
    <p:sldId id="800" r:id="rId16"/>
    <p:sldId id="783" r:id="rId17"/>
    <p:sldId id="735" r:id="rId18"/>
  </p:sldIdLst>
  <p:sldSz cx="9144000" cy="6858000" type="screen4x3"/>
  <p:notesSz cx="6735763" cy="9799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6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ей Рублев" initials="АР" lastIdx="1" clrIdx="0">
    <p:extLst>
      <p:ext uri="{19B8F6BF-5375-455C-9EA6-DF929625EA0E}">
        <p15:presenceInfo xmlns:p15="http://schemas.microsoft.com/office/powerpoint/2012/main" userId="f5011d26665246d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00FF"/>
    <a:srgbClr val="D0D8E8"/>
    <a:srgbClr val="339933"/>
    <a:srgbClr val="FDEADA"/>
    <a:srgbClr val="3333FF"/>
    <a:srgbClr val="333333"/>
    <a:srgbClr val="008000"/>
    <a:srgbClr val="5F5F5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29" autoAdjust="0"/>
    <p:restoredTop sz="95965" autoAdjust="0"/>
  </p:normalViewPr>
  <p:slideViewPr>
    <p:cSldViewPr snapToGrid="0">
      <p:cViewPr varScale="1">
        <p:scale>
          <a:sx n="124" d="100"/>
          <a:sy n="124" d="100"/>
        </p:scale>
        <p:origin x="9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874" y="-108"/>
      </p:cViewPr>
      <p:guideLst>
        <p:guide orient="horz" pos="3086"/>
        <p:guide pos="212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565" cy="4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6" tIns="45632" rIns="91266" bIns="45632" numCol="1" anchor="t" anchorCtr="0" compatLnSpc="1">
            <a:prstTxWarp prst="textNoShape">
              <a:avLst/>
            </a:prstTxWarp>
          </a:bodyPr>
          <a:lstStyle>
            <a:lvl1pPr defTabSz="911916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626" y="0"/>
            <a:ext cx="2919565" cy="4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6" tIns="45632" rIns="91266" bIns="45632" numCol="1" anchor="t" anchorCtr="0" compatLnSpc="1">
            <a:prstTxWarp prst="textNoShape">
              <a:avLst/>
            </a:prstTxWarp>
          </a:bodyPr>
          <a:lstStyle>
            <a:lvl1pPr algn="r" defTabSz="911916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9107"/>
            <a:ext cx="2919565" cy="4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6" tIns="45632" rIns="91266" bIns="45632" numCol="1" anchor="b" anchorCtr="0" compatLnSpc="1">
            <a:prstTxWarp prst="textNoShape">
              <a:avLst/>
            </a:prstTxWarp>
          </a:bodyPr>
          <a:lstStyle>
            <a:lvl1pPr defTabSz="911916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626" y="9309107"/>
            <a:ext cx="2919565" cy="4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6" tIns="45632" rIns="91266" bIns="45632" numCol="1" anchor="b" anchorCtr="0" compatLnSpc="1">
            <a:prstTxWarp prst="textNoShape">
              <a:avLst/>
            </a:prstTxWarp>
          </a:bodyPr>
          <a:lstStyle>
            <a:lvl1pPr algn="r" defTabSz="911916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565" cy="4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6" tIns="45632" rIns="91266" bIns="45632" numCol="1" anchor="t" anchorCtr="0" compatLnSpc="1">
            <a:prstTxWarp prst="textNoShape">
              <a:avLst/>
            </a:prstTxWarp>
          </a:bodyPr>
          <a:lstStyle>
            <a:lvl1pPr defTabSz="911916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626" y="0"/>
            <a:ext cx="2919565" cy="4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6" tIns="45632" rIns="91266" bIns="45632" numCol="1" anchor="t" anchorCtr="0" compatLnSpc="1">
            <a:prstTxWarp prst="textNoShape">
              <a:avLst/>
            </a:prstTxWarp>
          </a:bodyPr>
          <a:lstStyle>
            <a:lvl1pPr algn="r" defTabSz="911916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36600"/>
            <a:ext cx="4900613" cy="3675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62" y="4656121"/>
            <a:ext cx="5389240" cy="44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6" tIns="45632" rIns="91266" bIns="456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9107"/>
            <a:ext cx="2919565" cy="4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6" tIns="45632" rIns="91266" bIns="45632" numCol="1" anchor="b" anchorCtr="0" compatLnSpc="1">
            <a:prstTxWarp prst="textNoShape">
              <a:avLst/>
            </a:prstTxWarp>
          </a:bodyPr>
          <a:lstStyle>
            <a:lvl1pPr defTabSz="911916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626" y="9309107"/>
            <a:ext cx="2919565" cy="4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6" tIns="45632" rIns="91266" bIns="45632" numCol="1" anchor="b" anchorCtr="0" compatLnSpc="1">
            <a:prstTxWarp prst="textNoShape">
              <a:avLst/>
            </a:prstTxWarp>
          </a:bodyPr>
          <a:lstStyle>
            <a:lvl1pPr algn="r" defTabSz="911916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193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3AA88-98BF-4FC1-BE7D-F98D799AAF8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59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17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82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0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66DE0-59E1-4870-A71D-0205690AA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C03415-F3A1-4825-B710-4BE8D25BF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D1FF92-49A8-4FEA-9F6D-776F1C10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A734-5893-44A2-A9FA-E54607372CB0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B51025-CC28-44FA-9ED6-C848C73EB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9BA43B-9B4E-429B-81C0-B4270D8C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726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E196E-33FA-452C-9B8E-97E811834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153BA1-2C0C-4DBA-856A-8E7C363E9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7F3378-F8A9-41A0-A297-7F36EDDD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A734-5893-44A2-A9FA-E54607372CB0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2B76F8-4080-4BD1-901D-75184335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0DB14-ADEB-48C1-8BBC-22C7B508C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700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BFA8F8-F754-4F7B-9A1D-71117ECD5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2A4491-30D1-48E3-BA5B-46A4940C7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78687B-E659-43DE-8F7B-EFB83FF0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A734-5893-44A2-A9FA-E54607372CB0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4A1CC7-CBF5-41F7-96CE-4D18622DC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EE18F3-43BE-4D45-9944-EC76D930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0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(Doh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endParaRPr lang="ko-KR" altLang="en-US" dirty="0"/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152400" y="735870"/>
            <a:ext cx="880615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8359140" y="6602009"/>
            <a:ext cx="784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1DDF0A2-C106-43E5-8EA9-B1F17B7001B3}" type="slidenum">
              <a:rPr lang="ko-KR" altLang="en-US" sz="1000" b="1" smtClean="0">
                <a:solidFill>
                  <a:prstClr val="white">
                    <a:lumMod val="50000"/>
                  </a:prstClr>
                </a:solidFill>
                <a:latin typeface="맑은 고딕" pitchFamily="50" charset="-127"/>
              </a:rPr>
              <a:pPr algn="r"/>
              <a:t>‹#›</a:t>
            </a:fld>
            <a:endParaRPr lang="en-US" altLang="ko-KR" sz="1000" b="1" dirty="0">
              <a:solidFill>
                <a:prstClr val="white">
                  <a:lumMod val="50000"/>
                </a:prstClr>
              </a:solidFill>
              <a:latin typeface="맑은 고딕" pitchFamily="50" charset="-127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0471" y="914400"/>
            <a:ext cx="8554646" cy="5853816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299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042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4DA0DAA-C712-4553-BA3D-07126F219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65288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668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305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237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716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6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73AE8-0B06-4A7F-9AD1-B4BD377E7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1A6925-FDDB-4C57-97E6-B5E876D18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0641-BB71-4DEC-A91B-7BC61C97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A734-5893-44A2-A9FA-E54607372CB0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BC7258-19BC-442A-8734-57A08FC8A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A35974-32D1-4140-9A26-D4F601E17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275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031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09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65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821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(Doh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359140" y="6602009"/>
            <a:ext cx="784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1DDF0A2-C106-43E5-8EA9-B1F17B7001B3}" type="slidenum">
              <a:rPr lang="ko-KR" altLang="en-US" sz="1000" b="1" smtClean="0">
                <a:solidFill>
                  <a:prstClr val="white">
                    <a:lumMod val="50000"/>
                  </a:prstClr>
                </a:solidFill>
                <a:latin typeface="맑은 고딕" pitchFamily="50" charset="-127"/>
              </a:rPr>
              <a:pPr algn="r"/>
              <a:t>‹#›</a:t>
            </a:fld>
            <a:endParaRPr lang="en-US" altLang="ko-KR" sz="1000" b="1" dirty="0">
              <a:solidFill>
                <a:prstClr val="white">
                  <a:lumMod val="50000"/>
                </a:prstClr>
              </a:solidFill>
              <a:latin typeface="맑은 고딕" pitchFamily="50" charset="-127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0471" y="914400"/>
            <a:ext cx="8554646" cy="5853816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433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2487A-DA10-4F60-BB1F-92FCCEEE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4F8E82-4767-41F6-8C55-C78401D67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88B9D4-3915-4E9D-A56E-4DD84F349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A734-5893-44A2-A9FA-E54607372CB0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C44F41-C0EF-4314-977D-AF353EEEE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20AC28-1272-471D-961D-C351E31AE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38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99A44-EEA3-44A9-AB02-A78A6FC86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F02D59-5593-4EA8-9EB2-173554E960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DD4518-BC9A-42F4-BE71-384652B0B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1A6B65-FAF8-492A-BA2D-6DA3C1CC4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A734-5893-44A2-A9FA-E54607372CB0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B9B19C-C7F3-4022-B0F5-494075CF6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9509BE-A51C-4193-8DF7-605E27BCA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37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B857F-889F-4358-934F-021853DD7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9B5B7F-8B1F-4EA4-AC1A-E32AF1266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C838D1-32CF-4A8D-9B5F-F1B346FD5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C5BB68-54D0-4C89-ACB5-6A2C1FA54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8AF309A-5082-4352-BC42-48D082101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C10FAD-AE9E-4E6D-AE61-E5338FE67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A734-5893-44A2-A9FA-E54607372CB0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2199BE-D60D-4116-B167-04FE84D5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E67FFB-8E08-44AC-BED0-7A673E945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91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931D7-5A9F-4A7C-951C-299036B8E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CDD165-B13C-4265-9941-3539165C4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A734-5893-44A2-A9FA-E54607372CB0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E3BF4B-1465-4B24-9C5A-7DC1443A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F331B4-70A1-4D05-B5A7-AC639736F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70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D684E63-ECAE-416B-8820-B93D3F04F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A734-5893-44A2-A9FA-E54607372CB0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88CB61-9BC0-4572-A296-8F8A55D4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55E92CF-1AC9-424E-9151-0DCB75AA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832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5F640-68FD-44CA-B3A5-DF55FD1F5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62BDAC-A3CA-4D71-BBC0-B116F50C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116F05-8DC0-48F5-A4FE-619EE23EB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6434FC-3E45-42DF-AA97-C237FEA1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A734-5893-44A2-A9FA-E54607372CB0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3DEE1D-9FFD-4CC5-A501-DC35AB531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D52F5F-75DF-46E6-8943-06D31361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294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556E7-DC42-4691-91BB-BD844FEC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B3C796-47BD-48DF-8FDB-5AF34D93E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F7D050-CB8F-4239-A092-259A57924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6CFE2B-5A0A-4ED5-A2A0-8227A6979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A734-5893-44A2-A9FA-E54607372CB0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9A5406-23DA-483D-A309-91893770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5BF831-6A40-4605-864E-405DE9078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99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21178-CEB5-44A7-8173-83CAB3ED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7C4454-FE6E-4814-8E16-6BDFDB95A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8DA9E1-CF10-477E-9C6D-43EBD47E0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AA734-5893-44A2-A9FA-E54607372CB0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FD6D2A-C077-4D11-AE71-B1FDF2823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86AD67-E834-4B45-80E9-50505F73D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87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400800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C49DCF32-3C5C-4E70-87CC-F4B1F340A5EC}" type="slidenum">
              <a:rPr lang="ru-RU" smtClean="0"/>
              <a:t>‹#›</a:t>
            </a:fld>
            <a:endParaRPr lang="ru-RU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57200" y="16002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57200" y="6400800"/>
            <a:ext cx="56467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it-IT" sz="1000" b="1" dirty="0"/>
              <a:t>GSICS </a:t>
            </a:r>
            <a:r>
              <a:rPr lang="en-GB" sz="1000" b="1" dirty="0"/>
              <a:t>Agency</a:t>
            </a:r>
            <a:r>
              <a:rPr lang="en-GB" sz="1000" b="1" baseline="0" dirty="0"/>
              <a:t> Report</a:t>
            </a:r>
            <a:endParaRPr lang="en-US" sz="1000" b="1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457200" y="6324600"/>
            <a:ext cx="822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pic>
        <p:nvPicPr>
          <p:cNvPr id="2" name="Picture 18" descr="GLOGO_smal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971413" y="854075"/>
            <a:ext cx="41021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9" descr="GLOGO_smal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8123813" y="1006475"/>
            <a:ext cx="41021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20" descr="GLOGO_smal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866638" y="815975"/>
            <a:ext cx="41021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miu\Dropbox\gsics_WG_log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6183" y="330201"/>
            <a:ext cx="2815396" cy="719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056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lanet.rssi.ru/calval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et.rssi.ru/calva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jpeg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0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AF0C06C-A120-4CEF-A9AD-F4118C12BC7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9" name="Rectangle 44">
            <a:extLst>
              <a:ext uri="{FF2B5EF4-FFF2-40B4-BE49-F238E27FC236}">
                <a16:creationId xmlns:a16="http://schemas.microsoft.com/office/drawing/2014/main" id="{94DDE26F-B48E-4AD7-9C13-9937766E880D}"/>
              </a:ext>
            </a:extLst>
          </p:cNvPr>
          <p:cNvSpPr txBox="1">
            <a:spLocks noChangeArrowheads="1"/>
          </p:cNvSpPr>
          <p:nvPr/>
        </p:nvSpPr>
        <p:spPr>
          <a:xfrm>
            <a:off x="552450" y="1267400"/>
            <a:ext cx="7886700" cy="5510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b="1" kern="0">
                <a:latin typeface="Arial" pitchFamily="34" charset="0"/>
                <a:cs typeface="Arial" pitchFamily="34" charset="0"/>
              </a:rPr>
              <a:t>Report from ROSHYDROMET </a:t>
            </a:r>
            <a:br>
              <a:rPr lang="en-US" sz="4000" b="1" kern="0">
                <a:latin typeface="Arial" pitchFamily="34" charset="0"/>
                <a:cs typeface="Arial" pitchFamily="34" charset="0"/>
              </a:rPr>
            </a:br>
            <a:endParaRPr lang="en-GB" sz="280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79147B2-DC77-4A22-AE1F-8F98E8409C22}"/>
              </a:ext>
            </a:extLst>
          </p:cNvPr>
          <p:cNvSpPr txBox="1">
            <a:spLocks/>
          </p:cNvSpPr>
          <p:nvPr/>
        </p:nvSpPr>
        <p:spPr bwMode="auto">
          <a:xfrm>
            <a:off x="1036938" y="2890411"/>
            <a:ext cx="707012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58775"/>
            <a:r>
              <a:rPr lang="en-US" altLang="en-US" sz="2900" b="1" i="1" dirty="0">
                <a:solidFill>
                  <a:schemeClr val="tx1"/>
                </a:solidFill>
                <a:latin typeface="Arial" pitchFamily="34" charset="0"/>
              </a:rPr>
              <a:t>Presenter -  </a:t>
            </a:r>
            <a:r>
              <a:rPr lang="fr-CH" altLang="en-US" sz="2900" b="1" i="1" dirty="0">
                <a:solidFill>
                  <a:schemeClr val="tx1"/>
                </a:solidFill>
                <a:latin typeface="Arial" pitchFamily="34" charset="0"/>
              </a:rPr>
              <a:t>Alexey Rublev</a:t>
            </a:r>
          </a:p>
          <a:p>
            <a:r>
              <a:rPr lang="fr-CH" altLang="en-US" sz="2800" b="1" i="1" dirty="0">
                <a:solidFill>
                  <a:schemeClr val="tx1"/>
                </a:solidFill>
                <a:latin typeface="Arial" pitchFamily="34" charset="0"/>
              </a:rPr>
              <a:t>State Research Center “PLANETA”</a:t>
            </a:r>
            <a:r>
              <a:rPr lang="ru-RU" altLang="en-US" sz="2800" b="1" i="1" dirty="0">
                <a:solidFill>
                  <a:schemeClr val="tx1"/>
                </a:solidFill>
                <a:latin typeface="Arial" pitchFamily="34" charset="0"/>
              </a:rPr>
              <a:t>, </a:t>
            </a:r>
            <a:r>
              <a:rPr lang="en-US" altLang="en-US" sz="2800" b="1" i="1" dirty="0">
                <a:solidFill>
                  <a:schemeClr val="tx1"/>
                </a:solidFill>
                <a:latin typeface="Arial" pitchFamily="34" charset="0"/>
              </a:rPr>
              <a:t>ROSHYDROMET</a:t>
            </a:r>
          </a:p>
          <a:p>
            <a:r>
              <a:rPr lang="ru-RU" altLang="en-US" sz="2800" b="1" i="1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altLang="en-US" sz="2800" b="1" i="1" dirty="0">
                <a:solidFill>
                  <a:schemeClr val="tx1"/>
                </a:solidFill>
                <a:latin typeface="Arial" pitchFamily="34" charset="0"/>
              </a:rPr>
              <a:t>Russia</a:t>
            </a:r>
            <a:endParaRPr lang="fr-CH" altLang="en-US" sz="2800" b="1" i="1" dirty="0">
              <a:solidFill>
                <a:schemeClr val="tx1"/>
              </a:solidFill>
              <a:latin typeface="Arial" pitchFamily="34" charset="0"/>
            </a:endParaRPr>
          </a:p>
          <a:p>
            <a:endParaRPr lang="fr-CH" altLang="en-US" sz="2800" i="1" dirty="0">
              <a:latin typeface="Arial" pitchFamily="34" charset="0"/>
            </a:endParaRP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B5953180-561B-46E4-89EE-0A4125D3E038}"/>
              </a:ext>
            </a:extLst>
          </p:cNvPr>
          <p:cNvSpPr txBox="1">
            <a:spLocks/>
          </p:cNvSpPr>
          <p:nvPr/>
        </p:nvSpPr>
        <p:spPr>
          <a:xfrm>
            <a:off x="1943206" y="4667869"/>
            <a:ext cx="5400600" cy="1039654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GSICS</a:t>
            </a:r>
            <a:r>
              <a:rPr lang="en-US" dirty="0">
                <a:latin typeface="Arial" pitchFamily="34" charset="0"/>
                <a:cs typeface="Arial" pitchFamily="34" charset="0"/>
              </a:rPr>
              <a:t>-EP-22, Online Meeting</a:t>
            </a:r>
          </a:p>
          <a:p>
            <a:pPr lvl="0" algn="ctr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lvl="0" algn="ctr"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30 March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883140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37DDC9-2D85-4784-8A47-48588253F79B}"/>
              </a:ext>
            </a:extLst>
          </p:cNvPr>
          <p:cNvSpPr txBox="1"/>
          <p:nvPr/>
        </p:nvSpPr>
        <p:spPr>
          <a:xfrm>
            <a:off x="3242664" y="222836"/>
            <a:ext cx="6070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 of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MSU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-GS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 #3 spatial resolution vs AHI/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Himawari-8measurements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(10.4 vs 10.8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D1045B-F30F-409E-8999-AA41616B4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753" y="1790727"/>
            <a:ext cx="2949722" cy="36240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2DA964-8A99-4D51-8231-B8749E065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287" y="1790727"/>
            <a:ext cx="2905453" cy="36240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D9A62F-9FBF-443A-BA49-9079C2297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17" y="1814705"/>
            <a:ext cx="2910095" cy="362400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5E452E4-9690-459D-9076-FA591FD8D6BA}"/>
              </a:ext>
            </a:extLst>
          </p:cNvPr>
          <p:cNvSpPr/>
          <p:nvPr/>
        </p:nvSpPr>
        <p:spPr>
          <a:xfrm>
            <a:off x="3042490" y="1882079"/>
            <a:ext cx="29310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AHI  4 km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</a:p>
          <a:p>
            <a:r>
              <a:rPr lang="ru-RU" sz="1400" b="1" dirty="0">
                <a:solidFill>
                  <a:schemeClr val="bg1"/>
                </a:solidFill>
                <a:latin typeface="Arial" charset="0"/>
              </a:rPr>
              <a:t>(</a:t>
            </a:r>
            <a:r>
              <a:rPr lang="en-US" sz="1400" b="1" dirty="0" err="1">
                <a:solidFill>
                  <a:schemeClr val="bg1"/>
                </a:solidFill>
                <a:latin typeface="Arial" charset="0"/>
              </a:rPr>
              <a:t>MSU</a:t>
            </a:r>
            <a:r>
              <a:rPr lang="en-US" sz="1400" b="1" dirty="0">
                <a:solidFill>
                  <a:schemeClr val="bg1"/>
                </a:solidFill>
                <a:latin typeface="Arial" charset="0"/>
              </a:rPr>
              <a:t> –GS nominal resolution</a:t>
            </a:r>
            <a:r>
              <a:rPr lang="ru-RU" sz="1400" b="1" dirty="0">
                <a:solidFill>
                  <a:schemeClr val="bg1"/>
                </a:solidFill>
                <a:latin typeface="Arial" charset="0"/>
              </a:rPr>
              <a:t>)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704BC6B-2EBF-4C7F-A91D-1F1B87879EC9}"/>
              </a:ext>
            </a:extLst>
          </p:cNvPr>
          <p:cNvSpPr/>
          <p:nvPr/>
        </p:nvSpPr>
        <p:spPr>
          <a:xfrm>
            <a:off x="225125" y="1844696"/>
            <a:ext cx="1296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AHI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2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km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63F08FD-3413-4088-8590-66188BCB2C5E}"/>
              </a:ext>
            </a:extLst>
          </p:cNvPr>
          <p:cNvSpPr/>
          <p:nvPr/>
        </p:nvSpPr>
        <p:spPr>
          <a:xfrm>
            <a:off x="6163707" y="1889319"/>
            <a:ext cx="1320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MSU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GS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Стрелка: изогнутая вниз 9">
            <a:extLst>
              <a:ext uri="{FF2B5EF4-FFF2-40B4-BE49-F238E27FC236}">
                <a16:creationId xmlns:a16="http://schemas.microsoft.com/office/drawing/2014/main" id="{B9E417E7-F4FE-438A-829C-50E066FC99B7}"/>
              </a:ext>
            </a:extLst>
          </p:cNvPr>
          <p:cNvSpPr/>
          <p:nvPr/>
        </p:nvSpPr>
        <p:spPr>
          <a:xfrm>
            <a:off x="1051101" y="1005697"/>
            <a:ext cx="3002069" cy="772310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: изогнутая вниз 10">
            <a:extLst>
              <a:ext uri="{FF2B5EF4-FFF2-40B4-BE49-F238E27FC236}">
                <a16:creationId xmlns:a16="http://schemas.microsoft.com/office/drawing/2014/main" id="{5B16F497-D410-41E5-8A62-13F8F50A24C0}"/>
              </a:ext>
            </a:extLst>
          </p:cNvPr>
          <p:cNvSpPr/>
          <p:nvPr/>
        </p:nvSpPr>
        <p:spPr>
          <a:xfrm>
            <a:off x="4516442" y="938323"/>
            <a:ext cx="4125545" cy="818604"/>
          </a:xfrm>
          <a:prstGeom prst="curvedDownArrow">
            <a:avLst>
              <a:gd name="adj1" fmla="val 26895"/>
              <a:gd name="adj2" fmla="val 50000"/>
              <a:gd name="adj3" fmla="val 2403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A7486F-C34D-4F15-A04B-932848E5FD4C}"/>
              </a:ext>
            </a:extLst>
          </p:cNvPr>
          <p:cNvSpPr txBox="1"/>
          <p:nvPr/>
        </p:nvSpPr>
        <p:spPr>
          <a:xfrm>
            <a:off x="1833156" y="1368381"/>
            <a:ext cx="150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Averaging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A87E7E-66E1-4100-AFA1-B1448472D0EC}"/>
              </a:ext>
            </a:extLst>
          </p:cNvPr>
          <p:cNvSpPr txBox="1"/>
          <p:nvPr/>
        </p:nvSpPr>
        <p:spPr>
          <a:xfrm>
            <a:off x="4226130" y="1391852"/>
            <a:ext cx="4103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Defocusing to bring to </a:t>
            </a:r>
            <a:r>
              <a:rPr lang="en-US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MSU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-GS image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377A7B7-794D-4511-8864-7026F7E9FD17}"/>
              </a:ext>
            </a:extLst>
          </p:cNvPr>
          <p:cNvSpPr/>
          <p:nvPr/>
        </p:nvSpPr>
        <p:spPr>
          <a:xfrm>
            <a:off x="2019883" y="5612550"/>
            <a:ext cx="6386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en-US" dirty="0"/>
              <a:t>Synchronized images from two scanners, May 19, 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5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F635AC1-DBE6-4095-A366-76A6E6EC0A5C}"/>
              </a:ext>
            </a:extLst>
          </p:cNvPr>
          <p:cNvSpPr/>
          <p:nvPr/>
        </p:nvSpPr>
        <p:spPr>
          <a:xfrm>
            <a:off x="367418" y="1081574"/>
            <a:ext cx="45787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October 2020.20:00 UTC </a:t>
            </a:r>
          </a:p>
          <a:p>
            <a:r>
              <a:rPr lang="en-US" sz="1400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Intercalibration of  the </a:t>
            </a:r>
            <a:r>
              <a:rPr lang="en-US" sz="1400" b="1" spc="-28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MSU</a:t>
            </a:r>
            <a:r>
              <a:rPr lang="en-US" sz="1400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-GS (10.70 </a:t>
            </a:r>
            <a:r>
              <a:rPr lang="en-US" sz="1400" b="1" spc="-28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sz="1400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channel</a:t>
            </a:r>
          </a:p>
          <a:p>
            <a:r>
              <a:rPr lang="en-US" sz="1400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 AMI 10.5 </a:t>
            </a:r>
            <a:r>
              <a:rPr lang="en-US" sz="1400" b="1" spc="-28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sz="1400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channel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sz="14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DC30A-3713-48E7-A2B4-408C23B2E083}"/>
              </a:ext>
            </a:extLst>
          </p:cNvPr>
          <p:cNvSpPr txBox="1"/>
          <p:nvPr/>
        </p:nvSpPr>
        <p:spPr>
          <a:xfrm>
            <a:off x="730231" y="4890127"/>
            <a:ext cx="3310018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2" dirty="0"/>
              <a:t>T</a:t>
            </a:r>
            <a:r>
              <a:rPr lang="en-US" sz="1292" baseline="-25000" dirty="0"/>
              <a:t>AMI</a:t>
            </a:r>
            <a:r>
              <a:rPr lang="en-US" sz="1292" dirty="0"/>
              <a:t>= 21.62+ 0. </a:t>
            </a:r>
            <a:r>
              <a:rPr lang="en-US" sz="1292" dirty="0" err="1"/>
              <a:t>928</a:t>
            </a:r>
            <a:r>
              <a:rPr lang="en-US" sz="1292" dirty="0" err="1">
                <a:sym typeface="Symbol" panose="05050102010706020507" pitchFamily="18" charset="2"/>
              </a:rPr>
              <a:t></a:t>
            </a:r>
            <a:r>
              <a:rPr lang="en-US" sz="1292" dirty="0" err="1"/>
              <a:t>T</a:t>
            </a:r>
            <a:r>
              <a:rPr lang="ru-RU" sz="1292" baseline="-25000" dirty="0" err="1"/>
              <a:t>МСУ</a:t>
            </a:r>
            <a:endParaRPr lang="ru-RU" sz="1292" baseline="-25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DD2EA6-8A7D-4798-9E28-B3A5C481FA3E}"/>
              </a:ext>
            </a:extLst>
          </p:cNvPr>
          <p:cNvSpPr/>
          <p:nvPr/>
        </p:nvSpPr>
        <p:spPr>
          <a:xfrm>
            <a:off x="4804233" y="702038"/>
            <a:ext cx="48010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December 2020.16:00 UTC</a:t>
            </a:r>
          </a:p>
          <a:p>
            <a:r>
              <a:rPr lang="en-US" sz="1400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Intercalibration of the </a:t>
            </a:r>
            <a:r>
              <a:rPr lang="en-US" sz="1400" b="1" spc="-28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MSU</a:t>
            </a:r>
            <a:r>
              <a:rPr lang="en-US" sz="1400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-GS  (10.70 </a:t>
            </a:r>
            <a:r>
              <a:rPr lang="en-US" sz="1400" b="1" spc="-28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sz="1400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channel</a:t>
            </a:r>
            <a:endParaRPr lang="ru-RU" sz="1400" b="1" spc="-28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5521BF-63C1-4E4C-ADED-AF0DAEFC878E}"/>
              </a:ext>
            </a:extLst>
          </p:cNvPr>
          <p:cNvSpPr txBox="1"/>
          <p:nvPr/>
        </p:nvSpPr>
        <p:spPr>
          <a:xfrm>
            <a:off x="7110984" y="1617197"/>
            <a:ext cx="2570942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2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AHI 10</a:t>
            </a:r>
            <a:r>
              <a:rPr lang="ru-RU" sz="1662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.4 </a:t>
            </a:r>
            <a:r>
              <a:rPr lang="ru-RU" sz="1662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</a:t>
            </a:r>
            <a:r>
              <a:rPr lang="en-US" sz="1662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m</a:t>
            </a:r>
            <a:endParaRPr lang="ru-RU" sz="1662" b="1" spc="-28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91BBFF-D082-497E-AF54-1D6C5322B3E1}"/>
              </a:ext>
            </a:extLst>
          </p:cNvPr>
          <p:cNvSpPr txBox="1"/>
          <p:nvPr/>
        </p:nvSpPr>
        <p:spPr>
          <a:xfrm>
            <a:off x="7204740" y="3639647"/>
            <a:ext cx="4845238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2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A</a:t>
            </a:r>
            <a:r>
              <a:rPr lang="en-US" sz="1600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1662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10</a:t>
            </a:r>
            <a:r>
              <a:rPr lang="ru-RU" sz="1662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1662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1662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62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</a:t>
            </a:r>
            <a:r>
              <a:rPr lang="en-US" sz="1662" b="1" spc="-2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m</a:t>
            </a:r>
            <a:endParaRPr lang="ru-RU" sz="1662" b="1" spc="-28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A0B0DB-1AB5-46F6-9558-BAC5AE7C607B}"/>
              </a:ext>
            </a:extLst>
          </p:cNvPr>
          <p:cNvSpPr txBox="1"/>
          <p:nvPr/>
        </p:nvSpPr>
        <p:spPr>
          <a:xfrm>
            <a:off x="7110984" y="2112746"/>
            <a:ext cx="2453154" cy="291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92" dirty="0" err="1"/>
              <a:t>T</a:t>
            </a:r>
            <a:r>
              <a:rPr lang="en-US" sz="1292" baseline="-25000" dirty="0" err="1"/>
              <a:t>AHI</a:t>
            </a:r>
            <a:r>
              <a:rPr lang="en-US" sz="1292" dirty="0"/>
              <a:t>= 18.769+ 0. </a:t>
            </a:r>
            <a:r>
              <a:rPr lang="en-US" sz="1292" dirty="0" err="1"/>
              <a:t>938</a:t>
            </a:r>
            <a:r>
              <a:rPr lang="en-US" sz="1292" dirty="0" err="1">
                <a:sym typeface="Symbol" panose="05050102010706020507" pitchFamily="18" charset="2"/>
              </a:rPr>
              <a:t></a:t>
            </a:r>
            <a:r>
              <a:rPr lang="en-US" sz="1292" dirty="0" err="1"/>
              <a:t>T</a:t>
            </a:r>
            <a:r>
              <a:rPr lang="ru-RU" sz="1292" baseline="-25000" dirty="0" err="1"/>
              <a:t>МСУ</a:t>
            </a:r>
            <a:endParaRPr lang="ru-RU" sz="1292" baseline="-25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2AF51F-A5B3-46BB-8DB7-0342B2913829}"/>
              </a:ext>
            </a:extLst>
          </p:cNvPr>
          <p:cNvSpPr txBox="1"/>
          <p:nvPr/>
        </p:nvSpPr>
        <p:spPr>
          <a:xfrm>
            <a:off x="7110984" y="3987756"/>
            <a:ext cx="2453154" cy="291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92" dirty="0"/>
              <a:t>T</a:t>
            </a:r>
            <a:r>
              <a:rPr lang="en-US" sz="1292" baseline="-25000" dirty="0"/>
              <a:t>AMI</a:t>
            </a:r>
            <a:r>
              <a:rPr lang="en-US" sz="1292" dirty="0"/>
              <a:t>= 19.769+ 0. </a:t>
            </a:r>
            <a:r>
              <a:rPr lang="en-US" sz="1292" dirty="0" err="1"/>
              <a:t>933</a:t>
            </a:r>
            <a:r>
              <a:rPr lang="en-US" sz="1292" dirty="0" err="1">
                <a:sym typeface="Symbol" panose="05050102010706020507" pitchFamily="18" charset="2"/>
              </a:rPr>
              <a:t></a:t>
            </a:r>
            <a:r>
              <a:rPr lang="en-US" sz="1292" dirty="0" err="1"/>
              <a:t>T</a:t>
            </a:r>
            <a:r>
              <a:rPr lang="ru-RU" sz="1292" baseline="-25000" dirty="0" err="1"/>
              <a:t>МСУ</a:t>
            </a:r>
            <a:endParaRPr lang="ru-RU" sz="1292" baseline="-25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0415CD-62FA-4039-B887-715313038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0" y="1813337"/>
            <a:ext cx="3619500" cy="28289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0AC94D-E768-4D88-BC29-270C2307F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457" y="3703504"/>
            <a:ext cx="2914650" cy="22574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0D271D-AB51-4E97-BB09-2F8D36712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668" y="1431896"/>
            <a:ext cx="2960072" cy="231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40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3C768C9-C48A-4AFA-9B15-8647ECF2C557}"/>
              </a:ext>
            </a:extLst>
          </p:cNvPr>
          <p:cNvSpPr txBox="1"/>
          <p:nvPr/>
        </p:nvSpPr>
        <p:spPr>
          <a:xfrm>
            <a:off x="2465767" y="1714998"/>
            <a:ext cx="3789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b="1" dirty="0">
                <a:solidFill>
                  <a:schemeClr val="bg1"/>
                </a:solidFill>
              </a:rPr>
              <a:t>Iceland</a:t>
            </a:r>
            <a:endParaRPr lang="ru-RU" sz="45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4476" y="332080"/>
            <a:ext cx="4685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 track of Arctica-M #1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(highly elliptical orbit of “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Molniya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  type)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81112" y="4933984"/>
            <a:ext cx="39963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Longitude of the ascending node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= 335°(155°) 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562583" y="5205251"/>
            <a:ext cx="6223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the operational part of the orbit (three hours on each side of apogee), the satellite is north of 55° N;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satellite in these orbits moves most of its time over the northern hemisphere and passes quickly over the southern hemisphere.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44055" y="4945373"/>
            <a:ext cx="20370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is operational part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637278" y="4922595"/>
            <a:ext cx="21763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Orbital period is 12 hours</a:t>
            </a:r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8CEA41-A429-40AB-AA4F-CC13C5AD5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91" y="1084919"/>
            <a:ext cx="7444903" cy="384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30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00" y="1088912"/>
            <a:ext cx="2430000" cy="243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00" y="3850631"/>
            <a:ext cx="2430000" cy="243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00" y="1094040"/>
            <a:ext cx="2430000" cy="243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79730" y="3373175"/>
            <a:ext cx="53015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RGB</a:t>
            </a:r>
            <a:r>
              <a:rPr lang="en-US" sz="1400" dirty="0">
                <a:solidFill>
                  <a:schemeClr val="bg1"/>
                </a:solidFill>
              </a:rPr>
              <a:t> image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Channel 1 (0.5-0.65) </a:t>
            </a:r>
            <a:r>
              <a:rPr lang="en-US" sz="1200" dirty="0" err="1">
                <a:solidFill>
                  <a:schemeClr val="bg1"/>
                </a:solidFill>
              </a:rPr>
              <a:t>μm</a:t>
            </a:r>
            <a:r>
              <a:rPr lang="en-US" sz="1200" dirty="0">
                <a:solidFill>
                  <a:schemeClr val="bg1"/>
                </a:solidFill>
              </a:rPr>
              <a:t>, Channel 2 (0.65-0.8) </a:t>
            </a:r>
            <a:r>
              <a:rPr lang="en-US" sz="1200" dirty="0" err="1">
                <a:solidFill>
                  <a:schemeClr val="bg1"/>
                </a:solidFill>
              </a:rPr>
              <a:t>μm</a:t>
            </a:r>
            <a:r>
              <a:rPr lang="en-US" sz="1200" dirty="0">
                <a:solidFill>
                  <a:schemeClr val="bg1"/>
                </a:solidFill>
              </a:rPr>
              <a:t>, Channel 3 (0.8-0.9) </a:t>
            </a:r>
            <a:r>
              <a:rPr lang="en-US" sz="1200" dirty="0" err="1">
                <a:solidFill>
                  <a:schemeClr val="bg1"/>
                </a:solidFill>
              </a:rPr>
              <a:t>μm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00243" y="6435426"/>
            <a:ext cx="2258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29.03.2021 00:59 </a:t>
            </a:r>
            <a:r>
              <a:rPr lang="en-US" sz="1600" dirty="0">
                <a:solidFill>
                  <a:schemeClr val="bg1"/>
                </a:solidFill>
              </a:rPr>
              <a:t>UTC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16009" y="6435426"/>
            <a:ext cx="2258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6</a:t>
            </a:r>
            <a:r>
              <a:rPr lang="ru-RU" sz="1600" dirty="0">
                <a:solidFill>
                  <a:schemeClr val="bg1"/>
                </a:solidFill>
              </a:rPr>
              <a:t>.03.2021 00:59 </a:t>
            </a:r>
            <a:r>
              <a:rPr lang="en-US" sz="1600" dirty="0">
                <a:solidFill>
                  <a:schemeClr val="bg1"/>
                </a:solidFill>
              </a:rPr>
              <a:t>UTC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43029" y="719580"/>
            <a:ext cx="731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West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044021" y="732281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East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1A6C32-2F99-48E8-BD8A-EB3742EEE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617" y="3885799"/>
            <a:ext cx="2381250" cy="24193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13005" y="6003632"/>
            <a:ext cx="20872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IR channel 9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(10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r>
              <a:rPr lang="en-US" sz="1200" dirty="0">
                <a:solidFill>
                  <a:schemeClr val="bg1"/>
                </a:solidFill>
              </a:rPr>
              <a:t>2-11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r>
              <a:rPr lang="en-US" sz="1200" dirty="0">
                <a:solidFill>
                  <a:schemeClr val="bg1"/>
                </a:solidFill>
              </a:rPr>
              <a:t>2) </a:t>
            </a:r>
            <a:r>
              <a:rPr lang="en-US" sz="1200" dirty="0" err="1">
                <a:solidFill>
                  <a:schemeClr val="bg1"/>
                </a:solidFill>
              </a:rPr>
              <a:t>μm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2A0A2B-DE6F-4404-A579-ED593B9745BE}"/>
              </a:ext>
            </a:extLst>
          </p:cNvPr>
          <p:cNvSpPr txBox="1"/>
          <p:nvPr/>
        </p:nvSpPr>
        <p:spPr>
          <a:xfrm>
            <a:off x="3736141" y="275914"/>
            <a:ext cx="3684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Arctika</a:t>
            </a:r>
            <a:r>
              <a:rPr lang="en-US" sz="2000" b="1" dirty="0">
                <a:solidFill>
                  <a:schemeClr val="bg1"/>
                </a:solidFill>
              </a:rPr>
              <a:t>-M #1 satellite images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48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921" y="613372"/>
            <a:ext cx="5756907" cy="5631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84A943-8FBB-4C09-802B-2114C09A1961}"/>
              </a:ext>
            </a:extLst>
          </p:cNvPr>
          <p:cNvSpPr txBox="1"/>
          <p:nvPr/>
        </p:nvSpPr>
        <p:spPr>
          <a:xfrm>
            <a:off x="208172" y="1682803"/>
            <a:ext cx="2860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motion animation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orbit, channel 9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5533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3" y="1125805"/>
            <a:ext cx="5749593" cy="4904552"/>
          </a:xfrm>
          <a:prstGeom prst="rect">
            <a:avLst/>
          </a:prstGeom>
        </p:spPr>
      </p:pic>
      <p:sp>
        <p:nvSpPr>
          <p:cNvPr id="5" name="タイトル 1"/>
          <p:cNvSpPr txBox="1">
            <a:spLocks noGrp="1"/>
          </p:cNvSpPr>
          <p:nvPr>
            <p:ph type="title"/>
          </p:nvPr>
        </p:nvSpPr>
        <p:spPr bwMode="auto">
          <a:xfrm>
            <a:off x="2590206" y="264583"/>
            <a:ext cx="7886700" cy="55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kumimoji="1" lang="en-US" altLang="ja-JP" sz="1800" dirty="0">
                <a:solidFill>
                  <a:prstClr val="black"/>
                </a:solidFill>
              </a:rPr>
              <a:t>Cal/Val site </a:t>
            </a:r>
            <a:br>
              <a:rPr kumimoji="1" lang="en-US" altLang="ja-JP" sz="1800" dirty="0">
                <a:solidFill>
                  <a:prstClr val="black"/>
                </a:solidFill>
              </a:rPr>
            </a:br>
            <a:r>
              <a:rPr kumimoji="1" lang="en-US" altLang="ja-JP" sz="1800" dirty="0">
                <a:solidFill>
                  <a:prstClr val="black"/>
                </a:solidFill>
              </a:rPr>
              <a:t>of Russian hydrometeorological instruments</a:t>
            </a:r>
            <a:endParaRPr kumimoji="1" lang="ja-JP" altLang="en-US" sz="18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77FF91E-9378-40E7-BDFE-8A15007A93F9}"/>
              </a:ext>
            </a:extLst>
          </p:cNvPr>
          <p:cNvSpPr/>
          <p:nvPr/>
        </p:nvSpPr>
        <p:spPr>
          <a:xfrm>
            <a:off x="6050062" y="1125805"/>
            <a:ext cx="2513830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B w="82550" h="38100" prst="coolSlant"/>
            </a:sp3d>
          </a:bodyPr>
          <a:lstStyle/>
          <a:p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http://planet.rssi.ru/calval/</a:t>
            </a:r>
            <a:endParaRPr lang="ru-RU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59E79-9CCC-44D1-A811-338A7932AD53}"/>
              </a:ext>
            </a:extLst>
          </p:cNvPr>
          <p:cNvSpPr txBox="1"/>
          <p:nvPr/>
        </p:nvSpPr>
        <p:spPr>
          <a:xfrm>
            <a:off x="3802650" y="5265973"/>
            <a:ext cx="2227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!</a:t>
            </a:r>
            <a:endParaRPr lang="ru-RU" sz="32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162300" y="3276600"/>
            <a:ext cx="3371256" cy="2463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cxnSpLocks/>
          </p:cNvCxnSpPr>
          <p:nvPr/>
        </p:nvCxnSpPr>
        <p:spPr>
          <a:xfrm flipH="1" flipV="1">
            <a:off x="3065929" y="3073613"/>
            <a:ext cx="3467627" cy="2029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04929" y="2847201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Spectral Response Functions</a:t>
            </a:r>
          </a:p>
          <a:p>
            <a:r>
              <a:rPr lang="en-US" dirty="0"/>
              <a:t>                   (IR bands)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658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356D0A-4BAF-4BCE-B8FB-99A4ADAD1453}"/>
              </a:ext>
            </a:extLst>
          </p:cNvPr>
          <p:cNvSpPr/>
          <p:nvPr/>
        </p:nvSpPr>
        <p:spPr>
          <a:xfrm>
            <a:off x="1929289" y="3244334"/>
            <a:ext cx="52854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7312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Thanks for attention!</a:t>
            </a:r>
            <a:endParaRPr lang="ru-RU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80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992" y="1235470"/>
            <a:ext cx="8790535" cy="5002213"/>
          </a:xfrm>
        </p:spPr>
        <p:txBody>
          <a:bodyPr>
            <a:normAutofit lnSpcReduction="10000"/>
          </a:bodyPr>
          <a:lstStyle/>
          <a:p>
            <a:r>
              <a:rPr lang="fr-CH" sz="2000" i="1" dirty="0"/>
              <a:t>Points of contacts/meeting participants:</a:t>
            </a:r>
          </a:p>
          <a:p>
            <a:pPr lvl="1"/>
            <a:r>
              <a:rPr lang="fr-CH" sz="1400" dirty="0"/>
              <a:t>EP :              Alexander Uspensky </a:t>
            </a:r>
          </a:p>
          <a:p>
            <a:pPr lvl="1"/>
            <a:r>
              <a:rPr lang="fr-CH" sz="1400" dirty="0"/>
              <a:t>GRWG:       Alexey Rublev</a:t>
            </a:r>
          </a:p>
          <a:p>
            <a:pPr lvl="1"/>
            <a:r>
              <a:rPr lang="fr-CH" sz="1400" dirty="0"/>
              <a:t>GDWG:      Sergey  Uspensky</a:t>
            </a:r>
          </a:p>
          <a:p>
            <a:pPr lvl="1"/>
            <a:endParaRPr lang="fr-CH" sz="1000" dirty="0"/>
          </a:p>
          <a:p>
            <a:r>
              <a:rPr lang="fr-CH" sz="2000" i="1" dirty="0"/>
              <a:t>Main contribution to GDWG actions</a:t>
            </a:r>
          </a:p>
          <a:p>
            <a:pPr lvl="1"/>
            <a:r>
              <a:rPr lang="fr-CH" sz="1600" dirty="0"/>
              <a:t>Provision of near-real-time MTVZA-GY</a:t>
            </a:r>
            <a:r>
              <a:rPr lang="en-US" sz="1600" dirty="0"/>
              <a:t>/</a:t>
            </a:r>
            <a:r>
              <a:rPr lang="fr-CH" sz="1600" dirty="0"/>
              <a:t> Meteor-M #2-2  data to EUMETSAT</a:t>
            </a:r>
          </a:p>
          <a:p>
            <a:pPr lvl="1"/>
            <a:r>
              <a:rPr lang="fr-CH" sz="1600" dirty="0"/>
              <a:t>Provision of near-real-time IKFS-2</a:t>
            </a:r>
            <a:r>
              <a:rPr lang="ru-RU" sz="1600" dirty="0"/>
              <a:t>/</a:t>
            </a:r>
            <a:r>
              <a:rPr lang="fr-CH" sz="1600" dirty="0"/>
              <a:t> Meteor-M #2 data to EUMETSAT</a:t>
            </a:r>
          </a:p>
          <a:p>
            <a:pPr lvl="1">
              <a:buNone/>
            </a:pPr>
            <a:endParaRPr lang="fr-CH" sz="1600" dirty="0"/>
          </a:p>
          <a:p>
            <a:r>
              <a:rPr lang="fr-CH" sz="2000" i="1" dirty="0"/>
              <a:t>Main contribution to GRWG actions</a:t>
            </a:r>
          </a:p>
          <a:p>
            <a:pPr lvl="1"/>
            <a:r>
              <a:rPr lang="fr-CH" sz="1600" i="1" dirty="0"/>
              <a:t>Development of post-launch calibration procedure for Russian scanners and sounders (MSU-MR, MTVZA-GY, IKFS-2, MSU-GS) </a:t>
            </a:r>
            <a:endParaRPr lang="ru-RU" sz="1600" i="1" dirty="0"/>
          </a:p>
          <a:p>
            <a:pPr lvl="1"/>
            <a:r>
              <a:rPr lang="fr-CH" sz="1600" i="1" dirty="0"/>
              <a:t>Development of post-launch</a:t>
            </a:r>
            <a:r>
              <a:rPr lang="ru-RU" sz="1600" i="1" dirty="0"/>
              <a:t> </a:t>
            </a:r>
            <a:r>
              <a:rPr lang="en-US" sz="1600" i="1" dirty="0"/>
              <a:t>HEO-GEO</a:t>
            </a:r>
            <a:r>
              <a:rPr lang="fr-CH" sz="1600" i="1" dirty="0"/>
              <a:t> calibration procedure for </a:t>
            </a:r>
            <a:r>
              <a:rPr lang="en-US" sz="1600" i="1" dirty="0" err="1"/>
              <a:t>MSU</a:t>
            </a:r>
            <a:r>
              <a:rPr lang="en-US" sz="1600" i="1" dirty="0"/>
              <a:t>-GS/</a:t>
            </a:r>
            <a:r>
              <a:rPr lang="en-US" sz="1600" i="1" dirty="0" err="1"/>
              <a:t>Arktika</a:t>
            </a:r>
            <a:r>
              <a:rPr lang="en-US" sz="1600" i="1" dirty="0"/>
              <a:t>-M #1</a:t>
            </a:r>
            <a:r>
              <a:rPr lang="fr-CH" sz="1600" i="1" dirty="0"/>
              <a:t> scanner </a:t>
            </a:r>
            <a:endParaRPr lang="ru-RU" sz="1600" i="1" dirty="0"/>
          </a:p>
          <a:p>
            <a:pPr lvl="1"/>
            <a:r>
              <a:rPr lang="fr-CH" sz="1600" i="1" dirty="0"/>
              <a:t>Development of the </a:t>
            </a:r>
            <a:r>
              <a:rPr lang="en-US" sz="1600" i="1" dirty="0"/>
              <a:t>Russian meteorological  Cal/Val system</a:t>
            </a:r>
            <a:r>
              <a:rPr lang="fr-CH" sz="1600" i="1" dirty="0"/>
              <a:t> </a:t>
            </a:r>
            <a:r>
              <a:rPr lang="en-US" sz="1600" i="1" dirty="0"/>
              <a:t>portal with access to long-time archive of  satellite instruments data covering test regions selected worldwide</a:t>
            </a:r>
            <a:r>
              <a:rPr lang="ru-RU" sz="1600" i="1" dirty="0"/>
              <a:t> (</a:t>
            </a:r>
            <a:r>
              <a:rPr lang="en-US" sz="1600" i="1" dirty="0">
                <a:hlinkClick r:id="rId3"/>
              </a:rPr>
              <a:t>https://planet.rssi.ru/calval</a:t>
            </a:r>
            <a:r>
              <a:rPr lang="ru-RU" sz="1600" i="1" dirty="0"/>
              <a:t>)</a:t>
            </a:r>
            <a:endParaRPr lang="en-US" sz="1600" i="1" dirty="0"/>
          </a:p>
          <a:p>
            <a:pPr marL="457200" lvl="1" indent="352425">
              <a:buNone/>
            </a:pPr>
            <a:endParaRPr lang="fr-CH" sz="1600" dirty="0"/>
          </a:p>
          <a:p>
            <a:pPr marL="457200" lvl="1" indent="0">
              <a:buNone/>
            </a:pPr>
            <a:r>
              <a:rPr lang="fr-CH" sz="1600" dirty="0"/>
              <a:t> </a:t>
            </a:r>
          </a:p>
          <a:p>
            <a:pPr lvl="1">
              <a:buNone/>
            </a:pPr>
            <a:endParaRPr lang="fr-CH" sz="1600" dirty="0"/>
          </a:p>
          <a:p>
            <a:pPr lvl="1">
              <a:buNone/>
            </a:pPr>
            <a:endParaRPr lang="en-US" sz="1600" dirty="0"/>
          </a:p>
          <a:p>
            <a:pPr lvl="1"/>
            <a:endParaRPr lang="ru-RU" sz="1600" dirty="0"/>
          </a:p>
          <a:p>
            <a:pPr lvl="1"/>
            <a:endParaRPr lang="fr-CH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912A9D5-BB68-4CBF-AC39-42D45F52C8D7}" type="slidenum">
              <a:rPr lang="en-US" altLang="en-US" smtClean="0">
                <a:solidFill>
                  <a:srgbClr val="000000"/>
                </a:solidFill>
              </a:rPr>
              <a:pPr algn="r">
                <a:defRPr/>
              </a:pPr>
              <a:t>2</a:t>
            </a:fld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0" y="227806"/>
            <a:ext cx="7162800" cy="868362"/>
          </a:xfrm>
        </p:spPr>
        <p:txBody>
          <a:bodyPr>
            <a:normAutofit fontScale="90000"/>
          </a:bodyPr>
          <a:lstStyle/>
          <a:p>
            <a:r>
              <a:rPr lang="fr-CH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Participation in EP, GDWG, GRWG</a:t>
            </a:r>
            <a:br>
              <a:rPr lang="fr-CH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en-US" sz="3200" b="0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6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4878" y="1046571"/>
            <a:ext cx="8320558" cy="49485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2800" dirty="0"/>
              <a:t>Russian Meteorological Satellite Systems</a:t>
            </a:r>
            <a:br>
              <a:rPr lang="en-US" sz="3200" dirty="0"/>
            </a:br>
            <a:endParaRPr lang="ru-RU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C4739-318A-4F39-ACB7-A39798FF4B45}"/>
              </a:ext>
            </a:extLst>
          </p:cNvPr>
          <p:cNvSpPr txBox="1"/>
          <p:nvPr/>
        </p:nvSpPr>
        <p:spPr>
          <a:xfrm>
            <a:off x="4362803" y="677239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Federal Space Program for </a:t>
            </a:r>
            <a:r>
              <a:rPr lang="ru-RU" dirty="0"/>
              <a:t>2016-202)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52" y="1693929"/>
            <a:ext cx="7881902" cy="43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98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20" y="76200"/>
            <a:ext cx="8320558" cy="551022"/>
          </a:xfrm>
        </p:spPr>
        <p:txBody>
          <a:bodyPr/>
          <a:lstStyle/>
          <a:p>
            <a:r>
              <a:rPr lang="en-GB" sz="1800" dirty="0"/>
              <a:t>Satellite/Instrument Summary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680AD8-845C-4DE9-A3DA-2D134A65FE2B}"/>
              </a:ext>
            </a:extLst>
          </p:cNvPr>
          <p:cNvSpPr txBox="1"/>
          <p:nvPr/>
        </p:nvSpPr>
        <p:spPr>
          <a:xfrm>
            <a:off x="5083444" y="71412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202</a:t>
            </a:r>
            <a:r>
              <a:rPr lang="ru-RU" sz="1600" b="1" dirty="0"/>
              <a:t>1</a:t>
            </a:r>
            <a:endParaRPr lang="en-US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422" r="289"/>
          <a:stretch/>
        </p:blipFill>
        <p:spPr>
          <a:xfrm>
            <a:off x="2314217" y="968645"/>
            <a:ext cx="5000983" cy="573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76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 bwMode="auto">
          <a:xfrm>
            <a:off x="1937355" y="93324"/>
            <a:ext cx="7886700" cy="55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/>
              <a:t>Meteor-M #2   Interc</a:t>
            </a:r>
            <a:r>
              <a:rPr lang="en-US" altLang="ja-JP" sz="2400" dirty="0">
                <a:solidFill>
                  <a:prstClr val="black"/>
                </a:solidFill>
              </a:rPr>
              <a:t>alibration </a:t>
            </a:r>
          </a:p>
          <a:p>
            <a:r>
              <a:rPr lang="en-US" altLang="ja-JP" sz="2400" dirty="0">
                <a:solidFill>
                  <a:prstClr val="black"/>
                </a:solidFill>
              </a:rPr>
              <a:t>Performance: MSU-MR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9669" y="687788"/>
            <a:ext cx="3162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n-lt"/>
                <a:cs typeface="Times New Roman" panose="02020603050405020304" pitchFamily="18" charset="0"/>
              </a:rPr>
              <a:t>LEO-GEO intercalibration </a:t>
            </a:r>
          </a:p>
          <a:p>
            <a:r>
              <a:rPr lang="en-US" sz="1400" b="1" dirty="0">
                <a:latin typeface="+mn-lt"/>
                <a:cs typeface="Times New Roman" panose="02020603050405020304" pitchFamily="18" charset="0"/>
              </a:rPr>
              <a:t>IR channels vs SEVIRI/Meteosat-10 (-11)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1042" y="1069966"/>
            <a:ext cx="3160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n-lt"/>
                <a:cs typeface="Times New Roman" panose="02020603050405020304" pitchFamily="18" charset="0"/>
              </a:rPr>
              <a:t>LEO-LEO intercalibration</a:t>
            </a:r>
            <a:r>
              <a:rPr lang="en-US" sz="1400" dirty="0">
                <a:latin typeface="+mn-lt"/>
              </a:rPr>
              <a:t> </a:t>
            </a:r>
          </a:p>
          <a:p>
            <a:r>
              <a:rPr lang="en-US" sz="1400" dirty="0">
                <a:latin typeface="+mn-lt"/>
              </a:rPr>
              <a:t>s</a:t>
            </a:r>
            <a:r>
              <a:rPr lang="en-US" sz="1400" b="1" dirty="0">
                <a:latin typeface="+mn-lt"/>
                <a:cs typeface="Times New Roman" panose="02020603050405020304" pitchFamily="18" charset="0"/>
              </a:rPr>
              <a:t>hortwave channels vs AVHRR/</a:t>
            </a:r>
            <a:r>
              <a:rPr lang="en-US" sz="1400" b="1" dirty="0" err="1">
                <a:latin typeface="+mn-lt"/>
                <a:cs typeface="Times New Roman" panose="02020603050405020304" pitchFamily="18" charset="0"/>
              </a:rPr>
              <a:t>Metop</a:t>
            </a:r>
            <a:r>
              <a:rPr lang="en-US" sz="1400" b="1" dirty="0">
                <a:latin typeface="+mn-lt"/>
                <a:cs typeface="Times New Roman" panose="02020603050405020304" pitchFamily="18" charset="0"/>
              </a:rPr>
              <a:t>-A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09A86DD-7B16-4FFE-8CD7-BBD7723324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794736"/>
              </p:ext>
            </p:extLst>
          </p:nvPr>
        </p:nvGraphicFramePr>
        <p:xfrm>
          <a:off x="474282" y="4084969"/>
          <a:ext cx="3766416" cy="21274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1503">
                  <a:extLst>
                    <a:ext uri="{9D8B030D-6E8A-4147-A177-3AD203B41FA5}">
                      <a16:colId xmlns:a16="http://schemas.microsoft.com/office/drawing/2014/main" val="2228128627"/>
                    </a:ext>
                  </a:extLst>
                </a:gridCol>
                <a:gridCol w="670792">
                  <a:extLst>
                    <a:ext uri="{9D8B030D-6E8A-4147-A177-3AD203B41FA5}">
                      <a16:colId xmlns:a16="http://schemas.microsoft.com/office/drawing/2014/main" val="348825953"/>
                    </a:ext>
                  </a:extLst>
                </a:gridCol>
                <a:gridCol w="1037916">
                  <a:extLst>
                    <a:ext uri="{9D8B030D-6E8A-4147-A177-3AD203B41FA5}">
                      <a16:colId xmlns:a16="http://schemas.microsoft.com/office/drawing/2014/main" val="244356817"/>
                    </a:ext>
                  </a:extLst>
                </a:gridCol>
                <a:gridCol w="1116205">
                  <a:extLst>
                    <a:ext uri="{9D8B030D-6E8A-4147-A177-3AD203B41FA5}">
                      <a16:colId xmlns:a16="http://schemas.microsoft.com/office/drawing/2014/main" val="12588201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200650" algn="l"/>
                        </a:tabLst>
                      </a:pPr>
                      <a:r>
                        <a:rPr lang="en-US" sz="1200" u="sng" dirty="0">
                          <a:effectLst/>
                        </a:rPr>
                        <a:t>Date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200650" algn="l"/>
                        </a:tabLst>
                      </a:pPr>
                      <a:r>
                        <a:rPr lang="ru-RU" sz="1200" u="sng">
                          <a:effectLst/>
                        </a:rPr>
                        <a:t>к</a:t>
                      </a:r>
                      <a:r>
                        <a:rPr lang="en-US" sz="1200" u="sng" baseline="-250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200650" algn="l"/>
                        </a:tabLst>
                      </a:pPr>
                      <a:r>
                        <a:rPr lang="ru-RU" sz="1200" u="sng" dirty="0">
                          <a:effectLst/>
                        </a:rPr>
                        <a:t>к</a:t>
                      </a:r>
                      <a:r>
                        <a:rPr lang="en-US" sz="1200" u="sng" baseline="-250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200650" algn="l"/>
                        </a:tabLst>
                      </a:pPr>
                      <a:r>
                        <a:rPr lang="ru-RU" sz="1200" u="sng" dirty="0">
                          <a:effectLst/>
                        </a:rPr>
                        <a:t>к</a:t>
                      </a:r>
                      <a:r>
                        <a:rPr lang="en-US" sz="1200" u="sng" baseline="-250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6170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6881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12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07.2020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7418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00757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5675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5898802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15198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673330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01.2021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7215782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02.2021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6775867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DC41CBDD-80C3-40F1-810D-F4F23AFA7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396583"/>
              </p:ext>
            </p:extLst>
          </p:nvPr>
        </p:nvGraphicFramePr>
        <p:xfrm>
          <a:off x="5319669" y="5187392"/>
          <a:ext cx="3430257" cy="1066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6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0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9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2959">
                <a:tc>
                  <a:txBody>
                    <a:bodyPr/>
                    <a:lstStyle/>
                    <a:p>
                      <a:r>
                        <a:rPr lang="en-US" sz="1200" dirty="0"/>
                        <a:t>Channel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 pixels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Bias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RMS</a:t>
                      </a:r>
                      <a:r>
                        <a:rPr lang="en-US" sz="1200" baseline="-25000" dirty="0"/>
                        <a:t>bias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(10.8</a:t>
                      </a:r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m)</a:t>
                      </a:r>
                      <a:endParaRPr lang="en-US" sz="1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~15000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-1.2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0.72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6 (12.0</a:t>
                      </a:r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m)</a:t>
                      </a:r>
                      <a:endParaRPr lang="en-US" sz="1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~15000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-1.35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0.78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3918350-450C-4846-ADFD-97F8C73363C0}"/>
              </a:ext>
            </a:extLst>
          </p:cNvPr>
          <p:cNvSpPr txBox="1"/>
          <p:nvPr/>
        </p:nvSpPr>
        <p:spPr>
          <a:xfrm>
            <a:off x="6565022" y="1291985"/>
            <a:ext cx="10134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Channel 5</a:t>
            </a:r>
            <a:endParaRPr lang="ru-RU" sz="16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6695B8-8AF3-4070-9A03-520A86DC4B9A}"/>
              </a:ext>
            </a:extLst>
          </p:cNvPr>
          <p:cNvSpPr txBox="1"/>
          <p:nvPr/>
        </p:nvSpPr>
        <p:spPr>
          <a:xfrm rot="16200000">
            <a:off x="4419423" y="1904548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MSUmr</a:t>
            </a:r>
            <a:r>
              <a:rPr lang="en-US" sz="1400" dirty="0"/>
              <a:t> – </a:t>
            </a:r>
            <a:r>
              <a:rPr lang="en-US" sz="1400" dirty="0" err="1"/>
              <a:t>SEVIRI</a:t>
            </a:r>
            <a:r>
              <a:rPr lang="en-US" sz="1400" dirty="0"/>
              <a:t>, K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FE145E-425C-45A6-8623-C942C93CC36E}"/>
              </a:ext>
            </a:extLst>
          </p:cNvPr>
          <p:cNvSpPr txBox="1"/>
          <p:nvPr/>
        </p:nvSpPr>
        <p:spPr>
          <a:xfrm>
            <a:off x="5508986" y="3006434"/>
            <a:ext cx="3196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Day number of year, 01.2016-02.2020</a:t>
            </a:r>
            <a:endParaRPr lang="ru-RU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6D094B-60B4-41A1-8B6F-2DAF9F08583D}"/>
              </a:ext>
            </a:extLst>
          </p:cNvPr>
          <p:cNvSpPr txBox="1"/>
          <p:nvPr/>
        </p:nvSpPr>
        <p:spPr>
          <a:xfrm>
            <a:off x="5473266" y="4918532"/>
            <a:ext cx="3196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Day number of year, 01.2016-02.2020</a:t>
            </a:r>
            <a:endParaRPr lang="ru-RU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6D9058-D6DA-4E13-B178-0FA65A5ABF06}"/>
              </a:ext>
            </a:extLst>
          </p:cNvPr>
          <p:cNvSpPr txBox="1"/>
          <p:nvPr/>
        </p:nvSpPr>
        <p:spPr>
          <a:xfrm rot="16200000">
            <a:off x="4454851" y="3917216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MSUmr</a:t>
            </a:r>
            <a:r>
              <a:rPr lang="en-US" sz="1400" dirty="0"/>
              <a:t> – </a:t>
            </a:r>
            <a:r>
              <a:rPr lang="en-US" sz="1400" dirty="0" err="1"/>
              <a:t>SEVIRI</a:t>
            </a:r>
            <a:r>
              <a:rPr lang="en-US" sz="1400" dirty="0"/>
              <a:t>, K</a:t>
            </a:r>
            <a:endParaRPr lang="ru-RU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BFF827-E460-40F8-9C94-B1357982A7D5}"/>
              </a:ext>
            </a:extLst>
          </p:cNvPr>
          <p:cNvSpPr txBox="1"/>
          <p:nvPr/>
        </p:nvSpPr>
        <p:spPr>
          <a:xfrm>
            <a:off x="6688486" y="3491671"/>
            <a:ext cx="10134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Channel 6</a:t>
            </a:r>
            <a:endParaRPr lang="ru-RU" sz="1600" dirty="0">
              <a:latin typeface="+mn-lt"/>
            </a:endParaRPr>
          </a:p>
        </p:txBody>
      </p:sp>
      <p:pic>
        <p:nvPicPr>
          <p:cNvPr id="21" name="Рисунок 2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b="7035"/>
          <a:stretch/>
        </p:blipFill>
        <p:spPr bwMode="auto">
          <a:xfrm>
            <a:off x="5557317" y="1291985"/>
            <a:ext cx="2726071" cy="1719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b="7349"/>
          <a:stretch/>
        </p:blipFill>
        <p:spPr bwMode="auto">
          <a:xfrm>
            <a:off x="5557317" y="3218875"/>
            <a:ext cx="2726071" cy="180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Z:\tmp\FULL_CALIBRATION\out_site\out_gai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4" y="1630539"/>
            <a:ext cx="3129795" cy="2329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936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 bwMode="auto">
          <a:xfrm>
            <a:off x="1900717" y="40021"/>
            <a:ext cx="7943850" cy="55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/>
              <a:t>Meteor-M #2</a:t>
            </a:r>
            <a:r>
              <a:rPr lang="ru-RU" sz="2400" dirty="0"/>
              <a:t>-2</a:t>
            </a:r>
            <a:r>
              <a:rPr lang="en-US" sz="2400" dirty="0"/>
              <a:t> Interc</a:t>
            </a:r>
            <a:r>
              <a:rPr lang="en-US" altLang="ja-JP" sz="2400" dirty="0">
                <a:solidFill>
                  <a:prstClr val="black"/>
                </a:solidFill>
              </a:rPr>
              <a:t>alibration </a:t>
            </a:r>
          </a:p>
          <a:p>
            <a:r>
              <a:rPr lang="en-US" altLang="ja-JP" sz="2400" dirty="0">
                <a:solidFill>
                  <a:prstClr val="black"/>
                </a:solidFill>
              </a:rPr>
              <a:t>Performance: MSU-MR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9669" y="687788"/>
            <a:ext cx="3162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n-lt"/>
                <a:cs typeface="Times New Roman" panose="02020603050405020304" pitchFamily="18" charset="0"/>
              </a:rPr>
              <a:t>LEO-GEO intercalibration </a:t>
            </a:r>
          </a:p>
          <a:p>
            <a:r>
              <a:rPr lang="en-US" sz="1400" b="1" dirty="0">
                <a:latin typeface="+mn-lt"/>
                <a:cs typeface="Times New Roman" panose="02020603050405020304" pitchFamily="18" charset="0"/>
              </a:rPr>
              <a:t>IR channels vs SEVIRI/Meteosat-10 (-11)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717" y="1102180"/>
            <a:ext cx="3657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n-lt"/>
                <a:cs typeface="Times New Roman" panose="02020603050405020304" pitchFamily="18" charset="0"/>
              </a:rPr>
              <a:t>LEO-LEO intercalibration</a:t>
            </a:r>
            <a:r>
              <a:rPr lang="en-US" sz="1400" dirty="0">
                <a:latin typeface="+mn-lt"/>
              </a:rPr>
              <a:t> </a:t>
            </a:r>
          </a:p>
          <a:p>
            <a:r>
              <a:rPr lang="en-US" sz="1400" dirty="0">
                <a:latin typeface="+mn-lt"/>
              </a:rPr>
              <a:t>s</a:t>
            </a:r>
            <a:r>
              <a:rPr lang="en-US" sz="1400" b="1" dirty="0">
                <a:latin typeface="+mn-lt"/>
                <a:cs typeface="Times New Roman" panose="02020603050405020304" pitchFamily="18" charset="0"/>
              </a:rPr>
              <a:t>hortwave channels vs AVHRR/</a:t>
            </a:r>
            <a:r>
              <a:rPr lang="en-US" sz="1400" b="1" dirty="0" err="1">
                <a:latin typeface="+mn-lt"/>
                <a:cs typeface="Times New Roman" panose="02020603050405020304" pitchFamily="18" charset="0"/>
              </a:rPr>
              <a:t>Metop</a:t>
            </a:r>
            <a:r>
              <a:rPr lang="en-US" sz="1400" b="1" dirty="0">
                <a:latin typeface="+mn-lt"/>
                <a:cs typeface="Times New Roman" panose="02020603050405020304" pitchFamily="18" charset="0"/>
              </a:rPr>
              <a:t>-A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09A86DD-7B16-4FFE-8CD7-BBD7723324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886326"/>
              </p:ext>
            </p:extLst>
          </p:nvPr>
        </p:nvGraphicFramePr>
        <p:xfrm>
          <a:off x="272347" y="4150067"/>
          <a:ext cx="3766416" cy="13537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1503">
                  <a:extLst>
                    <a:ext uri="{9D8B030D-6E8A-4147-A177-3AD203B41FA5}">
                      <a16:colId xmlns:a16="http://schemas.microsoft.com/office/drawing/2014/main" val="2228128627"/>
                    </a:ext>
                  </a:extLst>
                </a:gridCol>
                <a:gridCol w="670792">
                  <a:extLst>
                    <a:ext uri="{9D8B030D-6E8A-4147-A177-3AD203B41FA5}">
                      <a16:colId xmlns:a16="http://schemas.microsoft.com/office/drawing/2014/main" val="348825953"/>
                    </a:ext>
                  </a:extLst>
                </a:gridCol>
                <a:gridCol w="1037916">
                  <a:extLst>
                    <a:ext uri="{9D8B030D-6E8A-4147-A177-3AD203B41FA5}">
                      <a16:colId xmlns:a16="http://schemas.microsoft.com/office/drawing/2014/main" val="244356817"/>
                    </a:ext>
                  </a:extLst>
                </a:gridCol>
                <a:gridCol w="1116205">
                  <a:extLst>
                    <a:ext uri="{9D8B030D-6E8A-4147-A177-3AD203B41FA5}">
                      <a16:colId xmlns:a16="http://schemas.microsoft.com/office/drawing/2014/main" val="12588201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200650" algn="l"/>
                        </a:tabLst>
                      </a:pPr>
                      <a:r>
                        <a:rPr lang="en-US" sz="1200" u="sng" dirty="0">
                          <a:effectLst/>
                        </a:rPr>
                        <a:t>Date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200650" algn="l"/>
                        </a:tabLst>
                      </a:pPr>
                      <a:r>
                        <a:rPr lang="ru-RU" sz="1200" u="sng">
                          <a:effectLst/>
                        </a:rPr>
                        <a:t>к</a:t>
                      </a:r>
                      <a:r>
                        <a:rPr lang="en-US" sz="1200" u="sng" baseline="-250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200650" algn="l"/>
                        </a:tabLst>
                      </a:pPr>
                      <a:r>
                        <a:rPr lang="ru-RU" sz="1200" u="sng" dirty="0">
                          <a:effectLst/>
                        </a:rPr>
                        <a:t>к</a:t>
                      </a:r>
                      <a:r>
                        <a:rPr lang="en-US" sz="1200" u="sng" baseline="-250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200650" algn="l"/>
                        </a:tabLst>
                      </a:pPr>
                      <a:r>
                        <a:rPr lang="ru-RU" sz="1200" u="sng" dirty="0">
                          <a:effectLst/>
                        </a:rPr>
                        <a:t>к</a:t>
                      </a:r>
                      <a:r>
                        <a:rPr lang="en-US" sz="1200" u="sng" baseline="-250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6170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77382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6881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12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01.2021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7418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02.2021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0075744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DC41CBDD-80C3-40F1-810D-F4F23AFA7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417595"/>
              </p:ext>
            </p:extLst>
          </p:nvPr>
        </p:nvGraphicFramePr>
        <p:xfrm>
          <a:off x="5422718" y="5245888"/>
          <a:ext cx="3414889" cy="1067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6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0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9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314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pixels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Bias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</a:t>
                      </a:r>
                      <a:r>
                        <a:rPr lang="en-US" sz="12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bias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(10.8</a:t>
                      </a:r>
                      <a:r>
                        <a:rPr lang="en-US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mm)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~15000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1.0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3K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(12.0</a:t>
                      </a:r>
                      <a:r>
                        <a:rPr lang="en-US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mm)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~15000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0.76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0.96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3918350-450C-4846-ADFD-97F8C73363C0}"/>
              </a:ext>
            </a:extLst>
          </p:cNvPr>
          <p:cNvSpPr txBox="1"/>
          <p:nvPr/>
        </p:nvSpPr>
        <p:spPr>
          <a:xfrm>
            <a:off x="6565022" y="1291985"/>
            <a:ext cx="10134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Channel 5</a:t>
            </a:r>
            <a:endParaRPr lang="ru-RU" sz="16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6695B8-8AF3-4070-9A03-520A86DC4B9A}"/>
              </a:ext>
            </a:extLst>
          </p:cNvPr>
          <p:cNvSpPr txBox="1"/>
          <p:nvPr/>
        </p:nvSpPr>
        <p:spPr>
          <a:xfrm rot="16200000">
            <a:off x="4419423" y="1904548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MSUmr</a:t>
            </a:r>
            <a:r>
              <a:rPr lang="en-US" sz="1400" dirty="0"/>
              <a:t> – </a:t>
            </a:r>
            <a:r>
              <a:rPr lang="en-US" sz="1400" dirty="0" err="1"/>
              <a:t>SEVIRI</a:t>
            </a:r>
            <a:r>
              <a:rPr lang="en-US" sz="1400" dirty="0"/>
              <a:t>, K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FE145E-425C-45A6-8623-C942C93CC36E}"/>
              </a:ext>
            </a:extLst>
          </p:cNvPr>
          <p:cNvSpPr txBox="1"/>
          <p:nvPr/>
        </p:nvSpPr>
        <p:spPr>
          <a:xfrm>
            <a:off x="5983984" y="2992357"/>
            <a:ext cx="2292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Day number of year, 2020</a:t>
            </a:r>
            <a:endParaRPr lang="ru-RU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6D094B-60B4-41A1-8B6F-2DAF9F08583D}"/>
              </a:ext>
            </a:extLst>
          </p:cNvPr>
          <p:cNvSpPr txBox="1"/>
          <p:nvPr/>
        </p:nvSpPr>
        <p:spPr>
          <a:xfrm>
            <a:off x="5983984" y="4993815"/>
            <a:ext cx="2242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Day number of year, 2020</a:t>
            </a:r>
            <a:endParaRPr lang="ru-RU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6D9058-D6DA-4E13-B178-0FA65A5ABF06}"/>
              </a:ext>
            </a:extLst>
          </p:cNvPr>
          <p:cNvSpPr txBox="1"/>
          <p:nvPr/>
        </p:nvSpPr>
        <p:spPr>
          <a:xfrm rot="16200000">
            <a:off x="4452832" y="4111440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MSUmr</a:t>
            </a:r>
            <a:r>
              <a:rPr lang="en-US" sz="1400" dirty="0"/>
              <a:t> – </a:t>
            </a:r>
            <a:r>
              <a:rPr lang="en-US" sz="1400" dirty="0" err="1"/>
              <a:t>SEVIRI</a:t>
            </a:r>
            <a:r>
              <a:rPr lang="en-US" sz="1400" dirty="0"/>
              <a:t>, K</a:t>
            </a:r>
            <a:endParaRPr lang="ru-RU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BFF827-E460-40F8-9C94-B1357982A7D5}"/>
              </a:ext>
            </a:extLst>
          </p:cNvPr>
          <p:cNvSpPr txBox="1"/>
          <p:nvPr/>
        </p:nvSpPr>
        <p:spPr>
          <a:xfrm>
            <a:off x="6688486" y="3491671"/>
            <a:ext cx="10134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Channel 6</a:t>
            </a:r>
            <a:endParaRPr lang="ru-RU" sz="1600" dirty="0">
              <a:latin typeface="+mn-lt"/>
            </a:endParaRPr>
          </a:p>
        </p:txBody>
      </p:sp>
      <p:pic>
        <p:nvPicPr>
          <p:cNvPr id="17" name="Рисунок 16" descr="Z:\tmp\FULL_CALIBRATION\out_site_22\out_gain_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630539"/>
            <a:ext cx="3209366" cy="229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b="7855"/>
          <a:stretch/>
        </p:blipFill>
        <p:spPr bwMode="auto">
          <a:xfrm>
            <a:off x="5663172" y="1175269"/>
            <a:ext cx="2990144" cy="1800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-1" b="6900"/>
          <a:stretch/>
        </p:blipFill>
        <p:spPr bwMode="auto">
          <a:xfrm>
            <a:off x="5663173" y="3300134"/>
            <a:ext cx="2990143" cy="1777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615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 b="10883"/>
          <a:stretch/>
        </p:blipFill>
        <p:spPr bwMode="auto">
          <a:xfrm>
            <a:off x="6307808" y="3781399"/>
            <a:ext cx="252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b="10274"/>
          <a:stretch/>
        </p:blipFill>
        <p:spPr bwMode="auto">
          <a:xfrm>
            <a:off x="3465806" y="3781399"/>
            <a:ext cx="252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4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b="8695"/>
          <a:stretch/>
        </p:blipFill>
        <p:spPr bwMode="auto">
          <a:xfrm>
            <a:off x="573435" y="3781399"/>
            <a:ext cx="252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7" b="9597"/>
          <a:stretch/>
        </p:blipFill>
        <p:spPr bwMode="auto">
          <a:xfrm>
            <a:off x="6307808" y="1203910"/>
            <a:ext cx="252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b="8990"/>
          <a:stretch/>
        </p:blipFill>
        <p:spPr bwMode="auto">
          <a:xfrm>
            <a:off x="3465806" y="1203910"/>
            <a:ext cx="252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" b="8745"/>
          <a:stretch/>
        </p:blipFill>
        <p:spPr bwMode="auto">
          <a:xfrm>
            <a:off x="573435" y="1203910"/>
            <a:ext cx="2520000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7722C69D-5129-42CE-8706-181A4EC9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814" y="62734"/>
            <a:ext cx="7886700" cy="551022"/>
          </a:xfrm>
        </p:spPr>
        <p:txBody>
          <a:bodyPr/>
          <a:lstStyle/>
          <a:p>
            <a:pPr defTabSz="685800"/>
            <a:r>
              <a:rPr lang="en-US" altLang="ru-RU" sz="2400" dirty="0">
                <a:solidFill>
                  <a:srgbClr val="000000"/>
                </a:solidFill>
                <a:latin typeface="Cambria Math" panose="02040503050406030204" pitchFamily="18" charset="0"/>
              </a:rPr>
              <a:t>2019-202</a:t>
            </a:r>
            <a:r>
              <a:rPr lang="ru-RU" altLang="ru-RU" sz="2400" dirty="0">
                <a:solidFill>
                  <a:srgbClr val="000000"/>
                </a:solidFill>
                <a:latin typeface="Cambria Math" panose="02040503050406030204" pitchFamily="18" charset="0"/>
              </a:rPr>
              <a:t>1</a:t>
            </a:r>
            <a:r>
              <a:rPr lang="en-US" altLang="ru-RU" sz="2400" dirty="0">
                <a:solidFill>
                  <a:srgbClr val="000000"/>
                </a:solidFill>
                <a:latin typeface="Cambria Math" panose="02040503050406030204" pitchFamily="18" charset="0"/>
              </a:rPr>
              <a:t>       </a:t>
            </a:r>
            <a:br>
              <a:rPr lang="en-US" altLang="ru-RU" sz="2400" dirty="0">
                <a:solidFill>
                  <a:srgbClr val="000000"/>
                </a:solidFill>
                <a:latin typeface="Cambria Math" panose="02040503050406030204" pitchFamily="18" charset="0"/>
              </a:rPr>
            </a:br>
            <a:r>
              <a:rPr lang="en-US" altLang="ru-RU" sz="2400" dirty="0">
                <a:solidFill>
                  <a:srgbClr val="000000"/>
                </a:solidFill>
                <a:latin typeface="Cambria Math" panose="02040503050406030204" pitchFamily="18" charset="0"/>
              </a:rPr>
              <a:t>LEO-GEO: IKFS-2 vs SEVIRI under sea surface</a:t>
            </a:r>
            <a:endParaRPr lang="ru-RU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256EE1-18F5-47CC-9F17-3531B3825EC6}"/>
              </a:ext>
            </a:extLst>
          </p:cNvPr>
          <p:cNvSpPr txBox="1"/>
          <p:nvPr/>
        </p:nvSpPr>
        <p:spPr>
          <a:xfrm>
            <a:off x="987891" y="3265595"/>
            <a:ext cx="1946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Tb</a:t>
            </a:r>
            <a:r>
              <a:rPr lang="en-US" sz="1200" baseline="-25000" dirty="0"/>
              <a:t>IKFS-2</a:t>
            </a:r>
            <a:r>
              <a:rPr lang="en-US" sz="1200" dirty="0"/>
              <a:t>, K</a:t>
            </a:r>
            <a:endParaRPr lang="ru-RU" sz="1200" baseline="-25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F3719A-93F7-47F0-8889-C46A5250BDD1}"/>
              </a:ext>
            </a:extLst>
          </p:cNvPr>
          <p:cNvSpPr txBox="1"/>
          <p:nvPr/>
        </p:nvSpPr>
        <p:spPr>
          <a:xfrm>
            <a:off x="3727162" y="3265595"/>
            <a:ext cx="1946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Tb</a:t>
            </a:r>
            <a:r>
              <a:rPr lang="en-US" sz="1200" baseline="-25000" dirty="0"/>
              <a:t>IKFS-2</a:t>
            </a:r>
            <a:r>
              <a:rPr lang="en-US" sz="1200" dirty="0"/>
              <a:t>, K</a:t>
            </a:r>
            <a:endParaRPr lang="ru-RU" sz="1200" baseline="-25000" dirty="0"/>
          </a:p>
        </p:txBody>
      </p:sp>
      <p:sp>
        <p:nvSpPr>
          <p:cNvPr id="54" name="Text Box 3">
            <a:extLst>
              <a:ext uri="{FF2B5EF4-FFF2-40B4-BE49-F238E27FC236}">
                <a16:creationId xmlns:a16="http://schemas.microsoft.com/office/drawing/2014/main" id="{A733EBEC-EB4F-4BA2-871F-2D20F6A00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855" y="4997975"/>
            <a:ext cx="1083687" cy="5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Y=</a:t>
            </a:r>
            <a:r>
              <a:rPr lang="ru-RU" sz="1000" dirty="0"/>
              <a:t>3.53+ </a:t>
            </a:r>
            <a:r>
              <a:rPr lang="ru-RU" sz="1000" dirty="0" err="1"/>
              <a:t>0.988х</a:t>
            </a:r>
            <a:endParaRPr lang="ru-RU" sz="1000" dirty="0"/>
          </a:p>
          <a:p>
            <a:pPr lvl="0" eaLnBrk="0" hangingPunct="0"/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BIAS= </a:t>
            </a:r>
            <a:r>
              <a:rPr lang="ru-RU" sz="1000" dirty="0"/>
              <a:t>-0.097 </a:t>
            </a:r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  <a:p>
            <a:pPr lvl="0" eaLnBrk="0" hangingPunct="0"/>
            <a:r>
              <a:rPr lang="en-US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en-US" altLang="ru-RU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en-US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1000" dirty="0"/>
              <a:t>0.357</a:t>
            </a:r>
            <a:r>
              <a:rPr lang="en-US" sz="1000" dirty="0"/>
              <a:t> </a:t>
            </a:r>
            <a:r>
              <a:rPr lang="en-US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0" lang="ru-RU" altLang="ru-RU" sz="1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263B34-CB41-42C8-AA1E-7D9AF1679A4F}"/>
              </a:ext>
            </a:extLst>
          </p:cNvPr>
          <p:cNvSpPr txBox="1"/>
          <p:nvPr/>
        </p:nvSpPr>
        <p:spPr>
          <a:xfrm>
            <a:off x="1116340" y="5782761"/>
            <a:ext cx="1512543" cy="286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Tb</a:t>
            </a:r>
            <a:r>
              <a:rPr lang="en-US" sz="1200" baseline="-25000" dirty="0"/>
              <a:t>IKFS-2</a:t>
            </a:r>
            <a:r>
              <a:rPr lang="en-US" sz="1200" dirty="0"/>
              <a:t>, K</a:t>
            </a:r>
            <a:endParaRPr lang="ru-RU" sz="1200" baseline="-25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35B0D0-665F-4283-896D-E26E33F2FFF5}"/>
              </a:ext>
            </a:extLst>
          </p:cNvPr>
          <p:cNvSpPr txBox="1"/>
          <p:nvPr/>
        </p:nvSpPr>
        <p:spPr>
          <a:xfrm rot="16200000">
            <a:off x="-295902" y="4637848"/>
            <a:ext cx="1476954" cy="286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Tb</a:t>
            </a:r>
            <a:r>
              <a:rPr lang="en-US" sz="1200" baseline="-25000" dirty="0"/>
              <a:t>SEVIRI</a:t>
            </a:r>
            <a:r>
              <a:rPr lang="en-US" sz="1200" dirty="0"/>
              <a:t>, K</a:t>
            </a:r>
            <a:endParaRPr lang="ru-RU" sz="1200" baseline="-25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4CDC9E-FB97-47D0-9A9F-16D5DE6DE96F}"/>
              </a:ext>
            </a:extLst>
          </p:cNvPr>
          <p:cNvSpPr txBox="1"/>
          <p:nvPr/>
        </p:nvSpPr>
        <p:spPr>
          <a:xfrm>
            <a:off x="853039" y="3946238"/>
            <a:ext cx="105830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Ch 10.8 μkm</a:t>
            </a:r>
            <a:endParaRPr lang="ru-RU" sz="1200" dirty="0"/>
          </a:p>
        </p:txBody>
      </p:sp>
      <p:sp>
        <p:nvSpPr>
          <p:cNvPr id="67" name="Text Box 3">
            <a:extLst>
              <a:ext uri="{FF2B5EF4-FFF2-40B4-BE49-F238E27FC236}">
                <a16:creationId xmlns:a16="http://schemas.microsoft.com/office/drawing/2014/main" id="{F7E04959-7494-44F7-90FB-B735B1FCC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971" y="5006652"/>
            <a:ext cx="1092338" cy="54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Y=</a:t>
            </a:r>
            <a:r>
              <a:rPr lang="ru-RU" sz="1000" dirty="0"/>
              <a:t>8.098+ 0.97</a:t>
            </a:r>
            <a:r>
              <a:rPr lang="en-US" sz="1000" dirty="0"/>
              <a:t>x</a:t>
            </a:r>
            <a:endParaRPr lang="ru-RU" sz="1000" dirty="0"/>
          </a:p>
          <a:p>
            <a:pPr lvl="0" eaLnBrk="0" hangingPunct="0"/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BIAS= </a:t>
            </a:r>
            <a:r>
              <a:rPr lang="en-US" sz="1000" dirty="0"/>
              <a:t>0.022</a:t>
            </a:r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</a:p>
          <a:p>
            <a:pPr lvl="0" eaLnBrk="0" hangingPunct="0"/>
            <a:r>
              <a:rPr lang="en-US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en-US" altLang="ru-RU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en-US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1000" dirty="0"/>
              <a:t>0.256</a:t>
            </a:r>
            <a:r>
              <a:rPr lang="en-US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endParaRPr kumimoji="0" lang="ru-RU" altLang="ru-RU" sz="1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4950930-C772-4364-8E3C-8A593C3F63DB}"/>
              </a:ext>
            </a:extLst>
          </p:cNvPr>
          <p:cNvSpPr txBox="1"/>
          <p:nvPr/>
        </p:nvSpPr>
        <p:spPr>
          <a:xfrm>
            <a:off x="6763038" y="5754195"/>
            <a:ext cx="1512543" cy="286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Tb</a:t>
            </a:r>
            <a:r>
              <a:rPr lang="en-US" sz="1200" baseline="-25000" dirty="0"/>
              <a:t>IKFS-2</a:t>
            </a:r>
            <a:r>
              <a:rPr lang="en-US" sz="1200" dirty="0"/>
              <a:t>, K</a:t>
            </a:r>
            <a:endParaRPr lang="ru-RU" sz="1200" baseline="-250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238AF80-F81A-4F21-B865-A1DD212B0B07}"/>
              </a:ext>
            </a:extLst>
          </p:cNvPr>
          <p:cNvSpPr txBox="1"/>
          <p:nvPr/>
        </p:nvSpPr>
        <p:spPr>
          <a:xfrm rot="16200000">
            <a:off x="5451687" y="4559652"/>
            <a:ext cx="1476954" cy="286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Tb</a:t>
            </a:r>
            <a:r>
              <a:rPr lang="en-US" sz="1200" baseline="-25000" dirty="0"/>
              <a:t>SEVIRI</a:t>
            </a:r>
            <a:r>
              <a:rPr lang="en-US" sz="1200" dirty="0"/>
              <a:t>, K</a:t>
            </a:r>
            <a:endParaRPr lang="ru-RU" sz="1200" baseline="-25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E93824-E0BB-4F40-B908-D19F194DA21B}"/>
              </a:ext>
            </a:extLst>
          </p:cNvPr>
          <p:cNvSpPr txBox="1"/>
          <p:nvPr/>
        </p:nvSpPr>
        <p:spPr>
          <a:xfrm>
            <a:off x="6625682" y="3964652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 13.4 μkm</a:t>
            </a:r>
            <a:endParaRPr lang="ru-RU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F3719A-93F7-47F0-8889-C46A5250BDD1}"/>
              </a:ext>
            </a:extLst>
          </p:cNvPr>
          <p:cNvSpPr txBox="1"/>
          <p:nvPr/>
        </p:nvSpPr>
        <p:spPr>
          <a:xfrm>
            <a:off x="6466433" y="3265595"/>
            <a:ext cx="1946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Tb</a:t>
            </a:r>
            <a:r>
              <a:rPr lang="en-US" sz="1200" baseline="-25000" dirty="0"/>
              <a:t>IKFS-2</a:t>
            </a:r>
            <a:r>
              <a:rPr lang="en-US" sz="1200" dirty="0"/>
              <a:t>, K</a:t>
            </a:r>
            <a:endParaRPr lang="ru-RU" sz="1200" baseline="-25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35B0D0-665F-4283-896D-E26E33F2FFF5}"/>
              </a:ext>
            </a:extLst>
          </p:cNvPr>
          <p:cNvSpPr txBox="1"/>
          <p:nvPr/>
        </p:nvSpPr>
        <p:spPr>
          <a:xfrm rot="16200000">
            <a:off x="-295902" y="2009720"/>
            <a:ext cx="1476954" cy="286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Tb</a:t>
            </a:r>
            <a:r>
              <a:rPr lang="en-US" sz="1200" baseline="-25000" dirty="0"/>
              <a:t>SEVIRI</a:t>
            </a:r>
            <a:r>
              <a:rPr lang="en-US" sz="1200" dirty="0"/>
              <a:t>, K</a:t>
            </a:r>
            <a:endParaRPr lang="ru-RU" sz="1200" baseline="-25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5B0D0-665F-4283-896D-E26E33F2FFF5}"/>
              </a:ext>
            </a:extLst>
          </p:cNvPr>
          <p:cNvSpPr txBox="1"/>
          <p:nvPr/>
        </p:nvSpPr>
        <p:spPr>
          <a:xfrm rot="16200000">
            <a:off x="2586713" y="2009721"/>
            <a:ext cx="1476954" cy="286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</a:t>
            </a:r>
            <a:r>
              <a:rPr lang="ru-RU" sz="1200" dirty="0"/>
              <a:t>\</a:t>
            </a:r>
            <a:r>
              <a:rPr lang="en-US" sz="1200" dirty="0" err="1"/>
              <a:t>b</a:t>
            </a:r>
            <a:r>
              <a:rPr lang="en-US" sz="1200" baseline="-25000" dirty="0" err="1"/>
              <a:t>SEVIRI</a:t>
            </a:r>
            <a:r>
              <a:rPr lang="en-US" sz="1200" dirty="0"/>
              <a:t>, K</a:t>
            </a:r>
            <a:endParaRPr lang="ru-RU" sz="1200" baseline="-25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35B0D0-665F-4283-896D-E26E33F2FFF5}"/>
              </a:ext>
            </a:extLst>
          </p:cNvPr>
          <p:cNvSpPr txBox="1"/>
          <p:nvPr/>
        </p:nvSpPr>
        <p:spPr>
          <a:xfrm rot="16200000">
            <a:off x="5451687" y="2004009"/>
            <a:ext cx="1476954" cy="286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Tb</a:t>
            </a:r>
            <a:r>
              <a:rPr lang="en-US" sz="1200" baseline="-25000" dirty="0"/>
              <a:t>SEVIRI</a:t>
            </a:r>
            <a:r>
              <a:rPr lang="en-US" sz="1200" dirty="0"/>
              <a:t>, K</a:t>
            </a:r>
            <a:endParaRPr lang="ru-RU" sz="1200" baseline="-25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4CDC9E-FB97-47D0-9A9F-16D5DE6DE96F}"/>
              </a:ext>
            </a:extLst>
          </p:cNvPr>
          <p:cNvSpPr txBox="1"/>
          <p:nvPr/>
        </p:nvSpPr>
        <p:spPr>
          <a:xfrm>
            <a:off x="840419" y="1320433"/>
            <a:ext cx="9733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Ch</a:t>
            </a:r>
            <a:r>
              <a:rPr lang="en-US" sz="1200" dirty="0"/>
              <a:t> 7.3 μkm</a:t>
            </a:r>
            <a:endParaRPr lang="ru-RU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4CDC9E-FB97-47D0-9A9F-16D5DE6DE96F}"/>
              </a:ext>
            </a:extLst>
          </p:cNvPr>
          <p:cNvSpPr txBox="1"/>
          <p:nvPr/>
        </p:nvSpPr>
        <p:spPr>
          <a:xfrm>
            <a:off x="3784211" y="1320433"/>
            <a:ext cx="9733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Ch</a:t>
            </a:r>
            <a:r>
              <a:rPr lang="en-US" sz="1200" dirty="0"/>
              <a:t> 8.7 μkm</a:t>
            </a:r>
            <a:endParaRPr lang="ru-RU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4CDC9E-FB97-47D0-9A9F-16D5DE6DE96F}"/>
              </a:ext>
            </a:extLst>
          </p:cNvPr>
          <p:cNvSpPr txBox="1"/>
          <p:nvPr/>
        </p:nvSpPr>
        <p:spPr>
          <a:xfrm>
            <a:off x="6504853" y="1320433"/>
            <a:ext cx="9733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Ch</a:t>
            </a:r>
            <a:r>
              <a:rPr lang="en-US" sz="1200" dirty="0"/>
              <a:t> 9.7 μkm</a:t>
            </a:r>
            <a:endParaRPr lang="ru-RU" sz="1200" dirty="0"/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55EAF85A-29FE-4A6A-A9FD-AF8DCDF25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346" y="2489119"/>
            <a:ext cx="1118119" cy="56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Y=</a:t>
            </a:r>
            <a:r>
              <a:rPr lang="ru-RU" sz="1000" dirty="0"/>
              <a:t>8.512+ 0.971</a:t>
            </a:r>
            <a:r>
              <a:rPr lang="en-US" sz="1000" dirty="0"/>
              <a:t>x</a:t>
            </a:r>
          </a:p>
          <a:p>
            <a:pPr lvl="0" eaLnBrk="0" hangingPunct="0"/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BIAS= </a:t>
            </a:r>
            <a:r>
              <a:rPr lang="ru-RU" sz="1000" dirty="0"/>
              <a:t>0.081</a:t>
            </a:r>
            <a:r>
              <a:rPr lang="en-US" sz="1000" dirty="0"/>
              <a:t> </a:t>
            </a:r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  <a:p>
            <a:pPr lvl="0" eaLnBrk="0" hangingPunct="0"/>
            <a:r>
              <a:rPr lang="en-US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en-US" altLang="ru-RU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en-US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000" dirty="0"/>
              <a:t>0.37 </a:t>
            </a:r>
            <a:r>
              <a:rPr lang="en-US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0" lang="ru-RU" altLang="ru-RU" sz="1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3">
            <a:extLst>
              <a:ext uri="{FF2B5EF4-FFF2-40B4-BE49-F238E27FC236}">
                <a16:creationId xmlns:a16="http://schemas.microsoft.com/office/drawing/2014/main" id="{55EAF85A-29FE-4A6A-A9FD-AF8DCDF25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0875" y="2403710"/>
            <a:ext cx="1093786" cy="55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Y=</a:t>
            </a:r>
            <a:r>
              <a:rPr lang="ru-RU" sz="1000" dirty="0"/>
              <a:t>10.125+0.962</a:t>
            </a:r>
            <a:r>
              <a:rPr lang="en-US" sz="1000" dirty="0" err="1"/>
              <a:t>x</a:t>
            </a:r>
            <a:r>
              <a:rPr kumimoji="0" lang="en-US" altLang="ru-RU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000" dirty="0"/>
              <a:t>-0.2</a:t>
            </a:r>
            <a:r>
              <a:rPr lang="ru-RU" sz="1000" dirty="0"/>
              <a:t>62</a:t>
            </a:r>
            <a:r>
              <a:rPr lang="en-US" sz="1000" dirty="0"/>
              <a:t> K</a:t>
            </a:r>
          </a:p>
          <a:p>
            <a:pPr lvl="0" eaLnBrk="0" hangingPunct="0"/>
            <a:r>
              <a:rPr lang="en-US" alt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en-US" altLang="ru-RU" sz="1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en-US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000" dirty="0"/>
              <a:t>0.2</a:t>
            </a:r>
            <a:r>
              <a:rPr lang="ru-RU" sz="1000" dirty="0"/>
              <a:t>31</a:t>
            </a:r>
            <a:r>
              <a:rPr lang="en-US" sz="1000" dirty="0"/>
              <a:t> K</a:t>
            </a:r>
            <a:endParaRPr kumimoji="0" lang="ru-RU" altLang="ru-RU" sz="1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82AF808-6952-4746-BC4F-E5963C7F09E4}"/>
              </a:ext>
            </a:extLst>
          </p:cNvPr>
          <p:cNvSpPr txBox="1"/>
          <p:nvPr/>
        </p:nvSpPr>
        <p:spPr>
          <a:xfrm>
            <a:off x="3997847" y="5803354"/>
            <a:ext cx="1512543" cy="286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Tb</a:t>
            </a:r>
            <a:r>
              <a:rPr lang="en-US" sz="1200" baseline="-25000" dirty="0"/>
              <a:t>IKFS-2</a:t>
            </a:r>
            <a:r>
              <a:rPr lang="en-US" sz="1200" dirty="0"/>
              <a:t>, K</a:t>
            </a:r>
            <a:endParaRPr lang="ru-RU" sz="1200" baseline="-250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4E4AAC0-A8E2-46C5-BF2C-11F05D37DF2B}"/>
              </a:ext>
            </a:extLst>
          </p:cNvPr>
          <p:cNvSpPr txBox="1"/>
          <p:nvPr/>
        </p:nvSpPr>
        <p:spPr>
          <a:xfrm rot="16200000">
            <a:off x="2613835" y="4570603"/>
            <a:ext cx="1476954" cy="286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Tb</a:t>
            </a:r>
            <a:r>
              <a:rPr lang="en-US" sz="1200" baseline="-25000" dirty="0"/>
              <a:t>SEVIRI</a:t>
            </a:r>
            <a:r>
              <a:rPr lang="en-US" sz="1200" dirty="0"/>
              <a:t>, K</a:t>
            </a:r>
            <a:endParaRPr lang="ru-RU" sz="1200" baseline="-250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7680666-85DE-48A0-8482-9D7DFDEC3929}"/>
              </a:ext>
            </a:extLst>
          </p:cNvPr>
          <p:cNvSpPr txBox="1"/>
          <p:nvPr/>
        </p:nvSpPr>
        <p:spPr>
          <a:xfrm>
            <a:off x="4066058" y="3975603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 12.0 μkm</a:t>
            </a:r>
            <a:endParaRPr lang="ru-RU" sz="1200" dirty="0"/>
          </a:p>
        </p:txBody>
      </p:sp>
      <p:sp>
        <p:nvSpPr>
          <p:cNvPr id="41" name="Text Box 3">
            <a:extLst>
              <a:ext uri="{FF2B5EF4-FFF2-40B4-BE49-F238E27FC236}">
                <a16:creationId xmlns:a16="http://schemas.microsoft.com/office/drawing/2014/main" id="{55EAF85A-29FE-4A6A-A9FD-AF8DCDF25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051" y="4998974"/>
            <a:ext cx="1071048" cy="52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Y=</a:t>
            </a:r>
            <a:r>
              <a:rPr lang="ru-RU" sz="1000" dirty="0"/>
              <a:t>5.02+ 0.983</a:t>
            </a:r>
            <a:r>
              <a:rPr lang="en-US" sz="1000" dirty="0"/>
              <a:t>x</a:t>
            </a:r>
            <a:endParaRPr lang="ru-RU" sz="1000" dirty="0"/>
          </a:p>
          <a:p>
            <a:pPr lvl="0" eaLnBrk="0" hangingPunct="0"/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BIAS=</a:t>
            </a:r>
            <a:r>
              <a:rPr lang="en-US" sz="1000" dirty="0"/>
              <a:t>-0.017</a:t>
            </a:r>
            <a:r>
              <a:rPr lang="ru-RU" sz="1000" dirty="0"/>
              <a:t> </a:t>
            </a:r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  <a:p>
            <a:pPr lvl="0" eaLnBrk="0" hangingPunct="0"/>
            <a:r>
              <a:rPr lang="en-US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en-US" altLang="ru-RU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en-US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1000" dirty="0"/>
              <a:t>0.311</a:t>
            </a:r>
            <a:r>
              <a:rPr lang="en-US" sz="1000" dirty="0"/>
              <a:t> </a:t>
            </a:r>
            <a:r>
              <a:rPr lang="en-US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0" lang="ru-RU" altLang="ru-RU" sz="1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 Box 3">
            <a:extLst>
              <a:ext uri="{FF2B5EF4-FFF2-40B4-BE49-F238E27FC236}">
                <a16:creationId xmlns:a16="http://schemas.microsoft.com/office/drawing/2014/main" id="{55EAF85A-29FE-4A6A-A9FD-AF8DCDF25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1682" y="2430382"/>
            <a:ext cx="1124968" cy="52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Y=</a:t>
            </a:r>
            <a:r>
              <a:rPr lang="ru-RU" sz="1000" dirty="0"/>
              <a:t>10.125+ 0.964</a:t>
            </a:r>
            <a:r>
              <a:rPr lang="en-US" sz="1000" dirty="0"/>
              <a:t>x</a:t>
            </a:r>
            <a:endParaRPr lang="ru-RU" sz="1000" dirty="0"/>
          </a:p>
          <a:p>
            <a:pPr lvl="0" eaLnBrk="0" hangingPunct="0"/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BIAS= </a:t>
            </a:r>
            <a:r>
              <a:rPr lang="ru-RU" sz="1000" dirty="0"/>
              <a:t>-0.166 </a:t>
            </a:r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  <a:p>
            <a:pPr lvl="0" eaLnBrk="0" hangingPunct="0"/>
            <a:r>
              <a:rPr lang="en-US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en-US" altLang="ru-RU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en-US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000" dirty="0"/>
              <a:t>0.39 </a:t>
            </a:r>
            <a:r>
              <a:rPr lang="en-US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0" lang="ru-RU" altLang="ru-RU" sz="1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61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70A124-5C01-41A3-8360-90E1A479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67423E-CF1F-4202-A3CE-CE572847759D}" type="slidenum">
              <a:rPr lang="ru-RU" smtClean="0"/>
              <a:pPr/>
              <a:t>8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4A82CE3-4249-40D3-ABE9-F2963E4301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77090" y="91613"/>
            <a:ext cx="6196042" cy="102076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Absolute post-launch calibration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MTVZA-GY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/Meteor-M #2-2 channels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6D2142-5998-42A0-88C3-C42A98DDC37F}"/>
              </a:ext>
            </a:extLst>
          </p:cNvPr>
          <p:cNvSpPr txBox="1"/>
          <p:nvPr/>
        </p:nvSpPr>
        <p:spPr>
          <a:xfrm>
            <a:off x="250424" y="1023992"/>
            <a:ext cx="8536417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Absolute post-launch calibration is based on relationships between observed radiances (antenna temperatures) and RTM-simulated radiances (Brightness Temperatures). </a:t>
            </a:r>
            <a:endParaRPr lang="ru-RU" sz="1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578E97F-AD48-4F23-B21A-0BF1E9FE3F89}"/>
              </a:ext>
            </a:extLst>
          </p:cNvPr>
          <p:cNvSpPr/>
          <p:nvPr/>
        </p:nvSpPr>
        <p:spPr>
          <a:xfrm>
            <a:off x="3929058" y="1785926"/>
            <a:ext cx="4572032" cy="2395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dirty="0">
                <a:solidFill>
                  <a:prstClr val="black"/>
                </a:solidFill>
                <a:latin typeface="+mn-lt"/>
              </a:rPr>
              <a:t>The 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calibration relationships for BT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were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obtained for special test sites in October 2019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using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 RTM of </a:t>
            </a:r>
            <a:r>
              <a:rPr lang="en-US" sz="1400" dirty="0" err="1">
                <a:solidFill>
                  <a:prstClr val="black"/>
                </a:solidFill>
                <a:latin typeface="+mn-lt"/>
              </a:rPr>
              <a:t>RTTOV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 type and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GFS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NCEP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data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as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input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.  The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emissivity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of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the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ocean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surface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was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specified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in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acoordance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with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FASTEM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-5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model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in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depedence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of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wind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speed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sz="1400" dirty="0" err="1">
                <a:solidFill>
                  <a:prstClr val="black"/>
                </a:solidFill>
                <a:latin typeface="+mn-lt"/>
              </a:rPr>
              <a:t>The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maximum BT discrepancies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with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simulated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RTM BT (20.02.2020)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are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observed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in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the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 scanner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channels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 with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horizontal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polarisation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 18.7, 23.8, 36.7 </a:t>
            </a:r>
            <a:r>
              <a:rPr lang="ru-RU" sz="1400" dirty="0" err="1">
                <a:solidFill>
                  <a:prstClr val="black"/>
                </a:solidFill>
                <a:latin typeface="+mn-lt"/>
              </a:rPr>
              <a:t>GHz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.</a:t>
            </a:r>
            <a:r>
              <a:rPr lang="ru-RU" sz="1400" dirty="0">
                <a:solidFill>
                  <a:prstClr val="black"/>
                </a:solidFill>
                <a:latin typeface="+mn-lt"/>
              </a:rPr>
              <a:t> 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763186-4C9A-40A4-B7DC-40F138D48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82" y="1500175"/>
            <a:ext cx="3512761" cy="26849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0034" y="1785926"/>
            <a:ext cx="10054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</a:rPr>
              <a:t>20.02.2020</a:t>
            </a:r>
            <a:endParaRPr lang="ru-RU" sz="1400"/>
          </a:p>
        </p:txBody>
      </p:sp>
      <p:grpSp>
        <p:nvGrpSpPr>
          <p:cNvPr id="30" name="Группа 29"/>
          <p:cNvGrpSpPr/>
          <p:nvPr/>
        </p:nvGrpSpPr>
        <p:grpSpPr>
          <a:xfrm>
            <a:off x="5835117" y="4357694"/>
            <a:ext cx="3094601" cy="2500306"/>
            <a:chOff x="5835117" y="4357694"/>
            <a:chExt cx="3094601" cy="2500306"/>
          </a:xfrm>
        </p:grpSpPr>
        <p:pic>
          <p:nvPicPr>
            <p:cNvPr id="10" name="Рисунок 9" descr="011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6555" y="4357694"/>
              <a:ext cx="3023163" cy="2343459"/>
            </a:xfrm>
            <a:prstGeom prst="rect">
              <a:avLst/>
            </a:prstGeom>
          </p:spPr>
        </p:pic>
        <p:pic>
          <p:nvPicPr>
            <p:cNvPr id="16" name="Рисунок 15" descr="cNumbe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3877" y="6698059"/>
              <a:ext cx="876479" cy="159941"/>
            </a:xfrm>
            <a:prstGeom prst="rect">
              <a:avLst/>
            </a:prstGeom>
          </p:spPr>
        </p:pic>
        <p:pic>
          <p:nvPicPr>
            <p:cNvPr id="17" name="Рисунок 16" descr="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5117" y="5072074"/>
              <a:ext cx="214314" cy="1056788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6215074" y="4429132"/>
            <a:ext cx="85725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00">
                <a:solidFill>
                  <a:prstClr val="black"/>
                </a:solidFill>
              </a:rPr>
              <a:t>17.01.2021</a:t>
            </a:r>
            <a:endParaRPr lang="ru-RU" sz="1000"/>
          </a:p>
        </p:txBody>
      </p:sp>
      <p:sp>
        <p:nvSpPr>
          <p:cNvPr id="27" name="Прямоугольник 26"/>
          <p:cNvSpPr/>
          <p:nvPr/>
        </p:nvSpPr>
        <p:spPr>
          <a:xfrm>
            <a:off x="201983" y="4163450"/>
            <a:ext cx="24288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prstClr val="black"/>
                </a:solidFill>
              </a:rPr>
              <a:t>The calibration coefficients for BT 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obtained in October 2019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were used during 2020-2021. It was demonstrated rather good agreement  between measured and calculated BTs as well as </a:t>
            </a:r>
            <a:r>
              <a:rPr lang="en-US" sz="1400" dirty="0"/>
              <a:t>stable </a:t>
            </a:r>
            <a:r>
              <a:rPr lang="en-US" sz="1400" dirty="0" err="1"/>
              <a:t>MTVZA-GY</a:t>
            </a:r>
            <a:r>
              <a:rPr lang="en-US" sz="1400" dirty="0"/>
              <a:t> operation.</a:t>
            </a:r>
            <a:endParaRPr lang="ru-RU" sz="1400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2773752" y="4372510"/>
            <a:ext cx="3084132" cy="2485490"/>
            <a:chOff x="2773752" y="4372510"/>
            <a:chExt cx="3084132" cy="2485490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2773752" y="4372510"/>
              <a:ext cx="3084132" cy="2485490"/>
              <a:chOff x="2357422" y="4372510"/>
              <a:chExt cx="3084132" cy="2485490"/>
            </a:xfrm>
          </p:grpSpPr>
          <p:pic>
            <p:nvPicPr>
              <p:cNvPr id="12" name="Рисунок 11" descr="25122020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28860" y="4372510"/>
                <a:ext cx="3012694" cy="2342638"/>
              </a:xfrm>
              <a:prstGeom prst="rect">
                <a:avLst/>
              </a:prstGeom>
            </p:spPr>
          </p:pic>
          <p:pic>
            <p:nvPicPr>
              <p:cNvPr id="13" name="Рисунок 12" descr="cNumber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86182" y="6698059"/>
                <a:ext cx="876479" cy="159941"/>
              </a:xfrm>
              <a:prstGeom prst="rect">
                <a:avLst/>
              </a:prstGeom>
            </p:spPr>
          </p:pic>
          <p:pic>
            <p:nvPicPr>
              <p:cNvPr id="15" name="Рисунок 14" descr="T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57422" y="5072074"/>
                <a:ext cx="214314" cy="1056788"/>
              </a:xfrm>
              <a:prstGeom prst="rect">
                <a:avLst/>
              </a:prstGeom>
            </p:spPr>
          </p:pic>
        </p:grpSp>
        <p:sp>
          <p:nvSpPr>
            <p:cNvPr id="26" name="Прямоугольник 25"/>
            <p:cNvSpPr/>
            <p:nvPr/>
          </p:nvSpPr>
          <p:spPr>
            <a:xfrm>
              <a:off x="3143239" y="4429132"/>
              <a:ext cx="90592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25.12.2020</a:t>
              </a:r>
              <a:endParaRPr lang="ru-RU" sz="1000" dirty="0"/>
            </a:p>
          </p:txBody>
        </p:sp>
        <p:pic>
          <p:nvPicPr>
            <p:cNvPr id="28" name="Рисунок 27" descr="legend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6315" y="6143644"/>
              <a:ext cx="928693" cy="319216"/>
            </a:xfrm>
            <a:prstGeom prst="rect">
              <a:avLst/>
            </a:prstGeom>
          </p:spPr>
        </p:pic>
      </p:grpSp>
      <p:pic>
        <p:nvPicPr>
          <p:cNvPr id="29" name="Рисунок 28" descr="legen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8148" y="6143644"/>
            <a:ext cx="928693" cy="31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04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8" y="3354132"/>
            <a:ext cx="3028832" cy="23402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9" y="1207349"/>
            <a:ext cx="3080531" cy="24084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62802" y="92881"/>
            <a:ext cx="594066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MSU</a:t>
            </a: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-GS vs </a:t>
            </a:r>
            <a:r>
              <a:rPr lang="en-US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VIIRS</a:t>
            </a: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INTER-CALIBRATION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(visible channels)</a:t>
            </a:r>
            <a:endParaRPr lang="ru-RU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146" y="1303769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ELEKTRO </a:t>
            </a:r>
            <a:r>
              <a:rPr lang="ru-RU" dirty="0"/>
              <a:t>№2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9604" y="4161390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ELEKTRO </a:t>
            </a:r>
            <a:r>
              <a:rPr lang="ru-RU" dirty="0"/>
              <a:t>№</a:t>
            </a:r>
            <a:r>
              <a:rPr lang="en-US" dirty="0"/>
              <a:t>3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43" y="919670"/>
            <a:ext cx="4902126" cy="30320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97428" y="3951727"/>
            <a:ext cx="20393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/>
              <a:t>https://www.seas.harvard.edu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62802" y="4346056"/>
            <a:ext cx="5789392" cy="1723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20000"/>
              </a:lnSpc>
              <a:buAutoNum type="arabicParenR"/>
            </a:pPr>
            <a:r>
              <a:rPr lang="en-US" dirty="0"/>
              <a:t>The use of deep convective clouds</a:t>
            </a:r>
          </a:p>
          <a:p>
            <a:pPr marL="257175" indent="-257175">
              <a:lnSpc>
                <a:spcPct val="120000"/>
              </a:lnSpc>
              <a:buAutoNum type="arabicParenR"/>
            </a:pPr>
            <a:r>
              <a:rPr lang="en-US" dirty="0"/>
              <a:t>Calc SBAF between spectral bands of reference (VIIRS) and calibrated instruments (</a:t>
            </a:r>
            <a:r>
              <a:rPr lang="en-US" dirty="0" err="1"/>
              <a:t>MSU</a:t>
            </a:r>
            <a:r>
              <a:rPr lang="en-US" dirty="0"/>
              <a:t>-GS) bands</a:t>
            </a:r>
          </a:p>
          <a:p>
            <a:pPr marL="257175" indent="-257175">
              <a:lnSpc>
                <a:spcPct val="120000"/>
              </a:lnSpc>
              <a:buAutoNum type="arabicParenR"/>
            </a:pPr>
            <a:r>
              <a:rPr lang="en-US" dirty="0"/>
              <a:t>Comparison of TOA reflectance measured by both instruments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672978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KM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KM" id="{17549062-4FC7-4082-A44D-4B97F1D84E6C}" vid="{A5A06C40-41F0-43FD-A181-48227C4B3271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40744</TotalTime>
  <Words>1071</Words>
  <Application>Microsoft Office PowerPoint</Application>
  <PresentationFormat>Экран (4:3)</PresentationFormat>
  <Paragraphs>251</Paragraphs>
  <Slides>16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맑은 고딕</vt:lpstr>
      <vt:lpstr>Arial</vt:lpstr>
      <vt:lpstr>Arial Narrow</vt:lpstr>
      <vt:lpstr>Calibri</vt:lpstr>
      <vt:lpstr>Calibri Light</vt:lpstr>
      <vt:lpstr>Cambria Math</vt:lpstr>
      <vt:lpstr>Symbol</vt:lpstr>
      <vt:lpstr>Times New Roman</vt:lpstr>
      <vt:lpstr>Wingdings</vt:lpstr>
      <vt:lpstr>Специальное оформление</vt:lpstr>
      <vt:lpstr>ТемаKM</vt:lpstr>
      <vt:lpstr>Презентация PowerPoint</vt:lpstr>
      <vt:lpstr>Participation in EP, GDWG, GRWG </vt:lpstr>
      <vt:lpstr>Russian Meteorological Satellite Systems </vt:lpstr>
      <vt:lpstr>Satellite/Instrument Summary</vt:lpstr>
      <vt:lpstr>Презентация PowerPoint</vt:lpstr>
      <vt:lpstr>Презентация PowerPoint</vt:lpstr>
      <vt:lpstr>2019-2021        LEO-GEO: IKFS-2 vs SEVIRI under sea surface</vt:lpstr>
      <vt:lpstr>Absolute post-launch calibration  of MTVZA-GY/Meteor-M #2-2 channels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Cal/Val site  of Russian hydrometeorological instruments</vt:lpstr>
      <vt:lpstr>Презентация PowerPoint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Алексей Рублев</cp:lastModifiedBy>
  <cp:revision>1182</cp:revision>
  <cp:lastPrinted>2021-03-30T06:11:58Z</cp:lastPrinted>
  <dcterms:created xsi:type="dcterms:W3CDTF">2004-06-10T15:46:18Z</dcterms:created>
  <dcterms:modified xsi:type="dcterms:W3CDTF">2021-03-30T08:15:03Z</dcterms:modified>
</cp:coreProperties>
</file>