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20"/>
  </p:notesMasterIdLst>
  <p:handoutMasterIdLst>
    <p:handoutMasterId r:id="rId21"/>
  </p:handoutMasterIdLst>
  <p:sldIdLst>
    <p:sldId id="577" r:id="rId2"/>
    <p:sldId id="618" r:id="rId3"/>
    <p:sldId id="599" r:id="rId4"/>
    <p:sldId id="600" r:id="rId5"/>
    <p:sldId id="597" r:id="rId6"/>
    <p:sldId id="616" r:id="rId7"/>
    <p:sldId id="628" r:id="rId8"/>
    <p:sldId id="621" r:id="rId9"/>
    <p:sldId id="619" r:id="rId10"/>
    <p:sldId id="622" r:id="rId11"/>
    <p:sldId id="629" r:id="rId12"/>
    <p:sldId id="630" r:id="rId13"/>
    <p:sldId id="601" r:id="rId14"/>
    <p:sldId id="631" r:id="rId15"/>
    <p:sldId id="260" r:id="rId16"/>
    <p:sldId id="259" r:id="rId17"/>
    <p:sldId id="258" r:id="rId18"/>
    <p:sldId id="595"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 id="1" name="Daela Huff" initials="D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FFFFFF"/>
    <a:srgbClr val="008000"/>
    <a:srgbClr val="33CC33"/>
    <a:srgbClr val="0033CC"/>
    <a:srgbClr val="9900FF"/>
    <a:srgbClr val="003399"/>
    <a:srgbClr val="00CC66"/>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695" autoAdjust="0"/>
  </p:normalViewPr>
  <p:slideViewPr>
    <p:cSldViewPr snapToGrid="0" snapToObjects="1" showGuides="1">
      <p:cViewPr varScale="1">
        <p:scale>
          <a:sx n="63" d="100"/>
          <a:sy n="63" d="100"/>
        </p:scale>
        <p:origin x="1332" y="64"/>
      </p:cViewPr>
      <p:guideLst>
        <p:guide orient="horz" pos="2160"/>
        <p:guide pos="2880"/>
      </p:guideLst>
    </p:cSldViewPr>
  </p:slideViewPr>
  <p:outlineViewPr>
    <p:cViewPr>
      <p:scale>
        <a:sx n="33" d="100"/>
        <a:sy n="33" d="100"/>
      </p:scale>
      <p:origin x="0" y="25128"/>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48" d="100"/>
          <a:sy n="48" d="100"/>
        </p:scale>
        <p:origin x="273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23" tIns="45661" rIns="91323" bIns="45661" rtlCol="0"/>
          <a:lstStyle>
            <a:lvl1pPr algn="r">
              <a:defRPr sz="1200"/>
            </a:lvl1pPr>
          </a:lstStyle>
          <a:p>
            <a:fld id="{E6BE962C-A69F-4E2A-B52A-B5E0AB9803B8}" type="datetimeFigureOut">
              <a:rPr lang="en-US" smtClean="0"/>
              <a:pPr/>
              <a:t>4/1/2021</a:t>
            </a:fld>
            <a:endParaRPr lang="en-US"/>
          </a:p>
        </p:txBody>
      </p:sp>
      <p:sp>
        <p:nvSpPr>
          <p:cNvPr id="4" name="Footer Placeholder 3"/>
          <p:cNvSpPr>
            <a:spLocks noGrp="1"/>
          </p:cNvSpPr>
          <p:nvPr>
            <p:ph type="ftr" sz="quarter" idx="2"/>
          </p:nvPr>
        </p:nvSpPr>
        <p:spPr>
          <a:xfrm>
            <a:off x="0" y="8830154"/>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4"/>
            <a:ext cx="3037523" cy="464662"/>
          </a:xfrm>
          <a:prstGeom prst="rect">
            <a:avLst/>
          </a:prstGeom>
        </p:spPr>
        <p:txBody>
          <a:bodyPr vert="horz" lIns="91323" tIns="45661" rIns="91323" bIns="45661"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7" y="0"/>
            <a:ext cx="3037841" cy="464820"/>
          </a:xfrm>
          <a:prstGeom prst="rect">
            <a:avLst/>
          </a:prstGeom>
        </p:spPr>
        <p:txBody>
          <a:bodyPr vert="horz" lIns="93167" tIns="46584" rIns="93167" bIns="46584" rtlCol="0"/>
          <a:lstStyle>
            <a:lvl1pPr algn="r">
              <a:defRPr sz="1200"/>
            </a:lvl1pPr>
          </a:lstStyle>
          <a:p>
            <a:fld id="{816FB0CF-5528-C744-A119-58E52B5EA66C}" type="datetimeFigureOut">
              <a:rPr lang="en-US" smtClean="0"/>
              <a:pPr/>
              <a:t>4/1/2021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1"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1" cy="464820"/>
          </a:xfrm>
          <a:prstGeom prst="rect">
            <a:avLst/>
          </a:prstGeom>
        </p:spPr>
        <p:txBody>
          <a:bodyPr vert="horz" lIns="93167" tIns="46584" rIns="93167" bIns="46584"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3"/>
          <p:cNvSpPr>
            <a:spLocks noGrp="1" noChangeArrowheads="1"/>
          </p:cNvSpPr>
          <p:nvPr>
            <p:ph type="dt" sz="quarter"/>
          </p:nvPr>
        </p:nvSpPr>
        <p:spPr>
          <a:noFill/>
          <a:ln/>
        </p:spPr>
        <p:txBody>
          <a:bodyPr/>
          <a:lstStyle/>
          <a:p>
            <a:fld id="{8F18DA27-B3A0-4D83-B30E-B06E198A3390}" type="datetime1">
              <a:rPr lang="en-GB">
                <a:latin typeface="Times New Roman" pitchFamily="18" charset="0"/>
                <a:ea typeface="Microsoft YaHei" pitchFamily="34" charset="-122"/>
                <a:cs typeface="Segoe UI" pitchFamily="34" charset="0"/>
              </a:rPr>
              <a:pPr/>
              <a:t>01/04/2021</a:t>
            </a:fld>
            <a:endParaRPr lang="en-GB">
              <a:latin typeface="Times New Roman" pitchFamily="18" charset="0"/>
              <a:ea typeface="Microsoft YaHei" pitchFamily="34" charset="-122"/>
              <a:cs typeface="Segoe UI" pitchFamily="34" charset="0"/>
            </a:endParaRPr>
          </a:p>
        </p:txBody>
      </p:sp>
      <p:sp>
        <p:nvSpPr>
          <p:cNvPr id="43011" name="Rectangle 7"/>
          <p:cNvSpPr>
            <a:spLocks noGrp="1" noChangeArrowheads="1"/>
          </p:cNvSpPr>
          <p:nvPr>
            <p:ph type="sldNum" sz="quarter"/>
          </p:nvPr>
        </p:nvSpPr>
        <p:spPr>
          <a:noFill/>
          <a:ln/>
        </p:spPr>
        <p:txBody>
          <a:bodyPr/>
          <a:lstStyle/>
          <a:p>
            <a:fld id="{F8777F4B-C175-4CCA-A610-A90DED55FB7B}" type="slidenum">
              <a:rPr lang="de-DE">
                <a:latin typeface="Times New Roman" pitchFamily="18" charset="0"/>
                <a:ea typeface="Microsoft YaHei" pitchFamily="34" charset="-122"/>
                <a:cs typeface="Segoe UI" pitchFamily="34" charset="0"/>
              </a:rPr>
              <a:pPr/>
              <a:t>13</a:t>
            </a:fld>
            <a:endParaRPr lang="de-DE">
              <a:latin typeface="Times New Roman" pitchFamily="18" charset="0"/>
              <a:ea typeface="Microsoft YaHei" pitchFamily="34" charset="-122"/>
              <a:cs typeface="Segoe UI" pitchFamily="34" charset="0"/>
            </a:endParaRPr>
          </a:p>
        </p:txBody>
      </p:sp>
      <p:sp>
        <p:nvSpPr>
          <p:cNvPr id="43012" name="Rectangle 1"/>
          <p:cNvSpPr txBox="1">
            <a:spLocks noGrp="1" noRot="1" noChangeAspect="1" noChangeArrowheads="1" noTextEdit="1"/>
          </p:cNvSpPr>
          <p:nvPr>
            <p:ph type="sldImg"/>
          </p:nvPr>
        </p:nvSpPr>
        <p:spPr>
          <a:xfrm>
            <a:off x="852488" y="742950"/>
            <a:ext cx="4962525" cy="3722688"/>
          </a:xfrm>
          <a:solidFill>
            <a:srgbClr val="FFFFFF"/>
          </a:solidFill>
          <a:ln/>
        </p:spPr>
      </p:sp>
      <p:sp>
        <p:nvSpPr>
          <p:cNvPr id="43013" name="Rectangle 2"/>
          <p:cNvSpPr txBox="1">
            <a:spLocks noGrp="1" noChangeArrowheads="1"/>
          </p:cNvSpPr>
          <p:nvPr>
            <p:ph type="body" idx="1"/>
          </p:nvPr>
        </p:nvSpPr>
        <p:spPr>
          <a:xfrm>
            <a:off x="887202" y="4714875"/>
            <a:ext cx="4893098" cy="4470400"/>
          </a:xfrm>
          <a:noFill/>
          <a:ln/>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344248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lstStyle/>
          <a:p>
            <a:r>
              <a:rPr lang="en-US" dirty="0"/>
              <a:t>Click to edit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64C48101-E5EA-4C88-B4D0-3502433140B4}" type="datetime1">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Vertical Text Placeholder 2"/>
          <p:cNvSpPr>
            <a:spLocks noGrp="1"/>
          </p:cNvSpPr>
          <p:nvPr>
            <p:ph type="body" orient="vert" idx="1" hasCustomPrompt="1"/>
          </p:nvPr>
        </p:nvSpPr>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DE7906-65D5-4AE4-A415-88914DE5D980}" type="datetime1">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
        <p:nvSpPr>
          <p:cNvPr id="7" name="Line 6"/>
          <p:cNvSpPr>
            <a:spLocks noChangeShapeType="1"/>
          </p:cNvSpPr>
          <p:nvPr userDrawn="1"/>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sz="1350" dirty="0">
              <a:latin typeface="+mj-lt"/>
              <a:ea typeface="+mn-ea"/>
              <a:cs typeface="ＭＳ Ｐゴシック"/>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40"/>
            <a:ext cx="2057400" cy="5851525"/>
          </a:xfrm>
        </p:spPr>
        <p:txBody>
          <a:bodyPr vert="eaVert"/>
          <a:lstStyle/>
          <a:p>
            <a:r>
              <a:rPr lang="en-US" dirty="0"/>
              <a:t>Click to edit title</a:t>
            </a:r>
          </a:p>
        </p:txBody>
      </p:sp>
      <p:sp>
        <p:nvSpPr>
          <p:cNvPr id="3" name="Vertical Text Placeholder 2"/>
          <p:cNvSpPr>
            <a:spLocks noGrp="1"/>
          </p:cNvSpPr>
          <p:nvPr>
            <p:ph type="body" orient="vert" idx="1" hasCustomPrompt="1"/>
          </p:nvPr>
        </p:nvSpPr>
        <p:spPr>
          <a:xfrm>
            <a:off x="457200" y="274640"/>
            <a:ext cx="6019800" cy="5851525"/>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4D0722-D66D-4130-97EC-A01543D99507}" type="datetime1">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4818" y="-1"/>
            <a:ext cx="7381982" cy="885825"/>
          </a:xfrm>
        </p:spPr>
        <p:txBody>
          <a:bodyPr>
            <a:normAutofit/>
          </a:bodyPr>
          <a:lstStyle>
            <a:lvl1pPr>
              <a:defRPr sz="3200">
                <a:effectLst>
                  <a:outerShdw blurRad="38100" dist="38100" dir="2700000" algn="tl">
                    <a:srgbClr val="000000">
                      <a:alpha val="43137"/>
                    </a:srgbClr>
                  </a:outerShdw>
                </a:effectLst>
              </a:defRPr>
            </a:lvl1pPr>
          </a:lstStyle>
          <a:p>
            <a:r>
              <a:rPr lang="en-US" dirty="0"/>
              <a:t>Click to edit title</a:t>
            </a:r>
          </a:p>
        </p:txBody>
      </p:sp>
      <p:sp>
        <p:nvSpPr>
          <p:cNvPr id="3" name="Content Placeholder 2"/>
          <p:cNvSpPr>
            <a:spLocks noGrp="1"/>
          </p:cNvSpPr>
          <p:nvPr>
            <p:ph idx="1" hasCustomPrompt="1"/>
          </p:nvPr>
        </p:nvSpPr>
        <p:spPr>
          <a:xfrm>
            <a:off x="457200" y="1026160"/>
            <a:ext cx="8229600" cy="545274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6"/>
            <a:ext cx="2133600" cy="365125"/>
          </a:xfrm>
        </p:spPr>
        <p:txBody>
          <a:bodyPr/>
          <a:lstStyle/>
          <a:p>
            <a:fld id="{36AA9D06-0DDC-43DB-B80A-B18B30663611}" type="datetime1">
              <a:rPr lang="en-US" smtClean="0"/>
              <a:pPr/>
              <a:t>4/1/2021</a:t>
            </a:fld>
            <a:endParaRPr lang="en-US"/>
          </a:p>
        </p:txBody>
      </p:sp>
      <p:sp>
        <p:nvSpPr>
          <p:cNvPr id="5" name="Footer Placeholder 4"/>
          <p:cNvSpPr>
            <a:spLocks noGrp="1"/>
          </p:cNvSpPr>
          <p:nvPr>
            <p:ph type="ftr" sz="quarter" idx="11"/>
          </p:nvPr>
        </p:nvSpPr>
        <p:spPr>
          <a:xfrm>
            <a:off x="3124200" y="6478907"/>
            <a:ext cx="2895600" cy="365125"/>
          </a:xfrm>
        </p:spPr>
        <p:txBody>
          <a:bodyPr/>
          <a:lstStyle/>
          <a:p>
            <a:endParaRPr lang="en-US" dirty="0"/>
          </a:p>
        </p:txBody>
      </p:sp>
      <p:sp>
        <p:nvSpPr>
          <p:cNvPr id="6" name="Slide Number Placeholder 5"/>
          <p:cNvSpPr>
            <a:spLocks noGrp="1"/>
          </p:cNvSpPr>
          <p:nvPr>
            <p:ph type="sldNum" sz="quarter" idx="12"/>
          </p:nvPr>
        </p:nvSpPr>
        <p:spPr>
          <a:xfrm>
            <a:off x="6553200" y="6478906"/>
            <a:ext cx="2133600" cy="365125"/>
          </a:xfrm>
        </p:spPr>
        <p:txBody>
          <a:bodyPr/>
          <a:lstStyle/>
          <a:p>
            <a:fld id="{96E36F11-A39A-294D-A59D-6180D50ED29D}" type="slidenum">
              <a:rPr lang="en-US" smtClean="0"/>
              <a:pPr/>
              <a:t>‹#›</a:t>
            </a:fld>
            <a:endParaRPr lang="en-US"/>
          </a:p>
        </p:txBody>
      </p:sp>
      <p:sp>
        <p:nvSpPr>
          <p:cNvPr id="7" name="Line 6"/>
          <p:cNvSpPr>
            <a:spLocks noChangeShapeType="1"/>
          </p:cNvSpPr>
          <p:nvPr userDrawn="1"/>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sz="1350" dirty="0">
              <a:latin typeface="+mj-lt"/>
              <a:ea typeface="+mn-ea"/>
              <a:cs typeface="ＭＳ Ｐゴシック"/>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lstStyle>
            <a:lvl1pPr algn="l">
              <a:defRPr sz="3000" b="1" cap="all"/>
            </a:lvl1pPr>
          </a:lstStyle>
          <a:p>
            <a:r>
              <a:rPr lang="en-US" dirty="0"/>
              <a:t>Click to edit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lstStyle/>
          <a:p>
            <a:fld id="{2CF7CAB1-A58A-4BFB-80A1-8ACA6DC51A05}" type="datetime1">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371600"/>
            <a:ext cx="4038600" cy="47548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371600"/>
            <a:ext cx="4038600" cy="47548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90AB390-D426-4E3F-B0F6-8C02A945A8DB}" type="datetime1">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
        <p:nvSpPr>
          <p:cNvPr id="8" name="Line 6"/>
          <p:cNvSpPr>
            <a:spLocks noChangeShapeType="1"/>
          </p:cNvSpPr>
          <p:nvPr userDrawn="1"/>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sz="1350" dirty="0">
              <a:latin typeface="+mj-lt"/>
              <a:ea typeface="+mn-ea"/>
              <a:cs typeface="ＭＳ Ｐゴシック"/>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6" name="Content Placeholder 5"/>
          <p:cNvSpPr>
            <a:spLocks noGrp="1"/>
          </p:cNvSpPr>
          <p:nvPr>
            <p:ph sz="quarter" idx="4" hasCustomPrompt="1"/>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E5FCA2C-2027-4265-906F-F35038E2DE2A}" type="datetime1">
              <a:rPr lang="en-US" smtClean="0"/>
              <a:pPr/>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
        <p:nvSpPr>
          <p:cNvPr id="10" name="Line 6"/>
          <p:cNvSpPr>
            <a:spLocks noChangeShapeType="1"/>
          </p:cNvSpPr>
          <p:nvPr userDrawn="1"/>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sz="1350" dirty="0">
              <a:latin typeface="+mj-lt"/>
              <a:ea typeface="+mn-ea"/>
              <a:cs typeface="ＭＳ Ｐゴシック"/>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Date Placeholder 2"/>
          <p:cNvSpPr>
            <a:spLocks noGrp="1"/>
          </p:cNvSpPr>
          <p:nvPr>
            <p:ph type="dt" sz="half" idx="10"/>
          </p:nvPr>
        </p:nvSpPr>
        <p:spPr/>
        <p:txBody>
          <a:bodyPr/>
          <a:lstStyle/>
          <a:p>
            <a:fld id="{1028A763-F383-4DC6-B253-7B04196021E0}" type="datetime1">
              <a:rPr lang="en-US" smtClean="0"/>
              <a:pPr/>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
        <p:nvSpPr>
          <p:cNvPr id="6" name="Line 6"/>
          <p:cNvSpPr>
            <a:spLocks noChangeShapeType="1"/>
          </p:cNvSpPr>
          <p:nvPr userDrawn="1"/>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sz="1350" dirty="0">
              <a:latin typeface="+mj-lt"/>
              <a:ea typeface="+mn-ea"/>
              <a:cs typeface="ＭＳ Ｐゴシック"/>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9DE52-4227-4B49-A7E3-71040B03D5CD}" type="datetime1">
              <a:rPr lang="en-US" smtClean="0"/>
              <a:pPr/>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
        <p:nvSpPr>
          <p:cNvPr id="5" name="Line 6"/>
          <p:cNvSpPr>
            <a:spLocks noChangeShapeType="1"/>
          </p:cNvSpPr>
          <p:nvPr userDrawn="1"/>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sz="1350" dirty="0">
              <a:latin typeface="+mj-lt"/>
              <a:ea typeface="+mn-ea"/>
              <a:cs typeface="ＭＳ Ｐゴシック"/>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p:spPr>
        <p:txBody>
          <a:bodyPr anchor="b"/>
          <a:lstStyle>
            <a:lvl1pPr algn="l">
              <a:defRPr sz="1500" b="1"/>
            </a:lvl1pPr>
          </a:lstStyle>
          <a:p>
            <a:r>
              <a:rPr lang="en-US" dirty="0"/>
              <a:t>Click to edit title</a:t>
            </a:r>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5" name="Date Placeholder 4"/>
          <p:cNvSpPr>
            <a:spLocks noGrp="1"/>
          </p:cNvSpPr>
          <p:nvPr>
            <p:ph type="dt" sz="half" idx="10"/>
          </p:nvPr>
        </p:nvSpPr>
        <p:spPr/>
        <p:txBody>
          <a:bodyPr/>
          <a:lstStyle/>
          <a:p>
            <a:fld id="{B58F4E9E-917F-4224-8662-01E965D4C2F7}" type="datetime1">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
        <p:nvSpPr>
          <p:cNvPr id="8" name="Line 6"/>
          <p:cNvSpPr>
            <a:spLocks noChangeShapeType="1"/>
          </p:cNvSpPr>
          <p:nvPr userDrawn="1"/>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sz="1350" dirty="0">
              <a:latin typeface="+mj-lt"/>
              <a:ea typeface="+mn-ea"/>
              <a:cs typeface="ＭＳ Ｐゴシック"/>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1500" b="1"/>
            </a:lvl1pPr>
          </a:lstStyle>
          <a:p>
            <a:r>
              <a:rPr lang="en-US" dirty="0"/>
              <a:t>Click to edit title</a:t>
            </a:r>
          </a:p>
        </p:txBody>
      </p:sp>
      <p:sp>
        <p:nvSpPr>
          <p:cNvPr id="3" name="Picture Placeholder 2"/>
          <p:cNvSpPr>
            <a:spLocks noGrp="1"/>
          </p:cNvSpPr>
          <p:nvPr>
            <p:ph type="pic" idx="1"/>
          </p:nvPr>
        </p:nvSpPr>
        <p:spPr>
          <a:xfrm>
            <a:off x="1792288" y="1219201"/>
            <a:ext cx="5486400" cy="35083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5" name="Date Placeholder 4"/>
          <p:cNvSpPr>
            <a:spLocks noGrp="1"/>
          </p:cNvSpPr>
          <p:nvPr>
            <p:ph type="dt" sz="half" idx="10"/>
          </p:nvPr>
        </p:nvSpPr>
        <p:spPr/>
        <p:txBody>
          <a:bodyPr/>
          <a:lstStyle/>
          <a:p>
            <a:fld id="{24808DC9-07D6-4CB7-BBD2-7ADEB6B7A259}" type="datetime1">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7759"/>
            <a:ext cx="8229600" cy="5228591"/>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7446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785DE5-E8DD-40CE-B017-3C2FB130B14C}" type="datetime1">
              <a:rPr lang="en-US" smtClean="0"/>
              <a:pPr/>
              <a:t>4/1/2021</a:t>
            </a:fld>
            <a:endParaRPr lang="en-US"/>
          </a:p>
        </p:txBody>
      </p:sp>
      <p:sp>
        <p:nvSpPr>
          <p:cNvPr id="5" name="Footer Placeholder 4"/>
          <p:cNvSpPr>
            <a:spLocks noGrp="1"/>
          </p:cNvSpPr>
          <p:nvPr>
            <p:ph type="ftr" sz="quarter" idx="3"/>
          </p:nvPr>
        </p:nvSpPr>
        <p:spPr>
          <a:xfrm>
            <a:off x="3124200" y="647256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7540" y="647827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E36F11-A39A-294D-A59D-6180D50ED29D}" type="slidenum">
              <a:rPr lang="en-US" smtClean="0"/>
              <a:pPr/>
              <a:t>‹#›</a:t>
            </a:fld>
            <a:endParaRPr lang="en-US"/>
          </a:p>
        </p:txBody>
      </p:sp>
      <p:sp>
        <p:nvSpPr>
          <p:cNvPr id="2" name="Title Placeholder 1"/>
          <p:cNvSpPr>
            <a:spLocks noGrp="1"/>
          </p:cNvSpPr>
          <p:nvPr>
            <p:ph type="title"/>
          </p:nvPr>
        </p:nvSpPr>
        <p:spPr>
          <a:xfrm>
            <a:off x="457200" y="-1"/>
            <a:ext cx="8229600" cy="885825"/>
          </a:xfrm>
          <a:prstGeom prst="rect">
            <a:avLst/>
          </a:prstGeom>
        </p:spPr>
        <p:txBody>
          <a:bodyPr vert="horz" lIns="91440" tIns="45720" rIns="91440" bIns="45720" rtlCol="0" anchor="ctr" anchorCtr="1">
            <a:normAutofit/>
          </a:bodyPr>
          <a:lstStyle/>
          <a:p>
            <a:r>
              <a:rPr lang="en-US" dirty="0"/>
              <a:t>Click to edit title</a:t>
            </a:r>
          </a:p>
        </p:txBody>
      </p:sp>
      <p:pic>
        <p:nvPicPr>
          <p:cNvPr id="9" name="Picture 8" descr="H:\MY DOCUMENTS\GSICS\logo\GSICS180px.png"/>
          <p:cNvPicPr>
            <a:picLocks noChangeAspect="1" noChangeArrowheads="1"/>
          </p:cNvPicPr>
          <p:nvPr userDrawn="1"/>
        </p:nvPicPr>
        <p:blipFill>
          <a:blip r:embed="rId13" cstate="print"/>
          <a:srcRect/>
          <a:stretch>
            <a:fillRect/>
          </a:stretch>
        </p:blipFill>
        <p:spPr bwMode="auto">
          <a:xfrm>
            <a:off x="0" y="16005"/>
            <a:ext cx="1578968" cy="853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685800" rtl="0" eaLnBrk="1" latinLnBrk="0" hangingPunct="1">
        <a:spcBef>
          <a:spcPct val="0"/>
        </a:spcBef>
        <a:buNone/>
        <a:defRPr sz="2475" b="1" i="0" strike="noStrike" kern="1200" baseline="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ikun.Wang@noa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sics.atmos.umd.edu/pub/Development/20200319/10_IR_20200319_HuiXu.pptx" TargetMode="External"/><Relationship Id="rId2" Type="http://schemas.openxmlformats.org/officeDocument/2006/relationships/image" Target="../media/image6.emf"/><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hyperlink" Target="http://gsics.atmos.umd.edu/pub/Development/20200319/20200319_GSICS_webmeeting_KMA_GEO_LEO_IR_Product_status_v1.2.3.pptx"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hyperlink" Target="http://gsics.nsmc.org.cn/portal/en/fycv/xcal.html" TargetMode="External"/><Relationship Id="rId3" Type="http://schemas.openxmlformats.org/officeDocument/2006/relationships/hyperlink" Target="http://www.star.nesdis.noaa.gov/smcd/GCC/ProductCatalog.php" TargetMode="External"/><Relationship Id="rId7" Type="http://schemas.openxmlformats.org/officeDocument/2006/relationships/hyperlink" Target="https://www.star.nesdis.noaa.gov/GOESCal/G16_ABI_IR_InterCal_static.ph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data.jma.go.jp/mscweb/data/monitoring/calibration.html" TargetMode="External"/><Relationship Id="rId5" Type="http://schemas.openxmlformats.org/officeDocument/2006/relationships/hyperlink" Target="https://www.star.nesdis.noaa.gov/smcd/GCC/ProductCatalogImages.php" TargetMode="External"/><Relationship Id="rId10" Type="http://schemas.openxmlformats.org/officeDocument/2006/relationships/hyperlink" Target="https://www.mosdac.gov.in/gsics" TargetMode="External"/><Relationship Id="rId4" Type="http://schemas.openxmlformats.org/officeDocument/2006/relationships/hyperlink" Target="http://gsics.tools.eumetsat.int/plotter/" TargetMode="External"/><Relationship Id="rId9" Type="http://schemas.openxmlformats.org/officeDocument/2006/relationships/hyperlink" Target="http://nmsc.kma.go.kr/html/homepage/en/gsics/Infrared/gsicsIrTimeSequence.d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oaa-nesdis-star.webex.com/noaa-nesdis-star/j.php?MTID=ma9cae25c6027a894bcda5b6d727d8b4b"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md.webex.com/umd/j.php?MTID=md5ceff07826ddde62513bf6f7171b858"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sics.atmos.umd.edu/bin/view/Development/20200618" TargetMode="External"/><Relationship Id="rId2" Type="http://schemas.openxmlformats.org/officeDocument/2006/relationships/hyperlink" Target="http://gsics.atmos.umd.edu/bin/view/Development/20200319" TargetMode="External"/><Relationship Id="rId1" Type="http://schemas.openxmlformats.org/officeDocument/2006/relationships/slideLayout" Target="../slideLayouts/slideLayout2.xml"/><Relationship Id="rId6" Type="http://schemas.openxmlformats.org/officeDocument/2006/relationships/hyperlink" Target="http://gsics.atmos.umd.edu/bin/view/Development/20210113" TargetMode="External"/><Relationship Id="rId5" Type="http://schemas.openxmlformats.org/officeDocument/2006/relationships/hyperlink" Target="http://gsics.atmos.umd.edu/bin/view/Development/20200812" TargetMode="External"/><Relationship Id="rId4" Type="http://schemas.openxmlformats.org/officeDocument/2006/relationships/hyperlink" Target="http://gsics.atmos.umd.edu/bin/view/Development/202006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457326"/>
            <a:ext cx="6858001" cy="1881802"/>
          </a:xfrm>
        </p:spPr>
        <p:txBody>
          <a:bodyPr>
            <a:normAutofit fontScale="90000"/>
          </a:bodyPr>
          <a:lstStyle/>
          <a:p>
            <a:br>
              <a:rPr lang="en-US" sz="3000" dirty="0"/>
            </a:br>
            <a:r>
              <a:rPr lang="en-US" sz="4800" dirty="0"/>
              <a:t>GRWG IR Sub-Group Briefing Report</a:t>
            </a:r>
            <a:endParaRPr lang="en-US" sz="4800" dirty="0">
              <a:latin typeface="Baskerville Old Face" pitchFamily="18" charset="0"/>
            </a:endParaRPr>
          </a:p>
        </p:txBody>
      </p:sp>
      <p:sp>
        <p:nvSpPr>
          <p:cNvPr id="3" name="Subtitle 2"/>
          <p:cNvSpPr>
            <a:spLocks noGrp="1"/>
          </p:cNvSpPr>
          <p:nvPr>
            <p:ph type="subTitle" idx="1"/>
          </p:nvPr>
        </p:nvSpPr>
        <p:spPr>
          <a:xfrm>
            <a:off x="1310640" y="3535060"/>
            <a:ext cx="6329253" cy="1537335"/>
          </a:xfrm>
        </p:spPr>
        <p:txBody>
          <a:bodyPr>
            <a:noAutofit/>
          </a:bodyPr>
          <a:lstStyle/>
          <a:p>
            <a:r>
              <a:rPr lang="en-US" sz="2800" b="1" dirty="0">
                <a:solidFill>
                  <a:srgbClr val="0000FF"/>
                </a:solidFill>
                <a:effectLst>
                  <a:outerShdw blurRad="38100" dist="38100" dir="2700000" algn="tl">
                    <a:srgbClr val="000000">
                      <a:alpha val="43137"/>
                    </a:srgbClr>
                  </a:outerShdw>
                </a:effectLst>
                <a:latin typeface="Century" pitchFamily="18" charset="0"/>
              </a:rPr>
              <a:t>Likun Wang</a:t>
            </a:r>
            <a:endParaRPr lang="en-US" sz="2800" b="1" baseline="30000" dirty="0">
              <a:solidFill>
                <a:srgbClr val="0000FF"/>
              </a:solidFill>
              <a:effectLst>
                <a:outerShdw blurRad="38100" dist="38100" dir="2700000" algn="tl">
                  <a:srgbClr val="000000">
                    <a:alpha val="43137"/>
                  </a:srgbClr>
                </a:outerShdw>
              </a:effectLst>
              <a:latin typeface="Century" pitchFamily="18" charset="0"/>
            </a:endParaRPr>
          </a:p>
          <a:p>
            <a:endParaRPr lang="en-US" b="1" baseline="30000" dirty="0">
              <a:solidFill>
                <a:srgbClr val="0000FF"/>
              </a:solidFill>
              <a:effectLst>
                <a:outerShdw blurRad="38100" dist="38100" dir="2700000" algn="tl">
                  <a:srgbClr val="000000">
                    <a:alpha val="43137"/>
                  </a:srgbClr>
                </a:outerShdw>
              </a:effectLst>
              <a:latin typeface="Century" pitchFamily="18" charset="0"/>
            </a:endParaRPr>
          </a:p>
          <a:p>
            <a:r>
              <a:rPr lang="en-US" sz="1200" dirty="0">
                <a:solidFill>
                  <a:schemeClr val="tx1"/>
                </a:solidFill>
                <a:effectLst>
                  <a:outerShdw blurRad="38100" dist="38100" dir="2700000" algn="tl">
                    <a:srgbClr val="000000">
                      <a:alpha val="43137"/>
                    </a:srgbClr>
                  </a:outerShdw>
                </a:effectLst>
                <a:latin typeface="Century" pitchFamily="18" charset="0"/>
              </a:rPr>
              <a:t>ESSIC/Univ. of Maryland; </a:t>
            </a:r>
            <a:r>
              <a:rPr lang="en-US" sz="1200" dirty="0">
                <a:solidFill>
                  <a:schemeClr val="tx1"/>
                </a:solidFill>
                <a:effectLst>
                  <a:outerShdw blurRad="38100" dist="38100" dir="2700000" algn="tl">
                    <a:srgbClr val="000000">
                      <a:alpha val="43137"/>
                    </a:srgbClr>
                  </a:outerShdw>
                </a:effectLst>
                <a:latin typeface="Century" pitchFamily="18" charset="0"/>
                <a:hlinkClick r:id="rId2"/>
              </a:rPr>
              <a:t>Likun.Wang@noaa.gov</a:t>
            </a:r>
            <a:r>
              <a:rPr lang="en-US" sz="1200" dirty="0">
                <a:solidFill>
                  <a:schemeClr val="tx1"/>
                </a:solidFill>
                <a:effectLst>
                  <a:outerShdw blurRad="38100" dist="38100" dir="2700000" algn="tl">
                    <a:srgbClr val="000000">
                      <a:alpha val="43137"/>
                    </a:srgbClr>
                  </a:outerShdw>
                </a:effectLst>
                <a:latin typeface="Century" pitchFamily="18" charset="0"/>
              </a:rPr>
              <a:t> </a:t>
            </a:r>
          </a:p>
          <a:p>
            <a:pPr marL="385763" indent="-385763"/>
            <a:endParaRPr lang="en-US" sz="1800" dirty="0">
              <a:solidFill>
                <a:schemeClr val="tx1"/>
              </a:solidFill>
              <a:effectLst>
                <a:outerShdw blurRad="38100" dist="38100" dir="2700000" algn="tl">
                  <a:srgbClr val="000000">
                    <a:alpha val="43137"/>
                  </a:srgbClr>
                </a:outerShdw>
              </a:effectLst>
              <a:latin typeface="Century" pitchFamily="18" charset="0"/>
            </a:endParaRPr>
          </a:p>
          <a:p>
            <a:pPr marL="385763" indent="-385763"/>
            <a:endParaRPr lang="en-US" sz="1200" dirty="0">
              <a:solidFill>
                <a:schemeClr val="tx1"/>
              </a:solidFill>
              <a:effectLst>
                <a:outerShdw blurRad="38100" dist="38100" dir="2700000" algn="tl">
                  <a:srgbClr val="000000">
                    <a:alpha val="43137"/>
                  </a:srgbClr>
                </a:outerShdw>
              </a:effectLst>
              <a:latin typeface="Century" pitchFamily="18" charset="0"/>
            </a:endParaRPr>
          </a:p>
          <a:p>
            <a:pPr>
              <a:spcBef>
                <a:spcPts val="0"/>
              </a:spcBef>
            </a:pPr>
            <a:endParaRPr lang="en-US" sz="825" dirty="0">
              <a:solidFill>
                <a:schemeClr val="bg1">
                  <a:lumMod val="50000"/>
                </a:schemeClr>
              </a:solidFill>
            </a:endParaRPr>
          </a:p>
          <a:p>
            <a:pPr>
              <a:spcBef>
                <a:spcPts val="0"/>
              </a:spcBef>
            </a:pPr>
            <a:endParaRPr lang="en-US" sz="825" dirty="0">
              <a:solidFill>
                <a:schemeClr val="bg1">
                  <a:lumMod val="50000"/>
                </a:schemeClr>
              </a:solidFill>
            </a:endParaRPr>
          </a:p>
          <a:p>
            <a:r>
              <a:rPr lang="en-US" sz="825" dirty="0"/>
              <a:t> 2021 GSICS annual meeting, April 2 2021 </a:t>
            </a:r>
            <a:endParaRPr lang="en-US" sz="825" dirty="0">
              <a:solidFill>
                <a:schemeClr val="bg1">
                  <a:lumMod val="50000"/>
                </a:schemeClr>
              </a:solidFill>
            </a:endParaRPr>
          </a:p>
        </p:txBody>
      </p:sp>
    </p:spTree>
    <p:extLst>
      <p:ext uri="{BB962C8B-B14F-4D97-AF65-F5344CB8AC3E}">
        <p14:creationId xmlns:p14="http://schemas.microsoft.com/office/powerpoint/2010/main" val="410484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70" y="-1"/>
            <a:ext cx="7814930" cy="885825"/>
          </a:xfrm>
        </p:spPr>
        <p:txBody>
          <a:bodyPr/>
          <a:lstStyle/>
          <a:p>
            <a:r>
              <a:rPr lang="en-US" dirty="0"/>
              <a:t>Highlights </a:t>
            </a:r>
            <a:br>
              <a:rPr lang="en-US" dirty="0"/>
            </a:br>
            <a:r>
              <a:rPr lang="en-US" dirty="0"/>
              <a:t>Gaping Filling Extending to IASI SW Range  </a:t>
            </a:r>
          </a:p>
        </p:txBody>
      </p:sp>
      <p:sp>
        <p:nvSpPr>
          <p:cNvPr id="3" name="Content Placeholder 2"/>
          <p:cNvSpPr>
            <a:spLocks noGrp="1"/>
          </p:cNvSpPr>
          <p:nvPr>
            <p:ph sz="half" idx="1"/>
          </p:nvPr>
        </p:nvSpPr>
        <p:spPr>
          <a:xfrm>
            <a:off x="159488" y="1019808"/>
            <a:ext cx="4336312" cy="5458464"/>
          </a:xfrm>
        </p:spPr>
        <p:txBody>
          <a:bodyPr>
            <a:normAutofit fontScale="85000" lnSpcReduction="10000"/>
          </a:bodyPr>
          <a:lstStyle/>
          <a:p>
            <a:r>
              <a:rPr lang="en-US" sz="2400" dirty="0"/>
              <a:t>A PCA-based spectral gap filling method was originally developed to fill up the </a:t>
            </a:r>
            <a:r>
              <a:rPr lang="en-US" sz="2400" dirty="0" err="1"/>
              <a:t>CrIS</a:t>
            </a:r>
            <a:r>
              <a:rPr lang="en-US" sz="2400" dirty="0"/>
              <a:t> gap channels.    </a:t>
            </a:r>
          </a:p>
          <a:p>
            <a:endParaRPr lang="en-US" sz="2400" dirty="0"/>
          </a:p>
          <a:p>
            <a:r>
              <a:rPr lang="en-US" sz="2400" dirty="0"/>
              <a:t>This method is extended to IASI shortwave region from 2760 to 3275 cm</a:t>
            </a:r>
            <a:r>
              <a:rPr lang="en-US" sz="2400" baseline="30000" dirty="0"/>
              <a:t>-1</a:t>
            </a:r>
            <a:r>
              <a:rPr lang="en-US" sz="2400" dirty="0"/>
              <a:t> to inter-calibrate 3.9 µm channel using LBLRTM + DISORT simulated dataset. </a:t>
            </a:r>
          </a:p>
          <a:p>
            <a:endParaRPr lang="en-US" sz="2400" dirty="0"/>
          </a:p>
          <a:p>
            <a:r>
              <a:rPr lang="en-US" sz="2400" dirty="0"/>
              <a:t>A collaborative study in the IR team indicates that the PCA-based spectral gap filling method can help for </a:t>
            </a:r>
            <a:r>
              <a:rPr lang="en-US" sz="2400" dirty="0">
                <a:latin typeface="Calibri" panose="020F0502020204030204" pitchFamily="34" charset="0"/>
                <a:ea typeface="Times New Roman" panose="02020603050405020304" pitchFamily="18" charset="0"/>
                <a:cs typeface="Times New Roman" panose="02020603050405020304" pitchFamily="18" charset="0"/>
              </a:rPr>
              <a:t>use of IASI channels for intercalibration of other instruments e.g. </a:t>
            </a:r>
            <a:r>
              <a:rPr lang="en-GB" sz="2400" dirty="0">
                <a:latin typeface="Calibri" panose="020F0502020204030204" pitchFamily="34" charset="0"/>
                <a:ea typeface="Times New Roman" panose="02020603050405020304" pitchFamily="18" charset="0"/>
                <a:cs typeface="Times New Roman" panose="02020603050405020304" pitchFamily="18" charset="0"/>
              </a:rPr>
              <a:t>SLSTR (3.7µm), FCI (3.8µm), SEVIRI (3.8µm) and Channel 3 of AVHRR.</a:t>
            </a:r>
          </a:p>
          <a:p>
            <a:r>
              <a:rPr lang="en-US" sz="2400" dirty="0"/>
              <a:t>  </a:t>
            </a:r>
          </a:p>
          <a:p>
            <a:endParaRPr lang="en-US" sz="2400" dirty="0"/>
          </a:p>
          <a:p>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10</a:t>
            </a:fld>
            <a:endParaRPr lang="en-US"/>
          </a:p>
        </p:txBody>
      </p:sp>
      <p:pic>
        <p:nvPicPr>
          <p:cNvPr id="16" name="Picture 15">
            <a:extLst>
              <a:ext uri="{FF2B5EF4-FFF2-40B4-BE49-F238E27FC236}">
                <a16:creationId xmlns:a16="http://schemas.microsoft.com/office/drawing/2014/main" id="{77EB9C36-BECD-48C4-A4B0-8525A46AE36A}"/>
              </a:ext>
            </a:extLst>
          </p:cNvPr>
          <p:cNvPicPr>
            <a:picLocks noChangeAspect="1"/>
          </p:cNvPicPr>
          <p:nvPr/>
        </p:nvPicPr>
        <p:blipFill>
          <a:blip r:embed="rId2"/>
          <a:stretch>
            <a:fillRect/>
          </a:stretch>
        </p:blipFill>
        <p:spPr>
          <a:xfrm>
            <a:off x="4346944" y="885824"/>
            <a:ext cx="4252488" cy="2376814"/>
          </a:xfrm>
          <a:prstGeom prst="rect">
            <a:avLst/>
          </a:prstGeom>
        </p:spPr>
      </p:pic>
      <p:sp>
        <p:nvSpPr>
          <p:cNvPr id="17" name="TextBox 16"/>
          <p:cNvSpPr txBox="1"/>
          <p:nvPr/>
        </p:nvSpPr>
        <p:spPr>
          <a:xfrm>
            <a:off x="4495800" y="3244334"/>
            <a:ext cx="5209118" cy="369332"/>
          </a:xfrm>
          <a:prstGeom prst="rect">
            <a:avLst/>
          </a:prstGeom>
          <a:noFill/>
        </p:spPr>
        <p:txBody>
          <a:bodyPr wrap="none" rtlCol="0">
            <a:spAutoFit/>
          </a:bodyPr>
          <a:lstStyle/>
          <a:p>
            <a:r>
              <a:rPr lang="en-US" dirty="0"/>
              <a:t>Xu and Wang (UMD) - </a:t>
            </a:r>
            <a:r>
              <a:rPr lang="en-US" u="sng" dirty="0">
                <a:hlinkClick r:id="rId3"/>
              </a:rPr>
              <a:t>Updates on IASI SW Gap Filling</a:t>
            </a:r>
            <a:r>
              <a:rPr lang="en-US" dirty="0"/>
              <a:t> </a:t>
            </a:r>
          </a:p>
        </p:txBody>
      </p:sp>
      <p:grpSp>
        <p:nvGrpSpPr>
          <p:cNvPr id="11" name="Group 10">
            <a:extLst>
              <a:ext uri="{FF2B5EF4-FFF2-40B4-BE49-F238E27FC236}">
                <a16:creationId xmlns:a16="http://schemas.microsoft.com/office/drawing/2014/main" id="{95EADEED-3066-4777-BA42-8B4A564E5235}"/>
              </a:ext>
            </a:extLst>
          </p:cNvPr>
          <p:cNvGrpSpPr/>
          <p:nvPr/>
        </p:nvGrpSpPr>
        <p:grpSpPr>
          <a:xfrm>
            <a:off x="4648202" y="3749425"/>
            <a:ext cx="4097743" cy="2377819"/>
            <a:chOff x="4365747" y="1275794"/>
            <a:chExt cx="5349753" cy="3085262"/>
          </a:xfrm>
        </p:grpSpPr>
        <p:pic>
          <p:nvPicPr>
            <p:cNvPr id="12" name="Picture 11">
              <a:extLst>
                <a:ext uri="{FF2B5EF4-FFF2-40B4-BE49-F238E27FC236}">
                  <a16:creationId xmlns:a16="http://schemas.microsoft.com/office/drawing/2014/main" id="{024DE2F6-59FD-41F9-9495-48468A936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5747" y="1275794"/>
              <a:ext cx="5349753" cy="3085262"/>
            </a:xfrm>
            <a:prstGeom prst="rect">
              <a:avLst/>
            </a:prstGeom>
          </p:spPr>
        </p:pic>
        <p:sp>
          <p:nvSpPr>
            <p:cNvPr id="19" name="Oval 18">
              <a:extLst>
                <a:ext uri="{FF2B5EF4-FFF2-40B4-BE49-F238E27FC236}">
                  <a16:creationId xmlns:a16="http://schemas.microsoft.com/office/drawing/2014/main" id="{ABB5BF63-B218-4DC3-AA4B-01D530F90929}"/>
                </a:ext>
              </a:extLst>
            </p:cNvPr>
            <p:cNvSpPr/>
            <p:nvPr/>
          </p:nvSpPr>
          <p:spPr bwMode="auto">
            <a:xfrm>
              <a:off x="6976117" y="1916724"/>
              <a:ext cx="638021" cy="1063372"/>
            </a:xfrm>
            <a:prstGeom prst="ellipse">
              <a:avLst/>
            </a:prstGeom>
            <a:noFill/>
            <a:ln w="57150">
              <a:solidFill>
                <a:schemeClr val="tx2">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a:ln>
                  <a:noFill/>
                </a:ln>
                <a:solidFill>
                  <a:schemeClr val="bg1"/>
                </a:solidFill>
                <a:effectLst/>
                <a:latin typeface="Tahoma" pitchFamily="34" charset="0"/>
              </a:endParaRPr>
            </a:p>
          </p:txBody>
        </p:sp>
      </p:grpSp>
      <p:sp>
        <p:nvSpPr>
          <p:cNvPr id="20" name="TextBox 19">
            <a:extLst>
              <a:ext uri="{FF2B5EF4-FFF2-40B4-BE49-F238E27FC236}">
                <a16:creationId xmlns:a16="http://schemas.microsoft.com/office/drawing/2014/main" id="{D2E296A0-E193-458C-BA35-C3954F5DF29B}"/>
              </a:ext>
            </a:extLst>
          </p:cNvPr>
          <p:cNvSpPr txBox="1"/>
          <p:nvPr/>
        </p:nvSpPr>
        <p:spPr>
          <a:xfrm>
            <a:off x="5021580" y="6097781"/>
            <a:ext cx="4577080" cy="369332"/>
          </a:xfrm>
          <a:prstGeom prst="rect">
            <a:avLst/>
          </a:prstGeom>
          <a:noFill/>
        </p:spPr>
        <p:txBody>
          <a:bodyPr wrap="square">
            <a:spAutoFit/>
          </a:bodyPr>
          <a:lstStyle/>
          <a:p>
            <a:r>
              <a:rPr lang="en-US" kern="0" dirty="0" err="1">
                <a:latin typeface="Arial" pitchFamily="34" charset="0"/>
                <a:cs typeface="Arial" pitchFamily="34" charset="0"/>
              </a:rPr>
              <a:t>Burini</a:t>
            </a:r>
            <a:r>
              <a:rPr lang="en-US" kern="0" dirty="0">
                <a:latin typeface="Arial" pitchFamily="34" charset="0"/>
                <a:cs typeface="Arial" pitchFamily="34" charset="0"/>
              </a:rPr>
              <a:t>, </a:t>
            </a:r>
            <a:r>
              <a:rPr lang="en-US" kern="0" dirty="0" err="1">
                <a:latin typeface="Arial" pitchFamily="34" charset="0"/>
                <a:cs typeface="Arial" pitchFamily="34" charset="0"/>
              </a:rPr>
              <a:t>Mousivand</a:t>
            </a:r>
            <a:r>
              <a:rPr lang="en-US" kern="0" dirty="0">
                <a:latin typeface="Arial" pitchFamily="34" charset="0"/>
                <a:cs typeface="Arial" pitchFamily="34" charset="0"/>
              </a:rPr>
              <a:t>, </a:t>
            </a:r>
            <a:r>
              <a:rPr lang="en-US" kern="0" dirty="0" err="1">
                <a:latin typeface="Arial" pitchFamily="34" charset="0"/>
                <a:cs typeface="Arial" pitchFamily="34" charset="0"/>
              </a:rPr>
              <a:t>Hewison</a:t>
            </a:r>
            <a:r>
              <a:rPr lang="en-US" kern="0" dirty="0">
                <a:latin typeface="Arial" pitchFamily="34" charset="0"/>
                <a:cs typeface="Arial" pitchFamily="34" charset="0"/>
              </a:rPr>
              <a:t> 2021</a:t>
            </a:r>
            <a:endParaRPr lang="en-US" dirty="0"/>
          </a:p>
        </p:txBody>
      </p:sp>
    </p:spTree>
    <p:extLst>
      <p:ext uri="{BB962C8B-B14F-4D97-AF65-F5344CB8AC3E}">
        <p14:creationId xmlns:p14="http://schemas.microsoft.com/office/powerpoint/2010/main" val="326797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9144000" cy="885825"/>
          </a:xfrm>
        </p:spPr>
        <p:txBody>
          <a:bodyPr>
            <a:normAutofit/>
          </a:bodyPr>
          <a:lstStyle/>
          <a:p>
            <a:r>
              <a:rPr lang="en-US" dirty="0"/>
              <a:t>Highlights</a:t>
            </a:r>
            <a:br>
              <a:rPr lang="en-US" dirty="0"/>
            </a:br>
            <a:r>
              <a:rPr lang="en-US" dirty="0"/>
              <a:t>Investigation of  IASI inter-calibration Bias at SW </a:t>
            </a:r>
          </a:p>
        </p:txBody>
      </p:sp>
      <p:sp>
        <p:nvSpPr>
          <p:cNvPr id="5" name="Content Placeholder 4"/>
          <p:cNvSpPr>
            <a:spLocks noGrp="1"/>
          </p:cNvSpPr>
          <p:nvPr>
            <p:ph sz="half" idx="1"/>
          </p:nvPr>
        </p:nvSpPr>
        <p:spPr>
          <a:xfrm>
            <a:off x="149531" y="1052623"/>
            <a:ext cx="4346269" cy="5518297"/>
          </a:xfrm>
        </p:spPr>
        <p:txBody>
          <a:bodyPr>
            <a:normAutofit fontScale="92500"/>
          </a:bodyPr>
          <a:lstStyle/>
          <a:p>
            <a:r>
              <a:rPr lang="en-US" dirty="0"/>
              <a:t>Efforts have been made to investigate the inter-calibration bias at 3.9µm channel when comparing IASI with geostationary imagers (especially for AMI and AHI). </a:t>
            </a:r>
          </a:p>
          <a:p>
            <a:endParaRPr lang="en-US" dirty="0"/>
          </a:p>
          <a:p>
            <a:r>
              <a:rPr lang="en-US" dirty="0"/>
              <a:t>The bias is mainly caused by the inappropriate way to handle the IASI negative bias. </a:t>
            </a:r>
          </a:p>
          <a:p>
            <a:pPr marL="0" indent="0">
              <a:buNone/>
            </a:pP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a:t>
            </a:r>
            <a:r>
              <a:rPr lang="en-US" b="0" i="0" u="none" strike="noStrike" dirty="0">
                <a:solidFill>
                  <a:srgbClr val="000000"/>
                </a:solidFill>
                <a:effectLst/>
                <a:latin typeface="Calibri" panose="020F0502020204030204" pitchFamily="34" charset="0"/>
              </a:rPr>
              <a:t>he negative radiance values are normal, which are caused by the instrument noise on low radiances often found in the SW spectral region. If one changes it or replaces it with positive values, it will introduce a false bias into the IASI spectra.</a:t>
            </a:r>
            <a:r>
              <a:rPr lang="en-US" dirty="0"/>
              <a:t>    </a:t>
            </a:r>
          </a:p>
        </p:txBody>
      </p:sp>
      <p:pic>
        <p:nvPicPr>
          <p:cNvPr id="7" name="Content Placeholder 6">
            <a:extLst>
              <a:ext uri="{FF2B5EF4-FFF2-40B4-BE49-F238E27FC236}">
                <a16:creationId xmlns:a16="http://schemas.microsoft.com/office/drawing/2014/main" id="{251BECA9-900B-4004-9D54-9AE7EBA00CFD}"/>
              </a:ext>
            </a:extLst>
          </p:cNvPr>
          <p:cNvPicPr>
            <a:picLocks noGrp="1" noChangeAspect="1"/>
          </p:cNvPicPr>
          <p:nvPr>
            <p:ph sz="half" idx="2"/>
          </p:nvPr>
        </p:nvPicPr>
        <p:blipFill rotWithShape="1">
          <a:blip r:embed="rId2"/>
          <a:srcRect l="6568" t="12752" r="6335" b="18956"/>
          <a:stretch/>
        </p:blipFill>
        <p:spPr>
          <a:xfrm>
            <a:off x="4742618" y="3595234"/>
            <a:ext cx="3795374" cy="1673993"/>
          </a:xfrm>
        </p:spPr>
      </p:pic>
      <p:sp>
        <p:nvSpPr>
          <p:cNvPr id="4" name="Slide Number Placeholder 3"/>
          <p:cNvSpPr>
            <a:spLocks noGrp="1"/>
          </p:cNvSpPr>
          <p:nvPr>
            <p:ph type="sldNum" sz="quarter" idx="12"/>
          </p:nvPr>
        </p:nvSpPr>
        <p:spPr/>
        <p:txBody>
          <a:bodyPr/>
          <a:lstStyle/>
          <a:p>
            <a:fld id="{96E36F11-A39A-294D-A59D-6180D50ED29D}" type="slidenum">
              <a:rPr lang="en-US" smtClean="0"/>
              <a:pPr/>
              <a:t>11</a:t>
            </a:fld>
            <a:endParaRPr lang="en-US"/>
          </a:p>
        </p:txBody>
      </p:sp>
      <p:pic>
        <p:nvPicPr>
          <p:cNvPr id="8" name="그림 23">
            <a:extLst>
              <a:ext uri="{FF2B5EF4-FFF2-40B4-BE49-F238E27FC236}">
                <a16:creationId xmlns:a16="http://schemas.microsoft.com/office/drawing/2014/main" id="{76593B4B-FD53-4636-AE25-0E241E23E497}"/>
              </a:ext>
            </a:extLst>
          </p:cNvPr>
          <p:cNvPicPr>
            <a:picLocks noChangeAspect="1"/>
          </p:cNvPicPr>
          <p:nvPr/>
        </p:nvPicPr>
        <p:blipFill>
          <a:blip r:embed="rId3"/>
          <a:stretch>
            <a:fillRect/>
          </a:stretch>
        </p:blipFill>
        <p:spPr>
          <a:xfrm>
            <a:off x="5072554" y="1110755"/>
            <a:ext cx="1707012" cy="1707012"/>
          </a:xfrm>
          <a:prstGeom prst="rect">
            <a:avLst/>
          </a:prstGeom>
        </p:spPr>
      </p:pic>
      <p:sp>
        <p:nvSpPr>
          <p:cNvPr id="9" name="타원 2">
            <a:extLst>
              <a:ext uri="{FF2B5EF4-FFF2-40B4-BE49-F238E27FC236}">
                <a16:creationId xmlns:a16="http://schemas.microsoft.com/office/drawing/2014/main" id="{8868E9DB-E320-4676-965C-50CF8EB3ED37}"/>
              </a:ext>
            </a:extLst>
          </p:cNvPr>
          <p:cNvSpPr/>
          <p:nvPr/>
        </p:nvSpPr>
        <p:spPr>
          <a:xfrm>
            <a:off x="5461199" y="2054001"/>
            <a:ext cx="504056" cy="432048"/>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pic>
        <p:nvPicPr>
          <p:cNvPr id="10" name="그림 24">
            <a:extLst>
              <a:ext uri="{FF2B5EF4-FFF2-40B4-BE49-F238E27FC236}">
                <a16:creationId xmlns:a16="http://schemas.microsoft.com/office/drawing/2014/main" id="{69104818-C7D3-4412-B111-2732302AF0D4}"/>
              </a:ext>
            </a:extLst>
          </p:cNvPr>
          <p:cNvPicPr>
            <a:picLocks noChangeAspect="1"/>
          </p:cNvPicPr>
          <p:nvPr/>
        </p:nvPicPr>
        <p:blipFill>
          <a:blip r:embed="rId4"/>
          <a:stretch>
            <a:fillRect/>
          </a:stretch>
        </p:blipFill>
        <p:spPr>
          <a:xfrm>
            <a:off x="6640305" y="1110755"/>
            <a:ext cx="1733178" cy="1733178"/>
          </a:xfrm>
          <a:prstGeom prst="rect">
            <a:avLst/>
          </a:prstGeom>
        </p:spPr>
      </p:pic>
      <p:sp>
        <p:nvSpPr>
          <p:cNvPr id="11" name="타원 13">
            <a:extLst>
              <a:ext uri="{FF2B5EF4-FFF2-40B4-BE49-F238E27FC236}">
                <a16:creationId xmlns:a16="http://schemas.microsoft.com/office/drawing/2014/main" id="{E99CCA9D-6831-4BF3-87C3-6772133C658E}"/>
              </a:ext>
            </a:extLst>
          </p:cNvPr>
          <p:cNvSpPr/>
          <p:nvPr/>
        </p:nvSpPr>
        <p:spPr>
          <a:xfrm>
            <a:off x="7024988" y="2016858"/>
            <a:ext cx="504056" cy="432048"/>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7" name="Rectangle 16"/>
          <p:cNvSpPr/>
          <p:nvPr/>
        </p:nvSpPr>
        <p:spPr>
          <a:xfrm>
            <a:off x="4959415" y="2858162"/>
            <a:ext cx="3692384" cy="276999"/>
          </a:xfrm>
          <a:prstGeom prst="rect">
            <a:avLst/>
          </a:prstGeom>
        </p:spPr>
        <p:txBody>
          <a:bodyPr wrap="square">
            <a:spAutoFit/>
          </a:bodyPr>
          <a:lstStyle/>
          <a:p>
            <a:r>
              <a:rPr lang="en-US" sz="1200" dirty="0" err="1"/>
              <a:t>Minju</a:t>
            </a:r>
            <a:r>
              <a:rPr lang="en-US" sz="1200" dirty="0"/>
              <a:t> </a:t>
            </a:r>
            <a:r>
              <a:rPr lang="en-US" sz="1200" dirty="0" err="1"/>
              <a:t>Gu</a:t>
            </a:r>
            <a:r>
              <a:rPr lang="en-US" sz="1200" dirty="0"/>
              <a:t> (KMA) - </a:t>
            </a:r>
            <a:r>
              <a:rPr lang="en-US" sz="1200" u="sng" dirty="0">
                <a:hlinkClick r:id="rId5"/>
              </a:rPr>
              <a:t>KMA GEO-LEO IR product status</a:t>
            </a:r>
            <a:endParaRPr lang="en-US" sz="1200" dirty="0"/>
          </a:p>
        </p:txBody>
      </p:sp>
      <p:sp>
        <p:nvSpPr>
          <p:cNvPr id="18" name="TextBox 17"/>
          <p:cNvSpPr txBox="1"/>
          <p:nvPr/>
        </p:nvSpPr>
        <p:spPr>
          <a:xfrm>
            <a:off x="5926060" y="844956"/>
            <a:ext cx="2100340" cy="369332"/>
          </a:xfrm>
          <a:prstGeom prst="rect">
            <a:avLst/>
          </a:prstGeom>
          <a:noFill/>
        </p:spPr>
        <p:txBody>
          <a:bodyPr wrap="square" rtlCol="0">
            <a:spAutoFit/>
          </a:bodyPr>
          <a:lstStyle/>
          <a:p>
            <a:r>
              <a:rPr lang="en-US" b="1" dirty="0"/>
              <a:t>IASI vs. AMI</a:t>
            </a:r>
          </a:p>
        </p:txBody>
      </p:sp>
      <p:sp>
        <p:nvSpPr>
          <p:cNvPr id="21" name="TextBox 20">
            <a:extLst>
              <a:ext uri="{FF2B5EF4-FFF2-40B4-BE49-F238E27FC236}">
                <a16:creationId xmlns:a16="http://schemas.microsoft.com/office/drawing/2014/main" id="{98980FFE-BDD8-4EE5-A38D-C80A4FC0A05C}"/>
              </a:ext>
            </a:extLst>
          </p:cNvPr>
          <p:cNvSpPr txBox="1"/>
          <p:nvPr/>
        </p:nvSpPr>
        <p:spPr>
          <a:xfrm>
            <a:off x="5877134" y="5276344"/>
            <a:ext cx="1526341" cy="276999"/>
          </a:xfrm>
          <a:prstGeom prst="rect">
            <a:avLst/>
          </a:prstGeom>
          <a:noFill/>
        </p:spPr>
        <p:txBody>
          <a:bodyPr wrap="square">
            <a:spAutoFit/>
          </a:bodyPr>
          <a:lstStyle/>
          <a:p>
            <a:r>
              <a:rPr lang="en-US" sz="1200" dirty="0"/>
              <a:t>Hui Xu (UMD), 2020.</a:t>
            </a:r>
            <a:endParaRPr lang="en-US" dirty="0"/>
          </a:p>
        </p:txBody>
      </p:sp>
      <p:sp>
        <p:nvSpPr>
          <p:cNvPr id="16" name="TextBox 15">
            <a:extLst>
              <a:ext uri="{FF2B5EF4-FFF2-40B4-BE49-F238E27FC236}">
                <a16:creationId xmlns:a16="http://schemas.microsoft.com/office/drawing/2014/main" id="{CA3A8487-EFE7-4CEB-98BE-AA289D2E5679}"/>
              </a:ext>
            </a:extLst>
          </p:cNvPr>
          <p:cNvSpPr txBox="1"/>
          <p:nvPr/>
        </p:nvSpPr>
        <p:spPr>
          <a:xfrm>
            <a:off x="5870799" y="3091041"/>
            <a:ext cx="1105431" cy="369332"/>
          </a:xfrm>
          <a:prstGeom prst="rect">
            <a:avLst/>
          </a:prstGeom>
          <a:noFill/>
        </p:spPr>
        <p:txBody>
          <a:bodyPr wrap="none" rtlCol="0">
            <a:spAutoFit/>
          </a:bodyPr>
          <a:lstStyle/>
          <a:p>
            <a:r>
              <a:rPr lang="en-US" dirty="0"/>
              <a:t>Real data </a:t>
            </a:r>
          </a:p>
        </p:txBody>
      </p:sp>
      <p:sp>
        <p:nvSpPr>
          <p:cNvPr id="22" name="TextBox 21">
            <a:extLst>
              <a:ext uri="{FF2B5EF4-FFF2-40B4-BE49-F238E27FC236}">
                <a16:creationId xmlns:a16="http://schemas.microsoft.com/office/drawing/2014/main" id="{6A1147B0-28EE-4884-A6CF-C56D8719FEE0}"/>
              </a:ext>
            </a:extLst>
          </p:cNvPr>
          <p:cNvSpPr txBox="1"/>
          <p:nvPr/>
        </p:nvSpPr>
        <p:spPr>
          <a:xfrm>
            <a:off x="5870799" y="5607351"/>
            <a:ext cx="1779013" cy="369332"/>
          </a:xfrm>
          <a:prstGeom prst="rect">
            <a:avLst/>
          </a:prstGeom>
          <a:noFill/>
        </p:spPr>
        <p:txBody>
          <a:bodyPr wrap="none" rtlCol="0">
            <a:spAutoFit/>
          </a:bodyPr>
          <a:lstStyle/>
          <a:p>
            <a:r>
              <a:rPr lang="en-US" dirty="0"/>
              <a:t>Simulation Data </a:t>
            </a:r>
          </a:p>
        </p:txBody>
      </p:sp>
    </p:spTree>
    <p:extLst>
      <p:ext uri="{BB962C8B-B14F-4D97-AF65-F5344CB8AC3E}">
        <p14:creationId xmlns:p14="http://schemas.microsoft.com/office/powerpoint/2010/main" val="243572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677D6D-2C6E-4961-BF92-20DA60AF61FD}"/>
              </a:ext>
            </a:extLst>
          </p:cNvPr>
          <p:cNvSpPr>
            <a:spLocks noGrp="1"/>
          </p:cNvSpPr>
          <p:nvPr>
            <p:ph type="title"/>
          </p:nvPr>
        </p:nvSpPr>
        <p:spPr/>
        <p:txBody>
          <a:bodyPr/>
          <a:lstStyle/>
          <a:p>
            <a:r>
              <a:rPr lang="en-US" dirty="0"/>
              <a:t>Highlights</a:t>
            </a:r>
            <a:br>
              <a:rPr lang="en-US" dirty="0"/>
            </a:br>
            <a:r>
              <a:rPr lang="en-US" dirty="0"/>
              <a:t>Optimizing Inter-Calibration Algorithm</a:t>
            </a:r>
          </a:p>
        </p:txBody>
      </p:sp>
      <p:sp>
        <p:nvSpPr>
          <p:cNvPr id="6" name="Content Placeholder 5">
            <a:extLst>
              <a:ext uri="{FF2B5EF4-FFF2-40B4-BE49-F238E27FC236}">
                <a16:creationId xmlns:a16="http://schemas.microsoft.com/office/drawing/2014/main" id="{0D37DF35-0BD7-44FC-BF65-1816289CF6C7}"/>
              </a:ext>
            </a:extLst>
          </p:cNvPr>
          <p:cNvSpPr>
            <a:spLocks noGrp="1"/>
          </p:cNvSpPr>
          <p:nvPr>
            <p:ph sz="half" idx="1"/>
          </p:nvPr>
        </p:nvSpPr>
        <p:spPr>
          <a:xfrm>
            <a:off x="1" y="1044234"/>
            <a:ext cx="4495800" cy="5434038"/>
          </a:xfrm>
        </p:spPr>
        <p:txBody>
          <a:bodyPr>
            <a:normAutofit/>
          </a:bodyPr>
          <a:lstStyle/>
          <a:p>
            <a:r>
              <a:rPr lang="en-US" dirty="0"/>
              <a:t>Efforts have been made in the IR group to further improve the GEO-GEO and GEO-LEO inter-calibration algorithm to meet the challenges. </a:t>
            </a:r>
          </a:p>
          <a:p>
            <a:endParaRPr lang="en-US" dirty="0"/>
          </a:p>
          <a:p>
            <a:pPr algn="l" rtl="0" fontAlgn="base">
              <a:buFont typeface="Arial" panose="020B0604020202020204" pitchFamily="34" charset="0"/>
              <a:buChar char="•"/>
            </a:pPr>
            <a:r>
              <a:rPr lang="en-US" dirty="0"/>
              <a:t> </a:t>
            </a:r>
            <a:r>
              <a:rPr lang="en-US" dirty="0">
                <a:solidFill>
                  <a:srgbClr val="000000"/>
                </a:solidFill>
                <a:latin typeface="Calibri" panose="020F0502020204030204" pitchFamily="34" charset="0"/>
              </a:rPr>
              <a:t>The areas involves all the procedures during inter-calibration.    </a:t>
            </a:r>
          </a:p>
          <a:p>
            <a:pPr lvl="1" fontAlgn="base">
              <a:buFont typeface="Arial" panose="020B0604020202020204" pitchFamily="34" charset="0"/>
              <a:buChar char="•"/>
            </a:pPr>
            <a:r>
              <a:rPr lang="en-US" dirty="0">
                <a:solidFill>
                  <a:srgbClr val="000000"/>
                </a:solidFill>
                <a:latin typeface="Calibri" panose="020F0502020204030204" pitchFamily="34" charset="0"/>
              </a:rPr>
              <a:t>Fast and accurate collocation</a:t>
            </a:r>
          </a:p>
          <a:p>
            <a:pPr lvl="1" fontAlgn="base">
              <a:buFont typeface="Arial" panose="020B0604020202020204" pitchFamily="34" charset="0"/>
              <a:buChar char="•"/>
            </a:pPr>
            <a:r>
              <a:rPr lang="en-US" dirty="0">
                <a:solidFill>
                  <a:srgbClr val="000000"/>
                </a:solidFill>
                <a:latin typeface="Calibri" panose="020F0502020204030204" pitchFamily="34" charset="0"/>
              </a:rPr>
              <a:t>Parallax effect handling</a:t>
            </a:r>
          </a:p>
          <a:p>
            <a:pPr lvl="1" fontAlgn="base">
              <a:buFont typeface="Arial" panose="020B0604020202020204" pitchFamily="34" charset="0"/>
              <a:buChar char="•"/>
            </a:pPr>
            <a:r>
              <a:rPr lang="en-US" dirty="0">
                <a:solidFill>
                  <a:srgbClr val="000000"/>
                </a:solidFill>
                <a:latin typeface="Calibri" panose="020F0502020204030204" pitchFamily="34" charset="0"/>
              </a:rPr>
              <a:t>Gap fillings and spectral integration</a:t>
            </a:r>
          </a:p>
          <a:p>
            <a:pPr lvl="1" fontAlgn="base">
              <a:buFont typeface="Arial" panose="020B0604020202020204" pitchFamily="34" charset="0"/>
              <a:buChar char="•"/>
            </a:pPr>
            <a:r>
              <a:rPr lang="en-US" dirty="0">
                <a:solidFill>
                  <a:srgbClr val="000000"/>
                </a:solidFill>
                <a:latin typeface="Calibri" panose="020F0502020204030204" pitchFamily="34" charset="0"/>
              </a:rPr>
              <a:t>Data processing at extremely cold and hot scenes   </a:t>
            </a:r>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Optimized GSICS correction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Improved regression methods </a:t>
            </a:r>
          </a:p>
          <a:p>
            <a:pPr lvl="1" fontAlgn="base">
              <a:buFont typeface="Arial" panose="020B0604020202020204" pitchFamily="34" charset="0"/>
              <a:buChar char="•"/>
            </a:pPr>
            <a:r>
              <a:rPr lang="en-US" dirty="0">
                <a:solidFill>
                  <a:srgbClr val="000000"/>
                </a:solidFill>
                <a:latin typeface="Calibri" panose="020F0502020204030204" pitchFamily="34" charset="0"/>
              </a:rPr>
              <a:t>Data plot tools and user guide </a:t>
            </a:r>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04A01DA-DE3C-44AF-828E-6267CE57DEDB}"/>
              </a:ext>
            </a:extLst>
          </p:cNvPr>
          <p:cNvSpPr>
            <a:spLocks noGrp="1"/>
          </p:cNvSpPr>
          <p:nvPr>
            <p:ph type="sldNum" sz="quarter" idx="12"/>
          </p:nvPr>
        </p:nvSpPr>
        <p:spPr/>
        <p:txBody>
          <a:bodyPr/>
          <a:lstStyle/>
          <a:p>
            <a:fld id="{96E36F11-A39A-294D-A59D-6180D50ED29D}" type="slidenum">
              <a:rPr lang="en-US" smtClean="0"/>
              <a:pPr/>
              <a:t>12</a:t>
            </a:fld>
            <a:endParaRPr lang="en-US"/>
          </a:p>
        </p:txBody>
      </p:sp>
      <p:sp>
        <p:nvSpPr>
          <p:cNvPr id="15" name="TextBox 14">
            <a:extLst>
              <a:ext uri="{FF2B5EF4-FFF2-40B4-BE49-F238E27FC236}">
                <a16:creationId xmlns:a16="http://schemas.microsoft.com/office/drawing/2014/main" id="{9EF75436-9932-4146-8935-B4FFC66BE9FF}"/>
              </a:ext>
            </a:extLst>
          </p:cNvPr>
          <p:cNvSpPr txBox="1"/>
          <p:nvPr/>
        </p:nvSpPr>
        <p:spPr>
          <a:xfrm>
            <a:off x="4338320" y="5371316"/>
            <a:ext cx="2235788" cy="784830"/>
          </a:xfrm>
          <a:prstGeom prst="rect">
            <a:avLst/>
          </a:prstGeom>
          <a:noFill/>
        </p:spPr>
        <p:txBody>
          <a:bodyPr wrap="square" rtlCol="0">
            <a:spAutoFit/>
          </a:bodyPr>
          <a:lstStyle/>
          <a:p>
            <a:pPr algn="just"/>
            <a:r>
              <a:rPr lang="en-US" sz="1200" dirty="0">
                <a:solidFill>
                  <a:srgbClr val="0000FF"/>
                </a:solidFill>
              </a:rPr>
              <a:t>wrong collocation at deep convective </a:t>
            </a:r>
            <a:r>
              <a:rPr lang="en-US" sz="1050" dirty="0">
                <a:solidFill>
                  <a:srgbClr val="0000FF"/>
                </a:solidFill>
                <a:latin typeface="+mj-lt"/>
              </a:rPr>
              <a:t>cloud edge due to parallax effects, low BTs compared with high  BTs </a:t>
            </a:r>
          </a:p>
        </p:txBody>
      </p:sp>
      <p:sp>
        <p:nvSpPr>
          <p:cNvPr id="16" name="TextBox 15">
            <a:extLst>
              <a:ext uri="{FF2B5EF4-FFF2-40B4-BE49-F238E27FC236}">
                <a16:creationId xmlns:a16="http://schemas.microsoft.com/office/drawing/2014/main" id="{4AB022DA-5E6D-48D1-AD90-11EC01336D76}"/>
              </a:ext>
            </a:extLst>
          </p:cNvPr>
          <p:cNvSpPr txBox="1"/>
          <p:nvPr/>
        </p:nvSpPr>
        <p:spPr>
          <a:xfrm>
            <a:off x="6987540" y="5325149"/>
            <a:ext cx="2034540" cy="646331"/>
          </a:xfrm>
          <a:prstGeom prst="rect">
            <a:avLst/>
          </a:prstGeom>
          <a:noFill/>
        </p:spPr>
        <p:txBody>
          <a:bodyPr wrap="square" rtlCol="0">
            <a:spAutoFit/>
          </a:bodyPr>
          <a:lstStyle/>
          <a:p>
            <a:pPr algn="just"/>
            <a:r>
              <a:rPr lang="en-US" sz="1200" dirty="0">
                <a:solidFill>
                  <a:srgbClr val="FF0000"/>
                </a:solidFill>
                <a:latin typeface="+mj-lt"/>
              </a:rPr>
              <a:t>Collocation by correcting parallax effects to reduce inter-calibration uncertainties</a:t>
            </a:r>
            <a:r>
              <a:rPr lang="en-US" sz="1200" dirty="0">
                <a:solidFill>
                  <a:srgbClr val="0000FF"/>
                </a:solidFill>
                <a:latin typeface="+mj-lt"/>
              </a:rPr>
              <a:t> </a:t>
            </a:r>
            <a:endParaRPr lang="en-US" sz="1050" dirty="0">
              <a:solidFill>
                <a:srgbClr val="0000FF"/>
              </a:solidFill>
              <a:latin typeface="+mj-lt"/>
            </a:endParaRPr>
          </a:p>
        </p:txBody>
      </p:sp>
      <p:grpSp>
        <p:nvGrpSpPr>
          <p:cNvPr id="17" name="Group 16">
            <a:extLst>
              <a:ext uri="{FF2B5EF4-FFF2-40B4-BE49-F238E27FC236}">
                <a16:creationId xmlns:a16="http://schemas.microsoft.com/office/drawing/2014/main" id="{392989BC-B182-416E-ADF5-655F29A584BD}"/>
              </a:ext>
            </a:extLst>
          </p:cNvPr>
          <p:cNvGrpSpPr/>
          <p:nvPr/>
        </p:nvGrpSpPr>
        <p:grpSpPr>
          <a:xfrm>
            <a:off x="4361180" y="1016528"/>
            <a:ext cx="4782820" cy="4347656"/>
            <a:chOff x="6351492" y="623039"/>
            <a:chExt cx="5768628" cy="5021645"/>
          </a:xfrm>
        </p:grpSpPr>
        <p:pic>
          <p:nvPicPr>
            <p:cNvPr id="18" name="Picture 17">
              <a:extLst>
                <a:ext uri="{FF2B5EF4-FFF2-40B4-BE49-F238E27FC236}">
                  <a16:creationId xmlns:a16="http://schemas.microsoft.com/office/drawing/2014/main" id="{EAD5DB14-F7FF-4699-B718-E34CADDED1BF}"/>
                </a:ext>
              </a:extLst>
            </p:cNvPr>
            <p:cNvPicPr>
              <a:picLocks noChangeAspect="1"/>
            </p:cNvPicPr>
            <p:nvPr/>
          </p:nvPicPr>
          <p:blipFill rotWithShape="1">
            <a:blip r:embed="rId2"/>
            <a:srcRect l="11626" r="12342"/>
            <a:stretch/>
          </p:blipFill>
          <p:spPr>
            <a:xfrm>
              <a:off x="7146099" y="922974"/>
              <a:ext cx="2060096" cy="2032128"/>
            </a:xfrm>
            <a:prstGeom prst="rect">
              <a:avLst/>
            </a:prstGeom>
          </p:spPr>
        </p:pic>
        <p:pic>
          <p:nvPicPr>
            <p:cNvPr id="19" name="Content Placeholder 5">
              <a:extLst>
                <a:ext uri="{FF2B5EF4-FFF2-40B4-BE49-F238E27FC236}">
                  <a16:creationId xmlns:a16="http://schemas.microsoft.com/office/drawing/2014/main" id="{0C6306DE-D936-4EE3-962E-E8B190993023}"/>
                </a:ext>
              </a:extLst>
            </p:cNvPr>
            <p:cNvPicPr>
              <a:picLocks noChangeAspect="1"/>
            </p:cNvPicPr>
            <p:nvPr/>
          </p:nvPicPr>
          <p:blipFill rotWithShape="1">
            <a:blip r:embed="rId3"/>
            <a:srcRect l="13579" r="12482"/>
            <a:stretch/>
          </p:blipFill>
          <p:spPr bwMode="auto">
            <a:xfrm>
              <a:off x="9289583" y="922974"/>
              <a:ext cx="2003396" cy="2032128"/>
            </a:xfrm>
            <a:prstGeom prst="rect">
              <a:avLst/>
            </a:prstGeom>
            <a:noFill/>
            <a:ln w="9525">
              <a:noFill/>
              <a:miter lim="800000"/>
              <a:headEnd/>
              <a:tailEnd/>
            </a:ln>
          </p:spPr>
        </p:pic>
        <p:pic>
          <p:nvPicPr>
            <p:cNvPr id="20" name="Content Placeholder 18">
              <a:extLst>
                <a:ext uri="{FF2B5EF4-FFF2-40B4-BE49-F238E27FC236}">
                  <a16:creationId xmlns:a16="http://schemas.microsoft.com/office/drawing/2014/main" id="{B2EA2ED4-B3E3-4BBB-9DB0-4AD4E959C71B}"/>
                </a:ext>
              </a:extLst>
            </p:cNvPr>
            <p:cNvPicPr>
              <a:picLocks noChangeAspect="1"/>
            </p:cNvPicPr>
            <p:nvPr/>
          </p:nvPicPr>
          <p:blipFill rotWithShape="1">
            <a:blip r:embed="rId4"/>
            <a:srcRect l="7977" t="1399" r="11692" b="-1399"/>
            <a:stretch/>
          </p:blipFill>
          <p:spPr>
            <a:xfrm>
              <a:off x="6351492" y="2988571"/>
              <a:ext cx="2844902" cy="2656113"/>
            </a:xfrm>
            <a:prstGeom prst="rect">
              <a:avLst/>
            </a:prstGeom>
          </p:spPr>
        </p:pic>
        <p:pic>
          <p:nvPicPr>
            <p:cNvPr id="21" name="Content Placeholder 22" descr="A screenshot of a cell phone&#10;&#10;Description automatically generated">
              <a:extLst>
                <a:ext uri="{FF2B5EF4-FFF2-40B4-BE49-F238E27FC236}">
                  <a16:creationId xmlns:a16="http://schemas.microsoft.com/office/drawing/2014/main" id="{35056FE3-6716-4208-AF15-4CFF822AB72B}"/>
                </a:ext>
              </a:extLst>
            </p:cNvPr>
            <p:cNvPicPr>
              <a:picLocks noChangeAspect="1"/>
            </p:cNvPicPr>
            <p:nvPr/>
          </p:nvPicPr>
          <p:blipFill rotWithShape="1">
            <a:blip r:embed="rId5"/>
            <a:srcRect l="6427" r="14732"/>
            <a:stretch/>
          </p:blipFill>
          <p:spPr>
            <a:xfrm>
              <a:off x="9348959" y="2933233"/>
              <a:ext cx="2771161" cy="2636155"/>
            </a:xfrm>
            <a:prstGeom prst="rect">
              <a:avLst/>
            </a:prstGeom>
          </p:spPr>
        </p:pic>
        <p:sp>
          <p:nvSpPr>
            <p:cNvPr id="22" name="TextBox 21">
              <a:extLst>
                <a:ext uri="{FF2B5EF4-FFF2-40B4-BE49-F238E27FC236}">
                  <a16:creationId xmlns:a16="http://schemas.microsoft.com/office/drawing/2014/main" id="{36938BE1-A42C-4F09-86C0-D2B9DA9AD79F}"/>
                </a:ext>
              </a:extLst>
            </p:cNvPr>
            <p:cNvSpPr txBox="1"/>
            <p:nvPr/>
          </p:nvSpPr>
          <p:spPr>
            <a:xfrm>
              <a:off x="9749154" y="623039"/>
              <a:ext cx="932628" cy="369332"/>
            </a:xfrm>
            <a:prstGeom prst="rect">
              <a:avLst/>
            </a:prstGeom>
            <a:noFill/>
          </p:spPr>
          <p:txBody>
            <a:bodyPr wrap="none" rtlCol="0">
              <a:spAutoFit/>
            </a:bodyPr>
            <a:lstStyle/>
            <a:p>
              <a:r>
                <a:rPr lang="en-US" b="1" dirty="0"/>
                <a:t>GOES16</a:t>
              </a:r>
            </a:p>
          </p:txBody>
        </p:sp>
        <p:sp>
          <p:nvSpPr>
            <p:cNvPr id="23" name="TextBox 22">
              <a:extLst>
                <a:ext uri="{FF2B5EF4-FFF2-40B4-BE49-F238E27FC236}">
                  <a16:creationId xmlns:a16="http://schemas.microsoft.com/office/drawing/2014/main" id="{831C5FDE-52E9-41C3-B479-EC2E12DC982D}"/>
                </a:ext>
              </a:extLst>
            </p:cNvPr>
            <p:cNvSpPr txBox="1"/>
            <p:nvPr/>
          </p:nvSpPr>
          <p:spPr>
            <a:xfrm>
              <a:off x="7590213" y="653262"/>
              <a:ext cx="940642" cy="369332"/>
            </a:xfrm>
            <a:prstGeom prst="rect">
              <a:avLst/>
            </a:prstGeom>
            <a:noFill/>
          </p:spPr>
          <p:txBody>
            <a:bodyPr wrap="none" rtlCol="0">
              <a:spAutoFit/>
            </a:bodyPr>
            <a:lstStyle/>
            <a:p>
              <a:r>
                <a:rPr lang="en-US" b="1" dirty="0">
                  <a:solidFill>
                    <a:srgbClr val="FF0000"/>
                  </a:solidFill>
                </a:rPr>
                <a:t>GOES17</a:t>
              </a:r>
            </a:p>
          </p:txBody>
        </p:sp>
      </p:grpSp>
      <p:sp>
        <p:nvSpPr>
          <p:cNvPr id="9" name="TextBox 8">
            <a:extLst>
              <a:ext uri="{FF2B5EF4-FFF2-40B4-BE49-F238E27FC236}">
                <a16:creationId xmlns:a16="http://schemas.microsoft.com/office/drawing/2014/main" id="{E465E278-1F50-464F-B160-FF179F69824B}"/>
              </a:ext>
            </a:extLst>
          </p:cNvPr>
          <p:cNvSpPr txBox="1"/>
          <p:nvPr/>
        </p:nvSpPr>
        <p:spPr>
          <a:xfrm>
            <a:off x="5801360" y="6156146"/>
            <a:ext cx="1244251" cy="369332"/>
          </a:xfrm>
          <a:prstGeom prst="rect">
            <a:avLst/>
          </a:prstGeom>
          <a:noFill/>
        </p:spPr>
        <p:txBody>
          <a:bodyPr wrap="none" rtlCol="0">
            <a:spAutoFit/>
          </a:bodyPr>
          <a:lstStyle/>
          <a:p>
            <a:r>
              <a:rPr lang="en-US" dirty="0"/>
              <a:t>Wang 2020</a:t>
            </a:r>
          </a:p>
        </p:txBody>
      </p:sp>
    </p:spTree>
    <p:extLst>
      <p:ext uri="{BB962C8B-B14F-4D97-AF65-F5344CB8AC3E}">
        <p14:creationId xmlns:p14="http://schemas.microsoft.com/office/powerpoint/2010/main" val="100069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1" name="Text Box 156"/>
          <p:cNvSpPr txBox="1">
            <a:spLocks noChangeArrowheads="1"/>
          </p:cNvSpPr>
          <p:nvPr/>
        </p:nvSpPr>
        <p:spPr bwMode="auto">
          <a:xfrm>
            <a:off x="625901" y="174994"/>
            <a:ext cx="9046419" cy="605203"/>
          </a:xfrm>
          <a:prstGeom prst="rect">
            <a:avLst/>
          </a:prstGeom>
          <a:noFill/>
          <a:ln w="9525">
            <a:noFill/>
            <a:round/>
            <a:headEnd/>
            <a:tailEnd/>
          </a:ln>
        </p:spPr>
        <p:txBody>
          <a:bodyPr anchor="ctr"/>
          <a:lstStyle/>
          <a:p>
            <a:pPr algn="ctr">
              <a:tabLst>
                <a:tab pos="0" algn="l"/>
                <a:tab pos="844083" algn="l"/>
                <a:tab pos="1688165" algn="l"/>
                <a:tab pos="2532248" algn="l"/>
                <a:tab pos="3376331" algn="l"/>
                <a:tab pos="4220413" algn="l"/>
                <a:tab pos="5064496" algn="l"/>
                <a:tab pos="5908578" algn="l"/>
                <a:tab pos="6752661" algn="l"/>
                <a:tab pos="7596744" algn="l"/>
                <a:tab pos="8440826" algn="l"/>
                <a:tab pos="9284909" algn="l"/>
              </a:tabLst>
            </a:pPr>
            <a:r>
              <a:rPr lang="en-GB"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GSICS GEO-LEO IR Product Status 2020-21</a:t>
            </a:r>
          </a:p>
        </p:txBody>
      </p:sp>
      <p:sp>
        <p:nvSpPr>
          <p:cNvPr id="16452" name="Rectangle 157"/>
          <p:cNvSpPr>
            <a:spLocks noChangeArrowheads="1"/>
          </p:cNvSpPr>
          <p:nvPr/>
        </p:nvSpPr>
        <p:spPr bwMode="auto">
          <a:xfrm>
            <a:off x="1117094" y="6123522"/>
            <a:ext cx="7719874" cy="257740"/>
          </a:xfrm>
          <a:prstGeom prst="rect">
            <a:avLst/>
          </a:prstGeom>
          <a:noFill/>
          <a:ln w="9525">
            <a:noFill/>
            <a:round/>
            <a:headEnd/>
            <a:tailEnd/>
          </a:ln>
        </p:spPr>
        <p:txBody>
          <a:bodyPr lIns="83077" tIns="43200" rIns="83077" bIns="43200">
            <a:spAutoFit/>
          </a:bodyPr>
          <a:lstStyle/>
          <a:p>
            <a:pPr>
              <a:tabLst>
                <a:tab pos="0" algn="l"/>
                <a:tab pos="844083" algn="l"/>
                <a:tab pos="1688165" algn="l"/>
                <a:tab pos="2532248" algn="l"/>
                <a:tab pos="3376331" algn="l"/>
                <a:tab pos="4220413" algn="l"/>
                <a:tab pos="5064496" algn="l"/>
                <a:tab pos="5908578" algn="l"/>
                <a:tab pos="6752661" algn="l"/>
                <a:tab pos="7596744" algn="l"/>
                <a:tab pos="8440826" algn="l"/>
                <a:tab pos="9284909" algn="l"/>
              </a:tabLst>
            </a:pPr>
            <a:r>
              <a:rPr lang="en-GB" sz="1108" dirty="0">
                <a:solidFill>
                  <a:schemeClr val="accent2"/>
                </a:solidFill>
              </a:rPr>
              <a:t>Full GSICS Product </a:t>
            </a:r>
            <a:r>
              <a:rPr lang="en-GB" sz="1108" dirty="0" err="1">
                <a:solidFill>
                  <a:schemeClr val="accent2"/>
                </a:solidFill>
              </a:rPr>
              <a:t>Catalog</a:t>
            </a:r>
            <a:r>
              <a:rPr lang="en-GB" sz="1108" dirty="0">
                <a:solidFill>
                  <a:schemeClr val="accent2"/>
                </a:solidFill>
              </a:rPr>
              <a:t> available at </a:t>
            </a:r>
            <a:r>
              <a:rPr lang="en-GB" sz="1108" dirty="0">
                <a:solidFill>
                  <a:schemeClr val="accent2"/>
                </a:solidFill>
                <a:hlinkClick r:id="rId3"/>
              </a:rPr>
              <a:t>http://www.star.nesdis.noaa.gov/smcd/GCC/ProductCatalog.php</a:t>
            </a:r>
          </a:p>
        </p:txBody>
      </p:sp>
      <p:graphicFrame>
        <p:nvGraphicFramePr>
          <p:cNvPr id="5" name="Google Shape;687;p57"/>
          <p:cNvGraphicFramePr/>
          <p:nvPr>
            <p:extLst>
              <p:ext uri="{D42A27DB-BD31-4B8C-83A1-F6EECF244321}">
                <p14:modId xmlns:p14="http://schemas.microsoft.com/office/powerpoint/2010/main" val="3138161751"/>
              </p:ext>
            </p:extLst>
          </p:nvPr>
        </p:nvGraphicFramePr>
        <p:xfrm>
          <a:off x="146305" y="1097279"/>
          <a:ext cx="8509974" cy="4709161"/>
        </p:xfrm>
        <a:graphic>
          <a:graphicData uri="http://schemas.openxmlformats.org/drawingml/2006/table">
            <a:tbl>
              <a:tblPr>
                <a:noFill/>
              </a:tblPr>
              <a:tblGrid>
                <a:gridCol w="1002099">
                  <a:extLst>
                    <a:ext uri="{9D8B030D-6E8A-4147-A177-3AD203B41FA5}">
                      <a16:colId xmlns:a16="http://schemas.microsoft.com/office/drawing/2014/main" val="20000"/>
                    </a:ext>
                  </a:extLst>
                </a:gridCol>
                <a:gridCol w="1856962">
                  <a:extLst>
                    <a:ext uri="{9D8B030D-6E8A-4147-A177-3AD203B41FA5}">
                      <a16:colId xmlns:a16="http://schemas.microsoft.com/office/drawing/2014/main" val="20001"/>
                    </a:ext>
                  </a:extLst>
                </a:gridCol>
                <a:gridCol w="1482438">
                  <a:extLst>
                    <a:ext uri="{9D8B030D-6E8A-4147-A177-3AD203B41FA5}">
                      <a16:colId xmlns:a16="http://schemas.microsoft.com/office/drawing/2014/main" val="20002"/>
                    </a:ext>
                  </a:extLst>
                </a:gridCol>
                <a:gridCol w="1215084">
                  <a:extLst>
                    <a:ext uri="{9D8B030D-6E8A-4147-A177-3AD203B41FA5}">
                      <a16:colId xmlns:a16="http://schemas.microsoft.com/office/drawing/2014/main" val="20003"/>
                    </a:ext>
                  </a:extLst>
                </a:gridCol>
                <a:gridCol w="1512428">
                  <a:extLst>
                    <a:ext uri="{9D8B030D-6E8A-4147-A177-3AD203B41FA5}">
                      <a16:colId xmlns:a16="http://schemas.microsoft.com/office/drawing/2014/main" val="20004"/>
                    </a:ext>
                  </a:extLst>
                </a:gridCol>
                <a:gridCol w="1440963">
                  <a:extLst>
                    <a:ext uri="{9D8B030D-6E8A-4147-A177-3AD203B41FA5}">
                      <a16:colId xmlns:a16="http://schemas.microsoft.com/office/drawing/2014/main" val="20005"/>
                    </a:ext>
                  </a:extLst>
                </a:gridCol>
              </a:tblGrid>
              <a:tr h="488391">
                <a:tc>
                  <a:txBody>
                    <a:bodyPr/>
                    <a:lstStyle/>
                    <a:p>
                      <a:pPr marL="0" marR="0" lvl="0" indent="0" algn="l" rtl="0">
                        <a:lnSpc>
                          <a:spcPct val="102000"/>
                        </a:lnSpc>
                        <a:spcBef>
                          <a:spcPts val="0"/>
                        </a:spcBef>
                        <a:spcAft>
                          <a:spcPts val="0"/>
                        </a:spcAft>
                        <a:buClr>
                          <a:schemeClr val="lt1"/>
                        </a:buClr>
                        <a:buSzPts val="1200"/>
                        <a:buFont typeface="Tahoma"/>
                        <a:buNone/>
                      </a:pPr>
                      <a:r>
                        <a:rPr lang="en-US" sz="1200" u="none" strike="noStrike" cap="none" dirty="0">
                          <a:solidFill>
                            <a:schemeClr val="lt1"/>
                          </a:solidFill>
                        </a:rPr>
                        <a:t>GPRC</a:t>
                      </a:r>
                      <a:endParaRPr sz="1200" b="0" i="0" u="none" strike="noStrike" cap="none" dirty="0">
                        <a:solidFill>
                          <a:schemeClr val="lt1"/>
                        </a:solidFill>
                        <a:latin typeface="Calibri"/>
                        <a:ea typeface="Calibri"/>
                        <a:cs typeface="Calibri"/>
                        <a:sym typeface="Calibri"/>
                      </a:endParaRPr>
                    </a:p>
                  </a:txBody>
                  <a:tcPr marL="67475" marR="67475" marT="35100" marB="35100">
                    <a:solidFill>
                      <a:schemeClr val="accent1"/>
                    </a:solidFill>
                  </a:tcPr>
                </a:tc>
                <a:tc>
                  <a:txBody>
                    <a:bodyPr/>
                    <a:lstStyle/>
                    <a:p>
                      <a:pPr marL="0" marR="0" lvl="0" indent="0" algn="l" rtl="0">
                        <a:lnSpc>
                          <a:spcPct val="102000"/>
                        </a:lnSpc>
                        <a:spcBef>
                          <a:spcPts val="0"/>
                        </a:spcBef>
                        <a:spcAft>
                          <a:spcPts val="0"/>
                        </a:spcAft>
                        <a:buClr>
                          <a:schemeClr val="lt1"/>
                        </a:buClr>
                        <a:buSzPts val="1200"/>
                        <a:buFont typeface="Tahoma"/>
                        <a:buNone/>
                      </a:pPr>
                      <a:r>
                        <a:rPr lang="en-US" sz="1200" u="none" strike="noStrike" cap="none" dirty="0">
                          <a:solidFill>
                            <a:schemeClr val="lt1"/>
                          </a:solidFill>
                        </a:rPr>
                        <a:t>Monitored Instrument</a:t>
                      </a:r>
                      <a:endParaRPr sz="1200" b="0" i="0" u="none" strike="noStrike" cap="none" dirty="0">
                        <a:solidFill>
                          <a:schemeClr val="lt1"/>
                        </a:solidFill>
                        <a:latin typeface="Calibri"/>
                        <a:ea typeface="Calibri"/>
                        <a:cs typeface="Calibri"/>
                        <a:sym typeface="Calibri"/>
                      </a:endParaRPr>
                    </a:p>
                  </a:txBody>
                  <a:tcPr marL="67475" marR="67475" marT="35100" marB="35100">
                    <a:solidFill>
                      <a:schemeClr val="accent1"/>
                    </a:solidFill>
                  </a:tcPr>
                </a:tc>
                <a:tc>
                  <a:txBody>
                    <a:bodyPr/>
                    <a:lstStyle/>
                    <a:p>
                      <a:pPr marL="0" marR="0" lvl="0" indent="0" algn="l" rtl="0">
                        <a:lnSpc>
                          <a:spcPct val="102000"/>
                        </a:lnSpc>
                        <a:spcBef>
                          <a:spcPts val="0"/>
                        </a:spcBef>
                        <a:spcAft>
                          <a:spcPts val="0"/>
                        </a:spcAft>
                        <a:buClr>
                          <a:schemeClr val="lt1"/>
                        </a:buClr>
                        <a:buSzPts val="1200"/>
                        <a:buFont typeface="Tahoma"/>
                        <a:buNone/>
                      </a:pPr>
                      <a:r>
                        <a:rPr lang="en-US" sz="1200" u="none" strike="noStrike" cap="none">
                          <a:solidFill>
                            <a:schemeClr val="lt1"/>
                          </a:solidFill>
                        </a:rPr>
                        <a:t>Reference Instrument</a:t>
                      </a:r>
                      <a:endParaRPr sz="1200" b="0" i="0" u="none" strike="noStrike" cap="none">
                        <a:solidFill>
                          <a:schemeClr val="lt1"/>
                        </a:solidFill>
                        <a:latin typeface="Calibri"/>
                        <a:ea typeface="Calibri"/>
                        <a:cs typeface="Calibri"/>
                        <a:sym typeface="Calibri"/>
                      </a:endParaRPr>
                    </a:p>
                  </a:txBody>
                  <a:tcPr marL="67475" marR="67475" marT="35100" marB="35100">
                    <a:solidFill>
                      <a:schemeClr val="accent1"/>
                    </a:solidFill>
                  </a:tcPr>
                </a:tc>
                <a:tc>
                  <a:txBody>
                    <a:bodyPr/>
                    <a:lstStyle/>
                    <a:p>
                      <a:pPr marL="0" marR="0" lvl="0" indent="0" algn="l" rtl="0">
                        <a:lnSpc>
                          <a:spcPct val="102000"/>
                        </a:lnSpc>
                        <a:spcBef>
                          <a:spcPts val="0"/>
                        </a:spcBef>
                        <a:spcAft>
                          <a:spcPts val="0"/>
                        </a:spcAft>
                        <a:buClr>
                          <a:schemeClr val="lt1"/>
                        </a:buClr>
                        <a:buSzPts val="1200"/>
                        <a:buFont typeface="Tahoma"/>
                        <a:buNone/>
                      </a:pPr>
                      <a:r>
                        <a:rPr lang="en-US" sz="1200" u="none" strike="noStrike" cap="none">
                          <a:solidFill>
                            <a:schemeClr val="lt1"/>
                          </a:solidFill>
                        </a:rPr>
                        <a:t>GSICS NRT Correction</a:t>
                      </a:r>
                      <a:endParaRPr sz="1200" b="0" i="0" u="none" strike="noStrike" cap="none">
                        <a:solidFill>
                          <a:schemeClr val="lt1"/>
                        </a:solidFill>
                        <a:latin typeface="Calibri"/>
                        <a:ea typeface="Calibri"/>
                        <a:cs typeface="Calibri"/>
                        <a:sym typeface="Calibri"/>
                      </a:endParaRPr>
                    </a:p>
                  </a:txBody>
                  <a:tcPr marL="67475" marR="67475" marT="35100" marB="35100">
                    <a:solidFill>
                      <a:schemeClr val="accent1"/>
                    </a:solidFill>
                  </a:tcPr>
                </a:tc>
                <a:tc>
                  <a:txBody>
                    <a:bodyPr/>
                    <a:lstStyle/>
                    <a:p>
                      <a:pPr marL="0" marR="0" lvl="0" indent="0" algn="l" rtl="0">
                        <a:lnSpc>
                          <a:spcPct val="102000"/>
                        </a:lnSpc>
                        <a:spcBef>
                          <a:spcPts val="0"/>
                        </a:spcBef>
                        <a:spcAft>
                          <a:spcPts val="0"/>
                        </a:spcAft>
                        <a:buClr>
                          <a:schemeClr val="lt1"/>
                        </a:buClr>
                        <a:buSzPts val="1200"/>
                        <a:buFont typeface="Tahoma"/>
                        <a:buNone/>
                      </a:pPr>
                      <a:r>
                        <a:rPr lang="en-US" sz="1200" u="none" strike="noStrike" cap="none">
                          <a:solidFill>
                            <a:schemeClr val="lt1"/>
                          </a:solidFill>
                        </a:rPr>
                        <a:t>GSICS Re-Analysis Correction</a:t>
                      </a:r>
                      <a:endParaRPr sz="1200" b="0" i="0" u="none" strike="noStrike" cap="none">
                        <a:solidFill>
                          <a:schemeClr val="lt1"/>
                        </a:solidFill>
                        <a:latin typeface="Calibri"/>
                        <a:ea typeface="Calibri"/>
                        <a:cs typeface="Calibri"/>
                        <a:sym typeface="Calibri"/>
                      </a:endParaRPr>
                    </a:p>
                  </a:txBody>
                  <a:tcPr marL="67475" marR="67475" marT="35100" marB="35100">
                    <a:solidFill>
                      <a:schemeClr val="accent1"/>
                    </a:solidFill>
                  </a:tcPr>
                </a:tc>
                <a:tc>
                  <a:txBody>
                    <a:bodyPr/>
                    <a:lstStyle/>
                    <a:p>
                      <a:pPr marL="0" marR="0" lvl="0" indent="0" algn="l" rtl="0">
                        <a:lnSpc>
                          <a:spcPct val="102000"/>
                        </a:lnSpc>
                        <a:spcBef>
                          <a:spcPts val="0"/>
                        </a:spcBef>
                        <a:spcAft>
                          <a:spcPts val="0"/>
                        </a:spcAft>
                        <a:buClr>
                          <a:schemeClr val="lt1"/>
                        </a:buClr>
                        <a:buSzPts val="1200"/>
                        <a:buFont typeface="Tahoma"/>
                        <a:buNone/>
                      </a:pPr>
                      <a:r>
                        <a:rPr lang="en-US" sz="1200" u="none" strike="noStrike" cap="none">
                          <a:solidFill>
                            <a:schemeClr val="lt1"/>
                          </a:solidFill>
                        </a:rPr>
                        <a:t>GSICS Bias Monitoring</a:t>
                      </a:r>
                      <a:endParaRPr sz="1200" b="0" i="0" u="none" strike="noStrike" cap="none">
                        <a:solidFill>
                          <a:schemeClr val="lt1"/>
                        </a:solidFill>
                        <a:latin typeface="Calibri"/>
                        <a:ea typeface="Calibri"/>
                        <a:cs typeface="Calibri"/>
                        <a:sym typeface="Calibri"/>
                      </a:endParaRPr>
                    </a:p>
                  </a:txBody>
                  <a:tcPr marL="67475" marR="67475" marT="35100" marB="35100">
                    <a:solidFill>
                      <a:schemeClr val="accent1"/>
                    </a:solidFill>
                  </a:tcPr>
                </a:tc>
                <a:extLst>
                  <a:ext uri="{0D108BD9-81ED-4DB2-BD59-A6C34878D82A}">
                    <a16:rowId xmlns:a16="http://schemas.microsoft.com/office/drawing/2014/main" val="10000"/>
                  </a:ext>
                </a:extLst>
              </a:tr>
              <a:tr h="899446">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t>EUMETSAT</a:t>
                      </a:r>
                      <a:endParaRPr sz="1200" b="1" i="0" u="none" strike="noStrike" cap="none">
                        <a:solidFill>
                          <a:srgbClr val="00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t>Meteosat-8-11/SEVIRI</a:t>
                      </a:r>
                      <a:endParaRPr sz="110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t>Metop-A/IASIv2</a:t>
                      </a:r>
                      <a:endParaRPr sz="1200" u="none" strike="noStrike" cap="none"/>
                    </a:p>
                    <a:p>
                      <a:pPr marL="0" marR="0" lvl="0" indent="0" algn="l" rtl="0">
                        <a:lnSpc>
                          <a:spcPct val="102000"/>
                        </a:lnSpc>
                        <a:spcBef>
                          <a:spcPts val="0"/>
                        </a:spcBef>
                        <a:spcAft>
                          <a:spcPts val="0"/>
                        </a:spcAft>
                        <a:buClr>
                          <a:schemeClr val="dk1"/>
                        </a:buClr>
                        <a:buSzPts val="1200"/>
                        <a:buFont typeface="Tahoma"/>
                        <a:buNone/>
                      </a:pPr>
                      <a:r>
                        <a:rPr lang="en-US" sz="1200" u="none" strike="noStrike" cap="none"/>
                        <a:t>Metop-B/IASI</a:t>
                      </a:r>
                      <a:endParaRPr sz="1100"/>
                    </a:p>
                    <a:p>
                      <a:pPr marL="0" marR="0" lvl="0" indent="0" algn="l" rtl="0">
                        <a:lnSpc>
                          <a:spcPct val="102000"/>
                        </a:lnSpc>
                        <a:spcBef>
                          <a:spcPts val="0"/>
                        </a:spcBef>
                        <a:spcAft>
                          <a:spcPts val="0"/>
                        </a:spcAft>
                        <a:buClr>
                          <a:schemeClr val="dk1"/>
                        </a:buClr>
                        <a:buSzPts val="1200"/>
                        <a:buFont typeface="Tahoma"/>
                        <a:buNone/>
                      </a:pPr>
                      <a:r>
                        <a:rPr lang="en-US" sz="1200" u="none" strike="noStrike" cap="none"/>
                        <a:t>Metop-C/IASI</a:t>
                      </a:r>
                      <a:endParaRPr sz="1200" u="none" strike="noStrike" cap="none"/>
                    </a:p>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Prime</a:t>
                      </a:r>
                      <a:endParaRPr sz="110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solidFill>
                            <a:schemeClr val="dk1"/>
                          </a:solidFill>
                        </a:rPr>
                        <a:t>Operational</a:t>
                      </a:r>
                      <a:endParaRPr sz="1100"/>
                    </a:p>
                    <a:p>
                      <a:pPr marL="0" marR="0" lvl="0" indent="0" algn="l" rtl="0">
                        <a:lnSpc>
                          <a:spcPct val="102000"/>
                        </a:lnSpc>
                        <a:spcBef>
                          <a:spcPts val="0"/>
                        </a:spcBef>
                        <a:spcAft>
                          <a:spcPts val="0"/>
                        </a:spcAft>
                        <a:buClr>
                          <a:schemeClr val="dk1"/>
                        </a:buClr>
                        <a:buSzPts val="1200"/>
                        <a:buFont typeface="Tahoma"/>
                        <a:buNone/>
                      </a:pPr>
                      <a:r>
                        <a:rPr lang="en-US" sz="1200" u="none" strike="noStrike" cap="none">
                          <a:solidFill>
                            <a:schemeClr val="dk1"/>
                          </a:solidFill>
                        </a:rPr>
                        <a:t>Operational</a:t>
                      </a:r>
                      <a:endParaRPr sz="1200" u="none" strike="noStrike" cap="none">
                        <a:solidFill>
                          <a:schemeClr val="dk1"/>
                        </a:solidFill>
                      </a:endParaRPr>
                    </a:p>
                    <a:p>
                      <a:pPr marL="0" marR="0" lvl="0" indent="0" algn="l" rtl="0">
                        <a:lnSpc>
                          <a:spcPct val="102000"/>
                        </a:lnSpc>
                        <a:spcBef>
                          <a:spcPts val="0"/>
                        </a:spcBef>
                        <a:spcAft>
                          <a:spcPts val="0"/>
                        </a:spcAft>
                        <a:buClr>
                          <a:schemeClr val="dk1"/>
                        </a:buClr>
                        <a:buSzPts val="1200"/>
                        <a:buFont typeface="Tahoma"/>
                        <a:buNone/>
                      </a:pPr>
                      <a:r>
                        <a:rPr lang="en-US" sz="1200" u="none" strike="noStrike" cap="none">
                          <a:solidFill>
                            <a:schemeClr val="dk1"/>
                          </a:solidFill>
                        </a:rPr>
                        <a:t>Operational</a:t>
                      </a:r>
                      <a:endParaRPr sz="1100"/>
                    </a:p>
                    <a:p>
                      <a:pPr marL="0" marR="0" lvl="0" indent="0" algn="l" rtl="0">
                        <a:lnSpc>
                          <a:spcPct val="102000"/>
                        </a:lnSpc>
                        <a:spcBef>
                          <a:spcPts val="0"/>
                        </a:spcBef>
                        <a:spcAft>
                          <a:spcPts val="0"/>
                        </a:spcAft>
                        <a:buClr>
                          <a:schemeClr val="dk1"/>
                        </a:buClr>
                        <a:buSzPts val="1200"/>
                        <a:buFont typeface="Tahoma"/>
                        <a:buNone/>
                      </a:pPr>
                      <a:r>
                        <a:rPr lang="en-US" sz="1200" u="none" strike="noStrike" cap="none">
                          <a:solidFill>
                            <a:schemeClr val="dk1"/>
                          </a:solidFill>
                        </a:rPr>
                        <a:t>-</a:t>
                      </a:r>
                      <a:endParaRPr sz="110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solidFill>
                            <a:schemeClr val="dk1"/>
                          </a:solidFill>
                        </a:rPr>
                        <a:t>Operational</a:t>
                      </a:r>
                      <a:endParaRPr sz="1100"/>
                    </a:p>
                    <a:p>
                      <a:pPr marL="0" marR="0" lvl="0" indent="0" algn="l" rtl="0">
                        <a:lnSpc>
                          <a:spcPct val="102000"/>
                        </a:lnSpc>
                        <a:spcBef>
                          <a:spcPts val="0"/>
                        </a:spcBef>
                        <a:spcAft>
                          <a:spcPts val="0"/>
                        </a:spcAft>
                        <a:buClr>
                          <a:schemeClr val="dk1"/>
                        </a:buClr>
                        <a:buSzPts val="1200"/>
                        <a:buFont typeface="Tahoma"/>
                        <a:buNone/>
                      </a:pPr>
                      <a:r>
                        <a:rPr lang="en-US" sz="1200" u="none" strike="noStrike" cap="none">
                          <a:solidFill>
                            <a:schemeClr val="dk1"/>
                          </a:solidFill>
                        </a:rPr>
                        <a:t>Operational</a:t>
                      </a:r>
                      <a:endParaRPr sz="1200" u="none" strike="noStrike" cap="none">
                        <a:solidFill>
                          <a:schemeClr val="dk1"/>
                        </a:solidFill>
                      </a:endParaRPr>
                    </a:p>
                    <a:p>
                      <a:pPr marL="0" marR="0" lvl="0" indent="0" algn="l" rtl="0">
                        <a:lnSpc>
                          <a:spcPct val="102000"/>
                        </a:lnSpc>
                        <a:spcBef>
                          <a:spcPts val="0"/>
                        </a:spcBef>
                        <a:spcAft>
                          <a:spcPts val="0"/>
                        </a:spcAft>
                        <a:buClr>
                          <a:schemeClr val="dk1"/>
                        </a:buClr>
                        <a:buSzPts val="1200"/>
                        <a:buFont typeface="Tahoma"/>
                        <a:buNone/>
                      </a:pPr>
                      <a:r>
                        <a:rPr lang="en-US" sz="1200" u="none" strike="noStrike" cap="none">
                          <a:solidFill>
                            <a:schemeClr val="dk1"/>
                          </a:solidFill>
                        </a:rPr>
                        <a:t>Operational</a:t>
                      </a:r>
                      <a:endParaRPr sz="1100"/>
                    </a:p>
                    <a:p>
                      <a:pPr marL="0" marR="0" lvl="0" indent="0" algn="l" rtl="0">
                        <a:lnSpc>
                          <a:spcPct val="102000"/>
                        </a:lnSpc>
                        <a:spcBef>
                          <a:spcPts val="0"/>
                        </a:spcBef>
                        <a:spcAft>
                          <a:spcPts val="0"/>
                        </a:spcAft>
                        <a:buClr>
                          <a:schemeClr val="dk1"/>
                        </a:buClr>
                        <a:buSzPts val="1200"/>
                        <a:buFont typeface="Tahoma"/>
                        <a:buNone/>
                      </a:pPr>
                      <a:r>
                        <a:rPr lang="en-US" sz="1200" u="none" strike="noStrike" cap="none">
                          <a:solidFill>
                            <a:schemeClr val="dk1"/>
                          </a:solidFill>
                        </a:rPr>
                        <a:t>Demo</a:t>
                      </a:r>
                      <a:endParaRPr sz="110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sng" strike="noStrike" cap="none">
                          <a:solidFill>
                            <a:schemeClr val="hlink"/>
                          </a:solidFill>
                          <a:hlinkClick r:id="rId4"/>
                        </a:rPr>
                        <a:t>RAC Plotting Tool</a:t>
                      </a:r>
                      <a:endParaRPr sz="1200" u="none" strike="noStrike" cap="none"/>
                    </a:p>
                    <a:p>
                      <a:pPr marL="0" marR="0" lvl="0" indent="0" algn="l" rtl="0">
                        <a:lnSpc>
                          <a:spcPct val="102000"/>
                        </a:lnSpc>
                        <a:spcBef>
                          <a:spcPts val="0"/>
                        </a:spcBef>
                        <a:spcAft>
                          <a:spcPts val="0"/>
                        </a:spcAft>
                        <a:buClr>
                          <a:srgbClr val="000000"/>
                        </a:buClr>
                        <a:buSzPts val="900"/>
                        <a:buFont typeface="Calibri"/>
                        <a:buNone/>
                      </a:pPr>
                      <a:r>
                        <a:rPr lang="en-US" sz="900" b="0" i="0" u="sng" strike="noStrike" cap="none">
                          <a:solidFill>
                            <a:schemeClr val="hlink"/>
                          </a:solidFill>
                          <a:latin typeface="Calibri"/>
                          <a:ea typeface="Calibri"/>
                          <a:cs typeface="Calibri"/>
                          <a:sym typeface="Calibri"/>
                          <a:hlinkClick r:id="rId5"/>
                        </a:rPr>
                        <a:t>ProductCatalogImages</a:t>
                      </a:r>
                      <a:endParaRPr sz="900" b="0" i="0" u="none" strike="noStrike" cap="none">
                        <a:solidFill>
                          <a:srgbClr val="000000"/>
                        </a:solidFill>
                        <a:latin typeface="Calibri"/>
                        <a:ea typeface="Calibri"/>
                        <a:cs typeface="Calibri"/>
                        <a:sym typeface="Calibri"/>
                      </a:endParaRPr>
                    </a:p>
                  </a:txBody>
                  <a:tcPr marL="67475" marR="67475" marT="35100" marB="35100" anchor="ctr"/>
                </a:tc>
                <a:extLst>
                  <a:ext uri="{0D108BD9-81ED-4DB2-BD59-A6C34878D82A}">
                    <a16:rowId xmlns:a16="http://schemas.microsoft.com/office/drawing/2014/main" val="10001"/>
                  </a:ext>
                </a:extLst>
              </a:tr>
              <a:tr h="693919">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t>JMA</a:t>
                      </a:r>
                      <a:endParaRPr sz="1200" b="1" i="0" u="none" strike="noStrike" cap="none">
                        <a:solidFill>
                          <a:srgbClr val="00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solidFill>
                            <a:schemeClr val="dk1"/>
                          </a:solidFill>
                        </a:rPr>
                        <a:t>MTSAT-2 Imager</a:t>
                      </a:r>
                      <a:endParaRPr sz="1100"/>
                    </a:p>
                    <a:p>
                      <a:pPr marL="0" marR="0" lvl="0" indent="0" algn="l" rtl="0">
                        <a:lnSpc>
                          <a:spcPct val="102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Himawari-8/AHI</a:t>
                      </a:r>
                      <a:endParaRPr sz="1100"/>
                    </a:p>
                    <a:p>
                      <a:pPr marL="0" marR="0" lvl="0" indent="0" algn="l" rtl="0">
                        <a:lnSpc>
                          <a:spcPct val="102000"/>
                        </a:lnSpc>
                        <a:spcBef>
                          <a:spcPts val="0"/>
                        </a:spcBef>
                        <a:spcAft>
                          <a:spcPts val="0"/>
                        </a:spcAft>
                        <a:buClr>
                          <a:srgbClr val="FF0000"/>
                        </a:buClr>
                        <a:buSzPts val="1200"/>
                        <a:buFont typeface="Calibri"/>
                        <a:buNone/>
                      </a:pPr>
                      <a:r>
                        <a:rPr lang="en-US" sz="1200" b="0" i="0" u="none" strike="noStrike" cap="none">
                          <a:solidFill>
                            <a:srgbClr val="FF0000"/>
                          </a:solidFill>
                          <a:latin typeface="Calibri"/>
                          <a:ea typeface="Calibri"/>
                          <a:cs typeface="Calibri"/>
                          <a:sym typeface="Calibri"/>
                        </a:rPr>
                        <a:t>(Himawari-9/AHI)</a:t>
                      </a:r>
                      <a:endParaRPr sz="110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solidFill>
                            <a:schemeClr val="dk1"/>
                          </a:solidFill>
                        </a:rPr>
                        <a:t>IASI-A+B</a:t>
                      </a:r>
                      <a:r>
                        <a:rPr lang="en-US" sz="1200" u="none" strike="noStrike" cap="none" dirty="0">
                          <a:solidFill>
                            <a:srgbClr val="FF0000"/>
                          </a:solidFill>
                        </a:rPr>
                        <a:t>+AIRS</a:t>
                      </a:r>
                      <a:br>
                        <a:rPr lang="en-US" sz="1200" u="none" strike="noStrike" cap="none" dirty="0">
                          <a:solidFill>
                            <a:schemeClr val="dk1"/>
                          </a:solidFill>
                        </a:rPr>
                      </a:br>
                      <a:r>
                        <a:rPr lang="en-US" sz="1200" u="none" strike="noStrike" cap="none" dirty="0">
                          <a:solidFill>
                            <a:schemeClr val="dk1"/>
                          </a:solidFill>
                        </a:rPr>
                        <a:t>(</a:t>
                      </a:r>
                      <a:r>
                        <a:rPr lang="en-US" sz="1200" b="0" i="0" u="none" strike="noStrike" cap="none" dirty="0" err="1">
                          <a:solidFill>
                            <a:srgbClr val="FF0000"/>
                          </a:solidFill>
                          <a:latin typeface="Calibri"/>
                          <a:ea typeface="Calibri"/>
                          <a:cs typeface="Calibri"/>
                          <a:sym typeface="Calibri"/>
                        </a:rPr>
                        <a:t>CrIS</a:t>
                      </a:r>
                      <a:r>
                        <a:rPr lang="en-US" sz="1200" b="0" i="0" u="none" strike="noStrike" cap="none" dirty="0">
                          <a:solidFill>
                            <a:srgbClr val="FF0000"/>
                          </a:solidFill>
                          <a:latin typeface="Calibri"/>
                          <a:ea typeface="Calibri"/>
                          <a:cs typeface="Calibri"/>
                          <a:sym typeface="Calibri"/>
                        </a:rPr>
                        <a:t> </a:t>
                      </a:r>
                      <a:r>
                        <a:rPr lang="en-US" sz="1200" b="0" i="0" u="none" strike="noStrike" cap="none" dirty="0">
                          <a:solidFill>
                            <a:srgbClr val="000000"/>
                          </a:solidFill>
                          <a:latin typeface="+mn-lt"/>
                          <a:ea typeface="Calibri"/>
                          <a:cs typeface="Calibri"/>
                          <a:sym typeface="Calibri"/>
                        </a:rPr>
                        <a:t>SNPP</a:t>
                      </a:r>
                      <a:r>
                        <a:rPr lang="en-US" sz="1200" b="0" i="0" u="none" strike="noStrike" cap="none" dirty="0">
                          <a:solidFill>
                            <a:schemeClr val="dk1"/>
                          </a:solidFill>
                          <a:latin typeface="Calibri"/>
                          <a:ea typeface="Calibri"/>
                          <a:cs typeface="Calibri"/>
                          <a:sym typeface="Calibri"/>
                        </a:rPr>
                        <a:t>)</a:t>
                      </a:r>
                      <a:endParaRPr sz="1100" dirty="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solidFill>
                            <a:schemeClr val="dk1"/>
                          </a:solidFill>
                        </a:rPr>
                        <a:t>Demo</a:t>
                      </a:r>
                      <a:endParaRPr sz="1100" dirty="0"/>
                    </a:p>
                    <a:p>
                      <a:pPr marL="0" marR="0" lvl="0" indent="0" algn="l" rtl="0">
                        <a:lnSpc>
                          <a:spcPct val="102000"/>
                        </a:lnSpc>
                        <a:spcBef>
                          <a:spcPts val="0"/>
                        </a:spcBef>
                        <a:spcAft>
                          <a:spcPts val="0"/>
                        </a:spcAft>
                        <a:buClr>
                          <a:srgbClr val="FF0000"/>
                        </a:buClr>
                        <a:buSzPts val="1100"/>
                        <a:buFont typeface="Calibri"/>
                        <a:buNone/>
                      </a:pPr>
                      <a:r>
                        <a:rPr lang="en-US" sz="1100" b="0" i="0" u="none" strike="noStrike" cap="none" dirty="0">
                          <a:solidFill>
                            <a:srgbClr val="FF0000"/>
                          </a:solidFill>
                          <a:latin typeface="Calibri"/>
                          <a:ea typeface="Calibri"/>
                          <a:cs typeface="Calibri"/>
                          <a:sym typeface="Calibri"/>
                        </a:rPr>
                        <a:t>(Ready for GPPA)</a:t>
                      </a:r>
                      <a:endParaRPr sz="1200" b="0" i="0" u="none" strike="noStrike" cap="none" dirty="0">
                        <a:solidFill>
                          <a:srgbClr val="FF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solidFill>
                            <a:schemeClr val="dk1"/>
                          </a:solidFill>
                        </a:rPr>
                        <a:t>Demo</a:t>
                      </a:r>
                      <a:endParaRPr sz="1200" b="1" i="0" u="none" strike="noStrike" cap="none" dirty="0">
                        <a:solidFill>
                          <a:schemeClr val="dk1"/>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sng" strike="noStrike" cap="none" dirty="0">
                          <a:solidFill>
                            <a:schemeClr val="hlink"/>
                          </a:solidFill>
                          <a:hlinkClick r:id="rId4"/>
                        </a:rPr>
                        <a:t>RAC Plotting Tool</a:t>
                      </a:r>
                      <a:endParaRPr sz="1200" u="none" strike="noStrike" cap="none" dirty="0"/>
                    </a:p>
                    <a:p>
                      <a:pPr marL="0" marR="0" lvl="0" indent="0" algn="l" rtl="0">
                        <a:lnSpc>
                          <a:spcPct val="102000"/>
                        </a:lnSpc>
                        <a:spcBef>
                          <a:spcPts val="0"/>
                        </a:spcBef>
                        <a:spcAft>
                          <a:spcPts val="0"/>
                        </a:spcAft>
                        <a:buClr>
                          <a:srgbClr val="000000"/>
                        </a:buClr>
                        <a:buSzPts val="1200"/>
                        <a:buFont typeface="Calibri"/>
                        <a:buNone/>
                      </a:pPr>
                      <a:r>
                        <a:rPr lang="en-US" sz="1200" b="0" i="0" u="sng" strike="noStrike" cap="none" dirty="0">
                          <a:solidFill>
                            <a:schemeClr val="hlink"/>
                          </a:solidFill>
                          <a:latin typeface="Calibri"/>
                          <a:ea typeface="Calibri"/>
                          <a:cs typeface="Calibri"/>
                          <a:sym typeface="Calibri"/>
                          <a:hlinkClick r:id="rId6"/>
                        </a:rPr>
                        <a:t>JMA Web</a:t>
                      </a:r>
                      <a:endParaRPr sz="1200" b="0" i="0" u="none" strike="noStrike" cap="none" dirty="0">
                        <a:solidFill>
                          <a:srgbClr val="000000"/>
                        </a:solidFill>
                        <a:latin typeface="Calibri"/>
                        <a:ea typeface="Calibri"/>
                        <a:cs typeface="Calibri"/>
                        <a:sym typeface="Calibri"/>
                      </a:endParaRPr>
                    </a:p>
                    <a:p>
                      <a:pPr marL="0" marR="0" lvl="0" indent="0" algn="l" rtl="0">
                        <a:lnSpc>
                          <a:spcPct val="102000"/>
                        </a:lnSpc>
                        <a:spcBef>
                          <a:spcPts val="0"/>
                        </a:spcBef>
                        <a:spcAft>
                          <a:spcPts val="0"/>
                        </a:spcAft>
                        <a:buClr>
                          <a:srgbClr val="000000"/>
                        </a:buClr>
                        <a:buSzPts val="900"/>
                        <a:buFont typeface="Calibri"/>
                        <a:buNone/>
                      </a:pPr>
                      <a:r>
                        <a:rPr lang="en-US" sz="900" b="0" i="0" u="sng" strike="noStrike" cap="none" dirty="0" err="1">
                          <a:solidFill>
                            <a:schemeClr val="hlink"/>
                          </a:solidFill>
                          <a:latin typeface="Calibri"/>
                          <a:ea typeface="Calibri"/>
                          <a:cs typeface="Calibri"/>
                          <a:sym typeface="Calibri"/>
                          <a:hlinkClick r:id="rId5"/>
                        </a:rPr>
                        <a:t>ProductCatalogImages</a:t>
                      </a:r>
                      <a:endParaRPr sz="900" b="0" i="0" u="none" strike="noStrike" cap="none" dirty="0">
                        <a:solidFill>
                          <a:srgbClr val="000000"/>
                        </a:solidFill>
                        <a:latin typeface="Calibri"/>
                        <a:ea typeface="Calibri"/>
                        <a:cs typeface="Calibri"/>
                        <a:sym typeface="Calibri"/>
                      </a:endParaRPr>
                    </a:p>
                  </a:txBody>
                  <a:tcPr marL="67475" marR="67475" marT="35100" marB="35100" anchor="ctr"/>
                </a:tc>
                <a:extLst>
                  <a:ext uri="{0D108BD9-81ED-4DB2-BD59-A6C34878D82A}">
                    <a16:rowId xmlns:a16="http://schemas.microsoft.com/office/drawing/2014/main" val="10002"/>
                  </a:ext>
                </a:extLst>
              </a:tr>
              <a:tr h="693919">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t>NOAA</a:t>
                      </a:r>
                      <a:endParaRPr sz="1200" b="1" i="0" u="none" strike="noStrike" cap="none">
                        <a:solidFill>
                          <a:srgbClr val="00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t>GOES-11-12 Imager</a:t>
                      </a:r>
                      <a:endParaRPr sz="1100" dirty="0"/>
                    </a:p>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t>GOES-15 Imager</a:t>
                      </a:r>
                      <a:endParaRPr sz="1100" dirty="0"/>
                    </a:p>
                    <a:p>
                      <a:pPr marL="0" marR="0" lvl="0" indent="0" algn="l" rtl="0">
                        <a:lnSpc>
                          <a:spcPct val="102000"/>
                        </a:lnSpc>
                        <a:spcBef>
                          <a:spcPts val="0"/>
                        </a:spcBef>
                        <a:spcAft>
                          <a:spcPts val="0"/>
                        </a:spcAft>
                        <a:buClr>
                          <a:srgbClr val="FF0000"/>
                        </a:buClr>
                        <a:buSzPts val="1200"/>
                        <a:buFont typeface="Calibri"/>
                        <a:buNone/>
                      </a:pPr>
                      <a:r>
                        <a:rPr lang="en-US" sz="1200" b="0" i="0" u="none" strike="noStrike" cap="none" dirty="0">
                          <a:solidFill>
                            <a:srgbClr val="FF0000"/>
                          </a:solidFill>
                          <a:latin typeface="Calibri"/>
                          <a:ea typeface="Calibri"/>
                          <a:cs typeface="Calibri"/>
                          <a:sym typeface="Calibri"/>
                        </a:rPr>
                        <a:t>GOES-16-17/ABI</a:t>
                      </a:r>
                      <a:endParaRPr sz="1100" dirty="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t>IASI-A+B+</a:t>
                      </a:r>
                      <a:r>
                        <a:rPr lang="en-US" sz="1200" u="none" strike="noStrike" cap="none" dirty="0">
                          <a:solidFill>
                            <a:srgbClr val="FF0000"/>
                          </a:solidFill>
                        </a:rPr>
                        <a:t>C</a:t>
                      </a:r>
                      <a:endParaRPr sz="1100" dirty="0">
                        <a:solidFill>
                          <a:srgbClr val="FF0000"/>
                        </a:solidFill>
                      </a:endParaRPr>
                    </a:p>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CrIS-SNPP</a:t>
                      </a:r>
                      <a:r>
                        <a:rPr lang="en-US" sz="1200" b="0" i="0" u="none" strike="noStrike" cap="none" dirty="0">
                          <a:solidFill>
                            <a:srgbClr val="FF0000"/>
                          </a:solidFill>
                          <a:latin typeface="Calibri"/>
                          <a:ea typeface="Calibri"/>
                          <a:cs typeface="Calibri"/>
                          <a:sym typeface="Calibri"/>
                        </a:rPr>
                        <a:t>+N20</a:t>
                      </a:r>
                      <a:endParaRPr sz="1100" dirty="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t>-</a:t>
                      </a:r>
                      <a:endParaRPr sz="1100" dirty="0"/>
                    </a:p>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t>-</a:t>
                      </a:r>
                      <a:endParaRPr sz="1100" dirty="0"/>
                    </a:p>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t>-</a:t>
                      </a:r>
                      <a:endParaRPr sz="1200" b="0" i="0" u="none" strike="noStrike" cap="none" dirty="0">
                        <a:solidFill>
                          <a:srgbClr val="FF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t>Demo</a:t>
                      </a:r>
                      <a:endParaRPr sz="1100" dirty="0"/>
                    </a:p>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t>Pre-Op</a:t>
                      </a:r>
                      <a:endParaRPr sz="1100" dirty="0"/>
                    </a:p>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solidFill>
                            <a:srgbClr val="FF0000"/>
                          </a:solidFill>
                        </a:rPr>
                        <a:t>Pre-Op</a:t>
                      </a:r>
                      <a:endParaRPr sz="1200" b="0" i="0" u="none" strike="noStrike" cap="none" dirty="0">
                        <a:solidFill>
                          <a:srgbClr val="FF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rgbClr val="FF0000"/>
                        </a:buClr>
                        <a:buSzPts val="1200"/>
                        <a:buFont typeface="Calibri"/>
                        <a:buNone/>
                      </a:pPr>
                      <a:r>
                        <a:rPr lang="en-US" sz="1200" b="0" i="0" u="sng" strike="noStrike" cap="none" dirty="0">
                          <a:solidFill>
                            <a:schemeClr val="hlink"/>
                          </a:solidFill>
                          <a:latin typeface="Calibri"/>
                          <a:ea typeface="Calibri"/>
                          <a:cs typeface="Calibri"/>
                          <a:sym typeface="Calibri"/>
                          <a:hlinkClick r:id="rId7"/>
                        </a:rPr>
                        <a:t>NOAA GOESCAL</a:t>
                      </a:r>
                      <a:endParaRPr sz="1200" b="0" i="0" u="none" strike="noStrike" cap="none" dirty="0">
                        <a:solidFill>
                          <a:srgbClr val="FF0000"/>
                        </a:solidFill>
                        <a:latin typeface="Calibri"/>
                        <a:ea typeface="Calibri"/>
                        <a:cs typeface="Calibri"/>
                        <a:sym typeface="Calibri"/>
                      </a:endParaRPr>
                    </a:p>
                  </a:txBody>
                  <a:tcPr marL="67475" marR="67475" marT="35100" marB="35100" anchor="ctr"/>
                </a:tc>
                <a:extLst>
                  <a:ext uri="{0D108BD9-81ED-4DB2-BD59-A6C34878D82A}">
                    <a16:rowId xmlns:a16="http://schemas.microsoft.com/office/drawing/2014/main" val="10003"/>
                  </a:ext>
                </a:extLst>
              </a:tr>
              <a:tr h="693919">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t>CMA</a:t>
                      </a:r>
                      <a:endParaRPr sz="1200" b="1" i="0" u="none" strike="noStrike" cap="none">
                        <a:solidFill>
                          <a:srgbClr val="00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t>FY2</a:t>
                      </a:r>
                      <a:r>
                        <a:rPr lang="en-US" sz="1200" u="none" strike="noStrike" cap="none">
                          <a:solidFill>
                            <a:schemeClr val="dk1"/>
                          </a:solidFill>
                        </a:rPr>
                        <a:t>C,D</a:t>
                      </a:r>
                      <a:r>
                        <a:rPr lang="en-US" sz="1200" u="none" strike="noStrike" cap="none"/>
                        <a:t>,E,F,G/VISSR</a:t>
                      </a:r>
                      <a:endParaRPr sz="1100"/>
                    </a:p>
                    <a:p>
                      <a:pPr marL="0" marR="0" lvl="0" indent="0" algn="l" rtl="0">
                        <a:lnSpc>
                          <a:spcPct val="102000"/>
                        </a:lnSpc>
                        <a:spcBef>
                          <a:spcPts val="0"/>
                        </a:spcBef>
                        <a:spcAft>
                          <a:spcPts val="0"/>
                        </a:spcAft>
                        <a:buClr>
                          <a:srgbClr val="FF0000"/>
                        </a:buClr>
                        <a:buSzPts val="1200"/>
                        <a:buFont typeface="Calibri"/>
                        <a:buNone/>
                      </a:pPr>
                      <a:r>
                        <a:rPr lang="en-US" sz="1200" b="0" i="0" u="none" strike="noStrike" cap="none">
                          <a:solidFill>
                            <a:srgbClr val="FF0000"/>
                          </a:solidFill>
                          <a:latin typeface="Calibri"/>
                          <a:ea typeface="Calibri"/>
                          <a:cs typeface="Calibri"/>
                          <a:sym typeface="Calibri"/>
                        </a:rPr>
                        <a:t>FY4A/AGRI</a:t>
                      </a:r>
                      <a:endParaRPr sz="1100"/>
                    </a:p>
                    <a:p>
                      <a:pPr marL="0" marR="0" lvl="0" indent="0" algn="l" rtl="0">
                        <a:lnSpc>
                          <a:spcPct val="102000"/>
                        </a:lnSpc>
                        <a:spcBef>
                          <a:spcPts val="0"/>
                        </a:spcBef>
                        <a:spcAft>
                          <a:spcPts val="0"/>
                        </a:spcAft>
                        <a:buClr>
                          <a:srgbClr val="FF0000"/>
                        </a:buClr>
                        <a:buSzPts val="1200"/>
                        <a:buFont typeface="Calibri"/>
                        <a:buNone/>
                      </a:pPr>
                      <a:r>
                        <a:rPr lang="en-US" sz="1200" b="0" i="0" u="none" strike="noStrike" cap="none">
                          <a:solidFill>
                            <a:srgbClr val="FF0000"/>
                          </a:solidFill>
                          <a:latin typeface="Calibri"/>
                          <a:ea typeface="Calibri"/>
                          <a:cs typeface="Calibri"/>
                          <a:sym typeface="Calibri"/>
                        </a:rPr>
                        <a:t>FY4A/GIIRS (Plan)</a:t>
                      </a:r>
                      <a:endParaRPr sz="110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t>IASI-A+B </a:t>
                      </a:r>
                      <a:r>
                        <a:rPr lang="en-US" sz="1200" u="none" strike="noStrike" cap="none" dirty="0">
                          <a:solidFill>
                            <a:srgbClr val="FF0000"/>
                          </a:solidFill>
                        </a:rPr>
                        <a:t>+ </a:t>
                      </a:r>
                      <a:r>
                        <a:rPr lang="en-US" sz="1200" u="none" strike="noStrike" cap="none" dirty="0" err="1">
                          <a:solidFill>
                            <a:srgbClr val="FF0000"/>
                          </a:solidFill>
                        </a:rPr>
                        <a:t>AIRS+CrIS+HIRAS</a:t>
                      </a:r>
                      <a:endParaRPr sz="1200" b="1" i="0" u="none" strike="noStrike" cap="none" dirty="0">
                        <a:solidFill>
                          <a:srgbClr val="00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t>Development</a:t>
                      </a:r>
                      <a:endParaRPr sz="1200" b="1" i="0" u="none" strike="noStrike" cap="none">
                        <a:solidFill>
                          <a:srgbClr val="00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a:t>Development</a:t>
                      </a:r>
                      <a:endParaRPr sz="1200" b="1" i="0" u="none" strike="noStrike" cap="none">
                        <a:solidFill>
                          <a:srgbClr val="00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sng" strike="noStrike" cap="none" dirty="0">
                          <a:solidFill>
                            <a:schemeClr val="hlink"/>
                          </a:solidFill>
                          <a:hlinkClick r:id="rId8"/>
                        </a:rPr>
                        <a:t>CMA Web</a:t>
                      </a:r>
                      <a:endParaRPr sz="1200" u="none" strike="noStrike" cap="none" dirty="0"/>
                    </a:p>
                    <a:p>
                      <a:pPr marL="0" marR="0" lvl="0" indent="0" algn="l" rtl="0">
                        <a:lnSpc>
                          <a:spcPct val="102000"/>
                        </a:lnSpc>
                        <a:spcBef>
                          <a:spcPts val="0"/>
                        </a:spcBef>
                        <a:spcAft>
                          <a:spcPts val="0"/>
                        </a:spcAft>
                        <a:buClr>
                          <a:schemeClr val="dk1"/>
                        </a:buClr>
                        <a:buSzPts val="1200"/>
                        <a:buFont typeface="Tahoma"/>
                        <a:buNone/>
                      </a:pPr>
                      <a:r>
                        <a:rPr lang="en-US" sz="1200" u="sng" strike="noStrike" cap="none" dirty="0">
                          <a:solidFill>
                            <a:schemeClr val="hlink"/>
                          </a:solidFill>
                          <a:hlinkClick r:id="rId8"/>
                        </a:rPr>
                        <a:t>CMA Web</a:t>
                      </a:r>
                      <a:endParaRPr sz="1200" b="1" i="0" u="none" strike="noStrike" cap="none" dirty="0">
                        <a:solidFill>
                          <a:srgbClr val="000000"/>
                        </a:solidFill>
                        <a:latin typeface="Calibri"/>
                        <a:ea typeface="Calibri"/>
                        <a:cs typeface="Calibri"/>
                        <a:sym typeface="Calibri"/>
                      </a:endParaRPr>
                    </a:p>
                    <a:p>
                      <a:pPr marL="0" marR="0" lvl="0" indent="0" algn="l" rtl="0">
                        <a:lnSpc>
                          <a:spcPct val="102000"/>
                        </a:lnSpc>
                        <a:spcBef>
                          <a:spcPts val="0"/>
                        </a:spcBef>
                        <a:spcAft>
                          <a:spcPts val="0"/>
                        </a:spcAft>
                        <a:buClr>
                          <a:srgbClr val="FF0000"/>
                        </a:buClr>
                        <a:buSzPts val="1200"/>
                        <a:buFont typeface="Calibri"/>
                        <a:buNone/>
                      </a:pPr>
                      <a:r>
                        <a:rPr lang="en-US" sz="1200" b="0" i="0" u="none" strike="noStrike" cap="none" dirty="0">
                          <a:solidFill>
                            <a:srgbClr val="FF0000"/>
                          </a:solidFill>
                          <a:latin typeface="Calibri"/>
                          <a:ea typeface="Calibri"/>
                          <a:cs typeface="Calibri"/>
                          <a:sym typeface="Calibri"/>
                        </a:rPr>
                        <a:t>Cloud (Plan)</a:t>
                      </a:r>
                      <a:endParaRPr sz="1100" dirty="0"/>
                    </a:p>
                  </a:txBody>
                  <a:tcPr marL="67475" marR="67475" marT="35100" marB="35100" anchor="ctr"/>
                </a:tc>
                <a:extLst>
                  <a:ext uri="{0D108BD9-81ED-4DB2-BD59-A6C34878D82A}">
                    <a16:rowId xmlns:a16="http://schemas.microsoft.com/office/drawing/2014/main" val="10004"/>
                  </a:ext>
                </a:extLst>
              </a:tr>
              <a:tr h="545648">
                <a:tc>
                  <a:txBody>
                    <a:bodyPr/>
                    <a:lstStyle/>
                    <a:p>
                      <a:pPr marL="0" marR="0" lvl="0" indent="0" algn="l" rtl="0">
                        <a:lnSpc>
                          <a:spcPct val="102000"/>
                        </a:lnSpc>
                        <a:spcBef>
                          <a:spcPts val="0"/>
                        </a:spcBef>
                        <a:spcAft>
                          <a:spcPts val="0"/>
                        </a:spcAft>
                        <a:buClr>
                          <a:schemeClr val="dk1"/>
                        </a:buClr>
                        <a:buSzPts val="1200"/>
                        <a:buFont typeface="Tahoma"/>
                        <a:buNone/>
                      </a:pPr>
                      <a:r>
                        <a:rPr lang="en-US" sz="1200" b="0" u="none" strike="noStrike" cap="none"/>
                        <a:t>KMA</a:t>
                      </a:r>
                      <a:endParaRPr sz="1200" b="0" i="0" u="none" strike="noStrike" cap="none">
                        <a:solidFill>
                          <a:srgbClr val="00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COMS</a:t>
                      </a:r>
                      <a:endParaRPr sz="1100"/>
                    </a:p>
                    <a:p>
                      <a:pPr marL="0" marR="0" lvl="0" indent="0" algn="l" rtl="0">
                        <a:lnSpc>
                          <a:spcPct val="102000"/>
                        </a:lnSpc>
                        <a:spcBef>
                          <a:spcPts val="0"/>
                        </a:spcBef>
                        <a:spcAft>
                          <a:spcPts val="0"/>
                        </a:spcAft>
                        <a:buClr>
                          <a:srgbClr val="FF0000"/>
                        </a:buClr>
                        <a:buSzPts val="1200"/>
                        <a:buFont typeface="Calibri"/>
                        <a:buNone/>
                      </a:pPr>
                      <a:r>
                        <a:rPr lang="en-US" sz="1200" b="0" i="0" u="none" strike="noStrike" cap="none">
                          <a:solidFill>
                            <a:srgbClr val="FF0000"/>
                          </a:solidFill>
                          <a:latin typeface="Calibri"/>
                          <a:ea typeface="Calibri"/>
                          <a:cs typeface="Calibri"/>
                          <a:sym typeface="Calibri"/>
                        </a:rPr>
                        <a:t>KOMPSAT-2A?</a:t>
                      </a:r>
                      <a:endParaRPr sz="1100"/>
                    </a:p>
                  </a:txBody>
                  <a:tcPr marL="67475" marR="67475" marT="35100" marB="35100" anchor="ctr"/>
                </a:tc>
                <a:tc>
                  <a:txBody>
                    <a:bodyPr/>
                    <a:lstStyle/>
                    <a:p>
                      <a:pPr marL="0" marR="0" lvl="0" indent="0" algn="l" rtl="0">
                        <a:lnSpc>
                          <a:spcPct val="102000"/>
                        </a:lnSpc>
                        <a:spcBef>
                          <a:spcPts val="0"/>
                        </a:spcBef>
                        <a:spcAft>
                          <a:spcPts val="0"/>
                        </a:spcAft>
                        <a:buClr>
                          <a:schemeClr val="dk1"/>
                        </a:buClr>
                        <a:buSzPts val="1200"/>
                        <a:buFont typeface="Tahoma"/>
                        <a:buNone/>
                      </a:pPr>
                      <a:r>
                        <a:rPr lang="en-US" sz="1200" u="none" strike="noStrike" cap="none" dirty="0">
                          <a:solidFill>
                            <a:schemeClr val="dk1"/>
                          </a:solidFill>
                        </a:rPr>
                        <a:t>IASI-A+B</a:t>
                      </a:r>
                      <a:r>
                        <a:rPr lang="en-US" sz="1200" u="none" strike="noStrike" cap="none" baseline="0" dirty="0">
                          <a:solidFill>
                            <a:schemeClr val="dk1"/>
                          </a:solidFill>
                        </a:rPr>
                        <a:t> </a:t>
                      </a:r>
                      <a:r>
                        <a:rPr lang="en-US" sz="1200" u="none" strike="noStrike" cap="none" dirty="0">
                          <a:solidFill>
                            <a:schemeClr val="dk1"/>
                          </a:solidFill>
                        </a:rPr>
                        <a:t>AIRS+</a:t>
                      </a:r>
                    </a:p>
                    <a:p>
                      <a:pPr marL="0" marR="0" lvl="0" indent="0" algn="l" rtl="0">
                        <a:lnSpc>
                          <a:spcPct val="102000"/>
                        </a:lnSpc>
                        <a:spcBef>
                          <a:spcPts val="0"/>
                        </a:spcBef>
                        <a:spcAft>
                          <a:spcPts val="0"/>
                        </a:spcAft>
                        <a:buClr>
                          <a:schemeClr val="dk1"/>
                        </a:buClr>
                        <a:buSzPts val="1200"/>
                        <a:buFont typeface="Tahoma"/>
                        <a:buNone/>
                      </a:pPr>
                      <a:r>
                        <a:rPr lang="en-US" sz="1200" b="0" i="0" u="none" strike="noStrike" cap="none" dirty="0" err="1">
                          <a:solidFill>
                            <a:srgbClr val="FF0000"/>
                          </a:solidFill>
                          <a:latin typeface="Calibri"/>
                          <a:ea typeface="Calibri"/>
                          <a:cs typeface="Calibri"/>
                          <a:sym typeface="Calibri"/>
                        </a:rPr>
                        <a:t>CrIS</a:t>
                      </a:r>
                      <a:r>
                        <a:rPr lang="en-US" sz="1200" b="0" i="0" u="none" strike="noStrike" cap="none" dirty="0">
                          <a:solidFill>
                            <a:srgbClr val="FF0000"/>
                          </a:solidFill>
                          <a:latin typeface="Calibri"/>
                          <a:ea typeface="Calibri"/>
                          <a:cs typeface="Calibri"/>
                          <a:sym typeface="Calibri"/>
                        </a:rPr>
                        <a:t> </a:t>
                      </a:r>
                      <a:r>
                        <a:rPr lang="en-US" sz="1200" b="0" i="0" u="none" strike="noStrike" cap="none" dirty="0">
                          <a:solidFill>
                            <a:srgbClr val="000000"/>
                          </a:solidFill>
                          <a:latin typeface="+mn-lt"/>
                          <a:ea typeface="Calibri"/>
                          <a:cs typeface="Calibri"/>
                          <a:sym typeface="Calibri"/>
                        </a:rPr>
                        <a:t>SNPP</a:t>
                      </a:r>
                      <a:r>
                        <a:rPr lang="en-US" sz="1200" b="0" i="0" u="none" strike="noStrike" cap="none" dirty="0">
                          <a:solidFill>
                            <a:srgbClr val="FF0000"/>
                          </a:solidFill>
                          <a:latin typeface="+mn-lt"/>
                          <a:ea typeface="Calibri"/>
                          <a:cs typeface="Calibri"/>
                          <a:sym typeface="Calibri"/>
                        </a:rPr>
                        <a:t>+N20</a:t>
                      </a:r>
                      <a:r>
                        <a:rPr lang="en-US" sz="1200" b="0" i="0" u="none" strike="noStrike" cap="none" baseline="0" dirty="0">
                          <a:solidFill>
                            <a:srgbClr val="FF0000"/>
                          </a:solidFill>
                          <a:latin typeface="Calibri"/>
                          <a:ea typeface="Calibri"/>
                          <a:cs typeface="Calibri"/>
                          <a:sym typeface="Calibri"/>
                        </a:rPr>
                        <a:t> </a:t>
                      </a:r>
                      <a:endParaRPr sz="1100" dirty="0"/>
                    </a:p>
                  </a:txBody>
                  <a:tcPr marL="67475" marR="67475" marT="35100" marB="35100" anchor="ctr"/>
                </a:tc>
                <a:tc>
                  <a:txBody>
                    <a:bodyPr/>
                    <a:lstStyle/>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Demo</a:t>
                      </a:r>
                      <a:endParaRPr sz="1100"/>
                    </a:p>
                  </a:txBody>
                  <a:tcPr marL="67475" marR="67475" marT="35100" marB="35100" anchor="ctr"/>
                </a:tc>
                <a:tc>
                  <a:txBody>
                    <a:bodyPr/>
                    <a:lstStyle/>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Demo</a:t>
                      </a:r>
                      <a:endParaRPr sz="1100"/>
                    </a:p>
                  </a:txBody>
                  <a:tcPr marL="67475" marR="67475" marT="35100" marB="35100" anchor="ctr"/>
                </a:tc>
                <a:tc>
                  <a:txBody>
                    <a:bodyPr/>
                    <a:lstStyle/>
                    <a:p>
                      <a:pPr marL="0" marR="0" lvl="0" indent="0" algn="l" rtl="0">
                        <a:lnSpc>
                          <a:spcPct val="102000"/>
                        </a:lnSpc>
                        <a:spcBef>
                          <a:spcPts val="0"/>
                        </a:spcBef>
                        <a:spcAft>
                          <a:spcPts val="0"/>
                        </a:spcAft>
                        <a:buClr>
                          <a:srgbClr val="000000"/>
                        </a:buClr>
                        <a:buSzPts val="1200"/>
                        <a:buFont typeface="Calibri"/>
                        <a:buNone/>
                      </a:pPr>
                      <a:r>
                        <a:rPr lang="en-US" sz="1200" b="0" i="0" u="sng" strike="noStrike" cap="none">
                          <a:solidFill>
                            <a:schemeClr val="hlink"/>
                          </a:solidFill>
                          <a:latin typeface="Calibri"/>
                          <a:ea typeface="Calibri"/>
                          <a:cs typeface="Calibri"/>
                          <a:sym typeface="Calibri"/>
                          <a:hlinkClick r:id="rId9"/>
                        </a:rPr>
                        <a:t>KMA Web</a:t>
                      </a:r>
                      <a:endParaRPr sz="1200" b="0" i="0" u="none" strike="noStrike" cap="none">
                        <a:solidFill>
                          <a:srgbClr val="000000"/>
                        </a:solidFill>
                        <a:latin typeface="Calibri"/>
                        <a:ea typeface="Calibri"/>
                        <a:cs typeface="Calibri"/>
                        <a:sym typeface="Calibri"/>
                      </a:endParaRPr>
                    </a:p>
                    <a:p>
                      <a:pPr marL="0" marR="0" lvl="0" indent="0" algn="l" rtl="0">
                        <a:lnSpc>
                          <a:spcPct val="102000"/>
                        </a:lnSpc>
                        <a:spcBef>
                          <a:spcPts val="0"/>
                        </a:spcBef>
                        <a:spcAft>
                          <a:spcPts val="0"/>
                        </a:spcAft>
                        <a:buClr>
                          <a:srgbClr val="000000"/>
                        </a:buClr>
                        <a:buSzPts val="900"/>
                        <a:buFont typeface="Calibri"/>
                        <a:buNone/>
                      </a:pPr>
                      <a:r>
                        <a:rPr lang="en-US" sz="900" b="0" i="0" u="sng" strike="noStrike" cap="none">
                          <a:solidFill>
                            <a:schemeClr val="hlink"/>
                          </a:solidFill>
                          <a:latin typeface="Calibri"/>
                          <a:ea typeface="Calibri"/>
                          <a:cs typeface="Calibri"/>
                          <a:sym typeface="Calibri"/>
                          <a:hlinkClick r:id="rId5"/>
                        </a:rPr>
                        <a:t>ProductCatalogImages</a:t>
                      </a:r>
                      <a:endParaRPr sz="900" b="0" i="0" u="none" strike="noStrike" cap="none">
                        <a:solidFill>
                          <a:srgbClr val="000000"/>
                        </a:solidFill>
                        <a:latin typeface="Calibri"/>
                        <a:ea typeface="Calibri"/>
                        <a:cs typeface="Calibri"/>
                        <a:sym typeface="Calibri"/>
                      </a:endParaRPr>
                    </a:p>
                  </a:txBody>
                  <a:tcPr marL="67475" marR="67475" marT="35100" marB="35100" anchor="ctr"/>
                </a:tc>
                <a:extLst>
                  <a:ext uri="{0D108BD9-81ED-4DB2-BD59-A6C34878D82A}">
                    <a16:rowId xmlns:a16="http://schemas.microsoft.com/office/drawing/2014/main" val="10005"/>
                  </a:ext>
                </a:extLst>
              </a:tr>
              <a:tr h="693919">
                <a:tc>
                  <a:txBody>
                    <a:bodyPr/>
                    <a:lstStyle/>
                    <a:p>
                      <a:pPr marL="0" marR="0" lvl="0" indent="0" algn="l" rtl="0">
                        <a:lnSpc>
                          <a:spcPct val="102000"/>
                        </a:lnSpc>
                        <a:spcBef>
                          <a:spcPts val="0"/>
                        </a:spcBef>
                        <a:spcAft>
                          <a:spcPts val="0"/>
                        </a:spcAft>
                        <a:buClr>
                          <a:schemeClr val="dk1"/>
                        </a:buClr>
                        <a:buSzPts val="1200"/>
                        <a:buFont typeface="Tahoma"/>
                        <a:buNone/>
                      </a:pPr>
                      <a:r>
                        <a:rPr lang="en-US" sz="1200" b="0" u="none" strike="noStrike" cap="none"/>
                        <a:t>ISRO</a:t>
                      </a:r>
                      <a:endParaRPr sz="1200" b="0" i="0" u="none" strike="noStrike" cap="none">
                        <a:solidFill>
                          <a:srgbClr val="000000"/>
                        </a:solidFill>
                        <a:latin typeface="Calibri"/>
                        <a:ea typeface="Calibri"/>
                        <a:cs typeface="Calibri"/>
                        <a:sym typeface="Calibri"/>
                      </a:endParaRPr>
                    </a:p>
                  </a:txBody>
                  <a:tcPr marL="67475" marR="67475" marT="35100" marB="35100" anchor="ctr"/>
                </a:tc>
                <a:tc>
                  <a:txBody>
                    <a:bodyPr/>
                    <a:lstStyle/>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INSAT-3D/Imager</a:t>
                      </a:r>
                      <a:endParaRPr sz="1100"/>
                    </a:p>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INSAT-3D/Sounder</a:t>
                      </a:r>
                      <a:endParaRPr sz="1100"/>
                    </a:p>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INSAT-3R</a:t>
                      </a:r>
                      <a:endParaRPr sz="1100"/>
                    </a:p>
                  </a:txBody>
                  <a:tcPr marL="67475" marR="67475" marT="35100" marB="35100" anchor="ctr"/>
                </a:tc>
                <a:tc>
                  <a:txBody>
                    <a:bodyPr/>
                    <a:lstStyle/>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IASI-A</a:t>
                      </a:r>
                      <a:endParaRPr sz="1100" dirty="0"/>
                    </a:p>
                  </a:txBody>
                  <a:tcPr marL="67475" marR="67475" marT="35100" marB="35100" anchor="ctr"/>
                </a:tc>
                <a:tc>
                  <a:txBody>
                    <a:bodyPr/>
                    <a:lstStyle/>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Demo</a:t>
                      </a:r>
                      <a:endParaRPr sz="1100"/>
                    </a:p>
                  </a:txBody>
                  <a:tcPr marL="67475" marR="67475" marT="35100" marB="35100" anchor="ctr"/>
                </a:tc>
                <a:tc>
                  <a:txBody>
                    <a:bodyPr/>
                    <a:lstStyle/>
                    <a:p>
                      <a:pPr marL="0" marR="0" lvl="0" indent="0" algn="l" rtl="0">
                        <a:lnSpc>
                          <a:spcPct val="102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Demo</a:t>
                      </a:r>
                      <a:endParaRPr sz="1100"/>
                    </a:p>
                  </a:txBody>
                  <a:tcPr marL="67475" marR="67475" marT="35100" marB="35100" anchor="ctr"/>
                </a:tc>
                <a:tc>
                  <a:txBody>
                    <a:bodyPr/>
                    <a:lstStyle/>
                    <a:p>
                      <a:pPr marL="0" marR="0" lvl="0" indent="0" algn="l" rtl="0">
                        <a:lnSpc>
                          <a:spcPct val="102000"/>
                        </a:lnSpc>
                        <a:spcBef>
                          <a:spcPts val="0"/>
                        </a:spcBef>
                        <a:spcAft>
                          <a:spcPts val="0"/>
                        </a:spcAft>
                        <a:buClr>
                          <a:srgbClr val="000000"/>
                        </a:buClr>
                        <a:buSzPts val="1200"/>
                        <a:buFont typeface="Calibri"/>
                        <a:buNone/>
                      </a:pPr>
                      <a:r>
                        <a:rPr lang="en-US" sz="1200" b="0" i="0" u="sng" strike="noStrike" cap="none" dirty="0">
                          <a:solidFill>
                            <a:schemeClr val="hlink"/>
                          </a:solidFill>
                          <a:latin typeface="Calibri"/>
                          <a:ea typeface="Calibri"/>
                          <a:cs typeface="Calibri"/>
                          <a:sym typeface="Calibri"/>
                          <a:hlinkClick r:id="rId10"/>
                        </a:rPr>
                        <a:t>ISRO Web</a:t>
                      </a:r>
                      <a:endParaRPr sz="1200" b="0" i="0" u="none" strike="noStrike" cap="none" dirty="0">
                        <a:solidFill>
                          <a:srgbClr val="FF0000"/>
                        </a:solidFill>
                        <a:latin typeface="Calibri"/>
                        <a:ea typeface="Calibri"/>
                        <a:cs typeface="Calibri"/>
                        <a:sym typeface="Calibri"/>
                      </a:endParaRPr>
                    </a:p>
                  </a:txBody>
                  <a:tcPr marL="67475" marR="67475" marT="35100" marB="3510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366707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820D-E76F-4EB5-B769-2018FBFA94AC}"/>
              </a:ext>
            </a:extLst>
          </p:cNvPr>
          <p:cNvSpPr>
            <a:spLocks noGrp="1"/>
          </p:cNvSpPr>
          <p:nvPr>
            <p:ph type="title"/>
          </p:nvPr>
        </p:nvSpPr>
        <p:spPr/>
        <p:txBody>
          <a:bodyPr/>
          <a:lstStyle/>
          <a:p>
            <a:r>
              <a:rPr lang="en-US" dirty="0"/>
              <a:t>Action Review </a:t>
            </a:r>
          </a:p>
        </p:txBody>
      </p:sp>
      <p:sp>
        <p:nvSpPr>
          <p:cNvPr id="4" name="Slide Number Placeholder 3">
            <a:extLst>
              <a:ext uri="{FF2B5EF4-FFF2-40B4-BE49-F238E27FC236}">
                <a16:creationId xmlns:a16="http://schemas.microsoft.com/office/drawing/2014/main" id="{200FA33F-C505-4EBF-BABE-374E27F37598}"/>
              </a:ext>
            </a:extLst>
          </p:cNvPr>
          <p:cNvSpPr>
            <a:spLocks noGrp="1"/>
          </p:cNvSpPr>
          <p:nvPr>
            <p:ph type="sldNum" sz="quarter" idx="12"/>
          </p:nvPr>
        </p:nvSpPr>
        <p:spPr/>
        <p:txBody>
          <a:bodyPr/>
          <a:lstStyle/>
          <a:p>
            <a:fld id="{96E36F11-A39A-294D-A59D-6180D50ED29D}" type="slidenum">
              <a:rPr lang="en-US" smtClean="0"/>
              <a:pPr/>
              <a:t>14</a:t>
            </a:fld>
            <a:endParaRPr lang="en-US"/>
          </a:p>
        </p:txBody>
      </p:sp>
      <p:sp>
        <p:nvSpPr>
          <p:cNvPr id="11" name="Content Placeholder 10">
            <a:extLst>
              <a:ext uri="{FF2B5EF4-FFF2-40B4-BE49-F238E27FC236}">
                <a16:creationId xmlns:a16="http://schemas.microsoft.com/office/drawing/2014/main" id="{E316537D-8C30-4757-A938-14D1183B2C01}"/>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A116CFD8-B771-4C44-99CA-1938FBF45EDC}"/>
              </a:ext>
            </a:extLst>
          </p:cNvPr>
          <p:cNvPicPr>
            <a:picLocks noChangeAspect="1"/>
          </p:cNvPicPr>
          <p:nvPr/>
        </p:nvPicPr>
        <p:blipFill>
          <a:blip r:embed="rId2"/>
          <a:stretch>
            <a:fillRect/>
          </a:stretch>
        </p:blipFill>
        <p:spPr>
          <a:xfrm>
            <a:off x="304800" y="977264"/>
            <a:ext cx="8382000" cy="5779136"/>
          </a:xfrm>
          <a:prstGeom prst="rect">
            <a:avLst/>
          </a:prstGeom>
        </p:spPr>
      </p:pic>
    </p:spTree>
    <p:extLst>
      <p:ext uri="{BB962C8B-B14F-4D97-AF65-F5344CB8AC3E}">
        <p14:creationId xmlns:p14="http://schemas.microsoft.com/office/powerpoint/2010/main" val="59775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E44A-23D0-44EC-B757-7E3BDF64560F}"/>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Discussion for Future Plans and Issues</a:t>
            </a:r>
          </a:p>
        </p:txBody>
      </p:sp>
      <p:sp>
        <p:nvSpPr>
          <p:cNvPr id="3" name="Content Placeholder 2">
            <a:extLst>
              <a:ext uri="{FF2B5EF4-FFF2-40B4-BE49-F238E27FC236}">
                <a16:creationId xmlns:a16="http://schemas.microsoft.com/office/drawing/2014/main" id="{9D0F6174-9DD0-4896-AD7F-74B1BC62E8C0}"/>
              </a:ext>
            </a:extLst>
          </p:cNvPr>
          <p:cNvSpPr>
            <a:spLocks noGrp="1"/>
          </p:cNvSpPr>
          <p:nvPr>
            <p:ph idx="1"/>
          </p:nvPr>
        </p:nvSpPr>
        <p:spPr>
          <a:xfrm>
            <a:off x="304800" y="1127760"/>
            <a:ext cx="8382000" cy="5252720"/>
          </a:xfrm>
        </p:spPr>
        <p:txBody>
          <a:bodyPr>
            <a:normAutofit fontScale="92500" lnSpcReduction="10000"/>
          </a:bodyPr>
          <a:lstStyle/>
          <a:p>
            <a:r>
              <a:rPr lang="en-US" dirty="0"/>
              <a:t> New IR chair is needed (2018-now, three years’ term is full)</a:t>
            </a:r>
          </a:p>
          <a:p>
            <a:pPr lvl="1"/>
            <a:r>
              <a:rPr lang="en-US" dirty="0"/>
              <a:t>Will set the deadline for nomination </a:t>
            </a:r>
          </a:p>
          <a:p>
            <a:endParaRPr lang="en-US" dirty="0"/>
          </a:p>
          <a:p>
            <a:r>
              <a:rPr lang="en-US" dirty="0"/>
              <a:t>Plan monthly or bi-monthly web meeting</a:t>
            </a:r>
          </a:p>
          <a:p>
            <a:pPr lvl="1"/>
            <a:r>
              <a:rPr lang="en-US" dirty="0"/>
              <a:t>Plan on Thursday for the first week of each Month (Next one will be May 6 2021)   </a:t>
            </a:r>
          </a:p>
          <a:p>
            <a:endParaRPr lang="en-US" dirty="0"/>
          </a:p>
          <a:p>
            <a:r>
              <a:rPr lang="en-US" b="0" i="0" dirty="0">
                <a:effectLst/>
              </a:rPr>
              <a:t>Support more cross-community efforts,</a:t>
            </a:r>
          </a:p>
          <a:p>
            <a:pPr lvl="1"/>
            <a:r>
              <a:rPr lang="en-US" sz="2100" dirty="0"/>
              <a:t>Dialogue between GSICS with ISSCP-NG, NWP community, CEOS WGVS   </a:t>
            </a:r>
          </a:p>
          <a:p>
            <a:pPr marL="342900" lvl="1" indent="0">
              <a:buNone/>
            </a:pPr>
            <a:endParaRPr lang="en-US" sz="2100" dirty="0"/>
          </a:p>
          <a:p>
            <a:r>
              <a:rPr lang="en-US" dirty="0"/>
              <a:t>Encourage more experts involved in the IR group</a:t>
            </a:r>
          </a:p>
          <a:p>
            <a:pPr lvl="1"/>
            <a:r>
              <a:rPr lang="en-US" dirty="0"/>
              <a:t>Updates on new instrument, methods, and datasets for the IR group</a:t>
            </a:r>
          </a:p>
          <a:p>
            <a:endParaRPr lang="en-US" dirty="0"/>
          </a:p>
          <a:p>
            <a:r>
              <a:rPr lang="en-US" dirty="0"/>
              <a:t>Share the tools and codes, knowledge Exchange memo</a:t>
            </a:r>
          </a:p>
          <a:p>
            <a:pPr lvl="1"/>
            <a:r>
              <a:rPr lang="en-US" dirty="0"/>
              <a:t>GitHub or GSICS wiki may be the best host place </a:t>
            </a:r>
          </a:p>
          <a:p>
            <a:endParaRPr lang="en-US" dirty="0"/>
          </a:p>
          <a:p>
            <a:r>
              <a:rPr lang="en-US" dirty="0"/>
              <a:t>Other Items?</a:t>
            </a:r>
          </a:p>
          <a:p>
            <a:pPr marL="342900" lvl="1" indent="0">
              <a:buNone/>
            </a:pPr>
            <a:endParaRPr lang="en-US" dirty="0"/>
          </a:p>
          <a:p>
            <a:endParaRPr lang="en-US" dirty="0"/>
          </a:p>
        </p:txBody>
      </p:sp>
    </p:spTree>
    <p:extLst>
      <p:ext uri="{BB962C8B-B14F-4D97-AF65-F5344CB8AC3E}">
        <p14:creationId xmlns:p14="http://schemas.microsoft.com/office/powerpoint/2010/main" val="169971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68DF4C48-1648-40F7-99AD-5F1BCAAD8059}"/>
              </a:ext>
            </a:extLst>
          </p:cNvPr>
          <p:cNvSpPr>
            <a:spLocks noChangeArrowheads="1"/>
          </p:cNvSpPr>
          <p:nvPr/>
        </p:nvSpPr>
        <p:spPr bwMode="auto">
          <a:xfrm>
            <a:off x="545882" y="4958185"/>
            <a:ext cx="4286249"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err="1">
                <a:solidFill>
                  <a:srgbClr val="D1400E"/>
                </a:solidFill>
                <a:cs typeface="Arial" panose="020B0604020202020204" pitchFamily="34" charset="0"/>
              </a:rPr>
              <a:t>Webex</a:t>
            </a:r>
            <a:r>
              <a:rPr lang="en-US" altLang="en-US" sz="900" dirty="0">
                <a:solidFill>
                  <a:srgbClr val="D1400E"/>
                </a:solidFill>
                <a:cs typeface="Arial" panose="020B0604020202020204" pitchFamily="34" charset="0"/>
              </a:rPr>
              <a:t> Meeting Information</a:t>
            </a:r>
            <a:endParaRPr lang="en-US" altLang="en-US" sz="600" dirty="0"/>
          </a:p>
          <a:p>
            <a:pPr defTabSz="685800"/>
            <a:endParaRPr lang="en-US" altLang="en-US" sz="1350" dirty="0"/>
          </a:p>
        </p:txBody>
      </p:sp>
      <p:sp>
        <p:nvSpPr>
          <p:cNvPr id="2" name="Title 1">
            <a:extLst>
              <a:ext uri="{FF2B5EF4-FFF2-40B4-BE49-F238E27FC236}">
                <a16:creationId xmlns:a16="http://schemas.microsoft.com/office/drawing/2014/main" id="{3C6D181A-5995-4C1F-910F-101668F2A3A7}"/>
              </a:ext>
            </a:extLst>
          </p:cNvPr>
          <p:cNvSpPr>
            <a:spLocks noGrp="1"/>
          </p:cNvSpPr>
          <p:nvPr>
            <p:ph type="title"/>
          </p:nvPr>
        </p:nvSpPr>
        <p:spPr>
          <a:xfrm>
            <a:off x="1226820" y="103043"/>
            <a:ext cx="7917180" cy="770096"/>
          </a:xfrm>
        </p:spPr>
        <p:txBody>
          <a:bodyPr>
            <a:normAutofit fontScale="90000"/>
          </a:bodyPr>
          <a:lstStyle/>
          <a:p>
            <a:r>
              <a:rPr lang="en-US" b="1" dirty="0">
                <a:effectLst>
                  <a:outerShdw blurRad="38100" dist="38100" dir="2700000" algn="tl">
                    <a:srgbClr val="000000">
                      <a:alpha val="43137"/>
                    </a:srgbClr>
                  </a:outerShdw>
                </a:effectLst>
              </a:rPr>
              <a:t>Session I – General Topics for IR </a:t>
            </a:r>
            <a:r>
              <a:rPr lang="en-US" dirty="0"/>
              <a:t>C</a:t>
            </a:r>
            <a:r>
              <a:rPr lang="en-US" b="1" dirty="0">
                <a:effectLst>
                  <a:outerShdw blurRad="38100" dist="38100" dir="2700000" algn="tl">
                    <a:srgbClr val="000000">
                      <a:alpha val="43137"/>
                    </a:srgbClr>
                  </a:outerShdw>
                </a:effectLst>
              </a:rPr>
              <a:t>alibration </a:t>
            </a:r>
          </a:p>
        </p:txBody>
      </p:sp>
      <p:pic>
        <p:nvPicPr>
          <p:cNvPr id="5" name="Content Placeholder 4" descr="Graphical user interface, text, application&#10;&#10;Description automatically generated">
            <a:extLst>
              <a:ext uri="{FF2B5EF4-FFF2-40B4-BE49-F238E27FC236}">
                <a16:creationId xmlns:a16="http://schemas.microsoft.com/office/drawing/2014/main" id="{0FA41FC2-AF85-4EA9-B5A6-43163F67B7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811470"/>
            <a:ext cx="7886700" cy="3146714"/>
          </a:xfrm>
        </p:spPr>
      </p:pic>
      <p:graphicFrame>
        <p:nvGraphicFramePr>
          <p:cNvPr id="9" name="Table 8">
            <a:extLst>
              <a:ext uri="{FF2B5EF4-FFF2-40B4-BE49-F238E27FC236}">
                <a16:creationId xmlns:a16="http://schemas.microsoft.com/office/drawing/2014/main" id="{CFFE9285-0CA6-4D74-B0DD-680EE8F4C2DF}"/>
              </a:ext>
            </a:extLst>
          </p:cNvPr>
          <p:cNvGraphicFramePr/>
          <p:nvPr/>
        </p:nvGraphicFramePr>
        <p:xfrm>
          <a:off x="628650" y="5126421"/>
          <a:ext cx="7764780" cy="1085852"/>
        </p:xfrm>
        <a:graphic>
          <a:graphicData uri="http://schemas.openxmlformats.org/drawingml/2006/table">
            <a:tbl>
              <a:tblPr>
                <a:tableStyleId>{5C22544A-7EE6-4342-B048-85BDC9FD1C3A}</a:tableStyleId>
              </a:tblPr>
              <a:tblGrid>
                <a:gridCol w="7764780">
                  <a:extLst>
                    <a:ext uri="{9D8B030D-6E8A-4147-A177-3AD203B41FA5}">
                      <a16:colId xmlns:a16="http://schemas.microsoft.com/office/drawing/2014/main" val="3884398013"/>
                    </a:ext>
                  </a:extLst>
                </a:gridCol>
              </a:tblGrid>
              <a:tr h="327253">
                <a:tc>
                  <a:txBody>
                    <a:bodyPr/>
                    <a:lstStyle/>
                    <a:p>
                      <a:pPr algn="l" fontAlgn="ctr">
                        <a:spcBef>
                          <a:spcPts val="0"/>
                        </a:spcBef>
                        <a:spcAft>
                          <a:spcPts val="0"/>
                        </a:spcAft>
                      </a:pPr>
                      <a:r>
                        <a:rPr lang="en-US" sz="1400" u="none" strike="noStrike" dirty="0">
                          <a:effectLst/>
                          <a:hlinkClick r:id="rId3"/>
                        </a:rPr>
                        <a:t>https://noaa-nesdis-star.webex.com/noaa-nesdis-star/j.php?MTID=ma9cae25c6027a894bcda5b6d727d8b4b</a:t>
                      </a:r>
                      <a:endParaRPr lang="en-US" sz="1400" b="0" i="0" u="none" strike="noStrike" dirty="0">
                        <a:effectLst/>
                        <a:latin typeface="Arial" panose="020B0604020202020204" pitchFamily="34" charset="0"/>
                      </a:endParaRPr>
                    </a:p>
                  </a:txBody>
                  <a:tcPr marL="4763" marR="4763" marT="4763" marB="0" anchor="ctr"/>
                </a:tc>
                <a:extLst>
                  <a:ext uri="{0D108BD9-81ED-4DB2-BD59-A6C34878D82A}">
                    <a16:rowId xmlns:a16="http://schemas.microsoft.com/office/drawing/2014/main" val="1935179995"/>
                  </a:ext>
                </a:extLst>
              </a:tr>
              <a:tr h="210503">
                <a:tc>
                  <a:txBody>
                    <a:bodyPr/>
                    <a:lstStyle/>
                    <a:p>
                      <a:pPr algn="l" fontAlgn="ctr">
                        <a:spcBef>
                          <a:spcPts val="0"/>
                        </a:spcBef>
                        <a:spcAft>
                          <a:spcPts val="0"/>
                        </a:spcAft>
                      </a:pPr>
                      <a:r>
                        <a:rPr lang="en-US" sz="1400" u="none" strike="noStrike">
                          <a:effectLst/>
                        </a:rPr>
                        <a:t>Join by meeting number</a:t>
                      </a:r>
                      <a:endParaRPr lang="en-US" sz="1400" b="0" i="0" u="none" strike="noStrike">
                        <a:effectLst/>
                        <a:latin typeface="Arial" panose="020B0604020202020204" pitchFamily="34" charset="0"/>
                      </a:endParaRPr>
                    </a:p>
                  </a:txBody>
                  <a:tcPr marL="4763" marR="4763" marT="4763" marB="0" anchor="ctr"/>
                </a:tc>
                <a:extLst>
                  <a:ext uri="{0D108BD9-81ED-4DB2-BD59-A6C34878D82A}">
                    <a16:rowId xmlns:a16="http://schemas.microsoft.com/office/drawing/2014/main" val="4010369451"/>
                  </a:ext>
                </a:extLst>
              </a:tr>
              <a:tr h="210503">
                <a:tc>
                  <a:txBody>
                    <a:bodyPr/>
                    <a:lstStyle/>
                    <a:p>
                      <a:pPr algn="l" fontAlgn="ctr">
                        <a:spcBef>
                          <a:spcPts val="0"/>
                        </a:spcBef>
                        <a:spcAft>
                          <a:spcPts val="0"/>
                        </a:spcAft>
                      </a:pPr>
                      <a:r>
                        <a:rPr lang="en-US" sz="1400" u="none" strike="noStrike" dirty="0">
                          <a:effectLst/>
                        </a:rPr>
                        <a:t>Meeting number (access code): 199 013 7531</a:t>
                      </a:r>
                      <a:endParaRPr lang="en-US" sz="1400" b="0" i="0" u="none" strike="noStrike" dirty="0">
                        <a:effectLst/>
                        <a:latin typeface="Arial" panose="020B0604020202020204" pitchFamily="34" charset="0"/>
                      </a:endParaRPr>
                    </a:p>
                  </a:txBody>
                  <a:tcPr marL="4763" marR="4763" marT="4763" marB="0" anchor="ctr"/>
                </a:tc>
                <a:extLst>
                  <a:ext uri="{0D108BD9-81ED-4DB2-BD59-A6C34878D82A}">
                    <a16:rowId xmlns:a16="http://schemas.microsoft.com/office/drawing/2014/main" val="564167932"/>
                  </a:ext>
                </a:extLst>
              </a:tr>
              <a:tr h="210503">
                <a:tc>
                  <a:txBody>
                    <a:bodyPr/>
                    <a:lstStyle/>
                    <a:p>
                      <a:pPr algn="l" fontAlgn="ctr">
                        <a:spcBef>
                          <a:spcPts val="0"/>
                        </a:spcBef>
                        <a:spcAft>
                          <a:spcPts val="0"/>
                        </a:spcAft>
                      </a:pPr>
                      <a:r>
                        <a:rPr lang="en-US" sz="1400" u="none" strike="noStrike" dirty="0">
                          <a:effectLst/>
                        </a:rPr>
                        <a:t>Meeting password: STAR</a:t>
                      </a:r>
                      <a:endParaRPr lang="en-US" sz="1400" b="0" i="0" u="none" strike="noStrike" dirty="0">
                        <a:effectLst/>
                        <a:latin typeface="Arial" panose="020B0604020202020204" pitchFamily="34" charset="0"/>
                      </a:endParaRPr>
                    </a:p>
                  </a:txBody>
                  <a:tcPr marL="4763" marR="4763" marT="4763" marB="0" anchor="ctr"/>
                </a:tc>
                <a:extLst>
                  <a:ext uri="{0D108BD9-81ED-4DB2-BD59-A6C34878D82A}">
                    <a16:rowId xmlns:a16="http://schemas.microsoft.com/office/drawing/2014/main" val="4154774497"/>
                  </a:ext>
                </a:extLst>
              </a:tr>
            </a:tbl>
          </a:graphicData>
        </a:graphic>
      </p:graphicFrame>
    </p:spTree>
    <p:extLst>
      <p:ext uri="{BB962C8B-B14F-4D97-AF65-F5344CB8AC3E}">
        <p14:creationId xmlns:p14="http://schemas.microsoft.com/office/powerpoint/2010/main" val="3342825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74F2-F7D8-4402-ACF1-D04BF43D3A07}"/>
              </a:ext>
            </a:extLst>
          </p:cNvPr>
          <p:cNvSpPr>
            <a:spLocks noGrp="1"/>
          </p:cNvSpPr>
          <p:nvPr>
            <p:ph type="title"/>
          </p:nvPr>
        </p:nvSpPr>
        <p:spPr>
          <a:xfrm>
            <a:off x="1558290" y="-6349"/>
            <a:ext cx="7555230" cy="994172"/>
          </a:xfrm>
        </p:spPr>
        <p:txBody>
          <a:bodyPr/>
          <a:lstStyle/>
          <a:p>
            <a:r>
              <a:rPr lang="en-US" dirty="0"/>
              <a:t>Session II – GEO-LEO inter-calibration</a:t>
            </a:r>
          </a:p>
        </p:txBody>
      </p:sp>
      <p:pic>
        <p:nvPicPr>
          <p:cNvPr id="6" name="Content Placeholder 5" descr="Text, application&#10;&#10;Description automatically generated">
            <a:extLst>
              <a:ext uri="{FF2B5EF4-FFF2-40B4-BE49-F238E27FC236}">
                <a16:creationId xmlns:a16="http://schemas.microsoft.com/office/drawing/2014/main" id="{5CEA9CB6-E529-4E83-B732-558D0137D9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14350" y="2006454"/>
            <a:ext cx="7886700" cy="18654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EC41C3AD-8879-4E2D-80A2-A72E087F5F83}"/>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 name="Rectangle 1">
            <a:extLst>
              <a:ext uri="{FF2B5EF4-FFF2-40B4-BE49-F238E27FC236}">
                <a16:creationId xmlns:a16="http://schemas.microsoft.com/office/drawing/2014/main" id="{C8C96232-541D-4F48-B24C-5C711D4DBE46}"/>
              </a:ext>
            </a:extLst>
          </p:cNvPr>
          <p:cNvSpPr>
            <a:spLocks noChangeArrowheads="1"/>
          </p:cNvSpPr>
          <p:nvPr/>
        </p:nvSpPr>
        <p:spPr bwMode="auto">
          <a:xfrm>
            <a:off x="514350" y="4128320"/>
            <a:ext cx="1549142"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err="1">
                <a:solidFill>
                  <a:srgbClr val="D1400E"/>
                </a:solidFill>
                <a:cs typeface="Arial" panose="020B0604020202020204" pitchFamily="34" charset="0"/>
              </a:rPr>
              <a:t>Webex</a:t>
            </a:r>
            <a:r>
              <a:rPr lang="en-US" altLang="en-US" sz="900" dirty="0">
                <a:solidFill>
                  <a:srgbClr val="D1400E"/>
                </a:solidFill>
                <a:cs typeface="Arial" panose="020B0604020202020204" pitchFamily="34" charset="0"/>
              </a:rPr>
              <a:t> Meeting Information</a:t>
            </a:r>
            <a:endParaRPr lang="en-US" altLang="en-US" sz="600" dirty="0"/>
          </a:p>
          <a:p>
            <a:pPr defTabSz="685800"/>
            <a:endParaRPr lang="en-US" altLang="en-US" sz="1350" dirty="0"/>
          </a:p>
        </p:txBody>
      </p:sp>
      <p:graphicFrame>
        <p:nvGraphicFramePr>
          <p:cNvPr id="7" name="Table 6">
            <a:extLst>
              <a:ext uri="{FF2B5EF4-FFF2-40B4-BE49-F238E27FC236}">
                <a16:creationId xmlns:a16="http://schemas.microsoft.com/office/drawing/2014/main" id="{0D461901-74C1-478A-ABBB-AEEF7CB5B17F}"/>
              </a:ext>
            </a:extLst>
          </p:cNvPr>
          <p:cNvGraphicFramePr/>
          <p:nvPr/>
        </p:nvGraphicFramePr>
        <p:xfrm>
          <a:off x="514350" y="4422943"/>
          <a:ext cx="7886700" cy="872492"/>
        </p:xfrm>
        <a:graphic>
          <a:graphicData uri="http://schemas.openxmlformats.org/drawingml/2006/table">
            <a:tbl>
              <a:tblPr>
                <a:tableStyleId>{5C22544A-7EE6-4342-B048-85BDC9FD1C3A}</a:tableStyleId>
              </a:tblPr>
              <a:tblGrid>
                <a:gridCol w="7886700">
                  <a:extLst>
                    <a:ext uri="{9D8B030D-6E8A-4147-A177-3AD203B41FA5}">
                      <a16:colId xmlns:a16="http://schemas.microsoft.com/office/drawing/2014/main" val="662731687"/>
                    </a:ext>
                  </a:extLst>
                </a:gridCol>
              </a:tblGrid>
              <a:tr h="210503">
                <a:tc>
                  <a:txBody>
                    <a:bodyPr/>
                    <a:lstStyle/>
                    <a:p>
                      <a:pPr algn="l" fontAlgn="ctr">
                        <a:spcBef>
                          <a:spcPts val="0"/>
                        </a:spcBef>
                        <a:spcAft>
                          <a:spcPts val="0"/>
                        </a:spcAft>
                      </a:pPr>
                      <a:r>
                        <a:rPr lang="en-US" sz="1400" u="none" strike="noStrike">
                          <a:effectLst/>
                        </a:rPr>
                        <a:t>Meeting link:</a:t>
                      </a:r>
                      <a:endParaRPr lang="en-US" sz="1400" b="0" i="0" u="none" strike="noStrike">
                        <a:effectLst/>
                        <a:latin typeface="Arial" panose="020B0604020202020204" pitchFamily="34" charset="0"/>
                      </a:endParaRPr>
                    </a:p>
                  </a:txBody>
                  <a:tcPr marL="4763" marR="4763" marT="4763" marB="0" anchor="ctr"/>
                </a:tc>
                <a:extLst>
                  <a:ext uri="{0D108BD9-81ED-4DB2-BD59-A6C34878D82A}">
                    <a16:rowId xmlns:a16="http://schemas.microsoft.com/office/drawing/2014/main" val="153323452"/>
                  </a:ext>
                </a:extLst>
              </a:tr>
              <a:tr h="210503">
                <a:tc>
                  <a:txBody>
                    <a:bodyPr/>
                    <a:lstStyle/>
                    <a:p>
                      <a:pPr algn="l" fontAlgn="ctr">
                        <a:spcBef>
                          <a:spcPts val="0"/>
                        </a:spcBef>
                        <a:spcAft>
                          <a:spcPts val="0"/>
                        </a:spcAft>
                      </a:pPr>
                      <a:r>
                        <a:rPr lang="en-US" sz="1400" u="none" strike="noStrike" dirty="0">
                          <a:effectLst/>
                          <a:hlinkClick r:id="rId3"/>
                        </a:rPr>
                        <a:t>https://umd.webex.com/umd/j.php?MTID=md5ceff07826ddde62513bf6f7171b858</a:t>
                      </a:r>
                      <a:endParaRPr lang="en-US" sz="1400" b="0" i="0" u="none" strike="noStrike" dirty="0">
                        <a:effectLst/>
                        <a:latin typeface="Arial" panose="020B0604020202020204" pitchFamily="34" charset="0"/>
                      </a:endParaRPr>
                    </a:p>
                  </a:txBody>
                  <a:tcPr marL="4763" marR="4763" marT="4763" marB="0" anchor="ctr"/>
                </a:tc>
                <a:extLst>
                  <a:ext uri="{0D108BD9-81ED-4DB2-BD59-A6C34878D82A}">
                    <a16:rowId xmlns:a16="http://schemas.microsoft.com/office/drawing/2014/main" val="360365464"/>
                  </a:ext>
                </a:extLst>
              </a:tr>
              <a:tr h="210503">
                <a:tc>
                  <a:txBody>
                    <a:bodyPr/>
                    <a:lstStyle/>
                    <a:p>
                      <a:pPr algn="l" fontAlgn="ctr">
                        <a:spcBef>
                          <a:spcPts val="0"/>
                        </a:spcBef>
                        <a:spcAft>
                          <a:spcPts val="0"/>
                        </a:spcAft>
                      </a:pPr>
                      <a:r>
                        <a:rPr lang="en-US" sz="1400" u="none" strike="noStrike">
                          <a:effectLst/>
                        </a:rPr>
                        <a:t>Meeting number: 120 304 4075</a:t>
                      </a:r>
                      <a:endParaRPr lang="en-US" sz="1400" b="0" i="0" u="none" strike="noStrike">
                        <a:effectLst/>
                        <a:latin typeface="Arial" panose="020B0604020202020204" pitchFamily="34" charset="0"/>
                      </a:endParaRPr>
                    </a:p>
                  </a:txBody>
                  <a:tcPr marL="4763" marR="4763" marT="4763" marB="0" anchor="ctr"/>
                </a:tc>
                <a:extLst>
                  <a:ext uri="{0D108BD9-81ED-4DB2-BD59-A6C34878D82A}">
                    <a16:rowId xmlns:a16="http://schemas.microsoft.com/office/drawing/2014/main" val="2620410783"/>
                  </a:ext>
                </a:extLst>
              </a:tr>
              <a:tr h="210503">
                <a:tc>
                  <a:txBody>
                    <a:bodyPr/>
                    <a:lstStyle/>
                    <a:p>
                      <a:pPr algn="l" fontAlgn="ctr">
                        <a:spcBef>
                          <a:spcPts val="0"/>
                        </a:spcBef>
                        <a:spcAft>
                          <a:spcPts val="0"/>
                        </a:spcAft>
                      </a:pPr>
                      <a:r>
                        <a:rPr lang="en-US" sz="1400" u="none" strike="noStrike" dirty="0">
                          <a:effectLst/>
                        </a:rPr>
                        <a:t>Password: </a:t>
                      </a:r>
                      <a:r>
                        <a:rPr lang="en-US" sz="1400" u="none" strike="noStrike" dirty="0" err="1">
                          <a:effectLst/>
                        </a:rPr>
                        <a:t>gsics</a:t>
                      </a:r>
                      <a:endParaRPr lang="en-US" sz="1400" b="0" i="0" u="none" strike="noStrike" dirty="0">
                        <a:effectLst/>
                        <a:latin typeface="Arial" panose="020B0604020202020204" pitchFamily="34" charset="0"/>
                      </a:endParaRPr>
                    </a:p>
                  </a:txBody>
                  <a:tcPr marL="4763" marR="4763" marT="4763" marB="0" anchor="ctr"/>
                </a:tc>
                <a:extLst>
                  <a:ext uri="{0D108BD9-81ED-4DB2-BD59-A6C34878D82A}">
                    <a16:rowId xmlns:a16="http://schemas.microsoft.com/office/drawing/2014/main" val="3806889261"/>
                  </a:ext>
                </a:extLst>
              </a:tr>
            </a:tbl>
          </a:graphicData>
        </a:graphic>
      </p:graphicFrame>
    </p:spTree>
    <p:extLst>
      <p:ext uri="{BB962C8B-B14F-4D97-AF65-F5344CB8AC3E}">
        <p14:creationId xmlns:p14="http://schemas.microsoft.com/office/powerpoint/2010/main" val="3025002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7DCF-F450-495B-BBC2-DCD7D517499F}"/>
              </a:ext>
            </a:extLst>
          </p:cNvPr>
          <p:cNvSpPr>
            <a:spLocks noGrp="1"/>
          </p:cNvSpPr>
          <p:nvPr>
            <p:ph type="title"/>
          </p:nvPr>
        </p:nvSpPr>
        <p:spPr/>
        <p:txBody>
          <a:bodyPr/>
          <a:lstStyle/>
          <a:p>
            <a:r>
              <a:rPr lang="en-US" sz="2800" dirty="0"/>
              <a:t>Summary</a:t>
            </a:r>
            <a:endParaRPr lang="en-US" dirty="0"/>
          </a:p>
        </p:txBody>
      </p:sp>
      <p:sp>
        <p:nvSpPr>
          <p:cNvPr id="4" name="Slide Number Placeholder 3">
            <a:extLst>
              <a:ext uri="{FF2B5EF4-FFF2-40B4-BE49-F238E27FC236}">
                <a16:creationId xmlns:a16="http://schemas.microsoft.com/office/drawing/2014/main" id="{9A7722ED-4398-4D48-A13A-3017A0B7BA6F}"/>
              </a:ext>
            </a:extLst>
          </p:cNvPr>
          <p:cNvSpPr>
            <a:spLocks noGrp="1"/>
          </p:cNvSpPr>
          <p:nvPr>
            <p:ph type="sldNum" sz="quarter" idx="12"/>
          </p:nvPr>
        </p:nvSpPr>
        <p:spPr/>
        <p:txBody>
          <a:bodyPr/>
          <a:lstStyle/>
          <a:p>
            <a:fld id="{96E36F11-A39A-294D-A59D-6180D50ED29D}" type="slidenum">
              <a:rPr lang="en-US" smtClean="0"/>
              <a:pPr/>
              <a:t>18</a:t>
            </a:fld>
            <a:endParaRPr lang="en-US"/>
          </a:p>
        </p:txBody>
      </p:sp>
      <p:sp>
        <p:nvSpPr>
          <p:cNvPr id="5" name="Content Placeholder 4"/>
          <p:cNvSpPr>
            <a:spLocks noGrp="1"/>
          </p:cNvSpPr>
          <p:nvPr>
            <p:ph idx="1"/>
          </p:nvPr>
        </p:nvSpPr>
        <p:spPr>
          <a:xfrm>
            <a:off x="382772" y="957402"/>
            <a:ext cx="8229600" cy="5817871"/>
          </a:xfrm>
        </p:spPr>
        <p:txBody>
          <a:bodyPr>
            <a:normAutofit/>
          </a:bodyPr>
          <a:lstStyle/>
          <a:p>
            <a:r>
              <a:rPr lang="en-US" sz="2400" dirty="0"/>
              <a:t>IR group is very active </a:t>
            </a:r>
          </a:p>
          <a:p>
            <a:r>
              <a:rPr lang="en-US" sz="2400" dirty="0"/>
              <a:t>Continued expansion of group</a:t>
            </a:r>
          </a:p>
          <a:p>
            <a:pPr lvl="1"/>
            <a:r>
              <a:rPr lang="en-US" dirty="0"/>
              <a:t>From GEO/LEO inter-calibration to GEO/GEO, LEO/LEO, other datasets </a:t>
            </a:r>
          </a:p>
          <a:p>
            <a:pPr lvl="1"/>
            <a:r>
              <a:rPr lang="en-US" dirty="0"/>
              <a:t>Imager/Sounder</a:t>
            </a:r>
          </a:p>
          <a:p>
            <a:pPr lvl="1"/>
            <a:r>
              <a:rPr lang="en-US" dirty="0"/>
              <a:t>Hyperspectral Sounder inter-calibration  </a:t>
            </a:r>
          </a:p>
          <a:p>
            <a:pPr lvl="1"/>
            <a:r>
              <a:rPr lang="en-US" dirty="0"/>
              <a:t>Reprocessing, New Measurements, Gap Filling, Collocation  </a:t>
            </a:r>
          </a:p>
          <a:p>
            <a:pPr lvl="1"/>
            <a:r>
              <a:rPr lang="en-US" dirty="0"/>
              <a:t>More ideas, new collaborations, exploit other ongoing activities of relevance to GSICS</a:t>
            </a:r>
          </a:p>
          <a:p>
            <a:pPr lvl="1"/>
            <a:r>
              <a:rPr lang="en-US" dirty="0"/>
              <a:t>Software, dataset, best practice, methods,</a:t>
            </a:r>
          </a:p>
          <a:p>
            <a:r>
              <a:rPr lang="en-US" sz="2400" dirty="0"/>
              <a:t>Sub-topical leads/formation</a:t>
            </a:r>
          </a:p>
          <a:p>
            <a:pPr lvl="1"/>
            <a:r>
              <a:rPr lang="en-US" dirty="0"/>
              <a:t>Develop tasks, move forward with them</a:t>
            </a:r>
          </a:p>
          <a:p>
            <a:pPr lvl="2"/>
            <a:r>
              <a:rPr lang="en-US" sz="1600" dirty="0"/>
              <a:t>References, Methods, Correction Tables, Tools … </a:t>
            </a:r>
          </a:p>
          <a:p>
            <a:pPr lvl="1"/>
            <a:r>
              <a:rPr lang="en-US" dirty="0"/>
              <a:t>Taking a little longer than I had hoped…</a:t>
            </a:r>
          </a:p>
          <a:p>
            <a:r>
              <a:rPr lang="en-US" sz="2400" dirty="0"/>
              <a:t>Contributions to GSICS Newsletters</a:t>
            </a:r>
            <a:endParaRPr lang="en-US" dirty="0"/>
          </a:p>
        </p:txBody>
      </p:sp>
    </p:spTree>
    <p:extLst>
      <p:ext uri="{BB962C8B-B14F-4D97-AF65-F5344CB8AC3E}">
        <p14:creationId xmlns:p14="http://schemas.microsoft.com/office/powerpoint/2010/main" val="337852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a:t>
            </a:r>
          </a:p>
        </p:txBody>
      </p:sp>
      <p:sp>
        <p:nvSpPr>
          <p:cNvPr id="3" name="Content Placeholder 2"/>
          <p:cNvSpPr>
            <a:spLocks noGrp="1"/>
          </p:cNvSpPr>
          <p:nvPr>
            <p:ph idx="1"/>
          </p:nvPr>
        </p:nvSpPr>
        <p:spPr/>
        <p:txBody>
          <a:bodyPr>
            <a:normAutofit fontScale="92500" lnSpcReduction="20000"/>
          </a:bodyPr>
          <a:lstStyle/>
          <a:p>
            <a:r>
              <a:rPr lang="en-US" sz="3200" dirty="0"/>
              <a:t>Scope of IR Subgroup</a:t>
            </a:r>
          </a:p>
          <a:p>
            <a:endParaRPr lang="en-US" sz="3200" dirty="0"/>
          </a:p>
          <a:p>
            <a:r>
              <a:rPr lang="en-US" sz="3200" dirty="0"/>
              <a:t>IR Group Activities </a:t>
            </a:r>
          </a:p>
          <a:p>
            <a:endParaRPr lang="en-US" sz="3200" dirty="0"/>
          </a:p>
          <a:p>
            <a:r>
              <a:rPr lang="en-US" sz="3200" dirty="0"/>
              <a:t>Status of Action Items</a:t>
            </a:r>
          </a:p>
          <a:p>
            <a:endParaRPr lang="en-US" sz="3200" dirty="0"/>
          </a:p>
          <a:p>
            <a:r>
              <a:rPr lang="en-GB" sz="3200" dirty="0">
                <a:solidFill>
                  <a:srgbClr val="000000"/>
                </a:solidFill>
                <a:latin typeface="Calibri" pitchFamily="34" charset="0"/>
              </a:rPr>
              <a:t>GSICS GEO-LEO IR Product Status</a:t>
            </a:r>
            <a:endParaRPr lang="en-US" sz="3200" dirty="0"/>
          </a:p>
          <a:p>
            <a:endParaRPr lang="en-US" sz="3200" dirty="0"/>
          </a:p>
          <a:p>
            <a:r>
              <a:rPr lang="en-US" sz="3200" dirty="0"/>
              <a:t>Emerging Issues &amp; Future Direction</a:t>
            </a:r>
          </a:p>
          <a:p>
            <a:endParaRPr lang="en-US" sz="3200" dirty="0"/>
          </a:p>
          <a:p>
            <a:r>
              <a:rPr lang="en-US" sz="3200" dirty="0"/>
              <a:t>Conclusion and Issue to EP </a:t>
            </a:r>
          </a:p>
          <a:p>
            <a:endParaRPr lang="en-US" dirty="0"/>
          </a:p>
        </p:txBody>
      </p:sp>
      <p:sp>
        <p:nvSpPr>
          <p:cNvPr id="4" name="Slide Number Placeholder 3"/>
          <p:cNvSpPr>
            <a:spLocks noGrp="1"/>
          </p:cNvSpPr>
          <p:nvPr>
            <p:ph type="sldNum" sz="quarter" idx="4294967295"/>
          </p:nvPr>
        </p:nvSpPr>
        <p:spPr>
          <a:xfrm>
            <a:off x="0" y="6492875"/>
            <a:ext cx="2133600" cy="365125"/>
          </a:xfrm>
        </p:spPr>
        <p:txBody>
          <a:bodyPr/>
          <a:lstStyle/>
          <a:p>
            <a:pPr>
              <a:defRPr/>
            </a:pPr>
            <a:fld id="{DA28AC38-E0E8-49D7-B2FE-71FD7C42C09E}" type="slidenum">
              <a:rPr lang="en-US" smtClean="0"/>
              <a:pPr>
                <a:defRPr/>
              </a:pPr>
              <a:t>2</a:t>
            </a:fld>
            <a:endParaRPr lang="en-US"/>
          </a:p>
        </p:txBody>
      </p:sp>
    </p:spTree>
    <p:extLst>
      <p:ext uri="{BB962C8B-B14F-4D97-AF65-F5344CB8AC3E}">
        <p14:creationId xmlns:p14="http://schemas.microsoft.com/office/powerpoint/2010/main" val="266401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Scope of the IR Sub-Group</a:t>
            </a:r>
            <a:endParaRPr lang="en-GB" dirty="0"/>
          </a:p>
        </p:txBody>
      </p:sp>
      <p:sp>
        <p:nvSpPr>
          <p:cNvPr id="3" name="Content Placeholder 2"/>
          <p:cNvSpPr>
            <a:spLocks noGrp="1"/>
          </p:cNvSpPr>
          <p:nvPr>
            <p:ph idx="1"/>
          </p:nvPr>
        </p:nvSpPr>
        <p:spPr/>
        <p:txBody>
          <a:bodyPr>
            <a:normAutofit fontScale="77500" lnSpcReduction="20000"/>
          </a:bodyPr>
          <a:lstStyle/>
          <a:p>
            <a:r>
              <a:rPr lang="en-US" sz="2400" dirty="0"/>
              <a:t>Counterpart of VIS/NIR, Microwave and UV Sub-Groups</a:t>
            </a:r>
          </a:p>
          <a:p>
            <a:pPr lvl="1"/>
            <a:r>
              <a:rPr lang="en-US" sz="2100" dirty="0"/>
              <a:t>For satellite instrument channels in thermal infrared</a:t>
            </a:r>
          </a:p>
          <a:p>
            <a:pPr lvl="1"/>
            <a:r>
              <a:rPr lang="en-US" sz="2100" dirty="0"/>
              <a:t>For Hyperspectral instruments</a:t>
            </a:r>
          </a:p>
          <a:p>
            <a:pPr lvl="1"/>
            <a:endParaRPr lang="en-US" sz="2100" dirty="0"/>
          </a:p>
          <a:p>
            <a:r>
              <a:rPr lang="en-US" sz="2400" dirty="0"/>
              <a:t>To establish user requirements for inter-calibration</a:t>
            </a:r>
          </a:p>
          <a:p>
            <a:endParaRPr lang="en-US" sz="2400" dirty="0"/>
          </a:p>
          <a:p>
            <a:r>
              <a:rPr lang="en-US" sz="2400" dirty="0"/>
              <a:t>Cooperate with instrument calibration groups</a:t>
            </a:r>
          </a:p>
          <a:p>
            <a:pPr lvl="1"/>
            <a:r>
              <a:rPr lang="en-US" sz="2100" dirty="0"/>
              <a:t>To communicate relevant information to the users</a:t>
            </a:r>
          </a:p>
          <a:p>
            <a:pPr lvl="1"/>
            <a:r>
              <a:rPr lang="en-US" sz="2100" dirty="0"/>
              <a:t>To help them understand the root cause of observed biases and develop fixes</a:t>
            </a:r>
          </a:p>
          <a:p>
            <a:pPr lvl="1"/>
            <a:endParaRPr lang="en-US" sz="2100" dirty="0"/>
          </a:p>
          <a:p>
            <a:r>
              <a:rPr lang="en-US" sz="2400" dirty="0"/>
              <a:t>Review existing, or develop new inter-calibration</a:t>
            </a:r>
          </a:p>
          <a:p>
            <a:pPr lvl="1"/>
            <a:r>
              <a:rPr lang="en-US" sz="2100" dirty="0"/>
              <a:t> Algorithms, procedures, corrections, collocation, spectral-gap filling etc.</a:t>
            </a:r>
          </a:p>
          <a:p>
            <a:pPr lvl="1"/>
            <a:r>
              <a:rPr lang="en-US" sz="2100" dirty="0"/>
              <a:t>Using NWP, ground-based, near-space measurements, etc.   </a:t>
            </a:r>
            <a:br>
              <a:rPr lang="en-US" sz="2100" dirty="0"/>
            </a:br>
            <a:endParaRPr lang="en-US" sz="2100" dirty="0"/>
          </a:p>
          <a:p>
            <a:r>
              <a:rPr lang="en-US" sz="2400" dirty="0"/>
              <a:t>To define and promote calibration standards, tools and datasets, and best practices</a:t>
            </a:r>
          </a:p>
          <a:p>
            <a:pPr lvl="1"/>
            <a:r>
              <a:rPr lang="en-US" sz="2100" dirty="0"/>
              <a:t>Including selection of inter-calibration reference</a:t>
            </a:r>
          </a:p>
          <a:p>
            <a:pPr lvl="1"/>
            <a:endParaRPr lang="en-US" sz="2100" dirty="0"/>
          </a:p>
          <a:p>
            <a:r>
              <a:rPr lang="en-US" sz="2400" dirty="0"/>
              <a:t>Chair: Likun Wang (NOAA affiliation, Since 2018) with the help from Tim </a:t>
            </a:r>
            <a:r>
              <a:rPr lang="en-US" sz="2400" dirty="0" err="1"/>
              <a:t>Hewison</a:t>
            </a:r>
            <a:r>
              <a:rPr lang="en-US" sz="2400" dirty="0"/>
              <a:t> </a:t>
            </a:r>
          </a:p>
        </p:txBody>
      </p:sp>
    </p:spTree>
    <p:extLst>
      <p:ext uri="{BB962C8B-B14F-4D97-AF65-F5344CB8AC3E}">
        <p14:creationId xmlns:p14="http://schemas.microsoft.com/office/powerpoint/2010/main" val="264674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Instruments and Measurements </a:t>
            </a:r>
          </a:p>
        </p:txBody>
      </p:sp>
      <p:sp>
        <p:nvSpPr>
          <p:cNvPr id="3" name="Content Placeholder 2"/>
          <p:cNvSpPr>
            <a:spLocks noGrp="1"/>
          </p:cNvSpPr>
          <p:nvPr>
            <p:ph idx="1"/>
          </p:nvPr>
        </p:nvSpPr>
        <p:spPr/>
        <p:txBody>
          <a:bodyPr>
            <a:normAutofit fontScale="92500" lnSpcReduction="20000"/>
          </a:bodyPr>
          <a:lstStyle/>
          <a:p>
            <a:r>
              <a:rPr lang="en-US" dirty="0"/>
              <a:t>Hyperspectral IR Sounders </a:t>
            </a:r>
          </a:p>
          <a:p>
            <a:pPr lvl="1"/>
            <a:r>
              <a:rPr lang="en-US" dirty="0"/>
              <a:t>AIRS (CHIRP product) </a:t>
            </a:r>
          </a:p>
          <a:p>
            <a:pPr lvl="1"/>
            <a:r>
              <a:rPr lang="en-US" dirty="0"/>
              <a:t>IASI (A, B, C) </a:t>
            </a:r>
          </a:p>
          <a:p>
            <a:pPr lvl="1"/>
            <a:r>
              <a:rPr lang="en-US" dirty="0" err="1"/>
              <a:t>CrIS</a:t>
            </a:r>
            <a:r>
              <a:rPr lang="en-US" dirty="0"/>
              <a:t> (SNPP and N20)</a:t>
            </a:r>
          </a:p>
          <a:p>
            <a:pPr lvl="1"/>
            <a:r>
              <a:rPr lang="en-US" dirty="0"/>
              <a:t>IRAS (FY3D, E)</a:t>
            </a:r>
          </a:p>
          <a:p>
            <a:pPr lvl="1"/>
            <a:r>
              <a:rPr lang="en-US" dirty="0"/>
              <a:t>GIIRS (Geostationary FY4)</a:t>
            </a:r>
          </a:p>
          <a:p>
            <a:pPr lvl="1"/>
            <a:r>
              <a:rPr lang="en-US" dirty="0"/>
              <a:t>IKFS-2 </a:t>
            </a:r>
          </a:p>
          <a:p>
            <a:endParaRPr lang="en-US" dirty="0"/>
          </a:p>
          <a:p>
            <a:r>
              <a:rPr lang="en-US" dirty="0"/>
              <a:t>Narrow-band sounders </a:t>
            </a:r>
          </a:p>
          <a:p>
            <a:pPr lvl="1"/>
            <a:r>
              <a:rPr lang="en-US" dirty="0"/>
              <a:t>HIRS (1979 – current </a:t>
            </a:r>
            <a:r>
              <a:rPr lang="en-US" dirty="0" err="1"/>
              <a:t>MetOp</a:t>
            </a:r>
            <a:r>
              <a:rPr lang="en-US" dirty="0"/>
              <a:t>-B)</a:t>
            </a:r>
          </a:p>
          <a:p>
            <a:pPr lvl="1"/>
            <a:r>
              <a:rPr lang="en-US" dirty="0"/>
              <a:t>GOES Sounders</a:t>
            </a:r>
          </a:p>
          <a:p>
            <a:pPr lvl="1"/>
            <a:endParaRPr lang="en-US" dirty="0"/>
          </a:p>
          <a:p>
            <a:r>
              <a:rPr lang="en-US" dirty="0"/>
              <a:t>IR channels of broad- or narrow band imagers</a:t>
            </a:r>
          </a:p>
          <a:p>
            <a:pPr lvl="1"/>
            <a:r>
              <a:rPr lang="en-US" dirty="0"/>
              <a:t>GEO imagers: </a:t>
            </a:r>
          </a:p>
          <a:p>
            <a:pPr lvl="2"/>
            <a:r>
              <a:rPr lang="en-US" dirty="0"/>
              <a:t>ABI, AHI, AMI, AGRI, CMOS-MI, MVIRI/ SEVIRI, NSAT-3D </a:t>
            </a:r>
          </a:p>
          <a:p>
            <a:pPr lvl="1"/>
            <a:r>
              <a:rPr lang="en-US" dirty="0"/>
              <a:t>LEO  imagers: </a:t>
            </a:r>
          </a:p>
          <a:p>
            <a:pPr lvl="2"/>
            <a:r>
              <a:rPr lang="en-US" dirty="0"/>
              <a:t>MODIS, VIIRS, AVHRR, SENTINEL-3 SLSTR, MERSI</a:t>
            </a:r>
          </a:p>
          <a:p>
            <a:pPr marL="685800" lvl="2" indent="0">
              <a:buNone/>
            </a:pPr>
            <a:r>
              <a:rPr lang="en-US" dirty="0"/>
              <a:t>  </a:t>
            </a:r>
          </a:p>
          <a:p>
            <a:r>
              <a:rPr lang="en-US" dirty="0"/>
              <a:t> NWP RTM simulations, Ground-based measurements, Lunar (Mercury) </a:t>
            </a:r>
            <a:r>
              <a:rPr lang="en-US" dirty="0" err="1"/>
              <a:t>etc</a:t>
            </a:r>
            <a:r>
              <a:rPr lang="en-US" dirty="0"/>
              <a:t> .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a:t>
            </a:fld>
            <a:endParaRPr lang="en-US"/>
          </a:p>
        </p:txBody>
      </p:sp>
    </p:spTree>
    <p:extLst>
      <p:ext uri="{BB962C8B-B14F-4D97-AF65-F5344CB8AC3E}">
        <p14:creationId xmlns:p14="http://schemas.microsoft.com/office/powerpoint/2010/main" val="132815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a:t>Current Sub-Group Activities (i)</a:t>
            </a:r>
            <a:endParaRPr lang="en-GB" sz="3200" dirty="0"/>
          </a:p>
        </p:txBody>
      </p:sp>
      <p:sp>
        <p:nvSpPr>
          <p:cNvPr id="3" name="Content Placeholder 2"/>
          <p:cNvSpPr>
            <a:spLocks noGrp="1"/>
          </p:cNvSpPr>
          <p:nvPr>
            <p:ph idx="1"/>
          </p:nvPr>
        </p:nvSpPr>
        <p:spPr>
          <a:xfrm>
            <a:off x="457200" y="1026160"/>
            <a:ext cx="8229600" cy="5673464"/>
          </a:xfrm>
        </p:spPr>
        <p:txBody>
          <a:bodyPr>
            <a:normAutofit fontScale="85000" lnSpcReduction="10000"/>
          </a:bodyPr>
          <a:lstStyle/>
          <a:p>
            <a:r>
              <a:rPr lang="en-GB" sz="1700" dirty="0"/>
              <a:t>Instrument specification, pre-launch characterization, Cal/Val Testing, Operational Calibration Support</a:t>
            </a:r>
          </a:p>
          <a:p>
            <a:pPr lvl="1"/>
            <a:r>
              <a:rPr lang="en-GB" sz="1400" dirty="0"/>
              <a:t>Thomas (NASA/JPL), Dave (UW), </a:t>
            </a:r>
            <a:r>
              <a:rPr lang="en-GB" sz="1400" dirty="0" err="1"/>
              <a:t>Chengli</a:t>
            </a:r>
            <a:r>
              <a:rPr lang="en-GB" sz="1400" dirty="0"/>
              <a:t> (CMA) </a:t>
            </a:r>
          </a:p>
          <a:p>
            <a:pPr marL="0" indent="0">
              <a:buNone/>
            </a:pPr>
            <a:endParaRPr lang="en-GB" sz="1700" dirty="0"/>
          </a:p>
          <a:p>
            <a:r>
              <a:rPr lang="en-GB" sz="1700" dirty="0"/>
              <a:t>Hyperspectral instrument calibration and inter-comparison </a:t>
            </a:r>
          </a:p>
          <a:p>
            <a:pPr lvl="1"/>
            <a:r>
              <a:rPr lang="en-GB" sz="1700" dirty="0"/>
              <a:t>Likun (NOAA), Dave (UW), Larrabee (UMBC), </a:t>
            </a:r>
            <a:r>
              <a:rPr lang="en-US" sz="1700" dirty="0"/>
              <a:t>Clemence P.</a:t>
            </a:r>
            <a:r>
              <a:rPr lang="en-GB" sz="1700" b="1" dirty="0"/>
              <a:t>, </a:t>
            </a:r>
            <a:r>
              <a:rPr lang="en-US" sz="1700" dirty="0"/>
              <a:t>Laura B. </a:t>
            </a:r>
            <a:r>
              <a:rPr lang="en-GB" sz="1700" dirty="0"/>
              <a:t>(CNES), </a:t>
            </a:r>
            <a:r>
              <a:rPr lang="en-GB" sz="1700" dirty="0" err="1"/>
              <a:t>Chengli</a:t>
            </a:r>
            <a:r>
              <a:rPr lang="en-GB" sz="1700" dirty="0"/>
              <a:t> Q. , (CMA), </a:t>
            </a:r>
            <a:r>
              <a:rPr lang="en-GB" sz="1700" dirty="0" err="1"/>
              <a:t>Dorothee</a:t>
            </a:r>
            <a:r>
              <a:rPr lang="en-GB" sz="1700" dirty="0"/>
              <a:t> C. (EUMETSAT)</a:t>
            </a:r>
          </a:p>
          <a:p>
            <a:pPr marL="0" indent="0">
              <a:buNone/>
            </a:pPr>
            <a:endParaRPr lang="en-GB" sz="1700" dirty="0"/>
          </a:p>
          <a:p>
            <a:r>
              <a:rPr lang="en-GB" sz="1700" dirty="0"/>
              <a:t>Promote GEO-LEO IR products to Operational + Support &amp; Further Development</a:t>
            </a:r>
          </a:p>
          <a:p>
            <a:pPr lvl="1"/>
            <a:r>
              <a:rPr lang="en-GB" sz="1700" dirty="0"/>
              <a:t>Tim (EUMETSAT), </a:t>
            </a:r>
            <a:r>
              <a:rPr lang="en-US" sz="1700" dirty="0" err="1"/>
              <a:t>Arata</a:t>
            </a:r>
            <a:r>
              <a:rPr lang="en-GB" sz="1700" dirty="0"/>
              <a:t> (JMA), </a:t>
            </a:r>
            <a:r>
              <a:rPr lang="en-GB" sz="1700" dirty="0" err="1"/>
              <a:t>Minju</a:t>
            </a:r>
            <a:r>
              <a:rPr lang="en-GB" sz="1700" dirty="0"/>
              <a:t> (KMA), Fred, </a:t>
            </a:r>
            <a:r>
              <a:rPr lang="en-GB" sz="1700" dirty="0" err="1"/>
              <a:t>Banghua</a:t>
            </a:r>
            <a:r>
              <a:rPr lang="en-GB" sz="1700" dirty="0"/>
              <a:t>, </a:t>
            </a:r>
            <a:r>
              <a:rPr lang="en-GB" sz="1700" dirty="0" err="1"/>
              <a:t>Fangfang</a:t>
            </a:r>
            <a:r>
              <a:rPr lang="en-GB" sz="1700" dirty="0"/>
              <a:t> (NOAA), Na (CMA), </a:t>
            </a:r>
            <a:r>
              <a:rPr lang="en-US" sz="1700" dirty="0"/>
              <a:t>Pradeep (ISRO) </a:t>
            </a:r>
            <a:endParaRPr lang="en-GB" sz="1700" dirty="0"/>
          </a:p>
          <a:p>
            <a:pPr marL="342900" lvl="1" indent="0">
              <a:buNone/>
            </a:pPr>
            <a:endParaRPr lang="en-GB" sz="1700" dirty="0"/>
          </a:p>
          <a:p>
            <a:r>
              <a:rPr lang="en-GB" sz="1700" dirty="0"/>
              <a:t>Development of LEO-LEO Inter-calibration  between imager and hyperspectral sounders </a:t>
            </a:r>
          </a:p>
          <a:p>
            <a:pPr lvl="1"/>
            <a:r>
              <a:rPr lang="en-GB" sz="1700" dirty="0"/>
              <a:t>Likun, </a:t>
            </a:r>
            <a:r>
              <a:rPr lang="en-GB" sz="1700" dirty="0" err="1"/>
              <a:t>Banghua</a:t>
            </a:r>
            <a:r>
              <a:rPr lang="en-GB" sz="1700" dirty="0"/>
              <a:t> (NOAA), Jack X. (NASA)., Dave T. (UW), Hanlie (CMA), Alessandro B. (EUMETSAT)</a:t>
            </a:r>
            <a:endParaRPr lang="en-GB" sz="1700" b="1" dirty="0"/>
          </a:p>
          <a:p>
            <a:pPr marL="342900" lvl="1" indent="0">
              <a:buNone/>
            </a:pPr>
            <a:endParaRPr lang="en-GB" sz="1700" b="1" dirty="0"/>
          </a:p>
          <a:p>
            <a:r>
              <a:rPr lang="en-GB" sz="1700" dirty="0"/>
              <a:t>Deployment of Prime GSICS Corrections </a:t>
            </a:r>
          </a:p>
          <a:p>
            <a:pPr lvl="1"/>
            <a:r>
              <a:rPr lang="en-GB" sz="1700" dirty="0"/>
              <a:t>Tim (EUMETSAT), </a:t>
            </a:r>
            <a:r>
              <a:rPr lang="en-US" sz="1700" dirty="0" err="1"/>
              <a:t>Arata</a:t>
            </a:r>
            <a:r>
              <a:rPr lang="en-GB" sz="1700" dirty="0"/>
              <a:t> (JMA), </a:t>
            </a:r>
            <a:r>
              <a:rPr lang="en-GB" sz="1700" dirty="0" err="1"/>
              <a:t>Fangfang</a:t>
            </a:r>
            <a:r>
              <a:rPr lang="en-GB" sz="1700" dirty="0"/>
              <a:t> &amp; Fred (NOAA), </a:t>
            </a:r>
            <a:r>
              <a:rPr lang="en-GB" sz="1700" dirty="0" err="1"/>
              <a:t>Minju</a:t>
            </a:r>
            <a:r>
              <a:rPr lang="en-GB" sz="1700" dirty="0"/>
              <a:t> (KMA), Na (CMA)</a:t>
            </a:r>
          </a:p>
          <a:p>
            <a:endParaRPr lang="en-GB" sz="1700" b="1" dirty="0"/>
          </a:p>
          <a:p>
            <a:r>
              <a:rPr lang="en-GB" sz="1700" dirty="0"/>
              <a:t>Diurnal calibration variations for GEO-LEO inter-calibration </a:t>
            </a:r>
          </a:p>
          <a:p>
            <a:pPr marL="342900" lvl="1" indent="0">
              <a:buNone/>
            </a:pPr>
            <a:r>
              <a:rPr lang="en-GB" sz="1700" dirty="0"/>
              <a:t>– </a:t>
            </a:r>
            <a:r>
              <a:rPr lang="en-US" sz="1700" dirty="0" err="1"/>
              <a:t>Arata</a:t>
            </a:r>
            <a:r>
              <a:rPr lang="en-GB" sz="1700" dirty="0"/>
              <a:t> (JMA) , Fangfang(CMA), </a:t>
            </a:r>
            <a:r>
              <a:rPr lang="en-GB" sz="1700" dirty="0" err="1"/>
              <a:t>Minju</a:t>
            </a:r>
            <a:r>
              <a:rPr lang="en-GB" sz="1700" dirty="0"/>
              <a:t> (KMA)</a:t>
            </a:r>
          </a:p>
          <a:p>
            <a:pPr marL="342900" lvl="1" indent="0">
              <a:buNone/>
            </a:pPr>
            <a:endParaRPr lang="en-GB" sz="1700" dirty="0"/>
          </a:p>
          <a:p>
            <a:r>
              <a:rPr lang="en-GB" sz="2000" dirty="0"/>
              <a:t>Instrument Calibration or Inter-calibration Error Budget Analysis</a:t>
            </a:r>
          </a:p>
          <a:p>
            <a:pPr marL="342900" lvl="1" indent="0">
              <a:buNone/>
            </a:pPr>
            <a:r>
              <a:rPr lang="en-GB" sz="1700" dirty="0"/>
              <a:t>	 </a:t>
            </a:r>
            <a:r>
              <a:rPr lang="en-GB" sz="1700" dirty="0" err="1"/>
              <a:t>Chengli</a:t>
            </a:r>
            <a:r>
              <a:rPr lang="en-GB" sz="1700" dirty="0"/>
              <a:t> Q. (CMA), </a:t>
            </a:r>
            <a:r>
              <a:rPr lang="en-US" sz="1700" dirty="0" err="1"/>
              <a:t>Arata</a:t>
            </a:r>
            <a:r>
              <a:rPr lang="en-GB" sz="1700" dirty="0"/>
              <a:t> (JMA) </a:t>
            </a:r>
          </a:p>
          <a:p>
            <a:pPr marL="342900" lvl="1" indent="0">
              <a:buNone/>
            </a:pPr>
            <a:endParaRPr lang="en-GB" sz="1700" dirty="0"/>
          </a:p>
          <a:p>
            <a:pPr marL="342900" lvl="1" indent="0">
              <a:buNone/>
            </a:pPr>
            <a:endParaRPr lang="en-GB" sz="1700" b="1" dirty="0"/>
          </a:p>
          <a:p>
            <a:pPr marL="42862" indent="0">
              <a:buNone/>
            </a:pPr>
            <a:endParaRPr lang="en-GB" sz="2000" b="1" dirty="0"/>
          </a:p>
          <a:p>
            <a:endParaRPr lang="en-GB" sz="1600" dirty="0"/>
          </a:p>
        </p:txBody>
      </p:sp>
    </p:spTree>
    <p:extLst>
      <p:ext uri="{BB962C8B-B14F-4D97-AF65-F5344CB8AC3E}">
        <p14:creationId xmlns:p14="http://schemas.microsoft.com/office/powerpoint/2010/main" val="216285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a:t>Current Sub-Group Activities (ii)</a:t>
            </a:r>
            <a:endParaRPr lang="en-GB" sz="3200" dirty="0"/>
          </a:p>
        </p:txBody>
      </p:sp>
      <p:sp>
        <p:nvSpPr>
          <p:cNvPr id="3" name="Content Placeholder 2"/>
          <p:cNvSpPr>
            <a:spLocks noGrp="1"/>
          </p:cNvSpPr>
          <p:nvPr>
            <p:ph idx="1"/>
          </p:nvPr>
        </p:nvSpPr>
        <p:spPr>
          <a:xfrm>
            <a:off x="457200" y="885824"/>
            <a:ext cx="8229600" cy="5972176"/>
          </a:xfrm>
        </p:spPr>
        <p:txBody>
          <a:bodyPr>
            <a:normAutofit/>
          </a:bodyPr>
          <a:lstStyle/>
          <a:p>
            <a:r>
              <a:rPr lang="en-GB" sz="1600" dirty="0"/>
              <a:t>Development of NWP inter-calibration method </a:t>
            </a:r>
          </a:p>
          <a:p>
            <a:pPr marL="342900" lvl="1" indent="0">
              <a:buNone/>
            </a:pPr>
            <a:r>
              <a:rPr lang="en-GB" sz="1600" dirty="0"/>
              <a:t>– Roger &amp; Tim (EUMETSAT), Yong (NOAA), Larrabee (UMBC) </a:t>
            </a:r>
          </a:p>
          <a:p>
            <a:pPr marL="0" indent="0">
              <a:buNone/>
            </a:pPr>
            <a:endParaRPr lang="en-GB" sz="1600" dirty="0"/>
          </a:p>
          <a:p>
            <a:r>
              <a:rPr lang="en-GB" sz="1600" dirty="0"/>
              <a:t>GEO-GEO comparisons </a:t>
            </a:r>
          </a:p>
          <a:p>
            <a:pPr lvl="1"/>
            <a:r>
              <a:rPr lang="en-GB" sz="1600" dirty="0"/>
              <a:t>Dave (NASA), Hidehiko (JMA),  </a:t>
            </a:r>
            <a:r>
              <a:rPr lang="en-US" sz="1600" dirty="0" err="1"/>
              <a:t>Hyeji</a:t>
            </a:r>
            <a:r>
              <a:rPr lang="en-US" sz="1600" dirty="0"/>
              <a:t> Yang, </a:t>
            </a:r>
            <a:r>
              <a:rPr lang="en-US" sz="1600" dirty="0" err="1"/>
              <a:t>Minju</a:t>
            </a:r>
            <a:r>
              <a:rPr lang="en-GB" sz="1600" dirty="0"/>
              <a:t> (KMA) , Fangfang, Likun, Fred (NOAA), Tim (EUMETSAT), </a:t>
            </a:r>
            <a:r>
              <a:rPr lang="en-US" sz="1600" dirty="0"/>
              <a:t>Alexey </a:t>
            </a:r>
            <a:r>
              <a:rPr lang="en-US" sz="1600" dirty="0" err="1"/>
              <a:t>Rublev</a:t>
            </a:r>
            <a:r>
              <a:rPr lang="en-US" sz="1600" dirty="0"/>
              <a:t> (ROSCOSMOS)</a:t>
            </a:r>
            <a:endParaRPr lang="en-GB" sz="1600" dirty="0"/>
          </a:p>
          <a:p>
            <a:pPr marL="342900" lvl="1" indent="0">
              <a:buNone/>
            </a:pPr>
            <a:endParaRPr lang="en-GB" sz="1600" dirty="0"/>
          </a:p>
          <a:p>
            <a:r>
              <a:rPr lang="en-GB" sz="1600" dirty="0"/>
              <a:t>Broadband Reference IR inter-calibration (e.g., reprocessing using HIRS )</a:t>
            </a:r>
          </a:p>
          <a:p>
            <a:pPr marL="342900" lvl="1" indent="0">
              <a:buNone/>
            </a:pPr>
            <a:r>
              <a:rPr lang="en-GB" sz="1600" dirty="0"/>
              <a:t>– Dave (NASA), Rob (EUMETSAT), Masaya (JMA), Hanlie, </a:t>
            </a:r>
            <a:r>
              <a:rPr lang="en-GB" sz="1600" dirty="0" err="1"/>
              <a:t>Xiuqing</a:t>
            </a:r>
            <a:r>
              <a:rPr lang="en-GB" sz="1600" dirty="0"/>
              <a:t> (CMA) </a:t>
            </a:r>
          </a:p>
          <a:p>
            <a:pPr marL="0" indent="0">
              <a:buNone/>
            </a:pPr>
            <a:endParaRPr lang="en-GB" sz="1600" dirty="0"/>
          </a:p>
          <a:p>
            <a:r>
              <a:rPr lang="en-GB" sz="1600" dirty="0"/>
              <a:t>Collocation Improvements </a:t>
            </a:r>
          </a:p>
          <a:p>
            <a:pPr marL="342900" lvl="1" indent="0">
              <a:buNone/>
            </a:pPr>
            <a:r>
              <a:rPr lang="en-GB" sz="1600" dirty="0"/>
              <a:t>– Likun (NOAA), </a:t>
            </a:r>
            <a:r>
              <a:rPr lang="en-GB" sz="1600" dirty="0" err="1"/>
              <a:t>Qiang</a:t>
            </a:r>
            <a:r>
              <a:rPr lang="en-GB" sz="1600" dirty="0"/>
              <a:t> (CMA), Alessandro (EUMETSAT) </a:t>
            </a:r>
          </a:p>
          <a:p>
            <a:pPr marL="342900" lvl="1" indent="0">
              <a:buNone/>
            </a:pPr>
            <a:endParaRPr lang="en-GB" sz="1600" dirty="0"/>
          </a:p>
          <a:p>
            <a:pPr marL="385762" indent="-342900"/>
            <a:r>
              <a:rPr lang="en-GB" sz="1600" dirty="0"/>
              <a:t>Using the Moon (or other celestial object) for IR Inter-Calibration</a:t>
            </a:r>
          </a:p>
          <a:p>
            <a:pPr marL="685800" lvl="1" indent="-342900"/>
            <a:r>
              <a:rPr lang="en-US" sz="1400" dirty="0" err="1"/>
              <a:t>Clemence</a:t>
            </a:r>
            <a:r>
              <a:rPr lang="en-US" sz="1400" dirty="0"/>
              <a:t> P.</a:t>
            </a:r>
            <a:r>
              <a:rPr lang="en-GB" sz="1400" b="1" dirty="0"/>
              <a:t>, </a:t>
            </a:r>
            <a:r>
              <a:rPr lang="en-US" sz="1400" dirty="0"/>
              <a:t>Laura B. </a:t>
            </a:r>
            <a:r>
              <a:rPr lang="en-GB" sz="1400" dirty="0"/>
              <a:t>(CNES), </a:t>
            </a:r>
            <a:r>
              <a:rPr lang="en-US" sz="1400" b="0" i="0" dirty="0">
                <a:solidFill>
                  <a:srgbClr val="000000"/>
                </a:solidFill>
                <a:effectLst/>
                <a:latin typeface="arial" panose="020B0604020202020204" pitchFamily="34" charset="0"/>
              </a:rPr>
              <a:t>Martin </a:t>
            </a:r>
            <a:r>
              <a:rPr lang="en-US" sz="1400" b="0" i="0" dirty="0" err="1">
                <a:solidFill>
                  <a:srgbClr val="000000"/>
                </a:solidFill>
                <a:effectLst/>
                <a:latin typeface="arial" panose="020B0604020202020204" pitchFamily="34" charset="0"/>
              </a:rPr>
              <a:t>Burgdorf</a:t>
            </a:r>
            <a:r>
              <a:rPr lang="en-US" sz="1400" b="0" i="0" dirty="0">
                <a:solidFill>
                  <a:srgbClr val="000000"/>
                </a:solidFill>
                <a:effectLst/>
                <a:latin typeface="arial" panose="020B0604020202020204" pitchFamily="34" charset="0"/>
              </a:rPr>
              <a:t> (Univ. of Hamburg)</a:t>
            </a:r>
            <a:endParaRPr lang="en-GB" sz="1300" dirty="0"/>
          </a:p>
          <a:p>
            <a:pPr marL="342900" lvl="1" indent="0">
              <a:buNone/>
            </a:pPr>
            <a:endParaRPr lang="en-GB" sz="1600" dirty="0"/>
          </a:p>
          <a:p>
            <a:pPr marL="385762" indent="-342900"/>
            <a:r>
              <a:rPr lang="en-GB" sz="1900" dirty="0"/>
              <a:t>Interaction with other communities – NWP &amp; ISSCP-NG </a:t>
            </a:r>
          </a:p>
          <a:p>
            <a:pPr marL="685800" lvl="1" indent="-342900"/>
            <a:r>
              <a:rPr lang="en-GB" sz="1600" dirty="0"/>
              <a:t>Tim (EUMETSAT), Fred, Likun (NOAA), Dave (NASA)</a:t>
            </a:r>
          </a:p>
        </p:txBody>
      </p:sp>
    </p:spTree>
    <p:extLst>
      <p:ext uri="{BB962C8B-B14F-4D97-AF65-F5344CB8AC3E}">
        <p14:creationId xmlns:p14="http://schemas.microsoft.com/office/powerpoint/2010/main" val="405418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Five </a:t>
            </a:r>
            <a:r>
              <a:rPr lang="en-US" sz="3200" dirty="0"/>
              <a:t>Web Meeting in 2020-2021</a:t>
            </a:r>
          </a:p>
        </p:txBody>
      </p:sp>
      <p:sp>
        <p:nvSpPr>
          <p:cNvPr id="3" name="Content Placeholder 2"/>
          <p:cNvSpPr>
            <a:spLocks noGrp="1"/>
          </p:cNvSpPr>
          <p:nvPr>
            <p:ph idx="1"/>
          </p:nvPr>
        </p:nvSpPr>
        <p:spPr/>
        <p:txBody>
          <a:bodyPr>
            <a:normAutofit/>
          </a:bodyPr>
          <a:lstStyle/>
          <a:p>
            <a:r>
              <a:rPr lang="en-US" dirty="0"/>
              <a:t>Likun Wang (NOAA Affiliate) -  </a:t>
            </a:r>
            <a:r>
              <a:rPr lang="en-US" b="0" i="0" u="sng" dirty="0">
                <a:solidFill>
                  <a:srgbClr val="4571D0"/>
                </a:solidFill>
                <a:effectLst/>
                <a:latin typeface="arial" panose="020B0604020202020204" pitchFamily="34" charset="0"/>
                <a:hlinkClick r:id="rId2"/>
              </a:rPr>
              <a:t> GEO-LEO inter-</a:t>
            </a:r>
            <a:r>
              <a:rPr lang="en-US" b="0" i="0" u="sng" dirty="0" err="1">
                <a:solidFill>
                  <a:srgbClr val="4571D0"/>
                </a:solidFill>
                <a:effectLst/>
                <a:latin typeface="arial" panose="020B0604020202020204" pitchFamily="34" charset="0"/>
                <a:hlinkClick r:id="rId2"/>
              </a:rPr>
              <a:t>calibeation</a:t>
            </a:r>
            <a:r>
              <a:rPr lang="en-US" b="0" i="0" u="sng" dirty="0">
                <a:solidFill>
                  <a:srgbClr val="4571D0"/>
                </a:solidFill>
                <a:effectLst/>
                <a:latin typeface="arial" panose="020B0604020202020204" pitchFamily="34" charset="0"/>
                <a:hlinkClick r:id="rId2"/>
              </a:rPr>
              <a:t> status and other topics</a:t>
            </a:r>
            <a:r>
              <a:rPr lang="en-US" dirty="0"/>
              <a:t> (03/19/2020)</a:t>
            </a:r>
          </a:p>
          <a:p>
            <a:endParaRPr lang="en-US" dirty="0"/>
          </a:p>
          <a:p>
            <a:r>
              <a:rPr lang="en-US" dirty="0"/>
              <a:t>Tim </a:t>
            </a:r>
            <a:r>
              <a:rPr lang="en-US" dirty="0" err="1"/>
              <a:t>Hewison</a:t>
            </a:r>
            <a:r>
              <a:rPr lang="en-US" dirty="0"/>
              <a:t> (EUMETSAT) </a:t>
            </a:r>
            <a:r>
              <a:rPr lang="en-US" b="0" i="0" u="sng" dirty="0">
                <a:solidFill>
                  <a:srgbClr val="4571D0"/>
                </a:solidFill>
                <a:effectLst/>
                <a:latin typeface="arial" panose="020B0604020202020204" pitchFamily="34" charset="0"/>
                <a:hlinkClick r:id="rId3"/>
              </a:rPr>
              <a:t>ECMWF Workshop on Error treatment</a:t>
            </a:r>
            <a:r>
              <a:rPr lang="en-US" b="0" i="0" u="sng" dirty="0">
                <a:solidFill>
                  <a:srgbClr val="4571D0"/>
                </a:solidFill>
                <a:effectLst/>
                <a:latin typeface="arial" panose="020B0604020202020204" pitchFamily="34" charset="0"/>
              </a:rPr>
              <a:t> </a:t>
            </a:r>
            <a:r>
              <a:rPr lang="en-US" b="0" i="0" dirty="0">
                <a:effectLst/>
                <a:latin typeface="arial" panose="020B0604020202020204" pitchFamily="34" charset="0"/>
              </a:rPr>
              <a:t>(06/08/2020)</a:t>
            </a:r>
            <a:endParaRPr lang="en-US" dirty="0"/>
          </a:p>
          <a:p>
            <a:endParaRPr lang="en-US" dirty="0"/>
          </a:p>
          <a:p>
            <a:r>
              <a:rPr lang="en-US" dirty="0"/>
              <a:t>Likun Wang (NOAA Affiliate) - </a:t>
            </a:r>
            <a:r>
              <a:rPr lang="en-US" b="0" i="0" u="sng" dirty="0">
                <a:solidFill>
                  <a:srgbClr val="4571D0"/>
                </a:solidFill>
                <a:effectLst/>
                <a:latin typeface="arial" panose="020B0604020202020204" pitchFamily="34" charset="0"/>
                <a:hlinkClick r:id="rId4" tooltip="Meeting on 06/24/2020"/>
              </a:rPr>
              <a:t>Refining Inter-Calibration algorithm and other Topics</a:t>
            </a:r>
            <a:r>
              <a:rPr lang="en-US" b="0" i="0" dirty="0">
                <a:effectLst/>
                <a:latin typeface="arial" panose="020B0604020202020204" pitchFamily="34" charset="0"/>
              </a:rPr>
              <a:t>  (06/24/2020)</a:t>
            </a:r>
            <a:endParaRPr lang="en-US" dirty="0"/>
          </a:p>
          <a:p>
            <a:pPr marL="0" indent="0">
              <a:buNone/>
            </a:pPr>
            <a:r>
              <a:rPr lang="en-US" u="sng" dirty="0"/>
              <a:t> </a:t>
            </a:r>
          </a:p>
          <a:p>
            <a:r>
              <a:rPr lang="en-US" b="0" i="0" dirty="0">
                <a:solidFill>
                  <a:srgbClr val="000000"/>
                </a:solidFill>
                <a:effectLst/>
                <a:latin typeface="arial" panose="020B0604020202020204" pitchFamily="34" charset="0"/>
              </a:rPr>
              <a:t>T</a:t>
            </a:r>
            <a:r>
              <a:rPr lang="en-US" dirty="0">
                <a:solidFill>
                  <a:srgbClr val="000000"/>
                </a:solidFill>
                <a:latin typeface="arial" panose="020B0604020202020204" pitchFamily="34" charset="0"/>
              </a:rPr>
              <a:t>im </a:t>
            </a:r>
            <a:r>
              <a:rPr lang="en-US" b="0" i="0" dirty="0" err="1">
                <a:solidFill>
                  <a:srgbClr val="000000"/>
                </a:solidFill>
                <a:effectLst/>
                <a:latin typeface="arial" panose="020B0604020202020204" pitchFamily="34" charset="0"/>
              </a:rPr>
              <a:t>Hewison</a:t>
            </a:r>
            <a:r>
              <a:rPr lang="en-US" dirty="0"/>
              <a:t> (NOAA Affiliate) - </a:t>
            </a:r>
            <a:r>
              <a:rPr lang="en-US" b="0" i="0" u="sng" dirty="0">
                <a:solidFill>
                  <a:srgbClr val="4571D0"/>
                </a:solidFill>
                <a:effectLst/>
                <a:latin typeface="arial" panose="020B0604020202020204" pitchFamily="34" charset="0"/>
                <a:hlinkClick r:id="rId5"/>
              </a:rPr>
              <a:t>Scoping ISCCP-NG - GSICS interactions</a:t>
            </a:r>
            <a:r>
              <a:rPr lang="en-US" b="0" i="0" u="sng" dirty="0">
                <a:solidFill>
                  <a:srgbClr val="4571D0"/>
                </a:solidFill>
                <a:effectLst/>
                <a:latin typeface="arial" panose="020B0604020202020204" pitchFamily="34" charset="0"/>
              </a:rPr>
              <a:t> </a:t>
            </a:r>
            <a:r>
              <a:rPr lang="en-US" b="0" i="0" dirty="0">
                <a:effectLst/>
                <a:latin typeface="arial" panose="020B0604020202020204" pitchFamily="34" charset="0"/>
              </a:rPr>
              <a:t>(08/12/2020</a:t>
            </a:r>
            <a:r>
              <a:rPr lang="en-US" dirty="0"/>
              <a:t>)</a:t>
            </a:r>
          </a:p>
          <a:p>
            <a:endParaRPr lang="en-US" dirty="0"/>
          </a:p>
          <a:p>
            <a:r>
              <a:rPr lang="en-US" dirty="0">
                <a:latin typeface="Arial" panose="020B0604020202020204" pitchFamily="34" charset="0"/>
                <a:cs typeface="Arial" panose="020B0604020202020204" pitchFamily="34" charset="0"/>
              </a:rPr>
              <a:t>Likun Wang (NOAA Affiliate) – </a:t>
            </a:r>
            <a:r>
              <a:rPr lang="en-US" u="sng" dirty="0">
                <a:solidFill>
                  <a:srgbClr val="4571D0"/>
                </a:solidFill>
                <a:effectLst/>
                <a:latin typeface="Arial" panose="020B0604020202020204" pitchFamily="34" charset="0"/>
                <a:cs typeface="Arial" panose="020B0604020202020204" pitchFamily="34" charset="0"/>
                <a:hlinkClick r:id="rId6" tooltip="Meeting on 01/13/2021"/>
              </a:rPr>
              <a:t>Investigation Inter-calibration bias</a:t>
            </a:r>
            <a:r>
              <a:rPr lang="en-US" u="sng" dirty="0">
                <a:solidFill>
                  <a:srgbClr val="4571D0"/>
                </a:solidFill>
                <a:effectLst/>
                <a:latin typeface="Arial" panose="020B0604020202020204" pitchFamily="34" charset="0"/>
                <a:cs typeface="Arial" panose="020B0604020202020204" pitchFamily="34" charset="0"/>
              </a:rPr>
              <a:t> for </a:t>
            </a:r>
            <a:r>
              <a:rPr lang="en-US" u="sng" dirty="0">
                <a:solidFill>
                  <a:srgbClr val="4571D0"/>
                </a:solidFill>
                <a:effectLst/>
                <a:latin typeface="Arial" panose="020B0604020202020204" pitchFamily="34" charset="0"/>
                <a:cs typeface="Arial" panose="020B0604020202020204" pitchFamily="34" charset="0"/>
                <a:hlinkClick r:id="rId6" tooltip="Meeting on 01/13/2021"/>
              </a:rPr>
              <a:t>3.9 µm</a:t>
            </a:r>
            <a:r>
              <a:rPr lang="en-US" u="sng" dirty="0">
                <a:solidFill>
                  <a:srgbClr val="4571D0"/>
                </a:solidFill>
                <a:effectLst/>
                <a:latin typeface="Arial" panose="020B0604020202020204" pitchFamily="34" charset="0"/>
                <a:cs typeface="Arial" panose="020B0604020202020204" pitchFamily="34" charset="0"/>
              </a:rPr>
              <a:t> </a:t>
            </a:r>
            <a:r>
              <a:rPr lang="en-US" u="sng" dirty="0">
                <a:effectLst/>
                <a:latin typeface="Arial" panose="020B0604020202020204" pitchFamily="34" charset="0"/>
                <a:cs typeface="Arial" panose="020B0604020202020204" pitchFamily="34" charset="0"/>
              </a:rPr>
              <a:t>(03/29/2021)</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7</a:t>
            </a:fld>
            <a:endParaRPr lang="en-US"/>
          </a:p>
        </p:txBody>
      </p:sp>
    </p:spTree>
    <p:extLst>
      <p:ext uri="{BB962C8B-B14F-4D97-AF65-F5344CB8AC3E}">
        <p14:creationId xmlns:p14="http://schemas.microsoft.com/office/powerpoint/2010/main" val="58815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70" y="-1"/>
            <a:ext cx="7814930" cy="885825"/>
          </a:xfrm>
        </p:spPr>
        <p:txBody>
          <a:bodyPr/>
          <a:lstStyle/>
          <a:p>
            <a:r>
              <a:rPr lang="en-US" dirty="0"/>
              <a:t>Highlights: </a:t>
            </a:r>
            <a:br>
              <a:rPr lang="en-US" dirty="0"/>
            </a:br>
            <a:r>
              <a:rPr lang="en-US" dirty="0"/>
              <a:t>Stability of Hyperspectral Reference Instrument </a:t>
            </a:r>
          </a:p>
        </p:txBody>
      </p:sp>
      <p:sp>
        <p:nvSpPr>
          <p:cNvPr id="3" name="Content Placeholder 2"/>
          <p:cNvSpPr>
            <a:spLocks noGrp="1"/>
          </p:cNvSpPr>
          <p:nvPr>
            <p:ph sz="half" idx="1"/>
          </p:nvPr>
        </p:nvSpPr>
        <p:spPr>
          <a:xfrm>
            <a:off x="133300" y="1127760"/>
            <a:ext cx="4587949" cy="5326453"/>
          </a:xfrm>
        </p:spPr>
        <p:txBody>
          <a:bodyPr>
            <a:normAutofit/>
          </a:bodyPr>
          <a:lstStyle/>
          <a:p>
            <a:r>
              <a:rPr lang="en-US" dirty="0"/>
              <a:t>SNPP-</a:t>
            </a:r>
            <a:r>
              <a:rPr lang="en-US" dirty="0" err="1"/>
              <a:t>CrIS</a:t>
            </a:r>
            <a:r>
              <a:rPr lang="en-US" dirty="0"/>
              <a:t> and IASI-B have been selected as reference instruments in IR group for inter-calibration. </a:t>
            </a:r>
          </a:p>
          <a:p>
            <a:endParaRPr lang="en-US" dirty="0"/>
          </a:p>
          <a:p>
            <a:r>
              <a:rPr lang="en-US" dirty="0"/>
              <a:t>The group members closely monitor the difference between </a:t>
            </a:r>
            <a:r>
              <a:rPr lang="en-US" dirty="0" err="1"/>
              <a:t>CrIS</a:t>
            </a:r>
            <a:r>
              <a:rPr lang="en-US" dirty="0"/>
              <a:t> vs </a:t>
            </a:r>
            <a:r>
              <a:rPr lang="en-US" dirty="0" err="1"/>
              <a:t>CrIS</a:t>
            </a:r>
            <a:r>
              <a:rPr lang="en-US" dirty="0"/>
              <a:t>, IASI vs. IASI, and </a:t>
            </a:r>
            <a:r>
              <a:rPr lang="en-US" dirty="0" err="1"/>
              <a:t>CrIS</a:t>
            </a:r>
            <a:r>
              <a:rPr lang="en-US" dirty="0"/>
              <a:t> vs IASI through the direct or indirect inter-comparison.     </a:t>
            </a:r>
          </a:p>
          <a:p>
            <a:endParaRPr lang="en-US" dirty="0"/>
          </a:p>
          <a:p>
            <a:r>
              <a:rPr lang="en-US" dirty="0"/>
              <a:t>The reference instruments are very stable. The agreement between </a:t>
            </a:r>
            <a:r>
              <a:rPr lang="en-US" dirty="0" err="1"/>
              <a:t>CrIS</a:t>
            </a:r>
            <a:r>
              <a:rPr lang="en-US" dirty="0"/>
              <a:t>, AIRS, IASI is very good.   </a:t>
            </a:r>
          </a:p>
        </p:txBody>
      </p:sp>
      <p:sp>
        <p:nvSpPr>
          <p:cNvPr id="5" name="Slide Number Placeholder 4"/>
          <p:cNvSpPr>
            <a:spLocks noGrp="1"/>
          </p:cNvSpPr>
          <p:nvPr>
            <p:ph type="sldNum" sz="quarter" idx="12"/>
          </p:nvPr>
        </p:nvSpPr>
        <p:spPr/>
        <p:txBody>
          <a:bodyPr/>
          <a:lstStyle/>
          <a:p>
            <a:fld id="{96E36F11-A39A-294D-A59D-6180D50ED29D}" type="slidenum">
              <a:rPr lang="en-US" smtClean="0"/>
              <a:pPr/>
              <a:t>8</a:t>
            </a:fld>
            <a:endParaRPr lang="en-US"/>
          </a:p>
        </p:txBody>
      </p:sp>
      <p:pic>
        <p:nvPicPr>
          <p:cNvPr id="11" name="Picture 10">
            <a:extLst>
              <a:ext uri="{FF2B5EF4-FFF2-40B4-BE49-F238E27FC236}">
                <a16:creationId xmlns:a16="http://schemas.microsoft.com/office/drawing/2014/main" id="{288CD80F-6CDF-451C-B9E3-DAF88EB647E4}"/>
              </a:ext>
            </a:extLst>
          </p:cNvPr>
          <p:cNvPicPr>
            <a:picLocks noChangeAspect="1"/>
          </p:cNvPicPr>
          <p:nvPr/>
        </p:nvPicPr>
        <p:blipFill>
          <a:blip r:embed="rId2"/>
          <a:stretch>
            <a:fillRect/>
          </a:stretch>
        </p:blipFill>
        <p:spPr>
          <a:xfrm>
            <a:off x="4721249" y="900549"/>
            <a:ext cx="3534460" cy="3359354"/>
          </a:xfrm>
          <a:prstGeom prst="rect">
            <a:avLst/>
          </a:prstGeom>
        </p:spPr>
      </p:pic>
      <p:sp>
        <p:nvSpPr>
          <p:cNvPr id="14" name="TextBox 13">
            <a:extLst>
              <a:ext uri="{FF2B5EF4-FFF2-40B4-BE49-F238E27FC236}">
                <a16:creationId xmlns:a16="http://schemas.microsoft.com/office/drawing/2014/main" id="{13CAACC9-75F2-4DE6-A049-EC0CECA72356}"/>
              </a:ext>
            </a:extLst>
          </p:cNvPr>
          <p:cNvSpPr txBox="1"/>
          <p:nvPr/>
        </p:nvSpPr>
        <p:spPr>
          <a:xfrm>
            <a:off x="7846618" y="2459889"/>
            <a:ext cx="1462580" cy="369332"/>
          </a:xfrm>
          <a:prstGeom prst="rect">
            <a:avLst/>
          </a:prstGeom>
          <a:noFill/>
        </p:spPr>
        <p:txBody>
          <a:bodyPr wrap="none" rtlCol="0">
            <a:spAutoFit/>
          </a:bodyPr>
          <a:lstStyle/>
          <a:p>
            <a:r>
              <a:rPr lang="en-US" dirty="0"/>
              <a:t> Tobin (2021) </a:t>
            </a:r>
          </a:p>
        </p:txBody>
      </p:sp>
      <p:pic>
        <p:nvPicPr>
          <p:cNvPr id="3076" name="Picture 4">
            <a:extLst>
              <a:ext uri="{FF2B5EF4-FFF2-40B4-BE49-F238E27FC236}">
                <a16:creationId xmlns:a16="http://schemas.microsoft.com/office/drawing/2014/main" id="{6588DFAB-CEDF-471E-93C9-80D9553B7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709" y="4427679"/>
            <a:ext cx="3871539" cy="245549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FE60652-5A72-411B-99F2-11C39A82E8A3}"/>
              </a:ext>
            </a:extLst>
          </p:cNvPr>
          <p:cNvSpPr txBox="1"/>
          <p:nvPr/>
        </p:nvSpPr>
        <p:spPr>
          <a:xfrm>
            <a:off x="4572000" y="4165543"/>
            <a:ext cx="4627805" cy="369332"/>
          </a:xfrm>
          <a:prstGeom prst="rect">
            <a:avLst/>
          </a:prstGeom>
          <a:noFill/>
        </p:spPr>
        <p:txBody>
          <a:bodyPr wrap="none" rtlCol="0">
            <a:spAutoFit/>
          </a:bodyPr>
          <a:lstStyle/>
          <a:p>
            <a:r>
              <a:rPr lang="en-US" b="1" dirty="0">
                <a:solidFill>
                  <a:srgbClr val="0000FF"/>
                </a:solidFill>
              </a:rPr>
              <a:t>Double difference between SNPP and N20 </a:t>
            </a:r>
            <a:r>
              <a:rPr lang="en-US" b="1" dirty="0" err="1">
                <a:solidFill>
                  <a:srgbClr val="0000FF"/>
                </a:solidFill>
              </a:rPr>
              <a:t>CrIS</a:t>
            </a:r>
            <a:endParaRPr lang="en-US" b="1" dirty="0">
              <a:solidFill>
                <a:srgbClr val="0000FF"/>
              </a:solidFill>
            </a:endParaRPr>
          </a:p>
        </p:txBody>
      </p:sp>
      <p:sp>
        <p:nvSpPr>
          <p:cNvPr id="18" name="TextBox 17">
            <a:extLst>
              <a:ext uri="{FF2B5EF4-FFF2-40B4-BE49-F238E27FC236}">
                <a16:creationId xmlns:a16="http://schemas.microsoft.com/office/drawing/2014/main" id="{D089A747-FC07-439C-BF7D-58D275133C45}"/>
              </a:ext>
            </a:extLst>
          </p:cNvPr>
          <p:cNvSpPr txBox="1"/>
          <p:nvPr/>
        </p:nvSpPr>
        <p:spPr>
          <a:xfrm>
            <a:off x="3258669" y="6244751"/>
            <a:ext cx="1491114" cy="369332"/>
          </a:xfrm>
          <a:prstGeom prst="rect">
            <a:avLst/>
          </a:prstGeom>
          <a:noFill/>
        </p:spPr>
        <p:txBody>
          <a:bodyPr wrap="none" rtlCol="0">
            <a:spAutoFit/>
          </a:bodyPr>
          <a:lstStyle/>
          <a:p>
            <a:r>
              <a:rPr lang="en-US" dirty="0"/>
              <a:t> Wang (2021) </a:t>
            </a:r>
          </a:p>
        </p:txBody>
      </p:sp>
    </p:spTree>
    <p:extLst>
      <p:ext uri="{BB962C8B-B14F-4D97-AF65-F5344CB8AC3E}">
        <p14:creationId xmlns:p14="http://schemas.microsoft.com/office/powerpoint/2010/main" val="230126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720" y="19046"/>
            <a:ext cx="7861300" cy="885825"/>
          </a:xfrm>
        </p:spPr>
        <p:txBody>
          <a:bodyPr>
            <a:normAutofit/>
          </a:bodyPr>
          <a:lstStyle/>
          <a:p>
            <a:r>
              <a:rPr lang="en-US" dirty="0"/>
              <a:t>Highlights: </a:t>
            </a:r>
            <a:br>
              <a:rPr lang="en-US" dirty="0"/>
            </a:br>
            <a:r>
              <a:rPr lang="en-US" dirty="0"/>
              <a:t>Cross Community </a:t>
            </a:r>
            <a:r>
              <a:rPr lang="en-US" sz="2400" i="0" dirty="0"/>
              <a:t>Dialogue </a:t>
            </a:r>
            <a:r>
              <a:rPr lang="en-US" sz="2400" dirty="0"/>
              <a:t>with ISSCP-NG and NWP</a:t>
            </a:r>
            <a:r>
              <a:rPr lang="en-US" dirty="0"/>
              <a:t>  </a:t>
            </a:r>
          </a:p>
        </p:txBody>
      </p:sp>
      <p:sp>
        <p:nvSpPr>
          <p:cNvPr id="5" name="Content Placeholder 4"/>
          <p:cNvSpPr>
            <a:spLocks noGrp="1"/>
          </p:cNvSpPr>
          <p:nvPr>
            <p:ph sz="half" idx="1"/>
          </p:nvPr>
        </p:nvSpPr>
        <p:spPr>
          <a:xfrm>
            <a:off x="22860" y="1051034"/>
            <a:ext cx="4965700" cy="5427238"/>
          </a:xfrm>
        </p:spPr>
        <p:txBody>
          <a:bodyPr>
            <a:normAutofit/>
          </a:bodyPr>
          <a:lstStyle/>
          <a:p>
            <a:r>
              <a:rPr lang="en-US" sz="2000" dirty="0"/>
              <a:t>The IR group response to the ECMWF/EUMETSAT NWP SAF Workshop on the treatment of errors in satellite data assimilation to develop the </a:t>
            </a:r>
            <a:r>
              <a:rPr lang="en-US" sz="1600" dirty="0">
                <a:latin typeface="Arial" panose="020B0604020202020204" pitchFamily="34" charset="0"/>
              </a:rPr>
              <a:t>c</a:t>
            </a:r>
            <a:r>
              <a:rPr lang="en-US" sz="1600" b="0" i="0" dirty="0">
                <a:effectLst/>
                <a:latin typeface="Arial" panose="020B0604020202020204" pitchFamily="34" charset="0"/>
              </a:rPr>
              <a:t>ooperative framework between GSICS and the NWP community</a:t>
            </a:r>
            <a:r>
              <a:rPr lang="en-US" sz="2000" dirty="0"/>
              <a:t> </a:t>
            </a:r>
          </a:p>
          <a:p>
            <a:pPr marL="0" indent="0">
              <a:buNone/>
            </a:pPr>
            <a:endParaRPr lang="en-US" sz="2000" dirty="0"/>
          </a:p>
          <a:p>
            <a:r>
              <a:rPr lang="en-US" sz="2000" dirty="0"/>
              <a:t>The IR Group is now building partnership with ISCCP-NG to contribute the ISCCP-NG product through the GSICS inter-calibration product. </a:t>
            </a:r>
          </a:p>
          <a:p>
            <a:endParaRPr lang="en-US" sz="2000" dirty="0"/>
          </a:p>
          <a:p>
            <a:r>
              <a:rPr lang="en-US" sz="2000" dirty="0"/>
              <a:t>More web meetings will be planned next year to exchange ideas and further understand each community’s need.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9</a:t>
            </a:fld>
            <a:endParaRPr lang="en-US"/>
          </a:p>
        </p:txBody>
      </p:sp>
      <p:pic>
        <p:nvPicPr>
          <p:cNvPr id="6" name="Picture 5">
            <a:extLst>
              <a:ext uri="{FF2B5EF4-FFF2-40B4-BE49-F238E27FC236}">
                <a16:creationId xmlns:a16="http://schemas.microsoft.com/office/drawing/2014/main" id="{E8E9326F-EE38-4B80-9FF7-3F5935D92A7A}"/>
              </a:ext>
            </a:extLst>
          </p:cNvPr>
          <p:cNvPicPr>
            <a:picLocks noChangeAspect="1"/>
          </p:cNvPicPr>
          <p:nvPr/>
        </p:nvPicPr>
        <p:blipFill rotWithShape="1">
          <a:blip r:embed="rId2"/>
          <a:srcRect l="2254" t="5176" r="1836" b="7791"/>
          <a:stretch/>
        </p:blipFill>
        <p:spPr>
          <a:xfrm>
            <a:off x="5059680" y="3820686"/>
            <a:ext cx="3891280" cy="1986280"/>
          </a:xfrm>
          <a:prstGeom prst="rect">
            <a:avLst/>
          </a:prstGeom>
        </p:spPr>
      </p:pic>
      <p:sp>
        <p:nvSpPr>
          <p:cNvPr id="10" name="TextBox 9">
            <a:extLst>
              <a:ext uri="{FF2B5EF4-FFF2-40B4-BE49-F238E27FC236}">
                <a16:creationId xmlns:a16="http://schemas.microsoft.com/office/drawing/2014/main" id="{D8C7BBFE-AC59-4FAC-A166-778873131AE8}"/>
              </a:ext>
            </a:extLst>
          </p:cNvPr>
          <p:cNvSpPr txBox="1"/>
          <p:nvPr/>
        </p:nvSpPr>
        <p:spPr>
          <a:xfrm>
            <a:off x="5499100" y="3524735"/>
            <a:ext cx="3012440" cy="369332"/>
          </a:xfrm>
          <a:prstGeom prst="rect">
            <a:avLst/>
          </a:prstGeom>
          <a:noFill/>
        </p:spPr>
        <p:txBody>
          <a:bodyPr wrap="square">
            <a:spAutoFit/>
          </a:bodyPr>
          <a:lstStyle/>
          <a:p>
            <a:r>
              <a:rPr lang="en-US" b="0" i="0" dirty="0" err="1">
                <a:effectLst/>
                <a:latin typeface="Calibri" panose="020F0502020204030204" pitchFamily="34" charset="0"/>
              </a:rPr>
              <a:t>Heidinger</a:t>
            </a:r>
            <a:r>
              <a:rPr lang="en-US" b="0" i="0" dirty="0">
                <a:effectLst/>
                <a:latin typeface="Calibri" panose="020F0502020204030204" pitchFamily="34" charset="0"/>
              </a:rPr>
              <a:t> 2021</a:t>
            </a:r>
            <a:endParaRPr lang="en-US" dirty="0"/>
          </a:p>
        </p:txBody>
      </p:sp>
      <p:pic>
        <p:nvPicPr>
          <p:cNvPr id="12" name="Picture 11">
            <a:extLst>
              <a:ext uri="{FF2B5EF4-FFF2-40B4-BE49-F238E27FC236}">
                <a16:creationId xmlns:a16="http://schemas.microsoft.com/office/drawing/2014/main" id="{36FA9E51-62D9-4F0E-A634-6E069784206A}"/>
              </a:ext>
            </a:extLst>
          </p:cNvPr>
          <p:cNvPicPr>
            <a:picLocks noChangeAspect="1"/>
          </p:cNvPicPr>
          <p:nvPr/>
        </p:nvPicPr>
        <p:blipFill rotWithShape="1">
          <a:blip r:embed="rId3"/>
          <a:srcRect l="26444" t="49501" r="28111" b="14543"/>
          <a:stretch/>
        </p:blipFill>
        <p:spPr>
          <a:xfrm>
            <a:off x="4965700" y="1258749"/>
            <a:ext cx="4155440" cy="1849394"/>
          </a:xfrm>
          <a:prstGeom prst="rect">
            <a:avLst/>
          </a:prstGeom>
        </p:spPr>
      </p:pic>
      <p:sp>
        <p:nvSpPr>
          <p:cNvPr id="13" name="TextBox 12">
            <a:extLst>
              <a:ext uri="{FF2B5EF4-FFF2-40B4-BE49-F238E27FC236}">
                <a16:creationId xmlns:a16="http://schemas.microsoft.com/office/drawing/2014/main" id="{7752E983-F90D-4332-97C1-8C78CD3DF5D1}"/>
              </a:ext>
            </a:extLst>
          </p:cNvPr>
          <p:cNvSpPr txBox="1"/>
          <p:nvPr/>
        </p:nvSpPr>
        <p:spPr>
          <a:xfrm>
            <a:off x="6004560" y="1063136"/>
            <a:ext cx="1568506" cy="369332"/>
          </a:xfrm>
          <a:prstGeom prst="rect">
            <a:avLst/>
          </a:prstGeom>
          <a:noFill/>
        </p:spPr>
        <p:txBody>
          <a:bodyPr wrap="none" rtlCol="0">
            <a:spAutoFit/>
          </a:bodyPr>
          <a:lstStyle/>
          <a:p>
            <a:r>
              <a:rPr lang="en-US" dirty="0" err="1"/>
              <a:t>Hewison</a:t>
            </a:r>
            <a:r>
              <a:rPr lang="en-US" dirty="0"/>
              <a:t> 2021 </a:t>
            </a:r>
          </a:p>
        </p:txBody>
      </p:sp>
    </p:spTree>
    <p:extLst>
      <p:ext uri="{BB962C8B-B14F-4D97-AF65-F5344CB8AC3E}">
        <p14:creationId xmlns:p14="http://schemas.microsoft.com/office/powerpoint/2010/main" val="1065696204"/>
      </p:ext>
    </p:extLst>
  </p:cSld>
  <p:clrMapOvr>
    <a:masterClrMapping/>
  </p:clrMapOvr>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1B136CF-ACD6-40F1-A501-AC7F17619019}">
  <we:reference id="wa104379504" version="1.0.1.0" store="en-US" storeType="OMEX"/>
  <we:alternateReferences>
    <we:reference id="WA104379504" version="1.0.1.0" store="WA104379504"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77716</TotalTime>
  <Words>1764</Words>
  <Application>Microsoft Office PowerPoint</Application>
  <PresentationFormat>On-screen Show (4:3)</PresentationFormat>
  <Paragraphs>294</Paragraphs>
  <Slides>18</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vt:lpstr>
      <vt:lpstr>Baskerville Old Face</vt:lpstr>
      <vt:lpstr>Calibri</vt:lpstr>
      <vt:lpstr>Century</vt:lpstr>
      <vt:lpstr>Tahoma</vt:lpstr>
      <vt:lpstr>Times New Roman</vt:lpstr>
      <vt:lpstr>NPP_FOR</vt:lpstr>
      <vt:lpstr> GRWG IR Sub-Group Briefing Report</vt:lpstr>
      <vt:lpstr>Outline</vt:lpstr>
      <vt:lpstr>Review Scope of the IR Sub-Group</vt:lpstr>
      <vt:lpstr>Instruments and Measurements </vt:lpstr>
      <vt:lpstr>Current Sub-Group Activities (i)</vt:lpstr>
      <vt:lpstr>Current Sub-Group Activities (ii)</vt:lpstr>
      <vt:lpstr>Five Web Meeting in 2020-2021</vt:lpstr>
      <vt:lpstr>Highlights:  Stability of Hyperspectral Reference Instrument </vt:lpstr>
      <vt:lpstr>Highlights:  Cross Community Dialogue with ISSCP-NG and NWP  </vt:lpstr>
      <vt:lpstr>Highlights  Gaping Filling Extending to IASI SW Range  </vt:lpstr>
      <vt:lpstr>Highlights Investigation of  IASI inter-calibration Bias at SW </vt:lpstr>
      <vt:lpstr>Highlights Optimizing Inter-Calibration Algorithm</vt:lpstr>
      <vt:lpstr>PowerPoint Presentation</vt:lpstr>
      <vt:lpstr>Action Review </vt:lpstr>
      <vt:lpstr>Discussion for Future Plans and Issues</vt:lpstr>
      <vt:lpstr>Session I – General Topics for IR Calibration </vt:lpstr>
      <vt:lpstr>Session II – GEO-LEO inter-calibration</vt:lpstr>
      <vt:lpstr>Summary</vt:lpstr>
    </vt:vector>
  </TitlesOfParts>
  <Company>Lockheed Martin IS&amp;GS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Chris Barnet</dc:creator>
  <cp:lastModifiedBy>Likun Wang</cp:lastModifiedBy>
  <cp:revision>3422</cp:revision>
  <dcterms:created xsi:type="dcterms:W3CDTF">2011-10-05T18:31:57Z</dcterms:created>
  <dcterms:modified xsi:type="dcterms:W3CDTF">2021-04-02T05:22:32Z</dcterms:modified>
</cp:coreProperties>
</file>