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0" r:id="rId1"/>
    <p:sldMasterId id="2147484092" r:id="rId2"/>
  </p:sldMasterIdLst>
  <p:notesMasterIdLst>
    <p:notesMasterId r:id="rId15"/>
  </p:notesMasterIdLst>
  <p:handoutMasterIdLst>
    <p:handoutMasterId r:id="rId16"/>
  </p:handoutMasterIdLst>
  <p:sldIdLst>
    <p:sldId id="682" r:id="rId3"/>
    <p:sldId id="798" r:id="rId4"/>
    <p:sldId id="803" r:id="rId5"/>
    <p:sldId id="258" r:id="rId6"/>
    <p:sldId id="804" r:id="rId7"/>
    <p:sldId id="805" r:id="rId8"/>
    <p:sldId id="806" r:id="rId9"/>
    <p:sldId id="799" r:id="rId10"/>
    <p:sldId id="714" r:id="rId11"/>
    <p:sldId id="797" r:id="rId12"/>
    <p:sldId id="708" r:id="rId13"/>
    <p:sldId id="690" r:id="rId14"/>
  </p:sldIdLst>
  <p:sldSz cx="9906000" cy="6858000" type="A4"/>
  <p:notesSz cx="7010400" cy="9296400"/>
  <p:defaultTextStyle>
    <a:defPPr>
      <a:defRPr lang="en-GB"/>
    </a:defPPr>
    <a:lvl1pPr algn="l" rtl="0" fontAlgn="base">
      <a:spcBef>
        <a:spcPct val="0"/>
      </a:spcBef>
      <a:spcAft>
        <a:spcPct val="0"/>
      </a:spcAft>
      <a:defRPr sz="900" b="1" kern="1200">
        <a:solidFill>
          <a:schemeClr val="bg1"/>
        </a:solidFill>
        <a:latin typeface="Tahoma" pitchFamily="34" charset="0"/>
        <a:ea typeface="+mn-ea"/>
        <a:cs typeface="+mn-cs"/>
      </a:defRPr>
    </a:lvl1pPr>
    <a:lvl2pPr marL="457200" algn="l" rtl="0" fontAlgn="base">
      <a:spcBef>
        <a:spcPct val="0"/>
      </a:spcBef>
      <a:spcAft>
        <a:spcPct val="0"/>
      </a:spcAft>
      <a:defRPr sz="900" b="1" kern="1200">
        <a:solidFill>
          <a:schemeClr val="bg1"/>
        </a:solidFill>
        <a:latin typeface="Tahoma" pitchFamily="34" charset="0"/>
        <a:ea typeface="+mn-ea"/>
        <a:cs typeface="+mn-cs"/>
      </a:defRPr>
    </a:lvl2pPr>
    <a:lvl3pPr marL="914400" algn="l" rtl="0" fontAlgn="base">
      <a:spcBef>
        <a:spcPct val="0"/>
      </a:spcBef>
      <a:spcAft>
        <a:spcPct val="0"/>
      </a:spcAft>
      <a:defRPr sz="900" b="1" kern="1200">
        <a:solidFill>
          <a:schemeClr val="bg1"/>
        </a:solidFill>
        <a:latin typeface="Tahoma" pitchFamily="34" charset="0"/>
        <a:ea typeface="+mn-ea"/>
        <a:cs typeface="+mn-cs"/>
      </a:defRPr>
    </a:lvl3pPr>
    <a:lvl4pPr marL="1371600" algn="l" rtl="0" fontAlgn="base">
      <a:spcBef>
        <a:spcPct val="0"/>
      </a:spcBef>
      <a:spcAft>
        <a:spcPct val="0"/>
      </a:spcAft>
      <a:defRPr sz="900" b="1" kern="1200">
        <a:solidFill>
          <a:schemeClr val="bg1"/>
        </a:solidFill>
        <a:latin typeface="Tahoma" pitchFamily="34" charset="0"/>
        <a:ea typeface="+mn-ea"/>
        <a:cs typeface="+mn-cs"/>
      </a:defRPr>
    </a:lvl4pPr>
    <a:lvl5pPr marL="1828800" algn="l" rtl="0" fontAlgn="base">
      <a:spcBef>
        <a:spcPct val="0"/>
      </a:spcBef>
      <a:spcAft>
        <a:spcPct val="0"/>
      </a:spcAft>
      <a:defRPr sz="900" b="1" kern="1200">
        <a:solidFill>
          <a:schemeClr val="bg1"/>
        </a:solidFill>
        <a:latin typeface="Tahoma" pitchFamily="34" charset="0"/>
        <a:ea typeface="+mn-ea"/>
        <a:cs typeface="+mn-cs"/>
      </a:defRPr>
    </a:lvl5pPr>
    <a:lvl6pPr marL="2286000" algn="l" defTabSz="914400" rtl="0" eaLnBrk="1" latinLnBrk="0" hangingPunct="1">
      <a:defRPr sz="900" b="1" kern="1200">
        <a:solidFill>
          <a:schemeClr val="bg1"/>
        </a:solidFill>
        <a:latin typeface="Tahoma" pitchFamily="34" charset="0"/>
        <a:ea typeface="+mn-ea"/>
        <a:cs typeface="+mn-cs"/>
      </a:defRPr>
    </a:lvl6pPr>
    <a:lvl7pPr marL="2743200" algn="l" defTabSz="914400" rtl="0" eaLnBrk="1" latinLnBrk="0" hangingPunct="1">
      <a:defRPr sz="900" b="1" kern="1200">
        <a:solidFill>
          <a:schemeClr val="bg1"/>
        </a:solidFill>
        <a:latin typeface="Tahoma" pitchFamily="34" charset="0"/>
        <a:ea typeface="+mn-ea"/>
        <a:cs typeface="+mn-cs"/>
      </a:defRPr>
    </a:lvl7pPr>
    <a:lvl8pPr marL="3200400" algn="l" defTabSz="914400" rtl="0" eaLnBrk="1" latinLnBrk="0" hangingPunct="1">
      <a:defRPr sz="900" b="1" kern="1200">
        <a:solidFill>
          <a:schemeClr val="bg1"/>
        </a:solidFill>
        <a:latin typeface="Tahoma" pitchFamily="34" charset="0"/>
        <a:ea typeface="+mn-ea"/>
        <a:cs typeface="+mn-cs"/>
      </a:defRPr>
    </a:lvl8pPr>
    <a:lvl9pPr marL="3657600" algn="l" defTabSz="914400" rtl="0" eaLnBrk="1" latinLnBrk="0" hangingPunct="1">
      <a:defRPr sz="900" b="1" kern="1200">
        <a:solidFill>
          <a:schemeClr val="bg1"/>
        </a:solidFill>
        <a:latin typeface="Tahoma" pitchFamily="34" charset="0"/>
        <a:ea typeface="+mn-ea"/>
        <a:cs typeface="+mn-cs"/>
      </a:defRPr>
    </a:lvl9pPr>
  </p:defaultTextStyle>
  <p:extLst>
    <p:ext uri="{EFAFB233-063F-42B5-8137-9DF3F51BA10A}">
      <p15:sldGuideLst xmlns:p15="http://schemas.microsoft.com/office/powerpoint/2012/main">
        <p15:guide id="1" orient="horz" pos="1164">
          <p15:clr>
            <a:srgbClr val="A4A3A4"/>
          </p15:clr>
        </p15:guide>
        <p15:guide id="2" orient="horz" pos="1410">
          <p15:clr>
            <a:srgbClr val="A4A3A4"/>
          </p15:clr>
        </p15:guide>
        <p15:guide id="3" orient="horz" pos="2715">
          <p15:clr>
            <a:srgbClr val="A4A3A4"/>
          </p15:clr>
        </p15:guide>
        <p15:guide id="4" orient="horz" pos="2389">
          <p15:clr>
            <a:srgbClr val="A4A3A4"/>
          </p15:clr>
        </p15:guide>
        <p15:guide id="5" orient="horz" pos="2064">
          <p15:clr>
            <a:srgbClr val="A4A3A4"/>
          </p15:clr>
        </p15:guide>
        <p15:guide id="6" orient="horz" pos="1735">
          <p15:clr>
            <a:srgbClr val="A4A3A4"/>
          </p15:clr>
        </p15:guide>
        <p15:guide id="7" orient="horz" pos="3369">
          <p15:clr>
            <a:srgbClr val="A4A3A4"/>
          </p15:clr>
        </p15:guide>
        <p15:guide id="8" orient="horz" pos="3698">
          <p15:clr>
            <a:srgbClr val="A4A3A4"/>
          </p15:clr>
        </p15:guide>
        <p15:guide id="9" pos="4214">
          <p15:clr>
            <a:srgbClr val="A4A3A4"/>
          </p15:clr>
        </p15:guide>
        <p15:guide id="10" pos="358">
          <p15:clr>
            <a:srgbClr val="A4A3A4"/>
          </p15:clr>
        </p15:guide>
        <p15:guide id="11" pos="912">
          <p15:clr>
            <a:srgbClr val="A4A3A4"/>
          </p15:clr>
        </p15:guide>
        <p15:guide id="12" pos="4879">
          <p15:clr>
            <a:srgbClr val="A4A3A4"/>
          </p15:clr>
        </p15:guide>
        <p15:guide id="13" pos="5556">
          <p15:clr>
            <a:srgbClr val="A4A3A4"/>
          </p15:clr>
        </p15:guide>
        <p15:guide id="14" pos="1424">
          <p15:clr>
            <a:srgbClr val="A4A3A4"/>
          </p15:clr>
        </p15:guide>
        <p15:guide id="15" pos="402">
          <p15:clr>
            <a:srgbClr val="A4A3A4"/>
          </p15:clr>
        </p15:guide>
        <p15:guide id="16" pos="1795">
          <p15:clr>
            <a:srgbClr val="A4A3A4"/>
          </p15:clr>
        </p15:guide>
      </p15:sldGuideLst>
    </p:ext>
    <p:ext uri="{2D200454-40CA-4A62-9FC3-DE9A4176ACB9}">
      <p15:notesGuideLst xmlns:p15="http://schemas.microsoft.com/office/powerpoint/2012/main">
        <p15:guide id="1" orient="horz" pos="2928">
          <p15:clr>
            <a:srgbClr val="A4A3A4"/>
          </p15:clr>
        </p15:guide>
        <p15:guide id="2" pos="22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77"/>
    <a:srgbClr val="A2DADE"/>
    <a:srgbClr val="3333FF"/>
    <a:srgbClr val="4E0B55"/>
    <a:srgbClr val="009900"/>
    <a:srgbClr val="FF9900"/>
    <a:srgbClr val="EE2D24"/>
    <a:srgbClr val="C7A775"/>
    <a:srgbClr val="00B5EF"/>
    <a:srgbClr val="CDE3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ACB99F-D006-0000-B746-871A2EE65C23}" v="3" dt="2021-03-31T14:14:00.9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2" autoAdjust="0"/>
    <p:restoredTop sz="81517" autoAdjust="0"/>
  </p:normalViewPr>
  <p:slideViewPr>
    <p:cSldViewPr snapToGrid="0">
      <p:cViewPr varScale="1">
        <p:scale>
          <a:sx n="93" d="100"/>
          <a:sy n="93" d="100"/>
        </p:scale>
        <p:origin x="1998" y="90"/>
      </p:cViewPr>
      <p:guideLst>
        <p:guide orient="horz" pos="1164"/>
        <p:guide orient="horz" pos="1410"/>
        <p:guide orient="horz" pos="2715"/>
        <p:guide orient="horz" pos="2389"/>
        <p:guide orient="horz" pos="2064"/>
        <p:guide orient="horz" pos="1735"/>
        <p:guide orient="horz" pos="3369"/>
        <p:guide orient="horz" pos="3698"/>
        <p:guide pos="4214"/>
        <p:guide pos="358"/>
        <p:guide pos="912"/>
        <p:guide pos="4879"/>
        <p:guide pos="5556"/>
        <p:guide pos="1424"/>
        <p:guide pos="402"/>
        <p:guide pos="1795"/>
      </p:guideLst>
    </p:cSldViewPr>
  </p:slideViewPr>
  <p:outlineViewPr>
    <p:cViewPr>
      <p:scale>
        <a:sx n="33" d="100"/>
        <a:sy n="33" d="100"/>
      </p:scale>
      <p:origin x="0" y="0"/>
    </p:cViewPr>
  </p:outlineViewPr>
  <p:notesTextViewPr>
    <p:cViewPr>
      <p:scale>
        <a:sx n="3" d="2"/>
        <a:sy n="3" d="2"/>
      </p:scale>
      <p:origin x="0" y="0"/>
    </p:cViewPr>
  </p:notesTextViewPr>
  <p:sorterViewPr>
    <p:cViewPr>
      <p:scale>
        <a:sx n="90" d="100"/>
        <a:sy n="90" d="100"/>
      </p:scale>
      <p:origin x="0" y="0"/>
    </p:cViewPr>
  </p:sorterViewPr>
  <p:notesViewPr>
    <p:cSldViewPr snapToGrid="0">
      <p:cViewPr varScale="1">
        <p:scale>
          <a:sx n="61" d="100"/>
          <a:sy n="61" d="100"/>
        </p:scale>
        <p:origin x="1968" y="72"/>
      </p:cViewPr>
      <p:guideLst>
        <p:guide orient="horz" pos="2928"/>
        <p:guide pos="2207"/>
      </p:guideLst>
    </p:cSldViewPr>
  </p:notes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ik Bali" userId="S::mbali@umd.edu::4a755868-38a8-4d7f-ad2e-0f6e6fc839b4" providerId="AD" clId="Web-{AAACB99F-D006-0000-B746-871A2EE65C23}"/>
    <pc:docChg chg="modSld">
      <pc:chgData name="Manik Bali" userId="S::mbali@umd.edu::4a755868-38a8-4d7f-ad2e-0f6e6fc839b4" providerId="AD" clId="Web-{AAACB99F-D006-0000-B746-871A2EE65C23}" dt="2021-03-31T14:14:00.927" v="2" actId="20577"/>
      <pc:docMkLst>
        <pc:docMk/>
      </pc:docMkLst>
      <pc:sldChg chg="modSp">
        <pc:chgData name="Manik Bali" userId="S::mbali@umd.edu::4a755868-38a8-4d7f-ad2e-0f6e6fc839b4" providerId="AD" clId="Web-{AAACB99F-D006-0000-B746-871A2EE65C23}" dt="2021-03-31T14:14:00.927" v="2" actId="20577"/>
        <pc:sldMkLst>
          <pc:docMk/>
          <pc:sldMk cId="1529341967" sldId="714"/>
        </pc:sldMkLst>
        <pc:spChg chg="mod">
          <ac:chgData name="Manik Bali" userId="S::mbali@umd.edu::4a755868-38a8-4d7f-ad2e-0f6e6fc839b4" providerId="AD" clId="Web-{AAACB99F-D006-0000-B746-871A2EE65C23}" dt="2021-03-31T14:14:00.927" v="2" actId="20577"/>
          <ac:spMkLst>
            <pc:docMk/>
            <pc:sldMk cId="1529341967" sldId="714"/>
            <ac:spMk id="3" creationId="{DE6ED107-7A07-4A11-8CCD-849C33D4D6B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79" name="Rectangle 3"/>
          <p:cNvSpPr>
            <a:spLocks noGrp="1" noChangeArrowheads="1"/>
          </p:cNvSpPr>
          <p:nvPr>
            <p:ph type="dt" sz="quarter" idx="1"/>
          </p:nvPr>
        </p:nvSpPr>
        <p:spPr bwMode="auto">
          <a:xfrm>
            <a:off x="6024396" y="0"/>
            <a:ext cx="102271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9BDA86A5-C3F8-4600-8CE3-C04B72EF9C2F}" type="datetime4">
              <a:rPr lang="en-GB" smtClean="0"/>
              <a:pPr>
                <a:defRPr/>
              </a:pPr>
              <a:t>31 March 2021</a:t>
            </a:fld>
            <a:endParaRPr lang="de-DE"/>
          </a:p>
        </p:txBody>
      </p:sp>
      <p:sp>
        <p:nvSpPr>
          <p:cNvPr id="126980" name="Rectangle 4"/>
          <p:cNvSpPr>
            <a:spLocks noGrp="1" noChangeArrowheads="1"/>
          </p:cNvSpPr>
          <p:nvPr>
            <p:ph type="ftr" sz="quarter" idx="2"/>
          </p:nvPr>
        </p:nvSpPr>
        <p:spPr bwMode="auto">
          <a:xfrm>
            <a:off x="0" y="9104302"/>
            <a:ext cx="6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81" name="Rectangle 5"/>
          <p:cNvSpPr>
            <a:spLocks noGrp="1" noChangeArrowheads="1"/>
          </p:cNvSpPr>
          <p:nvPr>
            <p:ph type="sldNum" sz="quarter" idx="3"/>
          </p:nvPr>
        </p:nvSpPr>
        <p:spPr bwMode="auto">
          <a:xfrm>
            <a:off x="6859562" y="9104302"/>
            <a:ext cx="18755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173C6697-A4F6-43B0-B68C-324E1280CAFB}" type="slidenum">
              <a:rPr lang="de-DE"/>
              <a:pPr>
                <a:defRPr/>
              </a:pPr>
              <a:t>‹#›</a:t>
            </a:fld>
            <a:endParaRPr lang="de-DE"/>
          </a:p>
        </p:txBody>
      </p:sp>
    </p:spTree>
    <p:extLst>
      <p:ext uri="{BB962C8B-B14F-4D97-AF65-F5344CB8AC3E}">
        <p14:creationId xmlns:p14="http://schemas.microsoft.com/office/powerpoint/2010/main" val="194578080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5" name="Rectangle 3"/>
          <p:cNvSpPr>
            <a:spLocks noGrp="1" noChangeArrowheads="1"/>
          </p:cNvSpPr>
          <p:nvPr>
            <p:ph type="dt" idx="1"/>
          </p:nvPr>
        </p:nvSpPr>
        <p:spPr bwMode="auto">
          <a:xfrm>
            <a:off x="3973283"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AF3C147A-0D2F-4A49-8F4F-33980B94F1F7}" type="datetime4">
              <a:rPr lang="en-GB" smtClean="0"/>
              <a:pPr>
                <a:defRPr/>
              </a:pPr>
              <a:t>31 March 2021</a:t>
            </a:fld>
            <a:endParaRPr lang="de-DE"/>
          </a:p>
        </p:txBody>
      </p:sp>
      <p:sp>
        <p:nvSpPr>
          <p:cNvPr id="33796" name="Rectangle 4"/>
          <p:cNvSpPr>
            <a:spLocks noGrp="1" noRot="1" noChangeAspect="1" noChangeArrowheads="1" noTextEdit="1"/>
          </p:cNvSpPr>
          <p:nvPr>
            <p:ph type="sldImg" idx="2"/>
          </p:nvPr>
        </p:nvSpPr>
        <p:spPr bwMode="auto">
          <a:xfrm>
            <a:off x="987425" y="695325"/>
            <a:ext cx="503555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2829" y="4414824"/>
            <a:ext cx="5144742" cy="4185907"/>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8" name="Rectangle 6"/>
          <p:cNvSpPr>
            <a:spLocks noGrp="1" noChangeArrowheads="1"/>
          </p:cNvSpPr>
          <p:nvPr>
            <p:ph type="ftr" sz="quarter" idx="4"/>
          </p:nvPr>
        </p:nvSpPr>
        <p:spPr bwMode="auto">
          <a:xfrm>
            <a:off x="0"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9" name="Rectangle 7"/>
          <p:cNvSpPr>
            <a:spLocks noGrp="1" noChangeArrowheads="1"/>
          </p:cNvSpPr>
          <p:nvPr>
            <p:ph type="sldNum" sz="quarter" idx="5"/>
          </p:nvPr>
        </p:nvSpPr>
        <p:spPr bwMode="auto">
          <a:xfrm>
            <a:off x="3973283"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123812D3-E89D-4B71-A037-BF846B8DE299}" type="slidenum">
              <a:rPr lang="de-DE"/>
              <a:pPr>
                <a:defRPr/>
              </a:pPr>
              <a:t>‹#›</a:t>
            </a:fld>
            <a:endParaRPr lang="de-DE"/>
          </a:p>
        </p:txBody>
      </p:sp>
    </p:spTree>
    <p:extLst>
      <p:ext uri="{BB962C8B-B14F-4D97-AF65-F5344CB8AC3E}">
        <p14:creationId xmlns:p14="http://schemas.microsoft.com/office/powerpoint/2010/main" val="3200497074"/>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3FB869D-7AE8-45BD-AD5A-D0DA05E60C73}" type="slidenum">
              <a:rPr lang="de-DE" smtClean="0"/>
              <a:pPr/>
              <a:t>1</a:t>
            </a:fld>
            <a:endParaRPr lang="de-DE"/>
          </a:p>
        </p:txBody>
      </p:sp>
      <p:sp>
        <p:nvSpPr>
          <p:cNvPr id="34819" name="Rectangle 2"/>
          <p:cNvSpPr>
            <a:spLocks noGrp="1" noRot="1" noChangeAspect="1" noChangeArrowheads="1" noTextEdit="1"/>
          </p:cNvSpPr>
          <p:nvPr>
            <p:ph type="sldImg"/>
          </p:nvPr>
        </p:nvSpPr>
        <p:spPr>
          <a:xfrm>
            <a:off x="987425" y="695325"/>
            <a:ext cx="5035550" cy="3486150"/>
          </a:xfrm>
          <a:ln/>
        </p:spPr>
      </p:sp>
      <p:sp>
        <p:nvSpPr>
          <p:cNvPr id="34820" name="Rectangle 3"/>
          <p:cNvSpPr>
            <a:spLocks noGrp="1" noChangeArrowheads="1"/>
          </p:cNvSpPr>
          <p:nvPr>
            <p:ph type="body" idx="1"/>
          </p:nvPr>
        </p:nvSpPr>
        <p:spPr>
          <a:noFill/>
          <a:ln/>
        </p:spPr>
        <p:txBody>
          <a:bodyPr/>
          <a:lstStyle/>
          <a:p>
            <a:endParaRPr lang="de-DE" dirty="0"/>
          </a:p>
        </p:txBody>
      </p:sp>
      <p:sp>
        <p:nvSpPr>
          <p:cNvPr id="5" name="Date Placeholder 4"/>
          <p:cNvSpPr>
            <a:spLocks noGrp="1"/>
          </p:cNvSpPr>
          <p:nvPr>
            <p:ph type="dt" idx="10"/>
          </p:nvPr>
        </p:nvSpPr>
        <p:spPr/>
        <p:txBody>
          <a:bodyPr/>
          <a:lstStyle/>
          <a:p>
            <a:pPr>
              <a:defRPr/>
            </a:pPr>
            <a:fld id="{84E8CFAD-6A94-4CB7-B32D-926ACF4E508E}" type="datetime4">
              <a:rPr lang="en-GB" smtClean="0"/>
              <a:pPr>
                <a:defRPr/>
              </a:pPr>
              <a:t>31 March 2021</a:t>
            </a:fld>
            <a:endParaRPr lang="de-DE"/>
          </a:p>
        </p:txBody>
      </p:sp>
    </p:spTree>
    <p:extLst>
      <p:ext uri="{BB962C8B-B14F-4D97-AF65-F5344CB8AC3E}">
        <p14:creationId xmlns:p14="http://schemas.microsoft.com/office/powerpoint/2010/main" val="3483701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fld id="{AF3C147A-0D2F-4A49-8F4F-33980B94F1F7}" type="datetime4">
              <a:rPr lang="en-GB" smtClean="0"/>
              <a:pPr>
                <a:defRPr/>
              </a:pPr>
              <a:t>31 March 2021</a:t>
            </a:fld>
            <a:endParaRPr lang="de-DE"/>
          </a:p>
        </p:txBody>
      </p:sp>
      <p:sp>
        <p:nvSpPr>
          <p:cNvPr id="5" name="Slide Number Placeholder 4"/>
          <p:cNvSpPr>
            <a:spLocks noGrp="1"/>
          </p:cNvSpPr>
          <p:nvPr>
            <p:ph type="sldNum" sz="quarter" idx="5"/>
          </p:nvPr>
        </p:nvSpPr>
        <p:spPr/>
        <p:txBody>
          <a:bodyPr/>
          <a:lstStyle/>
          <a:p>
            <a:pPr>
              <a:defRPr/>
            </a:pPr>
            <a:fld id="{123812D3-E89D-4B71-A037-BF846B8DE299}" type="slidenum">
              <a:rPr lang="de-DE" smtClean="0"/>
              <a:pPr>
                <a:defRPr/>
              </a:pPr>
              <a:t>3</a:t>
            </a:fld>
            <a:endParaRPr lang="de-DE"/>
          </a:p>
        </p:txBody>
      </p:sp>
    </p:spTree>
    <p:extLst>
      <p:ext uri="{BB962C8B-B14F-4D97-AF65-F5344CB8AC3E}">
        <p14:creationId xmlns:p14="http://schemas.microsoft.com/office/powerpoint/2010/main" val="1833636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fld id="{AF3C147A-0D2F-4A49-8F4F-33980B94F1F7}" type="datetime4">
              <a:rPr lang="en-GB" smtClean="0"/>
              <a:pPr>
                <a:defRPr/>
              </a:pPr>
              <a:t>31 March 2021</a:t>
            </a:fld>
            <a:endParaRPr lang="de-DE"/>
          </a:p>
        </p:txBody>
      </p:sp>
      <p:sp>
        <p:nvSpPr>
          <p:cNvPr id="5" name="Slide Number Placeholder 4"/>
          <p:cNvSpPr>
            <a:spLocks noGrp="1"/>
          </p:cNvSpPr>
          <p:nvPr>
            <p:ph type="sldNum" sz="quarter" idx="5"/>
          </p:nvPr>
        </p:nvSpPr>
        <p:spPr/>
        <p:txBody>
          <a:bodyPr/>
          <a:lstStyle/>
          <a:p>
            <a:pPr>
              <a:defRPr/>
            </a:pPr>
            <a:fld id="{123812D3-E89D-4B71-A037-BF846B8DE299}" type="slidenum">
              <a:rPr lang="de-DE" smtClean="0"/>
              <a:pPr>
                <a:defRPr/>
              </a:pPr>
              <a:t>9</a:t>
            </a:fld>
            <a:endParaRPr lang="de-DE"/>
          </a:p>
        </p:txBody>
      </p:sp>
    </p:spTree>
    <p:extLst>
      <p:ext uri="{BB962C8B-B14F-4D97-AF65-F5344CB8AC3E}">
        <p14:creationId xmlns:p14="http://schemas.microsoft.com/office/powerpoint/2010/main" val="18827442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693991"/>
            <a:ext cx="84201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485900" y="4429125"/>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pic>
        <p:nvPicPr>
          <p:cNvPr id="57346" name="Picture 2" descr="H:\MY DOCUMENTS\GSICS\logo\GSICS500px.png"/>
          <p:cNvPicPr>
            <a:picLocks noChangeAspect="1" noChangeArrowheads="1"/>
          </p:cNvPicPr>
          <p:nvPr userDrawn="1"/>
        </p:nvPicPr>
        <p:blipFill>
          <a:blip r:embed="rId2" cstate="print"/>
          <a:srcRect/>
          <a:stretch>
            <a:fillRect/>
          </a:stretch>
        </p:blipFill>
        <p:spPr bwMode="auto">
          <a:xfrm>
            <a:off x="2571750" y="185739"/>
            <a:ext cx="4762500" cy="1933575"/>
          </a:xfrm>
          <a:prstGeom prst="rect">
            <a:avLst/>
          </a:prstGeom>
          <a:noFill/>
        </p:spPr>
      </p:pic>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5"/>
            <a:ext cx="2414588"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6578" y="274645"/>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721725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485900" y="4429125"/>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lick to edit Master subtitle style</a:t>
            </a:r>
            <a:endParaRPr lang="en-GB" dirty="0"/>
          </a:p>
        </p:txBody>
      </p:sp>
      <p:pic>
        <p:nvPicPr>
          <p:cNvPr id="57346" name="Picture 2" descr="H:\MY DOCUMENTS\GSICS\logo\GSICS500px.png"/>
          <p:cNvPicPr>
            <a:picLocks noChangeAspect="1" noChangeArrowheads="1"/>
          </p:cNvPicPr>
          <p:nvPr userDrawn="1"/>
        </p:nvPicPr>
        <p:blipFill>
          <a:blip r:embed="rId2" cstate="print"/>
          <a:srcRect/>
          <a:stretch>
            <a:fillRect/>
          </a:stretch>
        </p:blipFill>
        <p:spPr bwMode="auto">
          <a:xfrm>
            <a:off x="2571750" y="185743"/>
            <a:ext cx="4762500" cy="1933575"/>
          </a:xfrm>
          <a:prstGeom prst="rect">
            <a:avLst/>
          </a:prstGeom>
          <a:noFill/>
        </p:spPr>
      </p:pic>
    </p:spTree>
    <p:extLst>
      <p:ext uri="{BB962C8B-B14F-4D97-AF65-F5344CB8AC3E}">
        <p14:creationId xmlns:p14="http://schemas.microsoft.com/office/powerpoint/2010/main" val="881664258"/>
      </p:ext>
    </p:extLst>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A91DDB4-A1EA-D34D-A54D-6A3040BE37A8}" type="datetimeFigureOut">
              <a:rPr kumimoji="1" lang="ja-JP" altLang="en-US" smtClean="0"/>
              <a:t>2021/3/31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7B8A12-C1B3-254F-982E-E2BF8D647DD0}" type="slidenum">
              <a:rPr kumimoji="1" lang="ja-JP" altLang="en-US" smtClean="0"/>
              <a:t>‹#›</a:t>
            </a:fld>
            <a:endParaRPr kumimoji="1" lang="ja-JP" altLang="en-US"/>
          </a:p>
        </p:txBody>
      </p:sp>
    </p:spTree>
    <p:extLst>
      <p:ext uri="{BB962C8B-B14F-4D97-AF65-F5344CB8AC3E}">
        <p14:creationId xmlns:p14="http://schemas.microsoft.com/office/powerpoint/2010/main" val="40530225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91DDB4-A1EA-D34D-A54D-6A3040BE37A8}" type="datetimeFigureOut">
              <a:rPr kumimoji="1" lang="ja-JP" altLang="en-US" smtClean="0"/>
              <a:t>2021/3/31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7B8A12-C1B3-254F-982E-E2BF8D647DD0}" type="slidenum">
              <a:rPr kumimoji="1" lang="ja-JP" altLang="en-US" smtClean="0"/>
              <a:t>‹#›</a:t>
            </a:fld>
            <a:endParaRPr kumimoji="1" lang="ja-JP" altLang="en-US"/>
          </a:p>
        </p:txBody>
      </p:sp>
    </p:spTree>
    <p:extLst>
      <p:ext uri="{BB962C8B-B14F-4D97-AF65-F5344CB8AC3E}">
        <p14:creationId xmlns:p14="http://schemas.microsoft.com/office/powerpoint/2010/main" val="8354911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A91DDB4-A1EA-D34D-A54D-6A3040BE37A8}" type="datetimeFigureOut">
              <a:rPr kumimoji="1" lang="ja-JP" altLang="en-US" smtClean="0"/>
              <a:t>2021/3/31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7B8A12-C1B3-254F-982E-E2BF8D647DD0}" type="slidenum">
              <a:rPr kumimoji="1" lang="ja-JP" altLang="en-US" smtClean="0"/>
              <a:t>‹#›</a:t>
            </a:fld>
            <a:endParaRPr kumimoji="1" lang="ja-JP" altLang="en-US"/>
          </a:p>
        </p:txBody>
      </p:sp>
    </p:spTree>
    <p:extLst>
      <p:ext uri="{BB962C8B-B14F-4D97-AF65-F5344CB8AC3E}">
        <p14:creationId xmlns:p14="http://schemas.microsoft.com/office/powerpoint/2010/main" val="34167167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A91DDB4-A1EA-D34D-A54D-6A3040BE37A8}" type="datetimeFigureOut">
              <a:rPr kumimoji="1" lang="ja-JP" altLang="en-US" smtClean="0"/>
              <a:t>2021/3/31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7B8A12-C1B3-254F-982E-E2BF8D647DD0}" type="slidenum">
              <a:rPr kumimoji="1" lang="ja-JP" altLang="en-US" smtClean="0"/>
              <a:t>‹#›</a:t>
            </a:fld>
            <a:endParaRPr kumimoji="1" lang="ja-JP" altLang="en-US"/>
          </a:p>
        </p:txBody>
      </p:sp>
    </p:spTree>
    <p:extLst>
      <p:ext uri="{BB962C8B-B14F-4D97-AF65-F5344CB8AC3E}">
        <p14:creationId xmlns:p14="http://schemas.microsoft.com/office/powerpoint/2010/main" val="2466000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A91DDB4-A1EA-D34D-A54D-6A3040BE37A8}" type="datetimeFigureOut">
              <a:rPr kumimoji="1" lang="ja-JP" altLang="en-US" smtClean="0"/>
              <a:t>2021/3/31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A7B8A12-C1B3-254F-982E-E2BF8D647DD0}" type="slidenum">
              <a:rPr kumimoji="1" lang="ja-JP" altLang="en-US" smtClean="0"/>
              <a:t>‹#›</a:t>
            </a:fld>
            <a:endParaRPr kumimoji="1" lang="ja-JP" altLang="en-US"/>
          </a:p>
        </p:txBody>
      </p:sp>
    </p:spTree>
    <p:extLst>
      <p:ext uri="{BB962C8B-B14F-4D97-AF65-F5344CB8AC3E}">
        <p14:creationId xmlns:p14="http://schemas.microsoft.com/office/powerpoint/2010/main" val="31079434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A91DDB4-A1EA-D34D-A54D-6A3040BE37A8}" type="datetimeFigureOut">
              <a:rPr kumimoji="1" lang="ja-JP" altLang="en-US" smtClean="0"/>
              <a:t>2021/3/31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A7B8A12-C1B3-254F-982E-E2BF8D647DD0}" type="slidenum">
              <a:rPr kumimoji="1" lang="ja-JP" altLang="en-US" smtClean="0"/>
              <a:t>‹#›</a:t>
            </a:fld>
            <a:endParaRPr kumimoji="1" lang="ja-JP" altLang="en-US"/>
          </a:p>
        </p:txBody>
      </p:sp>
    </p:spTree>
    <p:extLst>
      <p:ext uri="{BB962C8B-B14F-4D97-AF65-F5344CB8AC3E}">
        <p14:creationId xmlns:p14="http://schemas.microsoft.com/office/powerpoint/2010/main" val="2753189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52"/>
          <p:cNvGrpSpPr>
            <a:grpSpLocks/>
          </p:cNvGrpSpPr>
          <p:nvPr userDrawn="1"/>
        </p:nvGrpSpPr>
        <p:grpSpPr bwMode="auto">
          <a:xfrm>
            <a:off x="4773" y="1090633"/>
            <a:ext cx="9901237" cy="128587"/>
            <a:chOff x="3" y="2044"/>
            <a:chExt cx="6237" cy="179"/>
          </a:xfrm>
        </p:grpSpPr>
        <p:sp>
          <p:nvSpPr>
            <p:cNvPr id="5"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9"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lvl1pPr>
              <a:defRPr sz="2800" b="1"/>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sz="2400" b="1"/>
            </a:lvl1pPr>
            <a:lvl2pPr>
              <a:defRPr sz="2000" b="1"/>
            </a:lvl2pPr>
          </a:lstStyle>
          <a:p>
            <a:pPr lvl="0"/>
            <a:r>
              <a:rPr lang="en-US" dirty="0"/>
              <a:t>Click to edit Master text styles</a:t>
            </a:r>
          </a:p>
          <a:p>
            <a:pPr lvl="1"/>
            <a:r>
              <a:rPr lang="en-US" dirty="0"/>
              <a:t>Second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91DDB4-A1EA-D34D-A54D-6A3040BE37A8}" type="datetimeFigureOut">
              <a:rPr kumimoji="1" lang="ja-JP" altLang="en-US" smtClean="0"/>
              <a:t>2021/3/31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A7B8A12-C1B3-254F-982E-E2BF8D647DD0}" type="slidenum">
              <a:rPr kumimoji="1" lang="ja-JP" altLang="en-US" smtClean="0"/>
              <a:t>‹#›</a:t>
            </a:fld>
            <a:endParaRPr kumimoji="1" lang="ja-JP" altLang="en-US"/>
          </a:p>
        </p:txBody>
      </p:sp>
    </p:spTree>
    <p:extLst>
      <p:ext uri="{BB962C8B-B14F-4D97-AF65-F5344CB8AC3E}">
        <p14:creationId xmlns:p14="http://schemas.microsoft.com/office/powerpoint/2010/main" val="29427718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A91DDB4-A1EA-D34D-A54D-6A3040BE37A8}" type="datetimeFigureOut">
              <a:rPr kumimoji="1" lang="ja-JP" altLang="en-US" smtClean="0"/>
              <a:t>2021/3/31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7B8A12-C1B3-254F-982E-E2BF8D647DD0}" type="slidenum">
              <a:rPr kumimoji="1" lang="ja-JP" altLang="en-US" smtClean="0"/>
              <a:t>‹#›</a:t>
            </a:fld>
            <a:endParaRPr kumimoji="1" lang="ja-JP" altLang="en-US"/>
          </a:p>
        </p:txBody>
      </p:sp>
    </p:spTree>
    <p:extLst>
      <p:ext uri="{BB962C8B-B14F-4D97-AF65-F5344CB8AC3E}">
        <p14:creationId xmlns:p14="http://schemas.microsoft.com/office/powerpoint/2010/main" val="18495452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A91DDB4-A1EA-D34D-A54D-6A3040BE37A8}" type="datetimeFigureOut">
              <a:rPr kumimoji="1" lang="ja-JP" altLang="en-US" smtClean="0"/>
              <a:t>2021/3/31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7B8A12-C1B3-254F-982E-E2BF8D647DD0}" type="slidenum">
              <a:rPr kumimoji="1" lang="ja-JP" altLang="en-US" smtClean="0"/>
              <a:t>‹#›</a:t>
            </a:fld>
            <a:endParaRPr kumimoji="1" lang="ja-JP" altLang="en-US"/>
          </a:p>
        </p:txBody>
      </p:sp>
    </p:spTree>
    <p:extLst>
      <p:ext uri="{BB962C8B-B14F-4D97-AF65-F5344CB8AC3E}">
        <p14:creationId xmlns:p14="http://schemas.microsoft.com/office/powerpoint/2010/main" val="616650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91DDB4-A1EA-D34D-A54D-6A3040BE37A8}" type="datetimeFigureOut">
              <a:rPr kumimoji="1" lang="ja-JP" altLang="en-US" smtClean="0"/>
              <a:t>2021/3/31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7B8A12-C1B3-254F-982E-E2BF8D647DD0}" type="slidenum">
              <a:rPr kumimoji="1" lang="ja-JP" altLang="en-US" smtClean="0"/>
              <a:t>‹#›</a:t>
            </a:fld>
            <a:endParaRPr kumimoji="1" lang="ja-JP" altLang="en-US"/>
          </a:p>
        </p:txBody>
      </p:sp>
    </p:spTree>
    <p:extLst>
      <p:ext uri="{BB962C8B-B14F-4D97-AF65-F5344CB8AC3E}">
        <p14:creationId xmlns:p14="http://schemas.microsoft.com/office/powerpoint/2010/main" val="27223199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91DDB4-A1EA-D34D-A54D-6A3040BE37A8}" type="datetimeFigureOut">
              <a:rPr kumimoji="1" lang="ja-JP" altLang="en-US" smtClean="0"/>
              <a:t>2021/3/31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7B8A12-C1B3-254F-982E-E2BF8D647DD0}" type="slidenum">
              <a:rPr kumimoji="1" lang="ja-JP" altLang="en-US" smtClean="0"/>
              <a:t>‹#›</a:t>
            </a:fld>
            <a:endParaRPr kumimoji="1" lang="ja-JP" altLang="en-US"/>
          </a:p>
        </p:txBody>
      </p:sp>
    </p:spTree>
    <p:extLst>
      <p:ext uri="{BB962C8B-B14F-4D97-AF65-F5344CB8AC3E}">
        <p14:creationId xmlns:p14="http://schemas.microsoft.com/office/powerpoint/2010/main" val="997767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27"/>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954087"/>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2" y="1600206"/>
            <a:ext cx="39719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52"/>
          <p:cNvGrpSpPr>
            <a:grpSpLocks/>
          </p:cNvGrpSpPr>
          <p:nvPr userDrawn="1"/>
        </p:nvGrpSpPr>
        <p:grpSpPr bwMode="auto">
          <a:xfrm>
            <a:off x="4773" y="1090633"/>
            <a:ext cx="9901237" cy="128587"/>
            <a:chOff x="3" y="2044"/>
            <a:chExt cx="6237" cy="179"/>
          </a:xfrm>
        </p:grpSpPr>
        <p:sp>
          <p:nvSpPr>
            <p:cNvPr id="4"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52"/>
          <p:cNvGrpSpPr>
            <a:grpSpLocks/>
          </p:cNvGrpSpPr>
          <p:nvPr userDrawn="1"/>
        </p:nvGrpSpPr>
        <p:grpSpPr bwMode="auto">
          <a:xfrm>
            <a:off x="4773" y="1090633"/>
            <a:ext cx="9901237" cy="128587"/>
            <a:chOff x="3" y="2044"/>
            <a:chExt cx="6237" cy="179"/>
          </a:xfrm>
        </p:grpSpPr>
        <p:sp>
          <p:nvSpPr>
            <p:cNvPr id="3"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4"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2" y="27305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95300" y="274638"/>
            <a:ext cx="8915400" cy="9540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GB" dirty="0"/>
          </a:p>
        </p:txBody>
      </p:sp>
      <p:sp>
        <p:nvSpPr>
          <p:cNvPr id="2051" name="Text Placeholder 2"/>
          <p:cNvSpPr>
            <a:spLocks noGrp="1"/>
          </p:cNvSpPr>
          <p:nvPr>
            <p:ph type="body" idx="1"/>
          </p:nvPr>
        </p:nvSpPr>
        <p:spPr bwMode="auto">
          <a:xfrm>
            <a:off x="495300" y="1600204"/>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p:txBody>
      </p:sp>
      <p:sp>
        <p:nvSpPr>
          <p:cNvPr id="19" name="Line 8"/>
          <p:cNvSpPr>
            <a:spLocks noChangeShapeType="1"/>
          </p:cNvSpPr>
          <p:nvPr userDrawn="1"/>
        </p:nvSpPr>
        <p:spPr bwMode="auto">
          <a:xfrm>
            <a:off x="571499" y="1206500"/>
            <a:ext cx="8839201" cy="0"/>
          </a:xfrm>
          <a:prstGeom prst="line">
            <a:avLst/>
          </a:prstGeom>
          <a:noFill/>
          <a:ln w="57150" cmpd="thinThick">
            <a:solidFill>
              <a:srgbClr val="3333FF"/>
            </a:solidFill>
            <a:round/>
            <a:headEnd/>
            <a:tailEnd/>
          </a:ln>
          <a:effectLst/>
        </p:spPr>
        <p:txBody>
          <a:bodyPr/>
          <a:lstStyle/>
          <a:p>
            <a:pPr algn="ctr">
              <a:defRPr/>
            </a:pPr>
            <a:endParaRPr lang="en-US"/>
          </a:p>
        </p:txBody>
      </p:sp>
      <p:pic>
        <p:nvPicPr>
          <p:cNvPr id="2056" name="Picture 8" descr="H:\MY DOCUMENTS\GSICS\logo\GSICS180px.png"/>
          <p:cNvPicPr>
            <a:picLocks noChangeAspect="1" noChangeArrowheads="1"/>
          </p:cNvPicPr>
          <p:nvPr userDrawn="1"/>
        </p:nvPicPr>
        <p:blipFill>
          <a:blip r:embed="rId15" cstate="print"/>
          <a:srcRect/>
          <a:stretch>
            <a:fillRect/>
          </a:stretch>
        </p:blipFill>
        <p:spPr bwMode="auto">
          <a:xfrm>
            <a:off x="8191505" y="6162695"/>
            <a:ext cx="1714500" cy="695325"/>
          </a:xfrm>
          <a:prstGeom prst="rect">
            <a:avLst/>
          </a:prstGeom>
          <a:noFill/>
        </p:spPr>
      </p:pic>
    </p:spTree>
  </p:cSld>
  <p:clrMap bg1="lt1" tx1="dk1" bg2="lt2" tx2="dk2" accent1="accent1" accent2="accent2" accent3="accent3" accent4="accent4" accent5="accent5" accent6="accent6" hlink="hlink" folHlink="folHlink"/>
  <p:sldLayoutIdLst>
    <p:sldLayoutId id="2147484077" r:id="rId1"/>
    <p:sldLayoutId id="2147484087" r:id="rId2"/>
    <p:sldLayoutId id="2147484078" r:id="rId3"/>
    <p:sldLayoutId id="2147484080" r:id="rId4"/>
    <p:sldLayoutId id="2147484079" r:id="rId5"/>
    <p:sldLayoutId id="2147484088" r:id="rId6"/>
    <p:sldLayoutId id="2147484089" r:id="rId7"/>
    <p:sldLayoutId id="2147484081" r:id="rId8"/>
    <p:sldLayoutId id="2147484082" r:id="rId9"/>
    <p:sldLayoutId id="2147484083" r:id="rId10"/>
    <p:sldLayoutId id="2147484084" r:id="rId11"/>
    <p:sldLayoutId id="2147484090" r:id="rId12"/>
    <p:sldLayoutId id="2147484091" r:id="rId13"/>
  </p:sldLayoutIdLst>
  <p:hf hdr="0" ftr="0"/>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400"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1800" b="1" kern="1200">
          <a:solidFill>
            <a:schemeClr val="tx2"/>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91DDB4-A1EA-D34D-A54D-6A3040BE37A8}" type="datetimeFigureOut">
              <a:rPr kumimoji="1" lang="ja-JP" altLang="en-US" smtClean="0"/>
              <a:t>2021/3/31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7B8A12-C1B3-254F-982E-E2BF8D647DD0}" type="slidenum">
              <a:rPr kumimoji="1" lang="ja-JP" altLang="en-US" smtClean="0"/>
              <a:t>‹#›</a:t>
            </a:fld>
            <a:endParaRPr kumimoji="1" lang="ja-JP" altLang="en-US"/>
          </a:p>
        </p:txBody>
      </p:sp>
    </p:spTree>
    <p:extLst>
      <p:ext uri="{BB962C8B-B14F-4D97-AF65-F5344CB8AC3E}">
        <p14:creationId xmlns:p14="http://schemas.microsoft.com/office/powerpoint/2010/main" val="3859068783"/>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star.nesdis.noaa.gov/smcd/GCC/ProductCatalog.php" TargetMode="External"/><Relationship Id="rId3" Type="http://schemas.openxmlformats.org/officeDocument/2006/relationships/hyperlink" Target="https://colab.research.google.com/drive/1AbQklydiBgSk3gWe14FcLBe69HiSciJC" TargetMode="External"/><Relationship Id="rId7" Type="http://schemas.openxmlformats.org/officeDocument/2006/relationships/hyperlink" Target="http://gsics.tools.eumetsat.int/plotter" TargetMode="External"/><Relationship Id="rId2" Type="http://schemas.openxmlformats.org/officeDocument/2006/relationships/hyperlink" Target="http://gsics.atmos.umd.edu/bin/view/Development/DownloadGSICSProducts" TargetMode="External"/><Relationship Id="rId1" Type="http://schemas.openxmlformats.org/officeDocument/2006/relationships/slideLayout" Target="../slideLayouts/slideLayout12.xml"/><Relationship Id="rId6" Type="http://schemas.openxmlformats.org/officeDocument/2006/relationships/hyperlink" Target="https://colab.research.google.com/drive/18SjLpebRKPdEBT_eYuZrEGTQNo82gpn4" TargetMode="External"/><Relationship Id="rId5" Type="http://schemas.openxmlformats.org/officeDocument/2006/relationships/hyperlink" Target="https://colab.research.google.com/drive/1ENBFgZ1IOgXNw6bS-0X14AshT729yIf2?usp=sharing" TargetMode="External"/><Relationship Id="rId4" Type="http://schemas.openxmlformats.org/officeDocument/2006/relationships/hyperlink" Target="https://colab.research.google.com/drive/13Icapoogf0FUkYpfnynFJQm0H68uDNy3" TargetMode="External"/><Relationship Id="rId9" Type="http://schemas.openxmlformats.org/officeDocument/2006/relationships/hyperlink" Target="https://docs.google.com/spreadsheets/d/1WCSLeawlgvZjzB6GM9pmDlbKMj7CV_tYGqSeT63G4oM/edit?usp=sharin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gsics.atmos.umd.edu/bin/view/Development/RolesAndResponsibilities" TargetMode="External"/><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hyperlink" Target="http://calvalportal.ceos.org/" TargetMode="Externa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4"/>
          <p:cNvSpPr>
            <a:spLocks noGrp="1" noChangeArrowheads="1"/>
          </p:cNvSpPr>
          <p:nvPr>
            <p:ph type="ctrTitle" idx="4294967295"/>
          </p:nvPr>
        </p:nvSpPr>
        <p:spPr>
          <a:xfrm>
            <a:off x="267148" y="2681975"/>
            <a:ext cx="9229912" cy="1981354"/>
          </a:xfrm>
          <a:noFill/>
        </p:spPr>
        <p:style>
          <a:lnRef idx="0">
            <a:schemeClr val="accent3"/>
          </a:lnRef>
          <a:fillRef idx="3">
            <a:schemeClr val="accent3"/>
          </a:fillRef>
          <a:effectRef idx="3">
            <a:schemeClr val="accent3"/>
          </a:effectRef>
          <a:fontRef idx="minor">
            <a:schemeClr val="lt1"/>
          </a:fontRef>
        </p:style>
        <p:txBody>
          <a:bodyPr/>
          <a:lstStyle/>
          <a:p>
            <a:pPr eaLnBrk="1" hangingPunct="1"/>
            <a:r>
              <a:rPr lang="en-GB" sz="3000" dirty="0">
                <a:solidFill>
                  <a:schemeClr val="tx1"/>
                </a:solidFill>
              </a:rPr>
              <a:t>GSICS Data Working Group</a:t>
            </a:r>
            <a:br>
              <a:rPr lang="en-GB" sz="3000" dirty="0">
                <a:solidFill>
                  <a:schemeClr val="tx1"/>
                </a:solidFill>
              </a:rPr>
            </a:br>
            <a:r>
              <a:rPr lang="en-GB" sz="1500" dirty="0">
                <a:solidFill>
                  <a:schemeClr val="tx1"/>
                </a:solidFill>
              </a:rPr>
              <a:t>03/31/2021</a:t>
            </a:r>
            <a:endParaRPr lang="en-GB" sz="1500" b="1" dirty="0">
              <a:solidFill>
                <a:schemeClr val="tx1"/>
              </a:solidFill>
            </a:endParaRPr>
          </a:p>
        </p:txBody>
      </p:sp>
      <p:sp>
        <p:nvSpPr>
          <p:cNvPr id="5" name="Rectangle 43"/>
          <p:cNvSpPr>
            <a:spLocks noGrp="1" noChangeArrowheads="1"/>
          </p:cNvSpPr>
          <p:nvPr>
            <p:ph type="subTitle" idx="1"/>
          </p:nvPr>
        </p:nvSpPr>
        <p:spPr>
          <a:xfrm>
            <a:off x="5079327" y="5062071"/>
            <a:ext cx="3162300" cy="969108"/>
          </a:xfrm>
          <a:noFill/>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a:lstStyle/>
          <a:p>
            <a:pPr eaLnBrk="1" hangingPunct="1">
              <a:defRPr/>
            </a:pPr>
            <a:r>
              <a:rPr lang="en-US" sz="1600" dirty="0" err="1">
                <a:solidFill>
                  <a:schemeClr val="tx1"/>
                </a:solidFill>
              </a:rPr>
              <a:t>Kamaljit</a:t>
            </a:r>
            <a:r>
              <a:rPr lang="en-US" sz="1600" dirty="0">
                <a:solidFill>
                  <a:schemeClr val="tx1"/>
                </a:solidFill>
              </a:rPr>
              <a:t> Ray (MOES)</a:t>
            </a:r>
          </a:p>
          <a:p>
            <a:pPr eaLnBrk="1" hangingPunct="1">
              <a:buFont typeface="Arial" pitchFamily="34" charset="0"/>
              <a:buNone/>
              <a:defRPr/>
            </a:pPr>
            <a:endParaRPr lang="en-US" sz="2400" dirty="0">
              <a:solidFill>
                <a:schemeClr val="tx1"/>
              </a:solidFill>
            </a:endParaRPr>
          </a:p>
        </p:txBody>
      </p:sp>
    </p:spTree>
    <p:extLst>
      <p:ext uri="{BB962C8B-B14F-4D97-AF65-F5344CB8AC3E}">
        <p14:creationId xmlns:p14="http://schemas.microsoft.com/office/powerpoint/2010/main" val="14345351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E953B-973C-4256-A4F2-C7EE5E4B89E2}"/>
              </a:ext>
            </a:extLst>
          </p:cNvPr>
          <p:cNvSpPr>
            <a:spLocks noGrp="1"/>
          </p:cNvSpPr>
          <p:nvPr>
            <p:ph type="title"/>
          </p:nvPr>
        </p:nvSpPr>
        <p:spPr/>
        <p:txBody>
          <a:bodyPr/>
          <a:lstStyle/>
          <a:p>
            <a:r>
              <a:rPr lang="en-US" sz="4000" dirty="0"/>
              <a:t>Conclusion</a:t>
            </a:r>
          </a:p>
        </p:txBody>
      </p:sp>
      <p:sp>
        <p:nvSpPr>
          <p:cNvPr id="3" name="Content Placeholder 2">
            <a:extLst>
              <a:ext uri="{FF2B5EF4-FFF2-40B4-BE49-F238E27FC236}">
                <a16:creationId xmlns:a16="http://schemas.microsoft.com/office/drawing/2014/main" id="{9369FEC0-3BB0-47C8-A98E-3F72B41E43DD}"/>
              </a:ext>
            </a:extLst>
          </p:cNvPr>
          <p:cNvSpPr>
            <a:spLocks noGrp="1"/>
          </p:cNvSpPr>
          <p:nvPr>
            <p:ph idx="1"/>
          </p:nvPr>
        </p:nvSpPr>
        <p:spPr>
          <a:xfrm>
            <a:off x="0" y="1392384"/>
            <a:ext cx="9906000" cy="3305283"/>
          </a:xfrm>
        </p:spPr>
        <p:txBody>
          <a:bodyPr/>
          <a:lstStyle/>
          <a:p>
            <a:r>
              <a:rPr lang="en-US" sz="2800" dirty="0"/>
              <a:t>Data working group is actively working on GSICS products and deliverables dissemination/standardization and acceptance.</a:t>
            </a:r>
          </a:p>
          <a:p>
            <a:r>
              <a:rPr lang="en-US" sz="2800" dirty="0"/>
              <a:t>Tools are being developed to connect with users of GSICS products and deliverables.</a:t>
            </a:r>
          </a:p>
          <a:p>
            <a:r>
              <a:rPr lang="en-US" sz="2800" dirty="0"/>
              <a:t>Collaboration Server/GPRC/Landing Pages are playing a crucial role in communicating the satellite  monitoring to the community.</a:t>
            </a:r>
          </a:p>
          <a:p>
            <a:r>
              <a:rPr lang="en-US" sz="2800" dirty="0"/>
              <a:t>Tools, such as Google </a:t>
            </a:r>
            <a:r>
              <a:rPr lang="en-US" sz="2800" dirty="0" err="1"/>
              <a:t>Colab</a:t>
            </a:r>
            <a:r>
              <a:rPr lang="en-US" sz="2800" dirty="0"/>
              <a:t>/Product Status System, empower the users to dive into the products directly from the browser and usher in a collaborative development ecosystem in real time.</a:t>
            </a:r>
          </a:p>
          <a:p>
            <a:endParaRPr lang="en-US" sz="2000" dirty="0"/>
          </a:p>
        </p:txBody>
      </p:sp>
    </p:spTree>
    <p:extLst>
      <p:ext uri="{BB962C8B-B14F-4D97-AF65-F5344CB8AC3E}">
        <p14:creationId xmlns:p14="http://schemas.microsoft.com/office/powerpoint/2010/main" val="3737125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18FD3-0F84-4AD0-9513-AF6435172BE9}"/>
              </a:ext>
            </a:extLst>
          </p:cNvPr>
          <p:cNvSpPr>
            <a:spLocks noGrp="1"/>
          </p:cNvSpPr>
          <p:nvPr>
            <p:ph type="title"/>
          </p:nvPr>
        </p:nvSpPr>
        <p:spPr/>
        <p:txBody>
          <a:bodyPr/>
          <a:lstStyle/>
          <a:p>
            <a:r>
              <a:rPr lang="en-US" dirty="0"/>
              <a:t>Summary of links to GSICS tools</a:t>
            </a:r>
          </a:p>
        </p:txBody>
      </p:sp>
      <p:sp>
        <p:nvSpPr>
          <p:cNvPr id="4" name="Rectangle 2">
            <a:extLst>
              <a:ext uri="{FF2B5EF4-FFF2-40B4-BE49-F238E27FC236}">
                <a16:creationId xmlns:a16="http://schemas.microsoft.com/office/drawing/2014/main" id="{AB7B38BB-7E02-46C9-9AD6-25A3C6B3DD30}"/>
              </a:ext>
            </a:extLst>
          </p:cNvPr>
          <p:cNvSpPr>
            <a:spLocks noChangeArrowheads="1"/>
          </p:cNvSpPr>
          <p:nvPr/>
        </p:nvSpPr>
        <p:spPr bwMode="auto">
          <a:xfrm>
            <a:off x="348951" y="1720840"/>
            <a:ext cx="9208098" cy="34163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0" i="0" u="none" strike="noStrike" cap="none" normalizeH="0" baseline="0" dirty="0">
                <a:ln>
                  <a:noFill/>
                </a:ln>
                <a:solidFill>
                  <a:srgbClr val="222222"/>
                </a:solidFill>
                <a:effectLst/>
                <a:latin typeface="Arial"/>
                <a:cs typeface="Arial"/>
              </a:rPr>
              <a:t>Bash script to download GSICS Data </a:t>
            </a:r>
            <a:r>
              <a:rPr kumimoji="0" lang="en-US" altLang="en-US" sz="1800" b="0" i="0" u="none" strike="noStrike" cap="none" normalizeH="0" baseline="0" dirty="0">
                <a:ln>
                  <a:noFill/>
                </a:ln>
                <a:solidFill>
                  <a:srgbClr val="222222"/>
                </a:solidFill>
                <a:effectLst/>
                <a:latin typeface="Arial"/>
                <a:cs typeface="Arial"/>
                <a:hlinkClick r:id="rId2"/>
              </a:rPr>
              <a:t>http://gsics.atmos.umd.edu/bin/view/Development/DownloadGSICSProducts</a:t>
            </a:r>
            <a:endParaRPr lang="en-US" altLang="en-US" sz="1800" b="0" i="0" u="none" strike="noStrike" cap="none" normalizeH="0" baseline="0" dirty="0">
              <a:ln>
                <a:noFill/>
              </a:ln>
              <a:solidFill>
                <a:srgbClr val="222222"/>
              </a:solidFill>
              <a:effectLst/>
              <a:latin typeface="Arial"/>
              <a:cs typeface="Arial"/>
            </a:endParaRP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lang="en-US" altLang="en-US" sz="1800" b="0" dirty="0">
                <a:solidFill>
                  <a:srgbClr val="222222"/>
                </a:solidFill>
                <a:cs typeface="Arial" panose="020B0604020202020204" pitchFamily="34" charset="0"/>
              </a:rPr>
              <a:t>Series of notebooks to read, view and process GSICS Data and Deliverables from the browser in a collaborative ecosystem</a:t>
            </a:r>
            <a:endParaRPr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kumimoji="0" lang="en-US" altLang="en-US" sz="1800" b="0" i="0" u="none" strike="noStrike" cap="none" normalizeH="0" baseline="0" dirty="0">
                <a:ln>
                  <a:noFill/>
                </a:ln>
                <a:solidFill>
                  <a:srgbClr val="222222"/>
                </a:solidFill>
                <a:effectLst/>
                <a:latin typeface="Arial"/>
                <a:cs typeface="Arial"/>
              </a:rPr>
              <a:t>DCC Product  </a:t>
            </a:r>
            <a:r>
              <a:rPr kumimoji="0" lang="en-US" altLang="en-US" sz="1800" b="0" i="0" u="none" strike="noStrike" cap="none" normalizeH="0" baseline="0" dirty="0">
                <a:ln>
                  <a:noFill/>
                </a:ln>
                <a:solidFill>
                  <a:srgbClr val="1155CC"/>
                </a:solidFill>
                <a:effectLst/>
                <a:latin typeface="Arial"/>
                <a:cs typeface="Arial"/>
                <a:hlinkClick r:id="rId3"/>
              </a:rPr>
              <a:t>notebook</a:t>
            </a:r>
            <a:endParaRPr lang="en-US" altLang="en-US" sz="1800" b="0">
              <a:latin typeface="Arial"/>
              <a:cs typeface="Arial"/>
            </a:endParaRPr>
          </a:p>
          <a:p>
            <a:pPr marL="1200150" lvl="2" indent="-285750">
              <a:buFont typeface="Arial" panose="020B0604020202020204" pitchFamily="34" charset="0"/>
              <a:buChar char="•"/>
            </a:pPr>
            <a:r>
              <a:rPr kumimoji="0" lang="en-US" altLang="en-US" sz="1800" b="0" i="0" u="none" strike="noStrike" cap="none" normalizeH="0" baseline="0" dirty="0">
                <a:ln>
                  <a:noFill/>
                </a:ln>
                <a:solidFill>
                  <a:srgbClr val="222222"/>
                </a:solidFill>
                <a:effectLst/>
                <a:latin typeface="Arial"/>
                <a:cs typeface="Arial"/>
              </a:rPr>
              <a:t>This notebook reads DCC products and plots and lists them</a:t>
            </a:r>
            <a:endParaRPr lang="en-US" altLang="en-US" sz="1800" b="0" i="0" u="none" strike="noStrike" cap="none" normalizeH="0" baseline="0">
              <a:ln>
                <a:noFill/>
              </a:ln>
              <a:effectLst/>
              <a:latin typeface="Arial"/>
              <a:cs typeface="Arial"/>
            </a:endParaRPr>
          </a:p>
          <a:p>
            <a:pPr marL="742950" lvl="1" indent="-285750">
              <a:buFont typeface="Arial" panose="020B0604020202020204" pitchFamily="34" charset="0"/>
              <a:buChar char="•"/>
            </a:pPr>
            <a:r>
              <a:rPr kumimoji="0" lang="en-US" altLang="en-US" sz="1800" b="0" i="0" u="none" strike="noStrike" cap="none" normalizeH="0" baseline="0" dirty="0">
                <a:ln>
                  <a:noFill/>
                </a:ln>
                <a:solidFill>
                  <a:srgbClr val="222222"/>
                </a:solidFill>
                <a:effectLst/>
                <a:latin typeface="Arial"/>
                <a:cs typeface="Arial"/>
              </a:rPr>
              <a:t>GIRO SRF </a:t>
            </a:r>
            <a:r>
              <a:rPr lang="en-US" altLang="en-US" sz="1800" b="0" dirty="0">
                <a:solidFill>
                  <a:srgbClr val="222222"/>
                </a:solidFill>
                <a:latin typeface="Arial"/>
                <a:cs typeface="Arial"/>
              </a:rPr>
              <a:t>  </a:t>
            </a:r>
            <a:r>
              <a:rPr lang="en-US" altLang="en-US" sz="1800" b="0" dirty="0">
                <a:solidFill>
                  <a:srgbClr val="1155CC"/>
                </a:solidFill>
                <a:latin typeface="Arial"/>
                <a:cs typeface="Arial"/>
              </a:rPr>
              <a:t> </a:t>
            </a:r>
            <a:r>
              <a:rPr kumimoji="0" lang="en-US" altLang="en-US" sz="1800" b="0" i="0" u="none" strike="noStrike" cap="none" normalizeH="0" baseline="0" dirty="0">
                <a:ln>
                  <a:noFill/>
                </a:ln>
                <a:solidFill>
                  <a:srgbClr val="1155CC"/>
                </a:solidFill>
                <a:effectLst/>
                <a:latin typeface="Arial"/>
                <a:cs typeface="Arial"/>
                <a:hlinkClick r:id="rId4"/>
              </a:rPr>
              <a:t>notebook</a:t>
            </a:r>
            <a:r>
              <a:rPr lang="en-US" altLang="en-US" sz="1800" b="0" dirty="0">
                <a:solidFill>
                  <a:srgbClr val="1155CC"/>
                </a:solidFill>
                <a:latin typeface="Arial"/>
                <a:cs typeface="Arial"/>
              </a:rPr>
              <a:t>      </a:t>
            </a:r>
            <a:endParaRPr lang="en-US" altLang="en-US" sz="1800" b="0" i="0" u="none" strike="noStrike" cap="none" normalizeH="0" baseline="0" dirty="0">
              <a:ln>
                <a:noFill/>
              </a:ln>
              <a:solidFill>
                <a:srgbClr val="1155CC"/>
              </a:solidFill>
              <a:effectLst/>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kumimoji="0" lang="en-US" altLang="en-US" sz="1800" b="0" i="0" u="none" strike="noStrike" cap="none" normalizeH="0" baseline="0" dirty="0">
                <a:ln>
                  <a:noFill/>
                </a:ln>
                <a:effectLst/>
                <a:latin typeface="Arial"/>
                <a:cs typeface="Arial"/>
              </a:rPr>
              <a:t>GSICS Product RAC </a:t>
            </a:r>
            <a:r>
              <a:rPr kumimoji="0" lang="en-US" altLang="en-US" sz="1800" b="0" i="0" u="none" strike="noStrike" cap="none" normalizeH="0" baseline="0" dirty="0">
                <a:ln>
                  <a:noFill/>
                </a:ln>
                <a:effectLst/>
                <a:latin typeface="Arial"/>
                <a:cs typeface="Arial"/>
                <a:hlinkClick r:id="rId5"/>
              </a:rPr>
              <a:t>notebook</a:t>
            </a:r>
            <a:r>
              <a:rPr kumimoji="0" lang="en-US" altLang="en-US" sz="1800" b="0" i="0" u="none" strike="noStrike" cap="none" normalizeH="0" baseline="0" dirty="0">
                <a:ln>
                  <a:noFill/>
                </a:ln>
                <a:effectLst/>
                <a:latin typeface="Arial"/>
                <a:cs typeface="Arial"/>
              </a:rPr>
              <a:t> and NRT </a:t>
            </a:r>
            <a:r>
              <a:rPr kumimoji="0" lang="en-US" altLang="en-US" sz="1800" b="0" i="0" u="none" strike="noStrike" cap="none" normalizeH="0" baseline="0" dirty="0">
                <a:ln>
                  <a:noFill/>
                </a:ln>
                <a:effectLst/>
                <a:latin typeface="Arial"/>
                <a:cs typeface="Arial"/>
                <a:hlinkClick r:id="rId6"/>
              </a:rPr>
              <a:t>notebook</a:t>
            </a:r>
            <a:endParaRPr lang="en-US" altLang="en-US" sz="1800" b="0" i="0" u="none" strike="noStrike" cap="none" normalizeH="0" baseline="0" dirty="0">
              <a:ln>
                <a:noFill/>
              </a:ln>
              <a:effectLst/>
              <a:latin typeface="Arial"/>
              <a:cs typeface="Arial"/>
            </a:endParaRPr>
          </a:p>
          <a:p>
            <a:r>
              <a:rPr lang="en-US" altLang="en-US" sz="1800" b="0" dirty="0">
                <a:latin typeface="Arial"/>
                <a:cs typeface="Arial"/>
              </a:rPr>
              <a:t>3. Plotting Tool   </a:t>
            </a:r>
            <a:r>
              <a:rPr lang="en-US" sz="1800" b="0" dirty="0">
                <a:latin typeface="Arial"/>
                <a:cs typeface="Arial"/>
                <a:hlinkClick r:id="rId7"/>
              </a:rPr>
              <a:t>http://gsics.tools.eumetsat.int/plotter</a:t>
            </a:r>
            <a:endParaRPr lang="en-US" altLang="en-US" sz="1800" b="0">
              <a:cs typeface="Arial" panose="020B0604020202020204" pitchFamily="34" charset="0"/>
            </a:endParaRPr>
          </a:p>
          <a:p>
            <a:r>
              <a:rPr lang="en-US" altLang="en-US" sz="1800" b="0" dirty="0">
                <a:latin typeface="Arial"/>
                <a:cs typeface="Arial"/>
              </a:rPr>
              <a:t>4. GSICS Product  Catalog: </a:t>
            </a:r>
            <a:r>
              <a:rPr lang="en-US" altLang="en-US" sz="1800" b="0" dirty="0">
                <a:latin typeface="Arial"/>
                <a:cs typeface="Arial"/>
                <a:hlinkClick r:id="rId8"/>
              </a:rPr>
              <a:t>https://www.star.nesdis.noaa.gov/smcd/GCC/ProductCatalog.php</a:t>
            </a:r>
            <a:endParaRPr lang="en-US" altLang="en-US" sz="1800" b="0">
              <a:latin typeface="Arial"/>
              <a:cs typeface="Arial"/>
            </a:endParaRPr>
          </a:p>
          <a:p>
            <a:r>
              <a:rPr lang="en-US" altLang="en-US" sz="1800" b="0" dirty="0">
                <a:solidFill>
                  <a:srgbClr val="000000"/>
                </a:solidFill>
                <a:latin typeface="Arial"/>
                <a:cs typeface="Arial"/>
              </a:rPr>
              <a:t>5. GSICS Product Status registration: Register </a:t>
            </a:r>
            <a:r>
              <a:rPr lang="en-US" altLang="en-US" sz="1800" b="0" dirty="0">
                <a:solidFill>
                  <a:srgbClr val="000000"/>
                </a:solidFill>
                <a:latin typeface="Arial"/>
                <a:cs typeface="Arial"/>
                <a:hlinkClick r:id="rId9"/>
              </a:rPr>
              <a:t>here</a:t>
            </a:r>
            <a:endParaRPr lang="en-US" sz="1800" b="0">
              <a:solidFill>
                <a:srgbClr val="000000"/>
              </a:solidFill>
              <a:cs typeface="Arial" panose="020B0604020202020204" pitchFamily="34" charset="0"/>
            </a:endParaRPr>
          </a:p>
        </p:txBody>
      </p:sp>
    </p:spTree>
    <p:extLst>
      <p:ext uri="{BB962C8B-B14F-4D97-AF65-F5344CB8AC3E}">
        <p14:creationId xmlns:p14="http://schemas.microsoft.com/office/powerpoint/2010/main" val="1751295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174" y="2890521"/>
            <a:ext cx="8915400" cy="954087"/>
          </a:xfrm>
          <a:solidFill>
            <a:schemeClr val="bg1"/>
          </a:solidFill>
        </p:spPr>
        <p:txBody>
          <a:bodyPr/>
          <a:lstStyle/>
          <a:p>
            <a:r>
              <a:rPr lang="en-US" dirty="0"/>
              <a:t>THANK YOU</a:t>
            </a:r>
          </a:p>
        </p:txBody>
      </p:sp>
    </p:spTree>
    <p:extLst>
      <p:ext uri="{BB962C8B-B14F-4D97-AF65-F5344CB8AC3E}">
        <p14:creationId xmlns:p14="http://schemas.microsoft.com/office/powerpoint/2010/main" val="366987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4E6C6-37E4-4CAA-8F54-454BAFE6B3EB}"/>
              </a:ext>
            </a:extLst>
          </p:cNvPr>
          <p:cNvSpPr>
            <a:spLocks noGrp="1"/>
          </p:cNvSpPr>
          <p:nvPr>
            <p:ph type="title"/>
          </p:nvPr>
        </p:nvSpPr>
        <p:spPr/>
        <p:txBody>
          <a:bodyPr/>
          <a:lstStyle/>
          <a:p>
            <a:r>
              <a:rPr lang="en-US" dirty="0"/>
              <a:t>GDWG in the GSICS Framework</a:t>
            </a:r>
          </a:p>
        </p:txBody>
      </p:sp>
      <p:pic>
        <p:nvPicPr>
          <p:cNvPr id="1028" name="Picture 4" descr="GSICS Structure &amp; Partnerships GSICS Exec Panel CGMS GSICS Coordination Centre VIS/NIR Sub-Group WGCV">
            <a:extLst>
              <a:ext uri="{FF2B5EF4-FFF2-40B4-BE49-F238E27FC236}">
                <a16:creationId xmlns:a16="http://schemas.microsoft.com/office/drawing/2014/main" id="{DE0EE15A-ACC6-4D52-AADA-C59DA0DC020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8321"/>
          <a:stretch/>
        </p:blipFill>
        <p:spPr bwMode="auto">
          <a:xfrm>
            <a:off x="-1" y="1228724"/>
            <a:ext cx="9906001" cy="537721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1DFCAD1-2C5B-428C-A94D-F195E42BD312}"/>
              </a:ext>
            </a:extLst>
          </p:cNvPr>
          <p:cNvSpPr txBox="1"/>
          <p:nvPr/>
        </p:nvSpPr>
        <p:spPr>
          <a:xfrm>
            <a:off x="4278489" y="2833511"/>
            <a:ext cx="1761067" cy="954087"/>
          </a:xfrm>
          <a:prstGeom prst="rect">
            <a:avLst/>
          </a:prstGeom>
          <a:noFill/>
          <a:ln w="57150">
            <a:solidFill>
              <a:schemeClr val="accent2"/>
            </a:solidFill>
          </a:ln>
        </p:spPr>
        <p:txBody>
          <a:bodyPr wrap="square" rtlCol="0">
            <a:spAutoFit/>
          </a:bodyPr>
          <a:lstStyle/>
          <a:p>
            <a:endParaRPr lang="en-US" dirty="0"/>
          </a:p>
        </p:txBody>
      </p:sp>
      <p:sp>
        <p:nvSpPr>
          <p:cNvPr id="4" name="TextBox 3">
            <a:extLst>
              <a:ext uri="{FF2B5EF4-FFF2-40B4-BE49-F238E27FC236}">
                <a16:creationId xmlns:a16="http://schemas.microsoft.com/office/drawing/2014/main" id="{46776372-1C76-4C73-9147-8C9987559ACF}"/>
              </a:ext>
            </a:extLst>
          </p:cNvPr>
          <p:cNvSpPr txBox="1"/>
          <p:nvPr/>
        </p:nvSpPr>
        <p:spPr>
          <a:xfrm>
            <a:off x="7432246" y="6665698"/>
            <a:ext cx="2473754" cy="230832"/>
          </a:xfrm>
          <a:prstGeom prst="rect">
            <a:avLst/>
          </a:prstGeom>
          <a:noFill/>
        </p:spPr>
        <p:txBody>
          <a:bodyPr wrap="none" rtlCol="0">
            <a:spAutoFit/>
          </a:bodyPr>
          <a:lstStyle/>
          <a:p>
            <a:r>
              <a:rPr lang="en-US" dirty="0">
                <a:solidFill>
                  <a:schemeClr val="tx1"/>
                </a:solidFill>
              </a:rPr>
              <a:t>Slide curtesy Tim </a:t>
            </a:r>
            <a:r>
              <a:rPr lang="en-US" dirty="0" err="1">
                <a:solidFill>
                  <a:schemeClr val="tx1"/>
                </a:solidFill>
              </a:rPr>
              <a:t>Hewison</a:t>
            </a:r>
            <a:r>
              <a:rPr lang="en-US" dirty="0">
                <a:solidFill>
                  <a:schemeClr val="tx1"/>
                </a:solidFill>
              </a:rPr>
              <a:t> (EUMETSAT)</a:t>
            </a:r>
          </a:p>
        </p:txBody>
      </p:sp>
      <p:sp>
        <p:nvSpPr>
          <p:cNvPr id="5" name="TextBox 4">
            <a:extLst>
              <a:ext uri="{FF2B5EF4-FFF2-40B4-BE49-F238E27FC236}">
                <a16:creationId xmlns:a16="http://schemas.microsoft.com/office/drawing/2014/main" id="{70C1E5D7-FAC6-42A5-8178-58A7D59F0258}"/>
              </a:ext>
            </a:extLst>
          </p:cNvPr>
          <p:cNvSpPr txBox="1"/>
          <p:nvPr/>
        </p:nvSpPr>
        <p:spPr>
          <a:xfrm>
            <a:off x="0" y="6139259"/>
            <a:ext cx="4278490" cy="646331"/>
          </a:xfrm>
          <a:prstGeom prst="rect">
            <a:avLst/>
          </a:prstGeom>
          <a:solidFill>
            <a:schemeClr val="bg1">
              <a:lumMod val="50000"/>
            </a:schemeClr>
          </a:solidFill>
        </p:spPr>
        <p:txBody>
          <a:bodyPr wrap="square" rtlCol="0">
            <a:spAutoFit/>
          </a:bodyPr>
          <a:lstStyle/>
          <a:p>
            <a:r>
              <a:rPr lang="en-US" sz="1200" dirty="0">
                <a:latin typeface="Arial" panose="020B0604020202020204" pitchFamily="34" charset="0"/>
                <a:cs typeface="Arial" panose="020B0604020202020204" pitchFamily="34" charset="0"/>
              </a:rPr>
              <a:t>GDWG actively supports all aspects of GSICS activities </a:t>
            </a:r>
          </a:p>
          <a:p>
            <a:r>
              <a:rPr lang="en-US" sz="1200" dirty="0" err="1">
                <a:latin typeface="Arial" panose="020B0604020202020204" pitchFamily="34" charset="0"/>
                <a:cs typeface="Arial" panose="020B0604020202020204" pitchFamily="34" charset="0"/>
              </a:rPr>
              <a:t>e.g</a:t>
            </a:r>
            <a:r>
              <a:rPr lang="en-US" sz="1200" dirty="0">
                <a:latin typeface="Arial" panose="020B0604020202020204" pitchFamily="34" charset="0"/>
                <a:cs typeface="Arial" panose="020B0604020202020204" pitchFamily="34" charset="0"/>
              </a:rPr>
              <a:t> . systems/metadata/products/wiki/GPPA</a:t>
            </a:r>
          </a:p>
          <a:p>
            <a:r>
              <a:rPr lang="en-US" sz="1200" dirty="0">
                <a:latin typeface="Arial" panose="020B0604020202020204" pitchFamily="34" charset="0"/>
                <a:cs typeface="Arial" panose="020B0604020202020204" pitchFamily="34" charset="0"/>
              </a:rPr>
              <a:t>Detailed TOR </a:t>
            </a:r>
            <a:r>
              <a:rPr lang="en-US" sz="1200" dirty="0">
                <a:solidFill>
                  <a:srgbClr val="FFC00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here</a:t>
            </a:r>
            <a:endParaRPr lang="en-US" sz="1200"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3001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62B5D-2B88-414E-8FA7-2A30D61F86EC}"/>
              </a:ext>
            </a:extLst>
          </p:cNvPr>
          <p:cNvSpPr>
            <a:spLocks noGrp="1"/>
          </p:cNvSpPr>
          <p:nvPr>
            <p:ph type="title"/>
          </p:nvPr>
        </p:nvSpPr>
        <p:spPr/>
        <p:txBody>
          <a:bodyPr/>
          <a:lstStyle/>
          <a:p>
            <a:r>
              <a:rPr lang="en-US" dirty="0"/>
              <a:t>Terms of Reference of GDWG</a:t>
            </a:r>
          </a:p>
        </p:txBody>
      </p:sp>
      <p:sp>
        <p:nvSpPr>
          <p:cNvPr id="3" name="Content Placeholder 2">
            <a:extLst>
              <a:ext uri="{FF2B5EF4-FFF2-40B4-BE49-F238E27FC236}">
                <a16:creationId xmlns:a16="http://schemas.microsoft.com/office/drawing/2014/main" id="{7DA48438-BA6D-4F9A-A728-9387A2DD8250}"/>
              </a:ext>
            </a:extLst>
          </p:cNvPr>
          <p:cNvSpPr>
            <a:spLocks noGrp="1"/>
          </p:cNvSpPr>
          <p:nvPr>
            <p:ph idx="1"/>
          </p:nvPr>
        </p:nvSpPr>
        <p:spPr/>
        <p:txBody>
          <a:bodyPr/>
          <a:lstStyle/>
          <a:p>
            <a:pPr algn="just"/>
            <a:r>
              <a:rPr lang="en-US" sz="1400" dirty="0"/>
              <a:t>Oversee and coordinate the data management activities of GSICS and advise the EP on questions related to GSICS data management including information delivery services; </a:t>
            </a:r>
          </a:p>
          <a:p>
            <a:pPr algn="just"/>
            <a:r>
              <a:rPr lang="en-US" sz="1400" dirty="0"/>
              <a:t>b) Coordinate the specification of data and metadata formats and procedures for data exchange between the satellite agencies, the GSICS Processing and Research Centers (GPRCs), and the GSICS Coordination Center (GCC); </a:t>
            </a:r>
          </a:p>
          <a:p>
            <a:pPr algn="just"/>
            <a:r>
              <a:rPr lang="en-US" sz="1400" dirty="0"/>
              <a:t>c) Support the specification of GSICS systems administered by the GCC; GSICS product catalogue, GSICS User Messaging Service, GSICS Wiki, etc.</a:t>
            </a:r>
          </a:p>
          <a:p>
            <a:pPr algn="just"/>
            <a:r>
              <a:rPr lang="en-US" sz="1400" dirty="0"/>
              <a:t>d) Support the specification of GSICS systems and tools administered by the GSICS member and observer organizations.</a:t>
            </a:r>
          </a:p>
          <a:p>
            <a:pPr algn="just"/>
            <a:r>
              <a:rPr lang="en-US" sz="1400" dirty="0"/>
              <a:t>e) Review and validate GSICS deliverables from a data management perspective; </a:t>
            </a:r>
          </a:p>
          <a:p>
            <a:pPr algn="just"/>
            <a:r>
              <a:rPr lang="en-US" sz="1400" dirty="0"/>
              <a:t>f) Provide guidance to the contents and appearance of the GSICS websites maintained by WMO, GCC, and each GPRC; </a:t>
            </a:r>
          </a:p>
          <a:p>
            <a:pPr algn="just"/>
            <a:r>
              <a:rPr lang="en-US" sz="1400" dirty="0"/>
              <a:t>g) Maintain cooperation with the research and development activities at the GPRCs and assist with their data management activities, as appropriate; </a:t>
            </a:r>
          </a:p>
          <a:p>
            <a:pPr algn="just"/>
            <a:r>
              <a:rPr lang="en-US" sz="1400" dirty="0"/>
              <a:t>h) Provide the GSICS Executive Panel with a report on GSICS data management activities including recommendations as appropriate. Submit report three weeks prior to the annual meeting of the GSICS Executive Panel, and present it to the Panel. </a:t>
            </a:r>
          </a:p>
        </p:txBody>
      </p:sp>
    </p:spTree>
    <p:extLst>
      <p:ext uri="{BB962C8B-B14F-4D97-AF65-F5344CB8AC3E}">
        <p14:creationId xmlns:p14="http://schemas.microsoft.com/office/powerpoint/2010/main" val="1184692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CD41A520-89A8-4A4C-A085-1B7B7402AE39}"/>
              </a:ext>
            </a:extLst>
          </p:cNvPr>
          <p:cNvSpPr txBox="1">
            <a:spLocks/>
          </p:cNvSpPr>
          <p:nvPr/>
        </p:nvSpPr>
        <p:spPr>
          <a:xfrm>
            <a:off x="4806870" y="1075762"/>
            <a:ext cx="4602795" cy="4706475"/>
          </a:xfrm>
          <a:prstGeom prst="rect">
            <a:avLst/>
          </a:prstGeom>
        </p:spPr>
        <p:txBody>
          <a:bodyPr/>
          <a:lst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defTabSz="457200">
              <a:lnSpc>
                <a:spcPct val="110000"/>
              </a:lnSpc>
            </a:pPr>
            <a:r>
              <a:rPr lang="en-GB" sz="2000" b="0" kern="0" dirty="0">
                <a:solidFill>
                  <a:prstClr val="black"/>
                </a:solidFill>
                <a:latin typeface="Calibri" panose="020F0502020204030204"/>
              </a:rPr>
              <a:t>Recent GDWG activities</a:t>
            </a:r>
          </a:p>
          <a:p>
            <a:pPr marL="452438" lvl="1" indent="-276225" defTabSz="457200">
              <a:lnSpc>
                <a:spcPct val="110000"/>
              </a:lnSpc>
            </a:pPr>
            <a:r>
              <a:rPr lang="en-GB" sz="1800" b="0" kern="0" dirty="0">
                <a:solidFill>
                  <a:prstClr val="black"/>
                </a:solidFill>
                <a:latin typeface="Calibri" panose="020F0502020204030204"/>
              </a:rPr>
              <a:t>Websites</a:t>
            </a:r>
          </a:p>
          <a:p>
            <a:pPr marL="852488" lvl="2" indent="-276225" defTabSz="457200">
              <a:lnSpc>
                <a:spcPct val="110000"/>
              </a:lnSpc>
            </a:pPr>
            <a:r>
              <a:rPr lang="en-GB" sz="1600" b="0" kern="0" dirty="0">
                <a:solidFill>
                  <a:prstClr val="black"/>
                </a:solidFill>
                <a:latin typeface="Calibri" panose="020F0502020204030204"/>
              </a:rPr>
              <a:t>GSICS webpage at each agency</a:t>
            </a:r>
          </a:p>
          <a:p>
            <a:pPr marL="852488" lvl="2" indent="-276225" defTabSz="457200">
              <a:lnSpc>
                <a:spcPct val="110000"/>
              </a:lnSpc>
            </a:pPr>
            <a:r>
              <a:rPr lang="en-GB" sz="1600" b="0" kern="0" dirty="0">
                <a:solidFill>
                  <a:prstClr val="black"/>
                </a:solidFill>
                <a:latin typeface="Calibri" panose="020F0502020204030204"/>
              </a:rPr>
              <a:t>Updating new WMO GSICS Portal</a:t>
            </a:r>
          </a:p>
          <a:p>
            <a:pPr marL="452438" lvl="1" indent="-276225" defTabSz="457200">
              <a:lnSpc>
                <a:spcPct val="110000"/>
              </a:lnSpc>
            </a:pPr>
            <a:r>
              <a:rPr lang="en-GB" sz="1800" b="0" kern="0" dirty="0">
                <a:solidFill>
                  <a:prstClr val="black"/>
                </a:solidFill>
                <a:latin typeface="Calibri" panose="020F0502020204030204"/>
              </a:rPr>
              <a:t>GSICS Collaboration Servers</a:t>
            </a:r>
          </a:p>
          <a:p>
            <a:pPr marL="452438" lvl="1" indent="-276225" defTabSz="457200">
              <a:lnSpc>
                <a:spcPct val="110000"/>
              </a:lnSpc>
            </a:pPr>
            <a:r>
              <a:rPr lang="en-GB" sz="1800" b="0" kern="0" dirty="0">
                <a:solidFill>
                  <a:prstClr val="black"/>
                </a:solidFill>
                <a:latin typeface="Calibri" panose="020F0502020204030204"/>
              </a:rPr>
              <a:t>Defining GSICS Conventions for new GSICS Deliverables</a:t>
            </a:r>
          </a:p>
          <a:p>
            <a:pPr marL="452438" lvl="1" indent="-276225" defTabSz="457200">
              <a:lnSpc>
                <a:spcPct val="110000"/>
              </a:lnSpc>
            </a:pPr>
            <a:r>
              <a:rPr lang="en-GB" altLang="ja-JP" sz="1800" b="0" kern="0" dirty="0">
                <a:solidFill>
                  <a:prstClr val="black"/>
                </a:solidFill>
                <a:latin typeface="Calibri" panose="020F0502020204030204"/>
                <a:ea typeface="游ゴシック" panose="020B0400000000000000" pitchFamily="34" charset="-128"/>
              </a:rPr>
              <a:t>Instrument Event Logging</a:t>
            </a:r>
          </a:p>
          <a:p>
            <a:pPr marL="452438" lvl="1" indent="-276225" defTabSz="457200">
              <a:lnSpc>
                <a:spcPct val="110000"/>
              </a:lnSpc>
            </a:pPr>
            <a:r>
              <a:rPr lang="en-GB" altLang="ja-JP" sz="1800" b="0" kern="0" dirty="0">
                <a:solidFill>
                  <a:prstClr val="black"/>
                </a:solidFill>
                <a:latin typeface="Calibri" panose="020F0502020204030204"/>
                <a:ea typeface="游ゴシック" panose="020B0400000000000000" pitchFamily="34" charset="-128"/>
              </a:rPr>
              <a:t>Annual Calibration Report (GRWG/GDWG Chair)</a:t>
            </a:r>
          </a:p>
          <a:p>
            <a:pPr marL="452438" lvl="1" indent="-276225" defTabSz="457200">
              <a:lnSpc>
                <a:spcPct val="110000"/>
              </a:lnSpc>
            </a:pPr>
            <a:r>
              <a:rPr lang="en-GB" sz="1800" b="0" kern="0" dirty="0">
                <a:solidFill>
                  <a:prstClr val="black"/>
                </a:solidFill>
                <a:latin typeface="Calibri" panose="020F0502020204030204"/>
              </a:rPr>
              <a:t>Updating GSICS Plotting Tool</a:t>
            </a:r>
          </a:p>
          <a:p>
            <a:pPr marL="452438" lvl="1" indent="-276225" defTabSz="457200">
              <a:lnSpc>
                <a:spcPct val="110000"/>
              </a:lnSpc>
            </a:pPr>
            <a:r>
              <a:rPr lang="en-GB" sz="1800" b="0" kern="0" dirty="0">
                <a:solidFill>
                  <a:prstClr val="black"/>
                </a:solidFill>
                <a:latin typeface="Calibri" panose="020F0502020204030204"/>
              </a:rPr>
              <a:t>Use of GitHub for collaborative work</a:t>
            </a:r>
          </a:p>
          <a:p>
            <a:pPr marL="452438" lvl="1" indent="-276225" defTabSz="457200">
              <a:lnSpc>
                <a:spcPct val="110000"/>
              </a:lnSpc>
            </a:pPr>
            <a:r>
              <a:rPr lang="en-GB" sz="1800" b="0" kern="0" dirty="0">
                <a:solidFill>
                  <a:prstClr val="black"/>
                </a:solidFill>
                <a:latin typeface="Calibri" panose="020F0502020204030204"/>
              </a:rPr>
              <a:t>Action Tracking Tool (GCC+GDWG)</a:t>
            </a:r>
          </a:p>
          <a:p>
            <a:pPr marL="452438" lvl="1" indent="-276225" defTabSz="457200">
              <a:lnSpc>
                <a:spcPct val="110000"/>
              </a:lnSpc>
            </a:pPr>
            <a:r>
              <a:rPr lang="en-GB" sz="1800" b="0" kern="0" dirty="0">
                <a:solidFill>
                  <a:prstClr val="black"/>
                </a:solidFill>
                <a:latin typeface="Calibri" panose="020F0502020204030204"/>
              </a:rPr>
              <a:t>Product Status Tool</a:t>
            </a:r>
          </a:p>
          <a:p>
            <a:pPr marL="452438" lvl="1" indent="-276225" defTabSz="457200">
              <a:lnSpc>
                <a:spcPct val="110000"/>
              </a:lnSpc>
            </a:pPr>
            <a:r>
              <a:rPr lang="en-GB" sz="1800" b="0" kern="0" dirty="0">
                <a:solidFill>
                  <a:prstClr val="black"/>
                </a:solidFill>
                <a:latin typeface="Calibri" panose="020F0502020204030204"/>
              </a:rPr>
              <a:t>Google </a:t>
            </a:r>
            <a:r>
              <a:rPr lang="en-GB" sz="1800" b="0" kern="0" dirty="0" err="1">
                <a:solidFill>
                  <a:prstClr val="black"/>
                </a:solidFill>
                <a:latin typeface="Calibri" panose="020F0502020204030204"/>
              </a:rPr>
              <a:t>Colab</a:t>
            </a:r>
            <a:r>
              <a:rPr lang="en-GB" sz="1800" b="0" kern="0" dirty="0">
                <a:solidFill>
                  <a:prstClr val="black"/>
                </a:solidFill>
                <a:latin typeface="Calibri" panose="020F0502020204030204"/>
              </a:rPr>
              <a:t> Notebook</a:t>
            </a:r>
          </a:p>
        </p:txBody>
      </p:sp>
      <p:sp>
        <p:nvSpPr>
          <p:cNvPr id="5" name="正方形/長方形 4">
            <a:extLst>
              <a:ext uri="{FF2B5EF4-FFF2-40B4-BE49-F238E27FC236}">
                <a16:creationId xmlns:a16="http://schemas.microsoft.com/office/drawing/2014/main" id="{9563C9D1-BB65-CA41-94F7-56464B35CE7E}"/>
              </a:ext>
            </a:extLst>
          </p:cNvPr>
          <p:cNvSpPr/>
          <p:nvPr/>
        </p:nvSpPr>
        <p:spPr>
          <a:xfrm>
            <a:off x="155544" y="5988792"/>
            <a:ext cx="2907784" cy="307777"/>
          </a:xfrm>
          <a:prstGeom prst="rect">
            <a:avLst/>
          </a:prstGeom>
        </p:spPr>
        <p:txBody>
          <a:bodyPr wrap="none">
            <a:spAutoFit/>
          </a:bodyPr>
          <a:lstStyle/>
          <a:p>
            <a:pPr defTabSz="457200" fontAlgn="auto">
              <a:spcBef>
                <a:spcPts val="0"/>
              </a:spcBef>
              <a:spcAft>
                <a:spcPts val="0"/>
              </a:spcAft>
            </a:pPr>
            <a:r>
              <a:rPr lang="ja-JP" altLang="en-US" sz="1400" b="0" dirty="0">
                <a:solidFill>
                  <a:prstClr val="black"/>
                </a:solidFill>
                <a:latin typeface="Calibri" panose="020F0502020204030204"/>
                <a:ea typeface="游ゴシック" panose="020B0400000000000000" pitchFamily="34" charset="-128"/>
              </a:rPr>
              <a:t>https://gsics.wmo.int/en/focal-points</a:t>
            </a:r>
          </a:p>
        </p:txBody>
      </p:sp>
      <p:sp>
        <p:nvSpPr>
          <p:cNvPr id="6" name="テキスト ボックス 5">
            <a:extLst>
              <a:ext uri="{FF2B5EF4-FFF2-40B4-BE49-F238E27FC236}">
                <a16:creationId xmlns:a16="http://schemas.microsoft.com/office/drawing/2014/main" id="{ACF466FC-1944-3143-A683-88196D60CB16}"/>
              </a:ext>
            </a:extLst>
          </p:cNvPr>
          <p:cNvSpPr txBox="1"/>
          <p:nvPr/>
        </p:nvSpPr>
        <p:spPr>
          <a:xfrm>
            <a:off x="1126645" y="934059"/>
            <a:ext cx="3130472" cy="338554"/>
          </a:xfrm>
          <a:prstGeom prst="rect">
            <a:avLst/>
          </a:prstGeom>
          <a:noFill/>
        </p:spPr>
        <p:txBody>
          <a:bodyPr wrap="none" rtlCol="0">
            <a:spAutoFit/>
          </a:bodyPr>
          <a:lstStyle/>
          <a:p>
            <a:pPr defTabSz="457200" fontAlgn="auto">
              <a:spcBef>
                <a:spcPts val="0"/>
              </a:spcBef>
              <a:spcAft>
                <a:spcPts val="0"/>
              </a:spcAft>
            </a:pPr>
            <a:r>
              <a:rPr kumimoji="1" lang="en-US" altLang="ja-JP" sz="1600" b="0" dirty="0">
                <a:solidFill>
                  <a:prstClr val="black"/>
                </a:solidFill>
                <a:latin typeface="Calibri" panose="020F0502020204030204"/>
                <a:ea typeface="游ゴシック" panose="020B0400000000000000" pitchFamily="34" charset="-128"/>
              </a:rPr>
              <a:t>GDWG Members as of  March 2021</a:t>
            </a:r>
            <a:endParaRPr kumimoji="1" lang="ja-JP" altLang="en-US" sz="1600" b="0" dirty="0">
              <a:solidFill>
                <a:prstClr val="black"/>
              </a:solidFill>
              <a:latin typeface="Calibri" panose="020F0502020204030204"/>
              <a:ea typeface="游ゴシック" panose="020B0400000000000000" pitchFamily="34" charset="-128"/>
            </a:endParaRPr>
          </a:p>
        </p:txBody>
      </p:sp>
      <p:pic>
        <p:nvPicPr>
          <p:cNvPr id="9" name="Picture 8">
            <a:extLst>
              <a:ext uri="{FF2B5EF4-FFF2-40B4-BE49-F238E27FC236}">
                <a16:creationId xmlns:a16="http://schemas.microsoft.com/office/drawing/2014/main" id="{5BA5F847-6BA6-4A18-88AB-6D9753B6B66B}"/>
              </a:ext>
            </a:extLst>
          </p:cNvPr>
          <p:cNvPicPr>
            <a:picLocks noChangeAspect="1"/>
          </p:cNvPicPr>
          <p:nvPr/>
        </p:nvPicPr>
        <p:blipFill>
          <a:blip r:embed="rId2"/>
          <a:stretch>
            <a:fillRect/>
          </a:stretch>
        </p:blipFill>
        <p:spPr>
          <a:xfrm>
            <a:off x="53491" y="1401244"/>
            <a:ext cx="4600917" cy="4311067"/>
          </a:xfrm>
          <a:prstGeom prst="rect">
            <a:avLst/>
          </a:prstGeom>
        </p:spPr>
      </p:pic>
      <p:sp>
        <p:nvSpPr>
          <p:cNvPr id="8" name="Title 1">
            <a:extLst>
              <a:ext uri="{FF2B5EF4-FFF2-40B4-BE49-F238E27FC236}">
                <a16:creationId xmlns:a16="http://schemas.microsoft.com/office/drawing/2014/main" id="{9E153FA9-362D-4A91-B241-7635AC5737F9}"/>
              </a:ext>
            </a:extLst>
          </p:cNvPr>
          <p:cNvSpPr txBox="1">
            <a:spLocks/>
          </p:cNvSpPr>
          <p:nvPr/>
        </p:nvSpPr>
        <p:spPr>
          <a:xfrm>
            <a:off x="2888011" y="0"/>
            <a:ext cx="5793444" cy="665671"/>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auto">
              <a:spcAft>
                <a:spcPts val="0"/>
              </a:spcAft>
            </a:pPr>
            <a:r>
              <a:rPr lang="en-US" sz="2800" dirty="0"/>
              <a:t>GDWG Membership</a:t>
            </a:r>
          </a:p>
        </p:txBody>
      </p:sp>
    </p:spTree>
    <p:extLst>
      <p:ext uri="{BB962C8B-B14F-4D97-AF65-F5344CB8AC3E}">
        <p14:creationId xmlns:p14="http://schemas.microsoft.com/office/powerpoint/2010/main" val="2633121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C384D3-2026-441C-9223-F7FC0F528844}"/>
              </a:ext>
            </a:extLst>
          </p:cNvPr>
          <p:cNvSpPr>
            <a:spLocks noGrp="1"/>
          </p:cNvSpPr>
          <p:nvPr>
            <p:ph idx="1"/>
          </p:nvPr>
        </p:nvSpPr>
        <p:spPr/>
        <p:txBody>
          <a:bodyPr>
            <a:normAutofit fontScale="62500" lnSpcReduction="20000"/>
          </a:bodyPr>
          <a:lstStyle/>
          <a:p>
            <a:pPr marL="0" marR="0" algn="just">
              <a:lnSpc>
                <a:spcPct val="107000"/>
              </a:lnSpc>
              <a:spcBef>
                <a:spcPts val="0"/>
              </a:spcBef>
              <a:spcAft>
                <a:spcPts val="800"/>
              </a:spcAft>
            </a:pPr>
            <a:r>
              <a:rPr lang="en-IN" dirty="0">
                <a:latin typeface="Calibri" panose="020F0502020204030204" pitchFamily="34" charset="0"/>
                <a:ea typeface="Calibri" panose="020F0502020204030204" pitchFamily="34" charset="0"/>
                <a:cs typeface="Times New Roman" panose="02020603050405020304" pitchFamily="18" charset="0"/>
              </a:rPr>
              <a:t>A.GDWG.2019.9b.1: ISRO to work with KMA to upload their Plotting Tool code and configuration onto GDWG GitHub repository.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IN" dirty="0">
                <a:latin typeface="Calibri" panose="020F0502020204030204" pitchFamily="34" charset="0"/>
                <a:ea typeface="Calibri" panose="020F0502020204030204" pitchFamily="34" charset="0"/>
                <a:cs typeface="Times New Roman" panose="02020603050405020304" pitchFamily="18" charset="0"/>
              </a:rPr>
              <a:t>A.GDWG.2019.9b.2: ISRO to work with CMA to synchronise their RAC products between their servers to validate the synchronisation scripts.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IN" dirty="0">
                <a:latin typeface="Calibri" panose="020F0502020204030204" pitchFamily="34" charset="0"/>
                <a:ea typeface="Calibri" panose="020F0502020204030204" pitchFamily="34" charset="0"/>
                <a:cs typeface="Times New Roman" panose="02020603050405020304" pitchFamily="18" charset="0"/>
              </a:rPr>
              <a:t>A.GDWG.2019.9b.3: ISRO with support from EUMETSAT to update their THREDDS configuration such that it is in-line with the other collaboration services.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Action: A.GDWG.2019.9c.1 EUMETSAT to upload sync </a:t>
            </a:r>
            <a:r>
              <a:rPr lang="en-GB" dirty="0" err="1">
                <a:latin typeface="Calibri" panose="020F0502020204030204" pitchFamily="34" charset="0"/>
                <a:ea typeface="Calibri" panose="020F0502020204030204" pitchFamily="34" charset="0"/>
                <a:cs typeface="Times New Roman" panose="02020603050405020304" pitchFamily="18" charset="0"/>
              </a:rPr>
              <a:t>perl</a:t>
            </a:r>
            <a:r>
              <a:rPr lang="en-GB" dirty="0">
                <a:latin typeface="Calibri" panose="020F0502020204030204" pitchFamily="34" charset="0"/>
                <a:ea typeface="Calibri" panose="020F0502020204030204" pitchFamily="34" charset="0"/>
                <a:cs typeface="Times New Roman" panose="02020603050405020304" pitchFamily="18" charset="0"/>
              </a:rPr>
              <a:t> and shell scripts to GitHub.</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Action: A.GDWG.2019.9p.1 Peter </a:t>
            </a:r>
            <a:r>
              <a:rPr lang="en-GB" dirty="0" err="1">
                <a:latin typeface="Calibri" panose="020F0502020204030204" pitchFamily="34" charset="0"/>
                <a:ea typeface="Calibri" panose="020F0502020204030204" pitchFamily="34" charset="0"/>
                <a:cs typeface="Times New Roman" panose="02020603050405020304" pitchFamily="18" charset="0"/>
              </a:rPr>
              <a:t>Miu</a:t>
            </a:r>
            <a:r>
              <a:rPr lang="en-GB" dirty="0">
                <a:latin typeface="Calibri" panose="020F0502020204030204" pitchFamily="34" charset="0"/>
                <a:ea typeface="Calibri" panose="020F0502020204030204" pitchFamily="34" charset="0"/>
                <a:cs typeface="Times New Roman" panose="02020603050405020304" pitchFamily="18" charset="0"/>
              </a:rPr>
              <a:t> (EUMETSAT) to create user guide for GSICS THREDDS.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Action: A.GDWG.2019.9p.2 NOAA to provide EUMETSAT the download script for review to see if this can be provided to users to improve the downloading of GSICS products.</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endParaRPr lang="en-US" dirty="0"/>
          </a:p>
        </p:txBody>
      </p:sp>
      <p:sp>
        <p:nvSpPr>
          <p:cNvPr id="4" name="Title 1">
            <a:extLst>
              <a:ext uri="{FF2B5EF4-FFF2-40B4-BE49-F238E27FC236}">
                <a16:creationId xmlns:a16="http://schemas.microsoft.com/office/drawing/2014/main" id="{F26464EF-F2E2-4A04-8AB8-2725145245CF}"/>
              </a:ext>
            </a:extLst>
          </p:cNvPr>
          <p:cNvSpPr txBox="1">
            <a:spLocks/>
          </p:cNvSpPr>
          <p:nvPr/>
        </p:nvSpPr>
        <p:spPr bwMode="auto">
          <a:xfrm>
            <a:off x="367979" y="459360"/>
            <a:ext cx="8915400" cy="45866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ysClr val="windowText" lastClr="000000"/>
                </a:solidFill>
                <a:effectLst/>
                <a:uLnTx/>
                <a:uFillTx/>
                <a:latin typeface="Calibri"/>
                <a:ea typeface="+mj-ea"/>
                <a:cs typeface="+mj-cs"/>
              </a:rPr>
              <a:t>Actions Status ( 2019)</a:t>
            </a:r>
          </a:p>
        </p:txBody>
      </p:sp>
    </p:spTree>
    <p:extLst>
      <p:ext uri="{BB962C8B-B14F-4D97-AF65-F5344CB8AC3E}">
        <p14:creationId xmlns:p14="http://schemas.microsoft.com/office/powerpoint/2010/main" val="1779270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04C95-6D1C-458C-9A00-A876AF314934}"/>
              </a:ext>
            </a:extLst>
          </p:cNvPr>
          <p:cNvSpPr>
            <a:spLocks noGrp="1"/>
          </p:cNvSpPr>
          <p:nvPr>
            <p:ph type="title"/>
          </p:nvPr>
        </p:nvSpPr>
        <p:spPr/>
        <p:txBody>
          <a:bodyPr>
            <a:normAutofit/>
          </a:bodyPr>
          <a:lstStyle/>
          <a:p>
            <a:pPr marL="0" marR="0">
              <a:lnSpc>
                <a:spcPct val="107000"/>
              </a:lnSpc>
              <a:spcBef>
                <a:spcPts val="0"/>
              </a:spcBef>
              <a:spcAft>
                <a:spcPts val="800"/>
              </a:spcAft>
            </a:pPr>
            <a:r>
              <a:rPr lang="en-IN" sz="2400" b="1" u="sng" dirty="0">
                <a:latin typeface="Calibri" panose="020F0502020204030204" pitchFamily="34" charset="0"/>
                <a:ea typeface="Calibri" panose="020F0502020204030204" pitchFamily="34" charset="0"/>
                <a:cs typeface="Times New Roman" panose="02020603050405020304" pitchFamily="18" charset="0"/>
              </a:rPr>
              <a:t>Minutes of GSICS Data Working Group Meeting held on 20</a:t>
            </a:r>
            <a:r>
              <a:rPr lang="en-IN" sz="2400" b="1" u="sng" baseline="30000" dirty="0">
                <a:latin typeface="Calibri" panose="020F0502020204030204" pitchFamily="34" charset="0"/>
                <a:ea typeface="Calibri" panose="020F0502020204030204" pitchFamily="34" charset="0"/>
                <a:cs typeface="Times New Roman" panose="02020603050405020304" pitchFamily="18" charset="0"/>
              </a:rPr>
              <a:t>th</a:t>
            </a:r>
            <a:r>
              <a:rPr lang="en-IN" sz="2400" b="1" u="sng" dirty="0">
                <a:latin typeface="Calibri" panose="020F0502020204030204" pitchFamily="34" charset="0"/>
                <a:ea typeface="Calibri" panose="020F0502020204030204" pitchFamily="34" charset="0"/>
                <a:cs typeface="Times New Roman" panose="02020603050405020304" pitchFamily="18" charset="0"/>
              </a:rPr>
              <a:t> October,2020</a:t>
            </a:r>
            <a:br>
              <a:rPr lang="en-US" sz="2400" dirty="0">
                <a:latin typeface="Calibri" panose="020F0502020204030204" pitchFamily="34" charset="0"/>
                <a:ea typeface="Calibri" panose="020F0502020204030204" pitchFamily="34" charset="0"/>
                <a:cs typeface="Times New Roman" panose="02020603050405020304" pitchFamily="18" charset="0"/>
              </a:rPr>
            </a:br>
            <a:endParaRPr lang="en-US" sz="2400" dirty="0"/>
          </a:p>
        </p:txBody>
      </p:sp>
      <p:sp>
        <p:nvSpPr>
          <p:cNvPr id="3" name="Content Placeholder 2">
            <a:extLst>
              <a:ext uri="{FF2B5EF4-FFF2-40B4-BE49-F238E27FC236}">
                <a16:creationId xmlns:a16="http://schemas.microsoft.com/office/drawing/2014/main" id="{C933031D-4AA9-4440-BBCA-0A2EE23539F8}"/>
              </a:ext>
            </a:extLst>
          </p:cNvPr>
          <p:cNvSpPr>
            <a:spLocks noGrp="1"/>
          </p:cNvSpPr>
          <p:nvPr>
            <p:ph idx="1"/>
          </p:nvPr>
        </p:nvSpPr>
        <p:spPr>
          <a:xfrm>
            <a:off x="585628" y="1530849"/>
            <a:ext cx="8639336" cy="4646114"/>
          </a:xfrm>
        </p:spPr>
        <p:txBody>
          <a:bodyPr>
            <a:normAutofit/>
          </a:bodyPr>
          <a:lstStyle/>
          <a:p>
            <a:pPr algn="just"/>
            <a:r>
              <a:rPr lang="en-IN" sz="1800" dirty="0">
                <a:latin typeface="Calibri" panose="020F0502020204030204" pitchFamily="34" charset="0"/>
                <a:ea typeface="Calibri" panose="020F0502020204030204" pitchFamily="34" charset="0"/>
                <a:cs typeface="Times New Roman" panose="02020603050405020304" pitchFamily="18" charset="0"/>
              </a:rPr>
              <a:t>KMA reported Establishment of the GitHub, Review of GPRC websites and building a plotting tool environment for internal system. KMA  preparing the new KOMSAT products for GPPA (</a:t>
            </a:r>
            <a:r>
              <a:rPr lang="en-IN" sz="1800" dirty="0" err="1">
                <a:latin typeface="Calibri" panose="020F0502020204030204" pitchFamily="34" charset="0"/>
                <a:ea typeface="Calibri" panose="020F0502020204030204" pitchFamily="34" charset="0"/>
                <a:cs typeface="Times New Roman" panose="02020603050405020304" pitchFamily="18" charset="0"/>
              </a:rPr>
              <a:t>Jin</a:t>
            </a:r>
            <a:r>
              <a:rPr lang="en-IN" sz="1800" dirty="0">
                <a:latin typeface="Calibri" panose="020F0502020204030204" pitchFamily="34" charset="0"/>
                <a:ea typeface="Calibri" panose="020F0502020204030204" pitchFamily="34" charset="0"/>
                <a:cs typeface="Times New Roman" panose="02020603050405020304" pitchFamily="18" charset="0"/>
              </a:rPr>
              <a:t> </a:t>
            </a:r>
            <a:r>
              <a:rPr lang="en-IN" sz="1800" dirty="0" err="1">
                <a:latin typeface="Calibri" panose="020F0502020204030204" pitchFamily="34" charset="0"/>
                <a:ea typeface="Calibri" panose="020F0502020204030204" pitchFamily="34" charset="0"/>
                <a:cs typeface="Times New Roman" panose="02020603050405020304" pitchFamily="18" charset="0"/>
              </a:rPr>
              <a:t>Woo,KMA</a:t>
            </a:r>
            <a:r>
              <a:rPr lang="en-IN" sz="1800" dirty="0">
                <a:latin typeface="Calibri" panose="020F0502020204030204" pitchFamily="34" charset="0"/>
                <a:ea typeface="Calibri" panose="020F0502020204030204" pitchFamily="34" charset="0"/>
                <a:cs typeface="Times New Roman" panose="02020603050405020304" pitchFamily="18" charset="0"/>
              </a:rPr>
              <a:t>)</a:t>
            </a:r>
          </a:p>
          <a:p>
            <a:pPr algn="just"/>
            <a:r>
              <a:rPr lang="en-IN" sz="1800" dirty="0">
                <a:latin typeface="Calibri" panose="020F0502020204030204" pitchFamily="34" charset="0"/>
                <a:ea typeface="Calibri" panose="020F0502020204030204" pitchFamily="34" charset="0"/>
                <a:cs typeface="Times New Roman" panose="02020603050405020304" pitchFamily="18" charset="0"/>
              </a:rPr>
              <a:t>ESA has prepared a landing page website . Paolo mentioned that two brief papers have been submitted to the GSICS Newsletter and the launch of two updated portals for Cal/Val data: the EVDC (the ESA Atmospheric Validation Data </a:t>
            </a:r>
            <a:r>
              <a:rPr lang="en-IN" sz="1800" dirty="0" err="1">
                <a:latin typeface="Calibri" panose="020F0502020204030204" pitchFamily="34" charset="0"/>
                <a:ea typeface="Calibri" panose="020F0502020204030204" pitchFamily="34" charset="0"/>
                <a:cs typeface="Times New Roman" panose="02020603050405020304" pitchFamily="18" charset="0"/>
              </a:rPr>
              <a:t>Center</a:t>
            </a:r>
            <a:r>
              <a:rPr lang="en-IN" sz="1800" dirty="0">
                <a:latin typeface="Calibri" panose="020F0502020204030204" pitchFamily="34" charset="0"/>
                <a:ea typeface="Calibri" panose="020F0502020204030204" pitchFamily="34" charset="0"/>
                <a:cs typeface="Times New Roman" panose="02020603050405020304" pitchFamily="18" charset="0"/>
              </a:rPr>
              <a:t> https://evdc.esa.int/) and the CEOS Cal/Val Portal </a:t>
            </a:r>
            <a:r>
              <a:rPr lang="en-IN" sz="1800" dirty="0">
                <a:latin typeface="Calibri" panose="020F0502020204030204" pitchFamily="34" charset="0"/>
                <a:ea typeface="Calibri" panose="020F0502020204030204" pitchFamily="34" charset="0"/>
                <a:cs typeface="Times New Roman" panose="02020603050405020304" pitchFamily="18" charset="0"/>
                <a:hlinkClick r:id="rId2"/>
              </a:rPr>
              <a:t>http://calvalportal.ceos.org/</a:t>
            </a:r>
            <a:r>
              <a:rPr lang="en-IN" sz="1800" dirty="0">
                <a:latin typeface="Calibri" panose="020F0502020204030204" pitchFamily="34" charset="0"/>
                <a:ea typeface="Calibri" panose="020F0502020204030204" pitchFamily="34" charset="0"/>
                <a:cs typeface="Times New Roman" panose="02020603050405020304" pitchFamily="18" charset="0"/>
              </a:rPr>
              <a:t> (</a:t>
            </a:r>
            <a:r>
              <a:rPr lang="en-IN" sz="1800" dirty="0" err="1">
                <a:latin typeface="Calibri" panose="020F0502020204030204" pitchFamily="34" charset="0"/>
                <a:ea typeface="Calibri" panose="020F0502020204030204" pitchFamily="34" charset="0"/>
                <a:cs typeface="Times New Roman" panose="02020603050405020304" pitchFamily="18" charset="0"/>
              </a:rPr>
              <a:t>Paola,ESA</a:t>
            </a:r>
            <a:r>
              <a:rPr lang="en-IN" sz="1800" dirty="0">
                <a:latin typeface="Calibri" panose="020F0502020204030204" pitchFamily="34" charset="0"/>
                <a:ea typeface="Calibri" panose="020F0502020204030204" pitchFamily="34" charset="0"/>
                <a:cs typeface="Times New Roman" panose="02020603050405020304" pitchFamily="18" charset="0"/>
              </a:rPr>
              <a:t>)</a:t>
            </a:r>
          </a:p>
          <a:p>
            <a:pPr algn="just"/>
            <a:r>
              <a:rPr lang="en-IN" sz="1800" dirty="0">
                <a:latin typeface="Calibri" panose="020F0502020204030204" pitchFamily="34" charset="0"/>
                <a:ea typeface="Calibri" panose="020F0502020204030204" pitchFamily="34" charset="0"/>
                <a:cs typeface="Times New Roman" panose="02020603050405020304" pitchFamily="18" charset="0"/>
              </a:rPr>
              <a:t>IMD presented information on the INSAT-3D and INSAT-3DR and showed the mission objectives and described the satellites. </a:t>
            </a:r>
            <a:r>
              <a:rPr lang="en-IN" sz="1800" dirty="0" err="1">
                <a:latin typeface="Calibri" panose="020F0502020204030204" pitchFamily="34" charset="0"/>
                <a:ea typeface="Calibri" panose="020F0502020204030204" pitchFamily="34" charset="0"/>
                <a:cs typeface="Times New Roman" panose="02020603050405020304" pitchFamily="18" charset="0"/>
              </a:rPr>
              <a:t>Giri</a:t>
            </a:r>
            <a:r>
              <a:rPr lang="en-IN" sz="1800" dirty="0">
                <a:latin typeface="Calibri" panose="020F0502020204030204" pitchFamily="34" charset="0"/>
                <a:ea typeface="Calibri" panose="020F0502020204030204" pitchFamily="34" charset="0"/>
                <a:cs typeface="Times New Roman" panose="02020603050405020304" pitchFamily="18" charset="0"/>
              </a:rPr>
              <a:t> informed that Geophysical parameters derived from the satellites are available in HDF format and as per action points of last meeting timeline of upcoming satellites Landing pages with support of ISRO is being prepared and the progress will be intimated shortly to the group(</a:t>
            </a:r>
            <a:r>
              <a:rPr lang="en-IN" sz="1800" dirty="0" err="1">
                <a:latin typeface="Calibri" panose="020F0502020204030204" pitchFamily="34" charset="0"/>
                <a:ea typeface="Calibri" panose="020F0502020204030204" pitchFamily="34" charset="0"/>
                <a:cs typeface="Times New Roman" panose="02020603050405020304" pitchFamily="18" charset="0"/>
              </a:rPr>
              <a:t>Giri</a:t>
            </a:r>
            <a:r>
              <a:rPr lang="en-IN" sz="1800" dirty="0">
                <a:latin typeface="Calibri" panose="020F0502020204030204" pitchFamily="34" charset="0"/>
                <a:ea typeface="Calibri" panose="020F0502020204030204" pitchFamily="34" charset="0"/>
                <a:cs typeface="Times New Roman" panose="02020603050405020304" pitchFamily="18" charset="0"/>
              </a:rPr>
              <a:t>, IMD)</a:t>
            </a:r>
          </a:p>
          <a:p>
            <a:pPr algn="just"/>
            <a:r>
              <a:rPr lang="en-IN" sz="1800" dirty="0">
                <a:latin typeface="Calibri" panose="020F0502020204030204" pitchFamily="34" charset="0"/>
                <a:ea typeface="Calibri" panose="020F0502020204030204" pitchFamily="34" charset="0"/>
                <a:cs typeface="Times New Roman" panose="02020603050405020304" pitchFamily="18" charset="0"/>
              </a:rPr>
              <a:t>JMA provided an overview of GDWG activities with the current activities include support to event logging, and creation of GSICS products via the collaboration </a:t>
            </a:r>
            <a:r>
              <a:rPr lang="en-IN" sz="1800" dirty="0" err="1">
                <a:latin typeface="Calibri" panose="020F0502020204030204" pitchFamily="34" charset="0"/>
                <a:ea typeface="Calibri" panose="020F0502020204030204" pitchFamily="34" charset="0"/>
                <a:cs typeface="Times New Roman" panose="02020603050405020304" pitchFamily="18" charset="0"/>
              </a:rPr>
              <a:t>server.JMA</a:t>
            </a:r>
            <a:r>
              <a:rPr lang="en-IN" sz="1800" dirty="0">
                <a:latin typeface="Calibri" panose="020F0502020204030204" pitchFamily="34" charset="0"/>
                <a:ea typeface="Calibri" panose="020F0502020204030204" pitchFamily="34" charset="0"/>
                <a:cs typeface="Times New Roman" panose="02020603050405020304" pitchFamily="18" charset="0"/>
              </a:rPr>
              <a:t> products are on GSICS Collaboration server in EUMETSAT(</a:t>
            </a:r>
            <a:r>
              <a:rPr lang="en-IN" sz="1800" dirty="0">
                <a:solidFill>
                  <a:prstClr val="black"/>
                </a:solidFill>
                <a:latin typeface="Calibri" panose="020F0502020204030204" pitchFamily="34" charset="0"/>
                <a:ea typeface="Calibri" panose="020F0502020204030204" pitchFamily="34" charset="0"/>
                <a:cs typeface="Times New Roman" panose="02020603050405020304" pitchFamily="18" charset="0"/>
              </a:rPr>
              <a:t>Arata </a:t>
            </a:r>
            <a:r>
              <a:rPr lang="en-IN" sz="1800" dirty="0" err="1">
                <a:solidFill>
                  <a:prstClr val="black"/>
                </a:solidFill>
                <a:latin typeface="Calibri" panose="020F0502020204030204" pitchFamily="34" charset="0"/>
                <a:ea typeface="Calibri" panose="020F0502020204030204" pitchFamily="34" charset="0"/>
                <a:cs typeface="Times New Roman" panose="02020603050405020304" pitchFamily="18" charset="0"/>
              </a:rPr>
              <a:t>Okuyama,JMA</a:t>
            </a:r>
            <a:r>
              <a:rPr lang="en-IN" sz="1800"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endParaRPr lang="en-US" sz="1800" dirty="0"/>
          </a:p>
        </p:txBody>
      </p:sp>
    </p:spTree>
    <p:extLst>
      <p:ext uri="{BB962C8B-B14F-4D97-AF65-F5344CB8AC3E}">
        <p14:creationId xmlns:p14="http://schemas.microsoft.com/office/powerpoint/2010/main" val="4273650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B3922F-9B86-43D7-A786-2D8259C2A36A}"/>
              </a:ext>
            </a:extLst>
          </p:cNvPr>
          <p:cNvSpPr>
            <a:spLocks noGrp="1"/>
          </p:cNvSpPr>
          <p:nvPr>
            <p:ph idx="1"/>
          </p:nvPr>
        </p:nvSpPr>
        <p:spPr/>
        <p:txBody>
          <a:bodyPr>
            <a:normAutofit/>
          </a:bodyPr>
          <a:lstStyle/>
          <a:p>
            <a:pPr algn="just"/>
            <a:r>
              <a:rPr lang="en-IN" sz="1800" dirty="0">
                <a:latin typeface="Calibri" panose="020F0502020204030204" pitchFamily="34" charset="0"/>
                <a:ea typeface="Calibri" panose="020F0502020204030204" pitchFamily="34" charset="0"/>
                <a:cs typeface="Times New Roman" panose="02020603050405020304" pitchFamily="18" charset="0"/>
              </a:rPr>
              <a:t>NOAA also hosts the Coordination </a:t>
            </a:r>
            <a:r>
              <a:rPr lang="en-IN" sz="1800" dirty="0" err="1">
                <a:latin typeface="Calibri" panose="020F0502020204030204" pitchFamily="34" charset="0"/>
                <a:ea typeface="Calibri" panose="020F0502020204030204" pitchFamily="34" charset="0"/>
                <a:cs typeface="Times New Roman" panose="02020603050405020304" pitchFamily="18" charset="0"/>
              </a:rPr>
              <a:t>Center</a:t>
            </a:r>
            <a:r>
              <a:rPr lang="en-IN" sz="1800" dirty="0">
                <a:latin typeface="Calibri" panose="020F0502020204030204" pitchFamily="34" charset="0"/>
                <a:ea typeface="Calibri" panose="020F0502020204030204" pitchFamily="34" charset="0"/>
                <a:cs typeface="Times New Roman" panose="02020603050405020304" pitchFamily="18" charset="0"/>
              </a:rPr>
              <a:t>, so GDWG tasks also support GCC activities in addition to wider GSICS activities. </a:t>
            </a:r>
            <a:r>
              <a:rPr lang="en-IN" sz="1800" dirty="0" err="1">
                <a:latin typeface="Calibri" panose="020F0502020204030204" pitchFamily="34" charset="0"/>
                <a:ea typeface="Calibri" panose="020F0502020204030204" pitchFamily="34" charset="0"/>
                <a:cs typeface="Times New Roman" panose="02020603050405020304" pitchFamily="18" charset="0"/>
              </a:rPr>
              <a:t>Manik</a:t>
            </a:r>
            <a:r>
              <a:rPr lang="en-IN" sz="1800" dirty="0">
                <a:latin typeface="Calibri" panose="020F0502020204030204" pitchFamily="34" charset="0"/>
                <a:ea typeface="Calibri" panose="020F0502020204030204" pitchFamily="34" charset="0"/>
                <a:cs typeface="Times New Roman" panose="02020603050405020304" pitchFamily="18" charset="0"/>
              </a:rPr>
              <a:t> gave an overview of a tool recently developed by NOAA GDWG namely the GSICS Product Alert System. He showed members how to use the tool to receive information on GSICS , how to use the action tracker. NOAA GDWG would focus on applying Machine Learning to extract satellite information, building scripts to produce State of Observation Report and building pages and tools for connecting with the ISCCP and other user groups(</a:t>
            </a:r>
            <a:r>
              <a:rPr lang="en-IN" sz="1800" dirty="0" err="1">
                <a:latin typeface="Calibri" panose="020F0502020204030204" pitchFamily="34" charset="0"/>
                <a:ea typeface="Calibri" panose="020F0502020204030204" pitchFamily="34" charset="0"/>
                <a:cs typeface="Times New Roman" panose="02020603050405020304" pitchFamily="18" charset="0"/>
              </a:rPr>
              <a:t>Manik,NoAA</a:t>
            </a:r>
            <a:r>
              <a:rPr lang="en-IN" sz="1800" dirty="0">
                <a:latin typeface="Calibri" panose="020F0502020204030204" pitchFamily="34" charset="0"/>
                <a:ea typeface="Calibri" panose="020F0502020204030204" pitchFamily="34" charset="0"/>
                <a:cs typeface="Times New Roman" panose="02020603050405020304" pitchFamily="18" charset="0"/>
              </a:rPr>
              <a:t>)</a:t>
            </a:r>
          </a:p>
          <a:p>
            <a:pPr algn="just"/>
            <a:r>
              <a:rPr lang="en-IN" sz="1800" dirty="0">
                <a:latin typeface="Calibri" panose="020F0502020204030204" pitchFamily="34" charset="0"/>
                <a:ea typeface="Calibri" panose="020F0502020204030204" pitchFamily="34" charset="0"/>
                <a:cs typeface="Times New Roman" panose="02020603050405020304" pitchFamily="18" charset="0"/>
              </a:rPr>
              <a:t>Tim </a:t>
            </a:r>
            <a:r>
              <a:rPr lang="en-IN" sz="1800" dirty="0" err="1">
                <a:latin typeface="Calibri" panose="020F0502020204030204" pitchFamily="34" charset="0"/>
                <a:ea typeface="Calibri" panose="020F0502020204030204" pitchFamily="34" charset="0"/>
                <a:cs typeface="Times New Roman" panose="02020603050405020304" pitchFamily="18" charset="0"/>
              </a:rPr>
              <a:t>Hewison</a:t>
            </a:r>
            <a:r>
              <a:rPr lang="en-IN" sz="1800" dirty="0">
                <a:latin typeface="Calibri" panose="020F0502020204030204" pitchFamily="34" charset="0"/>
                <a:ea typeface="Calibri" panose="020F0502020204030204" pitchFamily="34" charset="0"/>
                <a:cs typeface="Times New Roman" panose="02020603050405020304" pitchFamily="18" charset="0"/>
              </a:rPr>
              <a:t> from EUMETSAT discussed how to roll out changes to GSICS conventions. </a:t>
            </a:r>
          </a:p>
          <a:p>
            <a:pPr algn="just"/>
            <a:r>
              <a:rPr lang="en-IN" sz="1800" dirty="0">
                <a:latin typeface="Calibri" panose="020F0502020204030204" pitchFamily="34" charset="0"/>
                <a:ea typeface="Calibri" panose="020F0502020204030204" pitchFamily="34" charset="0"/>
                <a:cs typeface="Times New Roman" panose="02020603050405020304" pitchFamily="18" charset="0"/>
              </a:rPr>
              <a:t>Rob </a:t>
            </a:r>
            <a:r>
              <a:rPr lang="en-IN" sz="1800" dirty="0" err="1">
                <a:latin typeface="Calibri" panose="020F0502020204030204" pitchFamily="34" charset="0"/>
                <a:ea typeface="Calibri" panose="020F0502020204030204" pitchFamily="34" charset="0"/>
                <a:cs typeface="Times New Roman" panose="02020603050405020304" pitchFamily="18" charset="0"/>
              </a:rPr>
              <a:t>Roebeling</a:t>
            </a:r>
            <a:r>
              <a:rPr lang="en-IN" sz="1800" dirty="0">
                <a:latin typeface="Calibri" panose="020F0502020204030204" pitchFamily="34" charset="0"/>
                <a:ea typeface="Calibri" panose="020F0502020204030204" pitchFamily="34" charset="0"/>
                <a:cs typeface="Times New Roman" panose="02020603050405020304" pitchFamily="18" charset="0"/>
              </a:rPr>
              <a:t> from EUMETSAT led the discussion on modifying and adding Landing Pages following the CGMS agreed format . He indicated that the WMO OSCAR webpage has been updated. </a:t>
            </a:r>
            <a:endParaRPr lang="en-US" sz="1800" dirty="0"/>
          </a:p>
        </p:txBody>
      </p:sp>
      <p:sp>
        <p:nvSpPr>
          <p:cNvPr id="5" name="Title 1">
            <a:extLst>
              <a:ext uri="{FF2B5EF4-FFF2-40B4-BE49-F238E27FC236}">
                <a16:creationId xmlns:a16="http://schemas.microsoft.com/office/drawing/2014/main" id="{DBD67186-8B8E-4B93-80D4-A9C10A12A5AB}"/>
              </a:ext>
            </a:extLst>
          </p:cNvPr>
          <p:cNvSpPr>
            <a:spLocks noGrp="1"/>
          </p:cNvSpPr>
          <p:nvPr>
            <p:ph type="title"/>
          </p:nvPr>
        </p:nvSpPr>
        <p:spPr>
          <a:xfrm>
            <a:off x="681038" y="365125"/>
            <a:ext cx="8543925" cy="1325563"/>
          </a:xfrm>
        </p:spPr>
        <p:txBody>
          <a:bodyPr>
            <a:normAutofit/>
          </a:bodyPr>
          <a:lstStyle/>
          <a:p>
            <a:pPr marL="0" marR="0">
              <a:lnSpc>
                <a:spcPct val="107000"/>
              </a:lnSpc>
              <a:spcBef>
                <a:spcPts val="0"/>
              </a:spcBef>
              <a:spcAft>
                <a:spcPts val="800"/>
              </a:spcAft>
            </a:pPr>
            <a:r>
              <a:rPr lang="en-IN" sz="2400" b="1" u="sng" dirty="0">
                <a:latin typeface="Calibri" panose="020F0502020204030204" pitchFamily="34" charset="0"/>
                <a:ea typeface="Calibri" panose="020F0502020204030204" pitchFamily="34" charset="0"/>
                <a:cs typeface="Times New Roman" panose="02020603050405020304" pitchFamily="18" charset="0"/>
              </a:rPr>
              <a:t>Minutes of GSICS Data Working Group Meeting held on 20</a:t>
            </a:r>
            <a:r>
              <a:rPr lang="en-IN" sz="2400" b="1" u="sng" baseline="30000" dirty="0">
                <a:latin typeface="Calibri" panose="020F0502020204030204" pitchFamily="34" charset="0"/>
                <a:ea typeface="Calibri" panose="020F0502020204030204" pitchFamily="34" charset="0"/>
                <a:cs typeface="Times New Roman" panose="02020603050405020304" pitchFamily="18" charset="0"/>
              </a:rPr>
              <a:t>th</a:t>
            </a:r>
            <a:r>
              <a:rPr lang="en-IN" sz="2400" b="1" u="sng" dirty="0">
                <a:latin typeface="Calibri" panose="020F0502020204030204" pitchFamily="34" charset="0"/>
                <a:ea typeface="Calibri" panose="020F0502020204030204" pitchFamily="34" charset="0"/>
                <a:cs typeface="Times New Roman" panose="02020603050405020304" pitchFamily="18" charset="0"/>
              </a:rPr>
              <a:t> October,2020</a:t>
            </a:r>
            <a:br>
              <a:rPr lang="en-US" sz="2400" dirty="0">
                <a:latin typeface="Calibri" panose="020F0502020204030204" pitchFamily="34" charset="0"/>
                <a:ea typeface="Calibri" panose="020F0502020204030204" pitchFamily="34" charset="0"/>
                <a:cs typeface="Times New Roman" panose="02020603050405020304" pitchFamily="18" charset="0"/>
              </a:rPr>
            </a:br>
            <a:endParaRPr lang="en-US" sz="2400" dirty="0"/>
          </a:p>
        </p:txBody>
      </p:sp>
    </p:spTree>
    <p:extLst>
      <p:ext uri="{BB962C8B-B14F-4D97-AF65-F5344CB8AC3E}">
        <p14:creationId xmlns:p14="http://schemas.microsoft.com/office/powerpoint/2010/main" val="1106070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CAB57-4EA8-4156-B883-83E8D0315FE6}"/>
              </a:ext>
            </a:extLst>
          </p:cNvPr>
          <p:cNvSpPr>
            <a:spLocks noGrp="1"/>
          </p:cNvSpPr>
          <p:nvPr>
            <p:ph type="title"/>
          </p:nvPr>
        </p:nvSpPr>
        <p:spPr>
          <a:xfrm>
            <a:off x="367979" y="459360"/>
            <a:ext cx="8915400" cy="458667"/>
          </a:xfrm>
        </p:spPr>
        <p:txBody>
          <a:bodyPr/>
          <a:lstStyle/>
          <a:p>
            <a:r>
              <a:rPr lang="en-US" dirty="0"/>
              <a:t>Actions Status ( 2020)</a:t>
            </a:r>
          </a:p>
        </p:txBody>
      </p:sp>
      <p:graphicFrame>
        <p:nvGraphicFramePr>
          <p:cNvPr id="3" name="Table 2">
            <a:extLst>
              <a:ext uri="{FF2B5EF4-FFF2-40B4-BE49-F238E27FC236}">
                <a16:creationId xmlns:a16="http://schemas.microsoft.com/office/drawing/2014/main" id="{B6151B95-7E69-4380-B02D-7ACCAB481C25}"/>
              </a:ext>
            </a:extLst>
          </p:cNvPr>
          <p:cNvGraphicFramePr>
            <a:graphicFrameLocks noGrp="1"/>
          </p:cNvGraphicFramePr>
          <p:nvPr>
            <p:extLst>
              <p:ext uri="{D42A27DB-BD31-4B8C-83A1-F6EECF244321}">
                <p14:modId xmlns:p14="http://schemas.microsoft.com/office/powerpoint/2010/main" val="1396760054"/>
              </p:ext>
            </p:extLst>
          </p:nvPr>
        </p:nvGraphicFramePr>
        <p:xfrm>
          <a:off x="367979" y="918028"/>
          <a:ext cx="9538022" cy="5456519"/>
        </p:xfrm>
        <a:graphic>
          <a:graphicData uri="http://schemas.openxmlformats.org/drawingml/2006/table">
            <a:tbl>
              <a:tblPr/>
              <a:tblGrid>
                <a:gridCol w="1531653">
                  <a:extLst>
                    <a:ext uri="{9D8B030D-6E8A-4147-A177-3AD203B41FA5}">
                      <a16:colId xmlns:a16="http://schemas.microsoft.com/office/drawing/2014/main" val="413683287"/>
                    </a:ext>
                  </a:extLst>
                </a:gridCol>
                <a:gridCol w="1120791">
                  <a:extLst>
                    <a:ext uri="{9D8B030D-6E8A-4147-A177-3AD203B41FA5}">
                      <a16:colId xmlns:a16="http://schemas.microsoft.com/office/drawing/2014/main" val="3125444264"/>
                    </a:ext>
                  </a:extLst>
                </a:gridCol>
                <a:gridCol w="3142810">
                  <a:extLst>
                    <a:ext uri="{9D8B030D-6E8A-4147-A177-3AD203B41FA5}">
                      <a16:colId xmlns:a16="http://schemas.microsoft.com/office/drawing/2014/main" val="362272878"/>
                    </a:ext>
                  </a:extLst>
                </a:gridCol>
                <a:gridCol w="763084">
                  <a:extLst>
                    <a:ext uri="{9D8B030D-6E8A-4147-A177-3AD203B41FA5}">
                      <a16:colId xmlns:a16="http://schemas.microsoft.com/office/drawing/2014/main" val="3671275298"/>
                    </a:ext>
                  </a:extLst>
                </a:gridCol>
                <a:gridCol w="797176">
                  <a:extLst>
                    <a:ext uri="{9D8B030D-6E8A-4147-A177-3AD203B41FA5}">
                      <a16:colId xmlns:a16="http://schemas.microsoft.com/office/drawing/2014/main" val="1358905835"/>
                    </a:ext>
                  </a:extLst>
                </a:gridCol>
                <a:gridCol w="980532">
                  <a:extLst>
                    <a:ext uri="{9D8B030D-6E8A-4147-A177-3AD203B41FA5}">
                      <a16:colId xmlns:a16="http://schemas.microsoft.com/office/drawing/2014/main" val="3262067240"/>
                    </a:ext>
                  </a:extLst>
                </a:gridCol>
                <a:gridCol w="1201976">
                  <a:extLst>
                    <a:ext uri="{9D8B030D-6E8A-4147-A177-3AD203B41FA5}">
                      <a16:colId xmlns:a16="http://schemas.microsoft.com/office/drawing/2014/main" val="665652146"/>
                    </a:ext>
                  </a:extLst>
                </a:gridCol>
              </a:tblGrid>
              <a:tr h="574004">
                <a:tc>
                  <a:txBody>
                    <a:bodyPr/>
                    <a:lstStyle/>
                    <a:p>
                      <a:r>
                        <a:rPr lang="en-US" sz="1400" b="1" dirty="0">
                          <a:solidFill>
                            <a:schemeClr val="bg1"/>
                          </a:solidFill>
                          <a:effectLst/>
                        </a:rPr>
                        <a:t>Action Id</a:t>
                      </a:r>
                    </a:p>
                  </a:txBody>
                  <a:tcPr marL="33945" marR="33945" marT="18858" marB="18858" anchor="ctr">
                    <a:lnL w="7620" cap="flat" cmpd="sng" algn="ctr">
                      <a:solidFill>
                        <a:srgbClr val="C5DBEC"/>
                      </a:solidFill>
                      <a:prstDash val="solid"/>
                      <a:round/>
                      <a:headEnd type="none" w="med" len="med"/>
                      <a:tailEnd type="none" w="med" len="med"/>
                    </a:lnL>
                    <a:lnR w="12700" cap="flat" cmpd="sng" algn="ctr">
                      <a:solidFill>
                        <a:srgbClr val="C5DBEC"/>
                      </a:solidFill>
                      <a:prstDash val="solid"/>
                      <a:round/>
                      <a:headEnd type="none" w="med" len="med"/>
                      <a:tailEnd type="none" w="med" len="med"/>
                    </a:lnR>
                    <a:lnT w="7620" cap="flat" cmpd="sng" algn="ctr">
                      <a:solidFill>
                        <a:srgbClr val="C5DBEC"/>
                      </a:solidFill>
                      <a:prstDash val="solid"/>
                      <a:round/>
                      <a:headEnd type="none" w="med" len="med"/>
                      <a:tailEnd type="none" w="med" len="med"/>
                    </a:lnT>
                    <a:lnB w="7620" cap="flat" cmpd="sng" algn="ctr">
                      <a:solidFill>
                        <a:srgbClr val="C5DBEC"/>
                      </a:solidFill>
                      <a:prstDash val="solid"/>
                      <a:round/>
                      <a:headEnd type="none" w="med" len="med"/>
                      <a:tailEnd type="none" w="med" len="med"/>
                    </a:lnB>
                    <a:solidFill>
                      <a:schemeClr val="accent3">
                        <a:lumMod val="50000"/>
                      </a:schemeClr>
                    </a:solidFill>
                  </a:tcPr>
                </a:tc>
                <a:tc>
                  <a:txBody>
                    <a:bodyPr/>
                    <a:lstStyle/>
                    <a:p>
                      <a:r>
                        <a:rPr lang="en-US" sz="1400" b="1">
                          <a:solidFill>
                            <a:schemeClr val="bg1"/>
                          </a:solidFill>
                          <a:effectLst/>
                        </a:rPr>
                        <a:t>Item</a:t>
                      </a:r>
                    </a:p>
                  </a:txBody>
                  <a:tcPr marL="33945" marR="33945" marT="18858" marB="18858" anchor="ctr">
                    <a:lnL w="12700" cap="flat" cmpd="sng" algn="ctr">
                      <a:solidFill>
                        <a:srgbClr val="C5DBEC"/>
                      </a:solidFill>
                      <a:prstDash val="solid"/>
                      <a:round/>
                      <a:headEnd type="none" w="med" len="med"/>
                      <a:tailEnd type="none" w="med" len="med"/>
                    </a:lnL>
                    <a:lnR w="12700" cap="flat" cmpd="sng" algn="ctr">
                      <a:solidFill>
                        <a:srgbClr val="C5DBEC"/>
                      </a:solidFill>
                      <a:prstDash val="solid"/>
                      <a:round/>
                      <a:headEnd type="none" w="med" len="med"/>
                      <a:tailEnd type="none" w="med" len="med"/>
                    </a:lnR>
                    <a:lnT w="7620" cap="flat" cmpd="sng" algn="ctr">
                      <a:solidFill>
                        <a:srgbClr val="C5DBEC"/>
                      </a:solidFill>
                      <a:prstDash val="solid"/>
                      <a:round/>
                      <a:headEnd type="none" w="med" len="med"/>
                      <a:tailEnd type="none" w="med" len="med"/>
                    </a:lnT>
                    <a:lnB w="7620" cap="flat" cmpd="sng" algn="ctr">
                      <a:solidFill>
                        <a:srgbClr val="C5DBEC"/>
                      </a:solidFill>
                      <a:prstDash val="solid"/>
                      <a:round/>
                      <a:headEnd type="none" w="med" len="med"/>
                      <a:tailEnd type="none" w="med" len="med"/>
                    </a:lnB>
                    <a:solidFill>
                      <a:schemeClr val="accent3">
                        <a:lumMod val="50000"/>
                      </a:schemeClr>
                    </a:solidFill>
                  </a:tcPr>
                </a:tc>
                <a:tc>
                  <a:txBody>
                    <a:bodyPr/>
                    <a:lstStyle/>
                    <a:p>
                      <a:r>
                        <a:rPr lang="en-US" sz="1400" b="1" dirty="0">
                          <a:solidFill>
                            <a:schemeClr val="bg1"/>
                          </a:solidFill>
                          <a:effectLst/>
                        </a:rPr>
                        <a:t>Summary</a:t>
                      </a:r>
                    </a:p>
                  </a:txBody>
                  <a:tcPr marL="33945" marR="33945" marT="18858" marB="18858" anchor="ctr">
                    <a:lnL w="12700" cap="flat" cmpd="sng" algn="ctr">
                      <a:solidFill>
                        <a:srgbClr val="C5DBEC"/>
                      </a:solidFill>
                      <a:prstDash val="solid"/>
                      <a:round/>
                      <a:headEnd type="none" w="med" len="med"/>
                      <a:tailEnd type="none" w="med" len="med"/>
                    </a:lnL>
                    <a:lnR w="12700" cap="flat" cmpd="sng" algn="ctr">
                      <a:solidFill>
                        <a:srgbClr val="C5DBEC"/>
                      </a:solidFill>
                      <a:prstDash val="solid"/>
                      <a:round/>
                      <a:headEnd type="none" w="med" len="med"/>
                      <a:tailEnd type="none" w="med" len="med"/>
                    </a:lnR>
                    <a:lnT w="7620" cap="flat" cmpd="sng" algn="ctr">
                      <a:solidFill>
                        <a:srgbClr val="C5DBEC"/>
                      </a:solidFill>
                      <a:prstDash val="solid"/>
                      <a:round/>
                      <a:headEnd type="none" w="med" len="med"/>
                      <a:tailEnd type="none" w="med" len="med"/>
                    </a:lnT>
                    <a:lnB w="7620" cap="flat" cmpd="sng" algn="ctr">
                      <a:solidFill>
                        <a:srgbClr val="C5DBEC"/>
                      </a:solidFill>
                      <a:prstDash val="solid"/>
                      <a:round/>
                      <a:headEnd type="none" w="med" len="med"/>
                      <a:tailEnd type="none" w="med" len="med"/>
                    </a:lnB>
                    <a:solidFill>
                      <a:schemeClr val="accent3">
                        <a:lumMod val="50000"/>
                      </a:schemeClr>
                    </a:solidFill>
                  </a:tcPr>
                </a:tc>
                <a:tc>
                  <a:txBody>
                    <a:bodyPr/>
                    <a:lstStyle/>
                    <a:p>
                      <a:r>
                        <a:rPr lang="en-US" sz="1400" b="1">
                          <a:solidFill>
                            <a:schemeClr val="bg1"/>
                          </a:solidFill>
                          <a:effectLst/>
                        </a:rPr>
                        <a:t>Lead</a:t>
                      </a:r>
                    </a:p>
                  </a:txBody>
                  <a:tcPr marL="33945" marR="33945" marT="18858" marB="18858" anchor="ctr">
                    <a:lnL w="12700" cap="flat" cmpd="sng" algn="ctr">
                      <a:solidFill>
                        <a:srgbClr val="C5DBEC"/>
                      </a:solidFill>
                      <a:prstDash val="solid"/>
                      <a:round/>
                      <a:headEnd type="none" w="med" len="med"/>
                      <a:tailEnd type="none" w="med" len="med"/>
                    </a:lnL>
                    <a:lnR w="12700" cap="flat" cmpd="sng" algn="ctr">
                      <a:solidFill>
                        <a:srgbClr val="C5DBEC"/>
                      </a:solidFill>
                      <a:prstDash val="solid"/>
                      <a:round/>
                      <a:headEnd type="none" w="med" len="med"/>
                      <a:tailEnd type="none" w="med" len="med"/>
                    </a:lnR>
                    <a:lnT w="7620" cap="flat" cmpd="sng" algn="ctr">
                      <a:solidFill>
                        <a:srgbClr val="C5DBEC"/>
                      </a:solidFill>
                      <a:prstDash val="solid"/>
                      <a:round/>
                      <a:headEnd type="none" w="med" len="med"/>
                      <a:tailEnd type="none" w="med" len="med"/>
                    </a:lnT>
                    <a:lnB w="7620" cap="flat" cmpd="sng" algn="ctr">
                      <a:solidFill>
                        <a:srgbClr val="C5DBEC"/>
                      </a:solidFill>
                      <a:prstDash val="solid"/>
                      <a:round/>
                      <a:headEnd type="none" w="med" len="med"/>
                      <a:tailEnd type="none" w="med" len="med"/>
                    </a:lnB>
                    <a:solidFill>
                      <a:schemeClr val="accent3">
                        <a:lumMod val="50000"/>
                      </a:schemeClr>
                    </a:solidFill>
                  </a:tcPr>
                </a:tc>
                <a:tc>
                  <a:txBody>
                    <a:bodyPr/>
                    <a:lstStyle/>
                    <a:p>
                      <a:r>
                        <a:rPr lang="en-US" sz="1400" b="1">
                          <a:solidFill>
                            <a:schemeClr val="bg1"/>
                          </a:solidFill>
                          <a:effectLst/>
                        </a:rPr>
                        <a:t>Expected Completion</a:t>
                      </a:r>
                    </a:p>
                  </a:txBody>
                  <a:tcPr marL="33945" marR="33945" marT="18858" marB="18858" anchor="ctr">
                    <a:lnL w="12700" cap="flat" cmpd="sng" algn="ctr">
                      <a:solidFill>
                        <a:srgbClr val="C5DBEC"/>
                      </a:solidFill>
                      <a:prstDash val="solid"/>
                      <a:round/>
                      <a:headEnd type="none" w="med" len="med"/>
                      <a:tailEnd type="none" w="med" len="med"/>
                    </a:lnL>
                    <a:lnR w="12700" cap="flat" cmpd="sng" algn="ctr">
                      <a:solidFill>
                        <a:srgbClr val="C5DBEC"/>
                      </a:solidFill>
                      <a:prstDash val="solid"/>
                      <a:round/>
                      <a:headEnd type="none" w="med" len="med"/>
                      <a:tailEnd type="none" w="med" len="med"/>
                    </a:lnR>
                    <a:lnT w="7620" cap="flat" cmpd="sng" algn="ctr">
                      <a:solidFill>
                        <a:srgbClr val="C5DBEC"/>
                      </a:solidFill>
                      <a:prstDash val="solid"/>
                      <a:round/>
                      <a:headEnd type="none" w="med" len="med"/>
                      <a:tailEnd type="none" w="med" len="med"/>
                    </a:lnT>
                    <a:lnB w="7620" cap="flat" cmpd="sng" algn="ctr">
                      <a:solidFill>
                        <a:srgbClr val="C5DBEC"/>
                      </a:solidFill>
                      <a:prstDash val="solid"/>
                      <a:round/>
                      <a:headEnd type="none" w="med" len="med"/>
                      <a:tailEnd type="none" w="med" len="med"/>
                    </a:lnB>
                    <a:solidFill>
                      <a:schemeClr val="accent3">
                        <a:lumMod val="50000"/>
                      </a:schemeClr>
                    </a:solidFill>
                  </a:tcPr>
                </a:tc>
                <a:tc>
                  <a:txBody>
                    <a:bodyPr/>
                    <a:lstStyle/>
                    <a:p>
                      <a:r>
                        <a:rPr lang="en-US" sz="1400" b="1">
                          <a:solidFill>
                            <a:schemeClr val="bg1"/>
                          </a:solidFill>
                          <a:effectLst/>
                        </a:rPr>
                        <a:t>Actual Completion</a:t>
                      </a:r>
                    </a:p>
                  </a:txBody>
                  <a:tcPr marL="33945" marR="33945" marT="18858" marB="18858" anchor="ctr">
                    <a:lnL w="12700" cap="flat" cmpd="sng" algn="ctr">
                      <a:solidFill>
                        <a:srgbClr val="C5DBEC"/>
                      </a:solidFill>
                      <a:prstDash val="solid"/>
                      <a:round/>
                      <a:headEnd type="none" w="med" len="med"/>
                      <a:tailEnd type="none" w="med" len="med"/>
                    </a:lnL>
                    <a:lnR w="12700" cap="flat" cmpd="sng" algn="ctr">
                      <a:solidFill>
                        <a:srgbClr val="C5DBEC"/>
                      </a:solidFill>
                      <a:prstDash val="solid"/>
                      <a:round/>
                      <a:headEnd type="none" w="med" len="med"/>
                      <a:tailEnd type="none" w="med" len="med"/>
                    </a:lnR>
                    <a:lnT w="7620" cap="flat" cmpd="sng" algn="ctr">
                      <a:solidFill>
                        <a:srgbClr val="C5DBEC"/>
                      </a:solidFill>
                      <a:prstDash val="solid"/>
                      <a:round/>
                      <a:headEnd type="none" w="med" len="med"/>
                      <a:tailEnd type="none" w="med" len="med"/>
                    </a:lnT>
                    <a:lnB w="7620" cap="flat" cmpd="sng" algn="ctr">
                      <a:solidFill>
                        <a:srgbClr val="C5DBEC"/>
                      </a:solidFill>
                      <a:prstDash val="solid"/>
                      <a:round/>
                      <a:headEnd type="none" w="med" len="med"/>
                      <a:tailEnd type="none" w="med" len="med"/>
                    </a:lnB>
                    <a:solidFill>
                      <a:schemeClr val="accent3">
                        <a:lumMod val="50000"/>
                      </a:schemeClr>
                    </a:solidFill>
                  </a:tcPr>
                </a:tc>
                <a:tc>
                  <a:txBody>
                    <a:bodyPr/>
                    <a:lstStyle/>
                    <a:p>
                      <a:r>
                        <a:rPr lang="en-US" sz="1400" b="1" dirty="0">
                          <a:solidFill>
                            <a:schemeClr val="bg1"/>
                          </a:solidFill>
                          <a:effectLst/>
                        </a:rPr>
                        <a:t>Status</a:t>
                      </a:r>
                    </a:p>
                  </a:txBody>
                  <a:tcPr marL="33945" marR="33945" marT="18858" marB="18858" anchor="ctr">
                    <a:lnL w="1270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C5DBEC"/>
                      </a:solidFill>
                      <a:prstDash val="solid"/>
                      <a:round/>
                      <a:headEnd type="none" w="med" len="med"/>
                      <a:tailEnd type="none" w="med" len="med"/>
                    </a:lnT>
                    <a:lnB w="7620" cap="flat" cmpd="sng" algn="ctr">
                      <a:solidFill>
                        <a:srgbClr val="C5DBEC"/>
                      </a:solidFill>
                      <a:prstDash val="solid"/>
                      <a:round/>
                      <a:headEnd type="none" w="med" len="med"/>
                      <a:tailEnd type="none" w="med" len="med"/>
                    </a:lnB>
                    <a:solidFill>
                      <a:schemeClr val="accent3">
                        <a:lumMod val="50000"/>
                      </a:schemeClr>
                    </a:solidFill>
                  </a:tcPr>
                </a:tc>
                <a:extLst>
                  <a:ext uri="{0D108BD9-81ED-4DB2-BD59-A6C34878D82A}">
                    <a16:rowId xmlns:a16="http://schemas.microsoft.com/office/drawing/2014/main" val="915306506"/>
                  </a:ext>
                </a:extLst>
              </a:tr>
              <a:tr h="470015">
                <a:tc>
                  <a:txBody>
                    <a:bodyPr/>
                    <a:lstStyle/>
                    <a:p>
                      <a:pPr fontAlgn="t"/>
                      <a:r>
                        <a:rPr lang="en-US" sz="1200" dirty="0">
                          <a:effectLst/>
                        </a:rPr>
                        <a:t>A.GDWG.20202010.1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C5DBEC"/>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1F1F1"/>
                    </a:solidFill>
                  </a:tcPr>
                </a:tc>
                <a:tc>
                  <a:txBody>
                    <a:bodyPr/>
                    <a:lstStyle/>
                    <a:p>
                      <a:pPr fontAlgn="t"/>
                      <a:r>
                        <a:rPr lang="en-US" sz="1200">
                          <a:effectLst/>
                        </a:rPr>
                        <a:t>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C5DBEC"/>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9F9F9"/>
                    </a:solidFill>
                  </a:tcPr>
                </a:tc>
                <a:tc>
                  <a:txBody>
                    <a:bodyPr/>
                    <a:lstStyle/>
                    <a:p>
                      <a:pPr fontAlgn="t"/>
                      <a:r>
                        <a:rPr lang="en-US" sz="1200">
                          <a:effectLst/>
                        </a:rPr>
                        <a:t>KMA to provide the members the process to get account and use the KMA GSICS github.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C5DBEC"/>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9F9F9"/>
                    </a:solidFill>
                  </a:tcPr>
                </a:tc>
                <a:tc>
                  <a:txBody>
                    <a:bodyPr/>
                    <a:lstStyle/>
                    <a:p>
                      <a:pPr fontAlgn="t"/>
                      <a:r>
                        <a:rPr lang="en-US" sz="1200">
                          <a:effectLst/>
                        </a:rPr>
                        <a:t>Hysook (KMA)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C5DBEC"/>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200">
                          <a:effectLst/>
                        </a:rPr>
                        <a:t>3/1/20201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C5DBEC"/>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200">
                          <a:effectLst/>
                        </a:rPr>
                        <a:t>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C5DBEC"/>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200" dirty="0">
                          <a:effectLst/>
                        </a:rPr>
                        <a:t>Open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C5DBEC"/>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DFCD8"/>
                    </a:solidFill>
                  </a:tcPr>
                </a:tc>
                <a:extLst>
                  <a:ext uri="{0D108BD9-81ED-4DB2-BD59-A6C34878D82A}">
                    <a16:rowId xmlns:a16="http://schemas.microsoft.com/office/drawing/2014/main" val="3314394740"/>
                  </a:ext>
                </a:extLst>
              </a:tr>
              <a:tr h="367781">
                <a:tc>
                  <a:txBody>
                    <a:bodyPr/>
                    <a:lstStyle/>
                    <a:p>
                      <a:pPr fontAlgn="t"/>
                      <a:r>
                        <a:rPr lang="en-US" sz="1200" dirty="0">
                          <a:effectLst/>
                        </a:rPr>
                        <a:t>A.GDWG.20201020.3: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AFAFA"/>
                    </a:solidFill>
                  </a:tcPr>
                </a:tc>
                <a:tc>
                  <a:txBody>
                    <a:bodyPr/>
                    <a:lstStyle/>
                    <a:p>
                      <a:pPr fontAlgn="t"/>
                      <a:r>
                        <a:rPr lang="en-US" sz="1200">
                          <a:effectLst/>
                        </a:rPr>
                        <a:t>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fontAlgn="t"/>
                      <a:r>
                        <a:rPr lang="en-US" sz="1200">
                          <a:effectLst/>
                        </a:rPr>
                        <a:t>IMD to update to update GSICS on receiving of JPSS data at IMD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fontAlgn="t"/>
                      <a:r>
                        <a:rPr lang="en-US" sz="1200">
                          <a:effectLst/>
                        </a:rPr>
                        <a:t>IMD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200">
                          <a:effectLst/>
                        </a:rPr>
                        <a:t>3/1/2021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200">
                          <a:effectLst/>
                        </a:rPr>
                        <a:t>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200">
                          <a:effectLst/>
                        </a:rPr>
                        <a:t>open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DFCD8"/>
                    </a:solidFill>
                  </a:tcPr>
                </a:tc>
                <a:extLst>
                  <a:ext uri="{0D108BD9-81ED-4DB2-BD59-A6C34878D82A}">
                    <a16:rowId xmlns:a16="http://schemas.microsoft.com/office/drawing/2014/main" val="3388228915"/>
                  </a:ext>
                </a:extLst>
              </a:tr>
              <a:tr h="367781">
                <a:tc>
                  <a:txBody>
                    <a:bodyPr/>
                    <a:lstStyle/>
                    <a:p>
                      <a:pPr fontAlgn="t"/>
                      <a:r>
                        <a:rPr lang="en-US" sz="1200" dirty="0">
                          <a:effectLst/>
                        </a:rPr>
                        <a:t>A.GDWG.20201020.2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1F1F1"/>
                    </a:solidFill>
                  </a:tcPr>
                </a:tc>
                <a:tc>
                  <a:txBody>
                    <a:bodyPr/>
                    <a:lstStyle/>
                    <a:p>
                      <a:pPr fontAlgn="t"/>
                      <a:r>
                        <a:rPr lang="en-US" sz="1200">
                          <a:effectLst/>
                        </a:rPr>
                        <a:t>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9F9F9"/>
                    </a:solidFill>
                  </a:tcPr>
                </a:tc>
                <a:tc>
                  <a:txBody>
                    <a:bodyPr/>
                    <a:lstStyle/>
                    <a:p>
                      <a:pPr fontAlgn="t"/>
                      <a:r>
                        <a:rPr lang="en-US" sz="1200" dirty="0">
                          <a:effectLst/>
                        </a:rPr>
                        <a:t>R.K </a:t>
                      </a:r>
                      <a:r>
                        <a:rPr lang="en-US" sz="1200" dirty="0" err="1">
                          <a:effectLst/>
                        </a:rPr>
                        <a:t>Giri</a:t>
                      </a:r>
                      <a:r>
                        <a:rPr lang="en-US" sz="1200" dirty="0">
                          <a:effectLst/>
                        </a:rPr>
                        <a:t> (IMD) to provide updates on landing page to GDWG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9F9F9"/>
                    </a:solidFill>
                  </a:tcPr>
                </a:tc>
                <a:tc>
                  <a:txBody>
                    <a:bodyPr/>
                    <a:lstStyle/>
                    <a:p>
                      <a:pPr fontAlgn="t"/>
                      <a:r>
                        <a:rPr lang="en-US" sz="1200">
                          <a:effectLst/>
                        </a:rPr>
                        <a:t>R.K Giri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200">
                          <a:effectLst/>
                        </a:rPr>
                        <a:t>3/1/2021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200">
                          <a:effectLst/>
                        </a:rPr>
                        <a:t>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200">
                          <a:effectLst/>
                        </a:rPr>
                        <a:t>open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DFCD8"/>
                    </a:solidFill>
                  </a:tcPr>
                </a:tc>
                <a:extLst>
                  <a:ext uri="{0D108BD9-81ED-4DB2-BD59-A6C34878D82A}">
                    <a16:rowId xmlns:a16="http://schemas.microsoft.com/office/drawing/2014/main" val="2480963268"/>
                  </a:ext>
                </a:extLst>
              </a:tr>
              <a:tr h="695714">
                <a:tc>
                  <a:txBody>
                    <a:bodyPr/>
                    <a:lstStyle/>
                    <a:p>
                      <a:pPr fontAlgn="t"/>
                      <a:r>
                        <a:rPr lang="en-US" sz="1200" dirty="0">
                          <a:effectLst/>
                        </a:rPr>
                        <a:t>A.GDWG.202010.20.5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AFAFA"/>
                    </a:solidFill>
                  </a:tcPr>
                </a:tc>
                <a:tc>
                  <a:txBody>
                    <a:bodyPr/>
                    <a:lstStyle/>
                    <a:p>
                      <a:pPr fontAlgn="t"/>
                      <a:r>
                        <a:rPr lang="en-US" sz="1200">
                          <a:effectLst/>
                        </a:rPr>
                        <a:t>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fontAlgn="t"/>
                      <a:r>
                        <a:rPr lang="en-US" sz="1200" dirty="0">
                          <a:effectLst/>
                        </a:rPr>
                        <a:t>GDWG to review GRWG proposed product convention changes (A.GDWG.20201020.4) and revise convention accordingly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fontAlgn="t"/>
                      <a:r>
                        <a:rPr lang="en-US" sz="1200">
                          <a:effectLst/>
                        </a:rPr>
                        <a:t>GDWG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200">
                          <a:effectLst/>
                        </a:rPr>
                        <a:t>3/1/2021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200">
                          <a:effectLst/>
                        </a:rPr>
                        <a:t>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algn="ctr" fontAlgn="t"/>
                      <a:r>
                        <a:rPr lang="en-US" sz="1200">
                          <a:effectLst/>
                        </a:rPr>
                        <a:t>Open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DFCD8"/>
                    </a:solidFill>
                  </a:tcPr>
                </a:tc>
                <a:extLst>
                  <a:ext uri="{0D108BD9-81ED-4DB2-BD59-A6C34878D82A}">
                    <a16:rowId xmlns:a16="http://schemas.microsoft.com/office/drawing/2014/main" val="188207628"/>
                  </a:ext>
                </a:extLst>
              </a:tr>
              <a:tr h="861822">
                <a:tc>
                  <a:txBody>
                    <a:bodyPr/>
                    <a:lstStyle/>
                    <a:p>
                      <a:pPr fontAlgn="t"/>
                      <a:r>
                        <a:rPr lang="en-US" sz="1200" dirty="0">
                          <a:effectLst/>
                        </a:rPr>
                        <a:t>A.GDWG.20200812.1: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1F1F1"/>
                    </a:solidFill>
                  </a:tcPr>
                </a:tc>
                <a:tc>
                  <a:txBody>
                    <a:bodyPr/>
                    <a:lstStyle/>
                    <a:p>
                      <a:pPr fontAlgn="t"/>
                      <a:r>
                        <a:rPr lang="en-US" sz="1200">
                          <a:effectLst/>
                        </a:rPr>
                        <a:t>http://gsics.atmos.umd.edu/bin/view/Development/20200812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9F9F9"/>
                    </a:solidFill>
                  </a:tcPr>
                </a:tc>
                <a:tc>
                  <a:txBody>
                    <a:bodyPr/>
                    <a:lstStyle/>
                    <a:p>
                      <a:pPr fontAlgn="t"/>
                      <a:r>
                        <a:rPr lang="en-US" sz="1200">
                          <a:effectLst/>
                        </a:rPr>
                        <a:t>GDWG to review existing product THREDDS directory structure to make it easier for ISCCP-NG users to access products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9F9F9"/>
                    </a:solidFill>
                  </a:tcPr>
                </a:tc>
                <a:tc>
                  <a:txBody>
                    <a:bodyPr/>
                    <a:lstStyle/>
                    <a:p>
                      <a:pPr fontAlgn="t"/>
                      <a:r>
                        <a:rPr lang="en-US" sz="1200" dirty="0">
                          <a:effectLst/>
                        </a:rPr>
                        <a:t> </a:t>
                      </a:r>
                      <a:r>
                        <a:rPr lang="en-US" sz="1200" dirty="0" err="1">
                          <a:effectLst/>
                        </a:rPr>
                        <a:t>Manik</a:t>
                      </a:r>
                      <a:endParaRPr lang="en-US" sz="1200" dirty="0">
                        <a:effectLst/>
                      </a:endParaRP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200">
                          <a:effectLst/>
                        </a:rPr>
                        <a:t>3/1/2021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200">
                          <a:effectLst/>
                        </a:rPr>
                        <a:t>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200">
                          <a:effectLst/>
                        </a:rPr>
                        <a:t>Open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DFCD8"/>
                    </a:solidFill>
                  </a:tcPr>
                </a:tc>
                <a:extLst>
                  <a:ext uri="{0D108BD9-81ED-4DB2-BD59-A6C34878D82A}">
                    <a16:rowId xmlns:a16="http://schemas.microsoft.com/office/drawing/2014/main" val="1840243277"/>
                  </a:ext>
                </a:extLst>
              </a:tr>
              <a:tr h="861822">
                <a:tc>
                  <a:txBody>
                    <a:bodyPr/>
                    <a:lstStyle/>
                    <a:p>
                      <a:pPr fontAlgn="t"/>
                      <a:r>
                        <a:rPr lang="en-US" sz="1200" dirty="0">
                          <a:effectLst/>
                        </a:rPr>
                        <a:t>A.GDWG.20200416.1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1F1F1"/>
                    </a:solidFill>
                  </a:tcPr>
                </a:tc>
                <a:tc>
                  <a:txBody>
                    <a:bodyPr/>
                    <a:lstStyle/>
                    <a:p>
                      <a:pPr fontAlgn="t"/>
                      <a:r>
                        <a:rPr lang="en-US" sz="1200" dirty="0">
                          <a:effectLst/>
                        </a:rPr>
                        <a:t>http://gsics.atmos.umd.edu/bin/view/Development/20200416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9F9F9"/>
                    </a:solidFill>
                  </a:tcPr>
                </a:tc>
                <a:tc>
                  <a:txBody>
                    <a:bodyPr/>
                    <a:lstStyle/>
                    <a:p>
                      <a:pPr fontAlgn="t"/>
                      <a:r>
                        <a:rPr lang="en-US" sz="1200" dirty="0">
                          <a:effectLst/>
                        </a:rPr>
                        <a:t>Manik Bali (NOAA) to coordinate GDWG to investigate developing scripts to generate contents of Annual Calibration Reports from GSICS Corrections.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9F9F9"/>
                    </a:solidFill>
                  </a:tcPr>
                </a:tc>
                <a:tc>
                  <a:txBody>
                    <a:bodyPr/>
                    <a:lstStyle/>
                    <a:p>
                      <a:pPr fontAlgn="t"/>
                      <a:r>
                        <a:rPr lang="en-US" sz="1200" dirty="0">
                          <a:effectLst/>
                        </a:rPr>
                        <a:t> </a:t>
                      </a:r>
                      <a:r>
                        <a:rPr lang="en-US" sz="1200" dirty="0" err="1">
                          <a:effectLst/>
                        </a:rPr>
                        <a:t>Manik</a:t>
                      </a:r>
                      <a:endParaRPr lang="en-US" sz="1200" dirty="0">
                        <a:effectLst/>
                      </a:endParaRP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200" dirty="0">
                          <a:effectLst/>
                        </a:rPr>
                        <a:t>3/1/2021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200" dirty="0">
                          <a:effectLst/>
                        </a:rPr>
                        <a:t>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9F9F9"/>
                    </a:solidFill>
                  </a:tcPr>
                </a:tc>
                <a:tc>
                  <a:txBody>
                    <a:bodyPr/>
                    <a:lstStyle/>
                    <a:p>
                      <a:pPr algn="ctr" fontAlgn="t"/>
                      <a:r>
                        <a:rPr lang="en-US" sz="1200" dirty="0">
                          <a:effectLst/>
                        </a:rPr>
                        <a:t>Open  </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DFCD8"/>
                    </a:solidFill>
                  </a:tcPr>
                </a:tc>
                <a:extLst>
                  <a:ext uri="{0D108BD9-81ED-4DB2-BD59-A6C34878D82A}">
                    <a16:rowId xmlns:a16="http://schemas.microsoft.com/office/drawing/2014/main" val="756909500"/>
                  </a:ext>
                </a:extLst>
              </a:tr>
              <a:tr h="1019445">
                <a:tc>
                  <a:txBody>
                    <a:bodyPr/>
                    <a:lstStyle/>
                    <a:p>
                      <a:pPr fontAlgn="t"/>
                      <a:r>
                        <a:rPr lang="en-IN" sz="1200" dirty="0">
                          <a:effectLst/>
                          <a:latin typeface="Calibri" panose="020F0502020204030204" pitchFamily="34" charset="0"/>
                          <a:ea typeface="Calibri" panose="020F0502020204030204" pitchFamily="34" charset="0"/>
                          <a:cs typeface="Times New Roman" panose="02020603050405020304" pitchFamily="18" charset="0"/>
                        </a:rPr>
                        <a:t>A.GDWG.20201020.6</a:t>
                      </a:r>
                      <a:endParaRPr lang="en-US" sz="1200" dirty="0">
                        <a:effectLst/>
                      </a:endParaRP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111111"/>
                      </a:solidFill>
                      <a:prstDash val="solid"/>
                      <a:round/>
                      <a:headEnd type="none" w="med" len="med"/>
                      <a:tailEnd type="none" w="med" len="med"/>
                    </a:lnB>
                    <a:solidFill>
                      <a:srgbClr val="F1F1F1"/>
                    </a:solidFill>
                  </a:tcPr>
                </a:tc>
                <a:tc>
                  <a:txBody>
                    <a:bodyPr/>
                    <a:lstStyle/>
                    <a:p>
                      <a:pPr fontAlgn="t"/>
                      <a:endParaRPr lang="en-US" sz="1200" dirty="0">
                        <a:effectLst/>
                      </a:endParaRP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111111"/>
                      </a:solidFill>
                      <a:prstDash val="solid"/>
                      <a:round/>
                      <a:headEnd type="none" w="med" len="med"/>
                      <a:tailEnd type="none" w="med" len="med"/>
                    </a:lnB>
                    <a:solidFill>
                      <a:srgbClr val="F9F9F9"/>
                    </a:solidFill>
                  </a:tcPr>
                </a:tc>
                <a:tc>
                  <a:txBody>
                    <a:bodyPr/>
                    <a:lstStyle/>
                    <a:p>
                      <a:pPr marL="0" marR="0" algn="just">
                        <a:lnSpc>
                          <a:spcPct val="107000"/>
                        </a:lnSpc>
                        <a:spcBef>
                          <a:spcPts val="0"/>
                        </a:spcBef>
                        <a:spcAft>
                          <a:spcPts val="800"/>
                        </a:spcAft>
                      </a:pPr>
                      <a:r>
                        <a:rPr lang="en-IN" sz="1200" dirty="0">
                          <a:effectLst/>
                          <a:latin typeface="Calibri" panose="020F0502020204030204" pitchFamily="34" charset="0"/>
                          <a:ea typeface="Calibri" panose="020F0502020204030204" pitchFamily="34" charset="0"/>
                          <a:cs typeface="Times New Roman" panose="02020603050405020304" pitchFamily="18" charset="0"/>
                        </a:rPr>
                        <a:t>WMO (</a:t>
                      </a:r>
                      <a:r>
                        <a:rPr lang="en-IN" sz="1200" dirty="0" err="1">
                          <a:effectLst/>
                          <a:latin typeface="Calibri" panose="020F0502020204030204" pitchFamily="34" charset="0"/>
                          <a:ea typeface="Calibri" panose="020F0502020204030204" pitchFamily="34" charset="0"/>
                          <a:cs typeface="Times New Roman" panose="02020603050405020304" pitchFamily="18" charset="0"/>
                        </a:rPr>
                        <a:t>Heikki</a:t>
                      </a:r>
                      <a:r>
                        <a:rPr lang="en-IN" sz="1200" dirty="0">
                          <a:effectLst/>
                          <a:latin typeface="Calibri" panose="020F0502020204030204" pitchFamily="34" charset="0"/>
                          <a:ea typeface="Calibri" panose="020F0502020204030204" pitchFamily="34" charset="0"/>
                          <a:cs typeface="Times New Roman" panose="02020603050405020304" pitchFamily="18" charset="0"/>
                        </a:rPr>
                        <a:t>) to nominate contact points to ensure that overlapping groups ( </a:t>
                      </a:r>
                      <a:r>
                        <a:rPr lang="en-IN" sz="1200" dirty="0" err="1">
                          <a:effectLst/>
                          <a:latin typeface="Calibri" panose="020F0502020204030204" pitchFamily="34" charset="0"/>
                          <a:ea typeface="Calibri" panose="020F0502020204030204" pitchFamily="34" charset="0"/>
                          <a:cs typeface="Times New Roman" panose="02020603050405020304" pitchFamily="18" charset="0"/>
                        </a:rPr>
                        <a:t>e.g</a:t>
                      </a:r>
                      <a:r>
                        <a:rPr lang="en-IN" sz="1200" dirty="0">
                          <a:effectLst/>
                          <a:latin typeface="Calibri" panose="020F0502020204030204" pitchFamily="34" charset="0"/>
                          <a:ea typeface="Calibri" panose="020F0502020204030204" pitchFamily="34" charset="0"/>
                          <a:cs typeface="Times New Roman" panose="02020603050405020304" pitchFamily="18" charset="0"/>
                        </a:rPr>
                        <a:t> IOGEO and ISCCP) can work in harmony with GSICS and strengthen Producer-User relationship.</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fontAlgn="t"/>
                      <a:endParaRPr lang="en-US" sz="1200" dirty="0">
                        <a:effectLst/>
                      </a:endParaRP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111111"/>
                      </a:solidFill>
                      <a:prstDash val="solid"/>
                      <a:round/>
                      <a:headEnd type="none" w="med" len="med"/>
                      <a:tailEnd type="none" w="med" len="med"/>
                    </a:lnB>
                    <a:solidFill>
                      <a:srgbClr val="F9F9F9"/>
                    </a:solidFill>
                  </a:tcPr>
                </a:tc>
                <a:tc>
                  <a:txBody>
                    <a:bodyPr/>
                    <a:lstStyle/>
                    <a:p>
                      <a:pPr fontAlgn="t"/>
                      <a:r>
                        <a:rPr lang="en-US" sz="1200" dirty="0">
                          <a:effectLst/>
                        </a:rPr>
                        <a:t>WMO(</a:t>
                      </a:r>
                      <a:r>
                        <a:rPr lang="en-US" sz="1200" dirty="0" err="1">
                          <a:effectLst/>
                        </a:rPr>
                        <a:t>Heikki</a:t>
                      </a:r>
                      <a:r>
                        <a:rPr lang="en-US" sz="1200" dirty="0">
                          <a:effectLst/>
                        </a:rPr>
                        <a:t>)</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111111"/>
                      </a:solidFill>
                      <a:prstDash val="solid"/>
                      <a:round/>
                      <a:headEnd type="none" w="med" len="med"/>
                      <a:tailEnd type="none" w="med" len="med"/>
                    </a:lnB>
                    <a:solidFill>
                      <a:srgbClr val="F9F9F9"/>
                    </a:solidFill>
                  </a:tcPr>
                </a:tc>
                <a:tc>
                  <a:txBody>
                    <a:bodyPr/>
                    <a:lstStyle/>
                    <a:p>
                      <a:pPr algn="ctr" fontAlgn="t"/>
                      <a:endParaRPr lang="en-US" sz="1200" dirty="0">
                        <a:effectLst/>
                      </a:endParaRP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111111"/>
                      </a:solidFill>
                      <a:prstDash val="solid"/>
                      <a:round/>
                      <a:headEnd type="none" w="med" len="med"/>
                      <a:tailEnd type="none" w="med" len="med"/>
                    </a:lnB>
                    <a:solidFill>
                      <a:srgbClr val="F9F9F9"/>
                    </a:solidFill>
                  </a:tcPr>
                </a:tc>
                <a:tc>
                  <a:txBody>
                    <a:bodyPr/>
                    <a:lstStyle/>
                    <a:p>
                      <a:pPr algn="ctr" fontAlgn="t"/>
                      <a:endParaRPr lang="en-US" sz="1200" dirty="0">
                        <a:effectLst/>
                      </a:endParaRP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111111"/>
                      </a:solidFill>
                      <a:prstDash val="solid"/>
                      <a:round/>
                      <a:headEnd type="none" w="med" len="med"/>
                      <a:tailEnd type="none" w="med" len="med"/>
                    </a:lnB>
                    <a:solidFill>
                      <a:srgbClr val="F9F9F9"/>
                    </a:solidFill>
                  </a:tcPr>
                </a:tc>
                <a:tc>
                  <a:txBody>
                    <a:bodyPr/>
                    <a:lstStyle/>
                    <a:p>
                      <a:pPr algn="ctr" fontAlgn="t"/>
                      <a:r>
                        <a:rPr lang="en-US" sz="1200" dirty="0">
                          <a:effectLst/>
                        </a:rPr>
                        <a:t>Open</a:t>
                      </a:r>
                    </a:p>
                  </a:txBody>
                  <a:tcPr marL="18858" marR="18858" marT="15087" marB="15087">
                    <a:lnL w="7620" cap="flat" cmpd="sng" algn="ctr">
                      <a:solidFill>
                        <a:srgbClr val="C5DBEC"/>
                      </a:solidFill>
                      <a:prstDash val="solid"/>
                      <a:round/>
                      <a:headEnd type="none" w="med" len="med"/>
                      <a:tailEnd type="none" w="med" len="med"/>
                    </a:lnL>
                    <a:lnR w="7620" cap="flat" cmpd="sng" algn="ctr">
                      <a:solidFill>
                        <a:srgbClr val="C5DBEC"/>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111111"/>
                      </a:solidFill>
                      <a:prstDash val="solid"/>
                      <a:round/>
                      <a:headEnd type="none" w="med" len="med"/>
                      <a:tailEnd type="none" w="med" len="med"/>
                    </a:lnB>
                    <a:solidFill>
                      <a:srgbClr val="FDFCD8"/>
                    </a:solidFill>
                  </a:tcPr>
                </a:tc>
                <a:extLst>
                  <a:ext uri="{0D108BD9-81ED-4DB2-BD59-A6C34878D82A}">
                    <a16:rowId xmlns:a16="http://schemas.microsoft.com/office/drawing/2014/main" val="2506204133"/>
                  </a:ext>
                </a:extLst>
              </a:tr>
            </a:tbl>
          </a:graphicData>
        </a:graphic>
      </p:graphicFrame>
      <p:sp>
        <p:nvSpPr>
          <p:cNvPr id="4" name="Rectangle 1">
            <a:extLst>
              <a:ext uri="{FF2B5EF4-FFF2-40B4-BE49-F238E27FC236}">
                <a16:creationId xmlns:a16="http://schemas.microsoft.com/office/drawing/2014/main" id="{5D224D8B-ECC7-466B-BDCF-D40B58DE1858}"/>
              </a:ext>
            </a:extLst>
          </p:cNvPr>
          <p:cNvSpPr>
            <a:spLocks noChangeArrowheads="1"/>
          </p:cNvSpPr>
          <p:nvPr/>
        </p:nvSpPr>
        <p:spPr bwMode="auto">
          <a:xfrm>
            <a:off x="-13087154" y="0"/>
            <a:ext cx="40742526"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0" i="0" u="none" strike="noStrike" cap="none" normalizeH="0" baseline="0">
                <a:ln>
                  <a:noFill/>
                </a:ln>
                <a:solidFill>
                  <a:srgbClr val="FFFFFF"/>
                </a:solidFill>
                <a:effectLst/>
                <a:cs typeface="Arial" panose="020B0604020202020204" pitchFamily="34" charset="0"/>
              </a:rPr>
              <a:t>Show  entries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0" i="0" u="none" strike="noStrike" cap="none" normalizeH="0" baseline="0">
                <a:ln>
                  <a:noFill/>
                </a:ln>
                <a:solidFill>
                  <a:srgbClr val="FFFFFF"/>
                </a:solidFill>
                <a:effectLst/>
                <a:cs typeface="Arial" panose="020B0604020202020204" pitchFamily="34" charset="0"/>
              </a:rPr>
              <a:t>Search:</a:t>
            </a:r>
            <a:endParaRPr kumimoji="0" lang="en-US" altLang="en-US" sz="4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4000" b="0" i="0" u="none" strike="noStrike" cap="none" normalizeH="0" baseline="0">
                <a:ln>
                  <a:noFill/>
                </a:ln>
                <a:solidFill>
                  <a:schemeClr val="tx1"/>
                </a:solidFill>
                <a:effectLst/>
              </a:rPr>
            </a:br>
            <a:endParaRPr kumimoji="0" lang="en-US" altLang="en-US" sz="4000" b="0" i="0" u="none" strike="noStrike" cap="none" normalizeH="0" baseline="0">
              <a:ln>
                <a:noFill/>
              </a:ln>
              <a:solidFill>
                <a:schemeClr val="tx1"/>
              </a:solidFill>
              <a:effectLst/>
            </a:endParaRPr>
          </a:p>
        </p:txBody>
      </p:sp>
    </p:spTree>
    <p:extLst>
      <p:ext uri="{BB962C8B-B14F-4D97-AF65-F5344CB8AC3E}">
        <p14:creationId xmlns:p14="http://schemas.microsoft.com/office/powerpoint/2010/main" val="2429301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D23CA-C9E8-4516-A3A3-04A4596E5AA6}"/>
              </a:ext>
            </a:extLst>
          </p:cNvPr>
          <p:cNvSpPr>
            <a:spLocks noGrp="1"/>
          </p:cNvSpPr>
          <p:nvPr>
            <p:ph type="title"/>
          </p:nvPr>
        </p:nvSpPr>
        <p:spPr/>
        <p:txBody>
          <a:bodyPr/>
          <a:lstStyle/>
          <a:p>
            <a:r>
              <a:rPr lang="en-IN" dirty="0"/>
              <a:t>Plan for GDWG Break out Session</a:t>
            </a:r>
            <a:br>
              <a:rPr lang="en-IN" dirty="0"/>
            </a:br>
            <a:r>
              <a:rPr lang="en-IN" sz="1500" i="1" dirty="0">
                <a:solidFill>
                  <a:schemeClr val="accent3">
                    <a:lumMod val="50000"/>
                  </a:schemeClr>
                </a:solidFill>
              </a:rPr>
              <a:t>31 March  Short session Starting 12:00 GMT</a:t>
            </a:r>
          </a:p>
        </p:txBody>
      </p:sp>
      <p:sp>
        <p:nvSpPr>
          <p:cNvPr id="3" name="Content Placeholder 2">
            <a:extLst>
              <a:ext uri="{FF2B5EF4-FFF2-40B4-BE49-F238E27FC236}">
                <a16:creationId xmlns:a16="http://schemas.microsoft.com/office/drawing/2014/main" id="{DE6ED107-7A07-4A11-8CCD-849C33D4D6B1}"/>
              </a:ext>
            </a:extLst>
          </p:cNvPr>
          <p:cNvSpPr>
            <a:spLocks noGrp="1"/>
          </p:cNvSpPr>
          <p:nvPr>
            <p:ph idx="1"/>
          </p:nvPr>
        </p:nvSpPr>
        <p:spPr>
          <a:xfrm>
            <a:off x="348299" y="1641764"/>
            <a:ext cx="9209401" cy="3896591"/>
          </a:xfrm>
          <a:solidFill>
            <a:schemeClr val="bg1"/>
          </a:solidFill>
        </p:spPr>
        <p:txBody>
          <a:bodyPr/>
          <a:lstStyle/>
          <a:p>
            <a:pPr marL="0" indent="0">
              <a:buNone/>
            </a:pPr>
            <a:r>
              <a:rPr lang="en-US" u="sng" dirty="0"/>
              <a:t>Suggested Topics</a:t>
            </a:r>
          </a:p>
          <a:p>
            <a:r>
              <a:rPr lang="en-US" dirty="0"/>
              <a:t>Data Working Group activities of each agency</a:t>
            </a:r>
          </a:p>
          <a:p>
            <a:r>
              <a:rPr lang="en-US" dirty="0"/>
              <a:t>Discussion on Users feedback on collaborative server directory structure.</a:t>
            </a:r>
          </a:p>
          <a:p>
            <a:r>
              <a:rPr lang="en-US" dirty="0"/>
              <a:t>Develop a procedure for updating Annual GSICS Calibration Reports.</a:t>
            </a:r>
          </a:p>
          <a:p>
            <a:r>
              <a:rPr lang="en-US" dirty="0"/>
              <a:t>GSICS Product Alert System and Support to GSICS ISCCP and IOGEO partnerships(Manik)</a:t>
            </a:r>
          </a:p>
          <a:p>
            <a:r>
              <a:rPr lang="en-US" dirty="0"/>
              <a:t>GSICS GitHub</a:t>
            </a:r>
          </a:p>
          <a:p>
            <a:r>
              <a:rPr lang="en-US" dirty="0"/>
              <a:t>How to roll out changes to the GSICS conventions in the future? - e.g., </a:t>
            </a:r>
            <a:r>
              <a:rPr lang="en-US" dirty="0" err="1"/>
              <a:t>algorithm_version</a:t>
            </a:r>
            <a:r>
              <a:rPr lang="en-US" dirty="0"/>
              <a:t> (Tim)</a:t>
            </a:r>
          </a:p>
          <a:p>
            <a:r>
              <a:rPr lang="en-US" dirty="0">
                <a:cs typeface="Calibri"/>
              </a:rPr>
              <a:t>Scope of Instrument kiosk on GCC website</a:t>
            </a:r>
          </a:p>
        </p:txBody>
      </p:sp>
    </p:spTree>
    <p:extLst>
      <p:ext uri="{BB962C8B-B14F-4D97-AF65-F5344CB8AC3E}">
        <p14:creationId xmlns:p14="http://schemas.microsoft.com/office/powerpoint/2010/main" val="1529341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96925</TotalTime>
  <Words>1546</Words>
  <Application>Microsoft Office PowerPoint</Application>
  <PresentationFormat>A4 Paper (210x297 mm)</PresentationFormat>
  <Paragraphs>136</Paragraphs>
  <Slides>12</Slides>
  <Notes>3</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Office テーマ</vt:lpstr>
      <vt:lpstr>GSICS Data Working Group 03/31/2021</vt:lpstr>
      <vt:lpstr>GDWG in the GSICS Framework</vt:lpstr>
      <vt:lpstr>Terms of Reference of GDWG</vt:lpstr>
      <vt:lpstr>PowerPoint Presentation</vt:lpstr>
      <vt:lpstr>PowerPoint Presentation</vt:lpstr>
      <vt:lpstr>Minutes of GSICS Data Working Group Meeting held on 20th October,2020 </vt:lpstr>
      <vt:lpstr>Minutes of GSICS Data Working Group Meeting held on 20th October,2020 </vt:lpstr>
      <vt:lpstr>Actions Status ( 2020)</vt:lpstr>
      <vt:lpstr>Plan for GDWG Break out Session 31 March  Short session Starting 12:00 GMT</vt:lpstr>
      <vt:lpstr>Conclusion</vt:lpstr>
      <vt:lpstr>Summary of links to GSICS tools</vt:lpstr>
      <vt:lpstr>THANK YOU</vt:lpstr>
    </vt:vector>
  </TitlesOfParts>
  <Company>Eumetsat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Thomas Staudte</dc:creator>
  <cp:lastModifiedBy>KAMALJIT RAY</cp:lastModifiedBy>
  <cp:revision>2354</cp:revision>
  <cp:lastPrinted>2006-03-06T14:11:17Z</cp:lastPrinted>
  <dcterms:created xsi:type="dcterms:W3CDTF">2010-09-10T00:53:07Z</dcterms:created>
  <dcterms:modified xsi:type="dcterms:W3CDTF">2021-03-31T14:14:01Z</dcterms:modified>
</cp:coreProperties>
</file>