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714" r:id="rId5"/>
    <p:sldId id="729" r:id="rId6"/>
    <p:sldId id="732" r:id="rId7"/>
    <p:sldId id="730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45E4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127" d="100"/>
          <a:sy n="127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/>
              <a:t>Agency</a:t>
            </a:r>
            <a:r>
              <a:rPr lang="en-GB" sz="1000" b="1" baseline="0" dirty="0"/>
              <a:t> Report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data.jma.go.jp/mscweb/en/oper/calibration/calibration_portal.html" TargetMode="External"/><Relationship Id="rId5" Type="http://schemas.openxmlformats.org/officeDocument/2006/relationships/hyperlink" Target="https://www.data.jma.go.jp/mscweb/en/oper/event_H8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1663" y="1475144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>
                <a:solidFill>
                  <a:srgbClr val="0000FF"/>
                </a:solidFill>
              </a:rPr>
              <a:t/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>JMA </a:t>
            </a:r>
            <a:r>
              <a:rPr lang="en-IE" sz="3200" dirty="0">
                <a:solidFill>
                  <a:srgbClr val="0000FF"/>
                </a:solidFill>
              </a:rPr>
              <a:t>Agency Report </a:t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i="1" dirty="0" smtClean="0">
                <a:solidFill>
                  <a:srgbClr val="0000FF"/>
                </a:solidFill>
              </a:rPr>
              <a:t>2021</a:t>
            </a:r>
            <a:endParaRPr lang="en-US" sz="3200" i="1" dirty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OKUYAMA 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Arata</a:t>
            </a: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i="1" dirty="0" smtClean="0">
                <a:latin typeface="Times New Roman" pitchFamily="18" charset="0"/>
                <a:ea typeface="宋体" pitchFamily="2" charset="-122"/>
              </a:rPr>
              <a:t>Meteorological Satellite Center of JMA</a:t>
            </a:r>
            <a:endParaRPr lang="en-US" altLang="zh-CN" sz="2000" b="1" i="1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 smtClean="0"/>
              <a:t>JMA GSICS Corrections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12" y="1300098"/>
            <a:ext cx="8120222" cy="2380173"/>
          </a:xfrm>
        </p:spPr>
        <p:txBody>
          <a:bodyPr/>
          <a:lstStyle/>
          <a:p>
            <a:pPr lvl="0"/>
            <a:r>
              <a:rPr lang="en-GB" altLang="ja-JP" sz="2000" i="1" dirty="0"/>
              <a:t>Status of GSICS Correction by JMA</a:t>
            </a:r>
          </a:p>
          <a:p>
            <a:pPr lvl="1"/>
            <a:r>
              <a:rPr lang="en-GB" altLang="ja-JP" sz="1600" i="1" dirty="0" smtClean="0"/>
              <a:t>The following Corrections are available from the GSICS server in EUMETSAT</a:t>
            </a:r>
          </a:p>
          <a:p>
            <a:pPr lvl="1"/>
            <a:r>
              <a:rPr lang="en-GB" altLang="ja-JP" sz="1600" i="1" dirty="0" smtClean="0"/>
              <a:t>Near</a:t>
            </a:r>
            <a:r>
              <a:rPr lang="en-GB" altLang="ja-JP" sz="1600" i="1" dirty="0"/>
              <a:t>-Real Time Correction</a:t>
            </a:r>
          </a:p>
          <a:p>
            <a:pPr lvl="2"/>
            <a:r>
              <a:rPr lang="en-GB" altLang="ja-JP" sz="1400" i="1" dirty="0"/>
              <a:t>Himawari-8 / AHI / IR </a:t>
            </a:r>
            <a:r>
              <a:rPr lang="en-GB" altLang="ja-JP" sz="1400" i="1" dirty="0" smtClean="0"/>
              <a:t>based with reference to IASI</a:t>
            </a:r>
            <a:r>
              <a:rPr lang="en-GB" altLang="ja-JP" sz="1400" i="1" dirty="0"/>
              <a:t>-A/-B, </a:t>
            </a:r>
            <a:r>
              <a:rPr lang="en-GB" altLang="ja-JP" sz="1400" i="1" dirty="0" smtClean="0"/>
              <a:t>AIRS: Demo. </a:t>
            </a:r>
            <a:r>
              <a:rPr lang="en-GB" altLang="ja-JP" sz="1400" i="1" dirty="0"/>
              <a:t>phase</a:t>
            </a:r>
          </a:p>
          <a:p>
            <a:pPr lvl="2"/>
            <a:r>
              <a:rPr lang="en-GB" altLang="ja-JP" sz="1400" i="1" dirty="0"/>
              <a:t>MTSAT-2 / IMAGER / IR with reference to </a:t>
            </a:r>
            <a:r>
              <a:rPr lang="en-GB" altLang="ja-JP" sz="1400" i="1" dirty="0" smtClean="0"/>
              <a:t>AIRS</a:t>
            </a:r>
            <a:r>
              <a:rPr lang="en-GB" altLang="ja-JP" sz="1400" i="1" dirty="0"/>
              <a:t>, IASI-</a:t>
            </a:r>
            <a:r>
              <a:rPr lang="en-GB" altLang="ja-JP" sz="1400" i="1" dirty="0" smtClean="0"/>
              <a:t>A: Demo. </a:t>
            </a:r>
            <a:r>
              <a:rPr lang="en-GB" altLang="ja-JP" sz="1400" i="1" dirty="0"/>
              <a:t>phase</a:t>
            </a:r>
            <a:endParaRPr lang="en-GB" altLang="ja-JP" sz="1800" i="1" dirty="0"/>
          </a:p>
          <a:p>
            <a:pPr lvl="1"/>
            <a:r>
              <a:rPr lang="en-GB" altLang="ja-JP" sz="1600" i="1" dirty="0"/>
              <a:t>Re-analysis Correction</a:t>
            </a:r>
          </a:p>
          <a:p>
            <a:pPr lvl="2"/>
            <a:r>
              <a:rPr lang="en-GB" altLang="ja-JP" sz="1400" i="1" dirty="0"/>
              <a:t>Himawari-8 / AHI / IR with reference </a:t>
            </a:r>
            <a:r>
              <a:rPr lang="en-GB" altLang="ja-JP" sz="1400" i="1" dirty="0" smtClean="0"/>
              <a:t>to </a:t>
            </a:r>
            <a:r>
              <a:rPr lang="en-GB" altLang="ja-JP" sz="1400" i="1" dirty="0"/>
              <a:t>IASI-A/-B, </a:t>
            </a:r>
            <a:r>
              <a:rPr lang="en-GB" altLang="ja-JP" sz="1400" i="1" dirty="0" smtClean="0"/>
              <a:t>AIRS: Demo. </a:t>
            </a:r>
            <a:r>
              <a:rPr lang="en-GB" altLang="ja-JP" sz="1400" i="1" dirty="0"/>
              <a:t>phase</a:t>
            </a:r>
          </a:p>
          <a:p>
            <a:pPr lvl="2"/>
            <a:r>
              <a:rPr lang="en-GB" altLang="ja-JP" sz="1400" i="1" dirty="0"/>
              <a:t>MTSAT-2 / IMAGER / IR with reference to </a:t>
            </a:r>
            <a:r>
              <a:rPr lang="en-GB" altLang="ja-JP" sz="1400" i="1" dirty="0" smtClean="0"/>
              <a:t>AIRS</a:t>
            </a:r>
            <a:r>
              <a:rPr lang="en-GB" altLang="ja-JP" sz="1400" i="1" dirty="0"/>
              <a:t>, IASI-</a:t>
            </a:r>
            <a:r>
              <a:rPr lang="en-GB" altLang="ja-JP" sz="1400" i="1" dirty="0" smtClean="0"/>
              <a:t>A: Demo. </a:t>
            </a:r>
            <a:r>
              <a:rPr lang="en-GB" altLang="ja-JP" sz="1400" i="1" dirty="0"/>
              <a:t>phase</a:t>
            </a:r>
          </a:p>
          <a:p>
            <a:pPr lvl="1"/>
            <a:endParaRPr lang="en-GB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18" y="3722228"/>
            <a:ext cx="7743961" cy="255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3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 smtClean="0"/>
              <a:t>JMA GPRC web pages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48" y="1322732"/>
            <a:ext cx="5020897" cy="3957653"/>
          </a:xfrm>
        </p:spPr>
        <p:txBody>
          <a:bodyPr/>
          <a:lstStyle/>
          <a:p>
            <a:pPr lvl="0"/>
            <a:r>
              <a:rPr lang="en-GB" sz="2000" i="1" dirty="0" smtClean="0"/>
              <a:t>Landing page (cal. portal)</a:t>
            </a:r>
          </a:p>
          <a:p>
            <a:pPr lvl="1"/>
            <a:r>
              <a:rPr lang="en-GB" sz="1800" i="1" dirty="0" smtClean="0"/>
              <a:t>Calibration monitoring </a:t>
            </a:r>
          </a:p>
          <a:p>
            <a:pPr lvl="2"/>
            <a:r>
              <a:rPr lang="en-GB" sz="1400" i="1" dirty="0" smtClean="0"/>
              <a:t>New validation approach </a:t>
            </a:r>
            <a:r>
              <a:rPr lang="en-GB" altLang="ja-JP" sz="1400" i="1" dirty="0" smtClean="0"/>
              <a:t>(</a:t>
            </a:r>
            <a:r>
              <a:rPr lang="en-GB" altLang="ja-JP" sz="1400" i="1" dirty="0"/>
              <a:t>ray-</a:t>
            </a:r>
            <a:r>
              <a:rPr lang="en-GB" altLang="ja-JP" sz="1400" i="1" dirty="0" smtClean="0"/>
              <a:t>matching) </a:t>
            </a:r>
            <a:r>
              <a:rPr lang="en-GB" sz="1400" i="1" dirty="0" smtClean="0"/>
              <a:t>will be added in 2Q this year.</a:t>
            </a:r>
          </a:p>
          <a:p>
            <a:pPr lvl="1"/>
            <a:r>
              <a:rPr lang="en-GB" sz="1800" i="1" dirty="0" smtClean="0"/>
              <a:t>Navigation monitoring</a:t>
            </a:r>
          </a:p>
          <a:p>
            <a:pPr lvl="1"/>
            <a:r>
              <a:rPr lang="en-GB" sz="1800" i="1" dirty="0" smtClean="0"/>
              <a:t>Event logging</a:t>
            </a:r>
          </a:p>
          <a:p>
            <a:pPr lvl="1"/>
            <a:r>
              <a:rPr lang="en-GB" sz="1800" i="1" dirty="0" smtClean="0"/>
              <a:t>Instrument information</a:t>
            </a:r>
          </a:p>
          <a:p>
            <a:pPr lvl="1"/>
            <a:endParaRPr lang="en-GB" sz="1800" i="1" dirty="0" smtClean="0"/>
          </a:p>
          <a:p>
            <a:r>
              <a:rPr lang="en-GB" sz="2000" i="1" dirty="0" smtClean="0"/>
              <a:t>Event logging</a:t>
            </a:r>
          </a:p>
          <a:p>
            <a:pPr lvl="1"/>
            <a:r>
              <a:rPr lang="en-GB" sz="1800" i="1" dirty="0" smtClean="0"/>
              <a:t>Information </a:t>
            </a:r>
            <a:r>
              <a:rPr lang="en-GB" sz="1800" i="1" dirty="0"/>
              <a:t>of incomplete imagery</a:t>
            </a:r>
          </a:p>
          <a:p>
            <a:pPr lvl="1"/>
            <a:r>
              <a:rPr lang="en-GB" sz="1800" i="1" dirty="0"/>
              <a:t>Processing Events</a:t>
            </a:r>
          </a:p>
          <a:p>
            <a:pPr lvl="1"/>
            <a:r>
              <a:rPr lang="en-GB" sz="1800" i="1" dirty="0"/>
              <a:t>Data Outage</a:t>
            </a:r>
          </a:p>
          <a:p>
            <a:pPr lvl="1"/>
            <a:endParaRPr lang="en-GB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-1" t="3829" r="20971" b="34880"/>
          <a:stretch/>
        </p:blipFill>
        <p:spPr>
          <a:xfrm>
            <a:off x="5360367" y="1150083"/>
            <a:ext cx="3399873" cy="28713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146" y="4178422"/>
            <a:ext cx="3430094" cy="1975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正方形/長方形 4"/>
          <p:cNvSpPr/>
          <p:nvPr/>
        </p:nvSpPr>
        <p:spPr>
          <a:xfrm>
            <a:off x="470012" y="5335998"/>
            <a:ext cx="5510151" cy="830997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Landing page:</a:t>
            </a:r>
          </a:p>
          <a:p>
            <a:r>
              <a:rPr lang="en-US" sz="1200" dirty="0" smtClean="0"/>
              <a:t> 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>
                <a:hlinkClick r:id="rId4"/>
              </a:rPr>
              <a:t>://www.data.jma.go.jp/mscweb/en/oper/calibration/</a:t>
            </a:r>
            <a:r>
              <a:rPr lang="en-US" sz="1200" dirty="0" smtClean="0">
                <a:hlinkClick r:id="rId4"/>
              </a:rPr>
              <a:t>calibration_portal.html</a:t>
            </a:r>
            <a:endParaRPr lang="en-US" sz="1200" dirty="0" smtClean="0"/>
          </a:p>
          <a:p>
            <a:r>
              <a:rPr lang="en-US" sz="1200" dirty="0" smtClean="0"/>
              <a:t>Event logging: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 </a:t>
            </a:r>
            <a:r>
              <a:rPr lang="en-US" sz="1200" dirty="0">
                <a:hlinkClick r:id="rId5"/>
              </a:rPr>
              <a:t>https://www.data.jma.go.jp/mscweb/en/oper/event_H8.</a:t>
            </a:r>
            <a:r>
              <a:rPr lang="en-US" sz="1200" dirty="0" smtClean="0">
                <a:hlinkClick r:id="rId5"/>
              </a:rPr>
              <a:t>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203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GDWG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920139"/>
            <a:ext cx="8602824" cy="3440251"/>
          </a:xfrm>
        </p:spPr>
        <p:txBody>
          <a:bodyPr/>
          <a:lstStyle/>
          <a:p>
            <a:pPr lvl="0"/>
            <a:r>
              <a:rPr lang="en-GB" sz="2000" i="1" dirty="0" smtClean="0"/>
              <a:t>A landing page of JMA/MSC is updated responding to the update of WMO/OSCAR.</a:t>
            </a:r>
            <a:endParaRPr lang="en-GB" sz="2000" i="1" dirty="0"/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WMO</a:t>
            </a:r>
            <a:r>
              <a:rPr lang="en-GB" sz="1600" dirty="0" smtClean="0"/>
              <a:t>/OSCAR page structure is updated in the last October. JMA/MSC landing page (calibration portal page) has some links to the WMO/OSCAR. The links are updated. (in response to an action </a:t>
            </a:r>
            <a:r>
              <a:rPr lang="en-US" altLang="ja-JP" sz="1600" dirty="0" smtClean="0"/>
              <a:t>in</a:t>
            </a:r>
            <a:r>
              <a:rPr lang="en-GB" sz="1600" dirty="0" smtClean="0"/>
              <a:t> CGMS)</a:t>
            </a:r>
          </a:p>
          <a:p>
            <a:pPr lvl="1"/>
            <a:r>
              <a:rPr lang="en-GB" sz="1600" dirty="0" smtClean="0"/>
              <a:t>The CGMS action also recommend for members to make SRF information available on their landing page. We confirmed that JMA/MSC landing page has the information.</a:t>
            </a:r>
          </a:p>
          <a:p>
            <a:pPr lvl="1"/>
            <a:endParaRPr lang="en-GB" sz="1600" dirty="0"/>
          </a:p>
          <a:p>
            <a:pPr marL="0" lvl="0" indent="0">
              <a:buNone/>
            </a:pPr>
            <a:endParaRPr lang="en-GB" sz="2000" dirty="0"/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74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E874ABEA78964AA7D0811A66B4BECA" ma:contentTypeVersion="9" ma:contentTypeDescription="新しいドキュメントを作成します。" ma:contentTypeScope="" ma:versionID="f0539ecae8beb02c5d4535bbd7276a34">
  <xsd:schema xmlns:xsd="http://www.w3.org/2001/XMLSchema" xmlns:xs="http://www.w3.org/2001/XMLSchema" xmlns:p="http://schemas.microsoft.com/office/2006/metadata/properties" xmlns:ns2="d1eb6c10-b30e-4e82-8bdb-95f791b83be0" targetNamespace="http://schemas.microsoft.com/office/2006/metadata/properties" ma:root="true" ma:fieldsID="4d9298008a5a870534695e1b31c43c71" ns2:_="">
    <xsd:import namespace="d1eb6c10-b30e-4e82-8bdb-95f791b83b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b6c10-b30e-4e82-8bdb-95f791b83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6787DF-D98F-46F0-B45D-E19BDFDBA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2591F3-4AD7-4C1F-AC76-8D80C77F8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eb6c10-b30e-4e82-8bdb-95f791b83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734368-F7F3-491F-A6DE-8C9A533C3B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33029</TotalTime>
  <Words>303</Words>
  <Application>Microsoft Macintosh PowerPoint</Application>
  <PresentationFormat>画面に合わせる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Default Design</vt:lpstr>
      <vt:lpstr> JMA Agency Report  2021</vt:lpstr>
      <vt:lpstr>JMA GSICS Corrections</vt:lpstr>
      <vt:lpstr>JMA GPRC web pages </vt:lpstr>
      <vt:lpstr>Support to GDWG Activities</vt:lpstr>
    </vt:vector>
  </TitlesOfParts>
  <Company>NOAA / NESDIS / 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OKUYAMA ARATA</cp:lastModifiedBy>
  <cp:revision>874</cp:revision>
  <dcterms:created xsi:type="dcterms:W3CDTF">2004-06-10T15:46:18Z</dcterms:created>
  <dcterms:modified xsi:type="dcterms:W3CDTF">2021-03-31T07:37:31Z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0x010100DAE874ABEA78964AA7D0811A66B4BECA</vt:lpwstr>
  </property>
</Properties>
</file>