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6"/>
  </p:notesMasterIdLst>
  <p:handoutMasterIdLst>
    <p:handoutMasterId r:id="rId7"/>
  </p:handoutMasterIdLst>
  <p:sldIdLst>
    <p:sldId id="589" r:id="rId2"/>
    <p:sldId id="623" r:id="rId3"/>
    <p:sldId id="624" r:id="rId4"/>
    <p:sldId id="625" r:id="rId5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E8E8E8"/>
    <a:srgbClr val="E0E0E0"/>
    <a:srgbClr val="C5B9AC"/>
    <a:srgbClr val="F1F1F1"/>
    <a:srgbClr val="00B5E2"/>
    <a:srgbClr val="FEDB00"/>
    <a:srgbClr val="99C221"/>
    <a:srgbClr val="00205B"/>
    <a:srgbClr val="FE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3775" autoAdjust="0"/>
  </p:normalViewPr>
  <p:slideViewPr>
    <p:cSldViewPr snapToGrid="0">
      <p:cViewPr varScale="1">
        <p:scale>
          <a:sx n="82" d="100"/>
          <a:sy n="82" d="100"/>
        </p:scale>
        <p:origin x="126" y="60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15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1074738"/>
            <a:ext cx="9575800" cy="5386387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12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t="-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8093207" y="230589"/>
            <a:ext cx="4098795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8097605" y="6145001"/>
            <a:ext cx="3858471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992" name="Clip" r:id="rId4" imgW="3809524" imgH="2619048" progId="">
                    <p:embed/>
                  </p:oleObj>
                </mc:Choice>
                <mc:Fallback>
                  <p:oleObj name="Clip" r:id="rId4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993" name="Clip" r:id="rId6" imgW="2835360" imgH="1920600" progId="">
                    <p:embed/>
                  </p:oleObj>
                </mc:Choice>
                <mc:Fallback>
                  <p:oleObj name="Clip" r:id="rId6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</p:grpSp>
      <p:sp>
        <p:nvSpPr>
          <p:cNvPr id="247" name="Rectangle 246"/>
          <p:cNvSpPr/>
          <p:nvPr userDrawn="1"/>
        </p:nvSpPr>
        <p:spPr bwMode="auto">
          <a:xfrm>
            <a:off x="10852843" y="6598214"/>
            <a:ext cx="1134139" cy="244549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35298" y="553831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2150" y="5108992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48701" y="52442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0656" y="49394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2919287" y="3156926"/>
            <a:ext cx="1191409" cy="85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 userDrawn="1"/>
        </p:nvSpPr>
        <p:spPr bwMode="auto">
          <a:xfrm>
            <a:off x="2314237" y="1608858"/>
            <a:ext cx="1558951" cy="1558951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2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2737293" y="1966704"/>
            <a:ext cx="968240" cy="72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" name="Oval 257"/>
          <p:cNvSpPr/>
          <p:nvPr userDrawn="1"/>
        </p:nvSpPr>
        <p:spPr bwMode="auto">
          <a:xfrm>
            <a:off x="160257" y="447025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3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1270996" y="3937937"/>
            <a:ext cx="1768882" cy="132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255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667857" y="1145124"/>
            <a:ext cx="843209" cy="669798"/>
          </a:xfrm>
          <a:prstGeom prst="rect">
            <a:avLst/>
          </a:prstGeom>
        </p:spPr>
      </p:pic>
      <p:sp>
        <p:nvSpPr>
          <p:cNvPr id="259" name="Oval 258"/>
          <p:cNvSpPr/>
          <p:nvPr userDrawn="1"/>
        </p:nvSpPr>
        <p:spPr bwMode="auto">
          <a:xfrm>
            <a:off x="228845" y="2573024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7" name="Picture 256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523299" y="3178572"/>
            <a:ext cx="1409372" cy="1119526"/>
          </a:xfrm>
          <a:prstGeom prst="rect">
            <a:avLst/>
          </a:prstGeom>
        </p:spPr>
      </p:pic>
      <p:sp>
        <p:nvSpPr>
          <p:cNvPr id="260" name="Oval 259"/>
          <p:cNvSpPr/>
          <p:nvPr userDrawn="1"/>
        </p:nvSpPr>
        <p:spPr bwMode="auto">
          <a:xfrm>
            <a:off x="3697435" y="1918079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chemeClr val="accent2">
                  <a:lumMod val="75000"/>
                  <a:alpha val="4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5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4079004" y="2466463"/>
            <a:ext cx="795814" cy="56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" name="Oval 260"/>
          <p:cNvSpPr/>
          <p:nvPr userDrawn="1"/>
        </p:nvSpPr>
        <p:spPr bwMode="auto">
          <a:xfrm>
            <a:off x="5546139" y="3626136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rgbClr val="00B5E2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1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 rot="19090163">
            <a:off x="5949465" y="4025891"/>
            <a:ext cx="752301" cy="75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" name="Oval 264"/>
          <p:cNvSpPr/>
          <p:nvPr userDrawn="1"/>
        </p:nvSpPr>
        <p:spPr bwMode="auto">
          <a:xfrm>
            <a:off x="427125" y="1786399"/>
            <a:ext cx="1558951" cy="1417228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66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729832" y="1901522"/>
            <a:ext cx="1280557" cy="96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" name="Rectangle 261"/>
          <p:cNvSpPr/>
          <p:nvPr userDrawn="1"/>
        </p:nvSpPr>
        <p:spPr bwMode="auto">
          <a:xfrm>
            <a:off x="228845" y="6598213"/>
            <a:ext cx="353547" cy="244549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9907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9" y="1237127"/>
            <a:ext cx="8714152" cy="5262675"/>
          </a:xfrm>
        </p:spPr>
        <p:txBody>
          <a:bodyPr>
            <a:normAutofit/>
          </a:bodyPr>
          <a:lstStyle>
            <a:lvl1pPr marL="310162" indent="-310162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" y="4"/>
            <a:ext cx="12191998" cy="100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248" y="1290111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665872" y="6649210"/>
            <a:ext cx="4628617" cy="15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85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GSICS Annual Meeting, March 2021</a:t>
            </a: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18080" y="6593586"/>
            <a:ext cx="359394" cy="262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9CC606-8418-49EA-9DB7-3FFD72983DD3}" type="slidenum">
              <a:rPr lang="de-DE" sz="1108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sz="1108" dirty="0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47550" y="665038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iming>
    <p:tnLst>
      <p:par>
        <p:cTn id="1" dur="indefinite" restart="never" nodeType="tmRoot"/>
      </p:par>
    </p:tnLst>
  </p:timing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navigator.eumetsat.int/product/EO:EUM:DAT:0349" TargetMode="External"/><Relationship Id="rId3" Type="http://schemas.openxmlformats.org/officeDocument/2006/relationships/hyperlink" Target="mailto:ops@eumetsat.int" TargetMode="External"/><Relationship Id="rId7" Type="http://schemas.openxmlformats.org/officeDocument/2006/relationships/hyperlink" Target="https://navigator.eumetsat.int/product/EO:EUM:DAT:0348" TargetMode="External"/><Relationship Id="rId2" Type="http://schemas.openxmlformats.org/officeDocument/2006/relationships/hyperlink" Target="https://navigator.eumetsat.int/product/EO:EUM:DAT:00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vigator.eumetsat.int/product/EO:EUM:DAT:0344" TargetMode="External"/><Relationship Id="rId5" Type="http://schemas.openxmlformats.org/officeDocument/2006/relationships/hyperlink" Target="https://navigator.eumetsat.int/product/EO:EUM:DAT:0303" TargetMode="External"/><Relationship Id="rId4" Type="http://schemas.openxmlformats.org/officeDocument/2006/relationships/hyperlink" Target="https://navigator.eumetsat.int/product/EO:EUM:DAT:0343" TargetMode="External"/><Relationship Id="rId9" Type="http://schemas.openxmlformats.org/officeDocument/2006/relationships/hyperlink" Target="https://navigator.eumetsat.int/product/EO:EUM:DAT:034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5791200" y="2681207"/>
            <a:ext cx="6258932" cy="1906291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Viju John, Timo Hanschmann, Paul </a:t>
            </a: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Poli, </a:t>
            </a: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Jörg Schulz </a:t>
            </a:r>
            <a:endParaRPr lang="en-US" sz="20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endParaRPr lang="en-US" sz="20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endParaRPr lang="en-US" sz="20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endParaRPr lang="en-US" sz="20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GSICS Annual Meeting, March 2021</a:t>
            </a:r>
          </a:p>
          <a:p>
            <a:pPr>
              <a:spcBef>
                <a:spcPct val="20000"/>
              </a:spcBef>
              <a:defRPr/>
            </a:pPr>
            <a:endParaRPr lang="en-US" sz="20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0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 title="[DM_DOCNAME]"/>
          <p:cNvSpPr txBox="1"/>
          <p:nvPr/>
        </p:nvSpPr>
        <p:spPr>
          <a:xfrm>
            <a:off x="3294932" y="1467544"/>
            <a:ext cx="8755200" cy="105011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r">
              <a:defRPr/>
            </a:pP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Microwave FCDR </a:t>
            </a: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 at EUMETSAT</a:t>
            </a:r>
            <a:endParaRPr lang="en-GB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Released datasets since last GSICS Annual Meeting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819150"/>
              </p:ext>
            </p:extLst>
          </p:nvPr>
        </p:nvGraphicFramePr>
        <p:xfrm>
          <a:off x="91440" y="1124412"/>
          <a:ext cx="12004766" cy="54572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77787">
                  <a:extLst>
                    <a:ext uri="{9D8B030D-6E8A-4147-A177-3AD203B41FA5}">
                      <a16:colId xmlns:a16="http://schemas.microsoft.com/office/drawing/2014/main" val="3068364919"/>
                    </a:ext>
                  </a:extLst>
                </a:gridCol>
                <a:gridCol w="1940909">
                  <a:extLst>
                    <a:ext uri="{9D8B030D-6E8A-4147-A177-3AD203B41FA5}">
                      <a16:colId xmlns:a16="http://schemas.microsoft.com/office/drawing/2014/main" val="834525719"/>
                    </a:ext>
                  </a:extLst>
                </a:gridCol>
                <a:gridCol w="2918054">
                  <a:extLst>
                    <a:ext uri="{9D8B030D-6E8A-4147-A177-3AD203B41FA5}">
                      <a16:colId xmlns:a16="http://schemas.microsoft.com/office/drawing/2014/main" val="3092304095"/>
                    </a:ext>
                  </a:extLst>
                </a:gridCol>
                <a:gridCol w="5168016">
                  <a:extLst>
                    <a:ext uri="{9D8B030D-6E8A-4147-A177-3AD203B41FA5}">
                      <a16:colId xmlns:a16="http://schemas.microsoft.com/office/drawing/2014/main" val="1702118461"/>
                    </a:ext>
                  </a:extLst>
                </a:gridCol>
              </a:tblGrid>
              <a:tr h="30953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Data Record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Period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Satellite</a:t>
                      </a:r>
                      <a:r>
                        <a:rPr lang="en-GB" sz="1400" baseline="0" dirty="0" smtClean="0"/>
                        <a:t>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Status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725778"/>
                  </a:ext>
                </a:extLst>
              </a:tr>
              <a:tr h="340484">
                <a:tc gridSpan="4"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Visible</a:t>
                      </a:r>
                      <a:endParaRPr lang="en-GB" sz="1600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610711"/>
                  </a:ext>
                </a:extLst>
              </a:tr>
              <a:tr h="278578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MVIRI R1</a:t>
                      </a:r>
                      <a:endParaRPr lang="en-GB" sz="1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1981 – 2017 </a:t>
                      </a:r>
                      <a:endParaRPr lang="en-GB" sz="1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Meteosat-2, -3, -4, -5,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-6, -7</a:t>
                      </a:r>
                      <a:endParaRPr lang="en-GB" sz="1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Available from 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2"/>
                        </a:rPr>
                        <a:t>https://navigator.eumetsat.int/product/EO:EUM:DAT:0080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endParaRPr lang="en-GB" sz="1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098697"/>
                  </a:ext>
                </a:extLst>
              </a:tr>
              <a:tr h="340484">
                <a:tc gridSpan="4"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Infrared</a:t>
                      </a:r>
                      <a:endParaRPr lang="en-GB" sz="1600" b="1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563120"/>
                  </a:ext>
                </a:extLst>
              </a:tr>
              <a:tr h="278578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MVIRI R1</a:t>
                      </a:r>
                      <a:endParaRPr lang="en-GB" sz="1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1981 – 2017 </a:t>
                      </a:r>
                      <a:endParaRPr lang="en-GB" sz="1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Meteosat-2, -3, -4, -5,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-6, -7</a:t>
                      </a:r>
                      <a:endParaRPr lang="en-GB" sz="1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Available from 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2"/>
                        </a:rPr>
                        <a:t>https://navigator.eumetsat.int/product/EO:EUM:DAT:0080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endParaRPr lang="en-GB" sz="1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7133"/>
                  </a:ext>
                </a:extLst>
              </a:tr>
              <a:tr h="281242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HIRS R1</a:t>
                      </a:r>
                      <a:endParaRPr lang="en-GB" sz="12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125444" rtl="0" eaLnBrk="1" latinLnBrk="0" hangingPunct="1"/>
                      <a:r>
                        <a:rPr lang="en-GB" sz="12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1978 – 2020 </a:t>
                      </a:r>
                      <a:endParaRPr lang="en-GB" sz="12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125444" rtl="0" eaLnBrk="1" latinLnBrk="0" hangingPunct="1"/>
                      <a:r>
                        <a:rPr lang="en-GB" sz="12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TIROS-N,</a:t>
                      </a:r>
                      <a:r>
                        <a:rPr lang="en-GB" sz="1200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NOAA-6 to 19, Metop-A &amp; -B</a:t>
                      </a:r>
                      <a:endParaRPr lang="en-GB" sz="12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Available on request to </a:t>
                      </a:r>
                      <a:r>
                        <a:rPr lang="en-GB" sz="12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ops@eumetsat.int</a:t>
                      </a:r>
                      <a:r>
                        <a:rPr lang="en-GB" sz="12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893856"/>
                  </a:ext>
                </a:extLst>
              </a:tr>
              <a:tr h="340484">
                <a:tc gridSpan="4">
                  <a:txBody>
                    <a:bodyPr/>
                    <a:lstStyle/>
                    <a:p>
                      <a:pPr marL="0" algn="l" defTabSz="1125444" rtl="0" eaLnBrk="1" latinLnBrk="0" hangingPunct="1"/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Microwave</a:t>
                      </a:r>
                      <a:endParaRPr lang="en-GB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910844"/>
                  </a:ext>
                </a:extLst>
              </a:tr>
              <a:tr h="139289">
                <a:tc>
                  <a:txBody>
                    <a:bodyPr/>
                    <a:lstStyle/>
                    <a:p>
                      <a:pPr algn="l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SSM/T-2 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R2 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1994 – 2005 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DMSP-11, -12, -14, -15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Available from 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https://navigator.eumetsat.int/product/EO:EUM:DAT:0343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38300"/>
                  </a:ext>
                </a:extLst>
              </a:tr>
              <a:tr h="139289">
                <a:tc>
                  <a:txBody>
                    <a:bodyPr/>
                    <a:lstStyle/>
                    <a:p>
                      <a:pPr algn="l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AMSU-B R1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1999 - 2014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NOAA-15, -16, -17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Available from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https://navigator.eumetsat.int/product/EO:EUM:DAT:0303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323448"/>
                  </a:ext>
                </a:extLst>
              </a:tr>
              <a:tr h="278578">
                <a:tc>
                  <a:txBody>
                    <a:bodyPr/>
                    <a:lstStyle/>
                    <a:p>
                      <a:pPr algn="l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MHS 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R2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2006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2018 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Metop-A &amp;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-B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Available from 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https://navigator.eumetsat.int/product/EO:EUM:DAT:0344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011559"/>
                  </a:ext>
                </a:extLst>
              </a:tr>
              <a:tr h="278578">
                <a:tc>
                  <a:txBody>
                    <a:bodyPr/>
                    <a:lstStyle/>
                    <a:p>
                      <a:pPr algn="l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MWHS-1 R1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2008 – 2018 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FY-3A &amp; -3B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Available from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https://navigator.eumetsat.int/product/EO:EUM:DAT:0348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534276"/>
                  </a:ext>
                </a:extLst>
              </a:tr>
              <a:tr h="278578">
                <a:tc>
                  <a:txBody>
                    <a:bodyPr/>
                    <a:lstStyle/>
                    <a:p>
                      <a:pPr algn="l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MWHS-2 R1 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2013 – 2018 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FY-3C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Available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from 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https://navigator.eumetsat.int/product/EO:EUM:DAT:0349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02615"/>
                  </a:ext>
                </a:extLst>
              </a:tr>
              <a:tr h="278578">
                <a:tc>
                  <a:txBody>
                    <a:bodyPr/>
                    <a:lstStyle/>
                    <a:p>
                      <a:pPr algn="l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ATMS R1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2011 – 2018 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SNPP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Available from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https://navigator.eumetsat.int/product/EO:EUM:DAT:0345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328166"/>
                  </a:ext>
                </a:extLst>
              </a:tr>
              <a:tr h="340484">
                <a:tc gridSpan="4">
                  <a:txBody>
                    <a:bodyPr/>
                    <a:lstStyle/>
                    <a:p>
                      <a:pPr marL="0" algn="l" defTabSz="1125444" rtl="0" eaLnBrk="1" latinLnBrk="0" hangingPunct="1"/>
                      <a:r>
                        <a:rPr lang="en-GB" sz="1600" b="1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Radio Occultation</a:t>
                      </a:r>
                      <a:endParaRPr lang="en-GB" sz="16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912285"/>
                  </a:ext>
                </a:extLst>
              </a:tr>
              <a:tr h="278578">
                <a:tc>
                  <a:txBody>
                    <a:bodyPr/>
                    <a:lstStyle/>
                    <a:p>
                      <a:pPr algn="l"/>
                      <a:r>
                        <a:rPr lang="en-GB" sz="12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GRAS R3</a:t>
                      </a:r>
                      <a:endParaRPr lang="en-GB" sz="12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2006 – 2020</a:t>
                      </a:r>
                      <a:r>
                        <a:rPr lang="en-GB" sz="1200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Metop-A, -B, &amp; -C</a:t>
                      </a:r>
                      <a:endParaRPr lang="en-GB" sz="12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Available on request to </a:t>
                      </a:r>
                      <a:r>
                        <a:rPr lang="en-GB" sz="12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ops@eumetsat.int</a:t>
                      </a:r>
                      <a:r>
                        <a:rPr lang="en-GB" sz="12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601435"/>
                  </a:ext>
                </a:extLst>
              </a:tr>
              <a:tr h="167592">
                <a:tc>
                  <a:txBody>
                    <a:bodyPr/>
                    <a:lstStyle/>
                    <a:p>
                      <a:pPr algn="l"/>
                      <a:r>
                        <a:rPr lang="en-GB" sz="12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IGOR R1</a:t>
                      </a:r>
                      <a:endParaRPr lang="en-GB" sz="12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2006 – 2020 </a:t>
                      </a:r>
                      <a:endParaRPr lang="en-GB" sz="12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COSMIC</a:t>
                      </a:r>
                      <a:endParaRPr lang="en-GB" sz="12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Available on request to </a:t>
                      </a:r>
                      <a:r>
                        <a:rPr lang="en-GB" sz="12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ops@eumetsat.int</a:t>
                      </a:r>
                      <a:r>
                        <a:rPr lang="en-GB" sz="12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011128"/>
                  </a:ext>
                </a:extLst>
              </a:tr>
              <a:tr h="180655">
                <a:tc>
                  <a:txBody>
                    <a:bodyPr/>
                    <a:lstStyle/>
                    <a:p>
                      <a:pPr algn="l"/>
                      <a:r>
                        <a:rPr lang="en-GB" sz="12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Black Jack R1</a:t>
                      </a:r>
                      <a:endParaRPr lang="en-GB" sz="12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2007 – 2017 </a:t>
                      </a:r>
                      <a:endParaRPr lang="en-GB" sz="12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GRACE</a:t>
                      </a:r>
                      <a:endParaRPr lang="en-GB" sz="12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Available on request to </a:t>
                      </a:r>
                      <a:r>
                        <a:rPr lang="en-GB" sz="12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ops@eumetsat.int</a:t>
                      </a:r>
                      <a:r>
                        <a:rPr lang="en-GB" sz="12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008669"/>
                  </a:ext>
                </a:extLst>
              </a:tr>
              <a:tr h="376596"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Black Jack R1</a:t>
                      </a:r>
                    </a:p>
                    <a:p>
                      <a:pPr algn="l"/>
                      <a:endParaRPr lang="en-GB" sz="12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2001</a:t>
                      </a:r>
                      <a:r>
                        <a:rPr lang="en-GB" sz="1200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– 2008 </a:t>
                      </a:r>
                      <a:endParaRPr lang="en-GB" sz="12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CHAMP</a:t>
                      </a:r>
                      <a:endParaRPr lang="en-GB" sz="12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Available on request to </a:t>
                      </a:r>
                      <a:r>
                        <a:rPr lang="en-GB" sz="12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ops@eumetsat.int</a:t>
                      </a:r>
                      <a:endParaRPr lang="en-GB" sz="1200" kern="1200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110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36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Uncertainty characterised Microwave Humidity Sounder data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9" y="1237127"/>
            <a:ext cx="11408826" cy="122471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FIDUCEO </a:t>
            </a:r>
            <a:r>
              <a:rPr lang="en-GB" sz="2400" dirty="0" smtClean="0"/>
              <a:t>– their Release 1 contains data from SSM/T-2, AMSU-B, and MHS – Brightness temperatures and </a:t>
            </a:r>
            <a:r>
              <a:rPr lang="en-GB" sz="2400" dirty="0" smtClean="0">
                <a:solidFill>
                  <a:srgbClr val="92D050"/>
                </a:solidFill>
              </a:rPr>
              <a:t>fully traceable uncertainties</a:t>
            </a:r>
            <a:r>
              <a:rPr lang="en-GB" sz="2400" dirty="0" smtClean="0"/>
              <a:t> – </a:t>
            </a:r>
            <a:r>
              <a:rPr lang="en-GB" sz="24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Independent</a:t>
            </a:r>
            <a:r>
              <a:rPr lang="en-GB" sz="2400" dirty="0" smtClean="0">
                <a:solidFill>
                  <a:srgbClr val="00B050"/>
                </a:solidFill>
              </a:rPr>
              <a:t>, </a:t>
            </a:r>
            <a:r>
              <a:rPr lang="en-GB" sz="2400" dirty="0" smtClean="0">
                <a:solidFill>
                  <a:srgbClr val="FF0000"/>
                </a:solidFill>
              </a:rPr>
              <a:t>structured</a:t>
            </a:r>
            <a:r>
              <a:rPr lang="en-GB" sz="2400" dirty="0"/>
              <a:t>, and </a:t>
            </a:r>
            <a:r>
              <a:rPr lang="en-GB" sz="2400" dirty="0">
                <a:solidFill>
                  <a:srgbClr val="00B050"/>
                </a:solidFill>
              </a:rPr>
              <a:t>common</a:t>
            </a:r>
          </a:p>
          <a:p>
            <a:pPr>
              <a:lnSpc>
                <a:spcPct val="150000"/>
              </a:lnSpc>
            </a:pPr>
            <a:endParaRPr lang="en-GB" sz="2400" dirty="0" smtClean="0"/>
          </a:p>
          <a:p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" y="2679065"/>
            <a:ext cx="11061709" cy="30482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0376" y="6049650"/>
            <a:ext cx="114641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tx1"/>
                </a:solidFill>
              </a:rPr>
              <a:t>I. Hans, M. Burgdorf, S. A. Buehler, M. </a:t>
            </a:r>
            <a:r>
              <a:rPr lang="en-GB" sz="1100" dirty="0" err="1">
                <a:solidFill>
                  <a:schemeClr val="tx1"/>
                </a:solidFill>
              </a:rPr>
              <a:t>Prange</a:t>
            </a:r>
            <a:r>
              <a:rPr lang="en-GB" sz="1100" dirty="0">
                <a:solidFill>
                  <a:schemeClr val="tx1"/>
                </a:solidFill>
              </a:rPr>
              <a:t>, T. Lang, V. O. John (2019) An Uncertainty Quantified Fundamental Climate Data Record for Microwave Humidity Sounders, Remote Sens., 11, 548.</a:t>
            </a:r>
          </a:p>
        </p:txBody>
      </p:sp>
    </p:spTree>
    <p:extLst>
      <p:ext uri="{BB962C8B-B14F-4D97-AF65-F5344CB8AC3E}">
        <p14:creationId xmlns:p14="http://schemas.microsoft.com/office/powerpoint/2010/main" val="869435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Uncertainty characterised Microwave Humidity Sounder data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9631" y="1166788"/>
            <a:ext cx="5228492" cy="4800257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We </a:t>
            </a:r>
            <a:r>
              <a:rPr lang="en-GB" sz="2400" dirty="0" smtClean="0"/>
              <a:t>extended </a:t>
            </a:r>
            <a:r>
              <a:rPr lang="en-GB" sz="2400" dirty="0" smtClean="0"/>
              <a:t>the FIDUCEO methods</a:t>
            </a:r>
            <a:r>
              <a:rPr lang="en-GB" sz="2400" dirty="0" smtClean="0"/>
              <a:t> </a:t>
            </a:r>
            <a:r>
              <a:rPr lang="en-GB" sz="2400" dirty="0" smtClean="0"/>
              <a:t>to MWHS, MWHS-2, and ATMS – only for 183 GHz </a:t>
            </a:r>
            <a:r>
              <a:rPr lang="en-GB" sz="2400" dirty="0" smtClean="0"/>
              <a:t>channels;</a:t>
            </a:r>
          </a:p>
          <a:p>
            <a:endParaRPr lang="en-GB" sz="2400" dirty="0" smtClean="0"/>
          </a:p>
          <a:p>
            <a:r>
              <a:rPr lang="en-GB" sz="2400" dirty="0" smtClean="0"/>
              <a:t>Currently working on the harmonisation of these individual data </a:t>
            </a:r>
            <a:r>
              <a:rPr lang="en-GB" sz="2400" dirty="0" smtClean="0"/>
              <a:t>records;</a:t>
            </a:r>
          </a:p>
          <a:p>
            <a:endParaRPr lang="en-GB" sz="2400" dirty="0"/>
          </a:p>
          <a:p>
            <a:r>
              <a:rPr lang="en-GB" sz="2400" dirty="0" smtClean="0"/>
              <a:t>We look for collaborations with other agencies.</a:t>
            </a:r>
            <a:endParaRPr lang="en-GB" sz="2400" dirty="0" smtClean="0"/>
          </a:p>
          <a:p>
            <a:pPr>
              <a:lnSpc>
                <a:spcPct val="150000"/>
              </a:lnSpc>
            </a:pPr>
            <a:endParaRPr lang="en-GB" sz="2400" dirty="0" smtClean="0"/>
          </a:p>
          <a:p>
            <a:endParaRPr lang="en-GB" sz="2400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81341" y="1565374"/>
            <a:ext cx="6200351" cy="471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8435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F10032D-85B5-4306-82CC-47275A0559E9}" vid="{A0C3C1E4-82B4-4DE5-AC93-43DC36640A7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(16_9 format) (18)</Template>
  <TotalTime>4741</TotalTime>
  <Words>380</Words>
  <Application>Microsoft Office PowerPoint</Application>
  <PresentationFormat>Widescreen</PresentationFormat>
  <Paragraphs>79</Paragraphs>
  <Slides>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Century Gothic</vt:lpstr>
      <vt:lpstr>Helvetica</vt:lpstr>
      <vt:lpstr>Tahoma</vt:lpstr>
      <vt:lpstr>Times New Roman</vt:lpstr>
      <vt:lpstr>Viewgraph Landscape Template</vt:lpstr>
      <vt:lpstr>Clip</vt:lpstr>
      <vt:lpstr>PowerPoint Presentation</vt:lpstr>
      <vt:lpstr>Released datasets since last GSICS Annual Meeting</vt:lpstr>
      <vt:lpstr>Uncertainty characterised Microwave Humidity Sounder data</vt:lpstr>
      <vt:lpstr>Uncertainty characterised Microwave Humidity Sounder data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Pia Anna Pechmann</dc:creator>
  <cp:lastModifiedBy>Viju John</cp:lastModifiedBy>
  <cp:revision>84</cp:revision>
  <cp:lastPrinted>2006-03-06T14:11:17Z</cp:lastPrinted>
  <dcterms:created xsi:type="dcterms:W3CDTF">2021-02-05T10:36:37Z</dcterms:created>
  <dcterms:modified xsi:type="dcterms:W3CDTF">2021-03-31T07:14:17Z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1213433</vt:lpwstr>
  </property>
  <property fmtid="{D5CDD505-2E9C-101B-9397-08002B2CF9AE}" pid="3" name="DM_DOCNAME">
    <vt:lpwstr>Climate Service Development Plan</vt:lpwstr>
  </property>
  <property fmtid="{D5CDD505-2E9C-101B-9397-08002B2CF9AE}" pid="4" name="DM_AUTHOR">
    <vt:lpwstr>Joerg Schulz</vt:lpwstr>
  </property>
  <property fmtid="{D5CDD505-2E9C-101B-9397-08002B2CF9AE}" pid="5" name="DM_E_DOC_NO">
    <vt:lpwstr>EUM/STG-OPSWG/49/21/VWG/009</vt:lpwstr>
  </property>
  <property fmtid="{D5CDD505-2E9C-101B-9397-08002B2CF9AE}" pid="6" name="DM_E_VER_NO">
    <vt:lpwstr>1A</vt:lpwstr>
  </property>
  <property fmtid="{D5CDD505-2E9C-101B-9397-08002B2CF9AE}" pid="7" name="DM_E_ISS_DATE">
    <vt:lpwstr>1 March 2021</vt:lpwstr>
  </property>
  <property fmtid="{D5CDD505-2E9C-101B-9397-08002B2CF9AE}" pid="8" name="DM_E_FROM_PERS2">
    <vt:lpwstr/>
  </property>
  <property fmtid="{D5CDD505-2E9C-101B-9397-08002B2CF9AE}" pid="9" name="DM_E_CONFID">
    <vt:lpwstr>RESTRICTED</vt:lpwstr>
  </property>
  <property fmtid="{D5CDD505-2E9C-101B-9397-08002B2CF9AE}" pid="10" name="DM_E_WBS_CODE">
    <vt:lpwstr/>
  </property>
  <property fmtid="{D5CDD505-2E9C-101B-9397-08002B2CF9AE}" pid="11" name="DM_E_DISTRIB">
    <vt:lpwstr/>
  </property>
  <property fmtid="{D5CDD505-2E9C-101B-9397-08002B2CF9AE}" pid="12" name="DIGITAL_SIGNATURE">
    <vt:lpwstr/>
  </property>
</Properties>
</file>