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Lst>
  <p:notesMasterIdLst>
    <p:notesMasterId r:id="rId18"/>
  </p:notesMasterIdLst>
  <p:handoutMasterIdLst>
    <p:handoutMasterId r:id="rId19"/>
  </p:handoutMasterIdLst>
  <p:sldIdLst>
    <p:sldId id="868" r:id="rId2"/>
    <p:sldId id="938" r:id="rId3"/>
    <p:sldId id="946" r:id="rId4"/>
    <p:sldId id="939" r:id="rId5"/>
    <p:sldId id="941" r:id="rId6"/>
    <p:sldId id="942" r:id="rId7"/>
    <p:sldId id="943" r:id="rId8"/>
    <p:sldId id="948" r:id="rId9"/>
    <p:sldId id="949" r:id="rId10"/>
    <p:sldId id="953" r:id="rId11"/>
    <p:sldId id="950" r:id="rId12"/>
    <p:sldId id="957" r:id="rId13"/>
    <p:sldId id="945" r:id="rId14"/>
    <p:sldId id="954" r:id="rId15"/>
    <p:sldId id="955" r:id="rId16"/>
    <p:sldId id="956" r:id="rId17"/>
  </p:sldIdLst>
  <p:sldSz cx="9144000" cy="6858000" type="screen4x3"/>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96"/>
    <a:srgbClr val="0000FF"/>
    <a:srgbClr val="A6AA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88761" autoAdjust="0"/>
  </p:normalViewPr>
  <p:slideViewPr>
    <p:cSldViewPr snapToGrid="0" snapToObjects="1" showGuides="1">
      <p:cViewPr varScale="1">
        <p:scale>
          <a:sx n="97" d="100"/>
          <a:sy n="97" d="100"/>
        </p:scale>
        <p:origin x="216" y="78"/>
      </p:cViewPr>
      <p:guideLst>
        <p:guide orient="horz" pos="2160"/>
        <p:guide pos="2880"/>
      </p:guideLst>
    </p:cSldViewPr>
  </p:slideViewPr>
  <p:outlineViewPr>
    <p:cViewPr>
      <p:scale>
        <a:sx n="33" d="100"/>
        <a:sy n="33" d="100"/>
      </p:scale>
      <p:origin x="0" y="1376"/>
    </p:cViewPr>
  </p:outlineViewPr>
  <p:notesTextViewPr>
    <p:cViewPr>
      <p:scale>
        <a:sx n="100" d="100"/>
        <a:sy n="100" d="100"/>
      </p:scale>
      <p:origin x="0" y="0"/>
    </p:cViewPr>
  </p:notesTextViewPr>
  <p:sorterViewPr>
    <p:cViewPr varScale="1">
      <p:scale>
        <a:sx n="1" d="1"/>
        <a:sy n="1" d="1"/>
      </p:scale>
      <p:origin x="0" y="-70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160086" cy="365636"/>
          </a:xfrm>
          <a:prstGeom prst="rect">
            <a:avLst/>
          </a:prstGeom>
        </p:spPr>
        <p:txBody>
          <a:bodyPr vert="horz" lIns="94736" tIns="47368" rIns="94736" bIns="47368" rtlCol="0"/>
          <a:lstStyle>
            <a:lvl1pPr algn="l">
              <a:defRPr sz="1300"/>
            </a:lvl1pPr>
          </a:lstStyle>
          <a:p>
            <a:endParaRPr lang="en-US"/>
          </a:p>
        </p:txBody>
      </p:sp>
      <p:sp>
        <p:nvSpPr>
          <p:cNvPr id="3" name="Date Placeholder 2"/>
          <p:cNvSpPr>
            <a:spLocks noGrp="1"/>
          </p:cNvSpPr>
          <p:nvPr>
            <p:ph type="dt" sz="quarter" idx="1"/>
          </p:nvPr>
        </p:nvSpPr>
        <p:spPr>
          <a:xfrm>
            <a:off x="5438944" y="0"/>
            <a:ext cx="4160086" cy="365636"/>
          </a:xfrm>
          <a:prstGeom prst="rect">
            <a:avLst/>
          </a:prstGeom>
        </p:spPr>
        <p:txBody>
          <a:bodyPr vert="horz" lIns="94736" tIns="47368" rIns="94736" bIns="47368" rtlCol="0"/>
          <a:lstStyle>
            <a:lvl1pPr algn="r">
              <a:defRPr sz="1300"/>
            </a:lvl1pPr>
          </a:lstStyle>
          <a:p>
            <a:fld id="{E6BE962C-A69F-4E2A-B52A-B5E0AB9803B8}" type="datetimeFigureOut">
              <a:rPr lang="en-US" smtClean="0"/>
              <a:pPr/>
              <a:t>3/30/2021</a:t>
            </a:fld>
            <a:endParaRPr lang="en-US"/>
          </a:p>
        </p:txBody>
      </p:sp>
      <p:sp>
        <p:nvSpPr>
          <p:cNvPr id="4" name="Footer Placeholder 3"/>
          <p:cNvSpPr>
            <a:spLocks noGrp="1"/>
          </p:cNvSpPr>
          <p:nvPr>
            <p:ph type="ftr" sz="quarter" idx="2"/>
          </p:nvPr>
        </p:nvSpPr>
        <p:spPr>
          <a:xfrm>
            <a:off x="2" y="6948318"/>
            <a:ext cx="4160086" cy="365636"/>
          </a:xfrm>
          <a:prstGeom prst="rect">
            <a:avLst/>
          </a:prstGeom>
        </p:spPr>
        <p:txBody>
          <a:bodyPr vert="horz" lIns="94736" tIns="47368" rIns="94736" bIns="47368" rtlCol="0" anchor="b"/>
          <a:lstStyle>
            <a:lvl1pPr algn="l">
              <a:defRPr sz="1300"/>
            </a:lvl1pPr>
          </a:lstStyle>
          <a:p>
            <a:endParaRPr lang="en-US"/>
          </a:p>
        </p:txBody>
      </p:sp>
      <p:sp>
        <p:nvSpPr>
          <p:cNvPr id="5" name="Slide Number Placeholder 4"/>
          <p:cNvSpPr>
            <a:spLocks noGrp="1"/>
          </p:cNvSpPr>
          <p:nvPr>
            <p:ph type="sldNum" sz="quarter" idx="3"/>
          </p:nvPr>
        </p:nvSpPr>
        <p:spPr>
          <a:xfrm>
            <a:off x="5438944" y="6948318"/>
            <a:ext cx="4160086" cy="365636"/>
          </a:xfrm>
          <a:prstGeom prst="rect">
            <a:avLst/>
          </a:prstGeom>
        </p:spPr>
        <p:txBody>
          <a:bodyPr vert="horz" lIns="94736" tIns="47368" rIns="94736" bIns="47368" rtlCol="0" anchor="b"/>
          <a:lstStyle>
            <a:lvl1pPr algn="r">
              <a:defRPr sz="1300"/>
            </a:lvl1pPr>
          </a:lstStyle>
          <a:p>
            <a:fld id="{C3E56A17-EFBB-4F9F-A0CA-1392AD3D00A5}" type="slidenum">
              <a:rPr lang="en-US" smtClean="0"/>
              <a:pPr/>
              <a:t>‹#›</a:t>
            </a:fld>
            <a:endParaRPr lang="en-US"/>
          </a:p>
        </p:txBody>
      </p:sp>
    </p:spTree>
    <p:extLst>
      <p:ext uri="{BB962C8B-B14F-4D97-AF65-F5344CB8AC3E}">
        <p14:creationId xmlns:p14="http://schemas.microsoft.com/office/powerpoint/2010/main" val="3473442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521" cy="365760"/>
          </a:xfrm>
          <a:prstGeom prst="rect">
            <a:avLst/>
          </a:prstGeom>
        </p:spPr>
        <p:txBody>
          <a:bodyPr vert="horz" lIns="96650" tIns="48325" rIns="96650" bIns="48325" rtlCol="0"/>
          <a:lstStyle>
            <a:lvl1pPr algn="l">
              <a:defRPr sz="1300"/>
            </a:lvl1pPr>
          </a:lstStyle>
          <a:p>
            <a:endParaRPr lang="en-US"/>
          </a:p>
        </p:txBody>
      </p:sp>
      <p:sp>
        <p:nvSpPr>
          <p:cNvPr id="3" name="Date Placeholder 2"/>
          <p:cNvSpPr>
            <a:spLocks noGrp="1"/>
          </p:cNvSpPr>
          <p:nvPr>
            <p:ph type="dt" idx="1"/>
          </p:nvPr>
        </p:nvSpPr>
        <p:spPr>
          <a:xfrm>
            <a:off x="5438459" y="0"/>
            <a:ext cx="4160521" cy="365760"/>
          </a:xfrm>
          <a:prstGeom prst="rect">
            <a:avLst/>
          </a:prstGeom>
        </p:spPr>
        <p:txBody>
          <a:bodyPr vert="horz" lIns="96650" tIns="48325" rIns="96650" bIns="48325" rtlCol="0"/>
          <a:lstStyle>
            <a:lvl1pPr algn="r">
              <a:defRPr sz="1300"/>
            </a:lvl1pPr>
          </a:lstStyle>
          <a:p>
            <a:fld id="{816FB0CF-5528-C744-A119-58E52B5EA66C}" type="datetimeFigureOut">
              <a:rPr lang="en-US" smtClean="0"/>
              <a:pPr/>
              <a:t>3/30/2021</a:t>
            </a:fld>
            <a:endParaRPr lang="en-US"/>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50" tIns="48325" rIns="96650" bIns="48325"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50" tIns="48325" rIns="96650" bIns="483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948171"/>
            <a:ext cx="4160521" cy="365760"/>
          </a:xfrm>
          <a:prstGeom prst="rect">
            <a:avLst/>
          </a:prstGeom>
        </p:spPr>
        <p:txBody>
          <a:bodyPr vert="horz" lIns="96650" tIns="48325" rIns="96650" bIns="48325" rtlCol="0" anchor="b"/>
          <a:lstStyle>
            <a:lvl1pPr algn="l">
              <a:defRPr sz="1300"/>
            </a:lvl1pPr>
          </a:lstStyle>
          <a:p>
            <a:endParaRPr lang="en-US"/>
          </a:p>
        </p:txBody>
      </p:sp>
      <p:sp>
        <p:nvSpPr>
          <p:cNvPr id="7" name="Slide Number Placeholder 6"/>
          <p:cNvSpPr>
            <a:spLocks noGrp="1"/>
          </p:cNvSpPr>
          <p:nvPr>
            <p:ph type="sldNum" sz="quarter" idx="5"/>
          </p:nvPr>
        </p:nvSpPr>
        <p:spPr>
          <a:xfrm>
            <a:off x="5438459" y="6948171"/>
            <a:ext cx="4160521" cy="365760"/>
          </a:xfrm>
          <a:prstGeom prst="rect">
            <a:avLst/>
          </a:prstGeom>
        </p:spPr>
        <p:txBody>
          <a:bodyPr vert="horz" lIns="96650" tIns="48325" rIns="96650" bIns="48325" rtlCol="0" anchor="b"/>
          <a:lstStyle>
            <a:lvl1pPr algn="r">
              <a:defRPr sz="1300"/>
            </a:lvl1pPr>
          </a:lstStyle>
          <a:p>
            <a:fld id="{370B2DB1-9050-F54C-8252-2890C3B05854}" type="slidenum">
              <a:rPr lang="en-US" smtClean="0"/>
              <a:pPr/>
              <a:t>‹#›</a:t>
            </a:fld>
            <a:endParaRPr lang="en-US"/>
          </a:p>
        </p:txBody>
      </p:sp>
    </p:spTree>
    <p:extLst>
      <p:ext uri="{BB962C8B-B14F-4D97-AF65-F5344CB8AC3E}">
        <p14:creationId xmlns:p14="http://schemas.microsoft.com/office/powerpoint/2010/main" val="30505443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2</a:t>
            </a:fld>
            <a:endParaRPr lang="en-US"/>
          </a:p>
        </p:txBody>
      </p:sp>
    </p:spTree>
    <p:extLst>
      <p:ext uri="{BB962C8B-B14F-4D97-AF65-F5344CB8AC3E}">
        <p14:creationId xmlns:p14="http://schemas.microsoft.com/office/powerpoint/2010/main" val="63706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C14DCD-4558-4A63-BAA0-A2E4670047B3}" type="slidenum">
              <a:rPr lang="en-US" smtClean="0"/>
              <a:t>3</a:t>
            </a:fld>
            <a:endParaRPr lang="en-US"/>
          </a:p>
        </p:txBody>
      </p:sp>
    </p:spTree>
    <p:extLst>
      <p:ext uri="{BB962C8B-B14F-4D97-AF65-F5344CB8AC3E}">
        <p14:creationId xmlns:p14="http://schemas.microsoft.com/office/powerpoint/2010/main" val="200148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C14DCD-4558-4A63-BAA0-A2E4670047B3}" type="slidenum">
              <a:rPr lang="en-US" smtClean="0"/>
              <a:t>5</a:t>
            </a:fld>
            <a:endParaRPr lang="en-US"/>
          </a:p>
        </p:txBody>
      </p:sp>
    </p:spTree>
    <p:extLst>
      <p:ext uri="{BB962C8B-B14F-4D97-AF65-F5344CB8AC3E}">
        <p14:creationId xmlns:p14="http://schemas.microsoft.com/office/powerpoint/2010/main" val="3987542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6</a:t>
            </a:fld>
            <a:endParaRPr lang="en-US"/>
          </a:p>
        </p:txBody>
      </p:sp>
    </p:spTree>
    <p:extLst>
      <p:ext uri="{BB962C8B-B14F-4D97-AF65-F5344CB8AC3E}">
        <p14:creationId xmlns:p14="http://schemas.microsoft.com/office/powerpoint/2010/main" val="2945705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7</a:t>
            </a:fld>
            <a:endParaRPr lang="en-US"/>
          </a:p>
        </p:txBody>
      </p:sp>
    </p:spTree>
    <p:extLst>
      <p:ext uri="{BB962C8B-B14F-4D97-AF65-F5344CB8AC3E}">
        <p14:creationId xmlns:p14="http://schemas.microsoft.com/office/powerpoint/2010/main" val="346552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9</a:t>
            </a:fld>
            <a:endParaRPr lang="en-US"/>
          </a:p>
        </p:txBody>
      </p:sp>
    </p:spTree>
    <p:extLst>
      <p:ext uri="{BB962C8B-B14F-4D97-AF65-F5344CB8AC3E}">
        <p14:creationId xmlns:p14="http://schemas.microsoft.com/office/powerpoint/2010/main" val="1980977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a:t>Click to edit title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lvl1pPr>
          </a:lstStyle>
          <a:p>
            <a:r>
              <a:rPr lang="en-US" dirty="0"/>
              <a:t>Click to edit title</a:t>
            </a:r>
          </a:p>
        </p:txBody>
      </p:sp>
      <p:sp>
        <p:nvSpPr>
          <p:cNvPr id="3" name="Content Placeholder 2"/>
          <p:cNvSpPr>
            <a:spLocks noGrp="1"/>
          </p:cNvSpPr>
          <p:nvPr>
            <p:ph idx="1" hasCustomPrompt="1"/>
          </p:nvPr>
        </p:nvSpPr>
        <p:spPr>
          <a:xfrm>
            <a:off x="280555" y="976745"/>
            <a:ext cx="8666018" cy="551613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B3C9CE-DEF4-4A1B-AFAA-20F048917000}" type="datetime1">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 </a:t>
            </a:r>
            <a:fld id="{96E36F11-A39A-294D-A59D-6180D50ED29D}"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05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30ADB-8CEB-4CA1-95E9-68A9E779AB2A}" type="datetime1">
              <a:rPr lang="en-US" smtClean="0"/>
              <a:t>3/30/2021</a:t>
            </a:fld>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87669"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Page | </a:t>
            </a:r>
            <a:fld id="{96E36F11-A39A-294D-A59D-6180D50ED29D}" type="slidenum">
              <a:rPr lang="en-US" smtClean="0"/>
              <a:pPr/>
              <a:t>‹#›</a:t>
            </a:fld>
            <a:endParaRPr lang="en-US" dirty="0"/>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a:ea typeface="ＭＳ Ｐゴシック" pitchFamily="-108" charset="-128"/>
            </a:endParaRPr>
          </a:p>
        </p:txBody>
      </p:sp>
      <p:sp>
        <p:nvSpPr>
          <p:cNvPr id="12" name="Line 6"/>
          <p:cNvSpPr>
            <a:spLocks noChangeShapeType="1"/>
          </p:cNvSpPr>
          <p:nvPr/>
        </p:nvSpPr>
        <p:spPr bwMode="auto">
          <a:xfrm>
            <a:off x="0" y="885825"/>
            <a:ext cx="9144000" cy="0"/>
          </a:xfrm>
          <a:prstGeom prst="line">
            <a:avLst/>
          </a:prstGeom>
          <a:noFill/>
          <a:ln w="285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sp>
        <p:nvSpPr>
          <p:cNvPr id="2" name="Title Placeholder 1"/>
          <p:cNvSpPr>
            <a:spLocks noGrp="1"/>
          </p:cNvSpPr>
          <p:nvPr>
            <p:ph type="title"/>
          </p:nvPr>
        </p:nvSpPr>
        <p:spPr>
          <a:xfrm>
            <a:off x="457200" y="0"/>
            <a:ext cx="8229600" cy="822960"/>
          </a:xfrm>
          <a:prstGeom prst="rect">
            <a:avLst/>
          </a:prstGeom>
        </p:spPr>
        <p:txBody>
          <a:bodyPr vert="horz" lIns="91440" tIns="45720" rIns="91440" bIns="45720" rtlCol="0" anchor="ctr" anchorCtr="1">
            <a:normAutofit/>
          </a:bodyPr>
          <a:lstStyle/>
          <a:p>
            <a:r>
              <a:rPr lang="en-US" dirty="0"/>
              <a:t>Click to edit title</a:t>
            </a:r>
          </a:p>
        </p:txBody>
      </p:sp>
      <p:pic>
        <p:nvPicPr>
          <p:cNvPr id="4098" name="Picture 2" descr="C:\nsun\NOAA-Transparent-Logo.png"/>
          <p:cNvPicPr>
            <a:picLocks noChangeAspect="1" noChangeArrowheads="1"/>
          </p:cNvPicPr>
          <p:nvPr userDrawn="1"/>
        </p:nvPicPr>
        <p:blipFill>
          <a:blip r:embed="rId4"/>
          <a:srcRect/>
          <a:stretch>
            <a:fillRect/>
          </a:stretch>
        </p:blipFill>
        <p:spPr bwMode="auto">
          <a:xfrm>
            <a:off x="19050" y="11112"/>
            <a:ext cx="830898" cy="830898"/>
          </a:xfrm>
          <a:prstGeom prst="rect">
            <a:avLst/>
          </a:prstGeom>
          <a:noFill/>
        </p:spPr>
      </p:pic>
      <p:pic>
        <p:nvPicPr>
          <p:cNvPr id="1026" name="Picture 2" descr="C:\nsun\Working\Document\STAR\STAR.LOGO.Transparent.png"/>
          <p:cNvPicPr>
            <a:picLocks noChangeAspect="1" noChangeArrowheads="1"/>
          </p:cNvPicPr>
          <p:nvPr userDrawn="1"/>
        </p:nvPicPr>
        <p:blipFill>
          <a:blip r:embed="rId5"/>
          <a:srcRect/>
          <a:stretch>
            <a:fillRect/>
          </a:stretch>
        </p:blipFill>
        <p:spPr bwMode="auto">
          <a:xfrm>
            <a:off x="8282232" y="11638"/>
            <a:ext cx="839037" cy="841248"/>
          </a:xfrm>
          <a:prstGeom prst="rect">
            <a:avLst/>
          </a:prstGeom>
          <a:noFill/>
        </p:spPr>
      </p:pic>
    </p:spTree>
  </p:cSld>
  <p:clrMap bg1="lt1" tx1="dk1" bg2="lt2" tx2="dk2" accent1="accent1" accent2="accent2" accent3="accent3" accent4="accent4" accent5="accent5" accent6="accent6" hlink="hlink" folHlink="folHlink"/>
  <p:sldLayoutIdLst>
    <p:sldLayoutId id="2147483676" r:id="rId1"/>
    <p:sldLayoutId id="2147483677" r:id="rId2"/>
  </p:sldLayoutIdLst>
  <p:transition/>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adsweb.modaps.eosdis.nasa.gov/archive/allData/520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ncc.nesdis.noaa.gov/NOAA-20/GSICS_on-orbit_Reference.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1876" y="4344935"/>
            <a:ext cx="9132124" cy="2429937"/>
          </a:xfrm>
        </p:spPr>
        <p:txBody>
          <a:bodyPr>
            <a:noAutofit/>
          </a:bodyPr>
          <a:lstStyle/>
          <a:p>
            <a:r>
              <a:rPr lang="en-US" sz="2400" dirty="0" smtClean="0">
                <a:solidFill>
                  <a:schemeClr val="tx1">
                    <a:lumMod val="50000"/>
                    <a:lumOff val="50000"/>
                  </a:schemeClr>
                </a:solidFill>
              </a:rPr>
              <a:t>Presented by </a:t>
            </a:r>
            <a:r>
              <a:rPr lang="en-US" sz="2400" dirty="0" err="1" smtClean="0">
                <a:solidFill>
                  <a:schemeClr val="tx1">
                    <a:lumMod val="50000"/>
                    <a:lumOff val="50000"/>
                  </a:schemeClr>
                </a:solidFill>
              </a:rPr>
              <a:t>Sirish</a:t>
            </a:r>
            <a:r>
              <a:rPr lang="en-US" sz="2400" dirty="0" smtClean="0">
                <a:solidFill>
                  <a:schemeClr val="tx1">
                    <a:lumMod val="50000"/>
                    <a:lumOff val="50000"/>
                  </a:schemeClr>
                </a:solidFill>
              </a:rPr>
              <a:t> </a:t>
            </a:r>
            <a:r>
              <a:rPr lang="en-US" sz="2400" dirty="0" err="1" smtClean="0">
                <a:solidFill>
                  <a:schemeClr val="tx1">
                    <a:lumMod val="50000"/>
                    <a:lumOff val="50000"/>
                  </a:schemeClr>
                </a:solidFill>
              </a:rPr>
              <a:t>Uprety</a:t>
            </a:r>
            <a:endParaRPr lang="en-US" sz="2400" dirty="0" smtClean="0">
              <a:solidFill>
                <a:schemeClr val="tx1">
                  <a:lumMod val="50000"/>
                  <a:lumOff val="50000"/>
                </a:schemeClr>
              </a:solidFill>
            </a:endParaRPr>
          </a:p>
          <a:p>
            <a:r>
              <a:rPr lang="en-US" sz="2400" dirty="0" smtClean="0">
                <a:solidFill>
                  <a:schemeClr val="tx1">
                    <a:lumMod val="50000"/>
                    <a:lumOff val="50000"/>
                  </a:schemeClr>
                </a:solidFill>
              </a:rPr>
              <a:t>On behalf of NOAA STAR VIIRS SDR team</a:t>
            </a:r>
            <a:endParaRPr lang="en-US" sz="2600" dirty="0" smtClean="0">
              <a:solidFill>
                <a:schemeClr val="tx1">
                  <a:lumMod val="50000"/>
                  <a:lumOff val="50000"/>
                </a:schemeClr>
              </a:solidFill>
            </a:endParaRPr>
          </a:p>
          <a:p>
            <a:r>
              <a:rPr lang="en-US" sz="1600" dirty="0" smtClean="0">
                <a:solidFill>
                  <a:schemeClr val="tx1">
                    <a:lumMod val="50000"/>
                    <a:lumOff val="50000"/>
                  </a:schemeClr>
                </a:solidFill>
              </a:rPr>
              <a:t>March 31, 2021</a:t>
            </a:r>
          </a:p>
          <a:p>
            <a:r>
              <a:rPr lang="en-US" sz="1600" dirty="0" smtClean="0">
                <a:solidFill>
                  <a:schemeClr val="tx1">
                    <a:lumMod val="50000"/>
                    <a:lumOff val="50000"/>
                  </a:schemeClr>
                </a:solidFill>
              </a:rPr>
              <a:t>GSICS Annual meeting</a:t>
            </a:r>
            <a:endParaRPr lang="en-US" sz="1600" dirty="0">
              <a:solidFill>
                <a:schemeClr val="tx1">
                  <a:lumMod val="50000"/>
                  <a:lumOff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520898954"/>
              </p:ext>
            </p:extLst>
          </p:nvPr>
        </p:nvGraphicFramePr>
        <p:xfrm>
          <a:off x="455484" y="1935390"/>
          <a:ext cx="8468591" cy="2148237"/>
        </p:xfrm>
        <a:graphic>
          <a:graphicData uri="http://schemas.openxmlformats.org/drawingml/2006/table">
            <a:tbl>
              <a:tblPr/>
              <a:tblGrid>
                <a:gridCol w="8468591">
                  <a:extLst>
                    <a:ext uri="{9D8B030D-6E8A-4147-A177-3AD203B41FA5}">
                      <a16:colId xmlns:a16="http://schemas.microsoft.com/office/drawing/2014/main" val="653244626"/>
                    </a:ext>
                  </a:extLst>
                </a:gridCol>
              </a:tblGrid>
              <a:tr h="2148237">
                <a:tc>
                  <a:txBody>
                    <a:bodyPr/>
                    <a:lstStyle/>
                    <a:p>
                      <a:pPr algn="ctr" fontAlgn="t"/>
                      <a:r>
                        <a:rPr lang="en-US" sz="4000" b="0" i="0" u="none" strike="noStrike" dirty="0">
                          <a:solidFill>
                            <a:srgbClr val="222222"/>
                          </a:solidFill>
                          <a:effectLst/>
                          <a:latin typeface="Arial" panose="020B0604020202020204" pitchFamily="34" charset="0"/>
                        </a:rPr>
                        <a:t>Comparison between NOAA and NASA </a:t>
                      </a:r>
                      <a:r>
                        <a:rPr lang="en-US" sz="4000" b="0" i="0" u="none" strike="noStrike" dirty="0" smtClean="0">
                          <a:solidFill>
                            <a:srgbClr val="222222"/>
                          </a:solidFill>
                          <a:effectLst/>
                          <a:latin typeface="Arial" panose="020B0604020202020204" pitchFamily="34" charset="0"/>
                        </a:rPr>
                        <a:t>NOAA-20 </a:t>
                      </a:r>
                      <a:r>
                        <a:rPr lang="en-US" sz="4000" b="0" i="0" u="none" strike="noStrike" dirty="0">
                          <a:solidFill>
                            <a:srgbClr val="222222"/>
                          </a:solidFill>
                          <a:effectLst/>
                          <a:latin typeface="Arial" panose="020B0604020202020204" pitchFamily="34" charset="0"/>
                        </a:rPr>
                        <a:t>VIIRS </a:t>
                      </a:r>
                      <a:r>
                        <a:rPr lang="en-US" sz="4000" b="0" i="0" u="none" strike="noStrike" dirty="0" smtClean="0">
                          <a:solidFill>
                            <a:srgbClr val="222222"/>
                          </a:solidFill>
                          <a:effectLst/>
                          <a:latin typeface="Arial" panose="020B0604020202020204" pitchFamily="34" charset="0"/>
                        </a:rPr>
                        <a:t>calibrations </a:t>
                      </a:r>
                    </a:p>
                    <a:p>
                      <a:pPr algn="ctr" fontAlgn="t"/>
                      <a:endParaRPr lang="en-US" sz="1800" b="0" i="0" u="none" strike="noStrike" dirty="0" smtClean="0">
                        <a:solidFill>
                          <a:srgbClr val="222222"/>
                        </a:solidFill>
                        <a:effectLst/>
                        <a:latin typeface="Arial" panose="020B0604020202020204" pitchFamily="34" charset="0"/>
                      </a:endParaRPr>
                    </a:p>
                    <a:p>
                      <a:pPr lvl="1" algn="ctr" fontAlgn="t"/>
                      <a:r>
                        <a:rPr lang="en-US" sz="1800" b="0" i="0" u="none" strike="noStrike" dirty="0" smtClean="0">
                          <a:solidFill>
                            <a:srgbClr val="222222"/>
                          </a:solidFill>
                          <a:effectLst/>
                          <a:latin typeface="Arial" panose="020B0604020202020204" pitchFamily="34" charset="0"/>
                        </a:rPr>
                        <a:t>         -GSICS VIS/NIR reference calibration recommendation</a:t>
                      </a:r>
                      <a:endParaRPr lang="en-US" sz="1800" b="0" i="0" u="none" strike="noStrike" dirty="0">
                        <a:solidFill>
                          <a:srgbClr val="222222"/>
                        </a:solidFill>
                        <a:effectLst/>
                        <a:latin typeface="Arial" panose="020B0604020202020204" pitchFamily="34" charset="0"/>
                      </a:endParaRPr>
                    </a:p>
                  </a:txBody>
                  <a:tcPr marL="7620" marR="7620" marT="7620">
                    <a:lnL>
                      <a:noFill/>
                    </a:lnL>
                    <a:lnR>
                      <a:noFill/>
                    </a:lnR>
                    <a:lnT>
                      <a:noFill/>
                    </a:lnT>
                    <a:lnB>
                      <a:noFill/>
                    </a:lnB>
                    <a:solidFill>
                      <a:srgbClr val="FFFFFF"/>
                    </a:solidFill>
                  </a:tcPr>
                </a:tc>
                <a:extLst>
                  <a:ext uri="{0D108BD9-81ED-4DB2-BD59-A6C34878D82A}">
                    <a16:rowId xmlns:a16="http://schemas.microsoft.com/office/drawing/2014/main" val="3017052260"/>
                  </a:ext>
                </a:extLst>
              </a:tr>
            </a:tbl>
          </a:graphicData>
        </a:graphic>
      </p:graphicFrame>
    </p:spTree>
    <p:extLst>
      <p:ext uri="{BB962C8B-B14F-4D97-AF65-F5344CB8AC3E}">
        <p14:creationId xmlns:p14="http://schemas.microsoft.com/office/powerpoint/2010/main" val="209121659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mtClean="0"/>
              <a:t>Page | </a:t>
            </a:r>
            <a:fld id="{96E36F11-A39A-294D-A59D-6180D50ED29D}"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61891" y="1194101"/>
            <a:ext cx="4637778" cy="2782667"/>
          </a:xfrm>
          <a:prstGeom prst="rect">
            <a:avLst/>
          </a:prstGeom>
        </p:spPr>
      </p:pic>
      <p:sp>
        <p:nvSpPr>
          <p:cNvPr id="8" name="TextBox 7"/>
          <p:cNvSpPr txBox="1"/>
          <p:nvPr/>
        </p:nvSpPr>
        <p:spPr>
          <a:xfrm>
            <a:off x="0" y="4306818"/>
            <a:ext cx="8858865" cy="3508653"/>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M5 calibration is stable</a:t>
            </a:r>
            <a:r>
              <a:rPr lang="en-US" sz="2400" dirty="0" smtClean="0"/>
              <a:t>.</a:t>
            </a:r>
          </a:p>
          <a:p>
            <a:pPr marL="800100" lvl="1" indent="-342900">
              <a:buFont typeface="Wingdings" panose="05000000000000000000" pitchFamily="2" charset="2"/>
              <a:buChar char="q"/>
            </a:pPr>
            <a:r>
              <a:rPr lang="en-US" sz="2400" dirty="0" smtClean="0"/>
              <a:t>Very small trends are observed</a:t>
            </a:r>
            <a:r>
              <a:rPr lang="en-US" sz="2400" dirty="0" smtClean="0">
                <a:solidFill>
                  <a:srgbClr val="FF0000"/>
                </a:solidFill>
              </a:rPr>
              <a:t> </a:t>
            </a:r>
            <a:r>
              <a:rPr lang="en-US" sz="2400" dirty="0" smtClean="0"/>
              <a:t>relative to the uncertainty.</a:t>
            </a:r>
          </a:p>
          <a:p>
            <a:pPr marL="800100" lvl="1"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b="1" dirty="0" smtClean="0"/>
              <a:t>M7 suggests small </a:t>
            </a:r>
            <a:r>
              <a:rPr lang="en-US" sz="2400" b="1" dirty="0"/>
              <a:t>trends in opposite directions</a:t>
            </a:r>
            <a:r>
              <a:rPr lang="en-US" sz="2400" dirty="0"/>
              <a:t>:</a:t>
            </a:r>
          </a:p>
          <a:p>
            <a:pPr marL="800100" lvl="1" indent="-342900">
              <a:buFont typeface="Wingdings" panose="05000000000000000000" pitchFamily="2" charset="2"/>
              <a:buChar char="q"/>
            </a:pPr>
            <a:r>
              <a:rPr lang="en-US" dirty="0" smtClean="0"/>
              <a:t>NOAA</a:t>
            </a:r>
            <a:r>
              <a:rPr lang="en-US" dirty="0"/>
              <a:t>: +0.07%/</a:t>
            </a:r>
            <a:r>
              <a:rPr lang="en-US" dirty="0" smtClean="0"/>
              <a:t>year;  NASA</a:t>
            </a:r>
            <a:r>
              <a:rPr lang="en-US" dirty="0"/>
              <a:t>: -0.07%/year </a:t>
            </a:r>
            <a:r>
              <a:rPr lang="en-US" dirty="0" smtClean="0"/>
              <a:t>(may be related to HG/LG uncertainties/divergence on slide 7)</a:t>
            </a:r>
          </a:p>
          <a:p>
            <a:pPr marL="800100" lvl="1" indent="-342900">
              <a:buFont typeface="Wingdings" panose="05000000000000000000" pitchFamily="2" charset="2"/>
              <a:buChar char="q"/>
            </a:pPr>
            <a:r>
              <a:rPr lang="en-US" dirty="0" smtClean="0"/>
              <a:t>Further collaborative study with VCST needed for this band.</a:t>
            </a:r>
            <a:endParaRPr lang="en-US" dirty="0"/>
          </a:p>
          <a:p>
            <a:pPr marL="342900" indent="-342900">
              <a:buFont typeface="Wingdings" panose="05000000000000000000" pitchFamily="2" charset="2"/>
              <a:buChar char="q"/>
            </a:pPr>
            <a:endParaRPr lang="en-US" sz="2400" dirty="0" smtClean="0"/>
          </a:p>
          <a:p>
            <a:pPr lvl="1"/>
            <a:endParaRPr lang="en-US" sz="2400" dirty="0" smtClean="0"/>
          </a:p>
          <a:p>
            <a:pPr marL="285750" indent="-285750">
              <a:buFont typeface="Wingdings" panose="05000000000000000000" pitchFamily="2" charset="2"/>
              <a:buChar char="Ø"/>
            </a:pPr>
            <a:endParaRPr lang="en-US" sz="2400" dirty="0" smtClean="0"/>
          </a:p>
        </p:txBody>
      </p:sp>
      <p:sp>
        <p:nvSpPr>
          <p:cNvPr id="10" name="TextBox 9"/>
          <p:cNvSpPr txBox="1"/>
          <p:nvPr/>
        </p:nvSpPr>
        <p:spPr>
          <a:xfrm>
            <a:off x="1" y="112195"/>
            <a:ext cx="9121268" cy="646331"/>
          </a:xfrm>
          <a:prstGeom prst="rect">
            <a:avLst/>
          </a:prstGeom>
          <a:noFill/>
        </p:spPr>
        <p:txBody>
          <a:bodyPr wrap="square" rtlCol="0">
            <a:spAutoFit/>
          </a:bodyPr>
          <a:lstStyle/>
          <a:p>
            <a:pPr algn="ctr"/>
            <a:r>
              <a:rPr lang="en-US" sz="3600" dirty="0" smtClean="0"/>
              <a:t>DCC Trending for M5 and M7</a:t>
            </a:r>
            <a:endParaRPr lang="en-US" sz="3600" dirty="0"/>
          </a:p>
        </p:txBody>
      </p:sp>
      <p:pic>
        <p:nvPicPr>
          <p:cNvPr id="11" name="Picture 10"/>
          <p:cNvPicPr>
            <a:picLocks noChangeAspect="1"/>
          </p:cNvPicPr>
          <p:nvPr/>
        </p:nvPicPr>
        <p:blipFill>
          <a:blip r:embed="rId3"/>
          <a:stretch>
            <a:fillRect/>
          </a:stretch>
        </p:blipFill>
        <p:spPr>
          <a:xfrm>
            <a:off x="4506845" y="1194102"/>
            <a:ext cx="4637779" cy="2782667"/>
          </a:xfrm>
          <a:prstGeom prst="rect">
            <a:avLst/>
          </a:prstGeom>
        </p:spPr>
      </p:pic>
      <p:sp>
        <p:nvSpPr>
          <p:cNvPr id="2" name="Rectangle 1"/>
          <p:cNvSpPr/>
          <p:nvPr/>
        </p:nvSpPr>
        <p:spPr>
          <a:xfrm>
            <a:off x="685840" y="1448988"/>
            <a:ext cx="758541" cy="246221"/>
          </a:xfrm>
          <a:prstGeom prst="rect">
            <a:avLst/>
          </a:prstGeom>
        </p:spPr>
        <p:txBody>
          <a:bodyPr wrap="none">
            <a:spAutoFit/>
          </a:bodyPr>
          <a:lstStyle/>
          <a:p>
            <a:r>
              <a:rPr lang="en-US" sz="1000" dirty="0"/>
              <a:t>(0.672 µm)</a:t>
            </a:r>
          </a:p>
        </p:txBody>
      </p:sp>
      <p:sp>
        <p:nvSpPr>
          <p:cNvPr id="9" name="Rectangle 8"/>
          <p:cNvSpPr/>
          <p:nvPr/>
        </p:nvSpPr>
        <p:spPr>
          <a:xfrm>
            <a:off x="5126542" y="1455975"/>
            <a:ext cx="758541" cy="246221"/>
          </a:xfrm>
          <a:prstGeom prst="rect">
            <a:avLst/>
          </a:prstGeom>
        </p:spPr>
        <p:txBody>
          <a:bodyPr wrap="none">
            <a:spAutoFit/>
          </a:bodyPr>
          <a:lstStyle/>
          <a:p>
            <a:r>
              <a:rPr lang="en-US" sz="1000" dirty="0"/>
              <a:t>(</a:t>
            </a:r>
            <a:r>
              <a:rPr lang="en-US" sz="1000" dirty="0" smtClean="0"/>
              <a:t>0.865 </a:t>
            </a:r>
            <a:r>
              <a:rPr lang="en-US" sz="1000" dirty="0"/>
              <a:t>µm)</a:t>
            </a:r>
          </a:p>
        </p:txBody>
      </p:sp>
    </p:spTree>
    <p:extLst>
      <p:ext uri="{BB962C8B-B14F-4D97-AF65-F5344CB8AC3E}">
        <p14:creationId xmlns:p14="http://schemas.microsoft.com/office/powerpoint/2010/main" val="26459264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mtClean="0"/>
              <a:t>Page | </a:t>
            </a:r>
            <a:fld id="{96E36F11-A39A-294D-A59D-6180D50ED29D}" type="slidenum">
              <a:rPr lang="en-US" smtClean="0"/>
              <a:pPr/>
              <a:t>11</a:t>
            </a:fld>
            <a:endParaRPr lang="en-US" dirty="0"/>
          </a:p>
        </p:txBody>
      </p:sp>
      <p:sp>
        <p:nvSpPr>
          <p:cNvPr id="5" name="Title 1"/>
          <p:cNvSpPr>
            <a:spLocks noGrp="1"/>
          </p:cNvSpPr>
          <p:nvPr>
            <p:ph type="title"/>
          </p:nvPr>
        </p:nvSpPr>
        <p:spPr>
          <a:xfrm>
            <a:off x="430295" y="0"/>
            <a:ext cx="7886700" cy="1325563"/>
          </a:xfrm>
        </p:spPr>
        <p:txBody>
          <a:bodyPr>
            <a:normAutofit fontScale="90000"/>
          </a:bodyPr>
          <a:lstStyle/>
          <a:p>
            <a:pPr algn="ctr"/>
            <a:r>
              <a:rPr lang="en-US" dirty="0" smtClean="0"/>
              <a:t>DCC </a:t>
            </a:r>
            <a:r>
              <a:rPr lang="en-US" dirty="0"/>
              <a:t>V</a:t>
            </a:r>
            <a:r>
              <a:rPr lang="en-US" dirty="0" smtClean="0"/>
              <a:t>alidation Summary</a:t>
            </a:r>
            <a:br>
              <a:rPr lang="en-US" dirty="0" smtClean="0"/>
            </a:br>
            <a:r>
              <a:rPr lang="en-US" dirty="0" smtClean="0"/>
              <a:t>NOAA (Constant F) vs NASA (C2)</a:t>
            </a:r>
            <a:br>
              <a:rPr lang="en-US" dirty="0" smtClean="0"/>
            </a:br>
            <a:r>
              <a:rPr lang="en-US" dirty="0" smtClean="0"/>
              <a:t>(1/6/2018 – 1/5/2021)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00256977"/>
              </p:ext>
            </p:extLst>
          </p:nvPr>
        </p:nvGraphicFramePr>
        <p:xfrm>
          <a:off x="1502720" y="1856074"/>
          <a:ext cx="5741850" cy="2560320"/>
        </p:xfrm>
        <a:graphic>
          <a:graphicData uri="http://schemas.openxmlformats.org/drawingml/2006/table">
            <a:tbl>
              <a:tblPr firstRow="1" bandRow="1">
                <a:tableStyleId>{5C22544A-7EE6-4342-B048-85BDC9FD1C3A}</a:tableStyleId>
              </a:tblPr>
              <a:tblGrid>
                <a:gridCol w="645773">
                  <a:extLst>
                    <a:ext uri="{9D8B030D-6E8A-4147-A177-3AD203B41FA5}">
                      <a16:colId xmlns:a16="http://schemas.microsoft.com/office/drawing/2014/main" val="3499932780"/>
                    </a:ext>
                  </a:extLst>
                </a:gridCol>
                <a:gridCol w="1044531">
                  <a:extLst>
                    <a:ext uri="{9D8B030D-6E8A-4147-A177-3AD203B41FA5}">
                      <a16:colId xmlns:a16="http://schemas.microsoft.com/office/drawing/2014/main" val="1211869994"/>
                    </a:ext>
                  </a:extLst>
                </a:gridCol>
                <a:gridCol w="1789348">
                  <a:extLst>
                    <a:ext uri="{9D8B030D-6E8A-4147-A177-3AD203B41FA5}">
                      <a16:colId xmlns:a16="http://schemas.microsoft.com/office/drawing/2014/main" val="3551771537"/>
                    </a:ext>
                  </a:extLst>
                </a:gridCol>
                <a:gridCol w="2262198">
                  <a:extLst>
                    <a:ext uri="{9D8B030D-6E8A-4147-A177-3AD203B41FA5}">
                      <a16:colId xmlns:a16="http://schemas.microsoft.com/office/drawing/2014/main" val="1198177146"/>
                    </a:ext>
                  </a:extLst>
                </a:gridCol>
              </a:tblGrid>
              <a:tr h="328989">
                <a:tc gridSpan="2">
                  <a:txBody>
                    <a:bodyPr/>
                    <a:lstStyle/>
                    <a:p>
                      <a:pPr algn="ctr"/>
                      <a:endParaRPr lang="en-US" b="1" dirty="0"/>
                    </a:p>
                  </a:txBody>
                  <a:tcPr/>
                </a:tc>
                <a:tc hMerge="1">
                  <a:txBody>
                    <a:bodyPr/>
                    <a:lstStyle/>
                    <a:p>
                      <a:pPr algn="ct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smtClean="0"/>
                        <a:t>NOAA(</a:t>
                      </a:r>
                      <a:r>
                        <a:rPr lang="en-US" b="1" dirty="0" err="1" smtClean="0"/>
                        <a:t>Const</a:t>
                      </a:r>
                      <a:r>
                        <a:rPr lang="en-US" b="1" dirty="0" smtClean="0"/>
                        <a:t>-F)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smtClean="0"/>
                        <a:t>NASA</a:t>
                      </a:r>
                      <a:r>
                        <a:rPr lang="en-US" b="1" baseline="0" dirty="0" smtClean="0"/>
                        <a:t> (Collection 2)</a:t>
                      </a:r>
                      <a:endParaRPr lang="en-US" b="1" dirty="0" smtClean="0"/>
                    </a:p>
                  </a:txBody>
                  <a:tcPr/>
                </a:tc>
                <a:extLst>
                  <a:ext uri="{0D108BD9-81ED-4DB2-BD59-A6C34878D82A}">
                    <a16:rowId xmlns:a16="http://schemas.microsoft.com/office/drawing/2014/main" val="3989333810"/>
                  </a:ext>
                </a:extLst>
              </a:tr>
              <a:tr h="328989">
                <a:tc rowSpan="6">
                  <a:txBody>
                    <a:bodyPr/>
                    <a:lstStyle/>
                    <a:p>
                      <a:pPr algn="ctr"/>
                      <a:r>
                        <a:rPr lang="en-US" b="1" dirty="0" smtClean="0"/>
                        <a:t>VIS/NIR</a:t>
                      </a:r>
                      <a:endParaRPr lang="en-US" b="1" dirty="0"/>
                    </a:p>
                  </a:txBody>
                  <a:tcPr vert="vert270"/>
                </a:tc>
                <a:tc>
                  <a:txBody>
                    <a:bodyPr/>
                    <a:lstStyle/>
                    <a:p>
                      <a:pPr algn="ctr"/>
                      <a:r>
                        <a:rPr lang="en-US" b="1" dirty="0" smtClean="0"/>
                        <a:t>M1</a:t>
                      </a:r>
                      <a:endParaRPr lang="en-US" b="1" dirty="0"/>
                    </a:p>
                  </a:txBody>
                  <a:tcPr/>
                </a:tc>
                <a:tc>
                  <a:txBody>
                    <a:bodyPr/>
                    <a:lstStyle/>
                    <a:p>
                      <a:pPr algn="ctr"/>
                      <a:r>
                        <a:rPr lang="en-US" b="1" dirty="0" smtClean="0">
                          <a:solidFill>
                            <a:schemeClr val="tx1"/>
                          </a:solidFill>
                        </a:rPr>
                        <a:t>0.06 ± 0.07</a:t>
                      </a:r>
                      <a:endParaRPr lang="en-US" b="1" dirty="0">
                        <a:solidFill>
                          <a:schemeClr val="tx1"/>
                        </a:solidFill>
                      </a:endParaRPr>
                    </a:p>
                  </a:txBody>
                  <a:tcPr/>
                </a:tc>
                <a:tc>
                  <a:txBody>
                    <a:bodyPr/>
                    <a:lstStyle/>
                    <a:p>
                      <a:pPr algn="ctr"/>
                      <a:r>
                        <a:rPr lang="en-US" b="1" dirty="0" smtClean="0">
                          <a:solidFill>
                            <a:schemeClr val="tx1"/>
                          </a:solidFill>
                        </a:rPr>
                        <a:t>-0.01 ± 0.07</a:t>
                      </a:r>
                      <a:endParaRPr lang="en-US" b="1" dirty="0">
                        <a:solidFill>
                          <a:schemeClr val="tx1"/>
                        </a:solidFill>
                      </a:endParaRPr>
                    </a:p>
                  </a:txBody>
                  <a:tcPr/>
                </a:tc>
                <a:extLst>
                  <a:ext uri="{0D108BD9-81ED-4DB2-BD59-A6C34878D82A}">
                    <a16:rowId xmlns:a16="http://schemas.microsoft.com/office/drawing/2014/main" val="2541006031"/>
                  </a:ext>
                </a:extLst>
              </a:tr>
              <a:tr h="328989">
                <a:tc vMerge="1">
                  <a:txBody>
                    <a:bodyPr/>
                    <a:lstStyle/>
                    <a:p>
                      <a:pPr algn="ctr"/>
                      <a:endParaRPr lang="en-US" b="1" dirty="0"/>
                    </a:p>
                  </a:txBody>
                  <a:tcPr/>
                </a:tc>
                <a:tc>
                  <a:txBody>
                    <a:bodyPr/>
                    <a:lstStyle/>
                    <a:p>
                      <a:pPr algn="ctr"/>
                      <a:r>
                        <a:rPr lang="en-US" b="1" dirty="0" smtClean="0"/>
                        <a:t>M2</a:t>
                      </a:r>
                      <a:endParaRPr lang="en-US" b="1" dirty="0"/>
                    </a:p>
                  </a:txBody>
                  <a:tcPr/>
                </a:tc>
                <a:tc>
                  <a:txBody>
                    <a:bodyPr/>
                    <a:lstStyle/>
                    <a:p>
                      <a:pPr algn="ctr"/>
                      <a:r>
                        <a:rPr lang="en-US" b="1" dirty="0" smtClean="0">
                          <a:solidFill>
                            <a:schemeClr val="tx1"/>
                          </a:solidFill>
                        </a:rPr>
                        <a:t>-0.00 ± 0.07</a:t>
                      </a:r>
                      <a:endParaRPr lang="en-US" b="1" dirty="0">
                        <a:solidFill>
                          <a:schemeClr val="tx1"/>
                        </a:solidFill>
                      </a:endParaRPr>
                    </a:p>
                  </a:txBody>
                  <a:tcPr/>
                </a:tc>
                <a:tc>
                  <a:txBody>
                    <a:bodyPr/>
                    <a:lstStyle/>
                    <a:p>
                      <a:pPr algn="ctr"/>
                      <a:r>
                        <a:rPr lang="en-US" b="1" dirty="0" smtClean="0">
                          <a:solidFill>
                            <a:schemeClr val="tx1"/>
                          </a:solidFill>
                        </a:rPr>
                        <a:t>-0.15 ± 0.07</a:t>
                      </a:r>
                      <a:endParaRPr lang="en-US" b="1" dirty="0">
                        <a:solidFill>
                          <a:schemeClr val="tx1"/>
                        </a:solidFill>
                      </a:endParaRPr>
                    </a:p>
                  </a:txBody>
                  <a:tcPr/>
                </a:tc>
                <a:extLst>
                  <a:ext uri="{0D108BD9-81ED-4DB2-BD59-A6C34878D82A}">
                    <a16:rowId xmlns:a16="http://schemas.microsoft.com/office/drawing/2014/main" val="1241855680"/>
                  </a:ext>
                </a:extLst>
              </a:tr>
              <a:tr h="328989">
                <a:tc vMerge="1">
                  <a:txBody>
                    <a:bodyPr/>
                    <a:lstStyle/>
                    <a:p>
                      <a:pPr algn="ctr"/>
                      <a:endParaRPr lang="en-US" b="1" dirty="0"/>
                    </a:p>
                  </a:txBody>
                  <a:tcPr/>
                </a:tc>
                <a:tc>
                  <a:txBody>
                    <a:bodyPr/>
                    <a:lstStyle/>
                    <a:p>
                      <a:pPr algn="ctr"/>
                      <a:r>
                        <a:rPr lang="en-US" b="1" dirty="0" smtClean="0"/>
                        <a:t>M3</a:t>
                      </a:r>
                      <a:endParaRPr lang="en-US" b="1" dirty="0"/>
                    </a:p>
                  </a:txBody>
                  <a:tcPr/>
                </a:tc>
                <a:tc>
                  <a:txBody>
                    <a:bodyPr/>
                    <a:lstStyle/>
                    <a:p>
                      <a:pPr algn="ctr"/>
                      <a:r>
                        <a:rPr lang="en-US" b="1" dirty="0" smtClean="0">
                          <a:solidFill>
                            <a:schemeClr val="tx1"/>
                          </a:solidFill>
                        </a:rPr>
                        <a:t>0.03</a:t>
                      </a:r>
                      <a:r>
                        <a:rPr lang="en-US" b="1" baseline="0" dirty="0" smtClean="0">
                          <a:solidFill>
                            <a:schemeClr val="tx1"/>
                          </a:solidFill>
                        </a:rPr>
                        <a:t> </a:t>
                      </a:r>
                      <a:r>
                        <a:rPr lang="en-US" b="1" dirty="0" smtClean="0">
                          <a:solidFill>
                            <a:schemeClr val="tx1"/>
                          </a:solidFill>
                        </a:rPr>
                        <a:t>± 0.07</a:t>
                      </a:r>
                      <a:endParaRPr lang="en-US" b="1" dirty="0">
                        <a:solidFill>
                          <a:schemeClr val="tx1"/>
                        </a:solidFill>
                      </a:endParaRPr>
                    </a:p>
                  </a:txBody>
                  <a:tcPr/>
                </a:tc>
                <a:tc>
                  <a:txBody>
                    <a:bodyPr/>
                    <a:lstStyle/>
                    <a:p>
                      <a:pPr algn="ctr"/>
                      <a:r>
                        <a:rPr lang="en-US" b="1" dirty="0" smtClean="0">
                          <a:solidFill>
                            <a:schemeClr val="tx1"/>
                          </a:solidFill>
                        </a:rPr>
                        <a:t>-0.13 ± 0.07 </a:t>
                      </a:r>
                      <a:endParaRPr lang="en-US" b="1" dirty="0">
                        <a:solidFill>
                          <a:schemeClr val="tx1"/>
                        </a:solidFill>
                      </a:endParaRPr>
                    </a:p>
                  </a:txBody>
                  <a:tcPr/>
                </a:tc>
                <a:extLst>
                  <a:ext uri="{0D108BD9-81ED-4DB2-BD59-A6C34878D82A}">
                    <a16:rowId xmlns:a16="http://schemas.microsoft.com/office/drawing/2014/main" val="1280319868"/>
                  </a:ext>
                </a:extLst>
              </a:tr>
              <a:tr h="328989">
                <a:tc vMerge="1">
                  <a:txBody>
                    <a:bodyPr/>
                    <a:lstStyle/>
                    <a:p>
                      <a:pPr algn="ctr"/>
                      <a:endParaRPr lang="en-US" b="1" dirty="0"/>
                    </a:p>
                  </a:txBody>
                  <a:tcPr/>
                </a:tc>
                <a:tc>
                  <a:txBody>
                    <a:bodyPr/>
                    <a:lstStyle/>
                    <a:p>
                      <a:pPr algn="ctr"/>
                      <a:r>
                        <a:rPr lang="en-US" b="1" dirty="0" smtClean="0"/>
                        <a:t>M4</a:t>
                      </a:r>
                      <a:endParaRPr lang="en-US" b="1" dirty="0"/>
                    </a:p>
                  </a:txBody>
                  <a:tcPr/>
                </a:tc>
                <a:tc>
                  <a:txBody>
                    <a:bodyPr/>
                    <a:lstStyle/>
                    <a:p>
                      <a:pPr algn="ctr"/>
                      <a:r>
                        <a:rPr lang="en-US" b="1" dirty="0" smtClean="0">
                          <a:solidFill>
                            <a:schemeClr val="tx1"/>
                          </a:solidFill>
                        </a:rPr>
                        <a:t>0.01 ± 0.07</a:t>
                      </a:r>
                      <a:endParaRPr lang="en-US" b="1" dirty="0">
                        <a:solidFill>
                          <a:schemeClr val="tx1"/>
                        </a:solidFill>
                      </a:endParaRPr>
                    </a:p>
                  </a:txBody>
                  <a:tcPr/>
                </a:tc>
                <a:tc>
                  <a:txBody>
                    <a:bodyPr/>
                    <a:lstStyle/>
                    <a:p>
                      <a:pPr algn="ctr"/>
                      <a:r>
                        <a:rPr lang="en-US" b="1" dirty="0" smtClean="0">
                          <a:solidFill>
                            <a:schemeClr val="tx1"/>
                          </a:solidFill>
                        </a:rPr>
                        <a:t>-0.13 ± 0.07</a:t>
                      </a:r>
                      <a:endParaRPr lang="en-US" b="1" dirty="0">
                        <a:solidFill>
                          <a:schemeClr val="tx1"/>
                        </a:solidFill>
                      </a:endParaRPr>
                    </a:p>
                  </a:txBody>
                  <a:tcPr/>
                </a:tc>
                <a:extLst>
                  <a:ext uri="{0D108BD9-81ED-4DB2-BD59-A6C34878D82A}">
                    <a16:rowId xmlns:a16="http://schemas.microsoft.com/office/drawing/2014/main" val="565321745"/>
                  </a:ext>
                </a:extLst>
              </a:tr>
              <a:tr h="328989">
                <a:tc vMerge="1">
                  <a:txBody>
                    <a:bodyPr/>
                    <a:lstStyle/>
                    <a:p>
                      <a:pPr algn="ctr"/>
                      <a:endParaRPr lang="en-US" b="1" dirty="0"/>
                    </a:p>
                  </a:txBody>
                  <a:tcPr/>
                </a:tc>
                <a:tc>
                  <a:txBody>
                    <a:bodyPr/>
                    <a:lstStyle/>
                    <a:p>
                      <a:pPr algn="ctr"/>
                      <a:r>
                        <a:rPr lang="en-US" b="1" dirty="0" smtClean="0"/>
                        <a:t>M5</a:t>
                      </a:r>
                      <a:endParaRPr lang="en-US" b="1" dirty="0"/>
                    </a:p>
                  </a:txBody>
                  <a:tcPr/>
                </a:tc>
                <a:tc>
                  <a:txBody>
                    <a:bodyPr/>
                    <a:lstStyle/>
                    <a:p>
                      <a:pPr algn="ctr"/>
                      <a:r>
                        <a:rPr lang="en-US" b="1" dirty="0" smtClean="0">
                          <a:solidFill>
                            <a:schemeClr val="tx1"/>
                          </a:solidFill>
                        </a:rPr>
                        <a:t>-0.03 ± 0.06</a:t>
                      </a:r>
                      <a:endParaRPr lang="en-US" b="1" dirty="0">
                        <a:solidFill>
                          <a:schemeClr val="tx1"/>
                        </a:solidFill>
                      </a:endParaRPr>
                    </a:p>
                  </a:txBody>
                  <a:tcPr/>
                </a:tc>
                <a:tc>
                  <a:txBody>
                    <a:bodyPr/>
                    <a:lstStyle/>
                    <a:p>
                      <a:pPr algn="ctr"/>
                      <a:r>
                        <a:rPr lang="en-US" b="1" dirty="0" smtClean="0">
                          <a:solidFill>
                            <a:schemeClr val="tx1"/>
                          </a:solidFill>
                        </a:rPr>
                        <a:t>-0.09 ± 0.06</a:t>
                      </a:r>
                      <a:endParaRPr lang="en-US" b="1" dirty="0">
                        <a:solidFill>
                          <a:schemeClr val="tx1"/>
                        </a:solidFill>
                      </a:endParaRPr>
                    </a:p>
                  </a:txBody>
                  <a:tcPr/>
                </a:tc>
                <a:extLst>
                  <a:ext uri="{0D108BD9-81ED-4DB2-BD59-A6C34878D82A}">
                    <a16:rowId xmlns:a16="http://schemas.microsoft.com/office/drawing/2014/main" val="4283681838"/>
                  </a:ext>
                </a:extLst>
              </a:tr>
              <a:tr h="328989">
                <a:tc vMerge="1">
                  <a:txBody>
                    <a:bodyPr/>
                    <a:lstStyle/>
                    <a:p>
                      <a:pPr algn="ctr"/>
                      <a:endParaRPr lang="en-US" b="1" dirty="0"/>
                    </a:p>
                  </a:txBody>
                  <a:tcPr/>
                </a:tc>
                <a:tc>
                  <a:txBody>
                    <a:bodyPr/>
                    <a:lstStyle/>
                    <a:p>
                      <a:pPr algn="ctr"/>
                      <a:r>
                        <a:rPr lang="en-US" b="1" dirty="0" smtClean="0"/>
                        <a:t>M7</a:t>
                      </a:r>
                      <a:endParaRPr lang="en-US" b="1" dirty="0"/>
                    </a:p>
                  </a:txBody>
                  <a:tcPr/>
                </a:tc>
                <a:tc>
                  <a:txBody>
                    <a:bodyPr/>
                    <a:lstStyle/>
                    <a:p>
                      <a:pPr algn="ctr"/>
                      <a:r>
                        <a:rPr lang="en-US" b="1" dirty="0" smtClean="0">
                          <a:solidFill>
                            <a:schemeClr val="tx1"/>
                          </a:solidFill>
                        </a:rPr>
                        <a:t>0.07 ± 0.05</a:t>
                      </a:r>
                      <a:endParaRPr lang="en-US" b="1"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-0.07 ± 0.05</a:t>
                      </a:r>
                    </a:p>
                  </a:txBody>
                  <a:tcPr/>
                </a:tc>
                <a:extLst>
                  <a:ext uri="{0D108BD9-81ED-4DB2-BD59-A6C34878D82A}">
                    <a16:rowId xmlns:a16="http://schemas.microsoft.com/office/drawing/2014/main" val="1882287369"/>
                  </a:ext>
                </a:extLst>
              </a:tr>
            </a:tbl>
          </a:graphicData>
        </a:graphic>
      </p:graphicFrame>
      <p:sp>
        <p:nvSpPr>
          <p:cNvPr id="7" name="TextBox 6"/>
          <p:cNvSpPr txBox="1"/>
          <p:nvPr/>
        </p:nvSpPr>
        <p:spPr>
          <a:xfrm>
            <a:off x="3193362" y="5138886"/>
            <a:ext cx="3794308" cy="461665"/>
          </a:xfrm>
          <a:prstGeom prst="rect">
            <a:avLst/>
          </a:prstGeom>
          <a:noFill/>
        </p:spPr>
        <p:txBody>
          <a:bodyPr wrap="none" rtlCol="0">
            <a:spAutoFit/>
          </a:bodyPr>
          <a:lstStyle/>
          <a:p>
            <a:r>
              <a:rPr lang="en-US" sz="2400" i="1" dirty="0"/>
              <a:t>Trend ± 95%CI   Unit: %/year </a:t>
            </a:r>
          </a:p>
        </p:txBody>
      </p:sp>
      <p:sp>
        <p:nvSpPr>
          <p:cNvPr id="8" name="Left Brace 7"/>
          <p:cNvSpPr/>
          <p:nvPr/>
        </p:nvSpPr>
        <p:spPr>
          <a:xfrm rot="16200000">
            <a:off x="4863656" y="3299922"/>
            <a:ext cx="219701" cy="335849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1240194" y="5999877"/>
            <a:ext cx="6814275" cy="369332"/>
          </a:xfrm>
          <a:prstGeom prst="rect">
            <a:avLst/>
          </a:prstGeom>
        </p:spPr>
        <p:txBody>
          <a:bodyPr wrap="square">
            <a:spAutoFit/>
          </a:bodyPr>
          <a:lstStyle/>
          <a:p>
            <a:r>
              <a:rPr lang="en-US" dirty="0"/>
              <a:t>https://ncc.nesdis.noaa.gov/NOAA-20/GSICS_on-orbit_Reference.php</a:t>
            </a:r>
          </a:p>
        </p:txBody>
      </p:sp>
    </p:spTree>
    <p:extLst>
      <p:ext uri="{BB962C8B-B14F-4D97-AF65-F5344CB8AC3E}">
        <p14:creationId xmlns:p14="http://schemas.microsoft.com/office/powerpoint/2010/main" val="236624755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Dedicated Webpage Developed</a:t>
            </a:r>
            <a:endParaRPr lang="en-US" dirty="0"/>
          </a:p>
        </p:txBody>
      </p:sp>
      <p:sp>
        <p:nvSpPr>
          <p:cNvPr id="4" name="Slide Number Placeholder 3"/>
          <p:cNvSpPr>
            <a:spLocks noGrp="1"/>
          </p:cNvSpPr>
          <p:nvPr>
            <p:ph type="sldNum" sz="quarter" idx="12"/>
          </p:nvPr>
        </p:nvSpPr>
        <p:spPr/>
        <p:txBody>
          <a:bodyPr/>
          <a:lstStyle/>
          <a:p>
            <a:r>
              <a:rPr lang="en-US" smtClean="0"/>
              <a:t>Page | </a:t>
            </a:r>
            <a:fld id="{96E36F11-A39A-294D-A59D-6180D50ED29D}"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1582949" y="1155162"/>
            <a:ext cx="5163670" cy="4968381"/>
          </a:xfrm>
          <a:prstGeom prst="rect">
            <a:avLst/>
          </a:prstGeom>
        </p:spPr>
      </p:pic>
      <p:sp>
        <p:nvSpPr>
          <p:cNvPr id="6" name="Rectangle 5"/>
          <p:cNvSpPr/>
          <p:nvPr/>
        </p:nvSpPr>
        <p:spPr>
          <a:xfrm>
            <a:off x="855231" y="6461994"/>
            <a:ext cx="7912249" cy="369332"/>
          </a:xfrm>
          <a:prstGeom prst="rect">
            <a:avLst/>
          </a:prstGeom>
        </p:spPr>
        <p:txBody>
          <a:bodyPr wrap="square">
            <a:spAutoFit/>
          </a:bodyPr>
          <a:lstStyle/>
          <a:p>
            <a:r>
              <a:rPr lang="en-US" dirty="0"/>
              <a:t>https://ncc.nesdis.noaa.gov/NOAA-20/GSICS_on-orbit_Reference.php</a:t>
            </a:r>
          </a:p>
        </p:txBody>
      </p:sp>
    </p:spTree>
    <p:extLst>
      <p:ext uri="{BB962C8B-B14F-4D97-AF65-F5344CB8AC3E}">
        <p14:creationId xmlns:p14="http://schemas.microsoft.com/office/powerpoint/2010/main" val="11675423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3" name="Content Placeholder 2"/>
          <p:cNvSpPr>
            <a:spLocks noGrp="1"/>
          </p:cNvSpPr>
          <p:nvPr>
            <p:ph idx="1"/>
          </p:nvPr>
        </p:nvSpPr>
        <p:spPr>
          <a:xfrm>
            <a:off x="238991" y="925836"/>
            <a:ext cx="8666018" cy="5750351"/>
          </a:xfrm>
        </p:spPr>
        <p:txBody>
          <a:bodyPr>
            <a:normAutofit fontScale="70000" lnSpcReduction="20000"/>
          </a:bodyPr>
          <a:lstStyle/>
          <a:p>
            <a:r>
              <a:rPr lang="en-US" dirty="0" smtClean="0"/>
              <a:t>NOAA-20 VIIRS has been very stable with little degradation in responsivity since launch, as indicated by independent validation techniques such as lunar and DCC trending.</a:t>
            </a:r>
          </a:p>
          <a:p>
            <a:pPr lvl="1"/>
            <a:r>
              <a:rPr lang="en-US" dirty="0" smtClean="0"/>
              <a:t>NOAA operational calibration has been using constant </a:t>
            </a:r>
            <a:r>
              <a:rPr lang="en-US" dirty="0"/>
              <a:t>gains for </a:t>
            </a:r>
            <a:r>
              <a:rPr lang="en-US" dirty="0" smtClean="0"/>
              <a:t>VIS/NIR bands </a:t>
            </a:r>
            <a:r>
              <a:rPr lang="en-US" dirty="0"/>
              <a:t>since April 27, </a:t>
            </a:r>
            <a:r>
              <a:rPr lang="en-US" dirty="0" smtClean="0"/>
              <a:t>2018 as a result.</a:t>
            </a:r>
          </a:p>
          <a:p>
            <a:endParaRPr lang="en-US" dirty="0" smtClean="0"/>
          </a:p>
          <a:p>
            <a:r>
              <a:rPr lang="en-US" dirty="0" smtClean="0"/>
              <a:t>Comparison of VIIRS F-factors </a:t>
            </a:r>
            <a:r>
              <a:rPr lang="en-US" dirty="0"/>
              <a:t>suggest </a:t>
            </a:r>
            <a:r>
              <a:rPr lang="en-US" dirty="0" smtClean="0"/>
              <a:t>that NOAA and NASA data agrees within  0.2%.</a:t>
            </a:r>
          </a:p>
          <a:p>
            <a:endParaRPr lang="en-US" dirty="0" smtClean="0"/>
          </a:p>
          <a:p>
            <a:r>
              <a:rPr lang="en-US" dirty="0"/>
              <a:t>Comparison of </a:t>
            </a:r>
            <a:r>
              <a:rPr lang="en-US" dirty="0" smtClean="0"/>
              <a:t>VIIRS radiances also agree within 0.2% between NOAA and NASA, except for M1.</a:t>
            </a:r>
            <a:endParaRPr lang="en-US" dirty="0"/>
          </a:p>
          <a:p>
            <a:pPr lvl="1"/>
            <a:r>
              <a:rPr lang="en-US" dirty="0"/>
              <a:t>NASA </a:t>
            </a:r>
            <a:r>
              <a:rPr lang="en-US" dirty="0" smtClean="0"/>
              <a:t>M1 </a:t>
            </a:r>
            <a:r>
              <a:rPr lang="en-US" dirty="0"/>
              <a:t>radiance is </a:t>
            </a:r>
            <a:r>
              <a:rPr lang="en-US" dirty="0" smtClean="0"/>
              <a:t>slightly higher </a:t>
            </a:r>
            <a:r>
              <a:rPr lang="en-US" dirty="0"/>
              <a:t>than NOAA by </a:t>
            </a:r>
            <a:r>
              <a:rPr lang="en-US" dirty="0" smtClean="0"/>
              <a:t>~0.3% on average (required absolute calibration uncertainty of 2%)</a:t>
            </a:r>
          </a:p>
          <a:p>
            <a:pPr lvl="1"/>
            <a:endParaRPr lang="en-US" dirty="0" smtClean="0"/>
          </a:p>
          <a:p>
            <a:r>
              <a:rPr lang="en-US" dirty="0" smtClean="0"/>
              <a:t>NOAA-20 VIIRS solar bands can be used as on-orbit reference given its stability proven by both NOAA and NASA studies.</a:t>
            </a:r>
          </a:p>
          <a:p>
            <a:endParaRPr lang="en-US" dirty="0" smtClean="0"/>
          </a:p>
          <a:p>
            <a:r>
              <a:rPr lang="en-US" dirty="0" smtClean="0"/>
              <a:t>NOAA VIIRS SDR team plans to continue work with NASA VCST to address any remaining discrepancies</a:t>
            </a:r>
            <a:r>
              <a:rPr lang="en-US" dirty="0"/>
              <a:t> </a:t>
            </a:r>
            <a:r>
              <a:rPr lang="en-US" dirty="0" smtClean="0"/>
              <a:t>(such as reprocessing early orbit data; M7 discrepancies)</a:t>
            </a:r>
            <a:endParaRPr lang="en-US" dirty="0"/>
          </a:p>
          <a:p>
            <a:endParaRPr lang="en-US" dirty="0"/>
          </a:p>
        </p:txBody>
      </p:sp>
      <p:sp>
        <p:nvSpPr>
          <p:cNvPr id="4" name="Slide Number Placeholder 3"/>
          <p:cNvSpPr>
            <a:spLocks noGrp="1"/>
          </p:cNvSpPr>
          <p:nvPr>
            <p:ph type="sldNum" sz="quarter" idx="12"/>
          </p:nvPr>
        </p:nvSpPr>
        <p:spPr/>
        <p:txBody>
          <a:bodyPr/>
          <a:lstStyle/>
          <a:p>
            <a:fld id="{4B511472-8687-41BB-86A7-259456D49072}" type="slidenum">
              <a:rPr lang="en-US" smtClean="0"/>
              <a:t>13</a:t>
            </a:fld>
            <a:endParaRPr lang="en-US" dirty="0"/>
          </a:p>
        </p:txBody>
      </p:sp>
    </p:spTree>
    <p:extLst>
      <p:ext uri="{BB962C8B-B14F-4D97-AF65-F5344CB8AC3E}">
        <p14:creationId xmlns:p14="http://schemas.microsoft.com/office/powerpoint/2010/main" val="375056659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124163"/>
                </a:solidFill>
                <a:latin typeface="Calibri" panose="020F0502020204030204" pitchFamily="34" charset="0"/>
              </a:rPr>
              <a:t>Disclaimer</a:t>
            </a:r>
            <a:endParaRPr lang="en-US" sz="3200" dirty="0"/>
          </a:p>
        </p:txBody>
      </p:sp>
      <p:sp>
        <p:nvSpPr>
          <p:cNvPr id="4" name="Slide Number Placeholder 3"/>
          <p:cNvSpPr>
            <a:spLocks noGrp="1"/>
          </p:cNvSpPr>
          <p:nvPr>
            <p:ph type="sldNum" sz="quarter" idx="12"/>
          </p:nvPr>
        </p:nvSpPr>
        <p:spPr/>
        <p:txBody>
          <a:bodyPr/>
          <a:lstStyle/>
          <a:p>
            <a:r>
              <a:rPr lang="en-US" smtClean="0"/>
              <a:t>Page | </a:t>
            </a:r>
            <a:fld id="{96E36F11-A39A-294D-A59D-6180D50ED29D}" type="slidenum">
              <a:rPr lang="en-US" smtClean="0"/>
              <a:pPr/>
              <a:t>14</a:t>
            </a:fld>
            <a:endParaRPr lang="en-US" dirty="0"/>
          </a:p>
        </p:txBody>
      </p:sp>
      <p:sp>
        <p:nvSpPr>
          <p:cNvPr id="5" name="Rectangle 4"/>
          <p:cNvSpPr/>
          <p:nvPr/>
        </p:nvSpPr>
        <p:spPr>
          <a:xfrm>
            <a:off x="457201" y="1512868"/>
            <a:ext cx="7828384" cy="2677656"/>
          </a:xfrm>
          <a:prstGeom prst="rect">
            <a:avLst/>
          </a:prstGeom>
        </p:spPr>
        <p:txBody>
          <a:bodyPr wrap="square">
            <a:spAutoFit/>
          </a:bodyPr>
          <a:lstStyle/>
          <a:p>
            <a:pPr marL="114300" algn="ctr">
              <a:spcBef>
                <a:spcPts val="1000"/>
              </a:spcBef>
            </a:pPr>
            <a:r>
              <a:rPr lang="en-US" sz="2400" dirty="0"/>
              <a:t/>
            </a:r>
            <a:br>
              <a:rPr lang="en-US" sz="2400" dirty="0"/>
            </a:br>
            <a:r>
              <a:rPr lang="en-US" sz="2400" i="1" dirty="0">
                <a:solidFill>
                  <a:srgbClr val="000000"/>
                </a:solidFill>
                <a:latin typeface="Calibri" panose="020F0502020204030204" pitchFamily="34" charset="0"/>
              </a:rPr>
              <a:t>The scientific results and conclusions, as well as any views or opinions expressed herein, are those of the author(s) and do not necessarily reflect those of NOAA or the Department of Commerce.</a:t>
            </a:r>
            <a:endParaRPr lang="en-US" sz="2400" dirty="0"/>
          </a:p>
          <a:p>
            <a:r>
              <a:rPr lang="en-US" sz="2400" dirty="0"/>
              <a:t/>
            </a:r>
            <a:br>
              <a:rPr lang="en-US" sz="2400" dirty="0"/>
            </a:br>
            <a:endParaRPr lang="en-US" sz="2400" dirty="0"/>
          </a:p>
        </p:txBody>
      </p:sp>
    </p:spTree>
    <p:extLst>
      <p:ext uri="{BB962C8B-B14F-4D97-AF65-F5344CB8AC3E}">
        <p14:creationId xmlns:p14="http://schemas.microsoft.com/office/powerpoint/2010/main" val="2077550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Backup slides</a:t>
            </a:r>
            <a:endParaRPr lang="en-US" dirty="0"/>
          </a:p>
        </p:txBody>
      </p:sp>
      <p:sp>
        <p:nvSpPr>
          <p:cNvPr id="4" name="Slide Number Placeholder 3"/>
          <p:cNvSpPr>
            <a:spLocks noGrp="1"/>
          </p:cNvSpPr>
          <p:nvPr>
            <p:ph type="sldNum" sz="quarter" idx="12"/>
          </p:nvPr>
        </p:nvSpPr>
        <p:spPr/>
        <p:txBody>
          <a:bodyPr/>
          <a:lstStyle/>
          <a:p>
            <a:r>
              <a:rPr lang="en-US" smtClean="0"/>
              <a:t>Page | </a:t>
            </a:r>
            <a:fld id="{96E36F11-A39A-294D-A59D-6180D50ED29D}" type="slidenum">
              <a:rPr lang="en-US" smtClean="0"/>
              <a:pPr/>
              <a:t>15</a:t>
            </a:fld>
            <a:endParaRPr lang="en-US" dirty="0"/>
          </a:p>
        </p:txBody>
      </p:sp>
    </p:spTree>
    <p:extLst>
      <p:ext uri="{BB962C8B-B14F-4D97-AF65-F5344CB8AC3E}">
        <p14:creationId xmlns:p14="http://schemas.microsoft.com/office/powerpoint/2010/main" val="16545441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518"/>
            <a:ext cx="9144000" cy="994172"/>
          </a:xfrm>
        </p:spPr>
        <p:txBody>
          <a:bodyPr>
            <a:normAutofit/>
          </a:bodyPr>
          <a:lstStyle/>
          <a:p>
            <a:pPr algn="ctr"/>
            <a:r>
              <a:rPr lang="en-US" sz="2400" dirty="0"/>
              <a:t>Comparing NOAA and NASA VIIRS </a:t>
            </a:r>
            <a:r>
              <a:rPr lang="en-US" sz="2400" dirty="0" smtClean="0"/>
              <a:t>Radiance</a:t>
            </a:r>
            <a:br>
              <a:rPr lang="en-US" sz="2400" dirty="0" smtClean="0"/>
            </a:br>
            <a:r>
              <a:rPr lang="en-US" sz="2400" dirty="0" smtClean="0"/>
              <a:t>(SWIR Bands)</a:t>
            </a:r>
            <a:endParaRPr lang="en-US" sz="2400" dirty="0"/>
          </a:p>
        </p:txBody>
      </p:sp>
      <p:sp>
        <p:nvSpPr>
          <p:cNvPr id="3" name="Content Placeholder 2"/>
          <p:cNvSpPr>
            <a:spLocks noGrp="1"/>
          </p:cNvSpPr>
          <p:nvPr>
            <p:ph idx="1"/>
          </p:nvPr>
        </p:nvSpPr>
        <p:spPr>
          <a:xfrm>
            <a:off x="511134" y="5002371"/>
            <a:ext cx="7886700" cy="1490504"/>
          </a:xfrm>
        </p:spPr>
        <p:txBody>
          <a:bodyPr>
            <a:normAutofit fontScale="62500" lnSpcReduction="20000"/>
          </a:bodyPr>
          <a:lstStyle/>
          <a:p>
            <a:r>
              <a:rPr lang="en-US" sz="3200" dirty="0" smtClean="0"/>
              <a:t>SWIR bands between NOAA and NASA agree to within 0.2%.</a:t>
            </a:r>
          </a:p>
          <a:p>
            <a:r>
              <a:rPr lang="en-US" sz="3200" dirty="0" smtClean="0"/>
              <a:t>Unlike VISNIR bands, </a:t>
            </a:r>
          </a:p>
          <a:p>
            <a:pPr lvl="1"/>
            <a:r>
              <a:rPr lang="en-US" sz="2700" dirty="0" smtClean="0"/>
              <a:t>Oscillations appear in the ratio trending </a:t>
            </a:r>
            <a:r>
              <a:rPr lang="en-US" sz="2700" dirty="0"/>
              <a:t>for all SWIR </a:t>
            </a:r>
            <a:r>
              <a:rPr lang="en-US" sz="2700" dirty="0" smtClean="0"/>
              <a:t>bands except I3.</a:t>
            </a:r>
          </a:p>
          <a:p>
            <a:pPr lvl="1"/>
            <a:r>
              <a:rPr lang="en-US" sz="2700" dirty="0" smtClean="0"/>
              <a:t>multiple discontinuities observed in the trend (Due to NASA cal</a:t>
            </a:r>
            <a:r>
              <a:rPr lang="en-US" sz="2700" dirty="0"/>
              <a:t>.</a:t>
            </a:r>
            <a:r>
              <a:rPr lang="en-US" sz="2700" dirty="0" smtClean="0"/>
              <a:t> updates). </a:t>
            </a:r>
          </a:p>
        </p:txBody>
      </p:sp>
      <p:grpSp>
        <p:nvGrpSpPr>
          <p:cNvPr id="5" name="Group 4"/>
          <p:cNvGrpSpPr/>
          <p:nvPr/>
        </p:nvGrpSpPr>
        <p:grpSpPr>
          <a:xfrm>
            <a:off x="545173" y="1033720"/>
            <a:ext cx="8143115" cy="3798671"/>
            <a:chOff x="721186" y="1817323"/>
            <a:chExt cx="7466597" cy="3326054"/>
          </a:xfrm>
        </p:grpSpPr>
        <p:pic>
          <p:nvPicPr>
            <p:cNvPr id="4" name="Picture 3"/>
            <p:cNvPicPr>
              <a:picLocks noChangeAspect="1"/>
            </p:cNvPicPr>
            <p:nvPr/>
          </p:nvPicPr>
          <p:blipFill>
            <a:blip r:embed="rId2"/>
            <a:stretch>
              <a:fillRect/>
            </a:stretch>
          </p:blipFill>
          <p:spPr>
            <a:xfrm>
              <a:off x="721186" y="1817323"/>
              <a:ext cx="7466597" cy="3326054"/>
            </a:xfrm>
            <a:prstGeom prst="rect">
              <a:avLst/>
            </a:prstGeom>
          </p:spPr>
        </p:pic>
        <p:sp>
          <p:nvSpPr>
            <p:cNvPr id="6" name="TextBox 5"/>
            <p:cNvSpPr txBox="1"/>
            <p:nvPr/>
          </p:nvSpPr>
          <p:spPr>
            <a:xfrm>
              <a:off x="3758903" y="2060209"/>
              <a:ext cx="485336" cy="300082"/>
            </a:xfrm>
            <a:prstGeom prst="rect">
              <a:avLst/>
            </a:prstGeom>
            <a:noFill/>
          </p:spPr>
          <p:txBody>
            <a:bodyPr wrap="square" rtlCol="0">
              <a:spAutoFit/>
            </a:bodyPr>
            <a:lstStyle/>
            <a:p>
              <a:r>
                <a:rPr lang="en-US" sz="1350" dirty="0"/>
                <a:t>M8</a:t>
              </a:r>
            </a:p>
          </p:txBody>
        </p:sp>
        <p:sp>
          <p:nvSpPr>
            <p:cNvPr id="7" name="TextBox 6"/>
            <p:cNvSpPr txBox="1"/>
            <p:nvPr/>
          </p:nvSpPr>
          <p:spPr>
            <a:xfrm>
              <a:off x="7017095" y="2044721"/>
              <a:ext cx="485336" cy="300082"/>
            </a:xfrm>
            <a:prstGeom prst="rect">
              <a:avLst/>
            </a:prstGeom>
            <a:noFill/>
          </p:spPr>
          <p:txBody>
            <a:bodyPr wrap="square" rtlCol="0">
              <a:spAutoFit/>
            </a:bodyPr>
            <a:lstStyle/>
            <a:p>
              <a:r>
                <a:rPr lang="en-US" sz="1350" dirty="0"/>
                <a:t>M9</a:t>
              </a:r>
            </a:p>
          </p:txBody>
        </p:sp>
        <p:sp>
          <p:nvSpPr>
            <p:cNvPr id="8" name="TextBox 7"/>
            <p:cNvSpPr txBox="1"/>
            <p:nvPr/>
          </p:nvSpPr>
          <p:spPr>
            <a:xfrm>
              <a:off x="3571539" y="4293555"/>
              <a:ext cx="617204" cy="300082"/>
            </a:xfrm>
            <a:prstGeom prst="rect">
              <a:avLst/>
            </a:prstGeom>
            <a:noFill/>
          </p:spPr>
          <p:txBody>
            <a:bodyPr wrap="square" rtlCol="0">
              <a:spAutoFit/>
            </a:bodyPr>
            <a:lstStyle/>
            <a:p>
              <a:r>
                <a:rPr lang="en-US" sz="1350" dirty="0"/>
                <a:t>M10</a:t>
              </a:r>
            </a:p>
          </p:txBody>
        </p:sp>
        <p:sp>
          <p:nvSpPr>
            <p:cNvPr id="9" name="TextBox 8"/>
            <p:cNvSpPr txBox="1"/>
            <p:nvPr/>
          </p:nvSpPr>
          <p:spPr>
            <a:xfrm>
              <a:off x="7017094" y="4293555"/>
              <a:ext cx="588561" cy="300082"/>
            </a:xfrm>
            <a:prstGeom prst="rect">
              <a:avLst/>
            </a:prstGeom>
            <a:noFill/>
          </p:spPr>
          <p:txBody>
            <a:bodyPr wrap="square" rtlCol="0">
              <a:spAutoFit/>
            </a:bodyPr>
            <a:lstStyle/>
            <a:p>
              <a:r>
                <a:rPr lang="en-US" sz="1350" dirty="0"/>
                <a:t>M11</a:t>
              </a:r>
            </a:p>
          </p:txBody>
        </p:sp>
      </p:grpSp>
      <p:sp>
        <p:nvSpPr>
          <p:cNvPr id="10" name="Slide Number Placeholder 9"/>
          <p:cNvSpPr>
            <a:spLocks noGrp="1"/>
          </p:cNvSpPr>
          <p:nvPr>
            <p:ph type="sldNum" sz="quarter" idx="12"/>
          </p:nvPr>
        </p:nvSpPr>
        <p:spPr/>
        <p:txBody>
          <a:bodyPr/>
          <a:lstStyle/>
          <a:p>
            <a:fld id="{4B511472-8687-41BB-86A7-259456D49072}" type="slidenum">
              <a:rPr lang="en-US" smtClean="0"/>
              <a:t>16</a:t>
            </a:fld>
            <a:endParaRPr lang="en-US"/>
          </a:p>
        </p:txBody>
      </p:sp>
    </p:spTree>
    <p:extLst>
      <p:ext uri="{BB962C8B-B14F-4D97-AF65-F5344CB8AC3E}">
        <p14:creationId xmlns:p14="http://schemas.microsoft.com/office/powerpoint/2010/main" val="37911172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a:t>
            </a:r>
            <a:endParaRPr lang="en-US" dirty="0"/>
          </a:p>
        </p:txBody>
      </p:sp>
      <p:sp>
        <p:nvSpPr>
          <p:cNvPr id="3" name="Content Placeholder 2"/>
          <p:cNvSpPr>
            <a:spLocks noGrp="1"/>
          </p:cNvSpPr>
          <p:nvPr>
            <p:ph idx="1"/>
          </p:nvPr>
        </p:nvSpPr>
        <p:spPr>
          <a:xfrm>
            <a:off x="356991" y="1060320"/>
            <a:ext cx="8855835" cy="5797680"/>
          </a:xfrm>
        </p:spPr>
        <p:txBody>
          <a:bodyPr>
            <a:normAutofit lnSpcReduction="10000"/>
          </a:bodyPr>
          <a:lstStyle/>
          <a:p>
            <a:r>
              <a:rPr lang="en-US" sz="2000" dirty="0" smtClean="0"/>
              <a:t>NOAA-20 VIIRS has been performing very well since launch with excellent Earth observation data.</a:t>
            </a:r>
          </a:p>
          <a:p>
            <a:r>
              <a:rPr lang="en-US" sz="2000" dirty="0"/>
              <a:t>Using </a:t>
            </a:r>
            <a:r>
              <a:rPr lang="en-US" sz="2000" dirty="0" smtClean="0"/>
              <a:t>VIIRS </a:t>
            </a:r>
            <a:r>
              <a:rPr lang="en-US" sz="2000" dirty="0"/>
              <a:t>data for </a:t>
            </a:r>
            <a:r>
              <a:rPr lang="en-US" sz="2000" dirty="0" smtClean="0"/>
              <a:t>time series studies, and long </a:t>
            </a:r>
            <a:r>
              <a:rPr lang="en-US" sz="2000" dirty="0"/>
              <a:t>term climate records requires stringent </a:t>
            </a:r>
            <a:r>
              <a:rPr lang="en-US" sz="2000" dirty="0" smtClean="0"/>
              <a:t>calibration. </a:t>
            </a:r>
            <a:endParaRPr lang="en-US" sz="2000" dirty="0"/>
          </a:p>
          <a:p>
            <a:r>
              <a:rPr lang="en-US" sz="2000" dirty="0" smtClean="0"/>
              <a:t>Users’ have the option to choose NOAA-20 VIIRS SDRs (calibrated radiance, reflectance, geo):</a:t>
            </a:r>
          </a:p>
          <a:p>
            <a:pPr lvl="2">
              <a:buFont typeface="Wingdings" panose="05000000000000000000" pitchFamily="2" charset="2"/>
              <a:buChar char="q"/>
            </a:pPr>
            <a:r>
              <a:rPr lang="en-US" sz="1600" dirty="0" smtClean="0"/>
              <a:t>NOAA </a:t>
            </a:r>
            <a:r>
              <a:rPr lang="en-US" sz="1600" dirty="0"/>
              <a:t>operational product (https://</a:t>
            </a:r>
            <a:r>
              <a:rPr lang="en-US" sz="1600" dirty="0" smtClean="0"/>
              <a:t>www.class.noaa.gov) </a:t>
            </a:r>
          </a:p>
          <a:p>
            <a:pPr lvl="2">
              <a:buFont typeface="Wingdings" panose="05000000000000000000" pitchFamily="2" charset="2"/>
              <a:buChar char="q"/>
            </a:pPr>
            <a:r>
              <a:rPr lang="en-US" sz="1600" dirty="0" smtClean="0"/>
              <a:t>NASA product (</a:t>
            </a:r>
            <a:r>
              <a:rPr lang="en-US" sz="1600" dirty="0" smtClean="0">
                <a:hlinkClick r:id="rId3"/>
              </a:rPr>
              <a:t>https</a:t>
            </a:r>
            <a:r>
              <a:rPr lang="en-US" sz="1600" dirty="0">
                <a:hlinkClick r:id="rId3"/>
              </a:rPr>
              <a:t>://ladsweb.modaps.eosdis.nasa.gov/archive/allData/5200</a:t>
            </a:r>
            <a:r>
              <a:rPr lang="en-US" sz="1600" dirty="0" smtClean="0">
                <a:hlinkClick r:id="rId3"/>
              </a:rPr>
              <a:t>/</a:t>
            </a:r>
            <a:r>
              <a:rPr lang="en-US" sz="1600" dirty="0" smtClean="0"/>
              <a:t>)</a:t>
            </a:r>
          </a:p>
          <a:p>
            <a:r>
              <a:rPr lang="en-US" sz="2000" dirty="0" smtClean="0"/>
              <a:t>This presentation focus on three different comparisons between NOAA and NASA calibrations for NOAA-20 VIS/NIR bands:</a:t>
            </a:r>
          </a:p>
          <a:p>
            <a:pPr lvl="2">
              <a:buFont typeface="Wingdings" panose="05000000000000000000" pitchFamily="2" charset="2"/>
              <a:buChar char="q"/>
            </a:pPr>
            <a:r>
              <a:rPr lang="en-US" sz="1600" dirty="0" smtClean="0"/>
              <a:t>Calibration coefficients (F-factors) </a:t>
            </a:r>
          </a:p>
          <a:p>
            <a:pPr lvl="2">
              <a:buFont typeface="Wingdings" panose="05000000000000000000" pitchFamily="2" charset="2"/>
              <a:buChar char="q"/>
            </a:pPr>
            <a:r>
              <a:rPr lang="en-US" sz="1600" dirty="0" smtClean="0"/>
              <a:t>Radiance products (earth observations) </a:t>
            </a:r>
          </a:p>
          <a:p>
            <a:pPr lvl="2">
              <a:buFont typeface="Wingdings" panose="05000000000000000000" pitchFamily="2" charset="2"/>
              <a:buChar char="q"/>
            </a:pPr>
            <a:r>
              <a:rPr lang="en-US" sz="1600" dirty="0" smtClean="0"/>
              <a:t>Deep Convective Clouds observations (independent validation of stability)</a:t>
            </a:r>
          </a:p>
          <a:p>
            <a:r>
              <a:rPr lang="en-US" sz="2000" dirty="0" smtClean="0"/>
              <a:t>The calibration difference between NOAA and NASA products needs to be quantified and monitored regularly to help users understand the impact on  Environmental Data Records (EDRs) or level 2 products. </a:t>
            </a:r>
          </a:p>
          <a:p>
            <a:r>
              <a:rPr lang="en-US" sz="2000" dirty="0" smtClean="0"/>
              <a:t>NOAA-20 VIIRS is an excellent candidate for GSICS on-orbit reference for VIS/NIR bands (</a:t>
            </a:r>
            <a:r>
              <a:rPr lang="en-US" sz="1900" i="1" dirty="0" err="1" smtClean="0"/>
              <a:t>Doelling</a:t>
            </a:r>
            <a:r>
              <a:rPr lang="en-US" sz="1900" i="1" dirty="0"/>
              <a:t> et al</a:t>
            </a:r>
            <a:r>
              <a:rPr lang="en-US" sz="1900" i="1" dirty="0" smtClean="0"/>
              <a:t>., 2021, GSICS </a:t>
            </a:r>
            <a:r>
              <a:rPr lang="en-US" sz="1900" i="1" dirty="0" smtClean="0"/>
              <a:t>Newsletter</a:t>
            </a:r>
            <a:r>
              <a:rPr lang="en-US" sz="1900" i="1" dirty="0" smtClean="0"/>
              <a:t>, </a:t>
            </a:r>
            <a:r>
              <a:rPr lang="en-US" sz="1900" i="1" dirty="0" err="1"/>
              <a:t>doi</a:t>
            </a:r>
            <a:r>
              <a:rPr lang="en-US" sz="1900" i="1" dirty="0"/>
              <a:t>: 10.25923/jmbt-d994</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4B511472-8687-41BB-86A7-259456D49072}" type="slidenum">
              <a:rPr lang="en-US" smtClean="0"/>
              <a:t>2</a:t>
            </a:fld>
            <a:endParaRPr lang="en-US" dirty="0"/>
          </a:p>
        </p:txBody>
      </p:sp>
    </p:spTree>
    <p:extLst>
      <p:ext uri="{BB962C8B-B14F-4D97-AF65-F5344CB8AC3E}">
        <p14:creationId xmlns:p14="http://schemas.microsoft.com/office/powerpoint/2010/main" val="13126576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20" y="-16625"/>
            <a:ext cx="9144000" cy="994172"/>
          </a:xfrm>
        </p:spPr>
        <p:txBody>
          <a:bodyPr>
            <a:normAutofit/>
          </a:bodyPr>
          <a:lstStyle/>
          <a:p>
            <a:pPr algn="ctr"/>
            <a:r>
              <a:rPr lang="en-US" sz="2700" dirty="0"/>
              <a:t>Using Lunar </a:t>
            </a:r>
            <a:r>
              <a:rPr lang="en-US" sz="2700" dirty="0" smtClean="0"/>
              <a:t>Calibration </a:t>
            </a:r>
            <a:r>
              <a:rPr lang="en-US" sz="2700" dirty="0"/>
              <a:t>to Monitor </a:t>
            </a:r>
            <a:r>
              <a:rPr lang="en-US" sz="2700" dirty="0" smtClean="0"/>
              <a:t>NOAA-20 </a:t>
            </a:r>
            <a:br>
              <a:rPr lang="en-US" sz="2700" dirty="0" smtClean="0"/>
            </a:br>
            <a:r>
              <a:rPr lang="en-US" sz="2700" dirty="0" smtClean="0"/>
              <a:t>VIIRS calibration stability </a:t>
            </a:r>
            <a:endParaRPr lang="en-US" sz="2700" dirty="0"/>
          </a:p>
        </p:txBody>
      </p:sp>
      <p:sp>
        <p:nvSpPr>
          <p:cNvPr id="3" name="Content Placeholder 2"/>
          <p:cNvSpPr>
            <a:spLocks noGrp="1"/>
          </p:cNvSpPr>
          <p:nvPr>
            <p:ph idx="1"/>
          </p:nvPr>
        </p:nvSpPr>
        <p:spPr>
          <a:xfrm>
            <a:off x="163485" y="4667344"/>
            <a:ext cx="8957783" cy="2174488"/>
          </a:xfrm>
        </p:spPr>
        <p:txBody>
          <a:bodyPr>
            <a:normAutofit fontScale="55000" lnSpcReduction="20000"/>
          </a:bodyPr>
          <a:lstStyle/>
          <a:p>
            <a:r>
              <a:rPr lang="en-US" sz="3600" b="1" dirty="0"/>
              <a:t>Lunar F-factors suggest stable sensor response in all </a:t>
            </a:r>
            <a:r>
              <a:rPr lang="en-US" sz="3600" b="1" dirty="0" smtClean="0"/>
              <a:t>VIIRS VIS/NIR </a:t>
            </a:r>
            <a:r>
              <a:rPr lang="en-US" sz="3600" b="1" dirty="0"/>
              <a:t>bands with no noticeable </a:t>
            </a:r>
            <a:r>
              <a:rPr lang="en-US" sz="3600" b="1" dirty="0" smtClean="0"/>
              <a:t>degradation, as a result, NOAA so far uses constant F-factors in operational calibration </a:t>
            </a:r>
            <a:r>
              <a:rPr lang="en-US" sz="3600" b="1" dirty="0"/>
              <a:t>since April 27, </a:t>
            </a:r>
            <a:r>
              <a:rPr lang="en-US" sz="3600" b="1" dirty="0" smtClean="0"/>
              <a:t>2018.</a:t>
            </a:r>
          </a:p>
          <a:p>
            <a:endParaRPr lang="en-US" sz="3600" b="1" dirty="0"/>
          </a:p>
          <a:p>
            <a:r>
              <a:rPr lang="en-US" sz="3600" dirty="0" smtClean="0"/>
              <a:t>NOAA’s offline version of the Solar Diffuser (SD) F-factors show some erroneous degradation trends compared to lunar F-factors especially in the short wavelength bands (M1~M4).</a:t>
            </a:r>
          </a:p>
        </p:txBody>
      </p:sp>
      <p:pic>
        <p:nvPicPr>
          <p:cNvPr id="5" name="Picture 4"/>
          <p:cNvPicPr>
            <a:picLocks noChangeAspect="1"/>
          </p:cNvPicPr>
          <p:nvPr/>
        </p:nvPicPr>
        <p:blipFill>
          <a:blip r:embed="rId3"/>
          <a:stretch>
            <a:fillRect/>
          </a:stretch>
        </p:blipFill>
        <p:spPr>
          <a:xfrm>
            <a:off x="1696415" y="1034828"/>
            <a:ext cx="5652239" cy="3589139"/>
          </a:xfrm>
          <a:prstGeom prst="rect">
            <a:avLst/>
          </a:prstGeom>
        </p:spPr>
      </p:pic>
      <p:sp>
        <p:nvSpPr>
          <p:cNvPr id="4" name="Slide Number Placeholder 3"/>
          <p:cNvSpPr>
            <a:spLocks noGrp="1"/>
          </p:cNvSpPr>
          <p:nvPr>
            <p:ph type="sldNum" sz="quarter" idx="12"/>
          </p:nvPr>
        </p:nvSpPr>
        <p:spPr/>
        <p:txBody>
          <a:bodyPr/>
          <a:lstStyle/>
          <a:p>
            <a:fld id="{4B511472-8687-41BB-86A7-259456D49072}" type="slidenum">
              <a:rPr lang="en-US" smtClean="0"/>
              <a:t>3</a:t>
            </a:fld>
            <a:endParaRPr lang="en-US"/>
          </a:p>
        </p:txBody>
      </p:sp>
    </p:spTree>
    <p:extLst>
      <p:ext uri="{BB962C8B-B14F-4D97-AF65-F5344CB8AC3E}">
        <p14:creationId xmlns:p14="http://schemas.microsoft.com/office/powerpoint/2010/main" val="22888207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296" y="-108123"/>
            <a:ext cx="7886700" cy="994172"/>
          </a:xfrm>
        </p:spPr>
        <p:txBody>
          <a:bodyPr>
            <a:normAutofit/>
          </a:bodyPr>
          <a:lstStyle/>
          <a:p>
            <a:r>
              <a:rPr lang="en-US" sz="3000" dirty="0" smtClean="0"/>
              <a:t>NASA (modeled) </a:t>
            </a:r>
            <a:r>
              <a:rPr lang="en-US" sz="3000" dirty="0"/>
              <a:t>and NOAA </a:t>
            </a:r>
            <a:r>
              <a:rPr lang="en-US" sz="3000" dirty="0" smtClean="0"/>
              <a:t>F-factor </a:t>
            </a:r>
            <a:r>
              <a:rPr lang="en-US" sz="3000" dirty="0"/>
              <a:t>Ratio</a:t>
            </a:r>
          </a:p>
        </p:txBody>
      </p:sp>
      <p:sp>
        <p:nvSpPr>
          <p:cNvPr id="3" name="Content Placeholder 2"/>
          <p:cNvSpPr>
            <a:spLocks noGrp="1"/>
          </p:cNvSpPr>
          <p:nvPr>
            <p:ph idx="1"/>
          </p:nvPr>
        </p:nvSpPr>
        <p:spPr>
          <a:xfrm>
            <a:off x="128975" y="4400851"/>
            <a:ext cx="8809342" cy="2295041"/>
          </a:xfrm>
        </p:spPr>
        <p:txBody>
          <a:bodyPr>
            <a:noAutofit/>
          </a:bodyPr>
          <a:lstStyle/>
          <a:p>
            <a:r>
              <a:rPr lang="en-US" sz="1800" b="1" dirty="0" smtClean="0"/>
              <a:t>NASA </a:t>
            </a:r>
            <a:r>
              <a:rPr lang="en-US" sz="1800" b="1" dirty="0"/>
              <a:t>and NOAA RSB calibrations are </a:t>
            </a:r>
            <a:r>
              <a:rPr lang="en-US" sz="1800" b="1" dirty="0" smtClean="0"/>
              <a:t>within </a:t>
            </a:r>
            <a:r>
              <a:rPr lang="en-US" sz="1800" b="1" dirty="0"/>
              <a:t>0.2% </a:t>
            </a:r>
            <a:r>
              <a:rPr lang="en-US" sz="1800" b="1" dirty="0" smtClean="0"/>
              <a:t>(for 84% of ratios).</a:t>
            </a:r>
            <a:endParaRPr lang="en-US" sz="1800" b="1" dirty="0"/>
          </a:p>
          <a:p>
            <a:r>
              <a:rPr lang="en-US" sz="1800" dirty="0"/>
              <a:t>NASA’s F-factors for some </a:t>
            </a:r>
            <a:r>
              <a:rPr lang="en-US" sz="1800" dirty="0" smtClean="0"/>
              <a:t>VIS/NIR </a:t>
            </a:r>
            <a:r>
              <a:rPr lang="en-US" sz="1800" dirty="0"/>
              <a:t>bands show </a:t>
            </a:r>
            <a:r>
              <a:rPr lang="en-US" sz="1800" dirty="0" smtClean="0"/>
              <a:t>trends of ~-</a:t>
            </a:r>
            <a:r>
              <a:rPr lang="en-US" sz="1800" dirty="0"/>
              <a:t>0.1% to -0.2% over 3 years.</a:t>
            </a:r>
          </a:p>
          <a:p>
            <a:r>
              <a:rPr lang="en-US" sz="1800" dirty="0"/>
              <a:t>NASA’s F-factors for SWIR bands </a:t>
            </a:r>
            <a:r>
              <a:rPr lang="en-US" sz="1800" dirty="0" smtClean="0"/>
              <a:t>show </a:t>
            </a:r>
            <a:r>
              <a:rPr lang="en-US" sz="1800" dirty="0"/>
              <a:t>annual oscillation patterns. </a:t>
            </a:r>
            <a:endParaRPr lang="en-US" sz="1800" dirty="0" smtClean="0"/>
          </a:p>
          <a:p>
            <a:r>
              <a:rPr lang="en-US" sz="1800" dirty="0"/>
              <a:t>NOAA’s operational F-factors for NOAA-20 VIIRS </a:t>
            </a:r>
            <a:r>
              <a:rPr lang="en-US" sz="1800" dirty="0" smtClean="0"/>
              <a:t>VIS/NIR are constant after April 27, 2018, because Lunar </a:t>
            </a:r>
            <a:r>
              <a:rPr lang="en-US" sz="1800" dirty="0"/>
              <a:t>F-factors, DCC, </a:t>
            </a:r>
            <a:r>
              <a:rPr lang="en-US" sz="1800" dirty="0" err="1"/>
              <a:t>SNOx</a:t>
            </a:r>
            <a:r>
              <a:rPr lang="en-US" sz="1800" dirty="0"/>
              <a:t> and PICS trends indicate stable sensor response.</a:t>
            </a:r>
            <a:endParaRPr lang="en-US" sz="1800" b="1" dirty="0"/>
          </a:p>
          <a:p>
            <a:endParaRPr lang="en-US" sz="1800" dirty="0"/>
          </a:p>
        </p:txBody>
      </p:sp>
      <p:pic>
        <p:nvPicPr>
          <p:cNvPr id="5" name="Picture 4"/>
          <p:cNvPicPr>
            <a:picLocks noChangeAspect="1"/>
          </p:cNvPicPr>
          <p:nvPr/>
        </p:nvPicPr>
        <p:blipFill>
          <a:blip r:embed="rId2"/>
          <a:stretch>
            <a:fillRect/>
          </a:stretch>
        </p:blipFill>
        <p:spPr>
          <a:xfrm>
            <a:off x="4608208" y="1162367"/>
            <a:ext cx="4269951" cy="3091190"/>
          </a:xfrm>
          <a:prstGeom prst="rect">
            <a:avLst/>
          </a:prstGeom>
        </p:spPr>
      </p:pic>
      <p:pic>
        <p:nvPicPr>
          <p:cNvPr id="6" name="Picture 5"/>
          <p:cNvPicPr>
            <a:picLocks noChangeAspect="1"/>
          </p:cNvPicPr>
          <p:nvPr/>
        </p:nvPicPr>
        <p:blipFill>
          <a:blip r:embed="rId3"/>
          <a:stretch>
            <a:fillRect/>
          </a:stretch>
        </p:blipFill>
        <p:spPr>
          <a:xfrm>
            <a:off x="369020" y="1159825"/>
            <a:ext cx="4266711" cy="3093732"/>
          </a:xfrm>
          <a:prstGeom prst="rect">
            <a:avLst/>
          </a:prstGeom>
        </p:spPr>
      </p:pic>
      <p:sp>
        <p:nvSpPr>
          <p:cNvPr id="4" name="Slide Number Placeholder 3"/>
          <p:cNvSpPr>
            <a:spLocks noGrp="1"/>
          </p:cNvSpPr>
          <p:nvPr>
            <p:ph type="sldNum" sz="quarter" idx="12"/>
          </p:nvPr>
        </p:nvSpPr>
        <p:spPr/>
        <p:txBody>
          <a:bodyPr/>
          <a:lstStyle/>
          <a:p>
            <a:fld id="{4B511472-8687-41BB-86A7-259456D49072}" type="slidenum">
              <a:rPr lang="en-US" smtClean="0"/>
              <a:t>4</a:t>
            </a:fld>
            <a:endParaRPr lang="en-US"/>
          </a:p>
        </p:txBody>
      </p:sp>
    </p:spTree>
    <p:extLst>
      <p:ext uri="{BB962C8B-B14F-4D97-AF65-F5344CB8AC3E}">
        <p14:creationId xmlns:p14="http://schemas.microsoft.com/office/powerpoint/2010/main" val="13420507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77" y="-78183"/>
            <a:ext cx="7886700" cy="817781"/>
          </a:xfrm>
        </p:spPr>
        <p:txBody>
          <a:bodyPr>
            <a:normAutofit/>
          </a:bodyPr>
          <a:lstStyle/>
          <a:p>
            <a:pPr algn="ctr"/>
            <a:r>
              <a:rPr lang="en-US" sz="2600" dirty="0" smtClean="0"/>
              <a:t>Comparing NOAA and NASA Radiance Product (M1)</a:t>
            </a:r>
            <a:endParaRPr lang="en-US" sz="2600" dirty="0"/>
          </a:p>
        </p:txBody>
      </p:sp>
      <p:sp>
        <p:nvSpPr>
          <p:cNvPr id="3" name="Content Placeholder 2"/>
          <p:cNvSpPr>
            <a:spLocks noGrp="1"/>
          </p:cNvSpPr>
          <p:nvPr>
            <p:ph idx="1"/>
          </p:nvPr>
        </p:nvSpPr>
        <p:spPr>
          <a:xfrm>
            <a:off x="206170" y="5385797"/>
            <a:ext cx="8515350" cy="1237389"/>
          </a:xfrm>
        </p:spPr>
        <p:txBody>
          <a:bodyPr>
            <a:normAutofit fontScale="62500" lnSpcReduction="20000"/>
          </a:bodyPr>
          <a:lstStyle/>
          <a:p>
            <a:r>
              <a:rPr lang="en-US" sz="2900" dirty="0" smtClean="0"/>
              <a:t>M1 NASA Radiance are higher than NOAA, agreeing to within 0.4% (with exceptions)</a:t>
            </a:r>
          </a:p>
          <a:p>
            <a:r>
              <a:rPr lang="en-US" sz="2900" dirty="0" smtClean="0"/>
              <a:t>Two noticeable discontinuities (0.2%) are observed in early 2020</a:t>
            </a:r>
          </a:p>
          <a:p>
            <a:pPr lvl="1"/>
            <a:r>
              <a:rPr lang="en-US" dirty="0" smtClean="0"/>
              <a:t>Calibration </a:t>
            </a:r>
            <a:r>
              <a:rPr lang="en-US" dirty="0"/>
              <a:t>updates at NASA</a:t>
            </a:r>
            <a:endParaRPr lang="en-US" dirty="0" smtClean="0"/>
          </a:p>
          <a:p>
            <a:pPr lvl="1"/>
            <a:r>
              <a:rPr lang="en-US" dirty="0" smtClean="0"/>
              <a:t>Up and down jumps are almost of same magnitude.</a:t>
            </a:r>
            <a:endParaRPr lang="en-US" dirty="0"/>
          </a:p>
        </p:txBody>
      </p:sp>
      <p:grpSp>
        <p:nvGrpSpPr>
          <p:cNvPr id="8" name="Group 7"/>
          <p:cNvGrpSpPr/>
          <p:nvPr/>
        </p:nvGrpSpPr>
        <p:grpSpPr>
          <a:xfrm>
            <a:off x="617277" y="2241674"/>
            <a:ext cx="7528650" cy="3131507"/>
            <a:chOff x="983363" y="2909799"/>
            <a:chExt cx="6396149" cy="2692519"/>
          </a:xfrm>
        </p:grpSpPr>
        <p:grpSp>
          <p:nvGrpSpPr>
            <p:cNvPr id="13" name="Group 12"/>
            <p:cNvGrpSpPr/>
            <p:nvPr/>
          </p:nvGrpSpPr>
          <p:grpSpPr>
            <a:xfrm>
              <a:off x="983363" y="2909799"/>
              <a:ext cx="6396149" cy="2692519"/>
              <a:chOff x="1192577" y="1840104"/>
              <a:chExt cx="9130228" cy="3994475"/>
            </a:xfrm>
          </p:grpSpPr>
          <p:pic>
            <p:nvPicPr>
              <p:cNvPr id="4" name="Picture 3"/>
              <p:cNvPicPr>
                <a:picLocks noChangeAspect="1"/>
              </p:cNvPicPr>
              <p:nvPr/>
            </p:nvPicPr>
            <p:blipFill>
              <a:blip r:embed="rId3"/>
              <a:stretch>
                <a:fillRect/>
              </a:stretch>
            </p:blipFill>
            <p:spPr>
              <a:xfrm>
                <a:off x="1192577" y="1840104"/>
                <a:ext cx="9130228" cy="3994475"/>
              </a:xfrm>
              <a:prstGeom prst="rect">
                <a:avLst/>
              </a:prstGeom>
            </p:spPr>
          </p:pic>
          <p:sp>
            <p:nvSpPr>
              <p:cNvPr id="5" name="TextBox 4"/>
              <p:cNvSpPr txBox="1"/>
              <p:nvPr/>
            </p:nvSpPr>
            <p:spPr>
              <a:xfrm>
                <a:off x="7423506" y="3767001"/>
                <a:ext cx="1608463" cy="958862"/>
              </a:xfrm>
              <a:prstGeom prst="rect">
                <a:avLst/>
              </a:prstGeom>
              <a:noFill/>
            </p:spPr>
            <p:txBody>
              <a:bodyPr wrap="square" rtlCol="0">
                <a:spAutoFit/>
              </a:bodyPr>
              <a:lstStyle/>
              <a:p>
                <a:r>
                  <a:rPr lang="en-US" sz="900" dirty="0"/>
                  <a:t>Jumps are nearly of same magnitude</a:t>
                </a:r>
              </a:p>
              <a:p>
                <a:r>
                  <a:rPr lang="en-US" sz="900" dirty="0"/>
                  <a:t>Cal. update? </a:t>
                </a:r>
              </a:p>
              <a:p>
                <a:r>
                  <a:rPr lang="en-US" sz="900" dirty="0"/>
                  <a:t>Why up and down?</a:t>
                </a:r>
              </a:p>
            </p:txBody>
          </p:sp>
          <p:cxnSp>
            <p:nvCxnSpPr>
              <p:cNvPr id="7" name="Straight Arrow Connector 6"/>
              <p:cNvCxnSpPr/>
              <p:nvPr/>
            </p:nvCxnSpPr>
            <p:spPr>
              <a:xfrm flipV="1">
                <a:off x="7921127" y="2886420"/>
                <a:ext cx="198304" cy="950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348250" y="3395937"/>
                <a:ext cx="561860" cy="4303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57268" y="4487594"/>
                <a:ext cx="4121834" cy="479430"/>
              </a:xfrm>
              <a:prstGeom prst="rect">
                <a:avLst/>
              </a:prstGeom>
              <a:noFill/>
            </p:spPr>
            <p:txBody>
              <a:bodyPr wrap="square" rtlCol="0">
                <a:spAutoFit/>
              </a:bodyPr>
              <a:lstStyle/>
              <a:p>
                <a:r>
                  <a:rPr lang="en-US" sz="1500" i="1" dirty="0"/>
                  <a:t>Agrees within 0.4%</a:t>
                </a:r>
              </a:p>
            </p:txBody>
          </p:sp>
        </p:grpSp>
        <p:sp>
          <p:nvSpPr>
            <p:cNvPr id="14" name="TextBox 13"/>
            <p:cNvSpPr txBox="1"/>
            <p:nvPr/>
          </p:nvSpPr>
          <p:spPr>
            <a:xfrm>
              <a:off x="3782451" y="3051432"/>
              <a:ext cx="1297745" cy="300082"/>
            </a:xfrm>
            <a:prstGeom prst="rect">
              <a:avLst/>
            </a:prstGeom>
            <a:noFill/>
          </p:spPr>
          <p:txBody>
            <a:bodyPr wrap="square" rtlCol="0">
              <a:spAutoFit/>
            </a:bodyPr>
            <a:lstStyle/>
            <a:p>
              <a:r>
                <a:rPr lang="en-US" sz="1350" b="1" dirty="0">
                  <a:solidFill>
                    <a:srgbClr val="00B0F0"/>
                  </a:solidFill>
                </a:rPr>
                <a:t>LG</a:t>
              </a:r>
              <a:r>
                <a:rPr lang="en-US" sz="1350" b="1" dirty="0"/>
                <a:t>   </a:t>
              </a:r>
              <a:r>
                <a:rPr lang="en-US" sz="1350" b="1" dirty="0">
                  <a:solidFill>
                    <a:schemeClr val="accent2">
                      <a:lumMod val="75000"/>
                    </a:schemeClr>
                  </a:solidFill>
                </a:rPr>
                <a:t>HG</a:t>
              </a:r>
              <a:r>
                <a:rPr lang="en-US" sz="1350" b="1" dirty="0"/>
                <a:t>   Both</a:t>
              </a:r>
            </a:p>
          </p:txBody>
        </p:sp>
      </p:grpSp>
      <p:sp>
        <p:nvSpPr>
          <p:cNvPr id="15" name="Slide Number Placeholder 14"/>
          <p:cNvSpPr>
            <a:spLocks noGrp="1"/>
          </p:cNvSpPr>
          <p:nvPr>
            <p:ph type="sldNum" sz="quarter" idx="12"/>
          </p:nvPr>
        </p:nvSpPr>
        <p:spPr/>
        <p:txBody>
          <a:bodyPr/>
          <a:lstStyle/>
          <a:p>
            <a:fld id="{4B511472-8687-41BB-86A7-259456D49072}" type="slidenum">
              <a:rPr lang="en-US" smtClean="0"/>
              <a:t>5</a:t>
            </a:fld>
            <a:endParaRPr lang="en-US"/>
          </a:p>
        </p:txBody>
      </p:sp>
      <p:sp>
        <p:nvSpPr>
          <p:cNvPr id="6" name="Rectangle 5"/>
          <p:cNvSpPr/>
          <p:nvPr/>
        </p:nvSpPr>
        <p:spPr>
          <a:xfrm>
            <a:off x="314325" y="940528"/>
            <a:ext cx="8710922" cy="892552"/>
          </a:xfrm>
          <a:prstGeom prst="rect">
            <a:avLst/>
          </a:prstGeom>
        </p:spPr>
        <p:txBody>
          <a:bodyPr wrap="square">
            <a:spAutoFit/>
          </a:bodyPr>
          <a:lstStyle/>
          <a:p>
            <a:pPr marL="285750" indent="-285750">
              <a:buFont typeface="Arial" panose="020B0604020202020204" pitchFamily="34" charset="0"/>
              <a:buChar char="•"/>
            </a:pPr>
            <a:r>
              <a:rPr lang="en-US" dirty="0" smtClean="0"/>
              <a:t>Temporal </a:t>
            </a:r>
            <a:r>
              <a:rPr lang="en-US" dirty="0"/>
              <a:t>trending of radiance ratio (NASA/NOAA) </a:t>
            </a:r>
            <a:r>
              <a:rPr lang="en-US" dirty="0" smtClean="0"/>
              <a:t>shows </a:t>
            </a:r>
            <a:r>
              <a:rPr lang="en-US" dirty="0"/>
              <a:t>the calibration </a:t>
            </a:r>
            <a:r>
              <a:rPr lang="en-US" dirty="0" smtClean="0"/>
              <a:t>differences</a:t>
            </a:r>
          </a:p>
          <a:p>
            <a:pPr marL="742950" lvl="1" indent="-285750">
              <a:buFont typeface="Wingdings" panose="05000000000000000000" pitchFamily="2" charset="2"/>
              <a:buChar char="q"/>
            </a:pPr>
            <a:r>
              <a:rPr lang="en-US" sz="1600" dirty="0" smtClean="0"/>
              <a:t>NOAA: Reprocessed </a:t>
            </a:r>
            <a:r>
              <a:rPr lang="en-US" sz="1600" dirty="0"/>
              <a:t>(1/6/2018 – 4/30/2018</a:t>
            </a:r>
            <a:r>
              <a:rPr lang="en-US" sz="1600" dirty="0" smtClean="0"/>
              <a:t>) and Operational </a:t>
            </a:r>
            <a:r>
              <a:rPr lang="en-US" sz="1600" dirty="0"/>
              <a:t>(5/1/2018 – 12/31/2020)</a:t>
            </a:r>
          </a:p>
          <a:p>
            <a:pPr marL="742950" lvl="1" indent="-285750">
              <a:buFont typeface="Wingdings" panose="05000000000000000000" pitchFamily="2" charset="2"/>
              <a:buChar char="q"/>
            </a:pPr>
            <a:r>
              <a:rPr lang="en-US" sz="1600" dirty="0" smtClean="0"/>
              <a:t>NASA: Collection </a:t>
            </a:r>
            <a:r>
              <a:rPr lang="en-US" sz="1600" dirty="0"/>
              <a:t>2 L1B </a:t>
            </a:r>
            <a:r>
              <a:rPr lang="en-US" sz="1600" dirty="0" smtClean="0"/>
              <a:t>(5200</a:t>
            </a:r>
            <a:r>
              <a:rPr lang="en-US" dirty="0"/>
              <a:t>)</a:t>
            </a:r>
          </a:p>
        </p:txBody>
      </p:sp>
      <p:sp>
        <p:nvSpPr>
          <p:cNvPr id="10" name="Rectangle 9"/>
          <p:cNvSpPr/>
          <p:nvPr/>
        </p:nvSpPr>
        <p:spPr>
          <a:xfrm>
            <a:off x="2121253" y="1954451"/>
            <a:ext cx="5419577" cy="338554"/>
          </a:xfrm>
          <a:prstGeom prst="rect">
            <a:avLst/>
          </a:prstGeom>
        </p:spPr>
        <p:txBody>
          <a:bodyPr wrap="square">
            <a:spAutoFit/>
          </a:bodyPr>
          <a:lstStyle/>
          <a:p>
            <a:r>
              <a:rPr lang="en-US" sz="1600" i="1" dirty="0" smtClean="0"/>
              <a:t>Black dot: non-bow </a:t>
            </a:r>
            <a:r>
              <a:rPr lang="en-US" sz="1600" i="1" dirty="0"/>
              <a:t>region from center </a:t>
            </a:r>
            <a:r>
              <a:rPr lang="en-US" sz="1600" i="1" dirty="0" smtClean="0"/>
              <a:t>(~</a:t>
            </a:r>
            <a:r>
              <a:rPr lang="en-US" sz="1600" i="1" dirty="0"/>
              <a:t>1000*768 </a:t>
            </a:r>
            <a:r>
              <a:rPr lang="en-US" sz="1600" i="1" dirty="0" smtClean="0"/>
              <a:t>samples)</a:t>
            </a:r>
            <a:endParaRPr lang="en-US" sz="1600" i="1" dirty="0"/>
          </a:p>
        </p:txBody>
      </p:sp>
      <p:sp>
        <p:nvSpPr>
          <p:cNvPr id="16" name="TextBox 15"/>
          <p:cNvSpPr txBox="1"/>
          <p:nvPr/>
        </p:nvSpPr>
        <p:spPr>
          <a:xfrm>
            <a:off x="206170" y="6486883"/>
            <a:ext cx="8688288" cy="307777"/>
          </a:xfrm>
          <a:prstGeom prst="rect">
            <a:avLst/>
          </a:prstGeom>
          <a:noFill/>
        </p:spPr>
        <p:txBody>
          <a:bodyPr wrap="square" rtlCol="0">
            <a:spAutoFit/>
          </a:bodyPr>
          <a:lstStyle/>
          <a:p>
            <a:r>
              <a:rPr lang="en-US" sz="1400" dirty="0"/>
              <a:t>Visit: </a:t>
            </a:r>
            <a:r>
              <a:rPr lang="en-US" sz="1400" dirty="0">
                <a:hlinkClick r:id="rId4"/>
              </a:rPr>
              <a:t>https://</a:t>
            </a:r>
            <a:r>
              <a:rPr lang="en-US" sz="1400" dirty="0" smtClean="0">
                <a:hlinkClick r:id="rId4"/>
              </a:rPr>
              <a:t>ncc.nesdis.noaa.gov/NOAA-20/GSICS_on-orbit_Reference.php</a:t>
            </a:r>
            <a:r>
              <a:rPr lang="en-US" sz="1400" dirty="0" smtClean="0"/>
              <a:t> for interactive analysis of the differences.</a:t>
            </a:r>
            <a:endParaRPr lang="en-US" sz="1400" dirty="0"/>
          </a:p>
        </p:txBody>
      </p:sp>
      <p:sp>
        <p:nvSpPr>
          <p:cNvPr id="11" name="TextBox 10"/>
          <p:cNvSpPr txBox="1"/>
          <p:nvPr/>
        </p:nvSpPr>
        <p:spPr>
          <a:xfrm>
            <a:off x="6501160" y="2293005"/>
            <a:ext cx="1835548" cy="369332"/>
          </a:xfrm>
          <a:prstGeom prst="rect">
            <a:avLst/>
          </a:prstGeom>
          <a:noFill/>
        </p:spPr>
        <p:txBody>
          <a:bodyPr wrap="square" rtlCol="0">
            <a:spAutoFit/>
          </a:bodyPr>
          <a:lstStyle/>
          <a:p>
            <a:r>
              <a:rPr lang="en-US" dirty="0" smtClean="0"/>
              <a:t>M1 (0.412 µm)</a:t>
            </a:r>
            <a:endParaRPr lang="en-US" dirty="0"/>
          </a:p>
        </p:txBody>
      </p:sp>
    </p:spTree>
    <p:extLst>
      <p:ext uri="{BB962C8B-B14F-4D97-AF65-F5344CB8AC3E}">
        <p14:creationId xmlns:p14="http://schemas.microsoft.com/office/powerpoint/2010/main" val="43987823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Comparing NOAA and NASA Radiance Product </a:t>
            </a:r>
            <a:r>
              <a:rPr lang="en-US" sz="2600" dirty="0" smtClean="0"/>
              <a:t>(M2-4</a:t>
            </a:r>
            <a:r>
              <a:rPr lang="en-US" sz="2600" dirty="0"/>
              <a:t>)</a:t>
            </a:r>
          </a:p>
        </p:txBody>
      </p:sp>
      <p:sp>
        <p:nvSpPr>
          <p:cNvPr id="12" name="Content Placeholder 2"/>
          <p:cNvSpPr>
            <a:spLocks noGrp="1"/>
          </p:cNvSpPr>
          <p:nvPr>
            <p:ph idx="1"/>
          </p:nvPr>
        </p:nvSpPr>
        <p:spPr>
          <a:xfrm>
            <a:off x="123952" y="1092655"/>
            <a:ext cx="3905500" cy="5556713"/>
          </a:xfrm>
        </p:spPr>
        <p:txBody>
          <a:bodyPr>
            <a:noAutofit/>
          </a:bodyPr>
          <a:lstStyle/>
          <a:p>
            <a:r>
              <a:rPr lang="en-US" sz="2000" dirty="0"/>
              <a:t>NOAA and NASA radiance agrees </a:t>
            </a:r>
            <a:r>
              <a:rPr lang="en-US" sz="2000" dirty="0" smtClean="0"/>
              <a:t>within </a:t>
            </a:r>
            <a:r>
              <a:rPr lang="en-US" sz="2000" dirty="0"/>
              <a:t>0.2</a:t>
            </a:r>
            <a:r>
              <a:rPr lang="en-US" sz="2000" dirty="0" smtClean="0"/>
              <a:t>% (except early orbits)</a:t>
            </a:r>
          </a:p>
          <a:p>
            <a:endParaRPr lang="en-US" sz="2000" dirty="0"/>
          </a:p>
          <a:p>
            <a:r>
              <a:rPr lang="en-US" sz="2000" dirty="0"/>
              <a:t>Unlike M1, M2-4 ratio suggest more than 0.2% decreasing trend during 1</a:t>
            </a:r>
            <a:r>
              <a:rPr lang="en-US" sz="2000" baseline="30000" dirty="0"/>
              <a:t>st</a:t>
            </a:r>
            <a:r>
              <a:rPr lang="en-US" sz="2000" dirty="0"/>
              <a:t> year (2018) </a:t>
            </a:r>
            <a:endParaRPr lang="en-US" sz="2000" dirty="0" smtClean="0"/>
          </a:p>
          <a:p>
            <a:endParaRPr lang="en-US" sz="2000" dirty="0"/>
          </a:p>
          <a:p>
            <a:r>
              <a:rPr lang="en-US" sz="2000" dirty="0"/>
              <a:t>HG and LG ratios </a:t>
            </a:r>
            <a:r>
              <a:rPr lang="en-US" sz="2000" dirty="0" smtClean="0"/>
              <a:t>show </a:t>
            </a:r>
            <a:r>
              <a:rPr lang="en-US" sz="2000" dirty="0"/>
              <a:t>larger differences for M2 by </a:t>
            </a:r>
            <a:r>
              <a:rPr lang="en-US" sz="2000" dirty="0" smtClean="0"/>
              <a:t>up </a:t>
            </a:r>
            <a:r>
              <a:rPr lang="en-US" sz="2000" dirty="0"/>
              <a:t>to 0.2%  </a:t>
            </a:r>
            <a:endParaRPr lang="en-US" sz="2000" dirty="0" smtClean="0"/>
          </a:p>
          <a:p>
            <a:endParaRPr lang="en-US" sz="2000" dirty="0"/>
          </a:p>
          <a:p>
            <a:r>
              <a:rPr lang="en-US" sz="2000" dirty="0" smtClean="0"/>
              <a:t>The trend is due to NASA calibration (suggesting increasing gain during early orbits), since NOAA calibration is kept constant</a:t>
            </a:r>
            <a:endParaRPr lang="en-US" sz="2000" dirty="0"/>
          </a:p>
        </p:txBody>
      </p:sp>
      <p:sp>
        <p:nvSpPr>
          <p:cNvPr id="16" name="Slide Number Placeholder 15"/>
          <p:cNvSpPr>
            <a:spLocks noGrp="1"/>
          </p:cNvSpPr>
          <p:nvPr>
            <p:ph type="sldNum" sz="quarter" idx="12"/>
          </p:nvPr>
        </p:nvSpPr>
        <p:spPr/>
        <p:txBody>
          <a:bodyPr/>
          <a:lstStyle/>
          <a:p>
            <a:fld id="{4B511472-8687-41BB-86A7-259456D49072}" type="slidenum">
              <a:rPr lang="en-US" smtClean="0"/>
              <a:t>6</a:t>
            </a:fld>
            <a:endParaRPr lang="en-US"/>
          </a:p>
        </p:txBody>
      </p:sp>
      <p:grpSp>
        <p:nvGrpSpPr>
          <p:cNvPr id="31" name="Group 30"/>
          <p:cNvGrpSpPr/>
          <p:nvPr/>
        </p:nvGrpSpPr>
        <p:grpSpPr>
          <a:xfrm>
            <a:off x="4091941" y="1173090"/>
            <a:ext cx="4812277" cy="5577031"/>
            <a:chOff x="4492334" y="1173090"/>
            <a:chExt cx="4410389" cy="5262871"/>
          </a:xfrm>
        </p:grpSpPr>
        <p:pic>
          <p:nvPicPr>
            <p:cNvPr id="20" name="Picture 19"/>
            <p:cNvPicPr>
              <a:picLocks noChangeAspect="1"/>
            </p:cNvPicPr>
            <p:nvPr/>
          </p:nvPicPr>
          <p:blipFill>
            <a:blip r:embed="rId3"/>
            <a:stretch>
              <a:fillRect/>
            </a:stretch>
          </p:blipFill>
          <p:spPr>
            <a:xfrm>
              <a:off x="4492335" y="1173090"/>
              <a:ext cx="4393997" cy="1991348"/>
            </a:xfrm>
            <a:prstGeom prst="rect">
              <a:avLst/>
            </a:prstGeom>
          </p:spPr>
        </p:pic>
        <p:pic>
          <p:nvPicPr>
            <p:cNvPr id="21" name="Picture 20"/>
            <p:cNvPicPr>
              <a:picLocks noChangeAspect="1"/>
            </p:cNvPicPr>
            <p:nvPr/>
          </p:nvPicPr>
          <p:blipFill>
            <a:blip r:embed="rId4"/>
            <a:stretch>
              <a:fillRect/>
            </a:stretch>
          </p:blipFill>
          <p:spPr>
            <a:xfrm>
              <a:off x="4492334" y="2842985"/>
              <a:ext cx="4393998" cy="1951648"/>
            </a:xfrm>
            <a:prstGeom prst="rect">
              <a:avLst/>
            </a:prstGeom>
          </p:spPr>
        </p:pic>
        <p:pic>
          <p:nvPicPr>
            <p:cNvPr id="22" name="Picture 21"/>
            <p:cNvPicPr>
              <a:picLocks noChangeAspect="1"/>
            </p:cNvPicPr>
            <p:nvPr/>
          </p:nvPicPr>
          <p:blipFill>
            <a:blip r:embed="rId5"/>
            <a:stretch>
              <a:fillRect/>
            </a:stretch>
          </p:blipFill>
          <p:spPr>
            <a:xfrm>
              <a:off x="4523156" y="4483133"/>
              <a:ext cx="4363175" cy="1952828"/>
            </a:xfrm>
            <a:prstGeom prst="rect">
              <a:avLst/>
            </a:prstGeom>
          </p:spPr>
        </p:pic>
        <p:sp>
          <p:nvSpPr>
            <p:cNvPr id="23" name="TextBox 22"/>
            <p:cNvSpPr txBox="1"/>
            <p:nvPr/>
          </p:nvSpPr>
          <p:spPr>
            <a:xfrm>
              <a:off x="6264919" y="2470985"/>
              <a:ext cx="1820372" cy="283178"/>
            </a:xfrm>
            <a:prstGeom prst="rect">
              <a:avLst/>
            </a:prstGeom>
            <a:noFill/>
          </p:spPr>
          <p:txBody>
            <a:bodyPr wrap="square" rtlCol="0">
              <a:spAutoFit/>
            </a:bodyPr>
            <a:lstStyle/>
            <a:p>
              <a:r>
                <a:rPr lang="en-US" sz="1350" dirty="0" smtClean="0"/>
                <a:t>within </a:t>
              </a:r>
              <a:r>
                <a:rPr lang="en-US" sz="1350" dirty="0"/>
                <a:t>0.2%</a:t>
              </a:r>
            </a:p>
          </p:txBody>
        </p:sp>
        <p:sp>
          <p:nvSpPr>
            <p:cNvPr id="24" name="TextBox 23"/>
            <p:cNvSpPr txBox="1"/>
            <p:nvPr/>
          </p:nvSpPr>
          <p:spPr>
            <a:xfrm>
              <a:off x="6264919" y="4074820"/>
              <a:ext cx="1820372" cy="283178"/>
            </a:xfrm>
            <a:prstGeom prst="rect">
              <a:avLst/>
            </a:prstGeom>
            <a:noFill/>
          </p:spPr>
          <p:txBody>
            <a:bodyPr wrap="square" rtlCol="0">
              <a:spAutoFit/>
            </a:bodyPr>
            <a:lstStyle/>
            <a:p>
              <a:r>
                <a:rPr lang="en-US" sz="1350" dirty="0" smtClean="0"/>
                <a:t>within </a:t>
              </a:r>
              <a:r>
                <a:rPr lang="en-US" sz="1350" dirty="0"/>
                <a:t>0.2%</a:t>
              </a:r>
            </a:p>
          </p:txBody>
        </p:sp>
        <p:sp>
          <p:nvSpPr>
            <p:cNvPr id="25" name="TextBox 24"/>
            <p:cNvSpPr txBox="1"/>
            <p:nvPr/>
          </p:nvSpPr>
          <p:spPr>
            <a:xfrm>
              <a:off x="6285467" y="5714145"/>
              <a:ext cx="1820372" cy="283178"/>
            </a:xfrm>
            <a:prstGeom prst="rect">
              <a:avLst/>
            </a:prstGeom>
            <a:noFill/>
          </p:spPr>
          <p:txBody>
            <a:bodyPr wrap="square" rtlCol="0">
              <a:spAutoFit/>
            </a:bodyPr>
            <a:lstStyle/>
            <a:p>
              <a:r>
                <a:rPr lang="en-US" sz="1350" dirty="0" smtClean="0"/>
                <a:t>within </a:t>
              </a:r>
              <a:r>
                <a:rPr lang="en-US" sz="1350" dirty="0"/>
                <a:t>0.2%</a:t>
              </a:r>
            </a:p>
          </p:txBody>
        </p:sp>
        <p:sp>
          <p:nvSpPr>
            <p:cNvPr id="26" name="TextBox 25"/>
            <p:cNvSpPr txBox="1"/>
            <p:nvPr/>
          </p:nvSpPr>
          <p:spPr>
            <a:xfrm>
              <a:off x="7640589" y="1234627"/>
              <a:ext cx="1245742" cy="283178"/>
            </a:xfrm>
            <a:prstGeom prst="rect">
              <a:avLst/>
            </a:prstGeom>
            <a:noFill/>
          </p:spPr>
          <p:txBody>
            <a:bodyPr wrap="square" rtlCol="0">
              <a:spAutoFit/>
            </a:bodyPr>
            <a:lstStyle/>
            <a:p>
              <a:r>
                <a:rPr lang="en-US" sz="1350" dirty="0" smtClean="0"/>
                <a:t>M2 (0.445 µm)</a:t>
              </a:r>
              <a:endParaRPr lang="en-US" sz="1350" dirty="0"/>
            </a:p>
          </p:txBody>
        </p:sp>
        <p:sp>
          <p:nvSpPr>
            <p:cNvPr id="27" name="TextBox 26"/>
            <p:cNvSpPr txBox="1"/>
            <p:nvPr/>
          </p:nvSpPr>
          <p:spPr>
            <a:xfrm>
              <a:off x="7640589" y="2961658"/>
              <a:ext cx="1262134" cy="283178"/>
            </a:xfrm>
            <a:prstGeom prst="rect">
              <a:avLst/>
            </a:prstGeom>
            <a:noFill/>
          </p:spPr>
          <p:txBody>
            <a:bodyPr wrap="square" rtlCol="0">
              <a:spAutoFit/>
            </a:bodyPr>
            <a:lstStyle/>
            <a:p>
              <a:r>
                <a:rPr lang="en-US" sz="1350" dirty="0"/>
                <a:t>M3  (</a:t>
              </a:r>
              <a:r>
                <a:rPr lang="en-US" sz="1350" dirty="0" smtClean="0"/>
                <a:t>0.488 µm</a:t>
              </a:r>
              <a:r>
                <a:rPr lang="en-US" sz="1350" dirty="0"/>
                <a:t>)</a:t>
              </a:r>
            </a:p>
          </p:txBody>
        </p:sp>
      </p:grpSp>
      <p:sp>
        <p:nvSpPr>
          <p:cNvPr id="32" name="TextBox 31"/>
          <p:cNvSpPr txBox="1"/>
          <p:nvPr/>
        </p:nvSpPr>
        <p:spPr>
          <a:xfrm>
            <a:off x="6048469" y="1215160"/>
            <a:ext cx="1564934" cy="342661"/>
          </a:xfrm>
          <a:prstGeom prst="rect">
            <a:avLst/>
          </a:prstGeom>
          <a:noFill/>
        </p:spPr>
        <p:txBody>
          <a:bodyPr wrap="square" rtlCol="0">
            <a:spAutoFit/>
          </a:bodyPr>
          <a:lstStyle/>
          <a:p>
            <a:r>
              <a:rPr lang="en-US" sz="1350" b="1" dirty="0">
                <a:solidFill>
                  <a:srgbClr val="00B0F0"/>
                </a:solidFill>
              </a:rPr>
              <a:t>LG</a:t>
            </a:r>
            <a:r>
              <a:rPr lang="en-US" sz="1350" b="1" dirty="0"/>
              <a:t>   </a:t>
            </a:r>
            <a:r>
              <a:rPr lang="en-US" sz="1350" b="1" dirty="0">
                <a:solidFill>
                  <a:schemeClr val="accent2">
                    <a:lumMod val="75000"/>
                  </a:schemeClr>
                </a:solidFill>
              </a:rPr>
              <a:t>HG</a:t>
            </a:r>
            <a:r>
              <a:rPr lang="en-US" sz="1350" b="1" dirty="0"/>
              <a:t>   Both</a:t>
            </a:r>
          </a:p>
        </p:txBody>
      </p:sp>
      <p:sp>
        <p:nvSpPr>
          <p:cNvPr id="33" name="TextBox 32"/>
          <p:cNvSpPr txBox="1"/>
          <p:nvPr/>
        </p:nvSpPr>
        <p:spPr>
          <a:xfrm>
            <a:off x="4724923" y="3614601"/>
            <a:ext cx="1176148" cy="830997"/>
          </a:xfrm>
          <a:prstGeom prst="rect">
            <a:avLst/>
          </a:prstGeom>
          <a:noFill/>
        </p:spPr>
        <p:txBody>
          <a:bodyPr wrap="square" rtlCol="0">
            <a:spAutoFit/>
          </a:bodyPr>
          <a:lstStyle/>
          <a:p>
            <a:r>
              <a:rPr lang="en-US" sz="1200" dirty="0" smtClean="0"/>
              <a:t>Larger difference during early 2018 </a:t>
            </a:r>
            <a:endParaRPr lang="en-US" sz="1200" dirty="0"/>
          </a:p>
        </p:txBody>
      </p:sp>
      <p:sp>
        <p:nvSpPr>
          <p:cNvPr id="17" name="TextBox 16"/>
          <p:cNvSpPr txBox="1"/>
          <p:nvPr/>
        </p:nvSpPr>
        <p:spPr>
          <a:xfrm>
            <a:off x="7492730" y="4805566"/>
            <a:ext cx="1377143" cy="300082"/>
          </a:xfrm>
          <a:prstGeom prst="rect">
            <a:avLst/>
          </a:prstGeom>
          <a:noFill/>
        </p:spPr>
        <p:txBody>
          <a:bodyPr wrap="square" rtlCol="0">
            <a:spAutoFit/>
          </a:bodyPr>
          <a:lstStyle/>
          <a:p>
            <a:r>
              <a:rPr lang="en-US" sz="1350" dirty="0" smtClean="0"/>
              <a:t>M4  </a:t>
            </a:r>
            <a:r>
              <a:rPr lang="en-US" sz="1350" dirty="0"/>
              <a:t>(</a:t>
            </a:r>
            <a:r>
              <a:rPr lang="en-US" sz="1350" dirty="0" smtClean="0"/>
              <a:t>0.555 µm</a:t>
            </a:r>
            <a:r>
              <a:rPr lang="en-US" sz="1350" dirty="0"/>
              <a:t>)</a:t>
            </a:r>
          </a:p>
        </p:txBody>
      </p:sp>
    </p:spTree>
    <p:extLst>
      <p:ext uri="{BB962C8B-B14F-4D97-AF65-F5344CB8AC3E}">
        <p14:creationId xmlns:p14="http://schemas.microsoft.com/office/powerpoint/2010/main" val="271441687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647"/>
            <a:ext cx="7886700" cy="994172"/>
          </a:xfrm>
        </p:spPr>
        <p:txBody>
          <a:bodyPr>
            <a:normAutofit/>
          </a:bodyPr>
          <a:lstStyle/>
          <a:p>
            <a:pPr algn="ctr"/>
            <a:r>
              <a:rPr lang="en-US" sz="2400" dirty="0"/>
              <a:t>Comparing NOAA and NASA VIIRS Radiance (M5-7, I1-2)</a:t>
            </a:r>
          </a:p>
        </p:txBody>
      </p:sp>
      <p:sp>
        <p:nvSpPr>
          <p:cNvPr id="3" name="Content Placeholder 2"/>
          <p:cNvSpPr>
            <a:spLocks noGrp="1"/>
          </p:cNvSpPr>
          <p:nvPr>
            <p:ph idx="1"/>
          </p:nvPr>
        </p:nvSpPr>
        <p:spPr>
          <a:xfrm>
            <a:off x="102942" y="4834577"/>
            <a:ext cx="8820529" cy="1870587"/>
          </a:xfrm>
        </p:spPr>
        <p:txBody>
          <a:bodyPr>
            <a:noAutofit/>
          </a:bodyPr>
          <a:lstStyle/>
          <a:p>
            <a:r>
              <a:rPr lang="en-US" sz="2000" dirty="0"/>
              <a:t>NOAA and NASA radiance agrees </a:t>
            </a:r>
            <a:r>
              <a:rPr lang="en-US" sz="2000" dirty="0" smtClean="0"/>
              <a:t>to </a:t>
            </a:r>
            <a:r>
              <a:rPr lang="en-US" sz="2000" dirty="0"/>
              <a:t>within 0.2</a:t>
            </a:r>
            <a:r>
              <a:rPr lang="en-US" sz="2000" dirty="0" smtClean="0"/>
              <a:t>% (except few exceptions for M7 and I1)</a:t>
            </a:r>
          </a:p>
          <a:p>
            <a:r>
              <a:rPr lang="en-US" sz="2000" dirty="0" smtClean="0"/>
              <a:t>Similar to the blue and green bands, there are some discontinuities as observed in M5 and M7 due to NASA cal. updates.</a:t>
            </a:r>
          </a:p>
          <a:p>
            <a:r>
              <a:rPr lang="en-US" sz="2000" dirty="0" smtClean="0"/>
              <a:t>M7 indicate growing differences between HG and LG after mid 2019 (requires further study, see slide 10).</a:t>
            </a:r>
          </a:p>
        </p:txBody>
      </p:sp>
      <p:sp>
        <p:nvSpPr>
          <p:cNvPr id="18" name="Slide Number Placeholder 17"/>
          <p:cNvSpPr>
            <a:spLocks noGrp="1"/>
          </p:cNvSpPr>
          <p:nvPr>
            <p:ph type="sldNum" sz="quarter" idx="12"/>
          </p:nvPr>
        </p:nvSpPr>
        <p:spPr/>
        <p:txBody>
          <a:bodyPr/>
          <a:lstStyle/>
          <a:p>
            <a:fld id="{4B511472-8687-41BB-86A7-259456D49072}" type="slidenum">
              <a:rPr lang="en-US" smtClean="0"/>
              <a:t>7</a:t>
            </a:fld>
            <a:endParaRPr lang="en-US"/>
          </a:p>
        </p:txBody>
      </p:sp>
      <p:grpSp>
        <p:nvGrpSpPr>
          <p:cNvPr id="15" name="Group 14"/>
          <p:cNvGrpSpPr/>
          <p:nvPr/>
        </p:nvGrpSpPr>
        <p:grpSpPr>
          <a:xfrm>
            <a:off x="511065" y="1061027"/>
            <a:ext cx="8004285" cy="3781717"/>
            <a:chOff x="511065" y="1183688"/>
            <a:chExt cx="8004285" cy="3781717"/>
          </a:xfrm>
        </p:grpSpPr>
        <p:grpSp>
          <p:nvGrpSpPr>
            <p:cNvPr id="11" name="Group 10"/>
            <p:cNvGrpSpPr/>
            <p:nvPr/>
          </p:nvGrpSpPr>
          <p:grpSpPr>
            <a:xfrm>
              <a:off x="511065" y="1183688"/>
              <a:ext cx="8004285" cy="3781717"/>
              <a:chOff x="511065" y="1183688"/>
              <a:chExt cx="7462651" cy="3353661"/>
            </a:xfrm>
          </p:grpSpPr>
          <p:pic>
            <p:nvPicPr>
              <p:cNvPr id="4" name="Picture 3"/>
              <p:cNvPicPr>
                <a:picLocks noChangeAspect="1"/>
              </p:cNvPicPr>
              <p:nvPr/>
            </p:nvPicPr>
            <p:blipFill>
              <a:blip r:embed="rId3"/>
              <a:stretch>
                <a:fillRect/>
              </a:stretch>
            </p:blipFill>
            <p:spPr>
              <a:xfrm>
                <a:off x="511065" y="1183688"/>
                <a:ext cx="7462651" cy="3353661"/>
              </a:xfrm>
              <a:prstGeom prst="rect">
                <a:avLst/>
              </a:prstGeom>
            </p:spPr>
          </p:pic>
          <p:sp>
            <p:nvSpPr>
              <p:cNvPr id="6" name="TextBox 5"/>
              <p:cNvSpPr txBox="1"/>
              <p:nvPr/>
            </p:nvSpPr>
            <p:spPr>
              <a:xfrm>
                <a:off x="1812193" y="1250305"/>
                <a:ext cx="1297745" cy="300082"/>
              </a:xfrm>
              <a:prstGeom prst="rect">
                <a:avLst/>
              </a:prstGeom>
              <a:noFill/>
            </p:spPr>
            <p:txBody>
              <a:bodyPr wrap="square" rtlCol="0">
                <a:spAutoFit/>
              </a:bodyPr>
              <a:lstStyle/>
              <a:p>
                <a:r>
                  <a:rPr lang="en-US" sz="1350" b="1" dirty="0">
                    <a:solidFill>
                      <a:srgbClr val="00B0F0"/>
                    </a:solidFill>
                  </a:rPr>
                  <a:t>LG</a:t>
                </a:r>
                <a:r>
                  <a:rPr lang="en-US" sz="1350" b="1" dirty="0"/>
                  <a:t>   </a:t>
                </a:r>
                <a:r>
                  <a:rPr lang="en-US" sz="1350" b="1" dirty="0">
                    <a:solidFill>
                      <a:schemeClr val="accent2">
                        <a:lumMod val="75000"/>
                      </a:schemeClr>
                    </a:solidFill>
                  </a:rPr>
                  <a:t>HG</a:t>
                </a:r>
                <a:r>
                  <a:rPr lang="en-US" sz="1350" b="1" dirty="0"/>
                  <a:t>   Both</a:t>
                </a:r>
              </a:p>
            </p:txBody>
          </p:sp>
          <p:sp>
            <p:nvSpPr>
              <p:cNvPr id="7" name="TextBox 6"/>
              <p:cNvSpPr txBox="1"/>
              <p:nvPr/>
            </p:nvSpPr>
            <p:spPr>
              <a:xfrm>
                <a:off x="5730290" y="1244769"/>
                <a:ext cx="1297745" cy="300082"/>
              </a:xfrm>
              <a:prstGeom prst="rect">
                <a:avLst/>
              </a:prstGeom>
              <a:noFill/>
            </p:spPr>
            <p:txBody>
              <a:bodyPr wrap="square" rtlCol="0">
                <a:spAutoFit/>
              </a:bodyPr>
              <a:lstStyle/>
              <a:p>
                <a:r>
                  <a:rPr lang="en-US" sz="1350" b="1" dirty="0">
                    <a:solidFill>
                      <a:srgbClr val="00B0F0"/>
                    </a:solidFill>
                  </a:rPr>
                  <a:t>LG</a:t>
                </a:r>
                <a:r>
                  <a:rPr lang="en-US" sz="1350" b="1" dirty="0"/>
                  <a:t>   </a:t>
                </a:r>
                <a:r>
                  <a:rPr lang="en-US" sz="1350" b="1" dirty="0">
                    <a:solidFill>
                      <a:schemeClr val="accent2">
                        <a:lumMod val="75000"/>
                      </a:schemeClr>
                    </a:solidFill>
                  </a:rPr>
                  <a:t>HG</a:t>
                </a:r>
                <a:r>
                  <a:rPr lang="en-US" sz="1350" b="1" dirty="0"/>
                  <a:t>   Both</a:t>
                </a:r>
              </a:p>
            </p:txBody>
          </p:sp>
          <p:cxnSp>
            <p:nvCxnSpPr>
              <p:cNvPr id="12" name="Straight Arrow Connector 11"/>
              <p:cNvCxnSpPr/>
              <p:nvPr/>
            </p:nvCxnSpPr>
            <p:spPr>
              <a:xfrm>
                <a:off x="3514056" y="3480237"/>
                <a:ext cx="151519" cy="1754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18532" y="3112046"/>
                <a:ext cx="1067832" cy="327527"/>
              </a:xfrm>
              <a:prstGeom prst="rect">
                <a:avLst/>
              </a:prstGeom>
              <a:noFill/>
            </p:spPr>
            <p:txBody>
              <a:bodyPr wrap="square" rtlCol="0">
                <a:spAutoFit/>
              </a:bodyPr>
              <a:lstStyle/>
              <a:p>
                <a:r>
                  <a:rPr lang="en-US" sz="900" dirty="0"/>
                  <a:t>LG and HG differences </a:t>
                </a:r>
                <a:r>
                  <a:rPr lang="en-US" sz="900" dirty="0" smtClean="0"/>
                  <a:t>grows</a:t>
                </a:r>
                <a:endParaRPr lang="en-US" sz="900" dirty="0"/>
              </a:p>
            </p:txBody>
          </p:sp>
        </p:grpSp>
        <p:sp>
          <p:nvSpPr>
            <p:cNvPr id="14" name="Rectangle 13"/>
            <p:cNvSpPr/>
            <p:nvPr/>
          </p:nvSpPr>
          <p:spPr>
            <a:xfrm>
              <a:off x="3282536" y="1293584"/>
              <a:ext cx="1154483" cy="276999"/>
            </a:xfrm>
            <a:prstGeom prst="rect">
              <a:avLst/>
            </a:prstGeom>
          </p:spPr>
          <p:txBody>
            <a:bodyPr wrap="none">
              <a:spAutoFit/>
            </a:bodyPr>
            <a:lstStyle/>
            <a:p>
              <a:r>
                <a:rPr lang="en-US" sz="1200" dirty="0"/>
                <a:t> </a:t>
              </a:r>
              <a:r>
                <a:rPr lang="en-US" sz="1200" dirty="0" smtClean="0"/>
                <a:t>M5 (0.672 </a:t>
              </a:r>
              <a:r>
                <a:rPr lang="en-US" sz="1200" dirty="0"/>
                <a:t>µm)</a:t>
              </a:r>
            </a:p>
          </p:txBody>
        </p:sp>
        <p:sp>
          <p:nvSpPr>
            <p:cNvPr id="16" name="Rectangle 15"/>
            <p:cNvSpPr/>
            <p:nvPr/>
          </p:nvSpPr>
          <p:spPr>
            <a:xfrm>
              <a:off x="2076374" y="3167202"/>
              <a:ext cx="1154483" cy="276999"/>
            </a:xfrm>
            <a:prstGeom prst="rect">
              <a:avLst/>
            </a:prstGeom>
          </p:spPr>
          <p:txBody>
            <a:bodyPr wrap="none">
              <a:spAutoFit/>
            </a:bodyPr>
            <a:lstStyle/>
            <a:p>
              <a:r>
                <a:rPr lang="en-US" sz="1200" dirty="0"/>
                <a:t> </a:t>
              </a:r>
              <a:r>
                <a:rPr lang="en-US" sz="1200" dirty="0" smtClean="0"/>
                <a:t>M7 (0.865 </a:t>
              </a:r>
              <a:r>
                <a:rPr lang="en-US" sz="1200" dirty="0"/>
                <a:t>µm)</a:t>
              </a:r>
            </a:p>
          </p:txBody>
        </p:sp>
        <p:sp>
          <p:nvSpPr>
            <p:cNvPr id="17" name="Rectangle 16"/>
            <p:cNvSpPr/>
            <p:nvPr/>
          </p:nvSpPr>
          <p:spPr>
            <a:xfrm>
              <a:off x="7290785" y="1258808"/>
              <a:ext cx="1061509" cy="276999"/>
            </a:xfrm>
            <a:prstGeom prst="rect">
              <a:avLst/>
            </a:prstGeom>
          </p:spPr>
          <p:txBody>
            <a:bodyPr wrap="none">
              <a:spAutoFit/>
            </a:bodyPr>
            <a:lstStyle/>
            <a:p>
              <a:r>
                <a:rPr lang="en-US" sz="1200" dirty="0"/>
                <a:t> </a:t>
              </a:r>
              <a:r>
                <a:rPr lang="en-US" sz="1200" dirty="0" smtClean="0"/>
                <a:t>I1 (0.640 </a:t>
              </a:r>
              <a:r>
                <a:rPr lang="en-US" sz="1200" dirty="0"/>
                <a:t>µm)</a:t>
              </a:r>
            </a:p>
          </p:txBody>
        </p:sp>
        <p:sp>
          <p:nvSpPr>
            <p:cNvPr id="19" name="Rectangle 18"/>
            <p:cNvSpPr/>
            <p:nvPr/>
          </p:nvSpPr>
          <p:spPr>
            <a:xfrm>
              <a:off x="7290784" y="3167202"/>
              <a:ext cx="1061509" cy="276999"/>
            </a:xfrm>
            <a:prstGeom prst="rect">
              <a:avLst/>
            </a:prstGeom>
          </p:spPr>
          <p:txBody>
            <a:bodyPr wrap="none">
              <a:spAutoFit/>
            </a:bodyPr>
            <a:lstStyle/>
            <a:p>
              <a:r>
                <a:rPr lang="en-US" sz="1200" dirty="0"/>
                <a:t> </a:t>
              </a:r>
              <a:r>
                <a:rPr lang="en-US" sz="1200" dirty="0" smtClean="0"/>
                <a:t>I2 (0.865 </a:t>
              </a:r>
              <a:r>
                <a:rPr lang="en-US" sz="1200" dirty="0"/>
                <a:t>µm)</a:t>
              </a:r>
            </a:p>
          </p:txBody>
        </p:sp>
      </p:grpSp>
    </p:spTree>
    <p:extLst>
      <p:ext uri="{BB962C8B-B14F-4D97-AF65-F5344CB8AC3E}">
        <p14:creationId xmlns:p14="http://schemas.microsoft.com/office/powerpoint/2010/main" val="31034948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555" y="1187532"/>
            <a:ext cx="8840714" cy="6290506"/>
          </a:xfrm>
        </p:spPr>
        <p:txBody>
          <a:bodyPr>
            <a:normAutofit/>
          </a:bodyPr>
          <a:lstStyle/>
          <a:p>
            <a:r>
              <a:rPr lang="en-US" sz="2200" b="1" dirty="0" smtClean="0"/>
              <a:t>Objective: Independently quantify </a:t>
            </a:r>
            <a:r>
              <a:rPr lang="en-US" sz="2200" b="1" dirty="0"/>
              <a:t>the </a:t>
            </a:r>
            <a:r>
              <a:rPr lang="en-US" sz="2200" b="1" dirty="0" smtClean="0"/>
              <a:t>stability trends </a:t>
            </a:r>
            <a:r>
              <a:rPr lang="en-US" sz="2200" b="1" dirty="0"/>
              <a:t>(with uncertainty) </a:t>
            </a:r>
            <a:r>
              <a:rPr lang="en-US" sz="2200" b="1" dirty="0" smtClean="0"/>
              <a:t>for </a:t>
            </a:r>
            <a:r>
              <a:rPr lang="en-US" sz="2200" b="1" dirty="0"/>
              <a:t>NOAA and NASA N20 VIIRS </a:t>
            </a:r>
            <a:r>
              <a:rPr lang="en-US" sz="2200" b="1" dirty="0" smtClean="0"/>
              <a:t>VIS/NIR </a:t>
            </a:r>
            <a:r>
              <a:rPr lang="en-US" sz="2200" b="1" dirty="0"/>
              <a:t>SDRs using the daily DCC method. </a:t>
            </a:r>
            <a:endParaRPr lang="en-US" sz="2200" dirty="0" smtClean="0"/>
          </a:p>
          <a:p>
            <a:r>
              <a:rPr lang="en-US" sz="2200" b="1" dirty="0" smtClean="0"/>
              <a:t>Stability requirement for RSBs</a:t>
            </a:r>
            <a:r>
              <a:rPr lang="en-US" sz="2200" dirty="0" smtClean="0"/>
              <a:t>: 0.3% for mission long, more stringent for Ocean Color applications (0.1% desired) </a:t>
            </a:r>
            <a:endParaRPr lang="en-US" sz="2200" dirty="0"/>
          </a:p>
          <a:p>
            <a:r>
              <a:rPr lang="en-US" sz="2200" dirty="0" smtClean="0"/>
              <a:t>NOAA-20 </a:t>
            </a:r>
            <a:r>
              <a:rPr lang="en-US" sz="2200" dirty="0"/>
              <a:t>VIIRS data records are still short (3 years</a:t>
            </a:r>
            <a:r>
              <a:rPr lang="en-US" sz="2200" dirty="0" smtClean="0"/>
              <a:t>)</a:t>
            </a:r>
          </a:p>
          <a:p>
            <a:pPr lvl="1"/>
            <a:r>
              <a:rPr lang="en-US" sz="1900" dirty="0"/>
              <a:t>C</a:t>
            </a:r>
            <a:r>
              <a:rPr lang="en-US" sz="1900" dirty="0" smtClean="0"/>
              <a:t>hallenging </a:t>
            </a:r>
            <a:r>
              <a:rPr lang="en-US" sz="1900" dirty="0"/>
              <a:t>to quantity the small trends using most </a:t>
            </a:r>
            <a:r>
              <a:rPr lang="en-US" sz="1900" dirty="0" smtClean="0"/>
              <a:t>vicarious </a:t>
            </a:r>
            <a:r>
              <a:rPr lang="en-US" sz="1900" dirty="0"/>
              <a:t>methods:  </a:t>
            </a:r>
          </a:p>
          <a:p>
            <a:pPr lvl="1"/>
            <a:r>
              <a:rPr lang="en-US" sz="1900" dirty="0"/>
              <a:t>Limited data points are available so far for lunar </a:t>
            </a:r>
            <a:r>
              <a:rPr lang="en-US" sz="1900" dirty="0" err="1"/>
              <a:t>cal</a:t>
            </a:r>
            <a:r>
              <a:rPr lang="en-US" sz="1900" dirty="0"/>
              <a:t>, desert sites, SNO. </a:t>
            </a:r>
            <a:endParaRPr lang="en-US" sz="1900" dirty="0" smtClean="0"/>
          </a:p>
          <a:p>
            <a:r>
              <a:rPr lang="en-US" sz="2200" dirty="0" smtClean="0"/>
              <a:t>Daily </a:t>
            </a:r>
            <a:r>
              <a:rPr lang="en-US" sz="2200" dirty="0"/>
              <a:t>DCC time series </a:t>
            </a:r>
            <a:r>
              <a:rPr lang="en-US" sz="2200" dirty="0" smtClean="0"/>
              <a:t>(</a:t>
            </a:r>
            <a:r>
              <a:rPr lang="en-US" sz="2000" i="1" dirty="0"/>
              <a:t>Wang and Cao, 2020, IEEE </a:t>
            </a:r>
            <a:r>
              <a:rPr lang="en-US" sz="2000" i="1" dirty="0" smtClean="0"/>
              <a:t>JSTARS) </a:t>
            </a:r>
          </a:p>
          <a:p>
            <a:r>
              <a:rPr lang="en-US" sz="2200" dirty="0" smtClean="0"/>
              <a:t>DCC </a:t>
            </a:r>
            <a:r>
              <a:rPr lang="en-US" sz="2200" dirty="0"/>
              <a:t>mode time series are used for </a:t>
            </a:r>
            <a:r>
              <a:rPr lang="en-US" sz="2200" dirty="0" smtClean="0"/>
              <a:t>VIS/NIR </a:t>
            </a:r>
            <a:r>
              <a:rPr lang="en-US" sz="2200" dirty="0"/>
              <a:t>individual band calibration stability analysis.</a:t>
            </a:r>
          </a:p>
          <a:p>
            <a:endParaRPr lang="en-US" sz="2400" dirty="0"/>
          </a:p>
          <a:p>
            <a:endParaRPr lang="en-US" sz="2400" dirty="0"/>
          </a:p>
        </p:txBody>
      </p:sp>
      <p:sp>
        <p:nvSpPr>
          <p:cNvPr id="4" name="Slide Number Placeholder 3"/>
          <p:cNvSpPr>
            <a:spLocks noGrp="1"/>
          </p:cNvSpPr>
          <p:nvPr>
            <p:ph type="sldNum" sz="quarter" idx="12"/>
          </p:nvPr>
        </p:nvSpPr>
        <p:spPr/>
        <p:txBody>
          <a:bodyPr/>
          <a:lstStyle/>
          <a:p>
            <a:r>
              <a:rPr lang="en-US" smtClean="0"/>
              <a:t>Page | </a:t>
            </a:r>
            <a:fld id="{96E36F11-A39A-294D-A59D-6180D50ED29D}" type="slidenum">
              <a:rPr lang="en-US" smtClean="0"/>
              <a:pPr/>
              <a:t>8</a:t>
            </a:fld>
            <a:endParaRPr lang="en-US" dirty="0"/>
          </a:p>
        </p:txBody>
      </p:sp>
      <p:sp>
        <p:nvSpPr>
          <p:cNvPr id="5" name="Title 1"/>
          <p:cNvSpPr>
            <a:spLocks noGrp="1"/>
          </p:cNvSpPr>
          <p:nvPr>
            <p:ph type="title"/>
          </p:nvPr>
        </p:nvSpPr>
        <p:spPr>
          <a:xfrm>
            <a:off x="564776" y="64542"/>
            <a:ext cx="8229600" cy="822960"/>
          </a:xfrm>
        </p:spPr>
        <p:txBody>
          <a:bodyPr>
            <a:normAutofit/>
          </a:bodyPr>
          <a:lstStyle/>
          <a:p>
            <a:r>
              <a:rPr lang="en-US" sz="2400" dirty="0" smtClean="0"/>
              <a:t>Comparing </a:t>
            </a:r>
            <a:r>
              <a:rPr lang="en-US" sz="2400" dirty="0"/>
              <a:t>NOAA and NASA N20 </a:t>
            </a:r>
            <a:r>
              <a:rPr lang="en-US" sz="2400" dirty="0" smtClean="0"/>
              <a:t>VIIRS </a:t>
            </a:r>
            <a:br>
              <a:rPr lang="en-US" sz="2400" dirty="0" smtClean="0"/>
            </a:br>
            <a:r>
              <a:rPr lang="en-US" sz="2400" dirty="0" smtClean="0"/>
              <a:t>Stability </a:t>
            </a:r>
            <a:r>
              <a:rPr lang="en-US" sz="2400" dirty="0"/>
              <a:t>over DCCs</a:t>
            </a:r>
          </a:p>
        </p:txBody>
      </p:sp>
    </p:spTree>
    <p:extLst>
      <p:ext uri="{BB962C8B-B14F-4D97-AF65-F5344CB8AC3E}">
        <p14:creationId xmlns:p14="http://schemas.microsoft.com/office/powerpoint/2010/main" val="62381158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mtClean="0"/>
              <a:t>Page | </a:t>
            </a:r>
            <a:fld id="{96E36F11-A39A-294D-A59D-6180D50ED29D}" type="slidenum">
              <a:rPr lang="en-US" smtClean="0"/>
              <a:pPr/>
              <a:t>9</a:t>
            </a:fld>
            <a:endParaRPr lang="en-US" dirty="0"/>
          </a:p>
        </p:txBody>
      </p:sp>
      <p:grpSp>
        <p:nvGrpSpPr>
          <p:cNvPr id="5" name="Group 4"/>
          <p:cNvGrpSpPr/>
          <p:nvPr/>
        </p:nvGrpSpPr>
        <p:grpSpPr>
          <a:xfrm>
            <a:off x="-11030" y="1201683"/>
            <a:ext cx="4861812" cy="2690091"/>
            <a:chOff x="3038059" y="76200"/>
            <a:chExt cx="7239000" cy="4343400"/>
          </a:xfrm>
        </p:grpSpPr>
        <p:pic>
          <p:nvPicPr>
            <p:cNvPr id="6" name="Picture 5"/>
            <p:cNvPicPr>
              <a:picLocks noChangeAspect="1"/>
            </p:cNvPicPr>
            <p:nvPr/>
          </p:nvPicPr>
          <p:blipFill>
            <a:blip r:embed="rId3"/>
            <a:stretch>
              <a:fillRect/>
            </a:stretch>
          </p:blipFill>
          <p:spPr>
            <a:xfrm>
              <a:off x="3038059" y="76200"/>
              <a:ext cx="7239000" cy="4343400"/>
            </a:xfrm>
            <a:prstGeom prst="rect">
              <a:avLst/>
            </a:prstGeom>
          </p:spPr>
        </p:pic>
        <p:grpSp>
          <p:nvGrpSpPr>
            <p:cNvPr id="7" name="Group 6"/>
            <p:cNvGrpSpPr/>
            <p:nvPr/>
          </p:nvGrpSpPr>
          <p:grpSpPr>
            <a:xfrm>
              <a:off x="3744997" y="1023652"/>
              <a:ext cx="852219" cy="2448497"/>
              <a:chOff x="2407265" y="1180730"/>
              <a:chExt cx="841962" cy="2448497"/>
            </a:xfrm>
          </p:grpSpPr>
          <p:sp>
            <p:nvSpPr>
              <p:cNvPr id="8" name="Oval 7"/>
              <p:cNvSpPr/>
              <p:nvPr/>
            </p:nvSpPr>
            <p:spPr>
              <a:xfrm>
                <a:off x="2407265" y="1180730"/>
                <a:ext cx="841962" cy="646330"/>
              </a:xfrm>
              <a:prstGeom prst="ellipse">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2407265" y="2982897"/>
                <a:ext cx="841962" cy="646330"/>
              </a:xfrm>
              <a:prstGeom prst="ellipse">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0" name="TextBox 9"/>
          <p:cNvSpPr txBox="1"/>
          <p:nvPr/>
        </p:nvSpPr>
        <p:spPr>
          <a:xfrm>
            <a:off x="1" y="112195"/>
            <a:ext cx="9121268" cy="646331"/>
          </a:xfrm>
          <a:prstGeom prst="rect">
            <a:avLst/>
          </a:prstGeom>
          <a:noFill/>
        </p:spPr>
        <p:txBody>
          <a:bodyPr wrap="square" rtlCol="0">
            <a:spAutoFit/>
          </a:bodyPr>
          <a:lstStyle/>
          <a:p>
            <a:pPr algn="ctr"/>
            <a:r>
              <a:rPr lang="en-US" sz="3600" dirty="0" smtClean="0"/>
              <a:t>DCC Trending </a:t>
            </a:r>
            <a:r>
              <a:rPr lang="en-US" sz="3600" dirty="0"/>
              <a:t>for M1 and </a:t>
            </a:r>
            <a:r>
              <a:rPr lang="en-US" sz="3600" dirty="0" smtClean="0"/>
              <a:t>M2</a:t>
            </a:r>
            <a:endParaRPr lang="en-US" sz="3600" dirty="0"/>
          </a:p>
        </p:txBody>
      </p:sp>
      <p:sp>
        <p:nvSpPr>
          <p:cNvPr id="12" name="TextBox 11"/>
          <p:cNvSpPr txBox="1"/>
          <p:nvPr/>
        </p:nvSpPr>
        <p:spPr>
          <a:xfrm>
            <a:off x="1" y="4020839"/>
            <a:ext cx="9121268" cy="2862322"/>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M1 calibration is very stable</a:t>
            </a:r>
            <a:r>
              <a:rPr lang="en-US" sz="2400" dirty="0" smtClean="0"/>
              <a:t>.</a:t>
            </a:r>
          </a:p>
          <a:p>
            <a:pPr marL="800100" lvl="1" indent="-342900">
              <a:buFont typeface="Wingdings" panose="05000000000000000000" pitchFamily="2" charset="2"/>
              <a:buChar char="q"/>
            </a:pPr>
            <a:r>
              <a:rPr lang="en-US" sz="2000" dirty="0" smtClean="0"/>
              <a:t>Trends are within the uncertainty level for both NOAA and NASA</a:t>
            </a:r>
          </a:p>
          <a:p>
            <a:pPr marL="800100" lvl="1" indent="-342900">
              <a:buFont typeface="Wingdings" panose="05000000000000000000" pitchFamily="2" charset="2"/>
              <a:buChar char="q"/>
            </a:pPr>
            <a:r>
              <a:rPr lang="en-US" sz="2000" dirty="0" smtClean="0"/>
              <a:t>NASA M1 shows very small trend (NASA: -0.01%; NOAA: 0.06%, uncertainty ±0.07%/</a:t>
            </a:r>
            <a:r>
              <a:rPr lang="en-US" sz="2000" dirty="0" err="1" smtClean="0"/>
              <a:t>yr</a:t>
            </a:r>
            <a:r>
              <a:rPr lang="en-US" sz="2000" dirty="0" smtClean="0"/>
              <a:t> with 95% CI).</a:t>
            </a:r>
          </a:p>
          <a:p>
            <a:pPr marL="342900" indent="-342900">
              <a:buFont typeface="Arial" panose="020B0604020202020204" pitchFamily="34" charset="0"/>
              <a:buChar char="•"/>
            </a:pPr>
            <a:r>
              <a:rPr lang="en-US" sz="2400" b="1" dirty="0"/>
              <a:t>NOAA M2 shows no </a:t>
            </a:r>
            <a:r>
              <a:rPr lang="en-US" sz="2400" b="1" dirty="0" smtClean="0"/>
              <a:t>trend whereas NASA </a:t>
            </a:r>
            <a:r>
              <a:rPr lang="en-US" sz="2400" b="1" dirty="0"/>
              <a:t>M2 shows small downward trend </a:t>
            </a:r>
            <a:r>
              <a:rPr lang="en-US" sz="2400" dirty="0" smtClean="0"/>
              <a:t>of -0.15</a:t>
            </a:r>
            <a:r>
              <a:rPr lang="en-US" sz="2400" dirty="0"/>
              <a:t>%/</a:t>
            </a:r>
            <a:r>
              <a:rPr lang="en-US" sz="2400" dirty="0" smtClean="0"/>
              <a:t>year (consistent with NASA F-factor trend)</a:t>
            </a:r>
          </a:p>
          <a:p>
            <a:pPr marL="342900" indent="-342900">
              <a:buFont typeface="Arial" panose="020B0604020202020204" pitchFamily="34" charset="0"/>
              <a:buChar char="•"/>
            </a:pPr>
            <a:r>
              <a:rPr lang="en-US" sz="2400" dirty="0"/>
              <a:t>Results for M3 &amp; M4 are similar to M2</a:t>
            </a:r>
            <a:r>
              <a:rPr lang="en-US" sz="2400" dirty="0" smtClean="0"/>
              <a:t>.</a:t>
            </a:r>
          </a:p>
        </p:txBody>
      </p:sp>
      <p:pic>
        <p:nvPicPr>
          <p:cNvPr id="16" name="Picture 15"/>
          <p:cNvPicPr>
            <a:picLocks noChangeAspect="1"/>
          </p:cNvPicPr>
          <p:nvPr/>
        </p:nvPicPr>
        <p:blipFill>
          <a:blip r:embed="rId4"/>
          <a:stretch>
            <a:fillRect/>
          </a:stretch>
        </p:blipFill>
        <p:spPr>
          <a:xfrm>
            <a:off x="4677045" y="1201682"/>
            <a:ext cx="4518881" cy="2690091"/>
          </a:xfrm>
          <a:prstGeom prst="rect">
            <a:avLst/>
          </a:prstGeom>
        </p:spPr>
      </p:pic>
      <p:sp>
        <p:nvSpPr>
          <p:cNvPr id="2" name="Rectangle 1"/>
          <p:cNvSpPr/>
          <p:nvPr/>
        </p:nvSpPr>
        <p:spPr>
          <a:xfrm>
            <a:off x="656850" y="1457386"/>
            <a:ext cx="758541" cy="246221"/>
          </a:xfrm>
          <a:prstGeom prst="rect">
            <a:avLst/>
          </a:prstGeom>
        </p:spPr>
        <p:txBody>
          <a:bodyPr wrap="none">
            <a:spAutoFit/>
          </a:bodyPr>
          <a:lstStyle/>
          <a:p>
            <a:r>
              <a:rPr lang="en-US" sz="1000" dirty="0"/>
              <a:t>(0.412 µm)</a:t>
            </a:r>
          </a:p>
        </p:txBody>
      </p:sp>
      <p:sp>
        <p:nvSpPr>
          <p:cNvPr id="13" name="Rectangle 12"/>
          <p:cNvSpPr/>
          <p:nvPr/>
        </p:nvSpPr>
        <p:spPr>
          <a:xfrm>
            <a:off x="5343797" y="1486675"/>
            <a:ext cx="758541" cy="246221"/>
          </a:xfrm>
          <a:prstGeom prst="rect">
            <a:avLst/>
          </a:prstGeom>
        </p:spPr>
        <p:txBody>
          <a:bodyPr wrap="none">
            <a:spAutoFit/>
          </a:bodyPr>
          <a:lstStyle/>
          <a:p>
            <a:r>
              <a:rPr lang="en-US" sz="1000" dirty="0"/>
              <a:t>(</a:t>
            </a:r>
            <a:r>
              <a:rPr lang="en-US" sz="1000" dirty="0" smtClean="0"/>
              <a:t>0.445 </a:t>
            </a:r>
            <a:r>
              <a:rPr lang="en-US" sz="1000" dirty="0"/>
              <a:t>µm)</a:t>
            </a:r>
          </a:p>
        </p:txBody>
      </p:sp>
    </p:spTree>
    <p:extLst>
      <p:ext uri="{BB962C8B-B14F-4D97-AF65-F5344CB8AC3E}">
        <p14:creationId xmlns:p14="http://schemas.microsoft.com/office/powerpoint/2010/main" val="100584109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NPP_FOR.potx</Template>
  <TotalTime>84910</TotalTime>
  <Words>1371</Words>
  <Application>Microsoft Office PowerPoint</Application>
  <PresentationFormat>On-screen Show (4:3)</PresentationFormat>
  <Paragraphs>169</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ＭＳ Ｐゴシック</vt:lpstr>
      <vt:lpstr>Arial</vt:lpstr>
      <vt:lpstr>Calibri</vt:lpstr>
      <vt:lpstr>Wingdings</vt:lpstr>
      <vt:lpstr>NPP_FOR</vt:lpstr>
      <vt:lpstr>PowerPoint Presentation</vt:lpstr>
      <vt:lpstr>Background</vt:lpstr>
      <vt:lpstr>Using Lunar Calibration to Monitor NOAA-20  VIIRS calibration stability </vt:lpstr>
      <vt:lpstr>NASA (modeled) and NOAA F-factor Ratio</vt:lpstr>
      <vt:lpstr>Comparing NOAA and NASA Radiance Product (M1)</vt:lpstr>
      <vt:lpstr>Comparing NOAA and NASA Radiance Product (M2-4)</vt:lpstr>
      <vt:lpstr>Comparing NOAA and NASA VIIRS Radiance (M5-7, I1-2)</vt:lpstr>
      <vt:lpstr>Comparing NOAA and NASA N20 VIIRS  Stability over DCCs</vt:lpstr>
      <vt:lpstr>PowerPoint Presentation</vt:lpstr>
      <vt:lpstr>PowerPoint Presentation</vt:lpstr>
      <vt:lpstr>DCC Validation Summary NOAA (Constant F) vs NASA (C2) (1/6/2018 – 1/5/2021)</vt:lpstr>
      <vt:lpstr>A Dedicated Webpage Developed</vt:lpstr>
      <vt:lpstr>Summary</vt:lpstr>
      <vt:lpstr>Disclaimer</vt:lpstr>
      <vt:lpstr>PowerPoint Presentation</vt:lpstr>
      <vt:lpstr>Comparing NOAA and NASA VIIRS Radiance (SWIR Bands)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 ICVS-LTM Weekly Instrument Status Update   May 7, 2014</dc:title>
  <dc:creator>Ninghai Sun</dc:creator>
  <cp:lastModifiedBy>Sirish Uprety</cp:lastModifiedBy>
  <cp:revision>2041</cp:revision>
  <cp:lastPrinted>2017-07-22T19:01:53Z</cp:lastPrinted>
  <dcterms:created xsi:type="dcterms:W3CDTF">2011-10-05T18:31:57Z</dcterms:created>
  <dcterms:modified xsi:type="dcterms:W3CDTF">2021-03-30T20:03:48Z</dcterms:modified>
</cp:coreProperties>
</file>