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23" r:id="rId2"/>
    <p:sldId id="724" r:id="rId3"/>
    <p:sldId id="725" r:id="rId4"/>
    <p:sldId id="748" r:id="rId5"/>
    <p:sldId id="749" r:id="rId6"/>
    <p:sldId id="728" r:id="rId7"/>
    <p:sldId id="750" r:id="rId8"/>
    <p:sldId id="729" r:id="rId9"/>
    <p:sldId id="751" r:id="rId10"/>
    <p:sldId id="730" r:id="rId11"/>
    <p:sldId id="752" r:id="rId12"/>
    <p:sldId id="753" r:id="rId13"/>
    <p:sldId id="731" r:id="rId14"/>
    <p:sldId id="747" r:id="rId15"/>
    <p:sldId id="678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ADD4D"/>
    <a:srgbClr val="333333"/>
    <a:srgbClr val="0C45E4"/>
    <a:srgbClr val="0000FF"/>
    <a:srgbClr val="008000"/>
    <a:srgbClr val="5F5F5F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80" autoAdjust="0"/>
  </p:normalViewPr>
  <p:slideViewPr>
    <p:cSldViewPr snapToGrid="0">
      <p:cViewPr varScale="1">
        <p:scale>
          <a:sx n="72" d="100"/>
          <a:sy n="72" d="100"/>
        </p:scale>
        <p:origin x="-1613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3278" y="-91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image" Target="../media/image320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92234-694F-4A21-B402-D6EF75B289D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C0DE150-85FA-4F2D-A1BC-04F53813075F}">
          <dgm:prSet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box>
                      <m:boxPr>
                        <m:ctrlPr>
                          <a:rPr lang="zh-CN" sz="1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sSub>
                          <m:sSubPr>
                            <m:ctrlPr>
                              <a:rPr lang="zh-CN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𝐼𝑟𝑟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𝑘𝑛𝑚𝑖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0.025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zh-CN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△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</m:e>
                        </m:groupChr>
                      </m:e>
                    </m:box>
                    <m:sSub>
                      <m:sSubPr>
                        <m:ctrlPr>
                          <a:rPr lang="zh-CN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𝐼𝑟𝑟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𝑘𝑛𝑚𝑖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  <a:endParaRPr lang="zh-CN" sz="1200" dirty="0">
                <a:solidFill>
                  <a:schemeClr val="tx1"/>
                </a:solidFill>
              </a:endParaRPr>
            </a:p>
          </dgm:t>
        </dgm:pt>
      </mc:Choice>
      <mc:Fallback xmlns="">
        <dgm:pt modelId="{7C0DE150-85FA-4F2D-A1BC-04F53813075F}">
          <dgm:prSet custT="1"/>
          <dgm:spPr/>
          <dgm:t>
            <a:bodyPr/>
            <a:lstStyle/>
            <a:p>
              <a:pPr rtl="0"/>
              <a:r>
                <a:rPr lang="zh-CN" altLang="en-US" sz="1200" i="0" smtClean="0">
                  <a:solidFill>
                    <a:schemeClr val="tx1"/>
                  </a:solidFill>
                  <a:latin typeface="Cambria Math"/>
                </a:rPr>
                <a:t>□</a:t>
              </a:r>
              <a:r>
                <a:rPr lang="en-US" altLang="zh-CN" sz="1200" i="0" smtClean="0">
                  <a:solidFill>
                    <a:schemeClr val="tx1"/>
                  </a:solidFill>
                  <a:latin typeface="Cambria Math"/>
                </a:rPr>
                <a:t>(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〖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𝐼𝑟𝑟_𝑘𝑛𝑚𝑖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〗_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0.025</a:t>
              </a:r>
              <a:r>
                <a:rPr lang="zh-CN" altLang="en-US" sz="1200" i="0">
                  <a:solidFill>
                    <a:schemeClr val="tx1"/>
                  </a:solidFill>
                  <a:latin typeface="Cambria Math"/>
                </a:rPr>
                <a:t> →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┴(</a:t>
              </a:r>
              <a:r>
                <a:rPr lang="zh-CN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△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𝜆=1𝑛𝑚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) </a:t>
              </a:r>
              <a:r>
                <a:rPr lang="en-US" altLang="zh-CN" sz="1200" i="0" smtClean="0">
                  <a:solidFill>
                    <a:schemeClr val="tx1"/>
                  </a:solidFill>
                  <a:latin typeface="Cambria Math"/>
                </a:rPr>
                <a:t>)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〖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𝐼𝑟𝑟_𝑘𝑛𝑚𝑖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〗_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1</a:t>
              </a:r>
              <a:endParaRPr lang="zh-CN" sz="1200" dirty="0">
                <a:solidFill>
                  <a:schemeClr val="tx1"/>
                </a:solidFill>
              </a:endParaRPr>
            </a:p>
          </dgm:t>
        </dgm:pt>
      </mc:Fallback>
    </mc:AlternateContent>
    <dgm:pt modelId="{ECDC3322-77FD-42DE-A64F-E2EF8AAA0711}" type="parTrans" cxnId="{103B3A1F-80FF-4925-AF4B-20A3F1C8768E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dgm:pt modelId="{A85408BF-8AAE-4819-A045-E0569B80B4FB}" type="sibTrans" cxnId="{103B3A1F-80FF-4925-AF4B-20A3F1C8768E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C82FF9DE-A6D5-4318-8FA0-DC1D9B6F6B12}">
          <dgm:prSet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box>
                      <m:boxPr>
                        <m:ctrlPr>
                          <a:rPr lang="zh-CN" sz="1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sSub>
                          <m:sSubPr>
                            <m:ctrlPr>
                              <a:rPr lang="zh-CN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𝐼𝑟𝑟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𝑘𝑛𝑚𝑖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0.025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zh-CN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△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=0.1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</m:e>
                        </m:groupChr>
                      </m:e>
                    </m:box>
                    <m:sSub>
                      <m:sSubPr>
                        <m:ctrlPr>
                          <a:rPr lang="zh-CN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𝐼𝑟𝑟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𝑘𝑛𝑚𝑖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</m:sub>
                    </m:sSub>
                  </m:oMath>
                </m:oMathPara>
              </a14:m>
              <a:endParaRPr lang="zh-CN" sz="1200" dirty="0">
                <a:solidFill>
                  <a:schemeClr val="tx1"/>
                </a:solidFill>
              </a:endParaRPr>
            </a:p>
          </dgm:t>
        </dgm:pt>
      </mc:Choice>
      <mc:Fallback xmlns="">
        <dgm:pt modelId="{C82FF9DE-A6D5-4318-8FA0-DC1D9B6F6B12}">
          <dgm:prSet custT="1"/>
          <dgm:spPr/>
          <dgm:t>
            <a:bodyPr/>
            <a:lstStyle/>
            <a:p>
              <a:pPr rtl="0"/>
              <a:r>
                <a:rPr lang="zh-CN" altLang="en-US" sz="1200" i="0" smtClean="0">
                  <a:solidFill>
                    <a:schemeClr val="tx1"/>
                  </a:solidFill>
                  <a:latin typeface="Cambria Math"/>
                </a:rPr>
                <a:t>□</a:t>
              </a:r>
              <a:r>
                <a:rPr lang="en-US" altLang="zh-CN" sz="1200" i="0" smtClean="0">
                  <a:solidFill>
                    <a:schemeClr val="tx1"/>
                  </a:solidFill>
                  <a:latin typeface="Cambria Math"/>
                </a:rPr>
                <a:t>(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〖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𝐼𝑟𝑟_𝑘𝑛𝑚𝑖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〗_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0.025</a:t>
              </a:r>
              <a:r>
                <a:rPr lang="zh-CN" altLang="en-US" sz="1200" i="0">
                  <a:solidFill>
                    <a:schemeClr val="tx1"/>
                  </a:solidFill>
                  <a:latin typeface="Cambria Math"/>
                </a:rPr>
                <a:t> →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┴(</a:t>
              </a:r>
              <a:r>
                <a:rPr lang="zh-CN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△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𝜆=0.1𝑛𝑚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) </a:t>
              </a:r>
              <a:r>
                <a:rPr lang="en-US" altLang="zh-CN" sz="1200" i="0" smtClean="0">
                  <a:solidFill>
                    <a:schemeClr val="tx1"/>
                  </a:solidFill>
                  <a:latin typeface="Cambria Math"/>
                </a:rPr>
                <a:t>)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〖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𝐼𝑟𝑟_𝑘𝑛𝑚𝑖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〗_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0.1</a:t>
              </a:r>
              <a:endParaRPr lang="zh-CN" sz="1200" dirty="0">
                <a:solidFill>
                  <a:schemeClr val="tx1"/>
                </a:solidFill>
              </a:endParaRPr>
            </a:p>
          </dgm:t>
        </dgm:pt>
      </mc:Fallback>
    </mc:AlternateContent>
    <dgm:pt modelId="{CD25AEB3-C6F8-4956-BAD2-EE2BF798AA67}" type="parTrans" cxnId="{6E563FAC-756E-4D7E-ACCC-76747180339D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dgm:pt modelId="{4671B52C-F996-4A3C-A940-7D6E14252586}" type="sibTrans" cxnId="{6E563FAC-756E-4D7E-ACCC-76747180339D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344323BB-6A51-4BF4-9A8B-974EA47E994B}">
          <dgm:prSet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sz="1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𝐼𝑟𝑟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𝑘𝑛𝑚𝑖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𝐼𝑟𝑟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𝑏𝑎𝑠𝑒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𝑙𝑜𝑤𝑠𝑎𝑚𝑝</m:t>
                        </m:r>
                      </m:sub>
                    </m:sSub>
                  </m:oMath>
                </m:oMathPara>
              </a14:m>
              <a:endParaRPr lang="zh-CN" sz="1200" dirty="0">
                <a:solidFill>
                  <a:schemeClr val="tx1"/>
                </a:solidFill>
              </a:endParaRPr>
            </a:p>
          </dgm:t>
        </dgm:pt>
      </mc:Choice>
      <mc:Fallback xmlns="">
        <dgm:pt modelId="{344323BB-6A51-4BF4-9A8B-974EA47E994B}">
          <dgm:prSet custT="1"/>
          <dgm:spPr/>
          <dgm:t>
            <a:bodyPr/>
            <a:lstStyle/>
            <a:p>
              <a:pPr rtl="0"/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〖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𝐼𝑟𝑟_𝑘𝑛𝑚𝑖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〗_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1</a:t>
              </a:r>
              <a:r>
                <a:rPr lang="zh-CN" altLang="en-US" sz="1200" i="0" smtClean="0">
                  <a:solidFill>
                    <a:schemeClr val="tx1"/>
                  </a:solidFill>
                  <a:latin typeface="Cambria Math"/>
                </a:rPr>
                <a:t>∕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〖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𝐼𝑟𝑟_𝑏𝑎𝑠𝑒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〗_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1</a:t>
              </a:r>
              <a:r>
                <a:rPr lang="en-US" sz="1200" i="0">
                  <a:solidFill>
                    <a:schemeClr val="tx1"/>
                  </a:solidFill>
                  <a:latin typeface="Cambria Math"/>
                </a:rPr>
                <a:t> 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=𝑅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_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𝑙𝑜𝑤𝑠𝑎𝑚𝑝</a:t>
              </a:r>
              <a:endParaRPr lang="zh-CN" sz="1200" dirty="0">
                <a:solidFill>
                  <a:schemeClr val="tx1"/>
                </a:solidFill>
              </a:endParaRPr>
            </a:p>
          </dgm:t>
        </dgm:pt>
      </mc:Fallback>
    </mc:AlternateContent>
    <dgm:pt modelId="{FB016734-96B5-46AE-A6AC-10A1A6C35DD0}" type="parTrans" cxnId="{678BC0E5-2D6E-48FC-A789-70F76F521998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dgm:pt modelId="{06D7BC16-80DA-4F4C-932C-5D4CC10BA297}" type="sibTrans" cxnId="{678BC0E5-2D6E-48FC-A789-70F76F521998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F4223C07-B959-4F93-BBF8-69822FC1E8D2}">
          <dgm:prSet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Regrid</m:t>
                    </m:r>
                    <m:d>
                      <m:dPr>
                        <m:ctrlPr>
                          <a:rPr lang="zh-CN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𝑙𝑜𝑤𝑠𝑎𝑚𝑝</m:t>
                            </m:r>
                          </m:sub>
                        </m:sSub>
                      </m:e>
                    </m:d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h𝑖𝑠𝑎𝑚𝑝</m:t>
                        </m:r>
                      </m:sub>
                    </m:sSub>
                  </m:oMath>
                </m:oMathPara>
              </a14:m>
              <a:endParaRPr lang="zh-CN" sz="1200">
                <a:solidFill>
                  <a:schemeClr val="tx1"/>
                </a:solidFill>
              </a:endParaRPr>
            </a:p>
          </dgm:t>
        </dgm:pt>
      </mc:Choice>
      <mc:Fallback xmlns="">
        <dgm:pt modelId="{F4223C07-B959-4F93-BBF8-69822FC1E8D2}">
          <dgm:prSet custT="1"/>
          <dgm:spPr/>
          <dgm:t>
            <a:bodyPr/>
            <a:lstStyle/>
            <a:p>
              <a:pPr rtl="0"/>
              <a:r>
                <a:rPr lang="en-US" sz="12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Regrid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(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𝑅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_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𝑙𝑜𝑤𝑠𝑎𝑚𝑝</a:t>
              </a:r>
              <a:r>
                <a:rPr lang="en-US" sz="1200" i="0">
                  <a:solidFill>
                    <a:schemeClr val="tx1"/>
                  </a:solidFill>
                  <a:latin typeface="Cambria Math"/>
                </a:rPr>
                <a:t> )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=𝑅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_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ℎ𝑖𝑠𝑎𝑚𝑝</a:t>
              </a:r>
              <a:endParaRPr lang="zh-CN" sz="1200">
                <a:solidFill>
                  <a:schemeClr val="tx1"/>
                </a:solidFill>
              </a:endParaRPr>
            </a:p>
          </dgm:t>
        </dgm:pt>
      </mc:Fallback>
    </mc:AlternateContent>
    <dgm:pt modelId="{D3A4F0A6-76BC-40D2-8A96-7939A35E2587}" type="parTrans" cxnId="{C62D0718-24B7-47E8-B994-51CC875F662C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dgm:pt modelId="{4C60EA66-2078-49A4-8693-1B2116CC1802}" type="sibTrans" cxnId="{C62D0718-24B7-47E8-B994-51CC875F662C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CFADE02A-0040-4F6E-A127-2882015E7FF9}">
          <dgm:prSet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sz="1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𝐼𝑟𝑟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𝑘𝑛𝑚𝑖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h𝑖𝑠𝑎𝑚𝑝</m:t>
                            </m:r>
                          </m:sub>
                        </m:sSub>
                      </m:den>
                    </m:f>
                    <m:r>
                      <a:rPr lang="en-US" sz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𝐼𝑟𝑟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𝑏𝑎𝑠𝑒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</m:sub>
                    </m:sSub>
                  </m:oMath>
                </m:oMathPara>
              </a14:m>
              <a:endParaRPr lang="zh-CN" sz="1200">
                <a:solidFill>
                  <a:schemeClr val="tx1"/>
                </a:solidFill>
              </a:endParaRPr>
            </a:p>
          </dgm:t>
        </dgm:pt>
      </mc:Choice>
      <mc:Fallback xmlns="">
        <dgm:pt modelId="{CFADE02A-0040-4F6E-A127-2882015E7FF9}">
          <dgm:prSet custT="1"/>
          <dgm:spPr/>
          <dgm:t>
            <a:bodyPr/>
            <a:lstStyle/>
            <a:p>
              <a:pPr rtl="0"/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〖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𝐼𝑟𝑟_𝑘𝑛𝑚𝑖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〗_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0.1</a:t>
              </a:r>
              <a:r>
                <a:rPr lang="zh-CN" altLang="en-US" sz="1200" i="0" smtClean="0">
                  <a:solidFill>
                    <a:schemeClr val="tx1"/>
                  </a:solidFill>
                  <a:latin typeface="Cambria Math"/>
                </a:rPr>
                <a:t>∕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𝑅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_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ℎ𝑖𝑠𝑎𝑚𝑝</a:t>
              </a:r>
              <a:r>
                <a:rPr lang="en-US" sz="1200" i="0">
                  <a:solidFill>
                    <a:schemeClr val="tx1"/>
                  </a:solidFill>
                  <a:latin typeface="Cambria Math"/>
                </a:rPr>
                <a:t> 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=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〖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𝐼𝑟𝑟_𝑏𝑎𝑠𝑒</a:t>
              </a:r>
              <a:r>
                <a:rPr lang="en-US" altLang="zh-CN" sz="1200" i="0">
                  <a:solidFill>
                    <a:schemeClr val="tx1"/>
                  </a:solidFill>
                  <a:latin typeface="Cambria Math"/>
                </a:rPr>
                <a:t>〗_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0.1</a:t>
              </a:r>
              <a:endParaRPr lang="zh-CN" sz="1200">
                <a:solidFill>
                  <a:schemeClr val="tx1"/>
                </a:solidFill>
              </a:endParaRPr>
            </a:p>
          </dgm:t>
        </dgm:pt>
      </mc:Fallback>
    </mc:AlternateContent>
    <dgm:pt modelId="{50012043-0782-46B5-B8D6-A369F810E753}" type="parTrans" cxnId="{87BE52EC-18B6-42EB-86ED-1215BE7C2227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dgm:pt modelId="{E44DA9FF-1EC8-44FA-A156-CB54791E045C}" type="sibTrans" cxnId="{87BE52EC-18B6-42EB-86ED-1215BE7C2227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dgm:pt modelId="{8F0D4CFE-FA83-43F5-8699-B043EE1D9479}" type="pres">
      <dgm:prSet presAssocID="{2AF92234-694F-4A21-B402-D6EF75B289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F91F0A-7646-4D5C-B0DE-9D724CD655F7}" type="pres">
      <dgm:prSet presAssocID="{7C0DE150-85FA-4F2D-A1BC-04F53813075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5CC606-2974-4695-910A-5D9FBC4D21A4}" type="pres">
      <dgm:prSet presAssocID="{A85408BF-8AAE-4819-A045-E0569B80B4FB}" presName="spacer" presStyleCnt="0"/>
      <dgm:spPr/>
      <dgm:t>
        <a:bodyPr/>
        <a:lstStyle/>
        <a:p>
          <a:endParaRPr lang="zh-CN" altLang="en-US"/>
        </a:p>
      </dgm:t>
    </dgm:pt>
    <dgm:pt modelId="{7D1B4C3A-6167-4B8F-99F7-263FB3472AD9}" type="pres">
      <dgm:prSet presAssocID="{C82FF9DE-A6D5-4318-8FA0-DC1D9B6F6B1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AE50B6-C85D-470A-8DA2-69086A78C61B}" type="pres">
      <dgm:prSet presAssocID="{4671B52C-F996-4A3C-A940-7D6E14252586}" presName="spacer" presStyleCnt="0"/>
      <dgm:spPr/>
      <dgm:t>
        <a:bodyPr/>
        <a:lstStyle/>
        <a:p>
          <a:endParaRPr lang="zh-CN" altLang="en-US"/>
        </a:p>
      </dgm:t>
    </dgm:pt>
    <dgm:pt modelId="{7115FF26-79BD-480F-A764-BD5F8DD78E69}" type="pres">
      <dgm:prSet presAssocID="{344323BB-6A51-4BF4-9A8B-974EA47E994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92B4EF-6427-4A21-8D91-80357CE61137}" type="pres">
      <dgm:prSet presAssocID="{06D7BC16-80DA-4F4C-932C-5D4CC10BA297}" presName="spacer" presStyleCnt="0"/>
      <dgm:spPr/>
      <dgm:t>
        <a:bodyPr/>
        <a:lstStyle/>
        <a:p>
          <a:endParaRPr lang="zh-CN" altLang="en-US"/>
        </a:p>
      </dgm:t>
    </dgm:pt>
    <dgm:pt modelId="{2FF4C44E-45A0-4814-A423-55776EE24227}" type="pres">
      <dgm:prSet presAssocID="{F4223C07-B959-4F93-BBF8-69822FC1E8D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8C2E2C-8F1E-4E95-B217-422EC62A5C6B}" type="pres">
      <dgm:prSet presAssocID="{4C60EA66-2078-49A4-8693-1B2116CC1802}" presName="spacer" presStyleCnt="0"/>
      <dgm:spPr/>
      <dgm:t>
        <a:bodyPr/>
        <a:lstStyle/>
        <a:p>
          <a:endParaRPr lang="zh-CN" altLang="en-US"/>
        </a:p>
      </dgm:t>
    </dgm:pt>
    <dgm:pt modelId="{A4B3B170-E59E-42D6-82C4-5B896C0D5805}" type="pres">
      <dgm:prSet presAssocID="{CFADE02A-0040-4F6E-A127-2882015E7FF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E563FAC-756E-4D7E-ACCC-76747180339D}" srcId="{2AF92234-694F-4A21-B402-D6EF75B289D1}" destId="{C82FF9DE-A6D5-4318-8FA0-DC1D9B6F6B12}" srcOrd="1" destOrd="0" parTransId="{CD25AEB3-C6F8-4956-BAD2-EE2BF798AA67}" sibTransId="{4671B52C-F996-4A3C-A940-7D6E14252586}"/>
    <dgm:cxn modelId="{C8754A3E-95EC-4E94-8C9F-171650ECF20F}" type="presOf" srcId="{344323BB-6A51-4BF4-9A8B-974EA47E994B}" destId="{7115FF26-79BD-480F-A764-BD5F8DD78E69}" srcOrd="0" destOrd="0" presId="urn:microsoft.com/office/officeart/2005/8/layout/vList2"/>
    <dgm:cxn modelId="{E8AC6C3A-418D-46F2-961A-03D9F3D86317}" type="presOf" srcId="{2AF92234-694F-4A21-B402-D6EF75B289D1}" destId="{8F0D4CFE-FA83-43F5-8699-B043EE1D9479}" srcOrd="0" destOrd="0" presId="urn:microsoft.com/office/officeart/2005/8/layout/vList2"/>
    <dgm:cxn modelId="{678BC0E5-2D6E-48FC-A789-70F76F521998}" srcId="{2AF92234-694F-4A21-B402-D6EF75B289D1}" destId="{344323BB-6A51-4BF4-9A8B-974EA47E994B}" srcOrd="2" destOrd="0" parTransId="{FB016734-96B5-46AE-A6AC-10A1A6C35DD0}" sibTransId="{06D7BC16-80DA-4F4C-932C-5D4CC10BA297}"/>
    <dgm:cxn modelId="{50491523-FE20-435E-913D-4F8F4840B82A}" type="presOf" srcId="{7C0DE150-85FA-4F2D-A1BC-04F53813075F}" destId="{4DF91F0A-7646-4D5C-B0DE-9D724CD655F7}" srcOrd="0" destOrd="0" presId="urn:microsoft.com/office/officeart/2005/8/layout/vList2"/>
    <dgm:cxn modelId="{ED57965A-3A75-4EC9-AEEE-00BC79F06DBE}" type="presOf" srcId="{C82FF9DE-A6D5-4318-8FA0-DC1D9B6F6B12}" destId="{7D1B4C3A-6167-4B8F-99F7-263FB3472AD9}" srcOrd="0" destOrd="0" presId="urn:microsoft.com/office/officeart/2005/8/layout/vList2"/>
    <dgm:cxn modelId="{29246F4E-73FA-40E6-A4C8-4DBF3254116B}" type="presOf" srcId="{CFADE02A-0040-4F6E-A127-2882015E7FF9}" destId="{A4B3B170-E59E-42D6-82C4-5B896C0D5805}" srcOrd="0" destOrd="0" presId="urn:microsoft.com/office/officeart/2005/8/layout/vList2"/>
    <dgm:cxn modelId="{87BE52EC-18B6-42EB-86ED-1215BE7C2227}" srcId="{2AF92234-694F-4A21-B402-D6EF75B289D1}" destId="{CFADE02A-0040-4F6E-A127-2882015E7FF9}" srcOrd="4" destOrd="0" parTransId="{50012043-0782-46B5-B8D6-A369F810E753}" sibTransId="{E44DA9FF-1EC8-44FA-A156-CB54791E045C}"/>
    <dgm:cxn modelId="{76B0DF41-75E8-4751-A82E-01B52ACE971B}" type="presOf" srcId="{F4223C07-B959-4F93-BBF8-69822FC1E8D2}" destId="{2FF4C44E-45A0-4814-A423-55776EE24227}" srcOrd="0" destOrd="0" presId="urn:microsoft.com/office/officeart/2005/8/layout/vList2"/>
    <dgm:cxn modelId="{C62D0718-24B7-47E8-B994-51CC875F662C}" srcId="{2AF92234-694F-4A21-B402-D6EF75B289D1}" destId="{F4223C07-B959-4F93-BBF8-69822FC1E8D2}" srcOrd="3" destOrd="0" parTransId="{D3A4F0A6-76BC-40D2-8A96-7939A35E2587}" sibTransId="{4C60EA66-2078-49A4-8693-1B2116CC1802}"/>
    <dgm:cxn modelId="{103B3A1F-80FF-4925-AF4B-20A3F1C8768E}" srcId="{2AF92234-694F-4A21-B402-D6EF75B289D1}" destId="{7C0DE150-85FA-4F2D-A1BC-04F53813075F}" srcOrd="0" destOrd="0" parTransId="{ECDC3322-77FD-42DE-A64F-E2EF8AAA0711}" sibTransId="{A85408BF-8AAE-4819-A045-E0569B80B4FB}"/>
    <dgm:cxn modelId="{EFC098FA-5C34-41C4-BDF7-3443BDE869E3}" type="presParOf" srcId="{8F0D4CFE-FA83-43F5-8699-B043EE1D9479}" destId="{4DF91F0A-7646-4D5C-B0DE-9D724CD655F7}" srcOrd="0" destOrd="0" presId="urn:microsoft.com/office/officeart/2005/8/layout/vList2"/>
    <dgm:cxn modelId="{97D99FCC-D90A-412B-A2B9-01EB6F27C919}" type="presParOf" srcId="{8F0D4CFE-FA83-43F5-8699-B043EE1D9479}" destId="{9C5CC606-2974-4695-910A-5D9FBC4D21A4}" srcOrd="1" destOrd="0" presId="urn:microsoft.com/office/officeart/2005/8/layout/vList2"/>
    <dgm:cxn modelId="{9BCAA695-8BBB-4DD6-9AA0-454BB6C4B73A}" type="presParOf" srcId="{8F0D4CFE-FA83-43F5-8699-B043EE1D9479}" destId="{7D1B4C3A-6167-4B8F-99F7-263FB3472AD9}" srcOrd="2" destOrd="0" presId="urn:microsoft.com/office/officeart/2005/8/layout/vList2"/>
    <dgm:cxn modelId="{F4CE207D-F020-41BC-A9BB-3492269B3D71}" type="presParOf" srcId="{8F0D4CFE-FA83-43F5-8699-B043EE1D9479}" destId="{92AE50B6-C85D-470A-8DA2-69086A78C61B}" srcOrd="3" destOrd="0" presId="urn:microsoft.com/office/officeart/2005/8/layout/vList2"/>
    <dgm:cxn modelId="{9F573D5D-1E03-4DC0-B423-3EAFD07BD69E}" type="presParOf" srcId="{8F0D4CFE-FA83-43F5-8699-B043EE1D9479}" destId="{7115FF26-79BD-480F-A764-BD5F8DD78E69}" srcOrd="4" destOrd="0" presId="urn:microsoft.com/office/officeart/2005/8/layout/vList2"/>
    <dgm:cxn modelId="{5AA10275-049A-44E4-8EB5-BE6FDA427F55}" type="presParOf" srcId="{8F0D4CFE-FA83-43F5-8699-B043EE1D9479}" destId="{8C92B4EF-6427-4A21-8D91-80357CE61137}" srcOrd="5" destOrd="0" presId="urn:microsoft.com/office/officeart/2005/8/layout/vList2"/>
    <dgm:cxn modelId="{2AECA15F-697B-43AF-AB46-03E022725BDE}" type="presParOf" srcId="{8F0D4CFE-FA83-43F5-8699-B043EE1D9479}" destId="{2FF4C44E-45A0-4814-A423-55776EE24227}" srcOrd="6" destOrd="0" presId="urn:microsoft.com/office/officeart/2005/8/layout/vList2"/>
    <dgm:cxn modelId="{65F6A017-6CDE-42C0-80F0-AD203DC474E3}" type="presParOf" srcId="{8F0D4CFE-FA83-43F5-8699-B043EE1D9479}" destId="{018C2E2C-8F1E-4E95-B217-422EC62A5C6B}" srcOrd="7" destOrd="0" presId="urn:microsoft.com/office/officeart/2005/8/layout/vList2"/>
    <dgm:cxn modelId="{A3F77BD6-50C5-4059-AE6E-6DBB4DA185E2}" type="presParOf" srcId="{8F0D4CFE-FA83-43F5-8699-B043EE1D9479}" destId="{A4B3B170-E59E-42D6-82C4-5B896C0D580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F92234-694F-4A21-B402-D6EF75B289D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7C0DE150-85FA-4F2D-A1BC-04F53813075F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ECDC3322-77FD-42DE-A64F-E2EF8AAA0711}" type="parTrans" cxnId="{103B3A1F-80FF-4925-AF4B-20A3F1C8768E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dgm:pt modelId="{A85408BF-8AAE-4819-A045-E0569B80B4FB}" type="sibTrans" cxnId="{103B3A1F-80FF-4925-AF4B-20A3F1C8768E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dgm:pt modelId="{C82FF9DE-A6D5-4318-8FA0-DC1D9B6F6B12}">
      <dgm:prSet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CD25AEB3-C6F8-4956-BAD2-EE2BF798AA67}" type="parTrans" cxnId="{6E563FAC-756E-4D7E-ACCC-76747180339D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dgm:pt modelId="{4671B52C-F996-4A3C-A940-7D6E14252586}" type="sibTrans" cxnId="{6E563FAC-756E-4D7E-ACCC-76747180339D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dgm:pt modelId="{344323BB-6A51-4BF4-9A8B-974EA47E994B}">
      <dgm:prSet custT="1"/>
      <dgm:spPr>
        <a:blipFill rotWithShape="1">
          <a:blip xmlns:r="http://schemas.openxmlformats.org/officeDocument/2006/relationships" r:embed="rId3"/>
          <a:stretch>
            <a:fillRect t="-31111" b="-41111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FB016734-96B5-46AE-A6AC-10A1A6C35DD0}" type="parTrans" cxnId="{678BC0E5-2D6E-48FC-A789-70F76F521998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dgm:pt modelId="{06D7BC16-80DA-4F4C-932C-5D4CC10BA297}" type="sibTrans" cxnId="{678BC0E5-2D6E-48FC-A789-70F76F521998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dgm:pt modelId="{F4223C07-B959-4F93-BBF8-69822FC1E8D2}">
      <dgm:prSet custT="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D3A4F0A6-76BC-40D2-8A96-7939A35E2587}" type="parTrans" cxnId="{C62D0718-24B7-47E8-B994-51CC875F662C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dgm:pt modelId="{4C60EA66-2078-49A4-8693-1B2116CC1802}" type="sibTrans" cxnId="{C62D0718-24B7-47E8-B994-51CC875F662C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dgm:pt modelId="{CFADE02A-0040-4F6E-A127-2882015E7FF9}">
      <dgm:prSet custT="1"/>
      <dgm:spPr>
        <a:blipFill rotWithShape="1">
          <a:blip xmlns:r="http://schemas.openxmlformats.org/officeDocument/2006/relationships" r:embed="rId5"/>
          <a:stretch>
            <a:fillRect t="-31111" b="-41111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50012043-0782-46B5-B8D6-A369F810E753}" type="parTrans" cxnId="{87BE52EC-18B6-42EB-86ED-1215BE7C2227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dgm:pt modelId="{E44DA9FF-1EC8-44FA-A156-CB54791E045C}" type="sibTrans" cxnId="{87BE52EC-18B6-42EB-86ED-1215BE7C2227}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dgm:pt modelId="{8F0D4CFE-FA83-43F5-8699-B043EE1D9479}" type="pres">
      <dgm:prSet presAssocID="{2AF92234-694F-4A21-B402-D6EF75B289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DF91F0A-7646-4D5C-B0DE-9D724CD655F7}" type="pres">
      <dgm:prSet presAssocID="{7C0DE150-85FA-4F2D-A1BC-04F53813075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5CC606-2974-4695-910A-5D9FBC4D21A4}" type="pres">
      <dgm:prSet presAssocID="{A85408BF-8AAE-4819-A045-E0569B80B4FB}" presName="spacer" presStyleCnt="0"/>
      <dgm:spPr/>
      <dgm:t>
        <a:bodyPr/>
        <a:lstStyle/>
        <a:p>
          <a:endParaRPr lang="zh-CN" altLang="en-US"/>
        </a:p>
      </dgm:t>
    </dgm:pt>
    <dgm:pt modelId="{7D1B4C3A-6167-4B8F-99F7-263FB3472AD9}" type="pres">
      <dgm:prSet presAssocID="{C82FF9DE-A6D5-4318-8FA0-DC1D9B6F6B1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AE50B6-C85D-470A-8DA2-69086A78C61B}" type="pres">
      <dgm:prSet presAssocID="{4671B52C-F996-4A3C-A940-7D6E14252586}" presName="spacer" presStyleCnt="0"/>
      <dgm:spPr/>
      <dgm:t>
        <a:bodyPr/>
        <a:lstStyle/>
        <a:p>
          <a:endParaRPr lang="zh-CN" altLang="en-US"/>
        </a:p>
      </dgm:t>
    </dgm:pt>
    <dgm:pt modelId="{7115FF26-79BD-480F-A764-BD5F8DD78E69}" type="pres">
      <dgm:prSet presAssocID="{344323BB-6A51-4BF4-9A8B-974EA47E994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92B4EF-6427-4A21-8D91-80357CE61137}" type="pres">
      <dgm:prSet presAssocID="{06D7BC16-80DA-4F4C-932C-5D4CC10BA297}" presName="spacer" presStyleCnt="0"/>
      <dgm:spPr/>
      <dgm:t>
        <a:bodyPr/>
        <a:lstStyle/>
        <a:p>
          <a:endParaRPr lang="zh-CN" altLang="en-US"/>
        </a:p>
      </dgm:t>
    </dgm:pt>
    <dgm:pt modelId="{2FF4C44E-45A0-4814-A423-55776EE24227}" type="pres">
      <dgm:prSet presAssocID="{F4223C07-B959-4F93-BBF8-69822FC1E8D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8C2E2C-8F1E-4E95-B217-422EC62A5C6B}" type="pres">
      <dgm:prSet presAssocID="{4C60EA66-2078-49A4-8693-1B2116CC1802}" presName="spacer" presStyleCnt="0"/>
      <dgm:spPr/>
      <dgm:t>
        <a:bodyPr/>
        <a:lstStyle/>
        <a:p>
          <a:endParaRPr lang="zh-CN" altLang="en-US"/>
        </a:p>
      </dgm:t>
    </dgm:pt>
    <dgm:pt modelId="{A4B3B170-E59E-42D6-82C4-5B896C0D5805}" type="pres">
      <dgm:prSet presAssocID="{CFADE02A-0040-4F6E-A127-2882015E7FF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E563FAC-756E-4D7E-ACCC-76747180339D}" srcId="{2AF92234-694F-4A21-B402-D6EF75B289D1}" destId="{C82FF9DE-A6D5-4318-8FA0-DC1D9B6F6B12}" srcOrd="1" destOrd="0" parTransId="{CD25AEB3-C6F8-4956-BAD2-EE2BF798AA67}" sibTransId="{4671B52C-F996-4A3C-A940-7D6E14252586}"/>
    <dgm:cxn modelId="{C8754A3E-95EC-4E94-8C9F-171650ECF20F}" type="presOf" srcId="{344323BB-6A51-4BF4-9A8B-974EA47E994B}" destId="{7115FF26-79BD-480F-A764-BD5F8DD78E69}" srcOrd="0" destOrd="0" presId="urn:microsoft.com/office/officeart/2005/8/layout/vList2"/>
    <dgm:cxn modelId="{678BC0E5-2D6E-48FC-A789-70F76F521998}" srcId="{2AF92234-694F-4A21-B402-D6EF75B289D1}" destId="{344323BB-6A51-4BF4-9A8B-974EA47E994B}" srcOrd="2" destOrd="0" parTransId="{FB016734-96B5-46AE-A6AC-10A1A6C35DD0}" sibTransId="{06D7BC16-80DA-4F4C-932C-5D4CC10BA297}"/>
    <dgm:cxn modelId="{E8AC6C3A-418D-46F2-961A-03D9F3D86317}" type="presOf" srcId="{2AF92234-694F-4A21-B402-D6EF75B289D1}" destId="{8F0D4CFE-FA83-43F5-8699-B043EE1D9479}" srcOrd="0" destOrd="0" presId="urn:microsoft.com/office/officeart/2005/8/layout/vList2"/>
    <dgm:cxn modelId="{50491523-FE20-435E-913D-4F8F4840B82A}" type="presOf" srcId="{7C0DE150-85FA-4F2D-A1BC-04F53813075F}" destId="{4DF91F0A-7646-4D5C-B0DE-9D724CD655F7}" srcOrd="0" destOrd="0" presId="urn:microsoft.com/office/officeart/2005/8/layout/vList2"/>
    <dgm:cxn modelId="{ED57965A-3A75-4EC9-AEEE-00BC79F06DBE}" type="presOf" srcId="{C82FF9DE-A6D5-4318-8FA0-DC1D9B6F6B12}" destId="{7D1B4C3A-6167-4B8F-99F7-263FB3472AD9}" srcOrd="0" destOrd="0" presId="urn:microsoft.com/office/officeart/2005/8/layout/vList2"/>
    <dgm:cxn modelId="{29246F4E-73FA-40E6-A4C8-4DBF3254116B}" type="presOf" srcId="{CFADE02A-0040-4F6E-A127-2882015E7FF9}" destId="{A4B3B170-E59E-42D6-82C4-5B896C0D5805}" srcOrd="0" destOrd="0" presId="urn:microsoft.com/office/officeart/2005/8/layout/vList2"/>
    <dgm:cxn modelId="{87BE52EC-18B6-42EB-86ED-1215BE7C2227}" srcId="{2AF92234-694F-4A21-B402-D6EF75B289D1}" destId="{CFADE02A-0040-4F6E-A127-2882015E7FF9}" srcOrd="4" destOrd="0" parTransId="{50012043-0782-46B5-B8D6-A369F810E753}" sibTransId="{E44DA9FF-1EC8-44FA-A156-CB54791E045C}"/>
    <dgm:cxn modelId="{76B0DF41-75E8-4751-A82E-01B52ACE971B}" type="presOf" srcId="{F4223C07-B959-4F93-BBF8-69822FC1E8D2}" destId="{2FF4C44E-45A0-4814-A423-55776EE24227}" srcOrd="0" destOrd="0" presId="urn:microsoft.com/office/officeart/2005/8/layout/vList2"/>
    <dgm:cxn modelId="{C62D0718-24B7-47E8-B994-51CC875F662C}" srcId="{2AF92234-694F-4A21-B402-D6EF75B289D1}" destId="{F4223C07-B959-4F93-BBF8-69822FC1E8D2}" srcOrd="3" destOrd="0" parTransId="{D3A4F0A6-76BC-40D2-8A96-7939A35E2587}" sibTransId="{4C60EA66-2078-49A4-8693-1B2116CC1802}"/>
    <dgm:cxn modelId="{103B3A1F-80FF-4925-AF4B-20A3F1C8768E}" srcId="{2AF92234-694F-4A21-B402-D6EF75B289D1}" destId="{7C0DE150-85FA-4F2D-A1BC-04F53813075F}" srcOrd="0" destOrd="0" parTransId="{ECDC3322-77FD-42DE-A64F-E2EF8AAA0711}" sibTransId="{A85408BF-8AAE-4819-A045-E0569B80B4FB}"/>
    <dgm:cxn modelId="{EFC098FA-5C34-41C4-BDF7-3443BDE869E3}" type="presParOf" srcId="{8F0D4CFE-FA83-43F5-8699-B043EE1D9479}" destId="{4DF91F0A-7646-4D5C-B0DE-9D724CD655F7}" srcOrd="0" destOrd="0" presId="urn:microsoft.com/office/officeart/2005/8/layout/vList2"/>
    <dgm:cxn modelId="{97D99FCC-D90A-412B-A2B9-01EB6F27C919}" type="presParOf" srcId="{8F0D4CFE-FA83-43F5-8699-B043EE1D9479}" destId="{9C5CC606-2974-4695-910A-5D9FBC4D21A4}" srcOrd="1" destOrd="0" presId="urn:microsoft.com/office/officeart/2005/8/layout/vList2"/>
    <dgm:cxn modelId="{9BCAA695-8BBB-4DD6-9AA0-454BB6C4B73A}" type="presParOf" srcId="{8F0D4CFE-FA83-43F5-8699-B043EE1D9479}" destId="{7D1B4C3A-6167-4B8F-99F7-263FB3472AD9}" srcOrd="2" destOrd="0" presId="urn:microsoft.com/office/officeart/2005/8/layout/vList2"/>
    <dgm:cxn modelId="{F4CE207D-F020-41BC-A9BB-3492269B3D71}" type="presParOf" srcId="{8F0D4CFE-FA83-43F5-8699-B043EE1D9479}" destId="{92AE50B6-C85D-470A-8DA2-69086A78C61B}" srcOrd="3" destOrd="0" presId="urn:microsoft.com/office/officeart/2005/8/layout/vList2"/>
    <dgm:cxn modelId="{9F573D5D-1E03-4DC0-B423-3EAFD07BD69E}" type="presParOf" srcId="{8F0D4CFE-FA83-43F5-8699-B043EE1D9479}" destId="{7115FF26-79BD-480F-A764-BD5F8DD78E69}" srcOrd="4" destOrd="0" presId="urn:microsoft.com/office/officeart/2005/8/layout/vList2"/>
    <dgm:cxn modelId="{5AA10275-049A-44E4-8EB5-BE6FDA427F55}" type="presParOf" srcId="{8F0D4CFE-FA83-43F5-8699-B043EE1D9479}" destId="{8C92B4EF-6427-4A21-8D91-80357CE61137}" srcOrd="5" destOrd="0" presId="urn:microsoft.com/office/officeart/2005/8/layout/vList2"/>
    <dgm:cxn modelId="{2AECA15F-697B-43AF-AB46-03E022725BDE}" type="presParOf" srcId="{8F0D4CFE-FA83-43F5-8699-B043EE1D9479}" destId="{2FF4C44E-45A0-4814-A423-55776EE24227}" srcOrd="6" destOrd="0" presId="urn:microsoft.com/office/officeart/2005/8/layout/vList2"/>
    <dgm:cxn modelId="{65F6A017-6CDE-42C0-80F0-AD203DC474E3}" type="presParOf" srcId="{8F0D4CFE-FA83-43F5-8699-B043EE1D9479}" destId="{018C2E2C-8F1E-4E95-B217-422EC62A5C6B}" srcOrd="7" destOrd="0" presId="urn:microsoft.com/office/officeart/2005/8/layout/vList2"/>
    <dgm:cxn modelId="{A3F77BD6-50C5-4059-AE6E-6DBB4DA185E2}" type="presParOf" srcId="{8F0D4CFE-FA83-43F5-8699-B043EE1D9479}" destId="{A4B3B170-E59E-42D6-82C4-5B896C0D580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91F0A-7646-4D5C-B0DE-9D724CD655F7}">
      <dsp:nvSpPr>
        <dsp:cNvPr id="0" name=""/>
        <dsp:cNvSpPr/>
      </dsp:nvSpPr>
      <dsp:spPr>
        <a:xfrm>
          <a:off x="0" y="49444"/>
          <a:ext cx="2609404" cy="52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box>
                  <m:boxPr>
                    <m:ctrlPr>
                      <a:rPr lang="zh-CN" sz="1200" i="1" kern="1200" smtClean="0">
                        <a:solidFill>
                          <a:schemeClr val="tx1"/>
                        </a:solidFill>
                        <a:latin typeface="Cambria Math"/>
                      </a:rPr>
                    </m:ctrlPr>
                  </m:boxPr>
                  <m:e>
                    <m:sSub>
                      <m:sSubPr>
                        <m:ctrlPr>
                          <a:rPr lang="zh-CN" sz="12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𝐼𝑟𝑟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𝑘𝑛𝑚𝑖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0.025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zh-CN" sz="12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groupChrPr>
                      <m:e>
                        <m:r>
                          <a:rPr 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△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</m:e>
                    </m:groupChr>
                  </m:e>
                </m:box>
                <m:sSub>
                  <m:sSubPr>
                    <m:ctrlPr>
                      <a:rPr lang="zh-CN" sz="1200" i="1" kern="1200">
                        <a:solidFill>
                          <a:schemeClr val="tx1"/>
                        </a:solidFill>
                        <a:latin typeface="Cambria Math"/>
                      </a:rPr>
                    </m:ctrlPr>
                  </m:sSubPr>
                  <m:e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𝐼𝑟𝑟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𝑘𝑛𝑚𝑖</m:t>
                    </m:r>
                  </m:e>
                  <m:sub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m:oMathPara>
          </a14:m>
          <a:endParaRPr lang="zh-CN" sz="1200" kern="1200" dirty="0">
            <a:solidFill>
              <a:schemeClr val="tx1"/>
            </a:solidFill>
          </a:endParaRPr>
        </a:p>
      </dsp:txBody>
      <dsp:txXfrm>
        <a:off x="25587" y="75031"/>
        <a:ext cx="2558230" cy="472986"/>
      </dsp:txXfrm>
    </dsp:sp>
    <dsp:sp modelId="{7D1B4C3A-6167-4B8F-99F7-263FB3472AD9}">
      <dsp:nvSpPr>
        <dsp:cNvPr id="0" name=""/>
        <dsp:cNvSpPr/>
      </dsp:nvSpPr>
      <dsp:spPr>
        <a:xfrm>
          <a:off x="0" y="654244"/>
          <a:ext cx="2609404" cy="524160"/>
        </a:xfrm>
        <a:prstGeom prst="roundRect">
          <a:avLst/>
        </a:prstGeom>
        <a:solidFill>
          <a:schemeClr val="accent2">
            <a:hueOff val="-300002"/>
            <a:satOff val="-25000"/>
            <a:lumOff val="7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box>
                  <m:boxPr>
                    <m:ctrlPr>
                      <a:rPr lang="zh-CN" sz="1200" i="1" kern="1200" smtClean="0">
                        <a:solidFill>
                          <a:schemeClr val="tx1"/>
                        </a:solidFill>
                        <a:latin typeface="Cambria Math"/>
                      </a:rPr>
                    </m:ctrlPr>
                  </m:boxPr>
                  <m:e>
                    <m:sSub>
                      <m:sSubPr>
                        <m:ctrlPr>
                          <a:rPr lang="zh-CN" sz="12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𝐼𝑟𝑟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𝑘𝑛𝑚𝑖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0.025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zh-CN" sz="12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groupChrPr>
                      <m:e>
                        <m:r>
                          <a:rPr 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△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=0.1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</m:e>
                    </m:groupChr>
                  </m:e>
                </m:box>
                <m:sSub>
                  <m:sSubPr>
                    <m:ctrlPr>
                      <a:rPr lang="zh-CN" sz="1200" i="1" kern="1200">
                        <a:solidFill>
                          <a:schemeClr val="tx1"/>
                        </a:solidFill>
                        <a:latin typeface="Cambria Math"/>
                      </a:rPr>
                    </m:ctrlPr>
                  </m:sSubPr>
                  <m:e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𝐼𝑟𝑟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𝑘𝑛𝑚𝑖</m:t>
                    </m:r>
                  </m:e>
                  <m:sub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0.1</m:t>
                    </m:r>
                  </m:sub>
                </m:sSub>
              </m:oMath>
            </m:oMathPara>
          </a14:m>
          <a:endParaRPr lang="zh-CN" sz="1200" kern="1200" dirty="0">
            <a:solidFill>
              <a:schemeClr val="tx1"/>
            </a:solidFill>
          </a:endParaRPr>
        </a:p>
      </dsp:txBody>
      <dsp:txXfrm>
        <a:off x="25587" y="679831"/>
        <a:ext cx="2558230" cy="472986"/>
      </dsp:txXfrm>
    </dsp:sp>
    <dsp:sp modelId="{7115FF26-79BD-480F-A764-BD5F8DD78E69}">
      <dsp:nvSpPr>
        <dsp:cNvPr id="0" name=""/>
        <dsp:cNvSpPr/>
      </dsp:nvSpPr>
      <dsp:spPr>
        <a:xfrm>
          <a:off x="0" y="1259044"/>
          <a:ext cx="2609404" cy="524160"/>
        </a:xfrm>
        <a:prstGeom prst="roundRect">
          <a:avLst/>
        </a:prstGeom>
        <a:solidFill>
          <a:schemeClr val="accent2">
            <a:hueOff val="-600003"/>
            <a:satOff val="-50000"/>
            <a:lumOff val="1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type m:val="lin"/>
                    <m:ctrlPr>
                      <a:rPr lang="zh-CN" sz="1200" i="1" kern="1200" smtClean="0">
                        <a:solidFill>
                          <a:schemeClr val="tx1"/>
                        </a:solidFill>
                        <a:latin typeface="Cambria Math"/>
                      </a:rPr>
                    </m:ctrlPr>
                  </m:fPr>
                  <m:num>
                    <m:sSub>
                      <m:sSubPr>
                        <m:ctrlPr>
                          <a:rPr lang="zh-CN" sz="12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𝐼𝑟𝑟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𝑘𝑛𝑚𝑖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num>
                  <m:den>
                    <m:sSub>
                      <m:sSubPr>
                        <m:ctrlPr>
                          <a:rPr lang="zh-CN" sz="12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𝐼𝑟𝑟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𝑏𝑎𝑠𝑒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den>
                </m:f>
                <m:r>
                  <a:rPr lang="en-US" sz="1200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zh-CN" sz="1200" i="1" kern="1200">
                        <a:solidFill>
                          <a:schemeClr val="tx1"/>
                        </a:solidFill>
                        <a:latin typeface="Cambria Math"/>
                      </a:rPr>
                    </m:ctrlPr>
                  </m:sSubPr>
                  <m:e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e>
                  <m:sub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𝑙𝑜𝑤𝑠𝑎𝑚𝑝</m:t>
                    </m:r>
                  </m:sub>
                </m:sSub>
              </m:oMath>
            </m:oMathPara>
          </a14:m>
          <a:endParaRPr lang="zh-CN" sz="1200" kern="1200" dirty="0">
            <a:solidFill>
              <a:schemeClr val="tx1"/>
            </a:solidFill>
          </a:endParaRPr>
        </a:p>
      </dsp:txBody>
      <dsp:txXfrm>
        <a:off x="25587" y="1284631"/>
        <a:ext cx="2558230" cy="472986"/>
      </dsp:txXfrm>
    </dsp:sp>
    <dsp:sp modelId="{2FF4C44E-45A0-4814-A423-55776EE24227}">
      <dsp:nvSpPr>
        <dsp:cNvPr id="0" name=""/>
        <dsp:cNvSpPr/>
      </dsp:nvSpPr>
      <dsp:spPr>
        <a:xfrm>
          <a:off x="0" y="1863844"/>
          <a:ext cx="2609404" cy="524160"/>
        </a:xfrm>
        <a:prstGeom prst="roundRect">
          <a:avLst/>
        </a:prstGeom>
        <a:solidFill>
          <a:schemeClr val="accent2">
            <a:hueOff val="-900005"/>
            <a:satOff val="-75000"/>
            <a:lumOff val="22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m:rPr>
                    <m:sty m:val="p"/>
                  </m:rPr>
                  <a:rPr lang="en-US" sz="1200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Regrid</m:t>
                </m:r>
                <m:d>
                  <m:dPr>
                    <m:ctrlPr>
                      <a:rPr lang="zh-CN" sz="1200" i="1" kern="1200">
                        <a:solidFill>
                          <a:schemeClr val="tx1"/>
                        </a:solidFill>
                        <a:latin typeface="Cambria Math"/>
                      </a:rPr>
                    </m:ctrlPr>
                  </m:dPr>
                  <m:e>
                    <m:sSub>
                      <m:sSubPr>
                        <m:ctrlPr>
                          <a:rPr lang="zh-CN" sz="12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𝑙𝑜𝑤𝑠𝑎𝑚𝑝</m:t>
                        </m:r>
                      </m:sub>
                    </m:sSub>
                  </m:e>
                </m:d>
                <m:r>
                  <a:rPr lang="en-US" sz="120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zh-CN" sz="1200" i="1" kern="1200">
                        <a:solidFill>
                          <a:schemeClr val="tx1"/>
                        </a:solidFill>
                        <a:latin typeface="Cambria Math"/>
                      </a:rPr>
                    </m:ctrlPr>
                  </m:sSubPr>
                  <m:e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e>
                  <m:sub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h𝑖𝑠𝑎𝑚𝑝</m:t>
                    </m:r>
                  </m:sub>
                </m:sSub>
              </m:oMath>
            </m:oMathPara>
          </a14:m>
          <a:endParaRPr lang="zh-CN" sz="1200" kern="1200">
            <a:solidFill>
              <a:schemeClr val="tx1"/>
            </a:solidFill>
          </a:endParaRPr>
        </a:p>
      </dsp:txBody>
      <dsp:txXfrm>
        <a:off x="25587" y="1889431"/>
        <a:ext cx="2558230" cy="472986"/>
      </dsp:txXfrm>
    </dsp:sp>
    <dsp:sp modelId="{A4B3B170-E59E-42D6-82C4-5B896C0D5805}">
      <dsp:nvSpPr>
        <dsp:cNvPr id="0" name=""/>
        <dsp:cNvSpPr/>
      </dsp:nvSpPr>
      <dsp:spPr>
        <a:xfrm>
          <a:off x="0" y="2468644"/>
          <a:ext cx="2609404" cy="524160"/>
        </a:xfrm>
        <a:prstGeom prst="roundRect">
          <a:avLst/>
        </a:prstGeom>
        <a:solidFill>
          <a:schemeClr val="accent2">
            <a:hueOff val="-1200007"/>
            <a:satOff val="-10000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type m:val="lin"/>
                    <m:ctrlPr>
                      <a:rPr lang="zh-CN" sz="1200" i="1" kern="1200" smtClean="0">
                        <a:solidFill>
                          <a:schemeClr val="tx1"/>
                        </a:solidFill>
                        <a:latin typeface="Cambria Math"/>
                      </a:rPr>
                    </m:ctrlPr>
                  </m:fPr>
                  <m:num>
                    <m:sSub>
                      <m:sSubPr>
                        <m:ctrlPr>
                          <a:rPr lang="zh-CN" sz="12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𝐼𝑟𝑟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𝑘𝑛𝑚𝑖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</m:sub>
                    </m:sSub>
                  </m:num>
                  <m:den>
                    <m:sSub>
                      <m:sSubPr>
                        <m:ctrlPr>
                          <a:rPr lang="zh-CN" sz="1200" i="1" kern="12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h𝑖𝑠𝑎𝑚𝑝</m:t>
                        </m:r>
                      </m:sub>
                    </m:sSub>
                  </m:den>
                </m:f>
                <m:r>
                  <a:rPr lang="en-US" sz="1200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zh-CN" sz="1200" i="1" kern="1200">
                        <a:solidFill>
                          <a:schemeClr val="tx1"/>
                        </a:solidFill>
                        <a:latin typeface="Cambria Math"/>
                      </a:rPr>
                    </m:ctrlPr>
                  </m:sSubPr>
                  <m:e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𝐼𝑟𝑟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𝑏𝑎𝑠𝑒</m:t>
                    </m:r>
                  </m:e>
                  <m:sub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0.1</m:t>
                    </m:r>
                  </m:sub>
                </m:sSub>
              </m:oMath>
            </m:oMathPara>
          </a14:m>
          <a:endParaRPr lang="zh-CN" sz="1200" kern="1200">
            <a:solidFill>
              <a:schemeClr val="tx1"/>
            </a:solidFill>
          </a:endParaRPr>
        </a:p>
      </dsp:txBody>
      <dsp:txXfrm>
        <a:off x="25587" y="2494231"/>
        <a:ext cx="2558230" cy="472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73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43900"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EC06F-AD00-4707-81D5-DB59725F2EC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751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2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44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843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EC06F-AD00-4707-81D5-DB59725F2EC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833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58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6E1F4-C91A-4F44-BD9C-370F412BC27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93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7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59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7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 smtClean="0">
              <a:effectLst/>
              <a:latin typeface="等线"/>
              <a:ea typeface="等线"/>
              <a:cs typeface="Times New Roman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9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43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1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EC06F-AD00-4707-81D5-DB59725F2EC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317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29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439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11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EC06F-AD00-4707-81D5-DB59725F2EC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789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3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3693"/>
            <a:ext cx="8229600" cy="5468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364"/>
            <a:ext cx="8229600" cy="49427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1294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498475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498475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93693"/>
            <a:ext cx="8229600" cy="54684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06476"/>
            <a:ext cx="82296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0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000" b="1" baseline="0" dirty="0" smtClean="0"/>
              <a:t>GSICS UVNS Spectrometer Subgroup Meeting 2021-04-01</a:t>
            </a:r>
            <a:endParaRPr lang="en-US" sz="1000" b="1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2" name="Picture 18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71413" y="8540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9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23813" y="10064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0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6638" y="8159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4819" y="134409"/>
            <a:ext cx="2815396" cy="719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7/12.257595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wmo.int/" TargetMode="External"/><Relationship Id="rId7" Type="http://schemas.openxmlformats.org/officeDocument/2006/relationships/hyperlink" Target="http://gsics.atmos.umd.edu/wiki/Hom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sics.eumetsat.int/" TargetMode="External"/><Relationship Id="rId5" Type="http://schemas.openxmlformats.org/officeDocument/2006/relationships/hyperlink" Target="https://www.star.nesdis.noaa.gov/smcd/GCC/ProductCatalog.php" TargetMode="External"/><Relationship Id="rId4" Type="http://schemas.openxmlformats.org/officeDocument/2006/relationships/hyperlink" Target="http://www.star.nesdis.noaa.gov/smcd/GCC/index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5556" y="1196753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 smtClean="0">
                <a:solidFill>
                  <a:srgbClr val="0000FF"/>
                </a:solidFill>
              </a:rPr>
              <a:t>Research on UV solar reference spectrum based on </a:t>
            </a:r>
            <a:r>
              <a:rPr lang="en-US" altLang="zh-CN" sz="3200" dirty="0" err="1" smtClean="0">
                <a:solidFill>
                  <a:srgbClr val="0000FF"/>
                </a:solidFill>
              </a:rPr>
              <a:t>MgII</a:t>
            </a:r>
            <a:r>
              <a:rPr lang="en-US" altLang="zh-CN" sz="3200" dirty="0" smtClean="0">
                <a:solidFill>
                  <a:srgbClr val="0000FF"/>
                </a:solidFill>
              </a:rPr>
              <a:t> index for FY-3/OMS calibration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64776" y="3227166"/>
            <a:ext cx="8279069" cy="3092951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22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Li Yuan</a:t>
            </a:r>
            <a:r>
              <a:rPr lang="en-US" altLang="zh-CN" sz="2200" i="1" baseline="30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altLang="zh-CN" sz="22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Pei Guochao</a:t>
            </a:r>
            <a:r>
              <a:rPr lang="en-US" altLang="zh-CN" sz="2200" i="1" baseline="30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altLang="zh-CN" sz="22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Bai Tingzhu</a:t>
            </a:r>
            <a:r>
              <a:rPr lang="en-US" altLang="zh-CN" sz="2200" i="1" baseline="30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</a:p>
          <a:p>
            <a:endParaRPr lang="en-US" altLang="zh-CN" sz="2200" i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r>
              <a:rPr lang="it-IT" altLang="zh-CN" sz="2200" i="1" baseline="30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it-IT" altLang="zh-CN" sz="1900" i="1" dirty="0" smtClean="0">
                <a:latin typeface="+mj-lt"/>
                <a:ea typeface="+mj-ea"/>
                <a:cs typeface="+mj-cs"/>
              </a:rPr>
              <a:t>National Satellite Meteorological Center, </a:t>
            </a:r>
            <a:r>
              <a:rPr lang="en-US" altLang="zh-CN" sz="1900" i="1" dirty="0" smtClean="0">
                <a:latin typeface="+mj-lt"/>
                <a:ea typeface="+mj-ea"/>
                <a:cs typeface="+mj-cs"/>
              </a:rPr>
              <a:t>CMA, China</a:t>
            </a:r>
          </a:p>
          <a:p>
            <a:r>
              <a:rPr lang="en-US" altLang="zh-CN" sz="2200" i="1" baseline="30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altLang="zh-CN" sz="1900" i="1" dirty="0" smtClean="0">
                <a:latin typeface="+mj-lt"/>
                <a:ea typeface="+mj-ea"/>
                <a:cs typeface="+mj-cs"/>
              </a:rPr>
              <a:t>Beijing University of Technology, China</a:t>
            </a:r>
          </a:p>
          <a:p>
            <a:endParaRPr lang="en-US" altLang="zh-CN" sz="2200" i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CMA, CNES, ESA, EUMETSAT, ISRO, IMD, JMA, KMA, NASA, NIST, NOAA, </a:t>
            </a:r>
            <a:r>
              <a:rPr lang="en-GB" altLang="zh-CN" sz="2400" b="1" dirty="0" smtClean="0">
                <a:latin typeface="Times New Roman" pitchFamily="18" charset="0"/>
                <a:ea typeface="宋体" pitchFamily="2" charset="-122"/>
              </a:rPr>
              <a:t>ROSHYDROMET, SITP/CAS, USGS,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WMO</a:t>
            </a:r>
          </a:p>
          <a:p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r>
              <a:rPr lang="en-US" altLang="zh-CN" sz="1800" dirty="0" smtClean="0"/>
              <a:t>GSICS UVNS Spectrometer Subgroup Meeting, </a:t>
            </a:r>
            <a:r>
              <a:rPr lang="en-US" altLang="zh-CN" sz="1800" dirty="0" smtClean="0">
                <a:solidFill>
                  <a:schemeClr val="tx1"/>
                </a:solidFill>
              </a:rPr>
              <a:t>1 April 2021, 12:00-15:00 GMT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0C06C-A120-4CEF-A9AD-F4118C12BC7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图示 6"/>
              <p:cNvGraphicFramePr/>
              <p:nvPr>
                <p:extLst>
                  <p:ext uri="{D42A27DB-BD31-4B8C-83A1-F6EECF244321}">
                    <p14:modId xmlns:p14="http://schemas.microsoft.com/office/powerpoint/2010/main" val="754830151"/>
                  </p:ext>
                </p:extLst>
              </p:nvPr>
            </p:nvGraphicFramePr>
            <p:xfrm>
              <a:off x="6365631" y="2972281"/>
              <a:ext cx="2609404" cy="304224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7" name="图示 6"/>
              <p:cNvGraphicFramePr/>
              <p:nvPr>
                <p:extLst>
                  <p:ext uri="{D42A27DB-BD31-4B8C-83A1-F6EECF244321}">
                    <p14:modId xmlns:p14="http://schemas.microsoft.com/office/powerpoint/2010/main" val="754830151"/>
                  </p:ext>
                </p:extLst>
              </p:nvPr>
            </p:nvGraphicFramePr>
            <p:xfrm>
              <a:off x="6365631" y="2972281"/>
              <a:ext cx="2609404" cy="304224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pic>
        <p:nvPicPr>
          <p:cNvPr id="14" name="图片 13" descr="C:\Users\secrlovet\Desktop\基线光谱卷积.pn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5" y="2554358"/>
            <a:ext cx="6783844" cy="3898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Improving spectral resolution of baseline SRS to meet the requirement of OMS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172817"/>
          </a:xfrm>
        </p:spPr>
        <p:txBody>
          <a:bodyPr/>
          <a:lstStyle/>
          <a:p>
            <a:r>
              <a:rPr lang="en-US" altLang="zh-CN" sz="1400" smtClean="0"/>
              <a:t>KNMI SRS has data on 2008/06/25, with spectral resolution of 0.025nm and sampling interval of 0.01nm. The resolution of baseline SRS</a:t>
            </a:r>
            <a:r>
              <a:rPr lang="en-US" altLang="zh-C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smtClean="0"/>
              <a:t>was improved to </a:t>
            </a:r>
            <a:r>
              <a:rPr lang="en-US" altLang="zh-C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0.1nm resolution and 0.01nm sampling </a:t>
            </a:r>
            <a:r>
              <a:rPr lang="en-US" altLang="zh-CN" sz="1400" smtClean="0"/>
              <a:t>by proportional correction of KNMI SRS. </a:t>
            </a:r>
            <a:endParaRPr lang="en-US" altLang="zh-CN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6BC69CD4-66C3-4635-AF1E-ECC7B8FBCA49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919749" y="6015122"/>
            <a:ext cx="5610515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200" dirty="0" smtClean="0"/>
              <a:t>Baseline SRS (red) </a:t>
            </a:r>
            <a:r>
              <a:rPr lang="en-US" altLang="zh-CN" sz="1200" dirty="0"/>
              <a:t>and u</a:t>
            </a:r>
            <a:r>
              <a:rPr lang="en-US" altLang="zh-CN" sz="1200" dirty="0" smtClean="0"/>
              <a:t>pgrade baseline </a:t>
            </a:r>
            <a:r>
              <a:rPr lang="en-US" altLang="zh-CN" sz="1200" dirty="0"/>
              <a:t>SRS </a:t>
            </a:r>
            <a:r>
              <a:rPr lang="en-US" altLang="zh-CN" sz="1200" dirty="0" smtClean="0"/>
              <a:t>(black) </a:t>
            </a:r>
            <a:r>
              <a:rPr lang="en-US" altLang="zh-CN" sz="1200" dirty="0"/>
              <a:t>on 2008/06/25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505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Prediction of MgII index changing with time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400" smtClean="0"/>
              <a:t>Separate fitting of principal component and high frequency component.</a:t>
            </a:r>
            <a:endParaRPr lang="zh-CN" altLang="en-US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图片 5"/>
          <p:cNvPicPr/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209" y="2812774"/>
            <a:ext cx="3600000" cy="2520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25" y="2636976"/>
            <a:ext cx="4328823" cy="282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06859" y="5409016"/>
            <a:ext cx="712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/>
              <a:t>The </a:t>
            </a:r>
            <a:r>
              <a:rPr lang="en-US" altLang="zh-CN" sz="1400" dirty="0"/>
              <a:t>principal component from </a:t>
            </a:r>
            <a:r>
              <a:rPr lang="en-US" altLang="zh-CN" sz="1400" dirty="0" smtClean="0"/>
              <a:t>1882.1.1-2016.6.17 shows </a:t>
            </a:r>
            <a:r>
              <a:rPr lang="en-US" altLang="zh-CN" sz="1400" dirty="0"/>
              <a:t>a slow solar cycle of about 150 </a:t>
            </a:r>
            <a:r>
              <a:rPr lang="en-US" altLang="zh-CN" sz="1400" dirty="0" smtClean="0"/>
              <a:t>years (left), </a:t>
            </a:r>
            <a:r>
              <a:rPr lang="en-US" altLang="zh-CN" sz="1400" dirty="0"/>
              <a:t>which is consistent with the total solar irradiance simulation </a:t>
            </a:r>
            <a:r>
              <a:rPr lang="en-US" altLang="zh-CN" sz="1400" dirty="0" smtClean="0"/>
              <a:t>by </a:t>
            </a:r>
            <a:r>
              <a:rPr lang="en-US" altLang="zh-CN" sz="1400" dirty="0" err="1" smtClean="0"/>
              <a:t>Egorova</a:t>
            </a:r>
            <a:r>
              <a:rPr lang="en-US" altLang="zh-CN" sz="1400" dirty="0" smtClean="0"/>
              <a:t> 2018 (right)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545409" y="2356148"/>
                <a:ext cx="3405548" cy="367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>
                          <a:latin typeface="Cambria Math"/>
                        </a:rPr>
                        <m:t>MgII</m:t>
                      </m:r>
                      <m:r>
                        <a:rPr lang="en-US" altLang="zh-CN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/>
                            </a:rPr>
                            <m:t>Mg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1400" dirty="0"/>
                            <m:t>principal</m:t>
                          </m:r>
                        </m:sub>
                      </m:sSub>
                      <m:r>
                        <a:rPr lang="en-US" altLang="zh-CN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/>
                            </a:rPr>
                            <m:t>Mg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1400" dirty="0"/>
                            <m:t>high</m:t>
                          </m:r>
                          <m:r>
                            <m:rPr>
                              <m:nor/>
                            </m:rPr>
                            <a:rPr lang="en-US" altLang="zh-CN" sz="1400" b="0" i="0" dirty="0" smtClean="0"/>
                            <m:t>_</m:t>
                          </m:r>
                          <m:r>
                            <m:rPr>
                              <m:nor/>
                            </m:rPr>
                            <a:rPr lang="en-US" altLang="zh-CN" sz="1400" dirty="0"/>
                            <m:t>frequency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409" y="2356148"/>
                <a:ext cx="3405548" cy="367986"/>
              </a:xfrm>
              <a:prstGeom prst="rect">
                <a:avLst/>
              </a:prstGeom>
              <a:blipFill rotWithShape="1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0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170" name="Picture 2" descr="C:\Users\liyua\Desktop\高频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228517"/>
            <a:ext cx="4649462" cy="23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70560" y="4631176"/>
            <a:ext cx="4366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The high frequency component </a:t>
            </a:r>
            <a:r>
              <a:rPr lang="en-US" altLang="zh-CN" sz="1200" dirty="0" smtClean="0"/>
              <a:t>have </a:t>
            </a:r>
            <a:r>
              <a:rPr lang="en-US" altLang="zh-CN" sz="1200" dirty="0"/>
              <a:t>no obvious </a:t>
            </a:r>
            <a:r>
              <a:rPr lang="en-US" altLang="zh-CN" sz="1200" dirty="0" smtClean="0"/>
              <a:t>regularity. When </a:t>
            </a:r>
            <a:r>
              <a:rPr lang="en-US" altLang="zh-CN" sz="1200" dirty="0"/>
              <a:t>using function fitting, there will be outliers, which need to be constrained by the maximum and minimum </a:t>
            </a:r>
            <a:r>
              <a:rPr lang="en-US" altLang="zh-CN" sz="1200" dirty="0" smtClean="0"/>
              <a:t>limit.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022023"/>
              </p:ext>
            </p:extLst>
          </p:nvPr>
        </p:nvGraphicFramePr>
        <p:xfrm>
          <a:off x="5411419" y="2830263"/>
          <a:ext cx="3130600" cy="223009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782650"/>
                <a:gridCol w="782650"/>
                <a:gridCol w="782650"/>
                <a:gridCol w="782650"/>
              </a:tblGrid>
              <a:tr h="423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dirty="0" smtClean="0"/>
                        <a:t>Term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R-square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dirty="0" smtClean="0"/>
                        <a:t>Term</a:t>
                      </a:r>
                      <a:endParaRPr lang="zh-CN" alt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R-square</a:t>
                      </a:r>
                      <a:endParaRPr lang="zh-CN" sz="105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1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</a:rPr>
                        <a:t>1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0.6149</a:t>
                      </a:r>
                      <a:endParaRPr lang="zh-CN" sz="105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</a:rPr>
                        <a:t>5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0.6812</a:t>
                      </a:r>
                      <a:endParaRPr lang="zh-CN" sz="105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1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</a:rPr>
                        <a:t>2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0.6451</a:t>
                      </a:r>
                      <a:endParaRPr lang="zh-CN" sz="105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</a:rPr>
                        <a:t>6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0.6846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1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</a:rPr>
                        <a:t>3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0.6412</a:t>
                      </a:r>
                      <a:endParaRPr lang="zh-CN" sz="105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</a:rPr>
                        <a:t>7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0.7048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1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</a:rPr>
                        <a:t>4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0.6693</a:t>
                      </a:r>
                      <a:endParaRPr lang="zh-CN" sz="105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</a:rPr>
                        <a:t>8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0.7288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321204" y="2178278"/>
            <a:ext cx="3220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kern="100" dirty="0" smtClean="0"/>
              <a:t>R-square </a:t>
            </a:r>
          </a:p>
          <a:p>
            <a:pPr algn="ctr"/>
            <a:r>
              <a:rPr lang="en-US" altLang="zh-CN" sz="1400" dirty="0" smtClean="0"/>
              <a:t>of Fourier series </a:t>
            </a:r>
            <a:r>
              <a:rPr lang="en-US" altLang="zh-CN" sz="1400" dirty="0"/>
              <a:t>function fitting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754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The influence of solar activity on calibration accuracy</a:t>
            </a:r>
            <a:endParaRPr lang="zh-CN" altLang="en-US" dirty="0"/>
          </a:p>
        </p:txBody>
      </p:sp>
      <p:sp>
        <p:nvSpPr>
          <p:cNvPr id="5" name="文本占位符 9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altLang="zh-CN" sz="1400" dirty="0" smtClean="0"/>
              <a:t>Generation of simulation spectrum</a:t>
            </a:r>
          </a:p>
          <a:p>
            <a:pPr lvl="1"/>
            <a:r>
              <a:rPr lang="en-US" altLang="zh-CN" sz="1200" dirty="0" smtClean="0"/>
              <a:t>SORCE SRS (</a:t>
            </a:r>
            <a:r>
              <a:rPr lang="en-US" altLang="zh-CN" sz="1200" kern="100" dirty="0" smtClean="0"/>
              <a:t>2003.03.01-2017.06.17) </a:t>
            </a:r>
            <a:r>
              <a:rPr lang="en-US" altLang="zh-CN" sz="1200" dirty="0" smtClean="0"/>
              <a:t>was used.</a:t>
            </a:r>
          </a:p>
          <a:p>
            <a:pPr lvl="1"/>
            <a:r>
              <a:rPr lang="en-US" altLang="zh-CN" sz="1200" dirty="0" smtClean="0"/>
              <a:t>Spectrum + radiation shift were added artificially.</a:t>
            </a:r>
          </a:p>
          <a:p>
            <a:r>
              <a:rPr lang="en-US" altLang="zh-CN" sz="1400" dirty="0" smtClean="0"/>
              <a:t>The updated baseline SRS (converted to corresponding date) and SAO2010 SRS (fixed date 1992.03.29, without time correction) were used to calibrate the simulated spectra at different solar activity days.</a:t>
            </a:r>
          </a:p>
          <a:p>
            <a:r>
              <a:rPr lang="en-US" altLang="zh-CN" sz="1400" dirty="0" smtClean="0"/>
              <a:t>Compared with </a:t>
            </a:r>
            <a:r>
              <a:rPr lang="en-US" altLang="zh-CN" sz="1400" dirty="0" smtClean="0"/>
              <a:t>the time </a:t>
            </a:r>
            <a:r>
              <a:rPr lang="en-US" altLang="zh-CN" sz="1400" dirty="0" smtClean="0"/>
              <a:t>fixed SAO2010 SRS, the correlation coefficient can be increased by 2.4-3.2% after considering solar activity.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6BC69CD4-66C3-4635-AF1E-ECC7B8FBCA49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036256"/>
              </p:ext>
            </p:extLst>
          </p:nvPr>
        </p:nvGraphicFramePr>
        <p:xfrm>
          <a:off x="4716017" y="2376124"/>
          <a:ext cx="3672407" cy="139700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74364"/>
                <a:gridCol w="1198805"/>
                <a:gridCol w="1199238"/>
              </a:tblGrid>
              <a:tr h="28246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dirty="0" smtClean="0"/>
                        <a:t>Correlation coefficient 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dirty="0" smtClean="0"/>
                        <a:t>Baseline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SAO2010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1881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2009</a:t>
                      </a:r>
                      <a:r>
                        <a:rPr lang="en-US" altLang="zh-CN" sz="1200" kern="100" dirty="0" smtClean="0">
                          <a:effectLst/>
                        </a:rPr>
                        <a:t>.</a:t>
                      </a:r>
                      <a:r>
                        <a:rPr lang="en-US" sz="1200" kern="100" dirty="0" smtClean="0">
                          <a:effectLst/>
                        </a:rPr>
                        <a:t>4</a:t>
                      </a:r>
                      <a:r>
                        <a:rPr lang="en-US" altLang="zh-CN" sz="1200" kern="100" dirty="0" smtClean="0">
                          <a:effectLst/>
                        </a:rPr>
                        <a:t>.</a:t>
                      </a:r>
                      <a:r>
                        <a:rPr lang="en-US" sz="1200" kern="100" dirty="0" smtClean="0">
                          <a:effectLst/>
                        </a:rPr>
                        <a:t>24</a:t>
                      </a:r>
                      <a:r>
                        <a:rPr lang="en-US" altLang="zh-CN" sz="1200" kern="100" dirty="0" smtClean="0">
                          <a:effectLst/>
                        </a:rPr>
                        <a:t>.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0.9866</a:t>
                      </a:r>
                      <a:endParaRPr lang="zh-CN" sz="105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0.9575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1881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2014</a:t>
                      </a:r>
                      <a:r>
                        <a:rPr lang="en-US" altLang="zh-CN" sz="1200" kern="100" dirty="0" smtClean="0">
                          <a:effectLst/>
                        </a:rPr>
                        <a:t>.</a:t>
                      </a:r>
                      <a:r>
                        <a:rPr lang="en-US" sz="1200" kern="100" dirty="0" smtClean="0">
                          <a:effectLst/>
                        </a:rPr>
                        <a:t>8</a:t>
                      </a:r>
                      <a:r>
                        <a:rPr lang="en-US" altLang="zh-CN" sz="1200" kern="100" dirty="0" smtClean="0">
                          <a:effectLst/>
                        </a:rPr>
                        <a:t>.</a:t>
                      </a:r>
                      <a:r>
                        <a:rPr lang="en-US" sz="1200" kern="100" dirty="0" smtClean="0">
                          <a:effectLst/>
                        </a:rPr>
                        <a:t>26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0.9861</a:t>
                      </a:r>
                      <a:endParaRPr lang="zh-CN" sz="105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0.9632</a:t>
                      </a:r>
                      <a:endParaRPr lang="zh-CN" sz="105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1881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2015</a:t>
                      </a:r>
                      <a:r>
                        <a:rPr lang="en-US" altLang="zh-CN" sz="1200" kern="100" dirty="0" smtClean="0">
                          <a:effectLst/>
                        </a:rPr>
                        <a:t>.</a:t>
                      </a:r>
                      <a:r>
                        <a:rPr lang="en-US" sz="1200" kern="100" dirty="0" smtClean="0">
                          <a:effectLst/>
                        </a:rPr>
                        <a:t>8</a:t>
                      </a:r>
                      <a:r>
                        <a:rPr lang="en-US" altLang="zh-CN" sz="1200" kern="100" dirty="0" smtClean="0">
                          <a:effectLst/>
                        </a:rPr>
                        <a:t>.</a:t>
                      </a:r>
                      <a:r>
                        <a:rPr lang="en-US" sz="1200" kern="100" dirty="0" smtClean="0">
                          <a:effectLst/>
                        </a:rPr>
                        <a:t>11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0.9887</a:t>
                      </a:r>
                      <a:endParaRPr lang="zh-CN" sz="105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0.9646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860033" y="2123064"/>
            <a:ext cx="338437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Different levels of solar activity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45897"/>
              </p:ext>
            </p:extLst>
          </p:nvPr>
        </p:nvGraphicFramePr>
        <p:xfrm>
          <a:off x="4716016" y="4084404"/>
          <a:ext cx="3720296" cy="172086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39949"/>
                <a:gridCol w="1239949"/>
                <a:gridCol w="1240398"/>
              </a:tblGrid>
              <a:tr h="36441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dirty="0" smtClean="0"/>
                        <a:t>Correlation coefficient 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dirty="0" smtClean="0"/>
                        <a:t>Baseline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SAO2010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51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2012</a:t>
                      </a:r>
                      <a:r>
                        <a:rPr lang="en-US" altLang="zh-CN" sz="1200" kern="100" dirty="0" smtClean="0">
                          <a:effectLst/>
                        </a:rPr>
                        <a:t>.</a:t>
                      </a:r>
                      <a:r>
                        <a:rPr lang="en-US" sz="1200" kern="100" dirty="0" smtClean="0">
                          <a:effectLst/>
                        </a:rPr>
                        <a:t>1</a:t>
                      </a:r>
                      <a:r>
                        <a:rPr lang="en-US" altLang="zh-CN" sz="1200" kern="100" dirty="0" smtClean="0">
                          <a:effectLst/>
                        </a:rPr>
                        <a:t>.</a:t>
                      </a:r>
                      <a:r>
                        <a:rPr lang="en-US" sz="1200" kern="100" dirty="0" smtClean="0">
                          <a:effectLst/>
                        </a:rPr>
                        <a:t>1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0.9832</a:t>
                      </a:r>
                      <a:endParaRPr lang="zh-CN" sz="105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0.9564</a:t>
                      </a:r>
                      <a:endParaRPr lang="zh-CN" sz="105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51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2012</a:t>
                      </a:r>
                      <a:r>
                        <a:rPr lang="en-US" altLang="zh-CN" sz="1200" kern="100" dirty="0" smtClean="0">
                          <a:effectLst/>
                        </a:rPr>
                        <a:t>.</a:t>
                      </a:r>
                      <a:r>
                        <a:rPr lang="en-US" sz="1200" kern="100" dirty="0" smtClean="0">
                          <a:effectLst/>
                        </a:rPr>
                        <a:t>4</a:t>
                      </a:r>
                      <a:r>
                        <a:rPr lang="en-US" altLang="zh-CN" sz="1200" kern="100" dirty="0" smtClean="0">
                          <a:effectLst/>
                        </a:rPr>
                        <a:t>.</a:t>
                      </a:r>
                      <a:r>
                        <a:rPr lang="en-US" sz="1200" kern="100" dirty="0" smtClean="0">
                          <a:effectLst/>
                        </a:rPr>
                        <a:t>1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0.9855</a:t>
                      </a:r>
                      <a:endParaRPr lang="zh-CN" sz="105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0.957</a:t>
                      </a:r>
                      <a:endParaRPr lang="zh-CN" sz="105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51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2012</a:t>
                      </a:r>
                      <a:r>
                        <a:rPr lang="en-US" altLang="zh-CN" sz="1200" kern="100" dirty="0" smtClean="0">
                          <a:effectLst/>
                        </a:rPr>
                        <a:t>.</a:t>
                      </a:r>
                      <a:r>
                        <a:rPr lang="en-US" sz="1200" kern="100" dirty="0" smtClean="0">
                          <a:effectLst/>
                        </a:rPr>
                        <a:t>7</a:t>
                      </a:r>
                      <a:r>
                        <a:rPr lang="en-US" altLang="zh-CN" sz="1200" kern="100" dirty="0" smtClean="0">
                          <a:effectLst/>
                        </a:rPr>
                        <a:t>.</a:t>
                      </a:r>
                      <a:r>
                        <a:rPr lang="en-US" sz="1200" kern="100" dirty="0" smtClean="0">
                          <a:effectLst/>
                        </a:rPr>
                        <a:t>1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0.9811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0.9506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51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2012</a:t>
                      </a:r>
                      <a:r>
                        <a:rPr lang="en-US" altLang="zh-CN" sz="1200" kern="100" dirty="0" smtClean="0">
                          <a:effectLst/>
                        </a:rPr>
                        <a:t>.</a:t>
                      </a:r>
                      <a:r>
                        <a:rPr lang="en-US" sz="1200" kern="100" dirty="0" smtClean="0">
                          <a:effectLst/>
                        </a:rPr>
                        <a:t>10</a:t>
                      </a:r>
                      <a:r>
                        <a:rPr lang="en-US" altLang="zh-CN" sz="1200" kern="100" dirty="0" smtClean="0">
                          <a:effectLst/>
                        </a:rPr>
                        <a:t>.</a:t>
                      </a:r>
                      <a:r>
                        <a:rPr lang="en-US" sz="1200" kern="100" dirty="0" smtClean="0">
                          <a:effectLst/>
                        </a:rPr>
                        <a:t>1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0.9824</a:t>
                      </a:r>
                      <a:endParaRPr lang="zh-CN" sz="105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0.9521</a:t>
                      </a:r>
                      <a:endParaRPr lang="zh-CN" sz="105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4860033" y="3824950"/>
            <a:ext cx="338437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Different seasons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7607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400" smtClean="0"/>
              <a:t>[1] Guo-chao Pei, Yuan Li*, Ting-zhu Bai. Temporal Variation Model of Ultraviolet Hyperspectral Solar Reference Spectrum[J]. Spectroscopy and Spectral Analysis, 2020,40(08):2332-2338. (in Chinese)</a:t>
            </a:r>
          </a:p>
          <a:p>
            <a:r>
              <a:rPr lang="en-US" altLang="zh-CN" sz="1400" smtClean="0"/>
              <a:t>[2] Guo-chao Pei, Yuan Li*, Ting-zhu Bai, Li-hui Chen, "Research on prediction algorithm of solar activity base on MgII index for FY-3/OMS," Proc. SPIE 11566, AOPC 2020: Optical Spectroscopy and Imaging; and Biomedical Optics, 115660B (5 November 2020);</a:t>
            </a:r>
            <a:r>
              <a:rPr lang="en-US" altLang="zh-CN" sz="1400" u="sng" smtClean="0">
                <a:hlinkClick r:id="rId3"/>
              </a:rPr>
              <a:t> https://doi.org/10.1117/12.2575958</a:t>
            </a:r>
            <a:endParaRPr lang="en-US" altLang="zh-CN" sz="1400" u="sng" smtClean="0"/>
          </a:p>
          <a:p>
            <a:r>
              <a:rPr lang="en-US" altLang="zh-CN" sz="1400" smtClean="0"/>
              <a:t>[3] Guo-chao PEI.  Research on Solar Reference Spectrum and UV Calibration Algorithm Based on MgII. M.S. thesis, Sch. Optics Photonics, BIT, Beijing, China,2020 (in Chinese)</a:t>
            </a:r>
            <a:endParaRPr lang="zh-CN" altLang="en-US" sz="1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Publications related to the report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solidFill>
                  <a:schemeClr val="tx1"/>
                </a:solidFill>
              </a:rPr>
              <a:t>Thank you for your attention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31620" y="2903220"/>
            <a:ext cx="6400800" cy="175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1600" b="1" smtClean="0">
                <a:solidFill>
                  <a:schemeClr val="accent2"/>
                </a:solidFill>
              </a:rPr>
              <a:t>WMO GSICS Portal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1600" b="1" smtClean="0">
                <a:solidFill>
                  <a:schemeClr val="accent2"/>
                </a:solidFill>
                <a:hlinkClick r:id="rId3"/>
              </a:rPr>
              <a:t>http://gsics.wmo.int</a:t>
            </a:r>
            <a:endParaRPr lang="en-GB" sz="1600" b="1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sz="1600" b="1" smtClean="0">
                <a:solidFill>
                  <a:schemeClr val="accent2"/>
                </a:solidFill>
              </a:rPr>
              <a:t>GSICS Coordination Centre </a:t>
            </a:r>
            <a:r>
              <a:rPr lang="en-GB" sz="1400" b="1" smtClean="0">
                <a:solidFill>
                  <a:schemeClr val="accent2"/>
                </a:solidFill>
                <a:hlinkClick r:id="rId4"/>
              </a:rPr>
              <a:t>http://www.star.nesdis.noaa.gov/smcd/GCC/index.php</a:t>
            </a:r>
            <a:endParaRPr lang="en-GB" sz="1600" b="1" smtClean="0">
              <a:solidFill>
                <a:schemeClr val="accent2"/>
              </a:solidFill>
            </a:endParaRPr>
          </a:p>
          <a:p>
            <a:pPr algn="ctr" eaLnBrk="1" hangingPunct="1">
              <a:buNone/>
            </a:pPr>
            <a:r>
              <a:rPr lang="en-GB" sz="1600" b="1" smtClean="0">
                <a:solidFill>
                  <a:schemeClr val="accent2"/>
                </a:solidFill>
              </a:rPr>
              <a:t>GSICS Product Catalog </a:t>
            </a:r>
            <a:r>
              <a:rPr lang="en-GB" sz="1200" b="1" smtClean="0">
                <a:solidFill>
                  <a:schemeClr val="accent2"/>
                </a:solidFill>
                <a:hlinkClick r:id="rId5"/>
              </a:rPr>
              <a:t>https://www.star.nesdis.noaa.gov/smcd/GCC/ProductCatalog.php</a:t>
            </a:r>
            <a:endParaRPr lang="en-GB" sz="1600" b="1" smtClean="0">
              <a:solidFill>
                <a:schemeClr val="accent2"/>
              </a:solidFill>
              <a:hlinkClick r:id="rId6"/>
            </a:endParaRPr>
          </a:p>
          <a:p>
            <a:pPr algn="ctr" eaLnBrk="1" hangingPunct="1">
              <a:buNone/>
            </a:pPr>
            <a:r>
              <a:rPr lang="en-GB" sz="1600" b="1" smtClean="0">
                <a:solidFill>
                  <a:schemeClr val="accent2"/>
                </a:solidFill>
              </a:rPr>
              <a:t>GSICS Wiki</a:t>
            </a:r>
            <a:endParaRPr lang="en-GB" sz="1600" b="1" smtClean="0">
              <a:solidFill>
                <a:schemeClr val="accent2"/>
              </a:solidFill>
              <a:hlinkClick r:id="rId6"/>
            </a:endParaRPr>
          </a:p>
          <a:p>
            <a:pPr algn="ctr" eaLnBrk="1" hangingPunct="1">
              <a:buNone/>
            </a:pPr>
            <a:r>
              <a:rPr lang="en-GB" sz="1600" b="1" smtClean="0">
                <a:solidFill>
                  <a:schemeClr val="accent2"/>
                </a:solidFill>
                <a:hlinkClick r:id="rId7"/>
              </a:rPr>
              <a:t>http://gsics.atmos.umd.edu/wiki/Home</a:t>
            </a:r>
            <a:endParaRPr lang="en-GB" sz="1600" b="1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4000" b="1" dirty="0">
              <a:solidFill>
                <a:schemeClr val="accent2"/>
              </a:solidFill>
            </a:endParaRP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B25FD9-27DC-4523-A484-31120BF8BAA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6653"/>
              </p:ext>
            </p:extLst>
          </p:nvPr>
        </p:nvGraphicFramePr>
        <p:xfrm>
          <a:off x="3933965" y="2153811"/>
          <a:ext cx="4922741" cy="390468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802929"/>
                <a:gridCol w="1373568"/>
                <a:gridCol w="1509078"/>
                <a:gridCol w="1237166"/>
              </a:tblGrid>
              <a:tr h="499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Payloads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OMS-Nadir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OMS-Limb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9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+mj-lt"/>
                        </a:rPr>
                        <a:t>Manufacturer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CSSAR, CAS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CIOFMP, CAS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</a:tr>
              <a:tr h="4994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 smtClean="0">
                          <a:effectLst/>
                          <a:latin typeface="+mj-lt"/>
                        </a:rPr>
                        <a:t>Purpose</a:t>
                      </a:r>
                      <a:r>
                        <a:rPr lang="zh-CN" altLang="en-US" sz="1200" b="1" u="none" strike="noStrike" dirty="0">
                          <a:effectLst/>
                          <a:latin typeface="+mj-lt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Nadir Total amount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Nadir Profile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Limb Profile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</a:tr>
              <a:tr h="499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Spectral </a:t>
                      </a:r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range (nm)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320-500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UV1：250-310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/>
                      </a:r>
                      <a:br>
                        <a:rPr lang="en-US" sz="1200" u="none" strike="noStrike" dirty="0">
                          <a:effectLst/>
                          <a:latin typeface="+mj-lt"/>
                        </a:rPr>
                      </a:b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UV2：300-320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290-500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</a:tr>
              <a:tr h="499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Spectral </a:t>
                      </a:r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resolution</a:t>
                      </a:r>
                      <a:r>
                        <a:rPr lang="en-US" altLang="zh-CN" sz="1200" b="1" u="none" strike="noStrike" dirty="0" smtClean="0">
                          <a:effectLst/>
                          <a:latin typeface="+mj-lt"/>
                        </a:rPr>
                        <a:t> (nm)</a:t>
                      </a:r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0.5-0.6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  <a:latin typeface="+mj-lt"/>
                        </a:rPr>
                        <a:t>UV1：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~1.0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/>
                      </a:r>
                      <a:br>
                        <a:rPr lang="en-US" sz="1200" u="none" strike="noStrike" dirty="0">
                          <a:effectLst/>
                          <a:latin typeface="+mj-lt"/>
                        </a:rPr>
                      </a:br>
                      <a:r>
                        <a:rPr lang="en-US" altLang="zh-CN" sz="1200" u="none" strike="noStrike" dirty="0" smtClean="0">
                          <a:effectLst/>
                          <a:latin typeface="+mj-lt"/>
                        </a:rPr>
                        <a:t>UV2：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~0.5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0.6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</a:tr>
              <a:tr h="675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Spatial </a:t>
                      </a:r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resolution (km)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7(Al.)×7(Ac.)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UV1: 21(Al.)×28 (Ac.)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/>
                      </a:r>
                      <a:br>
                        <a:rPr lang="en-US" sz="1200" u="none" strike="noStrike" dirty="0">
                          <a:effectLst/>
                          <a:latin typeface="+mj-lt"/>
                        </a:rPr>
                      </a:b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UV2: 7(Al.)×7 (Ac.)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≤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3@15-60km (Vertical), ≤150(Horizontal)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</a:tr>
              <a:tr h="675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FOV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FOV: 112º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FOV: 112º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IFOV: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2.3º (Horizontal)×0.045º (Vertical)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028" name="Picture 4" descr="https://i0.wp.com/whyfiles.org/wp-content/uploads/2011/12/wg_ozone_h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0"/>
            <a:ext cx="301752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Basic information of FY-3F/OMS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258417" y="1377830"/>
            <a:ext cx="1888435" cy="431092"/>
          </a:xfrm>
        </p:spPr>
        <p:txBody>
          <a:bodyPr/>
          <a:lstStyle/>
          <a:p>
            <a:r>
              <a:rPr lang="en-US" altLang="zh-CN" smtClean="0"/>
              <a:t>FY-3F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>
          <a:xfrm>
            <a:off x="4014152" y="1580919"/>
            <a:ext cx="4041775" cy="498475"/>
          </a:xfrm>
        </p:spPr>
        <p:txBody>
          <a:bodyPr/>
          <a:lstStyle/>
          <a:p>
            <a:r>
              <a:rPr lang="en-US" altLang="zh-CN" dirty="0" smtClean="0"/>
              <a:t>Ozone Monitoring Suite (OMS)</a:t>
            </a:r>
            <a:endParaRPr lang="en-US" altLang="zh-CN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34695115"/>
              </p:ext>
            </p:extLst>
          </p:nvPr>
        </p:nvGraphicFramePr>
        <p:xfrm>
          <a:off x="235422" y="1865576"/>
          <a:ext cx="3266732" cy="1694135"/>
        </p:xfrm>
        <a:graphic>
          <a:graphicData uri="http://schemas.openxmlformats.org/drawingml/2006/table">
            <a:tbl>
              <a:tblPr/>
              <a:tblGrid>
                <a:gridCol w="1019475"/>
                <a:gridCol w="987747"/>
                <a:gridCol w="664680"/>
                <a:gridCol w="594830"/>
              </a:tblGrid>
              <a:tr h="2852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Full name</a:t>
                      </a:r>
                    </a:p>
                  </a:txBody>
                  <a:tcPr marL="17831" marR="35661" marT="14265" marB="14265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2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Feng-Yun 3F</a:t>
                      </a:r>
                    </a:p>
                  </a:txBody>
                  <a:tcPr marL="17831" marR="35661" marT="14265" marB="14265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892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Satellite Description</a:t>
                      </a:r>
                    </a:p>
                  </a:txBody>
                  <a:tcPr marL="17831" marR="35661" marT="14265" marB="14265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2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>
                        <a:buFont typeface="Arial"/>
                        <a:buNone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operational meteorology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7831" marR="35661" marT="14265" marB="14265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136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Orbit</a:t>
                      </a:r>
                    </a:p>
                  </a:txBody>
                  <a:tcPr marL="17831" marR="35661" marT="14265" marB="14265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2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Sunsynchronous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orbit</a:t>
                      </a:r>
                    </a:p>
                  </a:txBody>
                  <a:tcPr marL="17831" marR="35661" marT="14265" marB="14265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Altitude</a:t>
                      </a:r>
                    </a:p>
                  </a:txBody>
                  <a:tcPr marL="17831" marR="35661" marT="14265" marB="14265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2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836 km</a:t>
                      </a:r>
                    </a:p>
                  </a:txBody>
                  <a:tcPr marL="17831" marR="35661" marT="14265" marB="14265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F9"/>
                    </a:solidFill>
                  </a:tcPr>
                </a:tc>
              </a:tr>
              <a:tr h="2945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Launch</a:t>
                      </a:r>
                    </a:p>
                  </a:txBody>
                  <a:tcPr marL="38100" marR="76200" marT="30480" marB="30480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2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≥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2022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100" marR="76200" marT="30480" marB="30480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EOL</a:t>
                      </a:r>
                    </a:p>
                  </a:txBody>
                  <a:tcPr marL="38100" marR="76200" marT="30480" marB="30480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2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≥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2027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100" marR="76200" marT="30480" marB="30480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F9"/>
                    </a:solidFill>
                  </a:tcPr>
                </a:tc>
              </a:tr>
              <a:tr h="1569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ECT</a:t>
                      </a:r>
                    </a:p>
                  </a:txBody>
                  <a:tcPr marL="17831" marR="35661" marT="14265" marB="14265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2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10:00 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desc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7831" marR="35661" marT="14265" marB="14265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liyua\Desktop\FY-3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8" y="3878190"/>
            <a:ext cx="3506091" cy="228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EA962-5ACB-4E0A-B99B-F2A901C157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liyua\Desktop\2-solar-activity-on-the-sun-stocktrek-images副本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1" t="15028"/>
          <a:stretch/>
        </p:blipFill>
        <p:spPr bwMode="auto">
          <a:xfrm>
            <a:off x="-1" y="0"/>
            <a:ext cx="3903663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 need solar reference spectrum (SRS) for OMS in-orbit calibration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Differences between SRSs</a:t>
            </a:r>
            <a:endParaRPr lang="en-US" altLang="zh-CN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>
          <a:xfrm>
            <a:off x="4645025" y="1920239"/>
            <a:ext cx="4041775" cy="498475"/>
          </a:xfrm>
        </p:spPr>
        <p:txBody>
          <a:bodyPr/>
          <a:lstStyle/>
          <a:p>
            <a:r>
              <a:rPr lang="en-US" altLang="zh-CN" dirty="0" smtClean="0"/>
              <a:t>The solar radiation changes obviously in the UV band</a:t>
            </a:r>
            <a:endParaRPr lang="en-US" altLang="zh-CN" dirty="0"/>
          </a:p>
        </p:txBody>
      </p:sp>
      <p:grpSp>
        <p:nvGrpSpPr>
          <p:cNvPr id="5" name="组合 4"/>
          <p:cNvGrpSpPr/>
          <p:nvPr/>
        </p:nvGrpSpPr>
        <p:grpSpPr>
          <a:xfrm>
            <a:off x="4804503" y="2644458"/>
            <a:ext cx="3739701" cy="3469014"/>
            <a:chOff x="2069501" y="2153865"/>
            <a:chExt cx="4986268" cy="471657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" t="9830" r="12884" b="4806"/>
            <a:stretch/>
          </p:blipFill>
          <p:spPr bwMode="auto">
            <a:xfrm>
              <a:off x="2069501" y="2153865"/>
              <a:ext cx="4683759" cy="3837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2267745" y="5991671"/>
              <a:ext cx="4788024" cy="878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/>
                <a:t>The relative difference between the spectral radiation values of </a:t>
              </a:r>
              <a:r>
                <a:rPr lang="en-US" altLang="zh-CN" sz="1200" dirty="0" smtClean="0"/>
                <a:t>SSBUV </a:t>
              </a:r>
              <a:r>
                <a:rPr lang="en-US" altLang="zh-CN" sz="1200" dirty="0"/>
                <a:t>in the </a:t>
              </a:r>
              <a:r>
                <a:rPr lang="en-US" altLang="zh-CN" sz="1200" dirty="0" smtClean="0">
                  <a:solidFill>
                    <a:srgbClr val="FF0000"/>
                  </a:solidFill>
                </a:rPr>
                <a:t>3rd</a:t>
              </a:r>
              <a:r>
                <a:rPr lang="en-US" altLang="zh-CN" sz="1200" dirty="0" smtClean="0"/>
                <a:t> </a:t>
              </a:r>
              <a:r>
                <a:rPr lang="en-US" altLang="zh-CN" sz="1200" dirty="0"/>
                <a:t>and </a:t>
              </a:r>
              <a:r>
                <a:rPr lang="en-US" altLang="zh-CN" sz="1200" dirty="0" smtClean="0">
                  <a:solidFill>
                    <a:srgbClr val="FF0000"/>
                  </a:solidFill>
                </a:rPr>
                <a:t>8th</a:t>
              </a:r>
              <a:r>
                <a:rPr lang="en-US" altLang="zh-CN" sz="1200" dirty="0" smtClean="0"/>
                <a:t> flight times</a:t>
              </a:r>
              <a:endParaRPr lang="zh-CN" altLang="en-US" sz="1200" dirty="0"/>
            </a:p>
          </p:txBody>
        </p:sp>
      </p:grpSp>
      <p:sp>
        <p:nvSpPr>
          <p:cNvPr id="36" name="矩形 35"/>
          <p:cNvSpPr/>
          <p:nvPr/>
        </p:nvSpPr>
        <p:spPr>
          <a:xfrm>
            <a:off x="763792" y="5430827"/>
            <a:ext cx="3583413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Temporal </a:t>
            </a:r>
            <a:r>
              <a:rPr lang="en-US" altLang="zh-CN" sz="1200" dirty="0" err="1"/>
              <a:t>MgII</a:t>
            </a:r>
            <a:r>
              <a:rPr lang="zh-CN" altLang="en-US" sz="1200" dirty="0"/>
              <a:t> </a:t>
            </a:r>
            <a:r>
              <a:rPr lang="en-US" altLang="zh-CN" sz="1200" dirty="0"/>
              <a:t>Index by extremum </a:t>
            </a:r>
            <a:r>
              <a:rPr lang="en-US" altLang="zh-CN" sz="1200" dirty="0" smtClean="0"/>
              <a:t>method from </a:t>
            </a:r>
            <a:r>
              <a:rPr lang="en-US" altLang="zh-CN" sz="1200" dirty="0"/>
              <a:t>1950-1-1 to </a:t>
            </a:r>
            <a:r>
              <a:rPr lang="en-US" altLang="zh-CN" sz="1200" dirty="0" err="1"/>
              <a:t>to</a:t>
            </a:r>
            <a:r>
              <a:rPr lang="en-US" altLang="zh-CN" sz="1200" dirty="0"/>
              <a:t> </a:t>
            </a:r>
            <a:r>
              <a:rPr lang="en-US" altLang="zh-CN" sz="1200" dirty="0" smtClean="0"/>
              <a:t>2016-6-17</a:t>
            </a:r>
            <a:endParaRPr lang="zh-CN" altLang="en-US" sz="1200" dirty="0"/>
          </a:p>
        </p:txBody>
      </p:sp>
      <p:pic>
        <p:nvPicPr>
          <p:cNvPr id="58" name="Picture 2" descr="C:\Users\miu\Dropbox\gsics_WG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819" y="134409"/>
            <a:ext cx="2815396" cy="719666"/>
          </a:xfrm>
          <a:prstGeom prst="rect">
            <a:avLst/>
          </a:prstGeom>
          <a:noFill/>
        </p:spPr>
      </p:pic>
      <p:pic>
        <p:nvPicPr>
          <p:cNvPr id="23" name="Picture 5" descr="C:\Users\liyua\Desktop\1.png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0" y="2583180"/>
            <a:ext cx="3672840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2803166" y="2298605"/>
            <a:ext cx="5675425" cy="1196381"/>
            <a:chOff x="3161306" y="2298605"/>
            <a:chExt cx="5675425" cy="1196381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873" y="2298605"/>
              <a:ext cx="1650858" cy="1196381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sp>
          <p:nvSpPr>
            <p:cNvPr id="38" name="矩形 37"/>
            <p:cNvSpPr/>
            <p:nvPr/>
          </p:nvSpPr>
          <p:spPr>
            <a:xfrm>
              <a:off x="3161306" y="3281625"/>
              <a:ext cx="297180" cy="213361"/>
            </a:xfrm>
            <a:prstGeom prst="rect">
              <a:avLst/>
            </a:prstGeom>
            <a:noFill/>
            <a:ln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箭头连接符 43"/>
            <p:cNvCxnSpPr/>
            <p:nvPr/>
          </p:nvCxnSpPr>
          <p:spPr>
            <a:xfrm flipV="1">
              <a:off x="3458486" y="2365513"/>
              <a:ext cx="3695949" cy="916113"/>
            </a:xfrm>
            <a:prstGeom prst="straightConnector1">
              <a:avLst/>
            </a:prstGeom>
            <a:noFill/>
            <a:ln>
              <a:solidFill>
                <a:srgbClr val="000000">
                  <a:alpha val="20000"/>
                </a:srgbClr>
              </a:solidFill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V="1">
              <a:off x="3458486" y="3432313"/>
              <a:ext cx="3695949" cy="62673"/>
            </a:xfrm>
            <a:prstGeom prst="straightConnector1">
              <a:avLst/>
            </a:prstGeom>
            <a:noFill/>
            <a:ln>
              <a:solidFill>
                <a:srgbClr val="000000">
                  <a:alpha val="20000"/>
                </a:srgbClr>
              </a:solidFill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10" y="3719334"/>
            <a:ext cx="717539" cy="116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EA962-5ACB-4E0A-B99B-F2A901C157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About </a:t>
            </a:r>
            <a:r>
              <a:rPr lang="en-US" altLang="zh-CN" dirty="0" err="1" smtClean="0"/>
              <a:t>MgII</a:t>
            </a:r>
            <a:r>
              <a:rPr lang="en-US" altLang="zh-CN" dirty="0" smtClean="0"/>
              <a:t> index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8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8800"/>
                <a:ext cx="4069080" cy="4297363"/>
              </a:xfrm>
            </p:spPr>
            <p:txBody>
              <a:bodyPr/>
              <a:lstStyle/>
              <a:p>
                <a:r>
                  <a:rPr lang="en-US" altLang="zh-CN" sz="1600" dirty="0" smtClean="0"/>
                  <a:t>The </a:t>
                </a:r>
                <a:r>
                  <a:rPr lang="en-US" altLang="zh-CN" sz="1600" dirty="0" err="1"/>
                  <a:t>MgII</a:t>
                </a:r>
                <a:r>
                  <a:rPr lang="en-US" altLang="zh-CN" sz="1600" dirty="0"/>
                  <a:t> core-to-wing index was first developed for the Nimbus 7 </a:t>
                </a:r>
                <a:r>
                  <a:rPr lang="en-US" altLang="zh-CN" sz="1600" dirty="0" smtClean="0"/>
                  <a:t>SBUV as </a:t>
                </a:r>
                <a:r>
                  <a:rPr lang="en-US" altLang="zh-CN" sz="1600" dirty="0"/>
                  <a:t>an </a:t>
                </a:r>
                <a:r>
                  <a:rPr lang="en-US" altLang="zh-CN" sz="1400" dirty="0"/>
                  <a:t>indicator</a:t>
                </a:r>
                <a:r>
                  <a:rPr lang="en-US" altLang="zh-CN" sz="1600" dirty="0"/>
                  <a:t> of solar UV flux temporal </a:t>
                </a:r>
                <a:r>
                  <a:rPr lang="en-US" altLang="zh-CN" sz="1600" dirty="0" smtClean="0"/>
                  <a:t>variation.</a:t>
                </a:r>
              </a:p>
              <a:p>
                <a:endParaRPr lang="en-US" altLang="zh-CN" sz="1400" dirty="0"/>
              </a:p>
              <a:p>
                <a:endParaRPr lang="en-US" altLang="zh-CN" sz="14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</a:rPr>
                          <m:t>𝐼𝑟𝑟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200" dirty="0" smtClean="0"/>
                  <a:t>:279.7-280.3nm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</a:rPr>
                          <m:t>𝐼𝑟𝑟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</a:rPr>
                          <m:t>𝑤</m:t>
                        </m:r>
                        <m:r>
                          <a:rPr lang="en-US" altLang="zh-CN" sz="1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200" dirty="0" smtClean="0"/>
                  <a:t>:</a:t>
                </a:r>
                <a:r>
                  <a:rPr lang="en-US" altLang="zh-CN" sz="1200" dirty="0"/>
                  <a:t>276.6-276.8nm</a:t>
                </a:r>
                <a:endParaRPr lang="en-US" altLang="zh-CN" sz="12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</a:rPr>
                          <m:t>𝐼𝑟𝑟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</a:rPr>
                          <m:t>𝑤</m:t>
                        </m:r>
                        <m:r>
                          <a:rPr lang="en-US" altLang="zh-CN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200" dirty="0" smtClean="0"/>
                  <a:t>:</a:t>
                </a:r>
                <a:r>
                  <a:rPr lang="en-US" altLang="zh-CN" sz="1200" dirty="0"/>
                  <a:t>283.2-283.4nm</a:t>
                </a:r>
                <a:endParaRPr lang="en-US" altLang="zh-CN" sz="1200" dirty="0" smtClean="0"/>
              </a:p>
              <a:p>
                <a:r>
                  <a:rPr lang="en-US" altLang="zh-CN" sz="1400" dirty="0" smtClean="0"/>
                  <a:t>Extremum method: Max(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𝐼𝑟𝑟</m:t>
                        </m:r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𝑤</m:t>
                        </m:r>
                        <m:r>
                          <a:rPr lang="en-US" altLang="zh-CN" sz="1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), Max(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𝐼𝑟𝑟</m:t>
                        </m:r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𝑤</m:t>
                        </m:r>
                        <m:r>
                          <a:rPr lang="en-US" altLang="zh-CN" sz="1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), Min(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𝐼𝑟𝑟</m:t>
                        </m:r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)</a:t>
                </a:r>
              </a:p>
              <a:p>
                <a:r>
                  <a:rPr lang="en-US" altLang="zh-CN" sz="1400" dirty="0" smtClean="0"/>
                  <a:t>Integral method: Mean(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𝐼𝑟𝑟</m:t>
                        </m:r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𝑤</m:t>
                        </m:r>
                        <m:r>
                          <a:rPr lang="en-US" altLang="zh-CN" sz="1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)</a:t>
                </a:r>
                <a:r>
                  <a:rPr lang="en-US" altLang="zh-CN" sz="1400" dirty="0"/>
                  <a:t>, </a:t>
                </a:r>
                <a:r>
                  <a:rPr lang="en-US" altLang="zh-CN" sz="1400" dirty="0" smtClean="0"/>
                  <a:t>Mean(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𝐼𝑟𝑟</m:t>
                        </m:r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𝑤</m:t>
                        </m:r>
                        <m:r>
                          <a:rPr lang="en-US" altLang="zh-CN" sz="1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)</a:t>
                </a:r>
                <a:r>
                  <a:rPr lang="en-US" altLang="zh-CN" sz="1400" dirty="0"/>
                  <a:t>, </a:t>
                </a:r>
                <a:r>
                  <a:rPr lang="en-US" altLang="zh-CN" sz="1400" dirty="0" smtClean="0"/>
                  <a:t>Mean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𝐼𝑟𝑟</m:t>
                        </m:r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)</a:t>
                </a:r>
                <a:endParaRPr lang="en-US" altLang="zh-CN" sz="1600" dirty="0"/>
              </a:p>
              <a:p>
                <a:endParaRPr lang="en-US" altLang="zh-CN" sz="1400" dirty="0" smtClean="0"/>
              </a:p>
              <a:p>
                <a:endParaRPr lang="zh-CN" altLang="en-US" sz="1400" dirty="0"/>
              </a:p>
            </p:txBody>
          </p:sp>
        </mc:Choice>
        <mc:Fallback xmlns="">
          <p:sp>
            <p:nvSpPr>
              <p:cNvPr id="9" name="内容占位符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8800"/>
                <a:ext cx="4069080" cy="4297363"/>
              </a:xfrm>
              <a:blipFill rotWithShape="1">
                <a:blip r:embed="rId3"/>
                <a:stretch>
                  <a:fillRect l="-449" b="-5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EA962-5ACB-4E0A-B99B-F2A901C157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434840" y="2359285"/>
            <a:ext cx="4320000" cy="2551533"/>
            <a:chOff x="4434840" y="2906395"/>
            <a:chExt cx="4320000" cy="2551533"/>
          </a:xfrm>
        </p:grpSpPr>
        <p:pic>
          <p:nvPicPr>
            <p:cNvPr id="4098" name="Picture 2" descr="C:\Users\liyua\Desktop\MgII_SAO201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840" y="2906395"/>
              <a:ext cx="4320000" cy="2551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6215248" y="3969355"/>
                  <a:ext cx="47371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zh-CN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/>
                              </a:rPr>
                              <m:t>𝐼𝑟𝑟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5248" y="3969355"/>
                  <a:ext cx="473719" cy="2769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5498379" y="3237607"/>
                  <a:ext cx="57970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zh-CN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/>
                              </a:rPr>
                              <m:t>𝐼𝑟𝑟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/>
                              </a:rPr>
                              <m:t>𝑤</m:t>
                            </m:r>
                            <m:r>
                              <a:rPr lang="en-US" altLang="zh-CN" sz="1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8379" y="3237607"/>
                  <a:ext cx="579709" cy="2769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7212234" y="3166879"/>
                  <a:ext cx="57970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zh-CN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/>
                              </a:rPr>
                              <m:t>𝐼𝑟𝑟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/>
                              </a:rPr>
                              <m:t>𝑤</m:t>
                            </m:r>
                            <m:r>
                              <a:rPr lang="en-US" altLang="zh-CN" sz="1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2234" y="3166879"/>
                  <a:ext cx="579709" cy="2769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246713" y="3231070"/>
                <a:ext cx="2345386" cy="659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MgII</m:t>
                      </m:r>
                      <m:r>
                        <a:rPr lang="en-US" altLang="zh-CN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  <m:r>
                            <a:rPr lang="zh-CN" altLang="en-US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𝐼𝑟𝑟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𝐼𝑟𝑟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𝐼𝑟𝑟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13" y="3231070"/>
                <a:ext cx="2345386" cy="6593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5533491" y="5050273"/>
            <a:ext cx="21226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/>
              <a:t>SAO2010 spectra </a:t>
            </a:r>
            <a:r>
              <a:rPr lang="en-US" altLang="zh-CN" sz="1200" dirty="0"/>
              <a:t>at 280 nm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6044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Solar reference spectrum used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721256"/>
              </p:ext>
            </p:extLst>
          </p:nvPr>
        </p:nvGraphicFramePr>
        <p:xfrm>
          <a:off x="1097280" y="1836421"/>
          <a:ext cx="7363528" cy="4023354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211897"/>
                <a:gridCol w="1072197"/>
                <a:gridCol w="1937385"/>
                <a:gridCol w="1225302"/>
                <a:gridCol w="1916747"/>
              </a:tblGrid>
              <a:tr h="399978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</a:rPr>
                        <a:t>SRS</a:t>
                      </a:r>
                      <a:endParaRPr lang="zh-CN" sz="1200" b="0" kern="100" dirty="0"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18926" marR="18926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</a:rPr>
                        <a:t>Wave(</a:t>
                      </a:r>
                      <a:r>
                        <a:rPr lang="en-US" sz="1200" kern="100" dirty="0" smtClean="0">
                          <a:effectLst/>
                        </a:rPr>
                        <a:t>nm</a:t>
                      </a:r>
                      <a:r>
                        <a:rPr lang="en-US" altLang="zh-CN" sz="1200" kern="100" dirty="0" smtClean="0">
                          <a:effectLst/>
                        </a:rPr>
                        <a:t>)</a:t>
                      </a:r>
                      <a:endParaRPr lang="zh-CN" sz="1200" b="0" kern="100" dirty="0"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18926" marR="18926" marT="0" marB="0" anchor="ctr"/>
                </a:tc>
                <a:tc>
                  <a:txBody>
                    <a:bodyPr/>
                    <a:lstStyle/>
                    <a:p>
                      <a:pPr marL="0" marR="0" lvl="0" indent="12700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Resolution</a:t>
                      </a:r>
                      <a:r>
                        <a:rPr lang="en-US" altLang="zh-CN" sz="1200" kern="100" dirty="0" smtClean="0">
                          <a:effectLst/>
                        </a:rPr>
                        <a:t>(</a:t>
                      </a:r>
                      <a:r>
                        <a:rPr lang="en-US" sz="1200" kern="100" dirty="0" smtClean="0">
                          <a:effectLst/>
                        </a:rPr>
                        <a:t>nm</a:t>
                      </a:r>
                      <a:r>
                        <a:rPr lang="en-US" altLang="zh-CN" sz="1200" kern="100" dirty="0" smtClean="0">
                          <a:effectLst/>
                        </a:rPr>
                        <a:t>)</a:t>
                      </a:r>
                      <a:endParaRPr lang="zh-CN" sz="1200" b="0" kern="100" dirty="0"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18926" marR="18926" marT="0" marB="0" anchor="ctr"/>
                </a:tc>
                <a:tc>
                  <a:txBody>
                    <a:bodyPr/>
                    <a:lstStyle/>
                    <a:p>
                      <a:pPr marL="0" marR="0" lvl="0" indent="12700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Sampling</a:t>
                      </a:r>
                      <a:r>
                        <a:rPr lang="en-US" altLang="zh-CN" sz="1200" kern="100" dirty="0" smtClean="0">
                          <a:effectLst/>
                        </a:rPr>
                        <a:t>(</a:t>
                      </a:r>
                      <a:r>
                        <a:rPr lang="en-US" sz="1200" kern="100" dirty="0" smtClean="0">
                          <a:effectLst/>
                        </a:rPr>
                        <a:t>nm</a:t>
                      </a:r>
                      <a:r>
                        <a:rPr lang="en-US" altLang="zh-CN" sz="1200" kern="100" dirty="0" smtClean="0">
                          <a:effectLst/>
                        </a:rPr>
                        <a:t>)</a:t>
                      </a:r>
                      <a:endParaRPr lang="zh-CN" sz="1200" b="0" kern="100" dirty="0"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18926" marR="18926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</a:rPr>
                        <a:t>Date</a:t>
                      </a:r>
                      <a:endParaRPr lang="zh-CN" sz="1200" b="0" kern="100" dirty="0"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18926" marR="18926" marT="0" marB="0" anchor="ctr"/>
                </a:tc>
              </a:tr>
              <a:tr h="301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OMI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270-550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0.45-0.65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0.15-0.32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2008.04.15-2017.08.02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OMPS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248-310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0.42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2017.06.04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UARS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119.5-419.5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0.2-0.25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1991.10.03-2001.7.20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SCIAMACHY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234-2383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0.24-1.1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0.2-1.3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2003.02.27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SORCE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0-2400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r>
                        <a:rPr lang="zh-CN" sz="1200" kern="100">
                          <a:effectLst/>
                        </a:rPr>
                        <a:t>，</a:t>
                      </a:r>
                      <a:r>
                        <a:rPr lang="en-US" sz="1200" kern="100">
                          <a:effectLst/>
                        </a:rPr>
                        <a:t>1</a:t>
                      </a:r>
                      <a:r>
                        <a:rPr lang="zh-CN" sz="1200" kern="100">
                          <a:effectLst/>
                        </a:rPr>
                        <a:t>，</a:t>
                      </a:r>
                      <a:r>
                        <a:rPr lang="en-US" sz="1200" kern="100">
                          <a:effectLst/>
                        </a:rPr>
                        <a:t>0.25-0.33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0.25-0.35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2003.03.01-2017.06.17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SBUV/2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170-400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—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0.15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2000.11.10</a:t>
                      </a:r>
                      <a:r>
                        <a:rPr lang="en-US" altLang="zh-CN" sz="1200" kern="100" dirty="0" smtClean="0">
                          <a:effectLst/>
                        </a:rPr>
                        <a:t>(8)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SSBUV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200-406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1.1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0.15-0.2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1989.10</a:t>
                      </a:r>
                      <a:r>
                        <a:rPr lang="en-US" altLang="zh-CN" sz="1200" kern="100" dirty="0" smtClean="0">
                          <a:effectLst/>
                        </a:rPr>
                        <a:t>-1996.01(8)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KNMI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202.0-599.99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0.025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0.01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2008.06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SAO2010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200-1000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0.04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0.01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1992.03.29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WHI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0.1-2400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0.1</a:t>
                      </a:r>
                      <a:r>
                        <a:rPr lang="en-US" altLang="zh-CN" sz="1200" kern="100" dirty="0" smtClean="0">
                          <a:effectLst/>
                        </a:rPr>
                        <a:t>(</a:t>
                      </a:r>
                      <a:r>
                        <a:rPr lang="en-US" sz="1200" kern="100" dirty="0" smtClean="0">
                          <a:effectLst/>
                        </a:rPr>
                        <a:t>UV</a:t>
                      </a:r>
                      <a:r>
                        <a:rPr lang="en-US" altLang="zh-CN" sz="1200" kern="100" dirty="0" smtClean="0">
                          <a:effectLst/>
                        </a:rPr>
                        <a:t>)</a:t>
                      </a:r>
                      <a:r>
                        <a:rPr lang="zh-CN" sz="1200" kern="100" dirty="0" smtClean="0">
                          <a:effectLst/>
                        </a:rPr>
                        <a:t>，</a:t>
                      </a:r>
                      <a:r>
                        <a:rPr lang="en-US" sz="1200" kern="100" dirty="0" smtClean="0">
                          <a:effectLst/>
                        </a:rPr>
                        <a:t>1.5-30</a:t>
                      </a:r>
                      <a:r>
                        <a:rPr lang="en-US" altLang="zh-CN" sz="1200" kern="100" dirty="0" smtClean="0">
                          <a:effectLst/>
                        </a:rPr>
                        <a:t>(</a:t>
                      </a:r>
                      <a:r>
                        <a:rPr lang="en-US" sz="1200" kern="100" dirty="0" smtClean="0">
                          <a:effectLst/>
                        </a:rPr>
                        <a:t>VIS</a:t>
                      </a:r>
                      <a:r>
                        <a:rPr lang="zh-CN" sz="1200" kern="100" dirty="0">
                          <a:effectLst/>
                        </a:rPr>
                        <a:t>，</a:t>
                      </a:r>
                      <a:r>
                        <a:rPr lang="en-US" sz="1200" kern="100" dirty="0" smtClean="0">
                          <a:effectLst/>
                        </a:rPr>
                        <a:t>IR</a:t>
                      </a:r>
                      <a:r>
                        <a:rPr lang="en-US" altLang="zh-CN" sz="1200" kern="100" dirty="0" smtClean="0">
                          <a:effectLst/>
                        </a:rPr>
                        <a:t>)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0.1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2008.04</a:t>
                      </a:r>
                      <a:r>
                        <a:rPr lang="en-US" altLang="zh-CN" sz="1200" kern="100" dirty="0" smtClean="0">
                          <a:effectLst/>
                        </a:rPr>
                        <a:t>(3)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Climate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115.5-749.5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—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1882.01.01-2016.12.31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Composite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120.5-399.5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1978.11.08-2005.08.01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13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内容占位符 21"/>
          <p:cNvSpPr>
            <a:spLocks noGrp="1"/>
          </p:cNvSpPr>
          <p:nvPr>
            <p:ph idx="1"/>
          </p:nvPr>
        </p:nvSpPr>
        <p:spPr>
          <a:xfrm>
            <a:off x="457200" y="1828800"/>
            <a:ext cx="3505200" cy="4297363"/>
          </a:xfrm>
        </p:spPr>
        <p:txBody>
          <a:bodyPr/>
          <a:lstStyle/>
          <a:p>
            <a:r>
              <a:rPr lang="en-US" altLang="zh-CN" sz="1200" smtClean="0"/>
              <a:t>Even if the integral method was used, MgII index of high resolution and high sampling rate spectrum is still low.</a:t>
            </a:r>
          </a:p>
          <a:p>
            <a:r>
              <a:rPr lang="en-US" altLang="zh-CN" sz="1200" smtClean="0"/>
              <a:t>The empirical formula of the best resampling rate for MgII was established.</a:t>
            </a:r>
          </a:p>
          <a:p>
            <a:endParaRPr lang="en-US" altLang="zh-CN" sz="1200" smtClean="0"/>
          </a:p>
          <a:p>
            <a:endParaRPr lang="en-US" altLang="zh-CN" sz="1200" smtClean="0"/>
          </a:p>
          <a:p>
            <a:endParaRPr lang="en-US" altLang="zh-CN" sz="1200" smtClean="0"/>
          </a:p>
          <a:p>
            <a:endParaRPr lang="en-US" altLang="zh-CN" sz="1200" smtClean="0"/>
          </a:p>
          <a:p>
            <a:endParaRPr lang="en-US" altLang="zh-CN" sz="1200" smtClean="0"/>
          </a:p>
          <a:p>
            <a:pPr lvl="1"/>
            <a:r>
              <a:rPr lang="en-US" altLang="zh-CN" sz="1000" smtClean="0"/>
              <a:t>I1 is the original sampling interval</a:t>
            </a:r>
          </a:p>
          <a:p>
            <a:pPr lvl="1"/>
            <a:r>
              <a:rPr lang="en-US" altLang="zh-CN" sz="1000" smtClean="0"/>
              <a:t>I2 is the resampling interval.</a:t>
            </a:r>
          </a:p>
          <a:p>
            <a:endParaRPr lang="en-US" altLang="zh-CN" sz="1200" smtClean="0"/>
          </a:p>
          <a:p>
            <a:r>
              <a:rPr lang="en-US" altLang="zh-CN" sz="1200" smtClean="0"/>
              <a:t>The convolution intervals were all set to 0.1nm because the relative errors were similar (~0.024%)</a:t>
            </a:r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6BC69CD4-66C3-4635-AF1E-ECC7B8FBCA49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88" y="3414218"/>
            <a:ext cx="2190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494737" y="5622157"/>
            <a:ext cx="4260013" cy="3616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sz="1200" dirty="0" err="1" smtClean="0"/>
              <a:t>MgII</a:t>
            </a:r>
            <a:r>
              <a:rPr lang="en-US" altLang="zh-CN" sz="1200" dirty="0" smtClean="0"/>
              <a:t> index </a:t>
            </a:r>
            <a:r>
              <a:rPr lang="en-US" altLang="zh-CN" sz="1200" dirty="0"/>
              <a:t>corresponding to different </a:t>
            </a:r>
            <a:r>
              <a:rPr lang="en-US" altLang="zh-CN" sz="1200" dirty="0" smtClean="0"/>
              <a:t>resampling (x </a:t>
            </a:r>
            <a:r>
              <a:rPr lang="en-US" altLang="zh-CN" sz="1200" dirty="0"/>
              <a:t>axis) </a:t>
            </a:r>
            <a:r>
              <a:rPr lang="en-US" altLang="zh-CN" sz="1200" dirty="0" smtClean="0"/>
              <a:t>and convolution (color</a:t>
            </a:r>
            <a:r>
              <a:rPr lang="en-US" altLang="zh-CN" sz="1200" dirty="0"/>
              <a:t>) intervals, </a:t>
            </a:r>
            <a:r>
              <a:rPr lang="en-US" altLang="zh-CN" sz="1200" dirty="0" smtClean="0"/>
              <a:t>OS: original </a:t>
            </a:r>
            <a:r>
              <a:rPr lang="en-US" altLang="zh-CN" sz="1200" dirty="0"/>
              <a:t>sampling</a:t>
            </a:r>
            <a:endParaRPr lang="zh-CN" altLang="en-US" sz="1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The influence of sampling and convolution intervals on MgII index</a:t>
            </a:r>
            <a:endParaRPr lang="zh-CN" altLang="en-US" dirty="0"/>
          </a:p>
        </p:txBody>
      </p:sp>
      <p:pic>
        <p:nvPicPr>
          <p:cNvPr id="2050" name="Picture 2" descr="C:\Users\liyua\Desktop\clim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85" y="1810380"/>
            <a:ext cx="2422819" cy="16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yua\Desktop\OMI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750" y="1818000"/>
            <a:ext cx="2520000" cy="15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iyua\Desktop\SSBUV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530" y="3708044"/>
            <a:ext cx="2520000" cy="16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iyua\Desktop\KNMI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00" y="3674690"/>
            <a:ext cx="2520000" cy="162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648615" y="3415569"/>
            <a:ext cx="13115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kern="100" dirty="0" smtClean="0"/>
              <a:t>Climate OS:</a:t>
            </a:r>
            <a:r>
              <a:rPr lang="en-US" altLang="zh-CN" sz="1200" dirty="0" smtClean="0"/>
              <a:t>1nm</a:t>
            </a:r>
            <a:endParaRPr lang="zh-CN" altLang="en-US" sz="1200" dirty="0"/>
          </a:p>
        </p:txBody>
      </p:sp>
      <p:sp>
        <p:nvSpPr>
          <p:cNvPr id="14" name="矩形 13"/>
          <p:cNvSpPr/>
          <p:nvPr/>
        </p:nvSpPr>
        <p:spPr>
          <a:xfrm>
            <a:off x="6789986" y="3415569"/>
            <a:ext cx="1409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kern="100" dirty="0" smtClean="0"/>
              <a:t>OMI </a:t>
            </a:r>
            <a:r>
              <a:rPr lang="en-US" altLang="zh-CN" sz="1200" dirty="0" smtClean="0"/>
              <a:t>OS:0.35nm</a:t>
            </a:r>
            <a:endParaRPr lang="zh-CN" altLang="zh-CN" sz="1200" dirty="0"/>
          </a:p>
        </p:txBody>
      </p:sp>
      <p:sp>
        <p:nvSpPr>
          <p:cNvPr id="15" name="矩形 14"/>
          <p:cNvSpPr/>
          <p:nvPr/>
        </p:nvSpPr>
        <p:spPr>
          <a:xfrm>
            <a:off x="4541214" y="5345159"/>
            <a:ext cx="15263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kern="100" dirty="0" smtClean="0"/>
              <a:t>SSBUV OS:</a:t>
            </a:r>
            <a:r>
              <a:rPr lang="en-US" altLang="zh-CN" sz="1200" dirty="0" smtClean="0"/>
              <a:t>0.15nm</a:t>
            </a:r>
            <a:endParaRPr lang="zh-CN" altLang="en-US" sz="1200" dirty="0"/>
          </a:p>
        </p:txBody>
      </p:sp>
      <p:sp>
        <p:nvSpPr>
          <p:cNvPr id="16" name="矩形 15"/>
          <p:cNvSpPr/>
          <p:nvPr/>
        </p:nvSpPr>
        <p:spPr>
          <a:xfrm>
            <a:off x="6769838" y="5345159"/>
            <a:ext cx="13901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kern="100" dirty="0" smtClean="0"/>
              <a:t>KNMI OS:</a:t>
            </a:r>
            <a:r>
              <a:rPr lang="en-US" altLang="zh-CN" sz="1200" dirty="0" smtClean="0"/>
              <a:t>0.01nm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264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4659460" y="5072320"/>
            <a:ext cx="4319999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400" dirty="0" err="1" smtClean="0"/>
              <a:t>MgII</a:t>
            </a:r>
            <a:r>
              <a:rPr lang="en-US" altLang="zh-CN" sz="1400" dirty="0" smtClean="0"/>
              <a:t> comparison </a:t>
            </a:r>
            <a:r>
              <a:rPr lang="en-US" altLang="zh-CN" sz="1400" dirty="0"/>
              <a:t>of </a:t>
            </a:r>
            <a:r>
              <a:rPr lang="en-US" altLang="zh-CN" sz="1400" dirty="0" smtClean="0"/>
              <a:t>different SRS, </a:t>
            </a:r>
            <a:r>
              <a:rPr lang="en-US" altLang="zh-CN" sz="1400" dirty="0"/>
              <a:t>extremum</a:t>
            </a:r>
            <a:r>
              <a:rPr lang="en-US" altLang="zh-CN" sz="1400" dirty="0" smtClean="0"/>
              <a:t> method, </a:t>
            </a:r>
            <a:r>
              <a:rPr lang="en-US" altLang="zh-CN" sz="1400" dirty="0"/>
              <a:t>convolution </a:t>
            </a:r>
            <a:r>
              <a:rPr lang="en-US" altLang="zh-CN" sz="1400" dirty="0" smtClean="0"/>
              <a:t>method and </a:t>
            </a:r>
            <a:r>
              <a:rPr lang="en-US" altLang="zh-CN" sz="1400" dirty="0"/>
              <a:t>convolution method after </a:t>
            </a:r>
            <a:r>
              <a:rPr lang="en-US" altLang="zh-CN" sz="1400" dirty="0" smtClean="0"/>
              <a:t>resampling</a:t>
            </a:r>
            <a:endParaRPr lang="zh-CN" altLang="en-US" sz="1400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457361"/>
              </p:ext>
            </p:extLst>
          </p:nvPr>
        </p:nvGraphicFramePr>
        <p:xfrm>
          <a:off x="4685524" y="4114338"/>
          <a:ext cx="4200060" cy="58674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57244"/>
                <a:gridCol w="926142"/>
                <a:gridCol w="1002607"/>
                <a:gridCol w="1914067"/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Extremum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Convolution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Resampling </a:t>
                      </a:r>
                      <a:r>
                        <a:rPr lang="en-US" sz="1400" u="none" strike="noStrike" dirty="0">
                          <a:effectLst/>
                        </a:rPr>
                        <a:t>convolution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Std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0.0078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0.0025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0.0012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215450" y="1129857"/>
            <a:ext cx="8764010" cy="5022463"/>
            <a:chOff x="215450" y="1129857"/>
            <a:chExt cx="8764010" cy="5022463"/>
          </a:xfrm>
        </p:grpSpPr>
        <p:pic>
          <p:nvPicPr>
            <p:cNvPr id="3077" name="Picture 5" descr="C:\Users\liyua\Desktop\1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50" y="1314524"/>
              <a:ext cx="432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C:\Users\liyua\Desktop\2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460" y="1314524"/>
              <a:ext cx="432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C:\Users\liyua\Desktop\3.png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50" y="3992320"/>
              <a:ext cx="432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41" y="2136719"/>
              <a:ext cx="717539" cy="1166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41" y="4701078"/>
              <a:ext cx="717539" cy="1166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737" y="2136718"/>
              <a:ext cx="717539" cy="1166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837486" y="1129858"/>
              <a:ext cx="10005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/>
                <a:t>E</a:t>
              </a:r>
              <a:r>
                <a:rPr lang="en-US" altLang="zh-CN" sz="1400" dirty="0" smtClean="0"/>
                <a:t>xtremum</a:t>
              </a:r>
              <a:endParaRPr lang="zh-CN" altLang="en-US" sz="14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5270737" y="1129857"/>
              <a:ext cx="11304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/>
                <a:t>Convolution</a:t>
              </a:r>
              <a:endParaRPr lang="zh-CN" altLang="en-US" sz="14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72564" y="3754594"/>
              <a:ext cx="11304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 smtClean="0"/>
                <a:t>Resampling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99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400" smtClean="0"/>
              <a:t>The algorithm of solar spectrum reconstruction</a:t>
            </a:r>
            <a:endParaRPr lang="zh-CN" altLang="en-US" sz="2400" dirty="0"/>
          </a:p>
        </p:txBody>
      </p:sp>
      <p:sp>
        <p:nvSpPr>
          <p:cNvPr id="9" name="内容占位符 8"/>
          <p:cNvSpPr>
            <a:spLocks noGrp="1"/>
          </p:cNvSpPr>
          <p:nvPr>
            <p:ph sz="half" idx="1"/>
          </p:nvPr>
        </p:nvSpPr>
        <p:spPr>
          <a:xfrm>
            <a:off x="521926" y="2012255"/>
            <a:ext cx="3553470" cy="1018823"/>
          </a:xfrm>
        </p:spPr>
        <p:txBody>
          <a:bodyPr>
            <a:normAutofit/>
          </a:bodyPr>
          <a:lstStyle/>
          <a:p>
            <a:r>
              <a:rPr lang="en-US" altLang="zh-CN" sz="1200" smtClean="0"/>
              <a:t>Based on the time variation at 280nm (MgII index), the solar spectrum at other wavelengths can be reconstructed.</a:t>
            </a:r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6BC69CD4-66C3-4635-AF1E-ECC7B8FBCA49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895324" y="5302686"/>
            <a:ext cx="3767407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Comparison of spectral reconstruction errors </a:t>
            </a:r>
            <a:r>
              <a:rPr lang="en-US" altLang="zh-CN" sz="1200" dirty="0" smtClean="0"/>
              <a:t>between original (O) and improved method of Climate(</a:t>
            </a:r>
            <a:r>
              <a:rPr lang="en-US" altLang="zh-CN" sz="1200" dirty="0"/>
              <a:t>1.941</a:t>
            </a:r>
            <a:r>
              <a:rPr lang="en-US" altLang="zh-CN" sz="1200" dirty="0" smtClean="0"/>
              <a:t>% to 0.164</a:t>
            </a:r>
            <a:r>
              <a:rPr lang="en-US" altLang="zh-CN" sz="1200" dirty="0"/>
              <a:t>%</a:t>
            </a:r>
            <a:r>
              <a:rPr lang="en-US" altLang="zh-CN" sz="1200" dirty="0" smtClean="0"/>
              <a:t>) </a:t>
            </a:r>
            <a:r>
              <a:rPr lang="en-US" altLang="zh-CN" sz="1200" dirty="0"/>
              <a:t>and </a:t>
            </a:r>
            <a:r>
              <a:rPr lang="en-US" altLang="zh-CN" sz="1200" dirty="0" smtClean="0"/>
              <a:t>SORCE(</a:t>
            </a:r>
            <a:r>
              <a:rPr lang="en-US" altLang="zh-CN" sz="1200" dirty="0"/>
              <a:t>1.427</a:t>
            </a:r>
            <a:r>
              <a:rPr lang="en-US" altLang="zh-CN" sz="1200" dirty="0" smtClean="0"/>
              <a:t>% to 0.677</a:t>
            </a:r>
            <a:r>
              <a:rPr lang="en-US" altLang="zh-CN" sz="1200" dirty="0"/>
              <a:t>%</a:t>
            </a:r>
            <a:r>
              <a:rPr lang="en-US" altLang="zh-CN" sz="1200" dirty="0" smtClean="0"/>
              <a:t>) by randomly selected </a:t>
            </a:r>
            <a:r>
              <a:rPr lang="en-US" altLang="zh-CN" sz="1200" dirty="0"/>
              <a:t>30 groups of data.</a:t>
            </a:r>
            <a:endParaRPr lang="zh-CN" altLang="en-US" sz="1200" dirty="0"/>
          </a:p>
        </p:txBody>
      </p:sp>
      <p:grpSp>
        <p:nvGrpSpPr>
          <p:cNvPr id="23" name="组合 22"/>
          <p:cNvGrpSpPr/>
          <p:nvPr/>
        </p:nvGrpSpPr>
        <p:grpSpPr>
          <a:xfrm>
            <a:off x="835396" y="3031078"/>
            <a:ext cx="3240000" cy="2949133"/>
            <a:chOff x="1028490" y="1629080"/>
            <a:chExt cx="3240000" cy="2949133"/>
          </a:xfrm>
        </p:grpSpPr>
        <p:pic>
          <p:nvPicPr>
            <p:cNvPr id="21" name="图片 20" descr="F:\小论文\20190909\190761论文图\图5.png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490" y="1629080"/>
              <a:ext cx="3240000" cy="25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矩形 10"/>
            <p:cNvSpPr/>
            <p:nvPr/>
          </p:nvSpPr>
          <p:spPr>
            <a:xfrm>
              <a:off x="1028490" y="4116548"/>
              <a:ext cx="3183470" cy="46166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Relationship between different wavelengths of </a:t>
              </a:r>
              <a:r>
                <a:rPr lang="en-US" altLang="zh-CN" sz="1200" dirty="0" smtClean="0">
                  <a:solidFill>
                    <a:schemeClr val="tx1"/>
                  </a:solidFill>
                </a:rPr>
                <a:t>Climate </a:t>
              </a:r>
              <a:r>
                <a:rPr lang="en-US" altLang="zh-CN" sz="1200" dirty="0">
                  <a:solidFill>
                    <a:schemeClr val="tx1"/>
                  </a:solidFill>
                </a:rPr>
                <a:t>spectrum and </a:t>
              </a:r>
              <a:r>
                <a:rPr lang="en-US" altLang="zh-CN" sz="1200" dirty="0" err="1">
                  <a:solidFill>
                    <a:schemeClr val="tx1"/>
                  </a:solidFill>
                </a:rPr>
                <a:t>MgII</a:t>
              </a:r>
              <a:r>
                <a:rPr lang="en-US" altLang="zh-CN" sz="1200" dirty="0">
                  <a:solidFill>
                    <a:schemeClr val="tx1"/>
                  </a:solidFill>
                </a:rPr>
                <a:t> index 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81978" y="1805449"/>
            <a:ext cx="2700163" cy="891060"/>
            <a:chOff x="4987059" y="2276872"/>
            <a:chExt cx="2700163" cy="8910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5245109" y="2276872"/>
                  <a:ext cx="218405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>
                            <a:latin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zh-CN" altLang="zh-CN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/>
                              </a:rPr>
                              <m:t>𝜆</m:t>
                            </m:r>
                            <m:r>
                              <a:rPr lang="en-US" altLang="zh-CN" sz="1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1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14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zh-CN" altLang="zh-CN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/>
                              </a:rPr>
                              <m:t>𝜆</m:t>
                            </m:r>
                          </m:e>
                        </m:d>
                        <m:r>
                          <a:rPr lang="en-US" altLang="zh-CN" sz="1400" i="1">
                            <a:latin typeface="Cambria Math"/>
                          </a:rPr>
                          <m:t>∗</m:t>
                        </m:r>
                        <m:r>
                          <a:rPr lang="en-US" altLang="zh-CN" sz="1400">
                            <a:latin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/>
                          </a:rPr>
                          <m:t>Mg</m:t>
                        </m:r>
                        <m:d>
                          <m:dPr>
                            <m:ctrlPr>
                              <a:rPr lang="zh-CN" altLang="zh-CN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zh-CN" altLang="zh-CN" sz="1400" dirty="0"/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109" y="2276872"/>
                  <a:ext cx="2184059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4987059" y="2860155"/>
                  <a:ext cx="270016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>
                            <a:latin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zh-CN" altLang="zh-CN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/>
                              </a:rPr>
                              <m:t>𝜆</m:t>
                            </m:r>
                            <m:r>
                              <a:rPr lang="en-US" altLang="zh-CN" sz="1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1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1400" i="1">
                            <a:latin typeface="Cambria Math"/>
                          </a:rPr>
                          <m:t>=</m:t>
                        </m:r>
                        <m:r>
                          <a:rPr lang="en-US" altLang="zh-CN" sz="1400" i="1">
                            <a:latin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zh-CN" altLang="zh-CN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/>
                              </a:rPr>
                              <m:t>𝜆</m:t>
                            </m:r>
                          </m:e>
                        </m:d>
                        <m:r>
                          <a:rPr lang="en-US" altLang="zh-CN" sz="1400" i="1">
                            <a:latin typeface="Cambria Math"/>
                          </a:rPr>
                          <m:t>∗</m:t>
                        </m:r>
                        <m:r>
                          <a:rPr lang="en-US" altLang="zh-CN" sz="1400">
                            <a:latin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/>
                          </a:rPr>
                          <m:t>Mg</m:t>
                        </m:r>
                        <m:d>
                          <m:dPr>
                            <m:ctrlPr>
                              <a:rPr lang="zh-CN" altLang="zh-CN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1400" i="1">
                            <a:latin typeface="Cambria Math"/>
                          </a:rPr>
                          <m:t>+</m:t>
                        </m:r>
                        <m:r>
                          <a:rPr lang="en-US" altLang="zh-CN" sz="1400" i="1">
                            <a:latin typeface="Cambria Math"/>
                          </a:rPr>
                          <m:t>𝑏</m:t>
                        </m:r>
                        <m:d>
                          <m:dPr>
                            <m:ctrlPr>
                              <a:rPr lang="zh-CN" altLang="zh-CN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/>
                              </a:rPr>
                              <m:t>𝜆</m:t>
                            </m:r>
                          </m:e>
                        </m:d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7059" y="2860155"/>
                  <a:ext cx="2700163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下箭头 25"/>
            <p:cNvSpPr/>
            <p:nvPr/>
          </p:nvSpPr>
          <p:spPr>
            <a:xfrm>
              <a:off x="6251673" y="2653883"/>
              <a:ext cx="170933" cy="1339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</p:grpSp>
      <p:pic>
        <p:nvPicPr>
          <p:cNvPr id="4098" name="Picture 2" descr="C:\Users\liyua\Desktop\compa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57" y="2909376"/>
            <a:ext cx="2880000" cy="22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线形标注 2 7"/>
              <p:cNvSpPr/>
              <p:nvPr/>
            </p:nvSpPr>
            <p:spPr>
              <a:xfrm>
                <a:off x="4018866" y="1487104"/>
                <a:ext cx="1455553" cy="762308"/>
              </a:xfrm>
              <a:prstGeom prst="borderCallout2">
                <a:avLst>
                  <a:gd name="adj1" fmla="val 23966"/>
                  <a:gd name="adj2" fmla="val 105702"/>
                  <a:gd name="adj3" fmla="val 22661"/>
                  <a:gd name="adj4" fmla="val 171115"/>
                  <a:gd name="adj5" fmla="val 39486"/>
                  <a:gd name="adj6" fmla="val 184816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zh-CN" altLang="zh-CN" sz="1200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zh-CN" altLang="en-US" sz="1200" dirty="0"/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altLang="zh-CN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conversion factor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which do not  affected by </a:t>
                </a:r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endParaRPr lang="zh-CN" altLang="en-US" sz="1200" dirty="0"/>
              </a:p>
            </p:txBody>
          </p:sp>
        </mc:Choice>
        <mc:Fallback xmlns="">
          <p:sp>
            <p:nvSpPr>
              <p:cNvPr id="8" name="线形标注 2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866" y="1487104"/>
                <a:ext cx="1455553" cy="762308"/>
              </a:xfrm>
              <a:prstGeom prst="borderCallout2">
                <a:avLst>
                  <a:gd name="adj1" fmla="val 23966"/>
                  <a:gd name="adj2" fmla="val 105702"/>
                  <a:gd name="adj3" fmla="val 22661"/>
                  <a:gd name="adj4" fmla="val 171115"/>
                  <a:gd name="adj5" fmla="val 39486"/>
                  <a:gd name="adj6" fmla="val 184816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5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Calculation baseline SRS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sz="1400" smtClean="0"/>
              <a:t>The baseline SRS is obtained by averaging the selected SRS.</a:t>
            </a:r>
          </a:p>
          <a:p>
            <a:pPr lvl="1"/>
            <a:r>
              <a:rPr lang="en-US" altLang="zh-CN" sz="1200" smtClean="0"/>
              <a:t>SRS was normalized to 2008/06/25 Using the improved reconstruction algorithm.</a:t>
            </a:r>
          </a:p>
          <a:p>
            <a:pPr lvl="1"/>
            <a:r>
              <a:rPr lang="en-US" altLang="zh-CN" sz="1200" smtClean="0"/>
              <a:t>The spectral resolution was convoluted  0.04-1nm-&gt;1nm and the sampling rate is 0.1nm.</a:t>
            </a:r>
          </a:p>
          <a:p>
            <a:pPr lvl="1"/>
            <a:r>
              <a:rPr lang="en-US" altLang="zh-CN" sz="1200" smtClean="0"/>
              <a:t>The spectrum with obvious deviation from the main body was removed by 10 nm interval.</a:t>
            </a:r>
          </a:p>
          <a:p>
            <a:r>
              <a:rPr lang="en-US" altLang="zh-CN" sz="1400" smtClean="0"/>
              <a:t>There are 6 spectra that were not removed over the entire waveband, which are SBUV2, SSBUV, composite, climate, KNMI and OMPS.</a:t>
            </a:r>
            <a:endParaRPr lang="zh-CN" altLang="en-US" sz="1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66AD1-022E-4E0E-AE7E-C7A6C4DD8D0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410428" y="1723418"/>
            <a:ext cx="4490356" cy="4426968"/>
            <a:chOff x="4410428" y="1723418"/>
            <a:chExt cx="4490356" cy="4426968"/>
          </a:xfrm>
        </p:grpSpPr>
        <p:pic>
          <p:nvPicPr>
            <p:cNvPr id="9" name="图片 8" descr="C:\Users\secrlovet\Desktop\去除前1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428" y="1723418"/>
              <a:ext cx="2520000" cy="197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图片 9" descr="C:\Users\secrlovet\Desktop\去除前2.png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784" y="1723418"/>
              <a:ext cx="2520000" cy="197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图片 10" descr="C:\Users\secrlovet\Desktop\去除后1.png"/>
            <p:cNvPicPr/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428" y="3484688"/>
              <a:ext cx="2520000" cy="197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图片 11" descr="C:\Users\secrlovet\Desktop\去除后2.png"/>
            <p:cNvPicPr/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784" y="3484688"/>
              <a:ext cx="2520000" cy="19799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矩形 12"/>
            <p:cNvSpPr/>
            <p:nvPr/>
          </p:nvSpPr>
          <p:spPr>
            <a:xfrm>
              <a:off x="4651512" y="5504055"/>
              <a:ext cx="39458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 smtClean="0"/>
                <a:t>Temporal </a:t>
              </a:r>
              <a:r>
                <a:rPr lang="en-US" altLang="zh-CN" sz="1200" dirty="0" err="1" smtClean="0"/>
                <a:t>ormalized</a:t>
              </a:r>
              <a:r>
                <a:rPr lang="en-US" altLang="zh-CN" sz="1200" dirty="0" smtClean="0"/>
                <a:t> </a:t>
              </a:r>
              <a:r>
                <a:rPr lang="en-US" altLang="zh-CN" sz="1200" dirty="0"/>
                <a:t>SRS </a:t>
              </a:r>
              <a:r>
                <a:rPr lang="en-US" altLang="zh-CN" sz="1200" dirty="0" smtClean="0"/>
                <a:t>(2008/06/25) before (</a:t>
              </a:r>
              <a:r>
                <a:rPr lang="en-US" altLang="zh-CN" sz="1200" dirty="0" err="1" smtClean="0"/>
                <a:t>Std</a:t>
              </a:r>
              <a:r>
                <a:rPr lang="en-US" altLang="zh-CN" sz="1200" dirty="0" smtClean="0"/>
                <a:t>=</a:t>
              </a:r>
              <a:r>
                <a:rPr lang="en-US" altLang="zh-CN" sz="1200" dirty="0"/>
                <a:t>2.814</a:t>
              </a:r>
              <a:r>
                <a:rPr lang="en-US" altLang="zh-CN" sz="1200" dirty="0" smtClean="0"/>
                <a:t>%, top) </a:t>
              </a:r>
              <a:r>
                <a:rPr lang="en-US" altLang="zh-CN" sz="1200" dirty="0"/>
                <a:t>and after </a:t>
              </a:r>
              <a:r>
                <a:rPr lang="en-US" altLang="zh-CN" sz="1200" dirty="0" smtClean="0"/>
                <a:t>(</a:t>
              </a:r>
              <a:r>
                <a:rPr lang="en-US" altLang="zh-CN" sz="1200" dirty="0" err="1" smtClean="0"/>
                <a:t>Std</a:t>
              </a:r>
              <a:r>
                <a:rPr lang="en-US" altLang="zh-CN" sz="1200" dirty="0" smtClean="0"/>
                <a:t>=</a:t>
              </a:r>
              <a:r>
                <a:rPr lang="en-US" altLang="zh-CN" sz="1200" dirty="0"/>
                <a:t> 2.139%</a:t>
              </a:r>
              <a:r>
                <a:rPr lang="en-US" altLang="zh-CN" sz="1200" dirty="0" smtClean="0"/>
                <a:t>, bottom) screening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72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34934</TotalTime>
  <Words>1373</Words>
  <Application>Microsoft Office PowerPoint</Application>
  <PresentationFormat>全屏显示(4:3)</PresentationFormat>
  <Paragraphs>290</Paragraphs>
  <Slides>15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Default Design</vt:lpstr>
      <vt:lpstr>Research on UV solar reference spectrum based on MgII index for FY-3/OMS calibration</vt:lpstr>
      <vt:lpstr>Basic information of FY-3F/OMS</vt:lpstr>
      <vt:lpstr>Why we need solar reference spectrum (SRS) for OMS in-orbit calibration</vt:lpstr>
      <vt:lpstr>About MgII index </vt:lpstr>
      <vt:lpstr>Solar reference spectrum used</vt:lpstr>
      <vt:lpstr>The influence of sampling and convolution intervals on MgII index</vt:lpstr>
      <vt:lpstr>PowerPoint 演示文稿</vt:lpstr>
      <vt:lpstr>The algorithm of solar spectrum reconstruction</vt:lpstr>
      <vt:lpstr>Calculation baseline SRS</vt:lpstr>
      <vt:lpstr>Improving spectral resolution of baseline SRS to meet the requirement of OMS</vt:lpstr>
      <vt:lpstr>Prediction of MgII index changing with time</vt:lpstr>
      <vt:lpstr>PowerPoint 演示文稿</vt:lpstr>
      <vt:lpstr>The influence of solar activity on calibration accuracy</vt:lpstr>
      <vt:lpstr>Publications related to the report</vt:lpstr>
      <vt:lpstr>Thank you for your attention</vt:lpstr>
    </vt:vector>
  </TitlesOfParts>
  <Company>NOAA / NESDIS / 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李元(拟稿)</cp:lastModifiedBy>
  <cp:revision>945</cp:revision>
  <dcterms:created xsi:type="dcterms:W3CDTF">2004-06-10T15:46:18Z</dcterms:created>
  <dcterms:modified xsi:type="dcterms:W3CDTF">2021-04-01T01:17:48Z</dcterms:modified>
</cp:coreProperties>
</file>