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59" r:id="rId5"/>
    <p:sldId id="258" r:id="rId6"/>
    <p:sldId id="262" r:id="rId7"/>
    <p:sldId id="260" r:id="rId8"/>
    <p:sldId id="261" r:id="rId9"/>
    <p:sldId id="266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98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2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5F0A2-A920-F04C-AF08-D95EBDB88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8E6BD0-41EE-5045-A16C-BE072379B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FFD7E-E08D-FE4E-81E1-26C92A589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ACC3D-4E87-E346-98FE-EB87AA7B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415E9-BB91-4F43-BC79-C1ADD149B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BD50B-0A2B-FF43-91D8-B5C5BDB5A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0603CD-CCEA-0944-AA0C-6AB12A1DE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39317-6D44-494A-9E61-8684F5253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7A2D0-EB64-CF4B-981B-B2BE7300E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EF398-94F5-C944-989C-C6F47EBE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4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ADA6A3-3543-5544-9428-331D350C0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7D1846-9B24-EA4E-BA52-D9DA50266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E694A-55B8-EF4C-8ECA-663A3E6C5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453B-2770-BA4B-B9D7-A67E5DB00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4C6DB-51EA-184C-8474-E6223C60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3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1085-F9C0-2E4B-9E30-19ADABEF1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BFA33-79A7-9040-AB2A-2A6FC0548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97A9B-312E-6842-9789-F802EAEC2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69C18-A8CF-EF47-A678-76051426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2B52F-B16B-D34C-865E-6A7560F79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6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567F1-F059-034D-A6B3-3B6C43BEC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32E11-14B5-CF4B-98F0-59F2FD698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E69B4-AC6E-D44B-AA95-F49EB6B72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9A222-6902-CF4F-959B-0E9DB9D6B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625D5-896F-5449-AACD-0660D917B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8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0D306-C663-3649-A09A-615E567EC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A13F6-0B39-D544-A0F4-343DC2A12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562C9-1C33-6543-9DFA-EA11CA819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5123B-3B81-6B43-8DB7-5521162A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293B2-C261-C44B-BA7E-095325AE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B46AB-C698-7E41-BEEB-2F940F270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9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C6026-616A-3A43-82E8-E38575F12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3EE97-9245-BA43-BF0F-5EAA5873E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1358D-3B55-8440-BBA7-8B54729AA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ED666-762F-C044-9A91-B050E92193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C9739D-DFEC-DC49-A038-382B1AF455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F2F9D7-EA78-7B42-BCD5-1607409A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23EC3E-5C46-5245-A0C7-B4A56C159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1A3EA9-AD93-3744-B7B6-9019234C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7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4FF2F-8E20-544A-8961-246796103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BF3187-5D2C-7649-ADC7-133068C7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2A07D-727A-684D-A7F4-BD5499E93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2A6F4D-57EB-B741-B3FC-3FFD8D252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2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A448C4-ECA9-764A-95D1-1B5B43142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CB6F0A-FB29-4949-BDD6-C39C9BD85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213E6-8860-394B-8711-200ABC520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0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E80B3-4045-9845-8445-05D8E807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02A9B-7A9A-8E41-86E9-BCF3539A8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35129-5628-2444-BFDA-8370291B7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329D08-936F-DB42-B181-E34A100CE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A798B-63A8-1A43-AABA-705BE30A2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77AE2-21B5-BB47-B8AA-A0121EDBF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5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19137-51C5-4743-89A1-762133D00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F0532-D72E-2146-80D9-D3DF5AEA9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4AA15-54E2-D941-902B-360736D5C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2A70A-0C38-4A48-BF75-3253929C4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66C7A4-BA84-8D4F-B619-4C075406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DC12C-C755-2747-B8BC-A971F10C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6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B2CD46-BB79-8942-9809-AAA629748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6D831-3276-784D-8468-02B3BD91A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CEC36-D762-1F40-A51A-9908856D5A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2CBAB-E369-9841-851B-9F040DFCC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97155-E373-9F4E-8D54-573A5ECB59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3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A3C4-C478-F943-98BC-A67C3BB160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VIS/NIR subgroup contribution to GRWG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663386-5A4D-E74E-9478-B0CEA619F3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2, 2021</a:t>
            </a:r>
          </a:p>
        </p:txBody>
      </p:sp>
    </p:spTree>
    <p:extLst>
      <p:ext uri="{BB962C8B-B14F-4D97-AF65-F5344CB8AC3E}">
        <p14:creationId xmlns:p14="http://schemas.microsoft.com/office/powerpoint/2010/main" val="2647045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EDBC68-96B7-2F4B-8A38-7B78EFDBB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3708"/>
            <a:ext cx="12192000" cy="62261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A61E82-1772-0443-90B4-511396AFB3B5}"/>
              </a:ext>
            </a:extLst>
          </p:cNvPr>
          <p:cNvSpPr txBox="1"/>
          <p:nvPr/>
        </p:nvSpPr>
        <p:spPr>
          <a:xfrm>
            <a:off x="5270643" y="0"/>
            <a:ext cx="136357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Action Items</a:t>
            </a:r>
          </a:p>
        </p:txBody>
      </p:sp>
    </p:spTree>
    <p:extLst>
      <p:ext uri="{BB962C8B-B14F-4D97-AF65-F5344CB8AC3E}">
        <p14:creationId xmlns:p14="http://schemas.microsoft.com/office/powerpoint/2010/main" val="371341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2494ED-3A0D-AB46-A715-FFE706EA1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7546"/>
            <a:ext cx="12192000" cy="60001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3D9870-858F-D643-B23C-8351B7D96214}"/>
              </a:ext>
            </a:extLst>
          </p:cNvPr>
          <p:cNvSpPr txBox="1"/>
          <p:nvPr/>
        </p:nvSpPr>
        <p:spPr>
          <a:xfrm>
            <a:off x="5270643" y="0"/>
            <a:ext cx="136357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Action Items</a:t>
            </a:r>
          </a:p>
        </p:txBody>
      </p:sp>
    </p:spTree>
    <p:extLst>
      <p:ext uri="{BB962C8B-B14F-4D97-AF65-F5344CB8AC3E}">
        <p14:creationId xmlns:p14="http://schemas.microsoft.com/office/powerpoint/2010/main" val="1330157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BD8F5A-E68B-8D41-B6E3-0A384CCE0D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1239"/>
            <a:ext cx="12192000" cy="63186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C6CBBB-4D91-5F4E-9664-0A644794DFE8}"/>
              </a:ext>
            </a:extLst>
          </p:cNvPr>
          <p:cNvSpPr txBox="1"/>
          <p:nvPr/>
        </p:nvSpPr>
        <p:spPr>
          <a:xfrm>
            <a:off x="5270643" y="0"/>
            <a:ext cx="136357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Action Items</a:t>
            </a:r>
          </a:p>
        </p:txBody>
      </p:sp>
    </p:spTree>
    <p:extLst>
      <p:ext uri="{BB962C8B-B14F-4D97-AF65-F5344CB8AC3E}">
        <p14:creationId xmlns:p14="http://schemas.microsoft.com/office/powerpoint/2010/main" val="280103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5CD80-2F8C-CC40-914B-2C5FDDA9F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393" y="128998"/>
            <a:ext cx="10515600" cy="775305"/>
          </a:xfrm>
        </p:spPr>
        <p:txBody>
          <a:bodyPr/>
          <a:lstStyle/>
          <a:p>
            <a:r>
              <a:rPr lang="en-US" dirty="0"/>
              <a:t>Key Activities &amp; Achievements – VIS/NIR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B64A9-AB62-4A4E-B032-9D1F9D712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095" y="1304817"/>
            <a:ext cx="10665431" cy="4428163"/>
          </a:xfrm>
        </p:spPr>
        <p:txBody>
          <a:bodyPr>
            <a:normAutofit fontScale="92500"/>
          </a:bodyPr>
          <a:lstStyle/>
          <a:p>
            <a:r>
              <a:rPr lang="en-US" dirty="0"/>
              <a:t>Working with </a:t>
            </a:r>
            <a:r>
              <a:rPr lang="en-US" dirty="0" err="1"/>
              <a:t>Odele</a:t>
            </a:r>
            <a:r>
              <a:rPr lang="en-US" dirty="0"/>
              <a:t> Coddington (LASP) to recommend the TSIS-HSRS dataset as the GSICS VIS/NIR solar spectra</a:t>
            </a:r>
          </a:p>
          <a:p>
            <a:pPr lvl="1"/>
            <a:r>
              <a:rPr lang="en-US" dirty="0"/>
              <a:t>This was a GSICS initiated and promoted activity, started with first web meeting in December 2016</a:t>
            </a:r>
          </a:p>
          <a:p>
            <a:pPr lvl="1"/>
            <a:r>
              <a:rPr lang="en-US" dirty="0"/>
              <a:t>We had a productive discussion at the end of the VIS/NIR subgroup meeting and we will coordinate with the GSICS-UV group for final GSICS recommendation</a:t>
            </a:r>
          </a:p>
          <a:p>
            <a:pPr lvl="1"/>
            <a:r>
              <a:rPr lang="en-US" dirty="0"/>
              <a:t>To enable VIS/NIR radiance values to be consistent across reflectance based (solar diffuser) sensors</a:t>
            </a:r>
          </a:p>
          <a:p>
            <a:pPr lvl="1"/>
            <a:r>
              <a:rPr lang="en-US" dirty="0"/>
              <a:t>We will push to have the TSIS-HSRS widely adapted across the Earth remote sensing community, starting with CEOS</a:t>
            </a:r>
          </a:p>
          <a:p>
            <a:r>
              <a:rPr lang="en-US" dirty="0"/>
              <a:t>CLARREO PF (ISS 2023) and TRUTHS (launch 2026-2028) on-orbit VIS/NIR SI traceable sensors will soon provide an absolute calibration reference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2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5CD80-2F8C-CC40-914B-2C5FDDA9F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393" y="128998"/>
            <a:ext cx="10515600" cy="775305"/>
          </a:xfrm>
        </p:spPr>
        <p:txBody>
          <a:bodyPr/>
          <a:lstStyle/>
          <a:p>
            <a:r>
              <a:rPr lang="en-US" dirty="0"/>
              <a:t>Key Activities &amp; Achievements – VIS/NIR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B64A9-AB62-4A4E-B032-9D1F9D712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369" y="1273996"/>
            <a:ext cx="10665431" cy="558400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CERES Imager and Geostationary Calibration Group will work with other agencies to extend the DCC calibration ATBD to SWIR bands (needed for the next-generation GEO imagers)</a:t>
            </a:r>
          </a:p>
          <a:p>
            <a:r>
              <a:rPr lang="en-US" dirty="0"/>
              <a:t>DCC PDF inflection point stability in sparse sampling (Nicolas </a:t>
            </a:r>
            <a:r>
              <a:rPr lang="en-US" dirty="0" err="1"/>
              <a:t>Lamquin</a:t>
            </a:r>
            <a:r>
              <a:rPr lang="en-US" dirty="0"/>
              <a:t>)</a:t>
            </a:r>
          </a:p>
          <a:p>
            <a:r>
              <a:rPr lang="en-US" dirty="0"/>
              <a:t>N20-VIIRS is the next GSICS recommended on-orbit calibration reference for VIS/NIR bands</a:t>
            </a:r>
          </a:p>
          <a:p>
            <a:pPr lvl="1"/>
            <a:r>
              <a:rPr lang="en-US" dirty="0"/>
              <a:t>N20-VIIRS has very good on orbit stability and performance based on multiple assessments, including the Lunar observations</a:t>
            </a:r>
          </a:p>
          <a:p>
            <a:pPr lvl="1"/>
            <a:r>
              <a:rPr lang="en-US" dirty="0"/>
              <a:t>Calibration differences between the NASA and NOAA VIIRS datasets are very small (0.2%)</a:t>
            </a:r>
          </a:p>
          <a:p>
            <a:pPr lvl="1"/>
            <a:r>
              <a:rPr lang="en-US" dirty="0"/>
              <a:t>Band-specific radiometric scaling factors will be derived for the seamless transition from MODIS to VIIRS</a:t>
            </a:r>
          </a:p>
          <a:p>
            <a:pPr lvl="1"/>
            <a:r>
              <a:rPr lang="en-US" dirty="0"/>
              <a:t>See Winter 2021 GSICS quarterly newsletter</a:t>
            </a:r>
          </a:p>
          <a:p>
            <a:r>
              <a:rPr lang="en-US" dirty="0"/>
              <a:t>Rayleigh scattering calibration methodology proposed (Bertrand </a:t>
            </a:r>
            <a:r>
              <a:rPr lang="en-US" dirty="0" err="1"/>
              <a:t>Fougnie</a:t>
            </a:r>
            <a:r>
              <a:rPr lang="en-US" dirty="0"/>
              <a:t>, EUMETSAT)</a:t>
            </a:r>
          </a:p>
        </p:txBody>
      </p:sp>
    </p:spTree>
    <p:extLst>
      <p:ext uri="{BB962C8B-B14F-4D97-AF65-F5344CB8AC3E}">
        <p14:creationId xmlns:p14="http://schemas.microsoft.com/office/powerpoint/2010/main" val="1842826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5CD80-2F8C-CC40-914B-2C5FDDA9F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Activities &amp; Achievements – VIS/NIR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B64A9-AB62-4A4E-B032-9D1F9D712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Lunar accomplishments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GSICS/IVOS Lunar Calibration Workshop (virtual), 16-19 November 2020</a:t>
            </a:r>
          </a:p>
          <a:p>
            <a:pPr lvl="1"/>
            <a:r>
              <a:rPr lang="en-US" dirty="0"/>
              <a:t>Lunar model inter-comparison exercise started</a:t>
            </a:r>
          </a:p>
          <a:p>
            <a:pPr lvl="1"/>
            <a:r>
              <a:rPr lang="en-US" dirty="0"/>
              <a:t>Ongoing development of new lunar models, e.g. LIME, LESSSR</a:t>
            </a:r>
          </a:p>
        </p:txBody>
      </p:sp>
    </p:spTree>
    <p:extLst>
      <p:ext uri="{BB962C8B-B14F-4D97-AF65-F5344CB8AC3E}">
        <p14:creationId xmlns:p14="http://schemas.microsoft.com/office/powerpoint/2010/main" val="1567369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B98326-FFDD-F24A-B962-2020831B8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741"/>
            <a:ext cx="12192000" cy="538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795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D5800-5381-3640-87E4-6934BE7A0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Plan to hold monthly VIS/NIR future web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EB38D-2210-5E4F-B145-FD5074127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VIS/NIR group will have a monthly web meeting on a dedicated week of month</a:t>
            </a:r>
          </a:p>
          <a:p>
            <a:r>
              <a:rPr lang="en-US" dirty="0"/>
              <a:t>Day, week, and time will be finalized later after discussing with other group members.</a:t>
            </a:r>
          </a:p>
          <a:p>
            <a:r>
              <a:rPr lang="en-US" dirty="0"/>
              <a:t>Make sure we do not have the same day as another sub-group</a:t>
            </a:r>
          </a:p>
          <a:p>
            <a:r>
              <a:rPr lang="en-US" dirty="0"/>
              <a:t>If there are insufficient presentations in any month, the meeting can be cancelled.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35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861E4-6B42-654E-8F5C-1C71669C4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Agency GSICS VIS/NIR presentations for future web meetings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B0F96136-4200-2841-BC1D-B3CDC15D30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955421"/>
              </p:ext>
            </p:extLst>
          </p:nvPr>
        </p:nvGraphicFramePr>
        <p:xfrm>
          <a:off x="672205" y="1325563"/>
          <a:ext cx="11202115" cy="4985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342">
                  <a:extLst>
                    <a:ext uri="{9D8B030D-6E8A-4147-A177-3AD203B41FA5}">
                      <a16:colId xmlns:a16="http://schemas.microsoft.com/office/drawing/2014/main" val="2881156926"/>
                    </a:ext>
                  </a:extLst>
                </a:gridCol>
                <a:gridCol w="1380762">
                  <a:extLst>
                    <a:ext uri="{9D8B030D-6E8A-4147-A177-3AD203B41FA5}">
                      <a16:colId xmlns:a16="http://schemas.microsoft.com/office/drawing/2014/main" val="2354934265"/>
                    </a:ext>
                  </a:extLst>
                </a:gridCol>
                <a:gridCol w="7758011">
                  <a:extLst>
                    <a:ext uri="{9D8B030D-6E8A-4147-A177-3AD203B41FA5}">
                      <a16:colId xmlns:a16="http://schemas.microsoft.com/office/drawing/2014/main" val="600241114"/>
                    </a:ext>
                  </a:extLst>
                </a:gridCol>
              </a:tblGrid>
              <a:tr h="370582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000611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 Sun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Fengyun consistent VIRR calibration record for inheritable solar bands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129009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Jing Wang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Pre-launch analysis of Rapid Scan Imager aboard FY-4B from TVAC test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404275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Tae Hyeong OH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Lunar calibration of AMI visible channels using GIRO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317649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Eunkyu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KIM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KMA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AMI visible calibration results using MODIS and VIIRS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873480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Jae-Hyun AHN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KMA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System vicarious calibration for the Geostationary Ocean Color Imager (GOCI)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79200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Kazuki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Tanaka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DCC analysis for MTSAT-1R/2 to Himawari-8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027948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Kodera </a:t>
                      </a:r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Kazuki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Ray-matching analysis for Himawari-8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628296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Vincent Leroy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Rayference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Eradiate, a 3D open-source radiative transfer model to support </a:t>
                      </a:r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CalVal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activities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511665"/>
                  </a:ext>
                </a:extLst>
              </a:tr>
              <a:tr h="6396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Sindy </a:t>
                      </a:r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Sterckx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VITO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Belharmony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approach for harmonization of PROBA-V, Landsat-8 and Sentinel-2 timeseries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161641"/>
                  </a:ext>
                </a:extLst>
              </a:tr>
              <a:tr h="639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Sindy </a:t>
                      </a:r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Sterckx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VITO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Investigation into the impact of in-orbit temperature variation on the PROBA-V Vicarious Calibration Results</a:t>
                      </a:r>
                      <a:r>
                        <a:rPr lang="en-US" dirty="0">
                          <a:effectLst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561482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Ben </a:t>
                      </a:r>
                      <a:r>
                        <a:rPr lang="en-US" dirty="0" err="1"/>
                        <a:t>Scarino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SBAF out of band tool feature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689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767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8AEF5-18F1-DD40-9970-B4CAA7526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proposed VIS/</a:t>
            </a:r>
            <a:r>
              <a:rPr lang="en-US"/>
              <a:t>NIR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A3FE0-A6CF-9B4D-8948-DC033CF8E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0927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Follow up VIS/NIR meeting to allow presentations not presented at the annual meeting </a:t>
            </a:r>
          </a:p>
          <a:p>
            <a:r>
              <a:rPr lang="en-US" dirty="0"/>
              <a:t>Transitioning from Aqua-MODIS to N20-VIIRS</a:t>
            </a:r>
          </a:p>
          <a:p>
            <a:r>
              <a:rPr lang="en-US" dirty="0"/>
              <a:t>Agency-wise ray-matching methodology meeting to compile best practices</a:t>
            </a:r>
          </a:p>
          <a:p>
            <a:r>
              <a:rPr lang="en-US" dirty="0"/>
              <a:t>Rayleigh scattering methodology meeting joint with the UV group</a:t>
            </a:r>
          </a:p>
          <a:p>
            <a:r>
              <a:rPr lang="en-US" dirty="0"/>
              <a:t>DCC extension to the NIR and SWIR bands and DCC BRDFs</a:t>
            </a:r>
          </a:p>
          <a:p>
            <a:r>
              <a:rPr lang="en-US" dirty="0"/>
              <a:t>PICS or Earth invariant target (desert) calibration methodology to compile best practices</a:t>
            </a:r>
          </a:p>
          <a:p>
            <a:r>
              <a:rPr lang="en-US" dirty="0"/>
              <a:t>Journal paper on the DCC method and to promote DCC method from demonstration to operational mode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99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8AEF5-18F1-DD40-9970-B4CAA7526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proposed VIS/</a:t>
            </a:r>
            <a:r>
              <a:rPr lang="en-US"/>
              <a:t>NIR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A3FE0-A6CF-9B4D-8948-DC033CF8E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0927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Lunar topics</a:t>
            </a:r>
          </a:p>
          <a:p>
            <a:pPr lvl="1"/>
            <a:r>
              <a:rPr lang="en-US" dirty="0"/>
              <a:t>results of the GSICS lunar model inter-comparison exercise</a:t>
            </a:r>
          </a:p>
          <a:p>
            <a:pPr lvl="1"/>
            <a:r>
              <a:rPr lang="en-US" dirty="0"/>
              <a:t>new lunar measurements and their comparisons to models</a:t>
            </a:r>
          </a:p>
          <a:p>
            <a:pPr lvl="1"/>
            <a:r>
              <a:rPr lang="en-US" dirty="0"/>
              <a:t>new lunar models development</a:t>
            </a:r>
          </a:p>
          <a:p>
            <a:pPr lvl="1"/>
            <a:r>
              <a:rPr lang="en-US" dirty="0"/>
              <a:t>lunar calibration results for Agency instruments (GEO, LEO group talks)</a:t>
            </a:r>
          </a:p>
          <a:p>
            <a:pPr lvl="1"/>
            <a:r>
              <a:rPr lang="en-US" dirty="0"/>
              <a:t>alternative uses of Moon imagery, e.g. MTF</a:t>
            </a:r>
          </a:p>
        </p:txBody>
      </p:sp>
    </p:spTree>
    <p:extLst>
      <p:ext uri="{BB962C8B-B14F-4D97-AF65-F5344CB8AC3E}">
        <p14:creationId xmlns:p14="http://schemas.microsoft.com/office/powerpoint/2010/main" val="2886535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681</Words>
  <Application>Microsoft Macintosh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VIS/NIR subgroup contribution to GRWG report</vt:lpstr>
      <vt:lpstr>Key Activities &amp; Achievements – VIS/NIR</vt:lpstr>
      <vt:lpstr>Key Activities &amp; Achievements – VIS/NIR</vt:lpstr>
      <vt:lpstr>Key Activities &amp; Achievements – VIS/NIR</vt:lpstr>
      <vt:lpstr>PowerPoint Presentation</vt:lpstr>
      <vt:lpstr>Plan to hold monthly VIS/NIR future web meetings</vt:lpstr>
      <vt:lpstr>Agency GSICS VIS/NIR presentations for future web meetings</vt:lpstr>
      <vt:lpstr>Future proposed VIS/NIR meetings</vt:lpstr>
      <vt:lpstr>Future proposed VIS/NIR meetings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VIS/NIR subgroup contribution to GRWG report</dc:title>
  <dc:creator>Doelling, David Robert (LARC-E302)</dc:creator>
  <cp:lastModifiedBy>Doelling, David Robert (LARC-E302)</cp:lastModifiedBy>
  <cp:revision>22</cp:revision>
  <dcterms:created xsi:type="dcterms:W3CDTF">2021-03-26T15:53:12Z</dcterms:created>
  <dcterms:modified xsi:type="dcterms:W3CDTF">2021-04-02T10:22:18Z</dcterms:modified>
</cp:coreProperties>
</file>