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2"/>
  </p:notesMasterIdLst>
  <p:handoutMasterIdLst>
    <p:handoutMasterId r:id="rId23"/>
  </p:handoutMasterIdLst>
  <p:sldIdLst>
    <p:sldId id="670" r:id="rId2"/>
    <p:sldId id="657" r:id="rId3"/>
    <p:sldId id="659" r:id="rId4"/>
    <p:sldId id="681" r:id="rId5"/>
    <p:sldId id="660" r:id="rId6"/>
    <p:sldId id="661" r:id="rId7"/>
    <p:sldId id="663" r:id="rId8"/>
    <p:sldId id="662" r:id="rId9"/>
    <p:sldId id="664" r:id="rId10"/>
    <p:sldId id="671" r:id="rId11"/>
    <p:sldId id="673" r:id="rId12"/>
    <p:sldId id="678" r:id="rId13"/>
    <p:sldId id="679" r:id="rId14"/>
    <p:sldId id="656" r:id="rId15"/>
    <p:sldId id="669" r:id="rId16"/>
    <p:sldId id="667" r:id="rId17"/>
    <p:sldId id="682" r:id="rId18"/>
    <p:sldId id="680" r:id="rId19"/>
    <p:sldId id="674" r:id="rId20"/>
    <p:sldId id="675" r:id="rId21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B00"/>
    <a:srgbClr val="968C83"/>
    <a:srgbClr val="00B5E2"/>
    <a:srgbClr val="00205B"/>
    <a:srgbClr val="FE5000"/>
    <a:srgbClr val="C5B9AC"/>
    <a:srgbClr val="CB333B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0299" autoAdjust="0"/>
  </p:normalViewPr>
  <p:slideViewPr>
    <p:cSldViewPr snapToGrid="0">
      <p:cViewPr varScale="1">
        <p:scale>
          <a:sx n="97" d="100"/>
          <a:sy n="97" d="100"/>
        </p:scale>
        <p:origin x="492" y="8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4738" y="1074738"/>
            <a:ext cx="7781925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4506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8168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04675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528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78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79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11148" y="6613451"/>
            <a:ext cx="353547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"/>
            <a:ext cx="9799638" cy="8540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75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1588" y="662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0" y="6624000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l-NL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EUM/RSP/VWG/21/1210482, v1 Draft, 20 January 2021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8.wmf"/><Relationship Id="rId10" Type="http://schemas.openxmlformats.org/officeDocument/2006/relationships/image" Target="../media/image10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968700" y="3095393"/>
            <a:ext cx="4711700" cy="132867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1625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Soheila Jafariserajehlou and Bertrand </a:t>
            </a:r>
            <a:r>
              <a:rPr lang="en-US" sz="1625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Fougnie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25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Cloud and Aerosol Team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625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Remote Sensing and Products</a:t>
            </a:r>
            <a:endParaRPr lang="en-GB" sz="1625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2566800" y="2109595"/>
            <a:ext cx="7113600" cy="853218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EPS/GOME-2 PMD Radiometric Adjustment</a:t>
            </a:r>
          </a:p>
          <a:p>
            <a:pPr algn="r">
              <a:defRPr/>
            </a:pPr>
            <a:r>
              <a:rPr lang="en-GB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GB" sz="2400" kern="0" dirty="0">
                <a:latin typeface="Arial" panose="020B0604020202020204" pitchFamily="34" charset="0"/>
                <a:cs typeface="Arial" panose="020B0604020202020204" pitchFamily="34" charset="0"/>
              </a:rPr>
              <a:t>Rayleigh scattering</a:t>
            </a:r>
          </a:p>
        </p:txBody>
      </p:sp>
    </p:spTree>
    <p:extLst>
      <p:ext uri="{BB962C8B-B14F-4D97-AF65-F5344CB8AC3E}">
        <p14:creationId xmlns:p14="http://schemas.microsoft.com/office/powerpoint/2010/main" val="1801886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12094" y="2174158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>
                <a:solidFill>
                  <a:schemeClr val="tx1"/>
                </a:solidFill>
              </a:rPr>
              <a:t>Ch7-410nm</a:t>
            </a:r>
            <a:endParaRPr lang="en-GB" sz="1800" dirty="0"/>
          </a:p>
        </p:txBody>
      </p:sp>
      <p:sp>
        <p:nvSpPr>
          <p:cNvPr id="6" name="Rectangle 5"/>
          <p:cNvSpPr/>
          <p:nvPr/>
        </p:nvSpPr>
        <p:spPr>
          <a:xfrm>
            <a:off x="6091502" y="2200741"/>
            <a:ext cx="2613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as a function of 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%Rayleigh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05" y="2615324"/>
            <a:ext cx="4181613" cy="39866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7829" y="1835604"/>
            <a:ext cx="3491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kern="0" dirty="0" smtClean="0">
                <a:solidFill>
                  <a:schemeClr val="tx1"/>
                </a:solidFill>
              </a:rPr>
              <a:t>Relative difference (OBS – SIM)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123172"/>
              </p:ext>
            </p:extLst>
          </p:nvPr>
        </p:nvGraphicFramePr>
        <p:xfrm>
          <a:off x="5307225" y="2703806"/>
          <a:ext cx="4164218" cy="389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4" r:id="rId4" imgW="3876840" imgH="3629160" progId="">
                  <p:embed/>
                </p:oleObj>
              </mc:Choice>
              <mc:Fallback>
                <p:oleObj r:id="rId4" imgW="3876840" imgH="3629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7225" y="2703806"/>
                        <a:ext cx="4164218" cy="3898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248595" y="976153"/>
            <a:ext cx="8924650" cy="1062785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950" b="0" kern="0" dirty="0" smtClean="0"/>
              <a:t>2/ Statistical approach: Relative difference (GOME2 - 6S)</a:t>
            </a:r>
          </a:p>
          <a:p>
            <a:r>
              <a:rPr lang="en-GB" sz="1950" b="0" kern="0" dirty="0" smtClean="0"/>
              <a:t>Very high proportion of Rayleigh 85-90%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5348" y="2193278"/>
            <a:ext cx="2613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as a function of 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Scan angle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3009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Filtering of the “turbid” observations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" y="2431026"/>
            <a:ext cx="4499398" cy="4499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88" y="2415945"/>
            <a:ext cx="4514479" cy="4514479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325983" y="854185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950" b="0" kern="0" dirty="0" smtClean="0"/>
              <a:t>Any deviation </a:t>
            </a:r>
            <a:r>
              <a:rPr lang="en-GB" sz="1950" b="0" kern="0" dirty="0" err="1" smtClean="0"/>
              <a:t>wrt</a:t>
            </a:r>
            <a:r>
              <a:rPr lang="en-GB" sz="1950" b="0" kern="0" dirty="0" smtClean="0"/>
              <a:t> “pure Rayleigh polarisation” = atmospheric turbidity</a:t>
            </a:r>
          </a:p>
          <a:p>
            <a:r>
              <a:rPr lang="en-GB" sz="1950" b="0" kern="0" dirty="0" smtClean="0"/>
              <a:t>Use of polarisation ratio q=Q/I from PMD bands</a:t>
            </a:r>
          </a:p>
          <a:p>
            <a:r>
              <a:rPr lang="en-GB" sz="1950" b="0" kern="0" dirty="0" smtClean="0"/>
              <a:t>Different values tested: |q| &lt; 0.015</a:t>
            </a:r>
          </a:p>
          <a:p>
            <a:r>
              <a:rPr lang="en-GB" sz="1950" b="0" kern="0" dirty="0" smtClean="0"/>
              <a:t>Tests with q and </a:t>
            </a:r>
            <a:r>
              <a:rPr lang="en-GB" sz="1950" b="0" kern="0" dirty="0" err="1" smtClean="0"/>
              <a:t>Ip</a:t>
            </a:r>
            <a:endParaRPr lang="en-GB" sz="1950" b="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68772" y="2103357"/>
            <a:ext cx="856452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 kern="0" dirty="0" smtClean="0">
                <a:solidFill>
                  <a:schemeClr val="tx1"/>
                </a:solidFill>
              </a:rPr>
              <a:t>Raw data				    After screening</a:t>
            </a:r>
            <a:endParaRPr lang="en-GB" sz="2400" kern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4321" y="2277137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kern="0" dirty="0">
                <a:solidFill>
                  <a:schemeClr val="tx1"/>
                </a:solidFill>
              </a:rPr>
              <a:t>Ch7-410nm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33561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Radiometric adjustment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54" y="1968113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>
                <a:solidFill>
                  <a:schemeClr val="tx1"/>
                </a:solidFill>
              </a:rPr>
              <a:t>Ch7-410nm</a:t>
            </a: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1561885" y="1743268"/>
            <a:ext cx="651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Relative difference (OBS – SIM)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as a function of Scan angle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7033884" y="2556674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chemeClr val="tx1"/>
                </a:solidFill>
              </a:rPr>
              <a:t>+ Slope and Offset</a:t>
            </a:r>
            <a:endParaRPr lang="en-GB" sz="1800" dirty="0"/>
          </a:p>
        </p:txBody>
      </p:sp>
      <p:sp>
        <p:nvSpPr>
          <p:cNvPr id="10" name="Rectangle 9"/>
          <p:cNvSpPr/>
          <p:nvPr/>
        </p:nvSpPr>
        <p:spPr>
          <a:xfrm>
            <a:off x="4467786" y="2516695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chemeClr val="tx1"/>
                </a:solidFill>
              </a:rPr>
              <a:t>+ Slope</a:t>
            </a:r>
            <a:endParaRPr lang="en-GB" sz="1800" dirty="0"/>
          </a:p>
        </p:txBody>
      </p:sp>
      <p:sp>
        <p:nvSpPr>
          <p:cNvPr id="11" name="Rectangle 10"/>
          <p:cNvSpPr/>
          <p:nvPr/>
        </p:nvSpPr>
        <p:spPr>
          <a:xfrm>
            <a:off x="1451428" y="2545819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 smtClean="0">
                <a:solidFill>
                  <a:schemeClr val="tx1"/>
                </a:solidFill>
              </a:rPr>
              <a:t>Initial</a:t>
            </a:r>
            <a:endParaRPr lang="en-GB" sz="18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43867"/>
              </p:ext>
            </p:extLst>
          </p:nvPr>
        </p:nvGraphicFramePr>
        <p:xfrm>
          <a:off x="11863" y="2886029"/>
          <a:ext cx="3384000" cy="314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8" r:id="rId3" imgW="5153040" imgH="4791240" progId="">
                  <p:embed/>
                </p:oleObj>
              </mc:Choice>
              <mc:Fallback>
                <p:oleObj r:id="rId3" imgW="5153040" imgH="4791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63" y="2886029"/>
                        <a:ext cx="3384000" cy="3146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08364"/>
              </p:ext>
            </p:extLst>
          </p:nvPr>
        </p:nvGraphicFramePr>
        <p:xfrm>
          <a:off x="6681450" y="2898459"/>
          <a:ext cx="3060000" cy="312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9" r:id="rId5" imgW="4743360" imgH="4838760" progId="">
                  <p:embed/>
                </p:oleObj>
              </mc:Choice>
              <mc:Fallback>
                <p:oleObj r:id="rId5" imgW="4743360" imgH="4838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81450" y="2898459"/>
                        <a:ext cx="3060000" cy="312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5436"/>
          <a:stretch/>
        </p:blipFill>
        <p:spPr>
          <a:xfrm>
            <a:off x="3395862" y="2886027"/>
            <a:ext cx="3204000" cy="3174682"/>
          </a:xfrm>
          <a:prstGeom prst="rect">
            <a:avLst/>
          </a:prstGeom>
        </p:spPr>
      </p:pic>
      <p:sp>
        <p:nvSpPr>
          <p:cNvPr id="16" name="Content Placeholder 3"/>
          <p:cNvSpPr txBox="1">
            <a:spLocks/>
          </p:cNvSpPr>
          <p:nvPr/>
        </p:nvSpPr>
        <p:spPr>
          <a:xfrm>
            <a:off x="274482" y="905787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Tests with linear regression: Offset + Slope</a:t>
            </a:r>
          </a:p>
          <a:p>
            <a:r>
              <a:rPr lang="en-GB" sz="2000" b="0" kern="0" dirty="0" smtClean="0"/>
              <a:t>Mostly offset influences significantly the cross-track anomaly (the smile)</a:t>
            </a:r>
            <a:endParaRPr lang="en-GB" sz="1800" b="0" kern="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928494" y="6132517"/>
            <a:ext cx="234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Vertical shift</a:t>
            </a:r>
            <a:endParaRPr lang="en-GB" sz="1400" dirty="0"/>
          </a:p>
        </p:txBody>
      </p:sp>
      <p:sp>
        <p:nvSpPr>
          <p:cNvPr id="18" name="Rectangle 17"/>
          <p:cNvSpPr/>
          <p:nvPr/>
        </p:nvSpPr>
        <p:spPr>
          <a:xfrm>
            <a:off x="7033884" y="6060709"/>
            <a:ext cx="234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GB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Vertical shift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GB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And reduced smile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1562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Radiometric adjustment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54" y="1968113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0" dirty="0">
                <a:solidFill>
                  <a:schemeClr val="tx1"/>
                </a:solidFill>
              </a:rPr>
              <a:t>Ch7-410nm</a:t>
            </a:r>
            <a:endParaRPr lang="en-GB" sz="1800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274482" y="905787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Tests with linear regression: Offset + Slope</a:t>
            </a:r>
          </a:p>
          <a:p>
            <a:r>
              <a:rPr lang="en-GB" sz="2000" b="0" kern="0" dirty="0" smtClean="0"/>
              <a:t>Mostly offset influences significantly the cross-track anomaly (the smile)</a:t>
            </a:r>
            <a:endParaRPr lang="en-GB" sz="1800" b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4" y="2266488"/>
            <a:ext cx="4591512" cy="45915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74482" y="3451373"/>
            <a:ext cx="2981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kern="0" dirty="0" smtClean="0">
                <a:solidFill>
                  <a:srgbClr val="00B050"/>
                </a:solidFill>
              </a:rPr>
              <a:t>Successive reduction of the “smile” by addition of an Offset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2855" y="1953276"/>
            <a:ext cx="6513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Relative difference (OBS – SIM)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as a function of Scan angle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06297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Radiometric adjustment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112" y="3180193"/>
            <a:ext cx="3532909" cy="3399784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419983"/>
              </p:ext>
            </p:extLst>
          </p:nvPr>
        </p:nvGraphicFramePr>
        <p:xfrm>
          <a:off x="-115487" y="3202327"/>
          <a:ext cx="3370100" cy="325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64" r:id="rId4" imgW="6315120" imgH="6105600" progId="">
                  <p:embed/>
                </p:oleObj>
              </mc:Choice>
              <mc:Fallback>
                <p:oleObj r:id="rId4" imgW="6315120" imgH="6105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15487" y="3202327"/>
                        <a:ext cx="3370100" cy="325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194" y="3187105"/>
            <a:ext cx="3390918" cy="33391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4856" y="2300262"/>
            <a:ext cx="949645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 kern="0" dirty="0" smtClean="0">
                <a:solidFill>
                  <a:schemeClr val="tx1"/>
                </a:solidFill>
              </a:rPr>
              <a:t>Ch7 – 410nm</a:t>
            </a:r>
            <a:r>
              <a:rPr lang="en-GB" kern="0" dirty="0" smtClean="0">
                <a:solidFill>
                  <a:schemeClr val="tx1"/>
                </a:solidFill>
              </a:rPr>
              <a:t/>
            </a:r>
            <a:br>
              <a:rPr lang="en-GB" kern="0" dirty="0" smtClean="0">
                <a:solidFill>
                  <a:schemeClr val="tx1"/>
                </a:solidFill>
              </a:rPr>
            </a:br>
            <a:r>
              <a:rPr lang="en-GB" sz="2000" kern="0" dirty="0" err="1" smtClean="0">
                <a:solidFill>
                  <a:schemeClr val="tx1"/>
                </a:solidFill>
              </a:rPr>
              <a:t>MetOp</a:t>
            </a:r>
            <a:r>
              <a:rPr lang="en-GB" sz="2000" kern="0" dirty="0" smtClean="0">
                <a:solidFill>
                  <a:schemeClr val="tx1"/>
                </a:solidFill>
              </a:rPr>
              <a:t>-A (M02)</a:t>
            </a:r>
            <a:r>
              <a:rPr lang="en-GB" sz="2000" kern="0" dirty="0">
                <a:solidFill>
                  <a:schemeClr val="tx1"/>
                </a:solidFill>
              </a:rPr>
              <a:t>	</a:t>
            </a:r>
            <a:r>
              <a:rPr lang="en-GB" sz="2000" kern="0" dirty="0" smtClean="0">
                <a:solidFill>
                  <a:schemeClr val="tx1"/>
                </a:solidFill>
              </a:rPr>
              <a:t>	 </a:t>
            </a:r>
            <a:r>
              <a:rPr lang="en-GB" sz="2000" kern="0" dirty="0" err="1" smtClean="0">
                <a:solidFill>
                  <a:schemeClr val="tx1"/>
                </a:solidFill>
              </a:rPr>
              <a:t>MetOp</a:t>
            </a:r>
            <a:r>
              <a:rPr lang="en-GB" sz="2000" kern="0" dirty="0" smtClean="0">
                <a:solidFill>
                  <a:schemeClr val="tx1"/>
                </a:solidFill>
              </a:rPr>
              <a:t>-B (M01)		 </a:t>
            </a:r>
            <a:r>
              <a:rPr lang="en-GB" sz="2000" kern="0" dirty="0" err="1" smtClean="0">
                <a:solidFill>
                  <a:schemeClr val="tx1"/>
                </a:solidFill>
              </a:rPr>
              <a:t>MetOp</a:t>
            </a:r>
            <a:r>
              <a:rPr lang="en-GB" sz="2000" kern="0" dirty="0" smtClean="0">
                <a:solidFill>
                  <a:schemeClr val="tx1"/>
                </a:solidFill>
              </a:rPr>
              <a:t>-C (M03)</a:t>
            </a:r>
            <a:endParaRPr lang="en-GB" kern="0" dirty="0">
              <a:solidFill>
                <a:schemeClr val="tx1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74482" y="905787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Done with linear regression: Offset + Slope</a:t>
            </a:r>
          </a:p>
          <a:p>
            <a:r>
              <a:rPr lang="en-GB" sz="2000" b="0" kern="0" dirty="0" smtClean="0"/>
              <a:t>For GOME2 slope is assumed to remain equal to 1.0</a:t>
            </a:r>
          </a:p>
          <a:p>
            <a:r>
              <a:rPr lang="en-GB" sz="2000" b="0" kern="0" dirty="0" smtClean="0"/>
              <a:t>Only offset is adjusted </a:t>
            </a:r>
          </a:p>
          <a:p>
            <a:pPr lvl="1"/>
            <a:r>
              <a:rPr lang="en-GB" sz="1800" b="0" kern="0" dirty="0" smtClean="0"/>
              <a:t>slope doesn’t influence significantly the cross-track anomaly</a:t>
            </a:r>
          </a:p>
        </p:txBody>
      </p:sp>
    </p:spTree>
    <p:extLst>
      <p:ext uri="{BB962C8B-B14F-4D97-AF65-F5344CB8AC3E}">
        <p14:creationId xmlns:p14="http://schemas.microsoft.com/office/powerpoint/2010/main" val="1892816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Adjustment of the offset</a:t>
            </a:r>
            <a:endParaRPr lang="en-GB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394504" y="923827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950" b="0" kern="0" dirty="0" err="1" smtClean="0"/>
              <a:t>Metop</a:t>
            </a:r>
            <a:r>
              <a:rPr lang="en-GB" sz="1950" b="0" kern="0" dirty="0" smtClean="0"/>
              <a:t>-B (M01)</a:t>
            </a:r>
          </a:p>
          <a:p>
            <a:pPr marL="0" indent="0">
              <a:buNone/>
            </a:pPr>
            <a:r>
              <a:rPr lang="en-GB" sz="1950" b="0" kern="0" dirty="0" smtClean="0"/>
              <a:t>Same filtering applied to Ch8</a:t>
            </a:r>
            <a:endParaRPr lang="en-GB" sz="1950" b="0" kern="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5" y="1883113"/>
            <a:ext cx="4461149" cy="446114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34385" y="1537371"/>
            <a:ext cx="922197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chemeClr val="tx1"/>
                </a:solidFill>
              </a:rPr>
              <a:t>Ch7-410nm			Ch8-470nm</a:t>
            </a:r>
            <a:endParaRPr lang="en-GB" kern="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819" y="2142692"/>
            <a:ext cx="4419335" cy="42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1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for calibration of the polarisation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283616" y="1052605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/>
              <a:t>Stokes fraction q (=Q/I) is derived from 6S on the same matchups</a:t>
            </a:r>
          </a:p>
          <a:p>
            <a:pPr lvl="1"/>
            <a:r>
              <a:rPr lang="en-GB" sz="1600" b="0" kern="0" dirty="0"/>
              <a:t>Excellent correlation with the GOME2 estimation</a:t>
            </a:r>
          </a:p>
          <a:p>
            <a:pPr lvl="1"/>
            <a:r>
              <a:rPr lang="en-GB" sz="1600" b="0" kern="0" dirty="0"/>
              <a:t>Outliers probably correspond to turbid atmosphere: could try to </a:t>
            </a:r>
            <a:r>
              <a:rPr lang="en-GB" sz="1600" b="0" kern="0" dirty="0" smtClean="0"/>
              <a:t>filter</a:t>
            </a:r>
          </a:p>
          <a:p>
            <a:r>
              <a:rPr lang="en-GB" sz="2000" b="0" kern="0" dirty="0" smtClean="0"/>
              <a:t>The observation in polarisation:</a:t>
            </a:r>
            <a:endParaRPr lang="en-GB" sz="2000" b="0" kern="0" dirty="0"/>
          </a:p>
          <a:p>
            <a:pPr lvl="1"/>
            <a:r>
              <a:rPr lang="en-GB" sz="1600" b="0" kern="0" dirty="0" smtClean="0"/>
              <a:t>Strongly reduces the influence of surface</a:t>
            </a:r>
            <a:endParaRPr lang="en-GB" sz="1600" b="0" kern="0" dirty="0"/>
          </a:p>
          <a:p>
            <a:pPr lvl="1"/>
            <a:r>
              <a:rPr lang="en-GB" sz="1600" b="0" kern="0" dirty="0" smtClean="0"/>
              <a:t>Enhance the contribution of Rayleigh scattering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" y="3356323"/>
            <a:ext cx="3122782" cy="2980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00" y="3412928"/>
            <a:ext cx="3112294" cy="3055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061" y="3412928"/>
            <a:ext cx="3176380" cy="305557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7050894" y="3521967"/>
            <a:ext cx="2316186" cy="2494235"/>
          </a:xfrm>
          <a:prstGeom prst="line">
            <a:avLst/>
          </a:prstGeom>
          <a:solidFill>
            <a:schemeClr val="bg2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174569" y="3504914"/>
            <a:ext cx="1061509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8240" y="3504914"/>
            <a:ext cx="77938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GOME2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66989" y="3521967"/>
            <a:ext cx="111601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63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803139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" y="2679821"/>
            <a:ext cx="9648534" cy="332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787148" y="4797490"/>
            <a:ext cx="2475129" cy="10455"/>
          </a:xfrm>
          <a:prstGeom prst="line">
            <a:avLst/>
          </a:prstGeom>
          <a:noFill/>
          <a:ln w="31750" cap="flat" cmpd="sng" algn="ctr">
            <a:solidFill>
              <a:srgbClr val="001E59">
                <a:lumMod val="40000"/>
                <a:lumOff val="60000"/>
              </a:srgbClr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474139" y="4792349"/>
            <a:ext cx="2475591" cy="0"/>
          </a:xfrm>
          <a:prstGeom prst="line">
            <a:avLst/>
          </a:prstGeom>
          <a:noFill/>
          <a:ln w="31750" cap="flat" cmpd="sng" algn="ctr">
            <a:solidFill>
              <a:srgbClr val="001E59">
                <a:lumMod val="40000"/>
                <a:lumOff val="60000"/>
              </a:srgbClr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 flipV="1">
            <a:off x="6984121" y="4786076"/>
            <a:ext cx="2520221" cy="10455"/>
          </a:xfrm>
          <a:prstGeom prst="line">
            <a:avLst/>
          </a:prstGeom>
          <a:noFill/>
          <a:ln w="31750" cap="flat" cmpd="sng" algn="ctr">
            <a:solidFill>
              <a:srgbClr val="001E59">
                <a:lumMod val="40000"/>
                <a:lumOff val="60000"/>
              </a:srgbClr>
            </a:solidFill>
            <a:prstDash val="solid"/>
          </a:ln>
          <a:effectLst/>
        </p:spPr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731042" y="1843238"/>
            <a:ext cx="8648939" cy="69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ctr" anchorCtr="0" compatLnSpc="1">
            <a:prstTxWarp prst="textNoShape">
              <a:avLst/>
            </a:prstTxWarp>
          </a:bodyPr>
          <a:lstStyle>
            <a:lvl1pPr marL="1800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793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146250" algn="ctr" defTabSz="742950">
              <a:defRPr/>
            </a:pPr>
            <a:r>
              <a:rPr lang="en-GB" sz="2000" kern="0" dirty="0">
                <a:solidFill>
                  <a:srgbClr val="002569"/>
                </a:solidFill>
              </a:rPr>
              <a:t>Ch7 – </a:t>
            </a:r>
            <a:r>
              <a:rPr lang="en-GB" sz="2000" kern="0" dirty="0" smtClean="0">
                <a:solidFill>
                  <a:srgbClr val="002569"/>
                </a:solidFill>
              </a:rPr>
              <a:t>410nm</a:t>
            </a:r>
          </a:p>
          <a:p>
            <a:pPr marL="146250" algn="ctr" defTabSz="742950">
              <a:defRPr/>
            </a:pPr>
            <a:r>
              <a:rPr lang="en-GB" sz="2400" kern="0" dirty="0">
                <a:solidFill>
                  <a:srgbClr val="002569"/>
                </a:solidFill>
              </a:rPr>
              <a:t/>
            </a:r>
            <a:br>
              <a:rPr lang="en-GB" sz="2400" kern="0" dirty="0">
                <a:solidFill>
                  <a:srgbClr val="002569"/>
                </a:solidFill>
              </a:rPr>
            </a:br>
            <a:r>
              <a:rPr lang="en-GB" sz="1800" kern="0" dirty="0" err="1" smtClean="0">
                <a:solidFill>
                  <a:srgbClr val="002569"/>
                </a:solidFill>
              </a:rPr>
              <a:t>MetOp</a:t>
            </a:r>
            <a:r>
              <a:rPr lang="en-GB" sz="1800" kern="0" dirty="0" smtClean="0">
                <a:solidFill>
                  <a:srgbClr val="002569"/>
                </a:solidFill>
              </a:rPr>
              <a:t>-B </a:t>
            </a:r>
            <a:r>
              <a:rPr lang="en-GB" sz="1800" kern="0" dirty="0">
                <a:solidFill>
                  <a:srgbClr val="002569"/>
                </a:solidFill>
              </a:rPr>
              <a:t>(</a:t>
            </a:r>
            <a:r>
              <a:rPr lang="en-GB" sz="1800" kern="0" dirty="0" smtClean="0">
                <a:solidFill>
                  <a:srgbClr val="002569"/>
                </a:solidFill>
              </a:rPr>
              <a:t>M01)</a:t>
            </a:r>
            <a:r>
              <a:rPr lang="en-GB" sz="1800" kern="0" dirty="0">
                <a:solidFill>
                  <a:srgbClr val="002569"/>
                </a:solidFill>
              </a:rPr>
              <a:t>		 </a:t>
            </a:r>
            <a:r>
              <a:rPr lang="en-GB" sz="1800" kern="0" dirty="0" smtClean="0">
                <a:solidFill>
                  <a:srgbClr val="002569"/>
                </a:solidFill>
              </a:rPr>
              <a:t>      MetOp-1 </a:t>
            </a:r>
            <a:r>
              <a:rPr lang="en-GB" sz="1800" kern="0" dirty="0">
                <a:solidFill>
                  <a:srgbClr val="002569"/>
                </a:solidFill>
              </a:rPr>
              <a:t>(</a:t>
            </a:r>
            <a:r>
              <a:rPr lang="en-GB" sz="1800" kern="0" dirty="0" smtClean="0">
                <a:solidFill>
                  <a:srgbClr val="002569"/>
                </a:solidFill>
              </a:rPr>
              <a:t>M02)</a:t>
            </a:r>
            <a:r>
              <a:rPr lang="en-GB" sz="1800" kern="0" dirty="0">
                <a:solidFill>
                  <a:srgbClr val="002569"/>
                </a:solidFill>
              </a:rPr>
              <a:t>		</a:t>
            </a:r>
            <a:r>
              <a:rPr lang="en-GB" sz="1800" kern="0" dirty="0" smtClean="0">
                <a:solidFill>
                  <a:srgbClr val="002569"/>
                </a:solidFill>
              </a:rPr>
              <a:t> 	 </a:t>
            </a:r>
            <a:r>
              <a:rPr lang="en-GB" sz="1800" kern="0" dirty="0" err="1" smtClean="0">
                <a:solidFill>
                  <a:srgbClr val="002569"/>
                </a:solidFill>
              </a:rPr>
              <a:t>MetOp</a:t>
            </a:r>
            <a:r>
              <a:rPr lang="en-GB" sz="1800" kern="0" dirty="0" smtClean="0">
                <a:solidFill>
                  <a:srgbClr val="002569"/>
                </a:solidFill>
              </a:rPr>
              <a:t>-C </a:t>
            </a:r>
            <a:r>
              <a:rPr lang="en-GB" sz="1800" kern="0" dirty="0">
                <a:solidFill>
                  <a:srgbClr val="002569"/>
                </a:solidFill>
              </a:rPr>
              <a:t>(M03)</a:t>
            </a:r>
            <a:endParaRPr lang="en-GB" sz="2400" kern="0" dirty="0">
              <a:solidFill>
                <a:srgbClr val="002569"/>
              </a:solidFill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r>
              <a:rPr lang="en-GB" dirty="0"/>
              <a:t>Potential for calibration of the polarisation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9600" y="990434"/>
            <a:ext cx="651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kern="0" dirty="0" smtClean="0">
                <a:solidFill>
                  <a:schemeClr val="tx1"/>
                </a:solidFill>
              </a:rPr>
              <a:t>Absolute difference (</a:t>
            </a:r>
            <a:r>
              <a:rPr lang="en-GB" sz="1600" kern="0" dirty="0" err="1" smtClean="0">
                <a:solidFill>
                  <a:schemeClr val="tx1"/>
                </a:solidFill>
              </a:rPr>
              <a:t>qOBS</a:t>
            </a:r>
            <a:r>
              <a:rPr lang="en-GB" sz="1600" kern="0" dirty="0" smtClean="0">
                <a:solidFill>
                  <a:schemeClr val="tx1"/>
                </a:solidFill>
              </a:rPr>
              <a:t> – </a:t>
            </a:r>
            <a:r>
              <a:rPr lang="en-GB" sz="1600" kern="0" dirty="0" err="1" smtClean="0">
                <a:solidFill>
                  <a:schemeClr val="tx1"/>
                </a:solidFill>
              </a:rPr>
              <a:t>qSIM</a:t>
            </a:r>
            <a:r>
              <a:rPr lang="en-GB" sz="1600" kern="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GB" sz="1600" kern="0" dirty="0" smtClean="0">
                <a:solidFill>
                  <a:schemeClr val="tx1"/>
                </a:solidFill>
              </a:rPr>
              <a:t>as a function of Scan angle</a:t>
            </a:r>
            <a:endParaRPr lang="en-GB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817948" y="4373710"/>
            <a:ext cx="2475129" cy="10455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504939" y="4368569"/>
            <a:ext cx="2475591" cy="0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V="1">
            <a:off x="7014921" y="4362296"/>
            <a:ext cx="2520221" cy="10455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>
            <a:off x="3787148" y="5259936"/>
            <a:ext cx="2475129" cy="10455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474139" y="5254795"/>
            <a:ext cx="2475591" cy="0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 flipV="1">
            <a:off x="6984121" y="5248522"/>
            <a:ext cx="2520221" cy="10455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4096503" y="6207366"/>
            <a:ext cx="720000" cy="0"/>
          </a:xfrm>
          <a:prstGeom prst="line">
            <a:avLst/>
          </a:prstGeom>
          <a:noFill/>
          <a:ln w="31750" cap="flat" cmpd="sng" algn="ctr">
            <a:solidFill>
              <a:srgbClr val="001E59">
                <a:lumMod val="40000"/>
                <a:lumOff val="60000"/>
              </a:srgbClr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4096503" y="6474539"/>
            <a:ext cx="720000" cy="0"/>
          </a:xfrm>
          <a:prstGeom prst="line">
            <a:avLst/>
          </a:prstGeom>
          <a:noFill/>
          <a:ln w="22225" cap="flat" cmpd="sng" algn="ctr">
            <a:solidFill>
              <a:srgbClr val="00B050"/>
            </a:solidFill>
            <a:prstDash val="dash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4901007" y="6038089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OBS = SIM</a:t>
            </a:r>
            <a:endParaRPr lang="en-GB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1007" y="6290541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+/- 0.05</a:t>
            </a:r>
            <a:endParaRPr lang="en-GB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7948" y="6008615"/>
            <a:ext cx="2475129" cy="700003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3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12" y="962823"/>
            <a:ext cx="5634991" cy="299041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41" y="3953233"/>
            <a:ext cx="5740326" cy="2944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Example of </a:t>
            </a:r>
            <a:r>
              <a:rPr lang="en-GB" dirty="0" smtClean="0">
                <a:solidFill>
                  <a:srgbClr val="FFFFFF"/>
                </a:solidFill>
              </a:rPr>
              <a:t>improvements – M01</a:t>
            </a:r>
            <a:endParaRPr lang="en-GB" sz="1625" dirty="0"/>
          </a:p>
        </p:txBody>
      </p:sp>
      <p:sp>
        <p:nvSpPr>
          <p:cNvPr id="3" name="TextBox 2"/>
          <p:cNvSpPr txBox="1"/>
          <p:nvPr/>
        </p:nvSpPr>
        <p:spPr>
          <a:xfrm>
            <a:off x="4610986" y="3149619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AOD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548" y="6154174"/>
            <a:ext cx="3441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AOD null values in yellow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48661" y="5209309"/>
            <a:ext cx="8274903" cy="2114648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Improvements:</a:t>
            </a:r>
            <a:endParaRPr lang="en-GB" sz="2000" b="0" kern="0" dirty="0"/>
          </a:p>
          <a:p>
            <a:pPr lvl="1"/>
            <a:r>
              <a:rPr lang="en-GB" sz="1600" b="0" kern="0" dirty="0" smtClean="0"/>
              <a:t>Strong reduction of null values</a:t>
            </a:r>
            <a:endParaRPr lang="en-GB" sz="1600" b="0" kern="0" dirty="0"/>
          </a:p>
          <a:p>
            <a:pPr lvl="1"/>
            <a:r>
              <a:rPr lang="en-GB" sz="1600" b="0" kern="0" dirty="0" smtClean="0"/>
              <a:t>Much better spatial consistency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5" y="1546023"/>
            <a:ext cx="3516044" cy="3395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0142" y="4781587"/>
            <a:ext cx="89960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/>
                </a:solidFill>
              </a:rPr>
              <a:t>Reference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71188" y="3009346"/>
            <a:ext cx="103586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/>
                </a:solidFill>
              </a:rPr>
              <a:t>    GOME2    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2690" y="1713013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/>
                </a:solidFill>
              </a:rPr>
              <a:t>Ch7 – 410nm</a:t>
            </a:r>
            <a:endParaRPr lang="en-GB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2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improvements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" y="1752998"/>
            <a:ext cx="9726010" cy="3778669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02158" y="1044715"/>
            <a:ext cx="8274903" cy="2114648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Improvements:</a:t>
            </a:r>
            <a:endParaRPr lang="en-GB" sz="2000" b="0" kern="0" dirty="0"/>
          </a:p>
          <a:p>
            <a:pPr lvl="1"/>
            <a:r>
              <a:rPr lang="en-GB" sz="1600" b="0" kern="0" dirty="0" smtClean="0"/>
              <a:t>Confirmation of the improvements based on matchups with in-situ AERONET</a:t>
            </a:r>
            <a:endParaRPr lang="en-GB" sz="1600" b="0" kern="0" dirty="0"/>
          </a:p>
        </p:txBody>
      </p:sp>
    </p:spTree>
    <p:extLst>
      <p:ext uri="{BB962C8B-B14F-4D97-AF65-F5344CB8AC3E}">
        <p14:creationId xmlns:p14="http://schemas.microsoft.com/office/powerpoint/2010/main" val="2418819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4279" y="1146081"/>
            <a:ext cx="8924650" cy="5317472"/>
          </a:xfrm>
        </p:spPr>
        <p:txBody>
          <a:bodyPr>
            <a:normAutofit/>
          </a:bodyPr>
          <a:lstStyle/>
          <a:p>
            <a:r>
              <a:rPr lang="en-GB" sz="1950" dirty="0"/>
              <a:t>Space </a:t>
            </a:r>
            <a:r>
              <a:rPr lang="en-GB" sz="1950" dirty="0" smtClean="0"/>
              <a:t>systems </a:t>
            </a:r>
            <a:r>
              <a:rPr lang="en-GB" sz="1950" dirty="0"/>
              <a:t>with/without their on-board </a:t>
            </a:r>
            <a:r>
              <a:rPr lang="en-GB" sz="1950" dirty="0" smtClean="0"/>
              <a:t>calibration devices </a:t>
            </a:r>
            <a:r>
              <a:rPr lang="en-GB" sz="1950" dirty="0"/>
              <a:t>need validation, and regularly adjustment</a:t>
            </a:r>
          </a:p>
          <a:p>
            <a:r>
              <a:rPr lang="en-GB" sz="1950" dirty="0"/>
              <a:t>Vicarious technics provide an intermediate step between the on-board system and the Earth observation</a:t>
            </a:r>
          </a:p>
          <a:p>
            <a:r>
              <a:rPr lang="en-GB" sz="1950" dirty="0"/>
              <a:t>Many targets can be used. Rayleigh scattering (the deep blue sky) can be used for that. Mostly used over Open Ocean with very clear atmosphere</a:t>
            </a:r>
            <a:r>
              <a:rPr lang="en-GB" sz="1950" dirty="0" smtClean="0"/>
              <a:t>.</a:t>
            </a:r>
          </a:p>
          <a:p>
            <a:pPr lvl="1"/>
            <a:r>
              <a:rPr lang="en-GB" sz="1550" dirty="0" smtClean="0"/>
              <a:t>PARASOL: Fougnie et al., IEEE TGARS, 2016</a:t>
            </a:r>
          </a:p>
          <a:p>
            <a:pPr lvl="1"/>
            <a:r>
              <a:rPr lang="en-GB" sz="1550" dirty="0" smtClean="0"/>
              <a:t>Sentinel-3: Fougnie et al. SPIE, 2016</a:t>
            </a:r>
            <a:endParaRPr lang="en-GB" sz="1550" dirty="0"/>
          </a:p>
          <a:p>
            <a:endParaRPr lang="en-GB" sz="1950" dirty="0"/>
          </a:p>
          <a:p>
            <a:r>
              <a:rPr lang="en-GB" sz="1950" dirty="0" smtClean="0"/>
              <a:t>The </a:t>
            </a:r>
            <a:r>
              <a:rPr lang="en-GB" sz="1950" dirty="0"/>
              <a:t>following work was not initially intended to be a calibration approach (and is still not). </a:t>
            </a:r>
          </a:p>
          <a:p>
            <a:r>
              <a:rPr lang="en-GB" sz="1950" dirty="0"/>
              <a:t>The need was to describe the behaviour of the observation (especially with scan angle) to explain anomalies on the </a:t>
            </a:r>
            <a:r>
              <a:rPr lang="en-GB" sz="1950" dirty="0" err="1"/>
              <a:t>PMAp</a:t>
            </a:r>
            <a:r>
              <a:rPr lang="en-GB" sz="1950" dirty="0"/>
              <a:t> (EPS/GOME2) aerosol retrieval. </a:t>
            </a:r>
          </a:p>
          <a:p>
            <a:r>
              <a:rPr lang="en-GB" sz="1950" dirty="0" smtClean="0"/>
              <a:t>A reference signal from Rayleigh was </a:t>
            </a:r>
            <a:r>
              <a:rPr lang="en-GB" sz="1950" dirty="0"/>
              <a:t>used to investigate &amp; understand the first order of the observed </a:t>
            </a:r>
            <a:r>
              <a:rPr lang="en-GB" sz="1950" dirty="0" smtClean="0"/>
              <a:t>signal, then correct anomalies</a:t>
            </a:r>
            <a:endParaRPr lang="en-GB" sz="1950" dirty="0"/>
          </a:p>
        </p:txBody>
      </p:sp>
    </p:spTree>
    <p:extLst>
      <p:ext uri="{BB962C8B-B14F-4D97-AF65-F5344CB8AC3E}">
        <p14:creationId xmlns:p14="http://schemas.microsoft.com/office/powerpoint/2010/main" val="2910184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Perspective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863906"/>
            <a:ext cx="9639300" cy="5944933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 smtClean="0"/>
              <a:t>Definition of a reference based on Rayleigh scattering </a:t>
            </a:r>
            <a:r>
              <a:rPr lang="en-GB" sz="2400" dirty="0" smtClean="0"/>
              <a:t>:</a:t>
            </a:r>
          </a:p>
          <a:p>
            <a:pPr lvl="1"/>
            <a:r>
              <a:rPr lang="en-GB" sz="2000" dirty="0" smtClean="0"/>
              <a:t>here tested over dark surface for blue </a:t>
            </a:r>
            <a:r>
              <a:rPr lang="en-GB" sz="2000" dirty="0"/>
              <a:t>bands (usually tested over dark ocean </a:t>
            </a:r>
            <a:r>
              <a:rPr lang="en-GB" sz="2000" dirty="0" smtClean="0"/>
              <a:t>- VIS </a:t>
            </a:r>
            <a:r>
              <a:rPr lang="en-GB" sz="2000" dirty="0"/>
              <a:t>bands</a:t>
            </a:r>
            <a:r>
              <a:rPr lang="en-GB" sz="2000" dirty="0" smtClean="0"/>
              <a:t>)</a:t>
            </a:r>
          </a:p>
          <a:p>
            <a:pPr lvl="1"/>
            <a:endParaRPr lang="en-GB" sz="2000" dirty="0" smtClean="0"/>
          </a:p>
          <a:p>
            <a:r>
              <a:rPr lang="en-GB" sz="2400" dirty="0" smtClean="0"/>
              <a:t>Approach currently tested on GOME2-A, B, and C</a:t>
            </a:r>
          </a:p>
          <a:p>
            <a:pPr lvl="1"/>
            <a:r>
              <a:rPr lang="en-GB" sz="2000" dirty="0" smtClean="0"/>
              <a:t>A certain level of radiometric adjustment is possible + stability with </a:t>
            </a:r>
            <a:r>
              <a:rPr lang="en-GB" sz="2000" dirty="0" smtClean="0"/>
              <a:t>time</a:t>
            </a:r>
          </a:p>
          <a:p>
            <a:pPr lvl="1"/>
            <a:r>
              <a:rPr lang="en-GB" sz="2000" dirty="0" smtClean="0"/>
              <a:t>Including instrumental polarisation</a:t>
            </a:r>
            <a:endParaRPr lang="en-GB" sz="2000" dirty="0" smtClean="0"/>
          </a:p>
          <a:p>
            <a:endParaRPr lang="en-GB" sz="2400" dirty="0" smtClean="0"/>
          </a:p>
          <a:p>
            <a:r>
              <a:rPr lang="en-GB" sz="2400" dirty="0" smtClean="0"/>
              <a:t>Limitations due to </a:t>
            </a:r>
          </a:p>
          <a:p>
            <a:pPr lvl="1"/>
            <a:r>
              <a:rPr lang="en-GB" sz="2000" dirty="0" smtClean="0"/>
              <a:t>LER surface database</a:t>
            </a:r>
          </a:p>
          <a:p>
            <a:pPr lvl="1"/>
            <a:r>
              <a:rPr lang="en-GB" sz="2000" dirty="0" smtClean="0"/>
              <a:t>Potential aerosol background level</a:t>
            </a:r>
          </a:p>
          <a:p>
            <a:pPr lvl="1"/>
            <a:r>
              <a:rPr lang="en-GB" sz="2000" dirty="0" smtClean="0"/>
              <a:t>Detection of aerosol turbidity - not seen by polarisation due to geometry of aerosol signature</a:t>
            </a:r>
          </a:p>
          <a:p>
            <a:endParaRPr lang="en-GB" sz="2400" dirty="0" smtClean="0"/>
          </a:p>
          <a:p>
            <a:r>
              <a:rPr lang="en-GB" sz="2400" dirty="0" smtClean="0"/>
              <a:t>Improvement</a:t>
            </a:r>
          </a:p>
          <a:p>
            <a:pPr lvl="1"/>
            <a:r>
              <a:rPr lang="en-GB" sz="2000" dirty="0" smtClean="0"/>
              <a:t>calculation </a:t>
            </a:r>
            <a:r>
              <a:rPr lang="en-GB" sz="2000" dirty="0" smtClean="0"/>
              <a:t>of </a:t>
            </a:r>
            <a:r>
              <a:rPr lang="en-GB" sz="2000" dirty="0" smtClean="0"/>
              <a:t>TOA, </a:t>
            </a:r>
            <a:r>
              <a:rPr lang="en-GB" sz="2000" dirty="0" err="1" smtClean="0"/>
              <a:t>inc.</a:t>
            </a:r>
            <a:r>
              <a:rPr lang="en-GB" sz="2000" dirty="0" smtClean="0"/>
              <a:t> extension toward “red” bands</a:t>
            </a:r>
            <a:endParaRPr lang="en-GB" sz="2000" dirty="0" smtClean="0"/>
          </a:p>
          <a:p>
            <a:pPr lvl="1"/>
            <a:r>
              <a:rPr lang="en-GB" sz="2000" dirty="0" smtClean="0"/>
              <a:t>better </a:t>
            </a:r>
            <a:r>
              <a:rPr lang="en-GB" sz="2000" dirty="0" smtClean="0"/>
              <a:t>document the performance:</a:t>
            </a:r>
          </a:p>
          <a:p>
            <a:pPr lvl="2"/>
            <a:r>
              <a:rPr lang="en-GB" sz="1900" dirty="0" smtClean="0"/>
              <a:t>Experimental tests on OLCI blue bands (tracking of a 2% bias) may confirm either the added-value or the limitations for a more refined assessment </a:t>
            </a:r>
          </a:p>
          <a:p>
            <a:endParaRPr lang="en-GB" sz="2400" dirty="0" smtClean="0"/>
          </a:p>
          <a:p>
            <a:r>
              <a:rPr lang="en-GB" sz="2400" dirty="0" smtClean="0"/>
              <a:t>Later tested for diagnosis and monitoring of blue bands on: </a:t>
            </a:r>
            <a:r>
              <a:rPr lang="en-GB" sz="2000" dirty="0" smtClean="0"/>
              <a:t>FCI, </a:t>
            </a:r>
            <a:r>
              <a:rPr lang="en-GB" sz="2000" dirty="0" err="1" smtClean="0"/>
              <a:t>Metimage</a:t>
            </a:r>
            <a:r>
              <a:rPr lang="en-GB" sz="2000" dirty="0" smtClean="0"/>
              <a:t>, VII, 3MI, CO2M-MAP…</a:t>
            </a:r>
          </a:p>
        </p:txBody>
      </p:sp>
    </p:spTree>
    <p:extLst>
      <p:ext uri="{BB962C8B-B14F-4D97-AF65-F5344CB8AC3E}">
        <p14:creationId xmlns:p14="http://schemas.microsoft.com/office/powerpoint/2010/main" val="2777379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074791"/>
              </p:ext>
            </p:extLst>
          </p:nvPr>
        </p:nvGraphicFramePr>
        <p:xfrm>
          <a:off x="5866218" y="1618752"/>
          <a:ext cx="2104581" cy="2263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77" r:id="rId4" imgW="3409920" imgH="3666960" progId="">
                  <p:embed/>
                </p:oleObj>
              </mc:Choice>
              <mc:Fallback>
                <p:oleObj r:id="rId4" imgW="3409920" imgH="3666960" progId="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6218" y="1618752"/>
                        <a:ext cx="2104581" cy="2263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EPS sensors – creating a hyper-instrument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180730" y="2002036"/>
            <a:ext cx="96046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75" b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co-location</a:t>
            </a:r>
            <a:endParaRPr lang="en-GB" sz="975" b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322" y="2361891"/>
            <a:ext cx="3376383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63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Combined Spectral 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85923" y="1503956"/>
            <a:ext cx="200674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63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Spatial sampling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7994" y="3839881"/>
            <a:ext cx="3413544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75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IASI spot </a:t>
            </a:r>
            <a:r>
              <a:rPr lang="en-US" sz="975" b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	       		</a:t>
            </a:r>
            <a:r>
              <a:rPr lang="en-US" sz="975" b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AVHRR pixel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75" b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into the </a:t>
            </a:r>
            <a:r>
              <a:rPr lang="en-US" sz="975" b="0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GOME</a:t>
            </a:r>
            <a:r>
              <a:rPr lang="en-US" sz="975" b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footprint</a:t>
            </a:r>
            <a:endParaRPr lang="en-GB" sz="975" b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1012" y="2593241"/>
            <a:ext cx="5296709" cy="3950994"/>
            <a:chOff x="326287" y="1103313"/>
            <a:chExt cx="5738813" cy="4402137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>
              <p:extLst/>
            </p:nvPr>
          </p:nvGraphicFramePr>
          <p:xfrm>
            <a:off x="326287" y="1103313"/>
            <a:ext cx="5738813" cy="4402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778" r:id="rId6" imgW="10725120" imgH="8229600" progId="">
                    <p:embed/>
                  </p:oleObj>
                </mc:Choice>
                <mc:Fallback>
                  <p:oleObj r:id="rId6" imgW="10725120" imgH="8229600" progId="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6287" y="1103313"/>
                          <a:ext cx="5738813" cy="4402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1484" y="1248425"/>
              <a:ext cx="1418210" cy="71202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718043" y="1248424"/>
              <a:ext cx="2693440" cy="544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38" b="0" dirty="0">
                  <a:solidFill>
                    <a:srgbClr val="002569"/>
                  </a:solidFill>
                  <a:latin typeface="Tahoma"/>
                </a:rPr>
                <a:t>TOA Radiance at 40 by 80 km</a:t>
              </a:r>
              <a:r>
                <a:rPr lang="en-US" sz="1138" b="0" baseline="30000" dirty="0">
                  <a:solidFill>
                    <a:srgbClr val="002569"/>
                  </a:solidFill>
                  <a:latin typeface="Tahoma"/>
                </a:rPr>
                <a:t>2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38" b="0" dirty="0">
                  <a:solidFill>
                    <a:srgbClr val="002569"/>
                  </a:solidFill>
                  <a:latin typeface="Tahoma"/>
                </a:rPr>
                <a:t>(GOME-2) resolution</a:t>
              </a:r>
              <a:endParaRPr lang="en-GB" sz="1138" b="0" dirty="0">
                <a:solidFill>
                  <a:srgbClr val="002569"/>
                </a:solidFill>
                <a:latin typeface="Tahoma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1992804" y="3254470"/>
              <a:ext cx="3617421" cy="0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3127861" y="2867469"/>
              <a:ext cx="1393281" cy="421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FF0000"/>
                  </a:solidFill>
                  <a:latin typeface="Tahoma"/>
                </a:rPr>
                <a:t>AVHRR : 5 channels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FF0000"/>
                  </a:solidFill>
                  <a:latin typeface="Tahoma"/>
                </a:rPr>
                <a:t>1 km</a:t>
              </a:r>
              <a:r>
                <a:rPr lang="en-US" sz="813" b="0" baseline="30000" dirty="0">
                  <a:solidFill>
                    <a:srgbClr val="FF0000"/>
                  </a:solidFill>
                  <a:latin typeface="Tahoma"/>
                </a:rPr>
                <a:t>2</a:t>
              </a:r>
              <a:r>
                <a:rPr lang="en-US" sz="813" b="0" dirty="0">
                  <a:solidFill>
                    <a:srgbClr val="FF0000"/>
                  </a:solidFill>
                  <a:latin typeface="Tahoma"/>
                </a:rPr>
                <a:t> resolution</a:t>
              </a:r>
              <a:endParaRPr lang="en-GB" sz="813" b="0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1106979" y="4949920"/>
              <a:ext cx="1296000" cy="0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rgbClr val="92D05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972405" y="4441657"/>
              <a:ext cx="1882646" cy="883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00B050"/>
                  </a:solidFill>
                  <a:latin typeface="Tahoma"/>
                </a:rPr>
                <a:t>GOME-2 : ~4000 channels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1407BB"/>
                  </a:solidFill>
                  <a:latin typeface="Tahoma"/>
                </a:rPr>
                <a:t>GOME-2 PMDs  :15 channels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001E59">
                      <a:lumMod val="75000"/>
                      <a:lumOff val="25000"/>
                    </a:srgbClr>
                  </a:solidFill>
                  <a:latin typeface="Tahoma"/>
                </a:rPr>
                <a:t>40x10 km</a:t>
              </a:r>
              <a:r>
                <a:rPr lang="en-US" sz="813" b="0" baseline="30000" dirty="0">
                  <a:solidFill>
                    <a:srgbClr val="001E59">
                      <a:lumMod val="75000"/>
                      <a:lumOff val="25000"/>
                    </a:srgbClr>
                  </a:solidFill>
                  <a:latin typeface="Tahoma"/>
                </a:rPr>
                <a:t>2</a:t>
              </a:r>
              <a:r>
                <a:rPr lang="en-US" sz="813" b="0" dirty="0">
                  <a:solidFill>
                    <a:srgbClr val="001E59">
                      <a:lumMod val="75000"/>
                      <a:lumOff val="25000"/>
                    </a:srgbClr>
                  </a:solidFill>
                  <a:latin typeface="Tahoma"/>
                </a:rPr>
                <a:t> resolution</a:t>
              </a:r>
              <a:endParaRPr lang="en-US" sz="813" b="0" dirty="0">
                <a:solidFill>
                  <a:srgbClr val="1407BB"/>
                </a:solidFill>
                <a:latin typeface="Tahoma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lang="en-US" sz="813" b="0" dirty="0">
                <a:solidFill>
                  <a:srgbClr val="0ED830"/>
                </a:solidFill>
                <a:latin typeface="Tahoma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endParaRPr lang="en-US" sz="813" b="0" dirty="0">
                <a:solidFill>
                  <a:srgbClr val="0ED830"/>
                </a:solidFill>
                <a:latin typeface="Tahoma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4138464" y="4511770"/>
              <a:ext cx="1800000" cy="0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30" name="Rectangle 29"/>
            <p:cNvSpPr/>
            <p:nvPr/>
          </p:nvSpPr>
          <p:spPr>
            <a:xfrm>
              <a:off x="3670761" y="4113863"/>
              <a:ext cx="1503765" cy="421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001E59">
                      <a:lumMod val="75000"/>
                      <a:lumOff val="25000"/>
                    </a:srgbClr>
                  </a:solidFill>
                  <a:latin typeface="Tahoma"/>
                </a:rPr>
                <a:t>IASI : ~8000 channels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13" b="0" dirty="0">
                  <a:solidFill>
                    <a:srgbClr val="001E59">
                      <a:lumMod val="75000"/>
                      <a:lumOff val="25000"/>
                    </a:srgbClr>
                  </a:solidFill>
                  <a:latin typeface="Tahoma"/>
                </a:rPr>
                <a:t>12 km resolution</a:t>
              </a:r>
            </a:p>
          </p:txBody>
        </p:sp>
      </p:grp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796007"/>
              </p:ext>
            </p:extLst>
          </p:nvPr>
        </p:nvGraphicFramePr>
        <p:xfrm>
          <a:off x="7741265" y="2234468"/>
          <a:ext cx="1232406" cy="14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779" r:id="rId9" imgW="2409840" imgH="3219480" progId="">
                  <p:embed/>
                </p:oleObj>
              </mc:Choice>
              <mc:Fallback>
                <p:oleObj r:id="rId9" imgW="2409840" imgH="3219480" progId="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41265" y="2234468"/>
                        <a:ext cx="1232406" cy="1477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45798" y="901799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E5000"/>
                </a:solidFill>
              </a:rPr>
              <a:t>PMAp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1625" dirty="0">
                <a:solidFill>
                  <a:srgbClr val="FE5000"/>
                </a:solidFill>
              </a:rPr>
              <a:t>P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olar </a:t>
            </a:r>
            <a:r>
              <a:rPr lang="en-GB" sz="1625" dirty="0">
                <a:solidFill>
                  <a:srgbClr val="FE5000"/>
                </a:solidFill>
              </a:rPr>
              <a:t>M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ulti-sensor </a:t>
            </a:r>
            <a:r>
              <a:rPr lang="en-GB" sz="1625" dirty="0">
                <a:solidFill>
                  <a:srgbClr val="FE5000"/>
                </a:solidFill>
              </a:rPr>
              <a:t>A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erosol </a:t>
            </a:r>
            <a:r>
              <a:rPr lang="en-GB" sz="1625" dirty="0">
                <a:solidFill>
                  <a:srgbClr val="FE5000"/>
                </a:solidFill>
              </a:rPr>
              <a:t>p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roduct </a:t>
            </a:r>
            <a:r>
              <a:rPr lang="en-GB" sz="1625" b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from GOME-2, AVHRR and IASI 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930895" y="4630039"/>
            <a:ext cx="3428150" cy="1755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8606" indent="-278606">
              <a:spcBef>
                <a:spcPct val="20000"/>
              </a:spcBef>
              <a:defRPr/>
            </a:pPr>
            <a:endParaRPr lang="en-US" sz="731" b="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8925" lvl="1" indent="-144463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63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Product = </a:t>
            </a: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AOD @550nm  + </a:t>
            </a:r>
          </a:p>
          <a:p>
            <a:pPr marL="144463" lvl="1">
              <a:spcBef>
                <a:spcPct val="20000"/>
              </a:spcBef>
              <a:defRPr/>
            </a:pP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	aerosol type classification</a:t>
            </a:r>
          </a:p>
          <a:p>
            <a:pPr marL="288925" lvl="1" indent="-144463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Fully operational product </a:t>
            </a:r>
          </a:p>
          <a:p>
            <a:pPr marL="144463" lvl="1">
              <a:spcBef>
                <a:spcPct val="20000"/>
              </a:spcBef>
              <a:defRPr/>
            </a:pP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	since Oct’14 (over ocean) </a:t>
            </a:r>
          </a:p>
          <a:p>
            <a:pPr marL="288925" lvl="1" indent="-144463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Version 2 since Feb’17 (ocean &amp; land)</a:t>
            </a:r>
          </a:p>
          <a:p>
            <a:pPr marL="288925" lvl="1" indent="-144463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Version 2.2 released soon</a:t>
            </a:r>
          </a:p>
          <a:p>
            <a:pPr marL="288925" lvl="2" indent="-144463">
              <a:spcBef>
                <a:spcPct val="20000"/>
              </a:spcBef>
            </a:pPr>
            <a:r>
              <a:rPr lang="en-US" sz="1300" b="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603647" lvl="1" indent="-232172">
              <a:spcBef>
                <a:spcPct val="20000"/>
              </a:spcBef>
              <a:defRPr/>
            </a:pPr>
            <a:endParaRPr lang="en-US" sz="894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278606" indent="-278606">
              <a:spcBef>
                <a:spcPct val="20000"/>
              </a:spcBef>
              <a:defRPr/>
            </a:pPr>
            <a:endParaRPr lang="en-US" sz="731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278606" indent="-278606">
              <a:spcBef>
                <a:spcPct val="20000"/>
              </a:spcBef>
              <a:defRPr/>
            </a:pPr>
            <a:endParaRPr lang="en-US" sz="1463" b="0" kern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075703" y="4699154"/>
            <a:ext cx="3146269" cy="1663898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9250" tIns="29250" rIns="29250" bIns="2925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731"/>
          </a:p>
        </p:txBody>
      </p:sp>
      <p:sp>
        <p:nvSpPr>
          <p:cNvPr id="33" name="Rectangle 32"/>
          <p:cNvSpPr/>
          <p:nvPr/>
        </p:nvSpPr>
        <p:spPr>
          <a:xfrm>
            <a:off x="818973" y="1380743"/>
            <a:ext cx="45819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EPS : Polar orbit at 09:30 ECT – A/2006, B/2012, C/2018</a:t>
            </a:r>
          </a:p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3 redundant platform/instrument </a:t>
            </a:r>
            <a:r>
              <a:rPr lang="en-GB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25 y. of operation</a:t>
            </a:r>
          </a:p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3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GOME-2, AVHRR, IASI</a:t>
            </a:r>
          </a:p>
        </p:txBody>
      </p:sp>
    </p:spTree>
    <p:extLst>
      <p:ext uri="{BB962C8B-B14F-4D97-AF65-F5344CB8AC3E}">
        <p14:creationId xmlns:p14="http://schemas.microsoft.com/office/powerpoint/2010/main" val="137721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EPS sensors – GOME2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104626" y="864248"/>
            <a:ext cx="5729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E5000"/>
                </a:solidFill>
              </a:rPr>
              <a:t>GOME-2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62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GB" sz="1625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Global Ozone monitoring Experiment 2</a:t>
            </a:r>
            <a:endParaRPr lang="en-GB" sz="1625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5705" y="1273799"/>
            <a:ext cx="7790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Across-track scanner A (5x40km², 960km) B/C (10x40km², 1920km)</a:t>
            </a:r>
          </a:p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Optical system sensitive to polarisation</a:t>
            </a:r>
          </a:p>
          <a:p>
            <a:pPr marL="204750" indent="-204750">
              <a:spcBef>
                <a:spcPts val="0"/>
              </a:spcBef>
              <a:buFont typeface="Arial" pitchFamily="34" charset="0"/>
              <a:buChar char="•"/>
            </a:pPr>
            <a:r>
              <a:rPr lang="en-GB" sz="16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PMD bands to measure –P/-S polarisation for 15 bands in 312-709nm</a:t>
            </a:r>
            <a:endParaRPr lang="en-GB" sz="1600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487" y="2344761"/>
            <a:ext cx="2552217" cy="1885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5487" y="6627168"/>
            <a:ext cx="36455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From Munro et al., </a:t>
            </a:r>
            <a:r>
              <a:rPr lang="en-US" dirty="0">
                <a:solidFill>
                  <a:schemeClr val="tx1"/>
                </a:solidFill>
              </a:rPr>
              <a:t>Atmos. Meas. Tech., 9, 1279–1301, </a:t>
            </a:r>
            <a:r>
              <a:rPr lang="en-US" dirty="0" smtClean="0">
                <a:solidFill>
                  <a:schemeClr val="tx1"/>
                </a:solidFill>
              </a:rPr>
              <a:t>2016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282914"/>
              </p:ext>
            </p:extLst>
          </p:nvPr>
        </p:nvGraphicFramePr>
        <p:xfrm>
          <a:off x="4237167" y="4446223"/>
          <a:ext cx="4787963" cy="193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27" r:id="rId5" imgW="6191280" imgH="2505240" progId="">
                  <p:embed/>
                </p:oleObj>
              </mc:Choice>
              <mc:Fallback>
                <p:oleObj r:id="rId5" imgW="6191280" imgH="2505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37167" y="4446223"/>
                        <a:ext cx="4787963" cy="1937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5" y="2832531"/>
            <a:ext cx="3645016" cy="3314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237167" y="5974848"/>
            <a:ext cx="4787963" cy="307910"/>
          </a:xfrm>
          <a:prstGeom prst="rect">
            <a:avLst/>
          </a:prstGeom>
          <a:solidFill>
            <a:schemeClr val="tx2">
              <a:lumMod val="40000"/>
              <a:lumOff val="60000"/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75954" y="3710496"/>
            <a:ext cx="671439" cy="519545"/>
          </a:xfrm>
          <a:prstGeom prst="ellipse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PMD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7576" y="2562849"/>
            <a:ext cx="566181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/>
                </a:solidFill>
              </a:rPr>
              <a:t>Earth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3391" y="6024604"/>
            <a:ext cx="2150917" cy="26161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</a:rPr>
              <a:t>Detectors</a:t>
            </a:r>
            <a:endParaRPr lang="en-GB" sz="110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551186"/>
              </p:ext>
            </p:extLst>
          </p:nvPr>
        </p:nvGraphicFramePr>
        <p:xfrm>
          <a:off x="7491385" y="2210211"/>
          <a:ext cx="2222206" cy="2205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28" r:id="rId8" imgW="2571840" imgH="2552760" progId="">
                  <p:embed/>
                </p:oleObj>
              </mc:Choice>
              <mc:Fallback>
                <p:oleObj r:id="rId8" imgW="2571840" imgH="2552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91385" y="2210211"/>
                        <a:ext cx="2222206" cy="2205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 bwMode="auto">
          <a:xfrm>
            <a:off x="7466108" y="2944187"/>
            <a:ext cx="2232000" cy="360000"/>
          </a:xfrm>
          <a:prstGeom prst="rect">
            <a:avLst/>
          </a:prstGeom>
          <a:solidFill>
            <a:schemeClr val="accent1">
              <a:lumMod val="40000"/>
              <a:lumOff val="60000"/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09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4287" y="155317"/>
            <a:ext cx="9114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The </a:t>
            </a:r>
            <a:r>
              <a:rPr lang="en-GB" sz="2800" kern="0" dirty="0" err="1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PMAp</a:t>
            </a:r>
            <a:r>
              <a:rPr lang="en-GB" sz="2800" kern="0" dirty="0" smtClean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rPr>
              <a:t> aerosol product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39" y="2320284"/>
            <a:ext cx="3567124" cy="175591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33244" y="2090131"/>
            <a:ext cx="296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PMAp</a:t>
            </a:r>
            <a:r>
              <a:rPr lang="en-US" sz="1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// MODIS – March 2016</a:t>
            </a:r>
            <a:endParaRPr lang="en-GB" sz="1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2" y="1057317"/>
            <a:ext cx="5445841" cy="266126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92436" y="925505"/>
            <a:ext cx="15616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17.09.2020-21.09.2020</a:t>
            </a:r>
            <a:endParaRPr lang="en-GB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5092" y="854590"/>
            <a:ext cx="3657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PMAp</a:t>
            </a:r>
            <a:r>
              <a:rPr lang="en-US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AOD @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  <a:r>
              <a:rPr lang="en-US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nm, </a:t>
            </a:r>
            <a:r>
              <a:rPr lang="en-US" sz="14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(A+B+C)</a:t>
            </a:r>
            <a:endParaRPr lang="en-GB" sz="1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1470242" y="2642053"/>
            <a:ext cx="468801" cy="482341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604962" y="3130434"/>
            <a:ext cx="13596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Amazon fire plume</a:t>
            </a:r>
            <a:endParaRPr lang="en-GB" sz="1100" b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1381708" y="1389497"/>
            <a:ext cx="12710" cy="169753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422552" y="1153690"/>
            <a:ext cx="4342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fire plume and transport across the Atlantic                      </a:t>
            </a:r>
            <a:endParaRPr lang="en-GB" sz="1100" b="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2735883" y="2225851"/>
            <a:ext cx="176019" cy="925695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352610" y="3151546"/>
            <a:ext cx="3079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Saharan dust and transport across the Atlantic</a:t>
            </a:r>
            <a:endParaRPr lang="en-GB" sz="1100" b="0" dirty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305210" y="1331924"/>
            <a:ext cx="94800" cy="299073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054499"/>
              </p:ext>
            </p:extLst>
          </p:nvPr>
        </p:nvGraphicFramePr>
        <p:xfrm>
          <a:off x="244286" y="3849097"/>
          <a:ext cx="5651693" cy="282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27" r:id="rId6" imgW="11134800" imgH="5572080" progId="">
                  <p:embed/>
                </p:oleObj>
              </mc:Choice>
              <mc:Fallback>
                <p:oleObj r:id="rId6" imgW="11134800" imgH="5572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4286" y="3849097"/>
                        <a:ext cx="5651693" cy="2825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5733390" y="3981360"/>
            <a:ext cx="1003903" cy="26299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class</a:t>
            </a: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 cont. cloud</a:t>
            </a: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Aer. cont. cloud</a:t>
            </a: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Coarse</a:t>
            </a: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Vol. Ash S0</a:t>
            </a:r>
            <a:r>
              <a:rPr lang="en-US" sz="970" b="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Vol. Ash</a:t>
            </a: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</a:p>
          <a:p>
            <a:r>
              <a:rPr lang="en-US" sz="97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</a:t>
            </a:r>
            <a:endParaRPr lang="en-US" sz="97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97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</a:t>
            </a:r>
            <a:endParaRPr lang="en-US" sz="97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7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8532" y="3397101"/>
            <a:ext cx="859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PMAp</a:t>
            </a:r>
            <a:r>
              <a:rPr lang="en-US" sz="1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2.2c</a:t>
            </a:r>
            <a:endParaRPr lang="en-GB" sz="10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20791" y="3768417"/>
            <a:ext cx="34453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PMAp</a:t>
            </a:r>
            <a:r>
              <a:rPr lang="en-US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Aerosol Class, </a:t>
            </a:r>
            <a:r>
              <a:rPr lang="en-US" sz="1400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Metop</a:t>
            </a:r>
            <a:r>
              <a:rPr lang="en-US" sz="14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(A+B+C</a:t>
            </a:r>
            <a:r>
              <a:rPr lang="en-US" sz="1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50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284809" y="1037619"/>
            <a:ext cx="8924650" cy="48742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000" b="0" kern="0" dirty="0" smtClean="0"/>
              <a:t>Artefacts on L2 retrieval </a:t>
            </a:r>
          </a:p>
          <a:p>
            <a:pPr lvl="1"/>
            <a:r>
              <a:rPr lang="en-GB" sz="1600" b="0" kern="0" dirty="0" smtClean="0"/>
              <a:t>High number of negative/null AOD</a:t>
            </a:r>
          </a:p>
          <a:p>
            <a:pPr lvl="1"/>
            <a:r>
              <a:rPr lang="en-GB" sz="1600" b="0" kern="0" dirty="0" smtClean="0"/>
              <a:t>Excessive cross-track East/West variation of AOD</a:t>
            </a:r>
          </a:p>
          <a:p>
            <a:pPr lvl="1"/>
            <a:r>
              <a:rPr lang="en-GB" sz="1600" b="0" kern="0" dirty="0" smtClean="0"/>
              <a:t>Differences between the 3 </a:t>
            </a:r>
            <a:r>
              <a:rPr lang="en-GB" sz="1600" b="0" kern="0" dirty="0" err="1" smtClean="0"/>
              <a:t>MetOps</a:t>
            </a:r>
            <a:endParaRPr lang="en-GB" sz="1600" b="0" kern="0" dirty="0" smtClean="0"/>
          </a:p>
          <a:p>
            <a:pPr lvl="1"/>
            <a:r>
              <a:rPr lang="en-GB" sz="1600" b="0" kern="0" dirty="0" smtClean="0"/>
              <a:t>Mostly visible over lands (importance of blue bands on the retrieval)</a:t>
            </a:r>
          </a:p>
          <a:p>
            <a:r>
              <a:rPr lang="en-GB" sz="2000" b="0" kern="0" dirty="0" smtClean="0"/>
              <a:t>Interpret and understand the L2 anomalies</a:t>
            </a:r>
          </a:p>
          <a:p>
            <a:endParaRPr lang="en-GB" sz="2000" b="0" kern="0" dirty="0"/>
          </a:p>
          <a:p>
            <a:r>
              <a:rPr lang="en-GB" sz="2000" b="0" kern="0" dirty="0" smtClean="0"/>
              <a:t>Be sure the L1 TOA input signal is understood</a:t>
            </a:r>
          </a:p>
          <a:p>
            <a:pPr lvl="1"/>
            <a:r>
              <a:rPr lang="en-GB" sz="1600" b="0" kern="0" dirty="0" smtClean="0"/>
              <a:t>The observed variation (e.g. cross-track variation)</a:t>
            </a:r>
          </a:p>
          <a:p>
            <a:pPr lvl="1"/>
            <a:r>
              <a:rPr lang="en-GB" sz="1600" b="0" kern="0" dirty="0" smtClean="0"/>
              <a:t>The associated geometry</a:t>
            </a:r>
          </a:p>
          <a:p>
            <a:pPr lvl="1"/>
            <a:r>
              <a:rPr lang="en-GB" sz="1600" b="0" kern="0" dirty="0" smtClean="0"/>
              <a:t>The main contributors and their proportions</a:t>
            </a:r>
          </a:p>
          <a:p>
            <a:pPr lvl="1"/>
            <a:r>
              <a:rPr lang="en-GB" sz="1600" u="sng" kern="0" dirty="0" smtClean="0"/>
              <a:t>The qualitative behaviour </a:t>
            </a:r>
            <a:r>
              <a:rPr lang="en-GB" sz="1600" b="0" kern="0" dirty="0" smtClean="0">
                <a:sym typeface="Wingdings" panose="05000000000000000000" pitchFamily="2" charset="2"/>
              </a:rPr>
              <a:t> why we started to have a look on Rayleigh</a:t>
            </a:r>
            <a:endParaRPr lang="en-GB" sz="1600" b="0" kern="0" dirty="0" smtClean="0"/>
          </a:p>
          <a:p>
            <a:pPr lvl="1"/>
            <a:r>
              <a:rPr lang="en-GB" sz="1600" u="sng" kern="0" dirty="0" smtClean="0"/>
              <a:t>The quantitative behaviour  </a:t>
            </a:r>
            <a:r>
              <a:rPr lang="en-GB" sz="1600" b="0" kern="0" dirty="0" smtClean="0">
                <a:sym typeface="Wingdings" panose="05000000000000000000" pitchFamily="2" charset="2"/>
              </a:rPr>
              <a:t> why we developed a radiometric adjustment</a:t>
            </a:r>
          </a:p>
          <a:p>
            <a:endParaRPr lang="en-GB" sz="2092" b="0" kern="0" dirty="0" smtClean="0">
              <a:sym typeface="Wingdings" panose="05000000000000000000" pitchFamily="2" charset="2"/>
            </a:endParaRPr>
          </a:p>
          <a:p>
            <a:r>
              <a:rPr lang="en-GB" sz="2092" b="0" kern="0" dirty="0" smtClean="0">
                <a:sym typeface="Wingdings" panose="05000000000000000000" pitchFamily="2" charset="2"/>
              </a:rPr>
              <a:t>Adjustment then testing of the improvement on L2 AOD</a:t>
            </a:r>
            <a:endParaRPr lang="en-GB" sz="2092" b="0" kern="0" dirty="0"/>
          </a:p>
        </p:txBody>
      </p:sp>
    </p:spTree>
    <p:extLst>
      <p:ext uri="{BB962C8B-B14F-4D97-AF65-F5344CB8AC3E}">
        <p14:creationId xmlns:p14="http://schemas.microsoft.com/office/powerpoint/2010/main" val="462178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Construction of a reference signal</a:t>
            </a:r>
            <a:endParaRPr lang="en-GB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321786" y="1174379"/>
            <a:ext cx="9292994" cy="51811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950" b="0" kern="0" dirty="0" smtClean="0"/>
              <a:t>Calculation of a “CLEAR-SKY” reference signal including</a:t>
            </a:r>
          </a:p>
          <a:p>
            <a:pPr lvl="1"/>
            <a:r>
              <a:rPr lang="en-GB" sz="1700" b="0" kern="0" dirty="0" smtClean="0"/>
              <a:t>The Rayleigh contribution: theoretically accurate (ISRF and Pressure)</a:t>
            </a:r>
          </a:p>
          <a:p>
            <a:pPr lvl="1"/>
            <a:r>
              <a:rPr lang="en-GB" sz="1700" b="0" kern="0" dirty="0" smtClean="0"/>
              <a:t>The surface contribution: use of the GOME2 LER surface reflectance database (directional)</a:t>
            </a:r>
          </a:p>
          <a:p>
            <a:pPr lvl="1"/>
            <a:r>
              <a:rPr lang="en-GB" sz="1700" b="0" kern="0" dirty="0" smtClean="0"/>
              <a:t>Using the exact geometry of acquisition (sun and view angles)</a:t>
            </a:r>
          </a:p>
          <a:p>
            <a:endParaRPr lang="en-GB" sz="1950" b="0" kern="0" dirty="0" smtClean="0"/>
          </a:p>
          <a:p>
            <a:r>
              <a:rPr lang="en-GB" sz="1950" b="0" kern="0" dirty="0" smtClean="0"/>
              <a:t>Computation using 6S </a:t>
            </a:r>
          </a:p>
          <a:p>
            <a:pPr lvl="1"/>
            <a:r>
              <a:rPr lang="en-GB" sz="1700" b="0" kern="0" dirty="0" smtClean="0"/>
              <a:t>Uses the Successive Order of Scattering calculation which includes polarisation (</a:t>
            </a:r>
            <a:r>
              <a:rPr lang="en-GB" sz="1700" b="0" kern="0" dirty="0" err="1" smtClean="0"/>
              <a:t>vectorial</a:t>
            </a:r>
            <a:r>
              <a:rPr lang="en-GB" sz="1700" b="0" kern="0" dirty="0" smtClean="0"/>
              <a:t> calculation very accurate)</a:t>
            </a:r>
          </a:p>
          <a:p>
            <a:pPr lvl="1"/>
            <a:r>
              <a:rPr lang="en-GB" sz="1700" b="0" kern="0" dirty="0" smtClean="0"/>
              <a:t>Include the coupling with the surface signal (but no polarisation)</a:t>
            </a:r>
          </a:p>
          <a:p>
            <a:pPr lvl="1"/>
            <a:r>
              <a:rPr lang="en-GB" sz="1700" b="0" kern="0" dirty="0" smtClean="0"/>
              <a:t>Very easy to use with Py6S</a:t>
            </a:r>
          </a:p>
          <a:p>
            <a:pPr lvl="1"/>
            <a:endParaRPr lang="en-GB" sz="1458" b="0" kern="0" dirty="0"/>
          </a:p>
          <a:p>
            <a:r>
              <a:rPr lang="en-GB" sz="1950" b="0" kern="0" dirty="0" smtClean="0"/>
              <a:t>1/ Direct comparison Observed / Simulated</a:t>
            </a:r>
          </a:p>
          <a:p>
            <a:endParaRPr lang="en-GB" sz="1950" b="0" kern="0" dirty="0"/>
          </a:p>
          <a:p>
            <a:r>
              <a:rPr lang="en-GB" sz="1950" b="0" kern="0" dirty="0" smtClean="0"/>
              <a:t>2/ Statistical approach: </a:t>
            </a:r>
            <a:r>
              <a:rPr lang="en-GB" sz="2000" b="0" kern="0" dirty="0"/>
              <a:t>Collect </a:t>
            </a:r>
            <a:r>
              <a:rPr lang="en-GB" sz="2000" b="0" kern="0" dirty="0" smtClean="0"/>
              <a:t>N days </a:t>
            </a:r>
            <a:r>
              <a:rPr lang="en-GB" sz="2000" b="0" kern="0" dirty="0"/>
              <a:t>of measurements </a:t>
            </a:r>
          </a:p>
          <a:p>
            <a:pPr lvl="1"/>
            <a:r>
              <a:rPr lang="en-GB" sz="1700" b="0" kern="0" dirty="0" smtClean="0"/>
              <a:t>For now N=1 day</a:t>
            </a:r>
          </a:p>
          <a:p>
            <a:pPr lvl="1"/>
            <a:r>
              <a:rPr lang="en-GB" sz="1700" b="0" kern="0" dirty="0" smtClean="0"/>
              <a:t>Detected clear </a:t>
            </a:r>
            <a:r>
              <a:rPr lang="en-GB" sz="1700" b="0" kern="0" dirty="0"/>
              <a:t>observations</a:t>
            </a:r>
          </a:p>
          <a:p>
            <a:pPr lvl="1"/>
            <a:r>
              <a:rPr lang="en-GB" sz="1700" b="0" kern="0" dirty="0"/>
              <a:t>Minimize surface : surface </a:t>
            </a:r>
            <a:r>
              <a:rPr lang="en-GB" sz="1700" b="0" kern="0" dirty="0" smtClean="0"/>
              <a:t>reflectance from LER </a:t>
            </a:r>
            <a:r>
              <a:rPr lang="en-GB" sz="1700" b="0" kern="0" dirty="0"/>
              <a:t>is &lt; threshold</a:t>
            </a:r>
          </a:p>
          <a:p>
            <a:pPr lvl="1"/>
            <a:r>
              <a:rPr lang="en-GB" sz="1700" b="0" kern="0" dirty="0"/>
              <a:t>Value of 0.035 at 410nm was used as initial value - Could reduce a bit more the value, but no obvious limitation  </a:t>
            </a:r>
          </a:p>
          <a:p>
            <a:endParaRPr lang="en-GB" sz="1950" b="0" kern="0" dirty="0"/>
          </a:p>
        </p:txBody>
      </p:sp>
    </p:spTree>
    <p:extLst>
      <p:ext uri="{BB962C8B-B14F-4D97-AF65-F5344CB8AC3E}">
        <p14:creationId xmlns:p14="http://schemas.microsoft.com/office/powerpoint/2010/main" val="245848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 the observed signal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07" r="8916"/>
          <a:stretch/>
        </p:blipFill>
        <p:spPr>
          <a:xfrm>
            <a:off x="0" y="1910282"/>
            <a:ext cx="7482541" cy="4380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31" r="4434"/>
          <a:stretch/>
        </p:blipFill>
        <p:spPr>
          <a:xfrm>
            <a:off x="7490790" y="961054"/>
            <a:ext cx="2211105" cy="2623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41" y="3150606"/>
            <a:ext cx="610586" cy="3366472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03679" y="1087421"/>
            <a:ext cx="8924650" cy="4686594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950" b="0" kern="0" dirty="0" smtClean="0"/>
              <a:t>1/ Direct comparison</a:t>
            </a:r>
          </a:p>
          <a:p>
            <a:pPr marL="0" indent="0">
              <a:buNone/>
            </a:pPr>
            <a:r>
              <a:rPr lang="en-GB" sz="1950" b="0" kern="0" dirty="0" smtClean="0"/>
              <a:t>	GOME2 measurements &lt; Clear-sky reference</a:t>
            </a:r>
            <a:endParaRPr lang="en-GB" sz="1600" b="0" kern="0" dirty="0"/>
          </a:p>
          <a:p>
            <a:endParaRPr lang="en-GB" sz="1950" b="0" kern="0" dirty="0"/>
          </a:p>
        </p:txBody>
      </p:sp>
      <p:sp>
        <p:nvSpPr>
          <p:cNvPr id="3" name="Oval 2"/>
          <p:cNvSpPr/>
          <p:nvPr/>
        </p:nvSpPr>
        <p:spPr bwMode="auto">
          <a:xfrm>
            <a:off x="4766004" y="2516862"/>
            <a:ext cx="2716537" cy="27160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766003" y="2929494"/>
            <a:ext cx="2716537" cy="271605"/>
          </a:xfrm>
          <a:prstGeom prst="ellipse">
            <a:avLst/>
          </a:prstGeom>
          <a:noFill/>
          <a:ln w="34925" cap="flat" cmpd="sng" algn="ctr">
            <a:solidFill>
              <a:srgbClr val="968C8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443825" y="4661827"/>
            <a:ext cx="1780026" cy="271605"/>
          </a:xfrm>
          <a:prstGeom prst="ellipse">
            <a:avLst/>
          </a:prstGeom>
          <a:noFill/>
          <a:ln w="34925" cap="flat" cmpd="sng" algn="ctr">
            <a:solidFill>
              <a:srgbClr val="968C8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443826" y="4895063"/>
            <a:ext cx="1780026" cy="271605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270" y="3153576"/>
            <a:ext cx="13628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</a:rPr>
              <a:t>Large portion of </a:t>
            </a:r>
          </a:p>
          <a:p>
            <a:pPr algn="ctr"/>
            <a:r>
              <a:rPr lang="en-GB" sz="1100" dirty="0" smtClean="0">
                <a:solidFill>
                  <a:schemeClr val="tx1"/>
                </a:solidFill>
              </a:rPr>
              <a:t>Null AOD </a:t>
            </a:r>
            <a:endParaRPr lang="en-GB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58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Interpreting the result</a:t>
            </a:r>
            <a:endParaRPr lang="en-GB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284809" y="1037619"/>
            <a:ext cx="8924650" cy="4275923"/>
          </a:xfrm>
          <a:prstGeom prst="rect">
            <a:avLst/>
          </a:prstGeom>
        </p:spPr>
        <p:txBody>
          <a:bodyPr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950" b="0" kern="0" dirty="0" smtClean="0"/>
              <a:t>2/ Statistical approach: Relative difference (GOME2 - 6S)</a:t>
            </a:r>
          </a:p>
          <a:p>
            <a:r>
              <a:rPr lang="en-GB" sz="1950" b="0" kern="0" dirty="0" err="1" smtClean="0"/>
              <a:t>Rayleigh+Surface</a:t>
            </a:r>
            <a:r>
              <a:rPr lang="en-GB" sz="1950" b="0" kern="0" dirty="0" smtClean="0"/>
              <a:t> is expected to provide a “minimum” limit</a:t>
            </a:r>
          </a:p>
          <a:p>
            <a:r>
              <a:rPr lang="en-GB" sz="1950" b="0" kern="0" dirty="0" smtClean="0"/>
              <a:t>Any atmospheric turbidity = in general increase of signal</a:t>
            </a:r>
          </a:p>
          <a:p>
            <a:r>
              <a:rPr lang="en-GB" sz="1950" b="0" kern="0" dirty="0" smtClean="0"/>
              <a:t>Uncertainty on surface = in general noise </a:t>
            </a:r>
            <a:endParaRPr lang="en-GB" sz="1950" b="0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532884" y="2535342"/>
            <a:ext cx="9432808" cy="3986681"/>
            <a:chOff x="1139466" y="1648103"/>
            <a:chExt cx="9432808" cy="39866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1585" y="1648103"/>
              <a:ext cx="4181613" cy="3986681"/>
            </a:xfrm>
            <a:prstGeom prst="rect">
              <a:avLst/>
            </a:prstGeom>
          </p:spPr>
        </p:pic>
        <p:sp>
          <p:nvSpPr>
            <p:cNvPr id="5" name="Arc 4"/>
            <p:cNvSpPr/>
            <p:nvPr/>
          </p:nvSpPr>
          <p:spPr bwMode="auto">
            <a:xfrm rot="9357137">
              <a:off x="4852223" y="1690930"/>
              <a:ext cx="5039804" cy="2431685"/>
            </a:xfrm>
            <a:prstGeom prst="arc">
              <a:avLst>
                <a:gd name="adj1" fmla="val 14894043"/>
                <a:gd name="adj2" fmla="val 21157285"/>
              </a:avLst>
            </a:prstGeom>
            <a:noFill/>
            <a:ln w="603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/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6360486" y="4249410"/>
              <a:ext cx="0" cy="353786"/>
            </a:xfrm>
            <a:prstGeom prst="straightConnector1">
              <a:avLst/>
            </a:prstGeom>
            <a:solidFill>
              <a:schemeClr val="bg2"/>
            </a:solidFill>
            <a:ln w="412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sp>
          <p:nvSpPr>
            <p:cNvPr id="8" name="Oval 7"/>
            <p:cNvSpPr/>
            <p:nvPr/>
          </p:nvSpPr>
          <p:spPr bwMode="auto">
            <a:xfrm rot="21202929">
              <a:off x="5090077" y="2946173"/>
              <a:ext cx="3144629" cy="1107171"/>
            </a:xfrm>
            <a:prstGeom prst="ellipse">
              <a:avLst/>
            </a:prstGeom>
            <a:noFill/>
            <a:ln w="44450" cap="flat" cmpd="sng" algn="ctr">
              <a:solidFill>
                <a:schemeClr val="accent3">
                  <a:lumMod val="8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9250" tIns="29250" rIns="29250" bIns="29250" numCol="1" rtlCol="0" anchor="t" anchorCtr="0" compatLnSpc="1">
              <a:prstTxWarp prst="textNoShape">
                <a:avLst/>
              </a:prstTxWarp>
            </a:bodyPr>
            <a:lstStyle/>
            <a:p>
              <a:pPr defTabSz="742950" eaLnBrk="0" hangingPunct="0">
                <a:spcBef>
                  <a:spcPct val="50000"/>
                </a:spcBef>
              </a:pPr>
              <a:endParaRPr lang="en-GB" sz="73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39466" y="3130032"/>
              <a:ext cx="35445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average limit for which 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~ LER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 ~ 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05069" y="4381472"/>
              <a:ext cx="19672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Dispersion where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Surface </a:t>
              </a: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≠</a:t>
              </a: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LER</a:t>
              </a:r>
            </a:p>
            <a:p>
              <a:pPr marL="232172" indent="-232172"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 ~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88710" y="1745511"/>
              <a:ext cx="17668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Dispersion where</a:t>
              </a:r>
            </a:p>
            <a:p>
              <a:r>
                <a:rPr lang="en-GB" sz="16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Aerosol &gt; 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94233" y="4224737"/>
              <a:ext cx="2519771" cy="9694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5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Rayleigh </a:t>
              </a:r>
              <a:r>
                <a:rPr lang="en-GB" sz="1950" b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asymptote</a:t>
              </a:r>
            </a:p>
            <a:p>
              <a:pPr algn="ctr"/>
              <a:r>
                <a:rPr lang="en-GB" sz="1800" b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(surface &amp; aerosol ~0) </a:t>
              </a:r>
              <a:endParaRPr lang="en-GB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3763203" y="3862738"/>
              <a:ext cx="1470253" cy="316587"/>
            </a:xfrm>
            <a:prstGeom prst="straightConnector1">
              <a:avLst/>
            </a:prstGeom>
            <a:solidFill>
              <a:schemeClr val="bg2"/>
            </a:solidFill>
            <a:ln w="317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6493617" y="2378484"/>
              <a:ext cx="661315" cy="556593"/>
            </a:xfrm>
            <a:prstGeom prst="straightConnector1">
              <a:avLst/>
            </a:prstGeom>
            <a:solidFill>
              <a:schemeClr val="bg2"/>
            </a:solidFill>
            <a:ln w="28575" cap="flat" cmpd="sng" algn="ctr">
              <a:solidFill>
                <a:schemeClr val="accent3">
                  <a:lumMod val="6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6364586" y="4523711"/>
              <a:ext cx="2240483" cy="449832"/>
            </a:xfrm>
            <a:prstGeom prst="straightConnector1">
              <a:avLst/>
            </a:prstGeom>
            <a:solidFill>
              <a:schemeClr val="bg2"/>
            </a:solidFill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18" name="Rectangle 17"/>
          <p:cNvSpPr/>
          <p:nvPr/>
        </p:nvSpPr>
        <p:spPr>
          <a:xfrm>
            <a:off x="162373" y="2660969"/>
            <a:ext cx="4003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Relative difference (OBS – SIM)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as a function of </a:t>
            </a:r>
          </a:p>
          <a:p>
            <a:pPr algn="ctr"/>
            <a:r>
              <a:rPr lang="en-GB" sz="1400" kern="0" dirty="0" smtClean="0">
                <a:solidFill>
                  <a:schemeClr val="tx1"/>
                </a:solidFill>
              </a:rPr>
              <a:t>Scan angle</a:t>
            </a:r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1456316" y="3317342"/>
            <a:ext cx="1393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kern="0" dirty="0">
                <a:solidFill>
                  <a:schemeClr val="tx1"/>
                </a:solidFill>
              </a:rPr>
              <a:t>Ch7-410nm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86796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(viewgraph VWG) Landscape Template</Template>
  <TotalTime>27181</TotalTime>
  <Words>1348</Words>
  <Application>Microsoft Office PowerPoint</Application>
  <PresentationFormat>A4 Paper (210x297 mm)</PresentationFormat>
  <Paragraphs>231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Century Gothic</vt:lpstr>
      <vt:lpstr>Comic Sans MS</vt:lpstr>
      <vt:lpstr>Helvetica</vt:lpstr>
      <vt:lpstr>Symbol</vt:lpstr>
      <vt:lpstr>Tahoma</vt:lpstr>
      <vt:lpstr>Times New Roman</vt:lpstr>
      <vt:lpstr>Wingdings</vt:lpstr>
      <vt:lpstr>Viewgraph Landscape Template</vt:lpstr>
      <vt:lpstr>Clip</vt:lpstr>
      <vt:lpstr>PowerPoint Presentation</vt:lpstr>
      <vt:lpstr>Introduction</vt:lpstr>
      <vt:lpstr>EPS sensors – creating a hyper-instrument</vt:lpstr>
      <vt:lpstr>EPS sensors – GOME2</vt:lpstr>
      <vt:lpstr>PowerPoint Presentation</vt:lpstr>
      <vt:lpstr>Methodology</vt:lpstr>
      <vt:lpstr>Construction of a reference signal</vt:lpstr>
      <vt:lpstr>Understand the observed signal</vt:lpstr>
      <vt:lpstr>Interpreting the result</vt:lpstr>
      <vt:lpstr>PowerPoint Presentation</vt:lpstr>
      <vt:lpstr>Filtering of the “turbid” observations</vt:lpstr>
      <vt:lpstr>Radiometric adjustment </vt:lpstr>
      <vt:lpstr>Radiometric adjustment </vt:lpstr>
      <vt:lpstr>Radiometric adjustment </vt:lpstr>
      <vt:lpstr>Adjustment of the offset</vt:lpstr>
      <vt:lpstr>Potential for calibration of the polarisation</vt:lpstr>
      <vt:lpstr>Potential for calibration of the polarisation</vt:lpstr>
      <vt:lpstr>Example of improvements – M01</vt:lpstr>
      <vt:lpstr>Example of improvements</vt:lpstr>
      <vt:lpstr>Perspective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Danz</dc:creator>
  <cp:lastModifiedBy>Bertrand Fougnie</cp:lastModifiedBy>
  <cp:revision>186</cp:revision>
  <cp:lastPrinted>2006-03-06T14:11:17Z</cp:lastPrinted>
  <dcterms:created xsi:type="dcterms:W3CDTF">2019-01-17T10:17:32Z</dcterms:created>
  <dcterms:modified xsi:type="dcterms:W3CDTF">2021-03-30T08:12:31Z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1210482</vt:lpwstr>
  </property>
  <property fmtid="{D5CDD505-2E9C-101B-9397-08002B2CF9AE}" pid="3" name="DM_DOCNAME">
    <vt:lpwstr>Toward Rayleigh Scattering Calibration</vt:lpwstr>
  </property>
  <property fmtid="{D5CDD505-2E9C-101B-9397-08002B2CF9AE}" pid="4" name="DM_AUTHOR">
    <vt:lpwstr>Bertrand Fougnie</vt:lpwstr>
  </property>
  <property fmtid="{D5CDD505-2E9C-101B-9397-08002B2CF9AE}" pid="5" name="DM_E_DOC_NO">
    <vt:lpwstr>EUM/RSP/VWG/21/1210482</vt:lpwstr>
  </property>
  <property fmtid="{D5CDD505-2E9C-101B-9397-08002B2CF9AE}" pid="6" name="DM_E_VER_NO">
    <vt:lpwstr>1 Draft</vt:lpwstr>
  </property>
  <property fmtid="{D5CDD505-2E9C-101B-9397-08002B2CF9AE}" pid="7" name="DM_E_ISS_DATE">
    <vt:lpwstr>20 January 2021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