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14" r:id="rId2"/>
    <p:sldId id="727" r:id="rId3"/>
    <p:sldId id="728" r:id="rId4"/>
    <p:sldId id="716" r:id="rId5"/>
    <p:sldId id="717" r:id="rId6"/>
    <p:sldId id="718" r:id="rId7"/>
    <p:sldId id="719" r:id="rId8"/>
    <p:sldId id="740" r:id="rId9"/>
    <p:sldId id="741" r:id="rId10"/>
    <p:sldId id="743" r:id="rId11"/>
    <p:sldId id="722" r:id="rId12"/>
    <p:sldId id="734" r:id="rId13"/>
    <p:sldId id="735" r:id="rId14"/>
    <p:sldId id="736" r:id="rId15"/>
    <p:sldId id="737" r:id="rId16"/>
    <p:sldId id="738" r:id="rId17"/>
    <p:sldId id="739" r:id="rId18"/>
    <p:sldId id="729" r:id="rId19"/>
    <p:sldId id="720" r:id="rId20"/>
    <p:sldId id="723" r:id="rId21"/>
    <p:sldId id="724" r:id="rId22"/>
    <p:sldId id="725" r:id="rId23"/>
    <p:sldId id="726" r:id="rId2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339933"/>
    <a:srgbClr val="333333"/>
    <a:srgbClr val="008000"/>
    <a:srgbClr val="5F5F5F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9" autoAdjust="0"/>
    <p:restoredTop sz="97433" autoAdjust="0"/>
  </p:normalViewPr>
  <p:slideViewPr>
    <p:cSldViewPr snapToGrid="0">
      <p:cViewPr varScale="1">
        <p:scale>
          <a:sx n="85" d="100"/>
          <a:sy n="85" d="100"/>
        </p:scale>
        <p:origin x="96" y="7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16700" cy="3722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291FA-994F-42D7-8843-AAA684EE385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487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16700" cy="3722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VIIRS Radiometric Calibration</a:t>
            </a:r>
          </a:p>
          <a:p>
            <a:r>
              <a:rPr lang="en-US" altLang="ko-KR" baseline="0" dirty="0" smtClean="0"/>
              <a:t> - H-factor: Solar Diffuser degradation factor</a:t>
            </a:r>
          </a:p>
          <a:p>
            <a:r>
              <a:rPr lang="en-US" altLang="ko-KR" baseline="0" dirty="0" smtClean="0"/>
              <a:t> - F-factor: Radiometric calibration coefficient</a:t>
            </a:r>
          </a:p>
          <a:p>
            <a:r>
              <a:rPr lang="en-US" altLang="ko-KR" baseline="0" dirty="0" smtClean="0"/>
              <a:t>F-factor Ratio Comparisons</a:t>
            </a:r>
          </a:p>
          <a:p>
            <a:r>
              <a:rPr lang="en-US" altLang="ko-KR" baseline="0" dirty="0" smtClean="0"/>
              <a:t> - Operational F-factor vs. NOAA ICVS F-factor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610D-9988-4AD7-82DA-14C900E4A3E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778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16700" cy="3722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402EA-D6C1-4679-8852-7B4FC7574A64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458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16700" cy="3722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Dark current?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402EA-D6C1-4679-8852-7B4FC7574A64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29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16700" cy="3722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402EA-D6C1-4679-8852-7B4FC7574A64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302" y="215901"/>
            <a:ext cx="2815396" cy="719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9"/>
            <a:ext cx="27432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6628" y="274649"/>
            <a:ext cx="7265773" cy="75097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5" y="1180072"/>
            <a:ext cx="11417644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97813" y="6611805"/>
            <a:ext cx="2844800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183" y="190501"/>
            <a:ext cx="2815396" cy="719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7813" y="661181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600200"/>
            <a:ext cx="1097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09600" y="6629404"/>
            <a:ext cx="7528984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altLang="ja-JP" sz="1000" b="1" dirty="0" smtClean="0">
                <a:latin typeface="Calibri" panose="020F0502020204030204" pitchFamily="34" charset="0"/>
              </a:rPr>
              <a:t>2019 GRWG/GDWG Annual Meeting, 4-8</a:t>
            </a:r>
            <a:r>
              <a:rPr lang="it-IT" altLang="ja-JP" sz="1000" b="1" baseline="0" dirty="0" smtClean="0">
                <a:latin typeface="Calibri" panose="020F0502020204030204" pitchFamily="34" charset="0"/>
              </a:rPr>
              <a:t> March 2019, Frascati, Italia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58836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61045" y="647701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r.nesdis.noaa.gov/icvs/" TargetMode="External"/><Relationship Id="rId3" Type="http://schemas.openxmlformats.org/officeDocument/2006/relationships/hyperlink" Target="http://gsics.nsmc.org.cn/portal/en/fycv/ipm.html" TargetMode="External"/><Relationship Id="rId7" Type="http://schemas.openxmlformats.org/officeDocument/2006/relationships/hyperlink" Target="https://www.star.nesdis.noaa.gov/GOESCal/index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msc.kma.go.kr/html/homepage/ko/chollian/Quality/selectQuality.do" TargetMode="External"/><Relationship Id="rId5" Type="http://schemas.openxmlformats.org/officeDocument/2006/relationships/hyperlink" Target="http://www.data.jma.go.jp/mscweb/en/operation/calibration_portal.html" TargetMode="External"/><Relationship Id="rId4" Type="http://schemas.openxmlformats.org/officeDocument/2006/relationships/hyperlink" Target="http://oiswww.eumetsat.org/epsreports/html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56357" y="1429682"/>
            <a:ext cx="10566400" cy="2572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Specifications and methodologies of i</a:t>
            </a:r>
            <a:r>
              <a:rPr lang="en-US" altLang="ko-KR" sz="4000" b="1" dirty="0">
                <a:latin typeface="Calibri" panose="020F0502020204030204" pitchFamily="34" charset="0"/>
                <a:cs typeface="Calibri" panose="020F0502020204030204" pitchFamily="34" charset="0"/>
              </a:rPr>
              <a:t>nstrument </a:t>
            </a:r>
            <a:r>
              <a:rPr lang="en-US" altLang="ko-K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performance monitorin</a:t>
            </a:r>
            <a:r>
              <a:rPr lang="en-US" altLang="ko-KR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altLang="ko-KR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</a:t>
            </a:r>
            <a:r>
              <a:rPr lang="en-US" altLang="ko-KR" sz="4000" b="1" dirty="0">
                <a:solidFill>
                  <a:schemeClr val="tx1"/>
                </a:solidFill>
              </a:rPr>
              <a:t/>
            </a:r>
            <a:br>
              <a:rPr lang="en-US" altLang="ko-KR" sz="4000" b="1" dirty="0">
                <a:solidFill>
                  <a:schemeClr val="tx1"/>
                </a:solidFill>
              </a:rPr>
            </a:br>
            <a:r>
              <a:rPr lang="en-US" altLang="ko-KR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for performance monitoring “specification and requirements”</a:t>
            </a:r>
            <a:endParaRPr lang="en-US" sz="36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29271" y="4603588"/>
            <a:ext cx="6077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Calibri" panose="020F0502020204030204" pitchFamily="34" charset="0"/>
                <a:cs typeface="Calibri" panose="020F0502020204030204" pitchFamily="34" charset="0"/>
              </a:rPr>
              <a:t>Dohyeong </a:t>
            </a:r>
            <a:r>
              <a:rPr lang="en-US" altLang="ko-K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Kim (KMA), </a:t>
            </a:r>
            <a:endParaRPr lang="en-US" altLang="ko-K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ko-K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CMA, EUMETSAT, ISRO, JMA and NOAA</a:t>
            </a:r>
            <a:endParaRPr lang="en-US" altLang="ko-K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82222" y="0"/>
            <a:ext cx="10385778" cy="548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</a:rPr>
              <a:t>Summary of information for performance monitoring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40265" y="4452683"/>
            <a:ext cx="9921988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b="1" dirty="0">
                <a:latin typeface="Calibri" panose="020F0502020204030204" pitchFamily="34" charset="0"/>
                <a:cs typeface="Calibri" panose="020F0502020204030204" pitchFamily="34" charset="0"/>
              </a:rPr>
              <a:t>Discussion?</a:t>
            </a:r>
          </a:p>
          <a:p>
            <a:pPr marL="171450" indent="-171450">
              <a:lnSpc>
                <a:spcPts val="18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The scope of instrument performance monitoring?</a:t>
            </a:r>
          </a:p>
          <a:p>
            <a:pPr>
              <a:lnSpc>
                <a:spcPts val="1800"/>
              </a:lnSpc>
            </a:pP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   - Radiance, Calibration, Engineering, Product, Spacecraft and </a:t>
            </a:r>
            <a:r>
              <a:rPr lang="en-US" altLang="ko-KR" sz="1600" b="1" dirty="0">
                <a:latin typeface="Calibri" panose="020F0502020204030204" pitchFamily="34" charset="0"/>
                <a:cs typeface="Calibri" panose="020F0502020204030204" pitchFamily="34" charset="0"/>
              </a:rPr>
              <a:t>SRF</a:t>
            </a: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lnSpc>
                <a:spcPts val="1800"/>
              </a:lnSpc>
            </a:pP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   - Most agency also provide these information as well: Operational Status, Schedule, Service status, Event log </a:t>
            </a:r>
            <a:r>
              <a:rPr lang="en-US" altLang="ko-K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en-US" altLang="ko-K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lnSpc>
                <a:spcPts val="18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What about including the inter-calibration, comparison with model?</a:t>
            </a:r>
          </a:p>
          <a:p>
            <a:pPr>
              <a:lnSpc>
                <a:spcPts val="1800"/>
              </a:lnSpc>
            </a:pP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   - For example, Inter-Calibration, CRTM O-B, DCC Mapping in NOAA, JMA</a:t>
            </a:r>
          </a:p>
          <a:p>
            <a:pPr marL="171450" indent="-171450">
              <a:lnSpc>
                <a:spcPts val="18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What about depth? E.g.) Relay Optics, </a:t>
            </a:r>
            <a:r>
              <a:rPr lang="en-US" altLang="ko-KR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Beamspliter</a:t>
            </a:r>
            <a:r>
              <a:rPr lang="en-US" altLang="ko-K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ko-KR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or anything else?</a:t>
            </a:r>
          </a:p>
          <a:p>
            <a:pPr marL="171450" indent="-171450">
              <a:lnSpc>
                <a:spcPts val="18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The period? E.g.) NRT, x-axis:</a:t>
            </a:r>
            <a:r>
              <a:rPr lang="ko-KR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3days, 1month, 1year?</a:t>
            </a:r>
          </a:p>
          <a:p>
            <a:pPr marL="171450" indent="-171450">
              <a:lnSpc>
                <a:spcPts val="1800"/>
              </a:lnSpc>
              <a:buFont typeface="Wingdings" pitchFamily="2" charset="2"/>
              <a:buChar char="ü"/>
            </a:pP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Common or specific based on sensor type? E.g.) imager, sounder, </a:t>
            </a:r>
            <a:r>
              <a:rPr lang="en-US" altLang="ko-K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scatterometer</a:t>
            </a:r>
            <a:r>
              <a:rPr lang="en-US" altLang="ko-K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en-US" altLang="ko-K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088914"/>
              </p:ext>
            </p:extLst>
          </p:nvPr>
        </p:nvGraphicFramePr>
        <p:xfrm>
          <a:off x="282222" y="735482"/>
          <a:ext cx="11345334" cy="364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23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Parameters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35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ko-KR" sz="1200" b="1" dirty="0" smtClean="0">
                          <a:latin typeface="Calibri" pitchFamily="34" charset="0"/>
                          <a:ea typeface="+mn-ea"/>
                        </a:rPr>
                        <a:t>Engineering</a:t>
                      </a:r>
                      <a:endParaRPr lang="ko-KR" altLang="en-US" sz="12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Calibri" pitchFamily="34" charset="0"/>
                          <a:ea typeface="+mn-ea"/>
                        </a:rPr>
                        <a:t>Spacecraft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latin typeface="Calibri" pitchFamily="34" charset="0"/>
                          <a:ea typeface="+mn-ea"/>
                        </a:rPr>
                        <a:t>Status (attitude, velocity, position, etc.)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9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Calibri" pitchFamily="34" charset="0"/>
                          <a:ea typeface="+mn-ea"/>
                        </a:rPr>
                        <a:t>Instrument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latin typeface="Calibri" pitchFamily="34" charset="0"/>
                          <a:ea typeface="+mn-ea"/>
                        </a:rPr>
                        <a:t>Temperature (Detector, Blackbody, Cooler, Radiator, Blackbody, Stage Outgas </a:t>
                      </a:r>
                      <a:r>
                        <a:rPr lang="en-US" altLang="ko-KR" sz="1200" baseline="0" dirty="0" err="1" smtClean="0">
                          <a:latin typeface="Calibri" pitchFamily="34" charset="0"/>
                          <a:ea typeface="+mn-ea"/>
                        </a:rPr>
                        <a:t>Htr</a:t>
                      </a:r>
                      <a:r>
                        <a:rPr lang="en-US" altLang="ko-KR" sz="1200" baseline="0" dirty="0" smtClean="0">
                          <a:latin typeface="Calibri" pitchFamily="34" charset="0"/>
                          <a:ea typeface="+mn-ea"/>
                        </a:rPr>
                        <a:t>, Optics, Loop Heat Pipe, Scan Mirror, Motor, Antenna, Optics, Power, FPM, etc.),  Voltage (Power), scan rate, SRF, service status, *current(dark, motor, etc.)</a:t>
                      </a:r>
                      <a:endParaRPr lang="en-US" altLang="ko-KR" sz="1200" dirty="0" smtClean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19">
                <a:tc rowSpan="4"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Calibration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Calibration </a:t>
                      </a:r>
                      <a:r>
                        <a:rPr lang="en-US" altLang="ko-KR" sz="1400" b="1" baseline="0" dirty="0" err="1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Coef</a:t>
                      </a: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. </a:t>
                      </a:r>
                      <a:endParaRPr lang="en-US" altLang="ko-KR" sz="1400" b="1" dirty="0" smtClean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Count and Temperature (Space,</a:t>
                      </a: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 blackbody, solar diffuser), Coefficient(Gain, Intercept)</a:t>
                      </a:r>
                      <a:endParaRPr lang="en-US" altLang="ko-KR" sz="1400" b="1" dirty="0" smtClean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ko-KR" altLang="en-US" sz="9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Radiometric Cal. Qual.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SNR, </a:t>
                      </a:r>
                      <a:r>
                        <a:rPr lang="en-US" altLang="ko-KR" sz="1400" b="1" baseline="0" dirty="0" err="1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NEdT</a:t>
                      </a: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(</a:t>
                      </a:r>
                      <a:r>
                        <a:rPr lang="en-US" altLang="ko-KR" sz="1400" b="1" baseline="0" dirty="0" err="1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NEdN</a:t>
                      </a: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), Trend(slope), Consistency, Stability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000">
                <a:tc vMerge="1">
                  <a:txBody>
                    <a:bodyPr/>
                    <a:lstStyle/>
                    <a:p>
                      <a:endParaRPr lang="ko-KR" altLang="en-US" sz="900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Geometric</a:t>
                      </a: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 Cal. Qual.</a:t>
                      </a:r>
                      <a:endParaRPr lang="en-US" altLang="ko-KR" sz="1400" b="1" dirty="0" smtClean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Bias,</a:t>
                      </a: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 stability, residual, band-to-band/pixel-to-pixel co-registration,</a:t>
                      </a:r>
                      <a:r>
                        <a:rPr lang="en-US" altLang="ko-KR" sz="1400" b="1" i="0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 #(valid) of landmark(or stars), Errors(striping) status</a:t>
                      </a:r>
                      <a:endParaRPr lang="en-US" altLang="ko-KR" sz="1400" b="1" i="0" dirty="0" smtClean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Cross/Vicarious/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Model O-B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GEO-LEO</a:t>
                      </a: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 Tb</a:t>
                      </a: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 Bias, Reflectance Ratio, D</a:t>
                      </a:r>
                      <a:r>
                        <a:rPr lang="en-US" altLang="ko-KR" sz="1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</a:rPr>
                        <a:t>esert/DCC/Lunar calibration, O-B Bias</a:t>
                      </a:r>
                      <a:endParaRPr lang="en-US" altLang="ko-KR" sz="1400" b="1" dirty="0" smtClean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96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400" b="1" dirty="0" smtClean="0">
                          <a:solidFill>
                            <a:srgbClr val="0000FF"/>
                          </a:solidFill>
                          <a:latin typeface="Calibri" pitchFamily="34" charset="0"/>
                          <a:ea typeface="+mn-ea"/>
                        </a:rPr>
                        <a:t>GDWG</a:t>
                      </a:r>
                      <a:r>
                        <a:rPr lang="en-US" altLang="ko-KR" sz="1400" b="1" baseline="0" dirty="0" smtClean="0">
                          <a:solidFill>
                            <a:srgbClr val="0000FF"/>
                          </a:solidFill>
                          <a:latin typeface="Calibri" pitchFamily="34" charset="0"/>
                          <a:ea typeface="+mn-ea"/>
                        </a:rPr>
                        <a:t> inputs</a:t>
                      </a:r>
                      <a:endParaRPr lang="ko-KR" altLang="en-US" sz="1400" b="1" dirty="0">
                        <a:solidFill>
                          <a:srgbClr val="0000FF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  <a:latin typeface="Calibri" pitchFamily="34" charset="0"/>
                          <a:ea typeface="+mn-ea"/>
                        </a:rPr>
                        <a:t>Implementing user notification function(e.g. alerting via email in case of calibration anomaly)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rgbClr val="0000FF"/>
                          </a:solidFill>
                          <a:latin typeface="Calibri" pitchFamily="34" charset="0"/>
                          <a:ea typeface="+mn-ea"/>
                        </a:rPr>
                        <a:t>Linking calibration event logging information</a:t>
                      </a:r>
                      <a:endParaRPr lang="en-US" altLang="ko-KR" sz="1200" baseline="0" dirty="0" smtClean="0">
                        <a:solidFill>
                          <a:srgbClr val="0000FF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9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Calibri" pitchFamily="34" charset="0"/>
                          <a:ea typeface="+mn-ea"/>
                        </a:rPr>
                        <a:t>Product</a:t>
                      </a:r>
                      <a:endParaRPr lang="ko-KR" altLang="en-US" sz="1200" b="1" dirty="0" smtClean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itchFamily="34" charset="0"/>
                          <a:ea typeface="+mn-ea"/>
                        </a:rPr>
                        <a:t>Level1B</a:t>
                      </a:r>
                      <a:r>
                        <a:rPr lang="en-US" altLang="ko-KR" sz="1200" baseline="0" dirty="0" smtClean="0">
                          <a:latin typeface="Calibri" pitchFamily="34" charset="0"/>
                          <a:ea typeface="+mn-ea"/>
                        </a:rPr>
                        <a:t> data, Image Max/Min/Mean/Median/Invalid, stability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모서리가 둥근 직사각형 1"/>
          <p:cNvSpPr/>
          <p:nvPr/>
        </p:nvSpPr>
        <p:spPr>
          <a:xfrm>
            <a:off x="282222" y="1832702"/>
            <a:ext cx="11345334" cy="225387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31193" y="662377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EFBF7BD-53F0-4255-9DDF-000D884772E1}" type="slidenum">
              <a:rPr lang="ko-KR" altLang="en-US" sz="1100">
                <a:latin typeface="Arial Narrow" pitchFamily="34" charset="0"/>
              </a:rPr>
              <a:pPr algn="r"/>
              <a:t>10</a:t>
            </a:fld>
            <a:endParaRPr lang="ko-KR" altLang="en-U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2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708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latin typeface="Calibri" panose="020F0502020204030204" pitchFamily="34" charset="0"/>
                <a:ea typeface="+mj-ea"/>
              </a:rPr>
              <a:t>Backup slides</a:t>
            </a:r>
            <a:endParaRPr lang="ko-KR" altLang="en-US" sz="3600" b="1" dirty="0">
              <a:latin typeface="Calibri" panose="020F050202020403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88165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04800" y="0"/>
            <a:ext cx="11401778" cy="548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latin typeface="Calibri" pitchFamily="34" charset="0"/>
              </a:rPr>
              <a:t>CMA</a:t>
            </a:r>
            <a:endParaRPr lang="ko-KR" altLang="en-US" sz="105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203173"/>
              </p:ext>
            </p:extLst>
          </p:nvPr>
        </p:nvGraphicFramePr>
        <p:xfrm>
          <a:off x="304801" y="807119"/>
          <a:ext cx="11401777" cy="553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FY-3B/3C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Parameters</a:t>
                      </a:r>
                      <a:endParaRPr lang="ko-KR" altLang="en-US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Notes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52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MERSI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BB1Km_StdGran,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BB250m_StdGran,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BB_DN_average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Cool_Temperature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IR_Cal_Coeff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MoonAzimuthlnst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MoonZenithlnst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OBC_BB_Average_Temperature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Opt_Bracket_Temp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SV1Km_StdGran, SV250m_StdGran,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SV_DN_average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SolarAzimuthlnst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SolarZenithlnst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VOC_DN_average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Kmirror_Motor_Temp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OBC_Bb_Temp_DN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VOC_Temperature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14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VIRR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BB_Temp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IR_CAL_Offset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IR_CAL_Slope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OBC-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BB_Temp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Radiator, STD_BB_DN, STD_SV_DN,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mean_BB_DN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mean_SV_DN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2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MWHS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Black_Body_View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Black_Body_View_Avg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Cal_coefficient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Cell_Control_Unit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FET_183GHZ_Amplifier_Tempera,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lnst_Temp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Mixer_183GHZ_Temperautre,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Motor_Temperature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Prt_Tavg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Space_View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52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MWRI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AGC_Control_Volt_Count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ANTENNA_BT_CALIBRATION_OFFSET, ANTENNA_BT_CALIBRATION_SCALE,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Antenna_Horn_Temp_Count_Except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Antenna_TEMPERATURE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COLD_SKY_MIRROR, HOT_LOAD_PHYSICAL, HOT_LOAD_REFLECTOR, NEDN,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RX_TEMP_Count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SCAN_COLD_OBSERVATION, SCAN_WARM_OBSERVATION,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Scan_Period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4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IRAS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Calibration_Coef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(slope,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intercept)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NEdN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Temprature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(Baseplate,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Blackbody, Colder,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Filter_Wheel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Main_Optics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Medium_Optics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Modulator, Processor,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Scan_Mirror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View_Count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(Blackbody, bb-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), Voltage(Power,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colder_Temp_control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36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TOU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Dark_current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Gain_of_dark_current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Gain_of_total_ozone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High_voltage_of_photomultiplier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Mercury_lamp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Mode,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Scanning_mirror_position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Temperature_of_spectrometerion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speed_of_wavelength_selector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latin typeface="Calibri" pitchFamily="34" charset="0"/>
                        </a:rPr>
                        <a:t>Pattern:</a:t>
                      </a:r>
                      <a:r>
                        <a:rPr lang="en-US" altLang="ko-KR" sz="1050" baseline="0" dirty="0" smtClean="0">
                          <a:latin typeface="Calibri" pitchFamily="34" charset="0"/>
                        </a:rPr>
                        <a:t> ATM, CAA1, CAA2, WAVE</a:t>
                      </a: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414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SIM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Therm_Avg_Solar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Therm_Avg_Space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Therm_Std_Solar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Therm_Std_Space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4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MWTS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AGC,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Cal_Coefficients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Cold_Sky_Angle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Earth_Obs_Angle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525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SBUS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Into_the_shadows_count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Measurement_mode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Number_of_measurements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Out_the_shadows_count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Photometer_channel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Shadows_delay_minutes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Shadows_delay_ms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Standard_lamp_mode_cycle_count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Status_information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The_sun_mode_cycle_count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Wavelength_correction_direction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Wavelength_correction_steps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gain at the characteristics wavelength,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Gain_Mode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latin typeface="Calibri" pitchFamily="34" charset="0"/>
                        </a:rPr>
                        <a:t>ATM, DISX, LAMP, SOLA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36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SIM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Bal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Anlge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Det_Temp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Therm_Avg_Self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Therm_Avg_Solar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Therm_Avg_Space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Therm_Std_Self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Therm_Std_solar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Therm_Std_Space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Coef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(Angle, Au, Doppler), Fine(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Tele_Temp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Tele_Temp_Diff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), Ins(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Mot_Temp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Pin_Temp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Rot_temp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Shell_Temp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), Responsibility, Space Irradiance,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Stand_V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5275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ERM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Aperture_Temp_Scan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Base_Temp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Cal_Intercept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Cal_Slope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Cavity_Temo_Diff_Nadir</a:t>
                      </a: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Cone_Temp_Scan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Englineering_Volt_Analog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Gain,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Head_Temp_Nadir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HeatSink_Temp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Housing _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Temp_Nadir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Lamp_Temp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Motor_Temp_Scan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Nadir_Lamp_on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Nadir_Short_Output_with_Lamp_Off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/On,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Nadir_Total_Output_with_BB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Nadir_with_BB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Non_Short_Noise_With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Non_Tatal_Noise_With_BB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Processor_temp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Scan_Short_Noise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Scan_Total_noise_With_BB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Scan_Lamp_On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Scan_Short_Output_With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Scan_Total_Outout_With_BB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Scan_With_BB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Scanner_Bridgen_Balance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414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GNOS</a:t>
                      </a:r>
                      <a:endParaRPr lang="ko-KR" altLang="en-US" sz="105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Distribution, Prediction,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Statistic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50" dirty="0" smtClean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803904" y="662377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EFBF7BD-53F0-4255-9DDF-000D884772E1}" type="slidenum">
              <a:rPr lang="ko-KR" altLang="en-US" sz="1100">
                <a:latin typeface="Arial Narrow" pitchFamily="34" charset="0"/>
              </a:rPr>
              <a:pPr algn="r"/>
              <a:t>12</a:t>
            </a:fld>
            <a:endParaRPr lang="ko-KR" altLang="en-U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1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38667" y="0"/>
            <a:ext cx="11458222" cy="548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latin typeface="Calibri" pitchFamily="34" charset="0"/>
              </a:rPr>
              <a:t>EUMETSAT</a:t>
            </a:r>
            <a:endParaRPr lang="ko-KR" altLang="en-US" sz="105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043562"/>
              </p:ext>
            </p:extLst>
          </p:nvPr>
        </p:nvGraphicFramePr>
        <p:xfrm>
          <a:off x="338667" y="691558"/>
          <a:ext cx="11458222" cy="2921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8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MetOp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parameters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78">
                <a:tc rowSpan="2">
                  <a:txBody>
                    <a:bodyPr/>
                    <a:lstStyle/>
                    <a:p>
                      <a:r>
                        <a:rPr lang="en-US" altLang="ko-KR" sz="1600" b="1" dirty="0" smtClean="0">
                          <a:latin typeface="Calibri" pitchFamily="34" charset="0"/>
                        </a:rPr>
                        <a:t>IASI</a:t>
                      </a:r>
                      <a:endParaRPr lang="ko-KR" alt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Data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Quantity/Quality, Instrument modes</a:t>
                      </a:r>
                      <a:endParaRPr lang="ko-KR" altLang="en-US" sz="16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42">
                <a:tc vMerge="1">
                  <a:txBody>
                    <a:bodyPr/>
                    <a:lstStyle/>
                    <a:p>
                      <a:endParaRPr lang="ko-KR" altLang="en-US" sz="9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Comparing Radiance with modeled radiance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under clear sky situation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over sea) and HIRS radiance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921">
                <a:tc>
                  <a:txBody>
                    <a:bodyPr/>
                    <a:lstStyle/>
                    <a:p>
                      <a:r>
                        <a:rPr lang="en-US" altLang="ko-KR" sz="1600" b="1" dirty="0" smtClean="0">
                          <a:latin typeface="Calibri" pitchFamily="34" charset="0"/>
                        </a:rPr>
                        <a:t>GOME-2</a:t>
                      </a:r>
                      <a:endParaRPr lang="ko-KR" alt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Sequence counter, observation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mode, temperature(PDP, Radiator), scan mirror position, PMD coolers status, PMD-P temperature, PMD-S temperature,  FPA coolers status, FPA temperature,  integration time, SAA warning, min/max/average/</a:t>
                      </a:r>
                      <a:r>
                        <a:rPr lang="en-US" altLang="ko-KR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stdv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signal, 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ko-KR" sz="1600" b="1" dirty="0" smtClean="0">
                          <a:latin typeface="Calibri" pitchFamily="34" charset="0"/>
                        </a:rPr>
                        <a:t>ASCAT</a:t>
                      </a:r>
                      <a:endParaRPr lang="ko-KR" altLang="en-US" sz="16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Echo Data/Coverage, Integrated Transmitted Power, Integrated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Reflected Powers, Integrated Calibration Power, SFE &amp; ANT Temperature, Noise Power &amp; Power Gain Product, RX Filter Shape average over sample number, Noise Power threshold exceeded, SZO Product(sigma0_trip coverage/Statistics/Outlier, </a:t>
                      </a:r>
                      <a:r>
                        <a:rPr lang="en-US" altLang="ko-KR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Kp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Coverage/Statistic/Outliers/flag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803904" y="662377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EFBF7BD-53F0-4255-9DDF-000D884772E1}" type="slidenum">
              <a:rPr lang="ko-KR" altLang="en-US" sz="1100">
                <a:latin typeface="Arial Narrow" pitchFamily="34" charset="0"/>
              </a:rPr>
              <a:pPr algn="r"/>
              <a:t>13</a:t>
            </a:fld>
            <a:endParaRPr lang="ko-KR" altLang="en-U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50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93511" y="0"/>
            <a:ext cx="11525956" cy="548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latin typeface="Calibri" pitchFamily="34" charset="0"/>
              </a:rPr>
              <a:t>ISRO</a:t>
            </a:r>
            <a:endParaRPr lang="ko-KR" altLang="en-US" sz="105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05660"/>
              </p:ext>
            </p:extLst>
          </p:nvPr>
        </p:nvGraphicFramePr>
        <p:xfrm>
          <a:off x="293512" y="730378"/>
          <a:ext cx="11525955" cy="5729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5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837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Kalpana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/INSAT parameters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2667">
                <a:tc>
                  <a:txBody>
                    <a:bodyPr/>
                    <a:lstStyle/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Pre-launch: Analysis of lab calibration data for Sensor characterization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Post-launch: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·        Sensor health/scan performance by telemetry monitoring 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On board temperature diurnal variations: Blackbody, patch, EOM, mirror, filter wheel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Servo error in fast and slow scans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·        Raw(L0) data (sensor performance)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Noise from space look for IR channels (</a:t>
                      </a:r>
                      <a:r>
                        <a:rPr lang="en-US" altLang="ko-KR" sz="1100" dirty="0" err="1" smtClean="0">
                          <a:latin typeface="Calibri" pitchFamily="34" charset="0"/>
                        </a:rPr>
                        <a:t>NEdT</a:t>
                      </a:r>
                      <a:r>
                        <a:rPr lang="en-US" altLang="ko-KR" sz="1100" dirty="0" smtClean="0">
                          <a:latin typeface="Calibri" pitchFamily="34" charset="0"/>
                        </a:rPr>
                        <a:t>)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IR calibration slope and offset derived from Blackbody/space look (diurnal trend)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*       L1B product with system level corrections 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Platform performance parameters for Day/Night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</a:t>
                      </a:r>
                      <a:r>
                        <a:rPr lang="en-US" altLang="ko-KR" sz="1100" dirty="0" err="1" smtClean="0">
                          <a:latin typeface="Calibri" pitchFamily="34" charset="0"/>
                        </a:rPr>
                        <a:t>Geolocation</a:t>
                      </a:r>
                      <a:r>
                        <a:rPr lang="en-US" altLang="ko-KR" sz="1100" dirty="0" smtClean="0">
                          <a:latin typeface="Calibri" pitchFamily="34" charset="0"/>
                        </a:rPr>
                        <a:t> error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Internal distortion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Residual roll pitch yaw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·        Band to Band registration 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L1B product for radiometry (sensor performance)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MTF for visible/IR channels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Striping/Banding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Bad pixels/degraded response pixels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Out of range radiances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BT/Radiance stability monitoring at Uniform Sites like desert/ocean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Data product quality (L1C products) With DP corrections and calibration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</a:t>
                      </a:r>
                      <a:r>
                        <a:rPr lang="en-US" altLang="ko-KR" sz="1100" dirty="0" err="1" smtClean="0">
                          <a:latin typeface="Calibri" pitchFamily="34" charset="0"/>
                        </a:rPr>
                        <a:t>Geolocation</a:t>
                      </a:r>
                      <a:r>
                        <a:rPr lang="en-US" altLang="ko-KR" sz="1100" dirty="0" smtClean="0">
                          <a:latin typeface="Calibri" pitchFamily="34" charset="0"/>
                        </a:rPr>
                        <a:t> error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Internal distortion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BBR 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BT/radiances stability over uniform sites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Residual striping banding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MTF at edges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Noise/SNR on uniform regions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·        Sensor calibration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Monitoring GSICS calibration Biases and raising alarms for anomalies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Monitoring integrated Moon disk radiance for radiometric calibration and stability (For </a:t>
                      </a:r>
                      <a:r>
                        <a:rPr lang="en-US" altLang="ko-KR" sz="1100" dirty="0" err="1" smtClean="0">
                          <a:latin typeface="Calibri" pitchFamily="34" charset="0"/>
                        </a:rPr>
                        <a:t>vis</a:t>
                      </a:r>
                      <a:r>
                        <a:rPr lang="en-US" altLang="ko-KR" sz="1100" dirty="0" smtClean="0">
                          <a:latin typeface="Calibri" pitchFamily="34" charset="0"/>
                        </a:rPr>
                        <a:t>/</a:t>
                      </a:r>
                      <a:r>
                        <a:rPr lang="en-US" altLang="ko-KR" sz="1100" dirty="0" err="1" smtClean="0">
                          <a:latin typeface="Calibri" pitchFamily="34" charset="0"/>
                        </a:rPr>
                        <a:t>swir</a:t>
                      </a:r>
                      <a:r>
                        <a:rPr lang="en-US" altLang="ko-KR" sz="1100" dirty="0" smtClean="0">
                          <a:latin typeface="Calibri" pitchFamily="34" charset="0"/>
                        </a:rPr>
                        <a:t>)</a:t>
                      </a:r>
                    </a:p>
                    <a:p>
                      <a:r>
                        <a:rPr lang="en-US" altLang="ko-KR" sz="1100" dirty="0" smtClean="0">
                          <a:latin typeface="Calibri" pitchFamily="34" charset="0"/>
                        </a:rPr>
                        <a:t>-        Undertaking vicarious and cross calibration exercise from time to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03904" y="662377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EFBF7BD-53F0-4255-9DDF-000D884772E1}" type="slidenum">
              <a:rPr lang="ko-KR" altLang="en-US" sz="1100">
                <a:latin typeface="Arial Narrow" pitchFamily="34" charset="0"/>
              </a:rPr>
              <a:pPr algn="r"/>
              <a:t>14</a:t>
            </a:fld>
            <a:endParaRPr lang="ko-KR" altLang="en-U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3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20821"/>
              </p:ext>
            </p:extLst>
          </p:nvPr>
        </p:nvGraphicFramePr>
        <p:xfrm>
          <a:off x="372533" y="825758"/>
          <a:ext cx="11446934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6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9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Himawari-8/9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parameters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Orbit state: Semi-Major Axis, Eccentricity, Inclination, Right </a:t>
                      </a:r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Asc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 Of </a:t>
                      </a:r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Asc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 Node, Argument of Perigee, True Anomaly, Mean Anomaly, Eccentric Anomaly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Attitude state: Roll/Pitch/Yaw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Attitude correction for roll/pitch/yaw derived from landmark analysis, Band-to-Band co-registration correction for N-S/E-W derived from pattern matching of AHI imageries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Calibration coefficients: max/median/min slope and offset among detectors for each band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Lon./Lat. of SSP and nadir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of AHI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SNR and </a:t>
                      </a:r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NEdT</a:t>
                      </a:r>
                      <a:endParaRPr lang="en-US" altLang="ko-KR" sz="16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Sensor temperatures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Errors of image navigation and band-to-band co-registration (validation results using pattern matching approach) for L1B data (i.e. </a:t>
                      </a:r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Himawari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Standard Data)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# of error observation samples in L1B data (i.e. </a:t>
                      </a:r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Himawari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Standard Data)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72533" y="0"/>
            <a:ext cx="11446934" cy="548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latin typeface="Calibri" pitchFamily="34" charset="0"/>
              </a:rPr>
              <a:t>JMA</a:t>
            </a:r>
            <a:endParaRPr lang="ko-KR" altLang="en-US" sz="105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03904" y="662377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EFBF7BD-53F0-4255-9DDF-000D884772E1}" type="slidenum">
              <a:rPr lang="ko-KR" altLang="en-US" sz="1100">
                <a:latin typeface="Arial Narrow" pitchFamily="34" charset="0"/>
              </a:rPr>
              <a:pPr algn="r"/>
              <a:t>15</a:t>
            </a:fld>
            <a:endParaRPr lang="ko-KR" altLang="en-U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69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61555"/>
              </p:ext>
            </p:extLst>
          </p:nvPr>
        </p:nvGraphicFramePr>
        <p:xfrm>
          <a:off x="338668" y="620692"/>
          <a:ext cx="11503376" cy="6105645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738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2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2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COMS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u="none" strike="noStrike" dirty="0" smtClean="0">
                          <a:effectLst/>
                          <a:latin typeface="Calibri" pitchFamily="34" charset="0"/>
                          <a:ea typeface="+mn-ea"/>
                        </a:rPr>
                        <a:t>Radiometric</a:t>
                      </a:r>
                      <a:endParaRPr lang="en-US" altLang="ko-KR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Geometric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941">
                <a:tc rowSpan="6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Parameter</a:t>
                      </a:r>
                      <a:endParaRPr lang="en-US" altLang="ko-KR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u="none" strike="noStrike" dirty="0" smtClean="0">
                          <a:effectLst/>
                          <a:latin typeface="Calibri" pitchFamily="34" charset="0"/>
                          <a:ea typeface="+mn-ea"/>
                        </a:rPr>
                        <a:t>IR General Coefficients (Side, Patch Status, Quadratic Term, Slope, Intercept)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VIS General Coefficients Coefficients (Side, Slope, Intercept)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Visible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Normalization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Coefficients (Alpha, Beta, Gamma)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941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IR Blackbody Calibration Coefficients (Blackbody Slope, Estimated Slope, Averaged Slope Component)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4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IR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Normalization 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Coefficients (Alpha, Beta, Gamma, Apply Flag)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IR MBCC Coefficients (C0, C1, C2, Choice of Optics)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13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Correlation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Scan Mirror </a:t>
                      </a:r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Temp_IR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Slope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Number of Landmark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Narrow Range </a:t>
                      </a:r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Temp_IR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Slope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Residual </a:t>
                      </a:r>
                      <a:r>
                        <a:rPr lang="en-US" sz="900" u="none" strike="noStrike" dirty="0" err="1">
                          <a:effectLst/>
                          <a:latin typeface="Calibri" pitchFamily="34" charset="0"/>
                          <a:ea typeface="+mn-ea"/>
                        </a:rPr>
                        <a:t>Avg_ServoError</a:t>
                      </a:r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  <a:latin typeface="Calibri" pitchFamily="34" charset="0"/>
                          <a:ea typeface="+mn-ea"/>
                        </a:rPr>
                        <a:t>Avg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Power Supply </a:t>
                      </a:r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Temp_IR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Slope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IMC </a:t>
                      </a:r>
                      <a:r>
                        <a:rPr lang="en-US" sz="900" u="none" strike="noStrike" dirty="0" err="1">
                          <a:effectLst/>
                          <a:latin typeface="Calibri" pitchFamily="34" charset="0"/>
                          <a:ea typeface="+mn-ea"/>
                        </a:rPr>
                        <a:t>Data_Servo</a:t>
                      </a:r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 Error </a:t>
                      </a:r>
                      <a:r>
                        <a:rPr lang="en-US" sz="900" u="none" strike="noStrike" dirty="0" err="1">
                          <a:effectLst/>
                          <a:latin typeface="Calibri" pitchFamily="34" charset="0"/>
                          <a:ea typeface="+mn-ea"/>
                        </a:rPr>
                        <a:t>Avg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Visible Intercept </a:t>
                      </a:r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StdDev_PRNU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IMC </a:t>
                      </a:r>
                      <a:r>
                        <a:rPr lang="en-US" sz="900" u="none" strike="noStrike" dirty="0" err="1">
                          <a:effectLst/>
                          <a:latin typeface="Calibri" pitchFamily="34" charset="0"/>
                          <a:ea typeface="+mn-ea"/>
                        </a:rPr>
                        <a:t>data_Residual</a:t>
                      </a:r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  <a:latin typeface="Calibri" pitchFamily="34" charset="0"/>
                          <a:ea typeface="+mn-ea"/>
                        </a:rPr>
                        <a:t>Avg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Wide Range </a:t>
                      </a:r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Temp_IR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Slope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Relay Optics Temp1_IR Slope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IR </a:t>
                      </a:r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Slope_IR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Radiance </a:t>
                      </a:r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StdDev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Telescope Secondary Temp2-IR Slope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137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Environment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Primary Baffle Temp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Spacecraft Attitude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Cooler </a:t>
                      </a:r>
                      <a:r>
                        <a:rPr lang="en-US" sz="9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Housing,Radiator</a:t>
                      </a:r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Temp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Spacecraft Velocity (at Image First, Center, Last)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IMC Input (EW, NS)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Spacecraft Position (at Image First, Center, Last)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Power Supply Temp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Image Scan Status (IMC Range, Electronics Side, Scan Motor)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IR Detector Temp (Wide, Narrow)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Thermal Control Current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Relay Optics Temp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Sensor Assembly Baseplate Temp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Blackbody Target Temp</a:t>
                      </a: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Electronics Temp</a:t>
                      </a: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Louver Radiator Temp</a:t>
                      </a: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Patch Control Heater Voltage</a:t>
                      </a: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Scan Mirror Temp</a:t>
                      </a: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Servo current (EW, NS)</a:t>
                      </a: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fontAlgn="base" latinLnBrk="1"/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Telescope Primary,</a:t>
                      </a:r>
                      <a:r>
                        <a:rPr lang="en-US" altLang="ko-KR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Secondary Temp</a:t>
                      </a:r>
                      <a:endParaRPr lang="en-US" altLang="ko-KR" sz="9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fontAlgn="base" latinLnBrk="1"/>
                      <a:endParaRPr lang="en-US" altLang="ko-KR" sz="9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Vis Optics Temp</a:t>
                      </a: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kern="12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01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CPML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Detector Performance (Visible SNR, IR NEDT)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013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Quality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Visible General (Side, PRNU)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Number of Valid Landmarks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IR Radiance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Average EW, NS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Visible Imager Response (Moon)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Navigation Performance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SME Coefficient (C0, C1, C2) 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Time Landmarks (Previous, Next IMG)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Visible Radiance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IMC (EW, NS)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Detector Performance (Visible SNR, IR NEDT)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Quadratic Distance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Visible Albedo Monitor Slope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Std. Dev. EW, NS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0137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effectLst/>
                          <a:latin typeface="Calibri" pitchFamily="34" charset="0"/>
                          <a:ea typeface="+mn-ea"/>
                        </a:rPr>
                        <a:t>IR General Coefficients (Side, Patch Status, PRNU)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Processing Time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marL="4377" marR="4377" marT="4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338667" y="0"/>
            <a:ext cx="11503377" cy="548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latin typeface="Calibri" pitchFamily="34" charset="0"/>
              </a:rPr>
              <a:t>KMA</a:t>
            </a:r>
            <a:endParaRPr lang="ko-KR" altLang="en-US" sz="105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03904" y="662377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EFBF7BD-53F0-4255-9DDF-000D884772E1}" type="slidenum">
              <a:rPr lang="ko-KR" altLang="en-US" sz="1100">
                <a:latin typeface="Arial Narrow" pitchFamily="34" charset="0"/>
              </a:rPr>
              <a:pPr algn="r"/>
              <a:t>16</a:t>
            </a:fld>
            <a:endParaRPr lang="ko-KR" altLang="en-U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98749"/>
              </p:ext>
            </p:extLst>
          </p:nvPr>
        </p:nvGraphicFramePr>
        <p:xfrm>
          <a:off x="293510" y="691558"/>
          <a:ext cx="11593690" cy="2300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0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83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GOES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9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7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Performance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accuracy, precision, and stability of key parameters (radiance and </a:t>
                      </a:r>
                      <a:r>
                        <a:rPr lang="en-US" altLang="ko-KR" sz="9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geolocation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 that are required and estimated by vendor, pre-launch, post-launch, and annual update. </a:t>
                      </a:r>
                      <a:endParaRPr lang="ko-KR" altLang="en-US" sz="9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42">
                <a:tc rowSpan="3">
                  <a:txBody>
                    <a:bodyPr/>
                    <a:lstStyle/>
                    <a:p>
                      <a:r>
                        <a:rPr lang="en-US" altLang="ko-KR" sz="900" b="1" dirty="0" smtClean="0">
                          <a:latin typeface="Calibri" pitchFamily="34" charset="0"/>
                        </a:rPr>
                        <a:t>Calibration</a:t>
                      </a:r>
                      <a:endParaRPr lang="ko-KR" altLang="en-US" sz="9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Calibri" pitchFamily="34" charset="0"/>
                        </a:rPr>
                        <a:t>Radiometric Cal. Qual.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L1b performance (bias and stability)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42">
                <a:tc vMerge="1">
                  <a:txBody>
                    <a:bodyPr/>
                    <a:lstStyle/>
                    <a:p>
                      <a:endParaRPr lang="ko-KR" altLang="en-US" sz="9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Calibri" pitchFamily="34" charset="0"/>
                        </a:rPr>
                        <a:t>Geometric Cal. Qual.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L1b performance (bias and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stability) ,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residuals, FFR, CCR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etc.</a:t>
                      </a:r>
                      <a:endParaRPr lang="en-US" altLang="ko-KR" sz="9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428">
                <a:tc vMerge="1">
                  <a:txBody>
                    <a:bodyPr/>
                    <a:lstStyle/>
                    <a:p>
                      <a:endParaRPr lang="ko-KR" altLang="en-US" sz="9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Calibri" pitchFamily="34" charset="0"/>
                        </a:rPr>
                        <a:t>Calibration 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counts from space / blackbody / solar diffuser, and gain and noise (SNR/</a:t>
                      </a:r>
                      <a:r>
                        <a:rPr lang="en-US" altLang="ko-KR" sz="9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NEdT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 derived from them.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Solar Calibration(Gain, Cal event Time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and Angles), Striping –VNIR &amp; IR</a:t>
                      </a:r>
                      <a:endParaRPr lang="en-US" altLang="ko-KR" sz="9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921">
                <a:tc>
                  <a:txBody>
                    <a:bodyPr/>
                    <a:lstStyle/>
                    <a:p>
                      <a:r>
                        <a:rPr lang="en-US" altLang="ko-KR" sz="900" b="1" dirty="0" smtClean="0">
                          <a:latin typeface="Calibri" pitchFamily="34" charset="0"/>
                        </a:rPr>
                        <a:t>Engineering</a:t>
                      </a:r>
                      <a:r>
                        <a:rPr lang="en-US" altLang="ko-KR" sz="900" b="1" baseline="0" dirty="0" smtClean="0">
                          <a:latin typeface="Calibri" pitchFamily="34" charset="0"/>
                        </a:rPr>
                        <a:t> Data</a:t>
                      </a:r>
                      <a:endParaRPr lang="ko-KR" altLang="en-US" sz="9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Calibri" pitchFamily="34" charset="0"/>
                        </a:rPr>
                        <a:t>Instrument Monitoring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various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component temperature/voltage/amperage/,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Striping Status, Trend,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IR BT Image</a:t>
                      </a:r>
                      <a:endParaRPr lang="en-US" altLang="ko-KR" sz="9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altLang="ko-KR" sz="900" b="1" dirty="0" smtClean="0">
                          <a:latin typeface="Calibri" pitchFamily="34" charset="0"/>
                        </a:rPr>
                        <a:t>Product</a:t>
                      </a:r>
                      <a:endParaRPr lang="ko-KR" altLang="en-US" sz="9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Min/Max/Mean/Median/Invalid of Albedo and BT 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altLang="ko-KR" sz="900" b="1" dirty="0" smtClean="0">
                          <a:latin typeface="Calibri" pitchFamily="34" charset="0"/>
                        </a:rPr>
                        <a:t>SRF</a:t>
                      </a:r>
                      <a:endParaRPr lang="ko-KR" altLang="en-US" sz="900" b="1" dirty="0"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293511" y="0"/>
            <a:ext cx="11593689" cy="548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latin typeface="Calibri" pitchFamily="34" charset="0"/>
              </a:rPr>
              <a:t>NOAA</a:t>
            </a:r>
            <a:endParaRPr lang="ko-KR" altLang="en-US" sz="105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8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475349"/>
              </p:ext>
            </p:extLst>
          </p:nvPr>
        </p:nvGraphicFramePr>
        <p:xfrm>
          <a:off x="293510" y="3070678"/>
          <a:ext cx="11593690" cy="3652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4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2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POES(ICVS)</a:t>
                      </a:r>
                    </a:p>
                  </a:txBody>
                  <a:tcPr marL="89661" marR="896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Sub-parameters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1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Instrument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health status telemetry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Antenna drive motor</a:t>
                      </a:r>
                      <a:r>
                        <a:rPr lang="en-US" altLang="ko-KR" sz="9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current, 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signal processing voltage, </a:t>
                      </a:r>
                      <a:r>
                        <a:rPr lang="en-US" altLang="ko-KR" sz="9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phase lock loop voltage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, electronic bias, Hot Pixel Percentage, Dark Current Average/Std. Dev., Readout Noise, Smear Average/Std. Dev., etc.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5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Instrument Temperature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Mixer/IF Amplifier, Local oscillator,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RF MUX, RF shelf, Scan motor,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Current,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e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tc.</a:t>
                      </a:r>
                      <a:endParaRPr lang="ko-KR" altLang="en-US" sz="9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Radiance/Tb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or</a:t>
                      </a:r>
                      <a:r>
                        <a:rPr lang="ko-KR" altLang="en-US" sz="9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Image</a:t>
                      </a:r>
                      <a:endParaRPr lang="en-US" altLang="ko-KR" sz="900" b="1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&amp;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stability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(Daily Avg.)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52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Radiance/Tb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or</a:t>
                      </a:r>
                      <a:r>
                        <a:rPr lang="ko-KR" altLang="en-US" sz="9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Image </a:t>
                      </a:r>
                      <a:r>
                        <a:rPr lang="en-US" altLang="ko-KR" sz="9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NEdT</a:t>
                      </a:r>
                      <a:endParaRPr lang="en-US" altLang="ko-KR" sz="900" b="1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&amp; stability (Forward/Reverse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Avg./Maximal </a:t>
                      </a:r>
                      <a:r>
                        <a:rPr lang="en-US" altLang="ko-KR" sz="9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NEdN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since Midnight)</a:t>
                      </a:r>
                      <a:endParaRPr lang="ko-KR" altLang="en-US" sz="9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Science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Calibration Variables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Daily/Hourly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ICT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(BB/SD) Count and Temperature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&amp; Stability, Consistency, Trend (Daily Avg.)</a:t>
                      </a:r>
                      <a:endParaRPr lang="ko-KR" altLang="en-US" sz="9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52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Warm Count / Space View Count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&amp; </a:t>
                      </a:r>
                      <a:r>
                        <a:rPr lang="en-US" altLang="ko-KR" sz="9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NEdN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2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Gain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Calibration Gain</a:t>
                      </a:r>
                      <a:endParaRPr lang="ko-KR" altLang="en-US" sz="9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2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PRT Temperature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Valid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PRT* Temp. Counts (Daily Avg.)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2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Data Product Quality Flags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Granule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level, scan level, pixel level quality flags, etc.</a:t>
                      </a: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83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Quality Flags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Overall, Scan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Level, Radiometric, Spectral, Geo, RDR Invalidity, Imaginary Radiance, FCD Detection, Day/Night,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Lunar Intrusion/Solar Eclipse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flag, </a:t>
                      </a:r>
                      <a:endParaRPr lang="ko-KR" altLang="en-US" sz="9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2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Bias Characterization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Observation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</a:rPr>
                        <a:t> vs. RTM simulations</a:t>
                      </a:r>
                      <a:endParaRPr lang="ko-KR" altLang="en-US" sz="9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03904" y="662377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EFBF7BD-53F0-4255-9DDF-000D884772E1}" type="slidenum">
              <a:rPr lang="ko-KR" altLang="en-US" sz="1100">
                <a:latin typeface="Arial Narrow" pitchFamily="34" charset="0"/>
              </a:rPr>
              <a:pPr algn="r"/>
              <a:t>17</a:t>
            </a:fld>
            <a:endParaRPr lang="ko-KR" altLang="en-U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05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9134" y="2144994"/>
            <a:ext cx="68024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>
                <a:latin typeface="Calibri" panose="020F0502020204030204" pitchFamily="34" charset="0"/>
              </a:rPr>
              <a:t>Thank you</a:t>
            </a:r>
            <a:endParaRPr lang="ko-KR" altLang="en-US" sz="6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39523"/>
              </p:ext>
            </p:extLst>
          </p:nvPr>
        </p:nvGraphicFramePr>
        <p:xfrm>
          <a:off x="1514824" y="1490113"/>
          <a:ext cx="9143999" cy="479025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92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1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EUMETSAT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NOAA STAR</a:t>
                      </a:r>
                      <a:r>
                        <a:rPr lang="en-US" altLang="ko-KR" sz="1400" b="1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ICVS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755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3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anose="020F0502020204030204" pitchFamily="34" charset="0"/>
                        </a:rPr>
                        <a:t>Reference: </a:t>
                      </a:r>
                      <a:r>
                        <a:rPr lang="en-US" altLang="ko-KR" sz="1200" dirty="0" err="1" smtClean="0">
                          <a:latin typeface="Calibri" panose="020F0502020204030204" pitchFamily="34" charset="0"/>
                        </a:rPr>
                        <a:t>NEdT</a:t>
                      </a:r>
                      <a:r>
                        <a:rPr lang="en-US" altLang="ko-KR" sz="1200" baseline="0" dirty="0" smtClean="0">
                          <a:latin typeface="Calibri" panose="020F0502020204030204" pitchFamily="34" charset="0"/>
                        </a:rPr>
                        <a:t> specification and monitoring for microwave sounders, 2015, NWP SAF</a:t>
                      </a:r>
                      <a:endParaRPr lang="ko-KR" altLang="en-US" sz="1200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alibri" panose="020F0502020204030204" pitchFamily="34" charset="0"/>
                        </a:rPr>
                        <a:t>Reference: 2015 STAR ICVS Instrument Performance Review  ATMS/AMSU/MHS</a:t>
                      </a:r>
                      <a:r>
                        <a:rPr lang="en-US" altLang="ko-KR" sz="1200" baseline="0" dirty="0" smtClean="0">
                          <a:latin typeface="Calibri" panose="020F0502020204030204" pitchFamily="34" charset="0"/>
                        </a:rPr>
                        <a:t> Anomaly Report, </a:t>
                      </a:r>
                      <a:r>
                        <a:rPr lang="en-US" altLang="ko-KR" sz="1200" baseline="0" dirty="0" err="1" smtClean="0">
                          <a:latin typeface="Calibri" panose="020F0502020204030204" pitchFamily="34" charset="0"/>
                        </a:rPr>
                        <a:t>Ninghai</a:t>
                      </a:r>
                      <a:r>
                        <a:rPr lang="en-US" altLang="ko-KR" sz="1200" baseline="0" dirty="0" smtClean="0">
                          <a:latin typeface="Calibri" panose="020F0502020204030204" pitchFamily="34" charset="0"/>
                        </a:rPr>
                        <a:t> Sun, NOAA/NESDIS/STAR</a:t>
                      </a:r>
                      <a:endParaRPr lang="ko-KR" altLang="en-US" sz="1200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2205389"/>
            <a:ext cx="4896544" cy="84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3356960"/>
            <a:ext cx="4896544" cy="81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4240769"/>
            <a:ext cx="4896542" cy="89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직사각형 14"/>
              <p:cNvSpPr/>
              <p:nvPr/>
            </p:nvSpPr>
            <p:spPr>
              <a:xfrm>
                <a:off x="5553355" y="5136498"/>
                <a:ext cx="4082299" cy="646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2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altLang="ko-KR" sz="1200" i="1">
                            <a:latin typeface="Cambria Math"/>
                          </a:rPr>
                          <m:t>𝑐h</m:t>
                        </m:r>
                      </m:sub>
                      <m:sup>
                        <m:r>
                          <a:rPr lang="en-US" altLang="ko-KR" sz="1200" i="1">
                            <a:latin typeface="Cambria Math"/>
                          </a:rPr>
                          <m:t>𝑤</m:t>
                        </m:r>
                      </m:sup>
                    </m:sSubSup>
                  </m:oMath>
                </a14:m>
                <a:r>
                  <a:rPr lang="en-US" altLang="ko-KR" sz="1200" dirty="0">
                    <a:latin typeface="Calibri" panose="020F0502020204030204" pitchFamily="34" charset="0"/>
                  </a:rPr>
                  <a:t>: warm counts per </a:t>
                </a:r>
                <a:r>
                  <a:rPr lang="en-US" altLang="ko-KR" sz="1200" dirty="0" err="1">
                    <a:latin typeface="Calibri" panose="020F0502020204030204" pitchFamily="34" charset="0"/>
                  </a:rPr>
                  <a:t>channe</a:t>
                </a:r>
                <a:endParaRPr lang="en-US" altLang="ko-KR" sz="1200" dirty="0">
                  <a:latin typeface="Calibri" panose="020F0502020204030204" pitchFamily="34" charset="0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/>
                              </a:rPr>
                              <m:t>𝑐h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ko-KR" sz="1200" dirty="0">
                    <a:latin typeface="Calibri" panose="020F0502020204030204" pitchFamily="34" charset="0"/>
                  </a:rPr>
                  <a:t>: averaged calibration gain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ko-KR" sz="1200" i="1">
                        <a:latin typeface="Cambria Math"/>
                      </a:rPr>
                      <m:t>𝑁</m:t>
                    </m:r>
                  </m:oMath>
                </a14:m>
                <a:r>
                  <a:rPr lang="en-US" altLang="ko-KR" sz="1200" dirty="0">
                    <a:latin typeface="Calibri" panose="020F0502020204030204" pitchFamily="34" charset="0"/>
                  </a:rPr>
                  <a:t>: number of warm count views during each cycle</a:t>
                </a:r>
              </a:p>
            </p:txBody>
          </p:sp>
        </mc:Choice>
        <mc:Fallback xmlns="">
          <p:sp>
            <p:nvSpPr>
              <p:cNvPr id="15" name="직사각형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355" y="5136498"/>
                <a:ext cx="4082299" cy="646716"/>
              </a:xfrm>
              <a:prstGeom prst="rect">
                <a:avLst/>
              </a:prstGeom>
              <a:blipFill>
                <a:blip r:embed="rId5"/>
                <a:stretch>
                  <a:fillRect t="-943" b="-75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492" y="2220510"/>
            <a:ext cx="30194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5616742" y="3049185"/>
            <a:ext cx="6399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>
                <a:latin typeface="Calibri" panose="020F0502020204030204" pitchFamily="34" charset="0"/>
              </a:rPr>
              <a:t>2015~</a:t>
            </a:r>
            <a:endParaRPr lang="en-US" altLang="ko-KR" sz="1600" b="1" dirty="0">
              <a:latin typeface="Calibri" panose="020F050202020403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616742" y="1904265"/>
            <a:ext cx="6399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>
                <a:latin typeface="Calibri" panose="020F0502020204030204" pitchFamily="34" charset="0"/>
              </a:rPr>
              <a:t>~2015</a:t>
            </a:r>
            <a:endParaRPr lang="en-US" altLang="ko-KR" sz="1600" b="1" dirty="0">
              <a:latin typeface="Calibri" panose="020F0502020204030204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046262" y="1022721"/>
            <a:ext cx="86082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rgbClr val="0070C0"/>
                </a:solidFill>
                <a:latin typeface="Calibri" panose="020F0502020204030204" pitchFamily="34" charset="0"/>
              </a:rPr>
              <a:t>NE</a:t>
            </a:r>
            <a:r>
              <a:rPr lang="ko-KR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△</a:t>
            </a:r>
            <a:r>
              <a:rPr lang="en-US" altLang="ko-KR" sz="1200" dirty="0">
                <a:solidFill>
                  <a:srgbClr val="0070C0"/>
                </a:solidFill>
                <a:latin typeface="Calibri" panose="020F0502020204030204" pitchFamily="34" charset="0"/>
              </a:rPr>
              <a:t>T specification and monitoring for microwave sounders(2015,NWP SAF) includes </a:t>
            </a:r>
            <a:r>
              <a:rPr lang="en-US" altLang="ko-KR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6 different methods</a:t>
            </a:r>
            <a:r>
              <a:rPr lang="en-US" altLang="ko-KR" sz="12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algn="r"/>
            <a:r>
              <a:rPr lang="ko-KR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ko-KR" sz="1200" dirty="0">
                <a:solidFill>
                  <a:srgbClr val="0070C0"/>
                </a:solidFill>
                <a:latin typeface="Calibri" panose="020F0502020204030204" pitchFamily="34" charset="0"/>
              </a:rPr>
              <a:t>1)NOAA/ATMS, 2)Met Office, 3)EUMETSAT, 4)NOAA STAR, 5)MWS, 6)Allan Deviation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59937" y="4712713"/>
                <a:ext cx="3458386" cy="1065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i="1">
                            <a:latin typeface="Cambria Math"/>
                          </a:rPr>
                          <m:t>𝑗</m:t>
                        </m:r>
                      </m:e>
                      <m:sub/>
                    </m:sSub>
                    <m:r>
                      <a:rPr lang="en-US" altLang="ko-KR" sz="1200">
                        <a:latin typeface="Cambria Math"/>
                      </a:rPr>
                      <m:t>:</m:t>
                    </m:r>
                  </m:oMath>
                </a14:m>
                <a:r>
                  <a:rPr lang="en-US" altLang="ko-KR" sz="1200" dirty="0">
                    <a:latin typeface="Calibri" panose="020F0502020204030204" pitchFamily="34" charset="0"/>
                  </a:rPr>
                  <a:t> each scan line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ko-KR" sz="1200" dirty="0">
                    <a:latin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2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/>
                              </a:rPr>
                              <m:t>𝑘</m:t>
                            </m:r>
                          </m:sub>
                          <m:sup>
                            <m:r>
                              <a:rPr lang="en-US" altLang="ko-KR" sz="12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acc>
                  </m:oMath>
                </a14:m>
                <a:r>
                  <a:rPr lang="en-US" altLang="ko-KR" sz="1200" dirty="0">
                    <a:latin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12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/>
                              </a:rPr>
                              <m:t>𝑘</m:t>
                            </m:r>
                          </m:sub>
                          <m:sup/>
                        </m:sSubSup>
                      </m:e>
                    </m:acc>
                  </m:oMath>
                </a14:m>
                <a:r>
                  <a:rPr lang="en-US" altLang="ko-KR" sz="1200" dirty="0">
                    <a:latin typeface="Calibri" panose="020F0502020204030204" pitchFamily="34" charset="0"/>
                  </a:rPr>
                  <a:t>): computed over 4 samples within a line (k)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ko-KR" altLang="en-US" sz="1200" i="1">
                        <a:latin typeface="Cambria Math"/>
                      </a:rPr>
                      <m:t>𝜏</m:t>
                    </m:r>
                    <m:r>
                      <a:rPr lang="en-US" altLang="ko-KR" sz="1200" i="1">
                        <a:latin typeface="Cambria Math"/>
                      </a:rPr>
                      <m:t>:</m:t>
                    </m:r>
                  </m:oMath>
                </a14:m>
                <a:r>
                  <a:rPr lang="ko-KR" altLang="en-US" sz="1200" dirty="0">
                    <a:latin typeface="Calibri" panose="020F0502020204030204" pitchFamily="34" charset="0"/>
                  </a:rPr>
                  <a:t> </a:t>
                </a:r>
                <a:r>
                  <a:rPr lang="en-US" altLang="ko-KR" sz="1200" dirty="0">
                    <a:latin typeface="Calibri" panose="020F0502020204030204" pitchFamily="34" charset="0"/>
                  </a:rPr>
                  <a:t>integrating time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altLang="ko-KR" sz="1200" dirty="0">
                    <a:latin typeface="Calibri" panose="020F0502020204030204" pitchFamily="34" charset="0"/>
                  </a:rPr>
                  <a:t>G: channel gain (counts/K</a:t>
                </a:r>
                <a:endParaRPr lang="ko-KR" altLang="en-US" sz="1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937" y="4712713"/>
                <a:ext cx="3458386" cy="1065292"/>
              </a:xfrm>
              <a:prstGeom prst="rect">
                <a:avLst/>
              </a:prstGeom>
              <a:blipFill>
                <a:blip r:embed="rId7"/>
                <a:stretch>
                  <a:fillRect b="-34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직사각형 1"/>
          <p:cNvSpPr/>
          <p:nvPr/>
        </p:nvSpPr>
        <p:spPr>
          <a:xfrm>
            <a:off x="7315200" y="6382992"/>
            <a:ext cx="335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altLang="ko-K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EUMETSAT:</a:t>
            </a:r>
            <a:r>
              <a:rPr lang="ko-KR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ko-K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standard deviation based</a:t>
            </a:r>
            <a:r>
              <a:rPr lang="ko-KR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ko-K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NEdT</a:t>
            </a:r>
            <a:r>
              <a:rPr lang="en-US" altLang="ko-K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ko-K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NOAA :</a:t>
            </a:r>
            <a:r>
              <a:rPr lang="ko-KR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ko-K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Allan deviation method since 2015</a:t>
            </a:r>
            <a:endParaRPr lang="ko-KR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제목 1"/>
          <p:cNvSpPr>
            <a:spLocks noGrp="1"/>
          </p:cNvSpPr>
          <p:nvPr>
            <p:ph type="title"/>
          </p:nvPr>
        </p:nvSpPr>
        <p:spPr>
          <a:xfrm>
            <a:off x="4761470" y="274649"/>
            <a:ext cx="5449330" cy="750973"/>
          </a:xfrm>
        </p:spPr>
        <p:txBody>
          <a:bodyPr/>
          <a:lstStyle/>
          <a:p>
            <a:r>
              <a:rPr lang="en-US" altLang="ko-KR" b="1" dirty="0" err="1" smtClean="0"/>
              <a:t>NEdT</a:t>
            </a:r>
            <a:endParaRPr lang="ko-KR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91866" y="-20770"/>
            <a:ext cx="3769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>
                <a:solidFill>
                  <a:srgbClr val="0000FF"/>
                </a:solidFill>
                <a:latin typeface="Calibri" panose="020F0502020204030204" pitchFamily="34" charset="0"/>
                <a:ea typeface="+mj-ea"/>
              </a:rPr>
              <a:t>[Parameter Definition Example]</a:t>
            </a:r>
            <a:endParaRPr lang="ko-KR" altLang="en-US" b="1" dirty="0" smtClean="0">
              <a:solidFill>
                <a:srgbClr val="0000FF"/>
              </a:solidFill>
              <a:latin typeface="Calibri" panose="020F0502020204030204" pitchFamily="34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059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01511" y="1349161"/>
            <a:ext cx="10419645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ko-KR" sz="2400" dirty="0" smtClean="0">
                <a:latin typeface="Calibri" panose="020F0502020204030204" pitchFamily="34" charset="0"/>
              </a:rPr>
              <a:t>The </a:t>
            </a:r>
            <a:r>
              <a:rPr lang="en-US" altLang="ko-KR" sz="2400" dirty="0">
                <a:latin typeface="Calibri" panose="020F0502020204030204" pitchFamily="34" charset="0"/>
              </a:rPr>
              <a:t>Action is based on CGMS WGII Recommendation </a:t>
            </a:r>
            <a:r>
              <a:rPr lang="en-US" altLang="ko-KR" sz="2400" dirty="0">
                <a:solidFill>
                  <a:srgbClr val="FF5050"/>
                </a:solidFill>
                <a:latin typeface="Calibri" panose="020F0502020204030204" pitchFamily="34" charset="0"/>
              </a:rPr>
              <a:t>R43.4</a:t>
            </a:r>
            <a:r>
              <a:rPr lang="en-US" altLang="ko-KR" sz="2400" dirty="0">
                <a:latin typeface="Calibri" panose="020F0502020204030204" pitchFamily="34" charset="0"/>
              </a:rPr>
              <a:t> (in 2015): </a:t>
            </a:r>
            <a:r>
              <a:rPr lang="en-US" altLang="ko-KR" sz="2400" b="1" dirty="0">
                <a:solidFill>
                  <a:srgbClr val="0000FF"/>
                </a:solidFill>
                <a:latin typeface="Calibri" panose="020F0502020204030204" pitchFamily="34" charset="0"/>
              </a:rPr>
              <a:t>CGMS operators to consider displaying instrument performance in a way similar to the ICVS</a:t>
            </a:r>
            <a:r>
              <a:rPr lang="en-US" altLang="ko-KR" sz="2400" dirty="0">
                <a:latin typeface="Calibri" panose="020F0502020204030204" pitchFamily="34" charset="0"/>
              </a:rPr>
              <a:t> </a:t>
            </a:r>
          </a:p>
          <a:p>
            <a:pPr marL="285750" indent="-285750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ko-K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‘Specification and methodologies’</a:t>
            </a:r>
            <a:r>
              <a:rPr lang="en-US" altLang="ko-KR" sz="2400" dirty="0">
                <a:latin typeface="Calibri" panose="020F0502020204030204" pitchFamily="34" charset="0"/>
              </a:rPr>
              <a:t> means the system configuration and how to generate monitoring information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b="1" dirty="0"/>
              <a:t>GSICS-EP</a:t>
            </a:r>
            <a:r>
              <a:rPr lang="en-US" altLang="ko-KR" sz="3600" b="1" dirty="0"/>
              <a:t> Action-01</a:t>
            </a:r>
            <a:endParaRPr lang="ko-KR" altLang="en-US" sz="3600" b="1" dirty="0"/>
          </a:p>
        </p:txBody>
      </p:sp>
      <p:graphicFrame>
        <p:nvGraphicFramePr>
          <p:cNvPr id="8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5177"/>
              </p:ext>
            </p:extLst>
          </p:nvPr>
        </p:nvGraphicFramePr>
        <p:xfrm>
          <a:off x="1027288" y="3722232"/>
          <a:ext cx="10193868" cy="17077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80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明朝"/>
                          <a:cs typeface="Calibri" panose="020F0502020204030204" pitchFamily="34" charset="0"/>
                        </a:rPr>
                        <a:t>Reference</a:t>
                      </a:r>
                      <a:endParaRPr lang="ja-JP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明朝"/>
                          <a:cs typeface="Calibri" panose="020F0502020204030204" pitchFamily="34" charset="0"/>
                        </a:rPr>
                        <a:t>Action Description</a:t>
                      </a:r>
                      <a:endParaRPr lang="ja-JP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明朝"/>
                          <a:cs typeface="Calibri" panose="020F0502020204030204" pitchFamily="34" charset="0"/>
                        </a:rPr>
                        <a:t>Actionee</a:t>
                      </a:r>
                      <a:endParaRPr lang="ja-JP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明朝"/>
                          <a:cs typeface="Calibri" panose="020F0502020204030204" pitchFamily="34" charset="0"/>
                        </a:rPr>
                        <a:t>Due date</a:t>
                      </a:r>
                      <a:endParaRPr lang="ja-JP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EP-18.A01</a:t>
                      </a:r>
                      <a:endParaRPr lang="ja-JP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altLang="ko-KR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GRWG to prepare specifications and methodologies for CGMS agency development of operational instrument performance monitoring systems</a:t>
                      </a:r>
                      <a:endParaRPr lang="ja-JP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GRWG</a:t>
                      </a:r>
                      <a:endParaRPr lang="ja-JP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EP-19</a:t>
                      </a:r>
                      <a:endParaRPr lang="ja-JP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4132489" y="5761441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Presented at 2018 GSICS annual meeting</a:t>
            </a:r>
            <a:endParaRPr lang="ko-K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524000" y="6524"/>
            <a:ext cx="9144000" cy="902196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KMA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826" y="1772816"/>
            <a:ext cx="7110170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47528" y="1032994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Internal system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743986"/>
              </p:ext>
            </p:extLst>
          </p:nvPr>
        </p:nvGraphicFramePr>
        <p:xfrm>
          <a:off x="2279576" y="764707"/>
          <a:ext cx="7344816" cy="593595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099">
                <a:tc rowSpan="31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  <a:latin typeface="+mn-ea"/>
                          <a:ea typeface="+mn-ea"/>
                        </a:rPr>
                        <a:t>Radiometric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+mn-ea"/>
                          <a:ea typeface="+mn-ea"/>
                        </a:rPr>
                        <a:t>Parameter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IR General Coefficients (Side, Patch Status, Quadratic Term, Slope, Intercept)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>
                          <a:effectLst/>
                          <a:latin typeface="+mn-ea"/>
                          <a:ea typeface="+mn-ea"/>
                        </a:rPr>
                        <a:t>VIS General Coefficients Coefficients (Side, Slope, Intercept)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Visible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Nomalization</a:t>
                      </a:r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 Coefficients (Alpha, Beta, Gamma)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IR Blackbody Calibration Coefficients (Blackbody Slope, Estimated Slope, Averaged Slope Component)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IR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Normalizatin</a:t>
                      </a:r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 Coefficients (Alpha, Beta, Gamma, Apply Flag)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IR MBCC Coefficients (C0, C1, C2, Choice of Optics)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+mn-ea"/>
                          <a:ea typeface="+mn-ea"/>
                        </a:rPr>
                        <a:t>Correlation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Scan Mirror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Temp_IR</a:t>
                      </a:r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 Slope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Narrow Range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Temp_IR</a:t>
                      </a:r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 Slope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Power Supply Temp_IR Slope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Visible Intercept StdDev_PRNU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Wide Range Temp_IR Slope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Relay Optics Temp1_IR Slope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IR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Slope_IR</a:t>
                      </a:r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 Radiance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StdDev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Telescope Secondary Temp2-IR Slope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+mn-ea"/>
                          <a:ea typeface="+mn-ea"/>
                        </a:rPr>
                        <a:t>Environment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Primary Baffle Temp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Cooler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Housing,Radiator</a:t>
                      </a:r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 Temp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IMC Input (EW, NS)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Power Supply Temp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IR Detector Temp (Wide, Narrow)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Thermal Control Current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Relay Optics Temp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Sensor Assembly Baseplate Temp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+mn-ea"/>
                          <a:ea typeface="+mn-ea"/>
                        </a:rPr>
                        <a:t>CPML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Detector Performance (Visible SNR, IR NEDT)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+mn-ea"/>
                          <a:ea typeface="+mn-ea"/>
                        </a:rPr>
                        <a:t>Quality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Visible General (Side, PRNU)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IR Radiance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Visible Imager Response (Moon)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>
                          <a:effectLst/>
                          <a:latin typeface="+mn-ea"/>
                          <a:ea typeface="+mn-ea"/>
                        </a:rPr>
                        <a:t>SME Coefficient (C0, C1, C2) 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Visible Radiance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Detector Performance (Visible SNR, IR NEDT)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Visible Albedo Monitor Slope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IR General Coefficients (Side, Patch Status, PRNU)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4099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  <a:latin typeface="+mn-ea"/>
                          <a:ea typeface="+mn-ea"/>
                        </a:rPr>
                        <a:t>Geometric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+mn-ea"/>
                          <a:ea typeface="+mn-ea"/>
                        </a:rPr>
                        <a:t>Correlation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Number of Landmark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Residual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Avg_ServoError</a:t>
                      </a:r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Avg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IMC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Data_Servo</a:t>
                      </a:r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 Error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Avg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IMC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data_Residual</a:t>
                      </a:r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  <a:latin typeface="+mn-ea"/>
                          <a:ea typeface="+mn-ea"/>
                        </a:rPr>
                        <a:t>Avg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  <a:latin typeface="+mn-ea"/>
                          <a:ea typeface="+mn-ea"/>
                        </a:rPr>
                        <a:t>Environment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Spacecraft Attitude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Spacecraft Velocity (at Image First, Center, Last)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Spacecraft Position (at Image First, Center, Last)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Image Scan Status (IMC Range, Electronics Side, Scan Motor)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 smtClean="0">
                          <a:effectLst/>
                          <a:latin typeface="+mn-ea"/>
                          <a:ea typeface="+mn-ea"/>
                        </a:rPr>
                        <a:t>Quality</a:t>
                      </a:r>
                      <a:r>
                        <a:rPr lang="ko-KR" altLang="en-US" sz="800" b="1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Number of Valid Landmarks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Average EW, 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Navigation Performance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Time Landmarks (Previous, Next IMG)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  <a:latin typeface="+mn-ea"/>
                          <a:ea typeface="+mn-ea"/>
                        </a:rPr>
                        <a:t>IMC (EW, NS)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Quadratic Distance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Std. Dev. EW, 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24099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  <a:latin typeface="+mn-ea"/>
                          <a:ea typeface="+mn-ea"/>
                        </a:rPr>
                        <a:t>Processing Time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377" marR="4377" marT="437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</a:tbl>
          </a:graphicData>
        </a:graphic>
      </p:graphicFrame>
      <p:sp>
        <p:nvSpPr>
          <p:cNvPr id="3" name="제목 1"/>
          <p:cNvSpPr txBox="1">
            <a:spLocks/>
          </p:cNvSpPr>
          <p:nvPr/>
        </p:nvSpPr>
        <p:spPr>
          <a:xfrm>
            <a:off x="1524000" y="6524"/>
            <a:ext cx="9144000" cy="9021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KMA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568" y="456930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Internal system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17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524000" y="6524"/>
            <a:ext cx="9144000" cy="902196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EUMETSAT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7528" y="1032994"/>
            <a:ext cx="84249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alibri" panose="020F0502020204030204" pitchFamily="34" charset="0"/>
              </a:rPr>
              <a:t>[MSG1/2/3/4]</a:t>
            </a:r>
          </a:p>
          <a:p>
            <a:r>
              <a:rPr lang="en-US" altLang="ko-KR" sz="1400" dirty="0">
                <a:latin typeface="Calibri" panose="020F0502020204030204" pitchFamily="34" charset="0"/>
              </a:rPr>
              <a:t>1) Orbit state: Epoch, X(Y/Z)-position, SRP coefficient, Semi-Major Axis, Eccentricity</a:t>
            </a:r>
          </a:p>
          <a:p>
            <a:r>
              <a:rPr lang="en-US" altLang="ko-KR" sz="1400" dirty="0">
                <a:latin typeface="Calibri" panose="020F0502020204030204" pitchFamily="34" charset="0"/>
              </a:rPr>
              <a:t>    Inclination, Right </a:t>
            </a:r>
            <a:r>
              <a:rPr lang="en-US" altLang="ko-KR" sz="1400" dirty="0" err="1">
                <a:latin typeface="Calibri" panose="020F0502020204030204" pitchFamily="34" charset="0"/>
              </a:rPr>
              <a:t>Asc</a:t>
            </a:r>
            <a:r>
              <a:rPr lang="en-US" altLang="ko-KR" sz="1400" dirty="0">
                <a:latin typeface="Calibri" panose="020F0502020204030204" pitchFamily="34" charset="0"/>
              </a:rPr>
              <a:t>. Of </a:t>
            </a:r>
            <a:r>
              <a:rPr lang="en-US" altLang="ko-KR" sz="1400" dirty="0" err="1">
                <a:latin typeface="Calibri" panose="020F0502020204030204" pitchFamily="34" charset="0"/>
              </a:rPr>
              <a:t>Asc</a:t>
            </a:r>
            <a:r>
              <a:rPr lang="en-US" altLang="ko-KR" sz="1400" dirty="0">
                <a:latin typeface="Calibri" panose="020F0502020204030204" pitchFamily="34" charset="0"/>
              </a:rPr>
              <a:t>. Node, Argument of Perigee, True Anomaly, Longitude at </a:t>
            </a:r>
          </a:p>
          <a:p>
            <a:r>
              <a:rPr lang="en-US" altLang="ko-KR" sz="1400" dirty="0">
                <a:latin typeface="Calibri" panose="020F0502020204030204" pitchFamily="34" charset="0"/>
              </a:rPr>
              <a:t>    epoch, Mean Longitude; The </a:t>
            </a:r>
            <a:r>
              <a:rPr lang="en-US" altLang="ko-KR" sz="1400" dirty="0">
                <a:solidFill>
                  <a:srgbClr val="0070C0"/>
                </a:solidFill>
                <a:latin typeface="Calibri" panose="020F0502020204030204" pitchFamily="34" charset="0"/>
              </a:rPr>
              <a:t>orbital parameters </a:t>
            </a:r>
            <a:r>
              <a:rPr lang="en-US" altLang="ko-KR" sz="1400" dirty="0">
                <a:latin typeface="Calibri" panose="020F0502020204030204" pitchFamily="34" charset="0"/>
              </a:rPr>
              <a:t>for all operational </a:t>
            </a:r>
            <a:r>
              <a:rPr lang="en-US" altLang="ko-KR" sz="1400" dirty="0" err="1">
                <a:latin typeface="Calibri" panose="020F0502020204030204" pitchFamily="34" charset="0"/>
              </a:rPr>
              <a:t>Meteosat</a:t>
            </a:r>
            <a:r>
              <a:rPr lang="en-US" altLang="ko-KR" sz="1400" dirty="0">
                <a:latin typeface="Calibri" panose="020F0502020204030204" pitchFamily="34" charset="0"/>
              </a:rPr>
              <a:t> spacecraft are distributed via a dedicated mailing list in the form of weekly email</a:t>
            </a:r>
          </a:p>
          <a:p>
            <a:r>
              <a:rPr lang="en-US" altLang="ko-KR" sz="1400" dirty="0">
                <a:latin typeface="Calibri" panose="020F0502020204030204" pitchFamily="34" charset="0"/>
              </a:rPr>
              <a:t>2) Attitude state: Epoch, Spin Axis Right </a:t>
            </a:r>
            <a:r>
              <a:rPr lang="en-US" altLang="ko-KR" sz="1400" dirty="0" err="1">
                <a:latin typeface="Calibri" panose="020F0502020204030204" pitchFamily="34" charset="0"/>
              </a:rPr>
              <a:t>Asc</a:t>
            </a:r>
            <a:r>
              <a:rPr lang="en-US" altLang="ko-KR" sz="1400" dirty="0">
                <a:latin typeface="Calibri" panose="020F0502020204030204" pitchFamily="34" charset="0"/>
              </a:rPr>
              <a:t>., Spin Axis Declination, Spin Axis X(Y/Z)</a:t>
            </a:r>
          </a:p>
          <a:p>
            <a:r>
              <a:rPr lang="en-US" altLang="ko-KR" sz="1400" dirty="0">
                <a:latin typeface="Calibri" panose="020F0502020204030204" pitchFamily="34" charset="0"/>
              </a:rPr>
              <a:t>3) Physical state: Epoch, Spin Rate, Total Mass, Fuel Mass, Oxidizer Mass</a:t>
            </a:r>
          </a:p>
          <a:p>
            <a:endParaRPr lang="en-US" altLang="ko-KR" sz="1400" dirty="0">
              <a:latin typeface="Calibri" panose="020F0502020204030204" pitchFamily="34" charset="0"/>
            </a:endParaRPr>
          </a:p>
          <a:p>
            <a:r>
              <a:rPr lang="en-US" altLang="ko-KR" sz="1400" dirty="0">
                <a:latin typeface="Calibri" panose="020F0502020204030204" pitchFamily="34" charset="0"/>
              </a:rPr>
              <a:t>[Products]</a:t>
            </a:r>
          </a:p>
          <a:p>
            <a:r>
              <a:rPr lang="en-US" altLang="ko-KR" sz="1400" dirty="0">
                <a:latin typeface="Calibri" panose="020F0502020204030204" pitchFamily="34" charset="0"/>
              </a:rPr>
              <a:t>- OSSI provides users with a near real-time view of the status of the operational service provided by EUMETSAT.</a:t>
            </a:r>
            <a:endParaRPr lang="ko-KR" altLang="en-US" sz="1400" dirty="0">
              <a:latin typeface="Calibri" panose="020F0502020204030204" pitchFamily="34" charset="0"/>
            </a:endParaRPr>
          </a:p>
          <a:p>
            <a:endParaRPr lang="en-US" altLang="ko-KR" sz="1400" dirty="0">
              <a:latin typeface="Calibri" panose="020F0502020204030204" pitchFamily="34" charset="0"/>
            </a:endParaRPr>
          </a:p>
          <a:p>
            <a:r>
              <a:rPr lang="en-US" altLang="ko-KR" sz="1400" dirty="0">
                <a:latin typeface="Calibri" panose="020F0502020204030204" pitchFamily="34" charset="0"/>
              </a:rPr>
              <a:t>[Calibration]</a:t>
            </a:r>
          </a:p>
          <a:p>
            <a:r>
              <a:rPr lang="en-US" altLang="ko-KR" sz="1400" dirty="0">
                <a:latin typeface="Calibri" panose="020F0502020204030204" pitchFamily="34" charset="0"/>
              </a:rPr>
              <a:t>- MSG/MFG Calibration</a:t>
            </a:r>
          </a:p>
          <a:p>
            <a:r>
              <a:rPr lang="en-US" altLang="ko-KR" sz="1400" dirty="0">
                <a:latin typeface="Calibri" panose="020F0502020204030204" pitchFamily="34" charset="0"/>
              </a:rPr>
              <a:t>- Inter-calibration: Monitored instrument, reference instrument, </a:t>
            </a:r>
            <a:r>
              <a:rPr lang="en-US" altLang="ko-KR" sz="1400" dirty="0" err="1">
                <a:latin typeface="Calibri" panose="020F0502020204030204" pitchFamily="34" charset="0"/>
              </a:rPr>
              <a:t>status,GSICS</a:t>
            </a:r>
            <a:r>
              <a:rPr lang="en-US" altLang="ko-KR" sz="1400" dirty="0">
                <a:latin typeface="Calibri" panose="020F0502020204030204" pitchFamily="34" charset="0"/>
              </a:rPr>
              <a:t> product, documentation</a:t>
            </a:r>
          </a:p>
          <a:p>
            <a:pPr marL="342900" indent="-342900">
              <a:buAutoNum type="arabicParenR"/>
            </a:pPr>
            <a:r>
              <a:rPr lang="en-US" altLang="ko-KR" sz="1400" dirty="0">
                <a:latin typeface="Calibri" panose="020F0502020204030204" pitchFamily="34" charset="0"/>
              </a:rPr>
              <a:t>Instrument Specification</a:t>
            </a:r>
          </a:p>
          <a:p>
            <a:pPr marL="342900" indent="-342900">
              <a:buAutoNum type="arabicParenR"/>
            </a:pPr>
            <a:r>
              <a:rPr lang="en-US" altLang="ko-KR" sz="1400" dirty="0">
                <a:latin typeface="Calibri" panose="020F0502020204030204" pitchFamily="34" charset="0"/>
              </a:rPr>
              <a:t>Instrument Events (database of calibration related events)</a:t>
            </a:r>
          </a:p>
          <a:p>
            <a:pPr marL="342900" indent="-342900">
              <a:buAutoNum type="arabicParenR"/>
            </a:pPr>
            <a:r>
              <a:rPr lang="en-US" altLang="ko-KR" sz="1400" dirty="0">
                <a:latin typeface="Calibri" panose="020F0502020204030204" pitchFamily="34" charset="0"/>
              </a:rPr>
              <a:t>Instrument Monitoring (database or documents with information on the instrument state)</a:t>
            </a:r>
          </a:p>
          <a:p>
            <a:pPr marL="342900" indent="-342900">
              <a:buAutoNum type="arabicParenR"/>
            </a:pPr>
            <a:r>
              <a:rPr lang="en-US" altLang="ko-KR" sz="1400" dirty="0">
                <a:latin typeface="Calibri" panose="020F0502020204030204" pitchFamily="34" charset="0"/>
              </a:rPr>
              <a:t>Data Outgases (graphs with information on instrument outage dates)</a:t>
            </a:r>
          </a:p>
          <a:p>
            <a:pPr marL="342900" indent="-342900">
              <a:buAutoNum type="arabicParenR"/>
            </a:pPr>
            <a:r>
              <a:rPr lang="en-US" altLang="ko-KR" sz="1400" dirty="0">
                <a:latin typeface="Calibri" panose="020F0502020204030204" pitchFamily="34" charset="0"/>
              </a:rPr>
              <a:t>Relevant Documents</a:t>
            </a:r>
          </a:p>
        </p:txBody>
      </p:sp>
    </p:spTree>
    <p:extLst>
      <p:ext uri="{BB962C8B-B14F-4D97-AF65-F5344CB8AC3E}">
        <p14:creationId xmlns:p14="http://schemas.microsoft.com/office/powerpoint/2010/main" val="27598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1524000" y="6524"/>
            <a:ext cx="9144000" cy="902196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NSMC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90" y="1916832"/>
            <a:ext cx="6018839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47528" y="1032991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satellite.nsmc.org.cn/</a:t>
            </a:r>
            <a:r>
              <a:rPr lang="en-US" altLang="ko-KR" sz="1400" dirty="0" err="1">
                <a:latin typeface="Calibri" panose="020F0502020204030204" pitchFamily="34" charset="0"/>
              </a:rPr>
              <a:t>PortalSite</a:t>
            </a:r>
            <a:r>
              <a:rPr lang="en-US" altLang="ko-KR" sz="1400" dirty="0">
                <a:latin typeface="Calibri" panose="020F0502020204030204" pitchFamily="34" charset="0"/>
              </a:rPr>
              <a:t>/gallery/monitorparameter.aspx</a:t>
            </a:r>
          </a:p>
          <a:p>
            <a:r>
              <a:rPr lang="ko-KR" altLang="en-US" sz="1400" dirty="0">
                <a:latin typeface="Calibri" panose="020F0502020204030204" pitchFamily="34" charset="0"/>
              </a:rPr>
              <a:t>     → </a:t>
            </a:r>
            <a:r>
              <a:rPr lang="en-US" altLang="ko-KR" sz="1400" dirty="0">
                <a:latin typeface="Calibri" panose="020F0502020204030204" pitchFamily="34" charset="0"/>
              </a:rPr>
              <a:t>need to log-in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3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61470" y="274649"/>
            <a:ext cx="5549052" cy="750973"/>
          </a:xfrm>
        </p:spPr>
        <p:txBody>
          <a:bodyPr/>
          <a:lstStyle/>
          <a:p>
            <a:r>
              <a:rPr lang="en-US" altLang="ko-KR" sz="4000" b="1" dirty="0"/>
              <a:t>Template based on ICVS</a:t>
            </a:r>
            <a:endParaRPr lang="ko-KR" altLang="en-US" sz="40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7022" y="1914567"/>
            <a:ext cx="11189457" cy="40626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</a:rPr>
              <a:t>Monitors over 400 parameters for 28 instruments onboard NOAA/METOP/SNPP satellites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altLang="ko-KR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altLang="ko-KR" sz="2800" b="1" dirty="0">
                <a:latin typeface="Calibri" panose="020F0502020204030204" pitchFamily="34" charset="0"/>
              </a:rPr>
              <a:t>Spacecraft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altLang="ko-KR" sz="2400" dirty="0" smtClean="0">
                <a:latin typeface="Calibri" panose="020F0502020204030204" pitchFamily="34" charset="0"/>
              </a:rPr>
              <a:t>Monitoring and trending </a:t>
            </a:r>
            <a:r>
              <a:rPr lang="en-US" altLang="ko-KR" sz="2400" dirty="0" smtClean="0">
                <a:latin typeface="Calibri" panose="020F0502020204030204" pitchFamily="34" charset="0"/>
              </a:rPr>
              <a:t>GEOs/LEOs </a:t>
            </a:r>
            <a:r>
              <a:rPr lang="en-US" altLang="ko-KR" sz="2400" dirty="0">
                <a:latin typeface="Calibri" panose="020F0502020204030204" pitchFamily="34" charset="0"/>
              </a:rPr>
              <a:t>spacecraft parameters</a:t>
            </a:r>
            <a:endParaRPr lang="en-US" altLang="ko-KR" sz="2400" dirty="0" smtClean="0">
              <a:latin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ko-KR" sz="2800" b="1" dirty="0">
                <a:latin typeface="Calibri" panose="020F0502020204030204" pitchFamily="34" charset="0"/>
              </a:rPr>
              <a:t>Instruments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altLang="ko-KR" sz="2400" dirty="0" smtClean="0">
                <a:latin typeface="Calibri" panose="020F0502020204030204" pitchFamily="34" charset="0"/>
              </a:rPr>
              <a:t>Monitoring and Trending instrument house-keeping and telemetry parameters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altLang="ko-KR" sz="2400" dirty="0" smtClean="0">
                <a:latin typeface="Calibri" panose="020F0502020204030204" pitchFamily="34" charset="0"/>
              </a:rPr>
              <a:t>Anomaly events, automatically sending warning message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altLang="ko-KR" sz="2400" dirty="0" smtClean="0">
                <a:latin typeface="Calibri" panose="020F0502020204030204" pitchFamily="34" charset="0"/>
              </a:rPr>
              <a:t>SDR</a:t>
            </a:r>
            <a:r>
              <a:rPr lang="en-US" altLang="ko-KR" dirty="0" smtClean="0">
                <a:latin typeface="Calibri" panose="020F0502020204030204" pitchFamily="34" charset="0"/>
              </a:rPr>
              <a:t>(Sensor Data Records)</a:t>
            </a:r>
            <a:r>
              <a:rPr lang="en-US" altLang="ko-KR" sz="2400" dirty="0" smtClean="0">
                <a:latin typeface="Calibri" panose="020F0502020204030204" pitchFamily="34" charset="0"/>
              </a:rPr>
              <a:t> data quality with respect to NWP</a:t>
            </a:r>
            <a:r>
              <a:rPr lang="en-US" altLang="ko-KR" dirty="0" smtClean="0">
                <a:latin typeface="Calibri" panose="020F0502020204030204" pitchFamily="34" charset="0"/>
              </a:rPr>
              <a:t>(Numerical weather prediction model)</a:t>
            </a:r>
            <a:r>
              <a:rPr lang="en-US" altLang="ko-KR" sz="2400" dirty="0" smtClean="0">
                <a:latin typeface="Calibri" panose="020F0502020204030204" pitchFamily="34" charset="0"/>
              </a:rPr>
              <a:t> simulations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altLang="ko-KR" sz="2400" dirty="0" smtClean="0">
                <a:latin typeface="Calibri" panose="020F0502020204030204" pitchFamily="34" charset="0"/>
              </a:rPr>
              <a:t>State-of-the art Cal/Val sciences</a:t>
            </a:r>
            <a:endParaRPr lang="ko-KR" altLang="en-US" sz="2400" dirty="0">
              <a:latin typeface="Calibri" panose="020F050202020403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08001" y="1276099"/>
            <a:ext cx="10487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2800" b="1" dirty="0">
                <a:solidFill>
                  <a:srgbClr val="0000FF"/>
                </a:solidFill>
                <a:latin typeface="Calibri" panose="020F0502020204030204" pitchFamily="34" charset="0"/>
              </a:rPr>
              <a:t>Template based on NOAA Integrated Cal/Val System (ICVS)</a:t>
            </a:r>
          </a:p>
        </p:txBody>
      </p:sp>
    </p:spTree>
    <p:extLst>
      <p:ext uri="{BB962C8B-B14F-4D97-AF65-F5344CB8AC3E}">
        <p14:creationId xmlns:p14="http://schemas.microsoft.com/office/powerpoint/2010/main" val="60116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b="1" dirty="0"/>
              <a:t>Topics to decide</a:t>
            </a:r>
            <a:endParaRPr lang="ko-KR" altLang="en-US" sz="4000" b="1" dirty="0"/>
          </a:p>
        </p:txBody>
      </p:sp>
      <p:sp>
        <p:nvSpPr>
          <p:cNvPr id="4" name="직사각형 3"/>
          <p:cNvSpPr/>
          <p:nvPr/>
        </p:nvSpPr>
        <p:spPr>
          <a:xfrm>
            <a:off x="711200" y="1406599"/>
            <a:ext cx="1072444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ko-KR" sz="2800" dirty="0">
                <a:latin typeface="Calibri" panose="020F0502020204030204" pitchFamily="34" charset="0"/>
              </a:rPr>
              <a:t>To introduce CGMS agencies (e.g. NOAA, CMA, EUMETSAT, JMA/KMA (internal ones)) systems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ko-KR" sz="2800" dirty="0">
                <a:latin typeface="Calibri" panose="020F0502020204030204" pitchFamily="34" charset="0"/>
              </a:rPr>
              <a:t>To prepare the GSICS recommendation of "specification and methodologies“</a:t>
            </a: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To consider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which parameters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which 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algorithms </a:t>
            </a:r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(SNR, NEdT …)</a:t>
            </a:r>
            <a:endParaRPr lang="en-US" altLang="ko-KR" sz="24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update frequency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range of x-axis </a:t>
            </a:r>
            <a:r>
              <a:rPr lang="en-US" altLang="ko-K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(# orbits, 30 days, 1 years..)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data frequency </a:t>
            </a:r>
            <a:r>
              <a:rPr lang="en-US" altLang="ko-K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(average of daily, monthly?…)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and so 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7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b="1" dirty="0">
                <a:solidFill>
                  <a:schemeClr val="tx1"/>
                </a:solidFill>
              </a:rPr>
              <a:t>Spacecraft 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408623"/>
              </p:ext>
            </p:extLst>
          </p:nvPr>
        </p:nvGraphicFramePr>
        <p:xfrm>
          <a:off x="395111" y="1179513"/>
          <a:ext cx="11322756" cy="506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5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38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Parameters</a:t>
                      </a:r>
                    </a:p>
                  </a:txBody>
                  <a:tcPr marL="89613" marR="8961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Sub-parameters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Period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91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Spacecraft description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Launch data, orbit,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design lifetime, channel, power, mass, etc.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3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Orbit State Telemetry</a:t>
                      </a: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Beta Angle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CDH-RF Comm. Telemetry 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Command RX Baseplate Temperature/Receiver Signal Strength/Receiver Loop Stress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6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HRD Transmitter Telemetry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HRD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Tx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RF Signal Strength,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NB Tim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Tx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RF Signal Strength,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SMD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Tx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RF Signal Strength, 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6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Bus Critical Telemetry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PUMA* Bus Voltage/Total Bus Current/Battery Voltage,/Battery Pressure,</a:t>
                      </a:r>
                    </a:p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Wheel speed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Direction,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Gyro(TARA) Motor Current, Reaction Wheel Motor Current, System Pressure, Propulsion Deck –Z Temperature, Propulsion Tank Temperature, etc.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47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ADCS Housekeeping High Rate Telemetry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Star Tracker Maximum Residual, Total System Momentum, etc.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47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DSEP* Instrument Power Control Telemetry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DSEP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Current(each sensor), 8s Second Separated, etc.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60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PUMA Configuration Telemetry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PUMA Payload Bus Current/Array Current/Array Temperature/Bus Voltage/Essential Bus Current/Safe Mode Bus Current/NEB&amp;HZB Current, etc.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3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Temperature Telemetry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Temp. Telemetry TX Baseplate/HRD TX Baseplate/SMD TX Baseplate, etc.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39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ATMS/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CrIS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/VIIRS/OMPS/CERES</a:t>
                      </a:r>
                    </a:p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S/C Telemetry Temperature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Each sensor 10-Day All indices (scan drive mechanism temp., Band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RX Shelf Temp., Baseplate Temp., Survival Heater Temp., Telescope Motor Survival Heater Temp., Optics Housing Temp., Thermistor Temp., Detector Survival Temp., 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34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Spacecraft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Monitoring Parameters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 Scan Level Spacecraft Monitoring – Diary/Telemetry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13" marR="8961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594846" y="6234739"/>
            <a:ext cx="32095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>
                <a:latin typeface="Calibri" panose="020F0502020204030204" pitchFamily="34" charset="0"/>
              </a:rPr>
              <a:t>* PUMA: Power Usage and Management Assembly</a:t>
            </a:r>
          </a:p>
          <a:p>
            <a:r>
              <a:rPr lang="en-US" altLang="ko-KR" sz="1100" dirty="0">
                <a:latin typeface="Calibri" panose="020F0502020204030204" pitchFamily="34" charset="0"/>
              </a:rPr>
              <a:t>* DSEP: Distribution and Support Electronics Package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9828925" y="0"/>
            <a:ext cx="1929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0000FF"/>
                </a:solidFill>
                <a:latin typeface="Calibri" panose="020F0502020204030204" pitchFamily="34" charset="0"/>
              </a:rPr>
              <a:t>Template Example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16628" y="240782"/>
            <a:ext cx="7265773" cy="750973"/>
          </a:xfrm>
        </p:spPr>
        <p:txBody>
          <a:bodyPr/>
          <a:lstStyle/>
          <a:p>
            <a:r>
              <a:rPr lang="en-US" altLang="ko-KR" sz="4000" b="1" dirty="0">
                <a:solidFill>
                  <a:schemeClr val="tx1"/>
                </a:solidFill>
              </a:rPr>
              <a:t>Sensors</a:t>
            </a:r>
            <a:endParaRPr lang="ko-KR" altLang="en-US" sz="4000" dirty="0"/>
          </a:p>
        </p:txBody>
      </p:sp>
      <p:graphicFrame>
        <p:nvGraphicFramePr>
          <p:cNvPr id="5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514742"/>
              </p:ext>
            </p:extLst>
          </p:nvPr>
        </p:nvGraphicFramePr>
        <p:xfrm>
          <a:off x="428977" y="1179513"/>
          <a:ext cx="11329065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5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7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Parameters</a:t>
                      </a:r>
                    </a:p>
                  </a:txBody>
                  <a:tcPr marL="89661" marR="8966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Sub-parameters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Period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Instrument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description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Mission, Ch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annels, Wavelength, band pass, accuracy, SNR, FOV @ Nadir/EOS, SRF, Products, scan rate, scan type, service status, etc.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Instrument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health status telemetry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u="sng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Antenna drive motor</a:t>
                      </a:r>
                      <a:r>
                        <a:rPr lang="en-US" altLang="ko-KR" sz="1400" u="sng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current, 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signal processing voltage, </a:t>
                      </a:r>
                      <a:r>
                        <a:rPr lang="en-US" altLang="ko-KR" sz="1400" u="sng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phase lock loop voltage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electronic bias, Hot Pixel Percentage, Dark Current Average/Std. Dev., Readout Noise, Smear Average/Std. Dev., etc.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 provided…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Instrument Temperature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Mixer/IF Amplifier, Local oscillator,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RF MUX, RF shelf, Scan motor,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Current,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tc.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Radiance/Tb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or</a:t>
                      </a:r>
                      <a:r>
                        <a:rPr lang="ko-KR" alt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Image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&amp;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stability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(Daily Avg.)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7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Radiance/Tb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or</a:t>
                      </a:r>
                      <a:r>
                        <a:rPr lang="ko-KR" alt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Image </a:t>
                      </a:r>
                      <a:r>
                        <a:rPr lang="en-US" altLang="ko-KR" sz="14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NEdT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&amp; stability (Forward/Reverse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Avg./Maximal </a:t>
                      </a:r>
                      <a:r>
                        <a:rPr lang="en-US" altLang="ko-KR" sz="140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NEdN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since Midnight)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Science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Calibration Variables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Daily/Hourly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ICT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(BB/SD) Count and Temperature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&amp; Stability, Consistency, Trend (Daily Avg.)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Daily/Hourly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Warm Count / Space View Count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&amp; 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NEdN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Gain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Calibration Gain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PRT Temperature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Valid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PRT* Temp. Counts (Daily Avg.)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44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Data Product Quality Flags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Granule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level, scan level, pixel level quality flags, etc.</a:t>
                      </a: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Quality Flags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Overall, Scan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Level, Radiometric, Spectral, Geo, RDR Invalidity, Imaginary Radiance, FCD Detection, Day/Night,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Lunar Intrusion/Solar Eclipse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flag, 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Bias Characterization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Observation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vs. RTM simulations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Daily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661" marR="8966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7134853" y="6127078"/>
            <a:ext cx="301556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>
                <a:latin typeface="Calibri" panose="020F0502020204030204" pitchFamily="34" charset="0"/>
              </a:rPr>
              <a:t>* RDR: Raw Data Records</a:t>
            </a:r>
          </a:p>
          <a:p>
            <a:r>
              <a:rPr lang="en-US" altLang="ko-KR" sz="1050" dirty="0">
                <a:latin typeface="Calibri" panose="020F0502020204030204" pitchFamily="34" charset="0"/>
              </a:rPr>
              <a:t>* SDR: Sensor data Records</a:t>
            </a:r>
          </a:p>
          <a:p>
            <a:r>
              <a:rPr lang="en-US" altLang="ko-KR" sz="1050" dirty="0">
                <a:latin typeface="Calibri" panose="020F0502020204030204" pitchFamily="34" charset="0"/>
              </a:rPr>
              <a:t>* TDR: Temperature Data Records</a:t>
            </a:r>
          </a:p>
          <a:p>
            <a:r>
              <a:rPr lang="en-US" altLang="ko-KR" sz="1050" dirty="0">
                <a:latin typeface="Calibri" panose="020F0502020204030204" pitchFamily="34" charset="0"/>
              </a:rPr>
              <a:t>* PRT: Blackbody platinum resistance thermometer</a:t>
            </a:r>
            <a:endParaRPr lang="ko-KR" altLang="en-US" sz="1050" dirty="0">
              <a:latin typeface="Calibri" panose="020F0502020204030204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828925" y="0"/>
            <a:ext cx="1929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0000FF"/>
                </a:solidFill>
                <a:latin typeface="Calibri" panose="020F0502020204030204" pitchFamily="34" charset="0"/>
              </a:rPr>
              <a:t>Template Example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331921"/>
              </p:ext>
            </p:extLst>
          </p:nvPr>
        </p:nvGraphicFramePr>
        <p:xfrm>
          <a:off x="349957" y="307776"/>
          <a:ext cx="11446931" cy="6879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5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6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ATMS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CrIS</a:t>
                      </a:r>
                      <a:endParaRPr lang="ko-KR" altLang="en-US" sz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CrIS</a:t>
                      </a:r>
                      <a:r>
                        <a:rPr lang="en-US" altLang="ko-KR" sz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FSR</a:t>
                      </a:r>
                      <a:endParaRPr lang="ko-KR" altLang="en-US" sz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VIIRS</a:t>
                      </a:r>
                      <a:endParaRPr lang="ko-KR" altLang="en-US" sz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OMPS</a:t>
                      </a:r>
                      <a:endParaRPr lang="ko-KR" altLang="en-US" sz="12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Receiver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Shelf PRTs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RDR Housekeeping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Variables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RDR Impulse Noise Count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Granule version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Dark Look-up Table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Main Motor Position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Inteferogram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Quality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Fringe Count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RSB H Factor</a:t>
                      </a:r>
                      <a:endParaRPr lang="ko-KR" altLang="en-US" sz="105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49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RDR 2-Wire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PRT Temperature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OMA Structure Temp. (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Hrly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Avg.), Stage Cooler Temp. (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Hrly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Avg.), Beam Splitter/Scan Baffle/Telescope Temp. (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Hrly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Avg.), Servo Error daily or Avg. </a:t>
                      </a:r>
                      <a:r>
                        <a:rPr lang="en-US" altLang="ko-KR" sz="1050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etc</a:t>
                      </a:r>
                      <a:endParaRPr lang="ko-KR" altLang="en-US" sz="105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ES ZPD Fringe Count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RSB F Factor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(ICVS vs. </a:t>
                      </a:r>
                      <a:r>
                        <a:rPr lang="en-US" altLang="ko-KR" sz="105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Oper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ko-KR" altLang="en-US" sz="105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Table Version and ID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1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RDR Telemetry Health and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Status (Scan drive,,,)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Allan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NEDN ICT Real Orbital Avg.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ES ZPD Amplitude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RSB F Factor</a:t>
                      </a:r>
                    </a:p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altLang="ko-KR" sz="1050" dirty="0" err="1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Oper</a:t>
                      </a: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vs. RSB Auto Cal)</a:t>
                      </a:r>
                      <a:endParaRPr lang="ko-KR" altLang="en-US" sz="105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Linearity Calibration Reference LED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1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TDR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Data Quality Flag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Allan NEDN ICT Imaginary Orbital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Avg.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Moving Window</a:t>
                      </a:r>
                      <a:r>
                        <a:rPr lang="en-US" altLang="ko-KR" sz="1050" baseline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Size</a:t>
                      </a:r>
                      <a:endParaRPr lang="ko-KR" altLang="en-US" sz="105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RSB F Factor</a:t>
                      </a:r>
                    </a:p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(ICVS vs. RSB Auto Cal)</a:t>
                      </a:r>
                      <a:endParaRPr lang="ko-KR" altLang="en-US" sz="105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Solar Degradation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TDR Operational Mode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Flag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Allan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NEDN DS Real Orbital Avg.</a:t>
                      </a:r>
                      <a:endParaRPr lang="ko-KR" altLang="en-US" sz="105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Moving Window Spectral Stability</a:t>
                      </a:r>
                      <a:endParaRPr lang="ko-KR" altLang="en-US" sz="105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da-DK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RSB ICVS Det F Factor</a:t>
                      </a:r>
                      <a:endParaRPr lang="ko-KR" altLang="en-US" sz="105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Nadir System Operational State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61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TDR Daily Global O-B Bias (ECMWF)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Allan NEDN DS Imaginary Orbital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Avg.</a:t>
                      </a:r>
                      <a:endParaRPr lang="ko-KR" altLang="en-US" sz="105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ES Spectral Radiance/BT</a:t>
                      </a:r>
                      <a:endParaRPr lang="ko-KR" altLang="en-US" sz="105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RSB Lunar Band Ratio</a:t>
                      </a:r>
                      <a:endParaRPr lang="ko-KR" altLang="en-US" sz="105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Nadir System Table Version and ID</a:t>
                      </a:r>
                      <a:endParaRPr lang="ko-KR" altLang="en-US" sz="105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1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TDR Monthly Global O-B Bias(GPS-RO)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Gain Orbit Avg.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Calibration </a:t>
                      </a:r>
                      <a:r>
                        <a:rPr lang="en-US" altLang="ko-KR" sz="1050" baseline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(Daily Avg. Normalized NEDN, 8s Avg. Normalized NEDN)</a:t>
                      </a:r>
                      <a:endParaRPr lang="ko-KR" altLang="en-US" sz="105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TEB F Factor</a:t>
                      </a:r>
                      <a:endParaRPr lang="ko-KR" altLang="en-US" sz="105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Nadir System Temperature/Voltage/Currents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49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TDR Inter-sensor Bias (SNO)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Offset Orbit avg.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DNB Trend</a:t>
                      </a:r>
                      <a:endParaRPr lang="ko-KR" altLang="en-US" sz="105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Suite Software Version Control/Operational State/Temperature/Voltages/Currents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4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RDR Dwell Telemetry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Mapped Variables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Circuit Card Assembly Temperature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Mgll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06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GEO Quality Flag (QF1)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Quality Flag Scan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Level/Overall/Radiometric/Spectral/Geo/RDR/Bit Trim/Imaginary Radiance/FCE Detection/FCE Correction/Day and Night/Impulse Noise Count/Fringe Count/ES ZPD Fringe Count/ES ZPD Amplitude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Scan Cavity Baffle Temperature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4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GEO </a:t>
                      </a:r>
                      <a:r>
                        <a:rPr lang="en-US" altLang="ko-KR" sz="105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Misc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Moving Window</a:t>
                      </a:r>
                      <a:r>
                        <a:rPr lang="en-US" altLang="ko-KR" sz="1050" baseline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Size</a:t>
                      </a:r>
                      <a:endParaRPr lang="ko-KR" altLang="en-US" sz="105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SDR TEB O-B (ECMWF)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4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Scan Drive Status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Moving Window Spectral Stability</a:t>
                      </a:r>
                      <a:endParaRPr lang="ko-KR" altLang="en-US" sz="105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GEO QF Status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483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ES Spectral Radiance/BT</a:t>
                      </a:r>
                      <a:endParaRPr lang="ko-KR" altLang="en-US" sz="105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RDR Scan Sync Loss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3154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Calibration:</a:t>
                      </a:r>
                      <a:r>
                        <a:rPr lang="en-US" altLang="ko-KR" sz="1050" baseline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(Daily Avg. Normalized NEDN, 8s Avg. Normalized NEDN)</a:t>
                      </a:r>
                      <a:endParaRPr lang="ko-KR" altLang="en-US" sz="105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* Presently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unavailable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12918">
                <a:tc>
                  <a:txBody>
                    <a:bodyPr/>
                    <a:lstStyle/>
                    <a:p>
                      <a:endParaRPr lang="ko-KR" altLang="en-US" sz="105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Processing</a:t>
                      </a:r>
                      <a:r>
                        <a:rPr lang="en-US" altLang="ko-KR" sz="105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log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altLang="ko-KR" sz="105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10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VIIRS Radiometric Calibration</a:t>
                      </a:r>
                    </a:p>
                    <a:p>
                      <a:r>
                        <a:rPr lang="en-US" altLang="ko-KR" sz="105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H-factor: Solar Diffuser degradation factor</a:t>
                      </a:r>
                    </a:p>
                    <a:p>
                      <a:r>
                        <a:rPr lang="en-US" altLang="ko-KR" sz="105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F-factor: Radiometric calibration coefficient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9957" y="3"/>
            <a:ext cx="9382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00FF"/>
                </a:solidFill>
                <a:latin typeface="Calibri" panose="020F0502020204030204" pitchFamily="34" charset="0"/>
              </a:rPr>
              <a:t>Parameters that are not regarded as intersection portion among the instruments</a:t>
            </a:r>
            <a:endParaRPr lang="ko-KR" altLang="en-US" sz="14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2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24000" y="1252322"/>
            <a:ext cx="9144000" cy="141277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for performance monitoring “specification and requirements”</a:t>
            </a:r>
            <a:endParaRPr lang="ko-KR" alt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2" descr="C:\Users\miu\Dropbox\gsics_WG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784" y="330201"/>
            <a:ext cx="2815396" cy="719666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>
            <a:off x="2495600" y="2721543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Response to GSICS-EP-18.A01 and A.GRWG.2018.10b.1</a:t>
            </a:r>
            <a:endParaRPr lang="ko-K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132489" y="5761441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Presented at 2018 GSICS-EP-19 meeting</a:t>
            </a:r>
            <a:endParaRPr lang="ko-KR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03111" y="3477049"/>
            <a:ext cx="10430178" cy="132343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rgbClr val="C00000"/>
                </a:solidFill>
                <a:latin typeface="Calibri" pitchFamily="34" charset="0"/>
                <a:cs typeface="Calibri" panose="020F0502020204030204" pitchFamily="34" charset="0"/>
              </a:rPr>
              <a:t>GSICS-EP-18.A01 : </a:t>
            </a:r>
            <a:r>
              <a:rPr lang="en-US" altLang="ko-KR" sz="2000" dirty="0">
                <a:latin typeface="Calibri" pitchFamily="34" charset="0"/>
              </a:rPr>
              <a:t>GRWG to prepare specifications and methodologies for CGMS agency development of operational </a:t>
            </a:r>
            <a:r>
              <a:rPr lang="en-US" altLang="ko-KR" sz="2000" dirty="0" smtClean="0">
                <a:latin typeface="Calibri" pitchFamily="34" charset="0"/>
              </a:rPr>
              <a:t>instrument </a:t>
            </a:r>
            <a:r>
              <a:rPr lang="en-US" altLang="ko-KR" sz="2000" dirty="0">
                <a:latin typeface="Calibri" pitchFamily="34" charset="0"/>
              </a:rPr>
              <a:t>performance monitoring systems</a:t>
            </a:r>
            <a:endParaRPr lang="en-US" altLang="ko-KR" sz="2000" b="1" dirty="0">
              <a:solidFill>
                <a:srgbClr val="C00000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en-US" altLang="ko-KR" sz="2000" b="1" dirty="0">
                <a:solidFill>
                  <a:srgbClr val="C00000"/>
                </a:solidFill>
                <a:latin typeface="Calibri" pitchFamily="34" charset="0"/>
                <a:cs typeface="Calibri" panose="020F0502020204030204" pitchFamily="34" charset="0"/>
              </a:rPr>
              <a:t>A.GRWG.2018.10b.1: </a:t>
            </a:r>
            <a:r>
              <a:rPr lang="en-US" altLang="ko-KR" sz="2000" dirty="0">
                <a:latin typeface="Calibri" pitchFamily="34" charset="0"/>
                <a:cs typeface="Calibri" panose="020F0502020204030204" pitchFamily="34" charset="0"/>
              </a:rPr>
              <a:t>GRWG Chair to coordinate each agency to provide </a:t>
            </a:r>
            <a:r>
              <a:rPr lang="en-US" altLang="ko-KR" sz="2000" u="sng" dirty="0">
                <a:solidFill>
                  <a:srgbClr val="0000FF"/>
                </a:solidFill>
                <a:latin typeface="Calibri" pitchFamily="34" charset="0"/>
                <a:cs typeface="Calibri" panose="020F0502020204030204" pitchFamily="34" charset="0"/>
              </a:rPr>
              <a:t>to define minimum information</a:t>
            </a:r>
            <a:r>
              <a:rPr lang="en-US" altLang="ko-KR" sz="2000" dirty="0">
                <a:latin typeface="Calibri" pitchFamily="34" charset="0"/>
                <a:cs typeface="Calibri" panose="020F0502020204030204" pitchFamily="34" charset="0"/>
              </a:rPr>
              <a:t> for performance monitoring “specification and requirements” by 15 May 2018.</a:t>
            </a:r>
          </a:p>
        </p:txBody>
      </p:sp>
    </p:spTree>
    <p:extLst>
      <p:ext uri="{BB962C8B-B14F-4D97-AF65-F5344CB8AC3E}">
        <p14:creationId xmlns:p14="http://schemas.microsoft.com/office/powerpoint/2010/main" val="55423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96712" y="-16641"/>
            <a:ext cx="10080052" cy="589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smtClean="0">
                <a:latin typeface="Calibri" pitchFamily="34" charset="0"/>
              </a:rPr>
              <a:t>Summary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496711" y="4117339"/>
            <a:ext cx="955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>
                <a:latin typeface="Calibri" pitchFamily="34" charset="0"/>
              </a:rPr>
              <a:t>Reference used to collect information for performance monitoring</a:t>
            </a: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990114"/>
              </p:ext>
            </p:extLst>
          </p:nvPr>
        </p:nvGraphicFramePr>
        <p:xfrm>
          <a:off x="327377" y="4557112"/>
          <a:ext cx="1158240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CMA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EUMETSAT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ISRO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JMA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KMA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NOAA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7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Monitoring System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Daily report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</a:t>
                      </a:r>
                      <a:r>
                        <a:rPr lang="en-US" altLang="ko-K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system</a:t>
                      </a:r>
                    </a:p>
                    <a:p>
                      <a:pPr algn="ctr" latinLnBrk="1"/>
                      <a:r>
                        <a:rPr lang="en-US" altLang="ko-K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(+e-mail)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system</a:t>
                      </a:r>
                      <a:endParaRPr lang="ko-KR" altLang="en-US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ICVS, </a:t>
                      </a:r>
                      <a:r>
                        <a:rPr lang="en-US" altLang="ko-K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GOES system </a:t>
                      </a:r>
                    </a:p>
                    <a:p>
                      <a:pPr algn="ctr" latinLnBrk="1"/>
                      <a:r>
                        <a:rPr lang="en-US" altLang="ko-K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(+e-mail)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757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http://gsics.nsmc.org.cn/portal/en/fycv/ipm.html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http://oiswww.eumetsat.org/epsreports/html/index.php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http://www.data.jma.go.jp/mscweb/en/operation/calibration_portal.html</a:t>
                      </a:r>
                      <a:endParaRPr lang="en-US" altLang="ko-KR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http://nmsc.kma.go.kr/html/homepage/ko/chollian/Quality/selectQuality.do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itchFamily="2" charset="2"/>
                        <a:buNone/>
                      </a:pPr>
                      <a:r>
                        <a:rPr lang="en-US" altLang="ko-K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/>
                        </a:rPr>
                        <a:t>https://www.star.nesdis.noaa.gov/GOESCal/index.php</a:t>
                      </a:r>
                      <a:endParaRPr lang="en-US" altLang="ko-KR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r>
                        <a:rPr lang="en-US" altLang="ko-KR" sz="14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/>
                        </a:rPr>
                        <a:t>https://www.star.nesdis.noaa.gov/icvs/</a:t>
                      </a:r>
                      <a:endParaRPr lang="en-US" altLang="ko-KR" sz="1400" b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70303"/>
              </p:ext>
            </p:extLst>
          </p:nvPr>
        </p:nvGraphicFramePr>
        <p:xfrm>
          <a:off x="327378" y="607992"/>
          <a:ext cx="115824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4390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u"/>
                      </a:pPr>
                      <a:r>
                        <a:rPr lang="en-US" altLang="ko-KR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The</a:t>
                      </a: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report</a:t>
                      </a:r>
                      <a:r>
                        <a:rPr lang="en-US" altLang="ko-KR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is based on ICVS(Integrated Calibration/Validation System)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</a:rPr>
                        <a:t>  * ICVS monitors over 400 parameters for 28 instrument onboard(NOAA/</a:t>
                      </a:r>
                      <a:r>
                        <a:rPr lang="en-US" altLang="ko-KR" sz="18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</a:rPr>
                        <a:t>MetOp</a:t>
                      </a:r>
                      <a:r>
                        <a:rPr lang="en-US" altLang="ko-KR" sz="1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pitchFamily="34" charset="0"/>
                        </a:rPr>
                        <a:t>/SNPP)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u"/>
                      </a:pPr>
                      <a:r>
                        <a:rPr lang="en-US" altLang="ko-KR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Parameters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can be categorized</a:t>
                      </a: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into </a:t>
                      </a:r>
                      <a:r>
                        <a:rPr lang="en-US" altLang="ko-KR" sz="1800" b="0" u="sng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a)</a:t>
                      </a: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altLang="ko-KR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Instrument Healthy Status, </a:t>
                      </a:r>
                      <a:r>
                        <a:rPr lang="en-US" altLang="ko-KR" sz="1800" b="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b)</a:t>
                      </a:r>
                      <a:r>
                        <a:rPr lang="en-US" altLang="ko-KR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Radiometric and Geometric Calibration data/quality,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                                                                    </a:t>
                      </a:r>
                      <a:r>
                        <a:rPr lang="en-US" altLang="ko-KR" sz="1800" b="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c)</a:t>
                      </a:r>
                      <a:r>
                        <a:rPr lang="en-US" altLang="ko-KR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Inter(Vicarious)-Calibration, </a:t>
                      </a:r>
                      <a:r>
                        <a:rPr lang="en-US" altLang="ko-KR" sz="1800" b="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d)</a:t>
                      </a:r>
                      <a:r>
                        <a:rPr lang="en-US" altLang="ko-KR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Product(lv1b) data/quality</a:t>
                      </a: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and so on</a:t>
                      </a:r>
                      <a:endParaRPr lang="en-US" altLang="ko-KR" sz="18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u"/>
                      </a:pPr>
                      <a:r>
                        <a:rPr lang="en-US" altLang="ko-KR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Status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of </a:t>
                      </a:r>
                      <a:r>
                        <a:rPr lang="en-US" altLang="ko-KR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Monitoring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system</a:t>
                      </a:r>
                      <a:endParaRPr lang="en-US" altLang="ko-KR" sz="18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- CMA: external system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- EUMETSAT: external system(</a:t>
                      </a:r>
                      <a:r>
                        <a:rPr lang="en-US" altLang="ko-KR" sz="1800" b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MetOp</a:t>
                      </a: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/IASI, GOME-2,ASCAT)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- ISRO: could not find the web yet, but maybe internal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- JMA: Internal(Maybe main)/External system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- KMA: Internal(main)/External system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8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itchFamily="34" charset="0"/>
                        </a:rPr>
                        <a:t> - NOAA: ICVS, GOES calibration system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803904" y="662377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EFBF7BD-53F0-4255-9DDF-000D884772E1}" type="slidenum">
              <a:rPr lang="ko-KR" altLang="en-US" sz="1100">
                <a:latin typeface="Arial Narrow" pitchFamily="34" charset="0"/>
              </a:rPr>
              <a:pPr algn="r"/>
              <a:t>9</a:t>
            </a:fld>
            <a:endParaRPr lang="ko-KR" altLang="en-US" sz="1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485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33006</TotalTime>
  <Words>3714</Words>
  <Application>Microsoft Office PowerPoint</Application>
  <PresentationFormat>와이드스크린</PresentationFormat>
  <Paragraphs>599</Paragraphs>
  <Slides>23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1" baseType="lpstr">
      <vt:lpstr>ＭＳ 明朝</vt:lpstr>
      <vt:lpstr>맑은 고딕</vt:lpstr>
      <vt:lpstr>Arial</vt:lpstr>
      <vt:lpstr>Arial Narrow</vt:lpstr>
      <vt:lpstr>Calibri</vt:lpstr>
      <vt:lpstr>Cambria Math</vt:lpstr>
      <vt:lpstr>Wingdings</vt:lpstr>
      <vt:lpstr>Default Design</vt:lpstr>
      <vt:lpstr>Specifications and methodologies of instrument performance monitoring systems Information for performance monitoring “specification and requirements”</vt:lpstr>
      <vt:lpstr>GSICS-EP Action-01</vt:lpstr>
      <vt:lpstr>Template based on ICVS</vt:lpstr>
      <vt:lpstr>Topics to decide</vt:lpstr>
      <vt:lpstr>Spacecraft </vt:lpstr>
      <vt:lpstr>Sensors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NEdT</vt:lpstr>
      <vt:lpstr>KMA</vt:lpstr>
      <vt:lpstr>PowerPoint 프레젠테이션</vt:lpstr>
      <vt:lpstr>EUMETSAT</vt:lpstr>
      <vt:lpstr>NSMC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Dohy</cp:lastModifiedBy>
  <cp:revision>948</cp:revision>
  <dcterms:created xsi:type="dcterms:W3CDTF">2004-06-10T15:46:18Z</dcterms:created>
  <dcterms:modified xsi:type="dcterms:W3CDTF">2019-03-08T05:51:43Z</dcterms:modified>
</cp:coreProperties>
</file>