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98" r:id="rId3"/>
    <p:sldId id="264" r:id="rId4"/>
    <p:sldId id="266" r:id="rId5"/>
    <p:sldId id="267" r:id="rId6"/>
    <p:sldId id="269" r:id="rId7"/>
    <p:sldId id="257" r:id="rId8"/>
    <p:sldId id="288" r:id="rId9"/>
    <p:sldId id="282" r:id="rId10"/>
    <p:sldId id="283" r:id="rId11"/>
    <p:sldId id="281" r:id="rId12"/>
    <p:sldId id="296" r:id="rId13"/>
    <p:sldId id="26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2" descr="cgmslet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49" y="5686426"/>
            <a:ext cx="11785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Coordination Group for Meteorological Satellites - CGMS</a:t>
            </a:r>
          </a:p>
        </p:txBody>
      </p:sp>
    </p:spTree>
    <p:extLst>
      <p:ext uri="{BB962C8B-B14F-4D97-AF65-F5344CB8AC3E}">
        <p14:creationId xmlns:p14="http://schemas.microsoft.com/office/powerpoint/2010/main" val="305396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4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3317" y="6616700"/>
            <a:ext cx="4810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2569"/>
                </a:solidFill>
              </a:rPr>
              <a:t>Agency xxx, version</a:t>
            </a:r>
            <a:r>
              <a:rPr lang="en-GB" sz="800" baseline="0" dirty="0">
                <a:solidFill>
                  <a:srgbClr val="002569"/>
                </a:solidFill>
              </a:rPr>
              <a:t> xx</a:t>
            </a:r>
            <a:r>
              <a:rPr lang="en-GB" sz="800" dirty="0">
                <a:solidFill>
                  <a:srgbClr val="002569"/>
                </a:solidFill>
              </a:rPr>
              <a:t>,  Date</a:t>
            </a:r>
            <a:r>
              <a:rPr lang="en-GB" sz="800" baseline="0" dirty="0">
                <a:solidFill>
                  <a:srgbClr val="002569"/>
                </a:solidFill>
              </a:rPr>
              <a:t> xx 2016 [update in the slide master]</a:t>
            </a:r>
            <a:endParaRPr lang="en-GB" sz="800" dirty="0">
              <a:solidFill>
                <a:srgbClr val="002569"/>
              </a:solidFill>
            </a:endParaRPr>
          </a:p>
        </p:txBody>
      </p:sp>
      <p:pic>
        <p:nvPicPr>
          <p:cNvPr id="8" name="Picture 2" descr="cgmslette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349" y="5686426"/>
            <a:ext cx="11785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79279" y="661035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Coordination Group for Meteorological Satellites - CGMS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76320" y="6165304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2569"/>
                </a:solidFill>
              </a:rPr>
              <a:t>Add CGMS agency logo here (in the slide master)</a:t>
            </a:r>
          </a:p>
        </p:txBody>
      </p:sp>
    </p:spTree>
    <p:extLst>
      <p:ext uri="{BB962C8B-B14F-4D97-AF65-F5344CB8AC3E}">
        <p14:creationId xmlns:p14="http://schemas.microsoft.com/office/powerpoint/2010/main" val="377855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BFD5E91-39C8-4108-B1A5-7DDA2B81D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Current status of inter-calibration activities in CGMS/SWCG for space-based space weather observation</a:t>
            </a:r>
            <a:endParaRPr kumimoji="1"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08181BFC-E41A-43BF-830D-3E8E5233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54" y="3886200"/>
            <a:ext cx="11152682" cy="1752600"/>
          </a:xfrm>
        </p:spPr>
        <p:txBody>
          <a:bodyPr/>
          <a:lstStyle/>
          <a:p>
            <a:r>
              <a:rPr kumimoji="1" lang="en-US" altLang="ja-JP" dirty="0"/>
              <a:t>Tsutomu NAGATSUMA (NICT), </a:t>
            </a:r>
            <a:r>
              <a:rPr kumimoji="1" lang="en-US" altLang="ja-JP" dirty="0" err="1"/>
              <a:t>Elsayed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Talaat</a:t>
            </a:r>
            <a:r>
              <a:rPr kumimoji="1" lang="en-US" altLang="ja-JP" dirty="0"/>
              <a:t> (NOAA), and SWCG Task Force of Inter-calibration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0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312" y="411259"/>
            <a:ext cx="5058032" cy="512411"/>
          </a:xfrm>
        </p:spPr>
        <p:txBody>
          <a:bodyPr>
            <a:noAutofit/>
          </a:bodyPr>
          <a:lstStyle/>
          <a:p>
            <a:r>
              <a:rPr kumimoji="1" lang="en-US" altLang="ja-JP" sz="3200" b="1" dirty="0"/>
              <a:t>Process of inter calibration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4680" y="993459"/>
            <a:ext cx="6082979" cy="2667919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Comparing particle data which observes particles in the same drift shell.</a:t>
            </a:r>
          </a:p>
          <a:p>
            <a:r>
              <a:rPr kumimoji="1" lang="en-US" altLang="ja-JP" sz="2400" dirty="0"/>
              <a:t>We should avoid magnetic local time (MLT) around </a:t>
            </a:r>
            <a:r>
              <a:rPr kumimoji="1" lang="en-US" altLang="ja-JP" sz="2400" dirty="0" err="1"/>
              <a:t>midnicht</a:t>
            </a:r>
            <a:r>
              <a:rPr kumimoji="1" lang="en-US" altLang="ja-JP" sz="2400" dirty="0"/>
              <a:t> and noon. [</a:t>
            </a:r>
            <a:r>
              <a:rPr kumimoji="1" lang="en-US" altLang="ja-JP" sz="2400" dirty="0" err="1"/>
              <a:t>Friedel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et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al.,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200</a:t>
            </a:r>
            <a:r>
              <a:rPr lang="en-US" altLang="ja-JP" sz="2400" dirty="0"/>
              <a:t>5</a:t>
            </a:r>
            <a:r>
              <a:rPr kumimoji="1" lang="en-US" altLang="ja-JP" sz="2400" dirty="0"/>
              <a:t>]</a:t>
            </a:r>
          </a:p>
          <a:p>
            <a:r>
              <a:rPr lang="en-US" altLang="ja-JP" sz="2400" dirty="0"/>
              <a:t>L* is calculated using IRBEM library.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42" y="3588226"/>
            <a:ext cx="3935919" cy="29446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43" y="233569"/>
            <a:ext cx="4338289" cy="32811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8" y="3463454"/>
            <a:ext cx="4341948" cy="339454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14309" y="3661379"/>
            <a:ext cx="118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7030A0"/>
                </a:solidFill>
              </a:rPr>
              <a:t>Kodama</a:t>
            </a:r>
            <a:endParaRPr lang="ja-JP" altLang="en-US" kern="0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67922" y="3661379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00B0F0"/>
                </a:solidFill>
              </a:rPr>
              <a:t>Himawari8</a:t>
            </a:r>
            <a:endParaRPr lang="ja-JP" altLang="en-US" kern="0" dirty="0">
              <a:solidFill>
                <a:srgbClr val="00B0F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62204" y="3981284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00B050"/>
                </a:solidFill>
              </a:rPr>
              <a:t>GOES 15</a:t>
            </a:r>
            <a:endParaRPr lang="ja-JP" altLang="en-US" kern="0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78017" y="3661379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kern="0" dirty="0">
                <a:solidFill>
                  <a:srgbClr val="92D050"/>
                </a:solidFill>
              </a:rPr>
              <a:t>GOES13</a:t>
            </a:r>
            <a:endParaRPr lang="ja-JP" altLang="en-US" kern="0" dirty="0">
              <a:solidFill>
                <a:srgbClr val="92D05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06006" y="4808668"/>
            <a:ext cx="3625327" cy="4195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06006" y="3661379"/>
            <a:ext cx="3625327" cy="24335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797768" y="6124492"/>
            <a:ext cx="3625327" cy="24335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7306963" y="1348726"/>
            <a:ext cx="12357" cy="556054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6940380" y="667465"/>
            <a:ext cx="8237" cy="2034467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楕円 17"/>
          <p:cNvSpPr>
            <a:spLocks noChangeAspect="1"/>
          </p:cNvSpPr>
          <p:nvPr/>
        </p:nvSpPr>
        <p:spPr>
          <a:xfrm>
            <a:off x="2248906" y="5560541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3859404" y="484796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94286" y="6007619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</a:rPr>
              <a:t>Olson &amp; </a:t>
            </a:r>
            <a:r>
              <a:rPr kumimoji="0" lang="en-US" altLang="ja-JP" kern="0" dirty="0" err="1">
                <a:solidFill>
                  <a:sysClr val="windowText" lastClr="000000"/>
                </a:solidFill>
              </a:rPr>
              <a:t>Pfitzer</a:t>
            </a:r>
            <a:r>
              <a:rPr kumimoji="0" lang="en-US" altLang="ja-JP" kern="0" dirty="0">
                <a:solidFill>
                  <a:sysClr val="windowText" lastClr="000000"/>
                </a:solidFill>
              </a:rPr>
              <a:t> quiet [1977]</a:t>
            </a:r>
            <a:endParaRPr lang="ja-JP" alt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Flux projected to geomagnetic equator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2650" y="4649821"/>
            <a:ext cx="7886700" cy="1527142"/>
          </a:xfrm>
        </p:spPr>
        <p:txBody>
          <a:bodyPr/>
          <a:lstStyle/>
          <a:p>
            <a:r>
              <a:rPr kumimoji="1" lang="en-US" altLang="ja-JP" dirty="0"/>
              <a:t>We assume isotropic flux distribution.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152650" y="2006723"/>
                <a:ext cx="8416640" cy="1179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ja-JP" sz="28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ja-JP" altLang="en-US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ja-JP" altLang="en-US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ja-JP" altLang="en-US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ja-JP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ja-JP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ja-JP" sz="28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>
                        <m:sSub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ja-JP" altLang="en-US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ja-JP" altLang="en-US" sz="2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2006723"/>
                <a:ext cx="8416640" cy="1179362"/>
              </a:xfrm>
              <a:prstGeom prst="rect">
                <a:avLst/>
              </a:prstGeom>
              <a:blipFill>
                <a:blip r:embed="rId2"/>
                <a:stretch>
                  <a:fillRect l="-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152650" y="3186086"/>
                <a:ext cx="8416640" cy="1213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ja-JP" sz="2800" i="1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ja-JP" altLang="en-US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p>
                        <m:sSupPr>
                          <m:ctrlPr>
                            <a:rPr lang="en-US" altLang="ja-JP" sz="28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ja-JP" altLang="en-US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ja-JP" sz="2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ja-JP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 ker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8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3186086"/>
                <a:ext cx="8416640" cy="1213537"/>
              </a:xfrm>
              <a:prstGeom prst="rect">
                <a:avLst/>
              </a:prstGeom>
              <a:blipFill>
                <a:blip r:embed="rId3"/>
                <a:stretch>
                  <a:fillRect l="-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601839" y="3739892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If m = 1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08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94" y="819892"/>
            <a:ext cx="2789629" cy="265170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87" y="815320"/>
            <a:ext cx="2780485" cy="265628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04" y="815319"/>
            <a:ext cx="2800296" cy="26425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66" y="3915695"/>
            <a:ext cx="2785057" cy="26524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87" y="3911885"/>
            <a:ext cx="2771341" cy="265628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25" y="3915695"/>
            <a:ext cx="2780485" cy="2652471"/>
          </a:xfrm>
          <a:prstGeom prst="rect">
            <a:avLst/>
          </a:prstGeom>
        </p:spPr>
      </p:pic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1767543" y="260269"/>
            <a:ext cx="8379163" cy="666006"/>
          </a:xfrm>
        </p:spPr>
        <p:txBody>
          <a:bodyPr>
            <a:noAutofit/>
          </a:bodyPr>
          <a:lstStyle/>
          <a:p>
            <a:r>
              <a:rPr kumimoji="1" lang="en-US" altLang="ja-JP" sz="3200" b="1" dirty="0"/>
              <a:t>Comparison between Himawari-8 and GOES</a:t>
            </a:r>
            <a:r>
              <a:rPr kumimoji="1" lang="ja-JP" altLang="en-US" sz="3200" b="1" dirty="0"/>
              <a:t> </a:t>
            </a:r>
            <a:r>
              <a:rPr kumimoji="1" lang="en-US" altLang="ja-JP" sz="3200" b="1" dirty="0"/>
              <a:t>15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30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9D9465-97EF-4541-A392-517C7F0C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Problems need to be discussed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20CFAB-937B-4F24-B4FA-CBFE9F55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/>
              <a:t>How do we define standard method of inter-calibration for high energy electron measurements?</a:t>
            </a:r>
          </a:p>
          <a:p>
            <a:pPr lvl="1"/>
            <a:r>
              <a:rPr kumimoji="1" lang="en-US" altLang="ja-JP" dirty="0"/>
              <a:t>Method of calibration</a:t>
            </a:r>
          </a:p>
          <a:p>
            <a:pPr lvl="1"/>
            <a:r>
              <a:rPr lang="en-US" altLang="ja-JP" dirty="0"/>
              <a:t>How to compare high energy particle data which has different energy.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We should refer a</a:t>
            </a:r>
            <a:r>
              <a:rPr lang="en-US" altLang="ja-JP" dirty="0"/>
              <a:t> document published by COSPAR Panel on Radiation Belt Environment Modeling (COSPAR PRBEM).</a:t>
            </a:r>
          </a:p>
          <a:p>
            <a:r>
              <a:rPr kumimoji="1" lang="en-US" altLang="ja-JP" dirty="0"/>
              <a:t>How do we implement operational </a:t>
            </a:r>
            <a:r>
              <a:rPr kumimoji="1" lang="en-US" altLang="ja-JP" dirty="0" smtClean="0"/>
              <a:t>framework </a:t>
            </a:r>
            <a:r>
              <a:rPr kumimoji="1" lang="en-US" altLang="ja-JP" dirty="0"/>
              <a:t>of inter-calibration </a:t>
            </a:r>
            <a:r>
              <a:rPr lang="en-US" altLang="ja-JP" dirty="0"/>
              <a:t>for high energy electron measurements?</a:t>
            </a:r>
          </a:p>
          <a:p>
            <a:pPr lvl="1"/>
            <a:r>
              <a:rPr kumimoji="1" lang="en-US" altLang="ja-JP" dirty="0"/>
              <a:t>We </a:t>
            </a:r>
            <a:r>
              <a:rPr lang="en-US" altLang="ja-JP" dirty="0"/>
              <a:t>should learn GSICS </a:t>
            </a:r>
            <a:r>
              <a:rPr lang="en-US" altLang="ja-JP" dirty="0" smtClean="0"/>
              <a:t>framework </a:t>
            </a:r>
            <a:r>
              <a:rPr lang="en-US" altLang="ja-JP" dirty="0"/>
              <a:t>for this.</a:t>
            </a:r>
          </a:p>
          <a:p>
            <a:r>
              <a:rPr kumimoji="1" lang="en-US" altLang="ja-JP" dirty="0"/>
              <a:t>We should start inter-calibration activities based on sharing specific period of data. 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02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0A618-7EE7-4D97-8B1B-1D69C59A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Task</a:t>
            </a:r>
            <a:r>
              <a:rPr kumimoji="1" lang="ja-JP" altLang="en-US" dirty="0"/>
              <a:t> </a:t>
            </a:r>
            <a:r>
              <a:rPr kumimoji="1" lang="en-US" altLang="ja-JP" dirty="0"/>
              <a:t>Force</a:t>
            </a:r>
            <a:r>
              <a:rPr kumimoji="1" lang="ja-JP" altLang="en-US" dirty="0"/>
              <a:t> </a:t>
            </a:r>
            <a:r>
              <a:rPr kumimoji="1" lang="en-US" altLang="ja-JP" dirty="0"/>
              <a:t>Member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D5F2B6-2B29-453F-93E5-B0E8097B6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Andrew </a:t>
            </a:r>
            <a:r>
              <a:rPr kumimoji="1" lang="en-US" altLang="ja-JP" dirty="0" err="1"/>
              <a:t>Monham</a:t>
            </a:r>
            <a:r>
              <a:rPr kumimoji="1" lang="en-US" altLang="ja-JP" dirty="0"/>
              <a:t>, </a:t>
            </a:r>
            <a:r>
              <a:rPr lang="en-US" altLang="ja-JP" dirty="0"/>
              <a:t>Kenneth </a:t>
            </a:r>
            <a:r>
              <a:rPr lang="en-US" altLang="ja-JP" dirty="0" err="1"/>
              <a:t>Holmlund</a:t>
            </a:r>
            <a:r>
              <a:rPr lang="en-US" altLang="ja-JP" dirty="0"/>
              <a:t> </a:t>
            </a:r>
            <a:r>
              <a:rPr kumimoji="1" lang="en-US" altLang="ja-JP" dirty="0"/>
              <a:t> (EUMETSAT)</a:t>
            </a:r>
          </a:p>
          <a:p>
            <a:pPr lvl="1"/>
            <a:r>
              <a:rPr lang="en-US" altLang="ja-JP" dirty="0" err="1"/>
              <a:t>Meteosat</a:t>
            </a:r>
            <a:endParaRPr lang="en-US" altLang="ja-JP" dirty="0"/>
          </a:p>
          <a:p>
            <a:r>
              <a:rPr lang="en-US" altLang="ja-JP" dirty="0" err="1"/>
              <a:t>Elsayed</a:t>
            </a:r>
            <a:r>
              <a:rPr lang="en-US" altLang="ja-JP" dirty="0"/>
              <a:t> </a:t>
            </a:r>
            <a:r>
              <a:rPr lang="en-US" altLang="ja-JP" dirty="0" err="1"/>
              <a:t>Talaat</a:t>
            </a:r>
            <a:r>
              <a:rPr lang="en-US" altLang="ja-JP" dirty="0"/>
              <a:t>, </a:t>
            </a:r>
            <a:r>
              <a:rPr kumimoji="1" lang="en-US" altLang="ja-JP" dirty="0"/>
              <a:t>Matthew Butler</a:t>
            </a:r>
            <a:r>
              <a:rPr kumimoji="1" lang="ja-JP" altLang="en-US" dirty="0" err="1"/>
              <a:t>、</a:t>
            </a:r>
            <a:r>
              <a:rPr kumimoji="1" lang="en-US" altLang="ja-JP" dirty="0"/>
              <a:t>Terry</a:t>
            </a:r>
            <a:r>
              <a:rPr kumimoji="1" lang="ja-JP" altLang="en-US" dirty="0"/>
              <a:t> </a:t>
            </a:r>
            <a:r>
              <a:rPr kumimoji="1" lang="en-US" altLang="ja-JP" dirty="0"/>
              <a:t>Onsager (NOAA)</a:t>
            </a:r>
          </a:p>
          <a:p>
            <a:pPr lvl="1"/>
            <a:r>
              <a:rPr kumimoji="1" lang="en-US" altLang="ja-JP" dirty="0"/>
              <a:t>GOES-15,16 (SEM/EPS, SEISS/MPS) </a:t>
            </a:r>
          </a:p>
          <a:p>
            <a:r>
              <a:rPr kumimoji="1" lang="en-US" altLang="ja-JP" dirty="0"/>
              <a:t>Tsutomu </a:t>
            </a:r>
            <a:r>
              <a:rPr kumimoji="1" lang="en-US" altLang="ja-JP" dirty="0" err="1"/>
              <a:t>Nagatsuma</a:t>
            </a:r>
            <a:r>
              <a:rPr kumimoji="1" lang="en-US" altLang="ja-JP" dirty="0"/>
              <a:t> (NICT)</a:t>
            </a:r>
          </a:p>
          <a:p>
            <a:pPr lvl="1"/>
            <a:r>
              <a:rPr kumimoji="1" lang="en-US" altLang="ja-JP" dirty="0"/>
              <a:t>Himawari-8,9 (SEDA)</a:t>
            </a:r>
          </a:p>
          <a:p>
            <a:r>
              <a:rPr lang="en-US" altLang="ja-JP" dirty="0" err="1"/>
              <a:t>Dohyeong</a:t>
            </a:r>
            <a:r>
              <a:rPr lang="en-US" altLang="ja-JP" dirty="0"/>
              <a:t> Kim (KMA)</a:t>
            </a:r>
          </a:p>
          <a:p>
            <a:pPr lvl="1"/>
            <a:r>
              <a:rPr lang="en-US" altLang="ja-JP" dirty="0"/>
              <a:t>GK-2A (KSEM/MEPD)</a:t>
            </a:r>
          </a:p>
          <a:p>
            <a:r>
              <a:rPr lang="en-US" altLang="ja-JP" dirty="0" err="1"/>
              <a:t>Jianguang</a:t>
            </a:r>
            <a:r>
              <a:rPr lang="en-US" altLang="ja-JP" dirty="0"/>
              <a:t> Guo (CMA)</a:t>
            </a:r>
          </a:p>
          <a:p>
            <a:pPr lvl="1"/>
            <a:r>
              <a:rPr lang="en-US" altLang="ja-JP" dirty="0"/>
              <a:t>FY-2E, 2G, 2H, 4A (SEM)</a:t>
            </a:r>
          </a:p>
          <a:p>
            <a:r>
              <a:rPr lang="en-US" altLang="ja-JP" dirty="0"/>
              <a:t>TBD (ROSCOSMOS) #contacting Alexander </a:t>
            </a:r>
            <a:r>
              <a:rPr lang="en-US" altLang="ja-JP" dirty="0" err="1"/>
              <a:t>Karelin</a:t>
            </a:r>
            <a:endParaRPr lang="en-US" altLang="ja-JP" dirty="0"/>
          </a:p>
          <a:p>
            <a:pPr lvl="1"/>
            <a:r>
              <a:rPr lang="en-US" altLang="ja-JP" dirty="0"/>
              <a:t>Electro-L N2 (GGAK-E/SKIF-6, GGAK-E/SKL-E, GGAK-E/GALS-E )</a:t>
            </a:r>
          </a:p>
          <a:p>
            <a:r>
              <a:rPr lang="en-US" altLang="ja-JP" dirty="0"/>
              <a:t>Any other? (ESA, ISRO, JAXA?)</a:t>
            </a:r>
          </a:p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BB1A531-7509-4071-99D7-84D531F4FE77}"/>
              </a:ext>
            </a:extLst>
          </p:cNvPr>
          <p:cNvSpPr/>
          <p:nvPr/>
        </p:nvSpPr>
        <p:spPr>
          <a:xfrm>
            <a:off x="8316686" y="6126163"/>
            <a:ext cx="1132114" cy="3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33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C0A73F-8743-46B4-9C0C-E0D1CD70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106FB2-765C-48C0-8320-6E9A6BC85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Instrument</a:t>
            </a:r>
          </a:p>
          <a:p>
            <a:r>
              <a:rPr lang="en-US" altLang="ja-JP" dirty="0"/>
              <a:t>Product</a:t>
            </a:r>
          </a:p>
          <a:p>
            <a:r>
              <a:rPr kumimoji="1" lang="en-US" altLang="ja-JP" dirty="0"/>
              <a:t>How to inter-calibrate</a:t>
            </a:r>
          </a:p>
          <a:p>
            <a:r>
              <a:rPr lang="en-US" altLang="ja-JP" dirty="0"/>
              <a:t>Problems need to be discussed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4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3F392-33E4-48CD-A0E0-95B1BA89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Space-based space weather sensor onboard meteorological satellites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6">
            <a:extLst>
              <a:ext uri="{FF2B5EF4-FFF2-40B4-BE49-F238E27FC236}">
                <a16:creationId xmlns:a16="http://schemas.microsoft.com/office/drawing/2014/main" id="{68FF04DF-998E-4B47-A137-7FA6D2C41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385649"/>
              </p:ext>
            </p:extLst>
          </p:nvPr>
        </p:nvGraphicFramePr>
        <p:xfrm>
          <a:off x="966107" y="1275704"/>
          <a:ext cx="10259786" cy="4590288"/>
        </p:xfrm>
        <a:graphic>
          <a:graphicData uri="http://schemas.openxmlformats.org/drawingml/2006/table">
            <a:tbl>
              <a:tblPr/>
              <a:tblGrid>
                <a:gridCol w="1387929">
                  <a:extLst>
                    <a:ext uri="{9D8B030D-6E8A-4147-A177-3AD203B41FA5}">
                      <a16:colId xmlns:a16="http://schemas.microsoft.com/office/drawing/2014/main" val="2863853784"/>
                    </a:ext>
                  </a:extLst>
                </a:gridCol>
                <a:gridCol w="1289957">
                  <a:extLst>
                    <a:ext uri="{9D8B030D-6E8A-4147-A177-3AD203B41FA5}">
                      <a16:colId xmlns:a16="http://schemas.microsoft.com/office/drawing/2014/main" val="1184363507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718400302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3066006859"/>
                    </a:ext>
                  </a:extLst>
                </a:gridCol>
                <a:gridCol w="1355271">
                  <a:extLst>
                    <a:ext uri="{9D8B030D-6E8A-4147-A177-3AD203B41FA5}">
                      <a16:colId xmlns:a16="http://schemas.microsoft.com/office/drawing/2014/main" val="3530172244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3997332823"/>
                    </a:ext>
                  </a:extLst>
                </a:gridCol>
                <a:gridCol w="1738993">
                  <a:extLst>
                    <a:ext uri="{9D8B030D-6E8A-4147-A177-3AD203B41FA5}">
                      <a16:colId xmlns:a16="http://schemas.microsoft.com/office/drawing/2014/main" val="3863034107"/>
                    </a:ext>
                  </a:extLst>
                </a:gridCol>
              </a:tblGrid>
              <a:tr h="5082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High energy electron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525498"/>
                  </a:ext>
                </a:extLst>
              </a:tr>
              <a:tr h="4918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NOAA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ROSCOSMOS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CMA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JMA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KMA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426214"/>
                  </a:ext>
                </a:extLst>
              </a:tr>
              <a:tr h="4918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GOES-15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GOES-16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Electro-L N2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FY-2*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FY-4*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Himawari-8,9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GK-2A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85801"/>
                  </a:ext>
                </a:extLst>
              </a:tr>
              <a:tr h="918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80-800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keV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/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SEM/EPS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0.03-30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keV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/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SEISS/MPS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0.05-20 keV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SKIF-6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340918"/>
                  </a:ext>
                </a:extLst>
              </a:tr>
              <a:tr h="1245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0.6-4 MeV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SEM/EPS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0.05-4 MeV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SEISS/MPS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0.15-1.0 MeV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SKIF-6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0.15-1 MeV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SEM(FY-2)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0.4-4 MeV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SEP-particles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0.2-4.5 MeV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SEDA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0.1-2.0 MeV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KSEM/MEPD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058809"/>
                  </a:ext>
                </a:extLst>
              </a:tr>
              <a:tr h="93445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0.2-20 MeV</a:t>
                      </a:r>
                      <a:b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SKL-E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708002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0A0C7D-5C42-4B41-8A26-912B13C6C4F0}"/>
              </a:ext>
            </a:extLst>
          </p:cNvPr>
          <p:cNvSpPr txBox="1"/>
          <p:nvPr/>
        </p:nvSpPr>
        <p:spPr>
          <a:xfrm>
            <a:off x="9067212" y="1381212"/>
            <a:ext cx="228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(from OSCAR/Space)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487407-712D-4D37-B907-F566106DE18C}"/>
              </a:ext>
            </a:extLst>
          </p:cNvPr>
          <p:cNvSpPr txBox="1"/>
          <p:nvPr/>
        </p:nvSpPr>
        <p:spPr>
          <a:xfrm>
            <a:off x="4946755" y="4771171"/>
            <a:ext cx="682052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Each agency installs their own instruments for high energy electron observations. Although t</a:t>
            </a:r>
            <a:r>
              <a:rPr kumimoji="1" lang="en-US" altLang="ja-JP" dirty="0">
                <a:solidFill>
                  <a:srgbClr val="FF0000"/>
                </a:solidFill>
              </a:rPr>
              <a:t>he coverage of energy range is almost same, but the specification of each instrument is different.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 (numbe</a:t>
            </a:r>
            <a:r>
              <a:rPr lang="en-US" altLang="ja-JP" dirty="0">
                <a:solidFill>
                  <a:srgbClr val="FF0000"/>
                </a:solidFill>
              </a:rPr>
              <a:t>r of channels, FOV, energy of each channels, etc.)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D4C024-C17F-4784-900B-6DFCEC44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058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Product (example)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866BD4-EB50-4581-82D7-30CE975C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C236D6D3-9D75-4D74-8661-E91A1D3E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6" y="1365882"/>
            <a:ext cx="3663949" cy="27479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A605A79-DAF5-41A4-BE35-A4A530493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" y="4062334"/>
            <a:ext cx="3758561" cy="276880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9C3703-E460-4C96-A7CD-9E9400A21462}"/>
              </a:ext>
            </a:extLst>
          </p:cNvPr>
          <p:cNvSpPr txBox="1"/>
          <p:nvPr/>
        </p:nvSpPr>
        <p:spPr>
          <a:xfrm>
            <a:off x="733113" y="766892"/>
            <a:ext cx="301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Line plots of differential flux</a:t>
            </a:r>
          </a:p>
          <a:p>
            <a:r>
              <a:rPr kumimoji="1" lang="en-US" altLang="ja-JP" dirty="0"/>
              <a:t> / integrated flux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558EE49-6D2F-4FFA-A6CC-AF79381B0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34" y="1649194"/>
            <a:ext cx="3486657" cy="414579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0205AAA-0A5D-469F-B061-AC41C36E9104}"/>
              </a:ext>
            </a:extLst>
          </p:cNvPr>
          <p:cNvSpPr txBox="1"/>
          <p:nvPr/>
        </p:nvSpPr>
        <p:spPr>
          <a:xfrm>
            <a:off x="4192618" y="725864"/>
            <a:ext cx="3142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2D-distribution of </a:t>
            </a:r>
          </a:p>
          <a:p>
            <a:r>
              <a:rPr kumimoji="1" lang="en-US" altLang="ja-JP" dirty="0"/>
              <a:t>high energy electron diff. flux</a:t>
            </a:r>
          </a:p>
          <a:p>
            <a:r>
              <a:rPr lang="en-US" altLang="ja-JP" dirty="0"/>
              <a:t>(experimental)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EB00102-E7D0-4C78-BE85-77A0CD145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33" y="4419363"/>
            <a:ext cx="4980327" cy="16589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1823358-88D8-4153-9E10-3923C3067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20" y="1439242"/>
            <a:ext cx="4286251" cy="207168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7046E7-1A45-4D6E-8B2B-A2D4E0C6616B}"/>
              </a:ext>
            </a:extLst>
          </p:cNvPr>
          <p:cNvSpPr txBox="1"/>
          <p:nvPr/>
        </p:nvSpPr>
        <p:spPr>
          <a:xfrm>
            <a:off x="8346409" y="814232"/>
            <a:ext cx="262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Relativistic electron flux </a:t>
            </a:r>
          </a:p>
          <a:p>
            <a:r>
              <a:rPr kumimoji="1" lang="en-US" altLang="ja-JP" dirty="0"/>
              <a:t>forecast model at GEO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A0A6D7E-1B2B-49B7-A02B-7AF632632675}"/>
              </a:ext>
            </a:extLst>
          </p:cNvPr>
          <p:cNvSpPr txBox="1"/>
          <p:nvPr/>
        </p:nvSpPr>
        <p:spPr>
          <a:xfrm>
            <a:off x="7960413" y="3546820"/>
            <a:ext cx="3706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Relativistic electron flux forecast </a:t>
            </a:r>
          </a:p>
          <a:p>
            <a:r>
              <a:rPr kumimoji="1" lang="en-US" altLang="ja-JP" dirty="0"/>
              <a:t>model in the inner magnetosphere</a:t>
            </a:r>
          </a:p>
          <a:p>
            <a:r>
              <a:rPr lang="en-US" altLang="ja-JP" dirty="0"/>
              <a:t>(experimental)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19C270C-99E6-43EB-9D3E-46030A5961B4}"/>
              </a:ext>
            </a:extLst>
          </p:cNvPr>
          <p:cNvSpPr txBox="1"/>
          <p:nvPr/>
        </p:nvSpPr>
        <p:spPr>
          <a:xfrm>
            <a:off x="4192618" y="6043768"/>
            <a:ext cx="4496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Nowcast / Forecast products are produced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 from high energy particle observations. 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ABC00-9E63-4FAB-B7B5-7D50C033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inter-calibrate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9FE9E2-D0E1-4E49-B367-DE5AA2586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For high energy particle measurements, there is no absolute reference for calibrating instruments in space.</a:t>
            </a:r>
          </a:p>
          <a:p>
            <a:r>
              <a:rPr kumimoji="1" lang="en-US" altLang="ja-JP" dirty="0"/>
              <a:t>Basically, ground-based calibration table is used for observation.</a:t>
            </a:r>
          </a:p>
          <a:p>
            <a:r>
              <a:rPr kumimoji="1" lang="en-US" altLang="ja-JP" dirty="0"/>
              <a:t>Inter-calibration is important for comparing high energy particle data each other.</a:t>
            </a:r>
          </a:p>
          <a:p>
            <a:r>
              <a:rPr kumimoji="1" lang="en-US" altLang="ja-JP" dirty="0"/>
              <a:t>However, inter-calibration is not easy, even if it is observed on </a:t>
            </a:r>
            <a:r>
              <a:rPr kumimoji="1" lang="en-US" altLang="ja-JP" dirty="0" smtClean="0"/>
              <a:t>geostationary </a:t>
            </a:r>
            <a:r>
              <a:rPr kumimoji="1" lang="en-US" altLang="ja-JP" dirty="0"/>
              <a:t>orbit (GEO).</a:t>
            </a:r>
          </a:p>
          <a:p>
            <a:pPr marL="0" indent="0">
              <a:buNone/>
            </a:pPr>
            <a:r>
              <a:rPr kumimoji="1" lang="en-US" altLang="ja-JP" dirty="0"/>
              <a:t>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5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79" y="3883175"/>
            <a:ext cx="4276715" cy="3023878"/>
          </a:xfrm>
          <a:prstGeom prst="rect">
            <a:avLst/>
          </a:prstGeom>
        </p:spPr>
      </p:pic>
      <p:pic>
        <p:nvPicPr>
          <p:cNvPr id="22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067" y="993974"/>
            <a:ext cx="4276715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D:\doc\発表\seminar2002\GEOLA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06" y="-3142806"/>
            <a:ext cx="5297195" cy="74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4966949" y="1333723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370578" y="1940049"/>
            <a:ext cx="228600" cy="2286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29597" y="3946433"/>
            <a:ext cx="3252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Geographic Longitude.</a:t>
            </a:r>
            <a:endParaRPr lang="ja-JP" altLang="en-US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-5386863">
            <a:off x="376787" y="2401697"/>
            <a:ext cx="29452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Dipole </a:t>
            </a:r>
            <a:r>
              <a:rPr lang="en-US" altLang="ja-JP" sz="2400" dirty="0" err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Geomag</a:t>
            </a:r>
            <a:r>
              <a:rPr lang="en-US" altLang="ja-JP" sz="2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Lat.</a:t>
            </a:r>
            <a:endParaRPr lang="ja-JP" altLang="en-US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024515" y="1285250"/>
            <a:ext cx="775284" cy="2531859"/>
          </a:xfrm>
          <a:prstGeom prst="rect">
            <a:avLst/>
          </a:prstGeom>
          <a:solidFill>
            <a:srgbClr val="96969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69399" y="1240758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ＭＳ Ｐゴシック" charset="-128"/>
              </a:rPr>
              <a:t>GOES13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368701" y="2117897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FF"/>
                </a:solidFill>
                <a:latin typeface="ＭＳ Ｐゴシック" charset="-128"/>
              </a:rPr>
              <a:t>GOES15</a:t>
            </a:r>
          </a:p>
        </p:txBody>
      </p:sp>
      <p:sp>
        <p:nvSpPr>
          <p:cNvPr id="2" name="円/楕円 1"/>
          <p:cNvSpPr>
            <a:spLocks noChangeAspect="1"/>
          </p:cNvSpPr>
          <p:nvPr/>
        </p:nvSpPr>
        <p:spPr>
          <a:xfrm>
            <a:off x="3569399" y="3397342"/>
            <a:ext cx="230400" cy="230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791001" y="3277213"/>
            <a:ext cx="1396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err="1">
                <a:solidFill>
                  <a:srgbClr val="00B050"/>
                </a:solidFill>
                <a:latin typeface="ＭＳ Ｐゴシック" charset="-128"/>
              </a:rPr>
              <a:t>Himawari</a:t>
            </a:r>
            <a:endParaRPr lang="en-US" altLang="ja-JP" sz="2400" dirty="0">
              <a:solidFill>
                <a:srgbClr val="00B050"/>
              </a:solidFill>
              <a:latin typeface="ＭＳ Ｐゴシック" charset="-128"/>
            </a:endParaRPr>
          </a:p>
        </p:txBody>
      </p:sp>
      <p:sp>
        <p:nvSpPr>
          <p:cNvPr id="3" name="円/楕円 2"/>
          <p:cNvSpPr>
            <a:spLocks noChangeAspect="1"/>
          </p:cNvSpPr>
          <p:nvPr/>
        </p:nvSpPr>
        <p:spPr>
          <a:xfrm>
            <a:off x="3089248" y="3464806"/>
            <a:ext cx="230400" cy="230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06249" y="3046381"/>
            <a:ext cx="10413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B0F0"/>
                </a:solidFill>
                <a:latin typeface="ＭＳ Ｐゴシック" charset="-128"/>
              </a:rPr>
              <a:t>DRTS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09800" y="438944"/>
            <a:ext cx="7772400" cy="685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Segoe UI Light" panose="020B0502040204020203" pitchFamily="34" charset="0"/>
                <a:ea typeface="HGP創英角ｺﾞｼｯｸUB" panose="020B0900000000000000" pitchFamily="50" charset="-128"/>
              </a:rPr>
              <a:t>Geosynchronous Orbit</a:t>
            </a:r>
            <a:endParaRPr kumimoji="1" lang="ja-JP" altLang="en-US" dirty="0">
              <a:latin typeface="Segoe UI Light" panose="020B0502040204020203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52401" y="4460227"/>
            <a:ext cx="6667500" cy="2252300"/>
          </a:xfrm>
        </p:spPr>
        <p:txBody>
          <a:bodyPr>
            <a:noAutofit/>
          </a:bodyPr>
          <a:lstStyle/>
          <a:p>
            <a:r>
              <a:rPr lang="en-US" altLang="ja-JP" sz="2000" dirty="0">
                <a:latin typeface="+mn-ea"/>
              </a:rPr>
              <a:t>Geomagnetic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ja-JP" sz="2000" dirty="0">
                <a:latin typeface="+mn-ea"/>
              </a:rPr>
              <a:t>latitude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ja-JP" sz="2000" dirty="0">
                <a:latin typeface="+mn-ea"/>
              </a:rPr>
              <a:t>(L-Value)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ja-JP" sz="2000" dirty="0">
                <a:latin typeface="+mn-ea"/>
              </a:rPr>
              <a:t>is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ja-JP" sz="2000" dirty="0">
                <a:latin typeface="+mn-ea"/>
              </a:rPr>
              <a:t>different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ja-JP" sz="2000" dirty="0">
                <a:latin typeface="+mn-ea"/>
              </a:rPr>
              <a:t>depending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ja-JP" sz="2000" dirty="0">
                <a:latin typeface="+mn-ea"/>
              </a:rPr>
              <a:t>on ‘Geographic</a:t>
            </a:r>
            <a:r>
              <a:rPr lang="ja-JP" altLang="en-US" sz="2000" dirty="0">
                <a:latin typeface="+mn-ea"/>
              </a:rPr>
              <a:t> </a:t>
            </a:r>
            <a:r>
              <a:rPr lang="en-US" altLang="ja-JP" sz="2000" dirty="0">
                <a:latin typeface="+mn-ea"/>
              </a:rPr>
              <a:t>Longitude’.</a:t>
            </a:r>
          </a:p>
          <a:p>
            <a:r>
              <a:rPr lang="en-US" altLang="ja-JP" sz="2000" dirty="0">
                <a:latin typeface="+mn-ea"/>
              </a:rPr>
              <a:t>L-value is changing depending on day, season, geomagnetic activity.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  <a:latin typeface="+mn-ea"/>
              </a:rPr>
              <a:t>Particle flux is different depending on ‘Geographic Longitude’.</a:t>
            </a:r>
            <a:endParaRPr kumimoji="1" lang="ja-JP" altLang="en-US" sz="20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7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Procedure of inter calibration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Determination of L* conjunction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Interpolation for adjusting energy</a:t>
            </a:r>
          </a:p>
          <a:p>
            <a:pPr marL="457200" lvl="1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We use log-linear interpolation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Flux projected to geomagnetic equator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Comparison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03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15034"/>
          </a:xfrm>
        </p:spPr>
        <p:txBody>
          <a:bodyPr/>
          <a:lstStyle/>
          <a:p>
            <a:r>
              <a:rPr kumimoji="1" lang="en-US" altLang="ja-JP" b="1" dirty="0"/>
              <a:t>L</a:t>
            </a:r>
            <a:r>
              <a:rPr kumimoji="1" lang="ja-JP" altLang="en-US" b="1" dirty="0"/>
              <a:t>* </a:t>
            </a:r>
            <a:r>
              <a:rPr kumimoji="1" lang="en-US" altLang="ja-JP" b="1" dirty="0"/>
              <a:t>(</a:t>
            </a:r>
            <a:r>
              <a:rPr kumimoji="1" lang="en-US" altLang="ja-JP" b="1" dirty="0" err="1"/>
              <a:t>Roederer’s</a:t>
            </a:r>
            <a:r>
              <a:rPr kumimoji="1" lang="en-US" altLang="ja-JP" b="1" dirty="0"/>
              <a:t> L)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861" y="1244706"/>
            <a:ext cx="10550769" cy="4351338"/>
          </a:xfrm>
        </p:spPr>
        <p:txBody>
          <a:bodyPr>
            <a:noAutofit/>
          </a:bodyPr>
          <a:lstStyle/>
          <a:p>
            <a:r>
              <a:rPr lang="en-US" altLang="ja-JP" dirty="0"/>
              <a:t>Indicator of particle drift shell</a:t>
            </a:r>
          </a:p>
          <a:p>
            <a:r>
              <a:rPr kumimoji="1" lang="en-US" altLang="ja-JP" dirty="0"/>
              <a:t>If L* is the same, both satellite observes the same drift shell of the particles.</a:t>
            </a:r>
          </a:p>
          <a:p>
            <a:r>
              <a:rPr kumimoji="1" lang="en-US" altLang="ja-JP" dirty="0"/>
              <a:t>L</a:t>
            </a:r>
            <a:r>
              <a:rPr kumimoji="1" lang="ja-JP" altLang="en-US" dirty="0"/>
              <a:t>* </a:t>
            </a:r>
            <a:r>
              <a:rPr kumimoji="1" lang="en-US" altLang="ja-JP" dirty="0"/>
              <a:t>is strongly depend on the </a:t>
            </a:r>
            <a:r>
              <a:rPr kumimoji="1" lang="en-US" altLang="ja-JP" dirty="0" err="1"/>
              <a:t>magnetospheric</a:t>
            </a:r>
            <a:r>
              <a:rPr kumimoji="1" lang="en-US" altLang="ja-JP" dirty="0"/>
              <a:t> model. (We use </a:t>
            </a:r>
            <a:r>
              <a:rPr kumimoji="1" lang="en-US" altLang="ja-JP" b="1" u="sng" dirty="0"/>
              <a:t>Olson-</a:t>
            </a:r>
            <a:r>
              <a:rPr kumimoji="1" lang="en-US" altLang="ja-JP" b="1" u="sng" dirty="0" err="1"/>
              <a:t>Pfitzer</a:t>
            </a:r>
            <a:r>
              <a:rPr kumimoji="1" lang="en-US" altLang="ja-JP" b="1" u="sng" dirty="0"/>
              <a:t> quiet model</a:t>
            </a:r>
            <a:r>
              <a:rPr kumimoji="1" lang="en-US" altLang="ja-JP" dirty="0"/>
              <a:t>.)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i="1" dirty="0"/>
              <a:t>k</a:t>
            </a:r>
            <a:r>
              <a:rPr lang="en-US" altLang="ja-JP" i="1" baseline="-25000" dirty="0"/>
              <a:t>0</a:t>
            </a:r>
            <a:r>
              <a:rPr lang="en-US" altLang="ja-JP" baseline="-25000" dirty="0"/>
              <a:t> </a:t>
            </a:r>
            <a:r>
              <a:rPr lang="en-US" altLang="ja-JP" dirty="0"/>
              <a:t>: The Earth’s dipole moment.</a:t>
            </a:r>
          </a:p>
          <a:p>
            <a:r>
              <a:rPr lang="en-US" altLang="ja-JP" i="1" dirty="0"/>
              <a:t>R</a:t>
            </a:r>
            <a:r>
              <a:rPr lang="en-US" altLang="ja-JP" i="1" baseline="-25000" dirty="0"/>
              <a:t>E</a:t>
            </a:r>
            <a:r>
              <a:rPr lang="en-US" altLang="ja-JP" baseline="-25000" dirty="0"/>
              <a:t> </a:t>
            </a:r>
            <a:r>
              <a:rPr lang="en-US" altLang="ja-JP" dirty="0"/>
              <a:t>: Radius of the Earth</a:t>
            </a:r>
            <a:r>
              <a:rPr lang="ja-JP" altLang="en-US" dirty="0"/>
              <a:t> </a:t>
            </a:r>
            <a:endParaRPr lang="en-US" altLang="ja-JP" dirty="0"/>
          </a:p>
        </p:txBody>
      </p: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8839333" y="4386707"/>
            <a:ext cx="367525" cy="360000"/>
            <a:chOff x="6841068" y="4910667"/>
            <a:chExt cx="551288" cy="540000"/>
          </a:xfrm>
        </p:grpSpPr>
        <p:sp>
          <p:nvSpPr>
            <p:cNvPr id="6" name="弦 5"/>
            <p:cNvSpPr/>
            <p:nvPr/>
          </p:nvSpPr>
          <p:spPr>
            <a:xfrm>
              <a:off x="6852356" y="4910667"/>
              <a:ext cx="540000" cy="540000"/>
            </a:xfrm>
            <a:prstGeom prst="chord">
              <a:avLst>
                <a:gd name="adj1" fmla="val 16065376"/>
                <a:gd name="adj2" fmla="val 551649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楕円 6"/>
            <p:cNvSpPr/>
            <p:nvPr/>
          </p:nvSpPr>
          <p:spPr>
            <a:xfrm>
              <a:off x="6841068" y="4910667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75" y="4088688"/>
            <a:ext cx="2095792" cy="10002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26" y="4060108"/>
            <a:ext cx="2181529" cy="1028844"/>
          </a:xfrm>
          <a:prstGeom prst="rect">
            <a:avLst/>
          </a:prstGeom>
        </p:spPr>
      </p:pic>
      <p:sp>
        <p:nvSpPr>
          <p:cNvPr id="11" name="楕円 10"/>
          <p:cNvSpPr>
            <a:spLocks noChangeAspect="1"/>
          </p:cNvSpPr>
          <p:nvPr/>
        </p:nvSpPr>
        <p:spPr>
          <a:xfrm>
            <a:off x="8119332" y="3666706"/>
            <a:ext cx="1800000" cy="18000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831332" y="3522706"/>
            <a:ext cx="2088000" cy="2088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楕円 12"/>
          <p:cNvSpPr>
            <a:spLocks noChangeAspect="1"/>
          </p:cNvSpPr>
          <p:nvPr/>
        </p:nvSpPr>
        <p:spPr>
          <a:xfrm>
            <a:off x="8119332" y="3846706"/>
            <a:ext cx="1440000" cy="144000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8065332" y="4512706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9865332" y="451270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6" name="二等辺三角形 15"/>
          <p:cNvSpPr/>
          <p:nvPr/>
        </p:nvSpPr>
        <p:spPr>
          <a:xfrm rot="5400000">
            <a:off x="8815997" y="5179463"/>
            <a:ext cx="118668" cy="2144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二等辺三角形 16"/>
          <p:cNvSpPr/>
          <p:nvPr/>
        </p:nvSpPr>
        <p:spPr>
          <a:xfrm rot="16200000" flipH="1">
            <a:off x="8779773" y="3739465"/>
            <a:ext cx="118668" cy="21448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二等辺三角形 17"/>
          <p:cNvSpPr/>
          <p:nvPr/>
        </p:nvSpPr>
        <p:spPr>
          <a:xfrm rot="5400000">
            <a:off x="8887017" y="5510793"/>
            <a:ext cx="118668" cy="21448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9" name="二等辺三角形 18"/>
          <p:cNvSpPr/>
          <p:nvPr/>
        </p:nvSpPr>
        <p:spPr>
          <a:xfrm rot="16200000" flipH="1">
            <a:off x="8787523" y="3410129"/>
            <a:ext cx="118668" cy="21448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Segoe UI Light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638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游ゴシック</vt:lpstr>
      <vt:lpstr>Arial</vt:lpstr>
      <vt:lpstr>Cambria Math</vt:lpstr>
      <vt:lpstr>HGP創英角ｺﾞｼｯｸUB</vt:lpstr>
      <vt:lpstr>メイリオ</vt:lpstr>
      <vt:lpstr>Segoe UI</vt:lpstr>
      <vt:lpstr>Segoe UI Light</vt:lpstr>
      <vt:lpstr>Office Theme</vt:lpstr>
      <vt:lpstr>Current status of inter-calibration activities in CGMS/SWCG for space-based space weather observation</vt:lpstr>
      <vt:lpstr>Task Force Member</vt:lpstr>
      <vt:lpstr>Outline</vt:lpstr>
      <vt:lpstr>Space-based space weather sensor onboard meteorological satellites</vt:lpstr>
      <vt:lpstr>Product (example)</vt:lpstr>
      <vt:lpstr>How to inter-calibrate</vt:lpstr>
      <vt:lpstr>Geosynchronous Orbit</vt:lpstr>
      <vt:lpstr>Procedure of inter calibration</vt:lpstr>
      <vt:lpstr>L* (Roederer’s L)</vt:lpstr>
      <vt:lpstr>Process of inter calibration</vt:lpstr>
      <vt:lpstr>Flux projected to geomagnetic equator</vt:lpstr>
      <vt:lpstr>Comparison between Himawari-8 and GOES 15</vt:lpstr>
      <vt:lpstr>Problems need to be discussed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inter-calibration activities in CGMS/SWCG for space-based space weather observation</dc:title>
  <dc:creator>tnagatsu</dc:creator>
  <cp:lastModifiedBy>Kenneth Holmlund</cp:lastModifiedBy>
  <cp:revision>17</cp:revision>
  <dcterms:created xsi:type="dcterms:W3CDTF">2019-03-01T16:31:23Z</dcterms:created>
  <dcterms:modified xsi:type="dcterms:W3CDTF">2019-03-05T07:19:25Z</dcterms:modified>
</cp:coreProperties>
</file>