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714" r:id="rId2"/>
    <p:sldId id="716" r:id="rId3"/>
    <p:sldId id="718" r:id="rId4"/>
    <p:sldId id="727" r:id="rId5"/>
    <p:sldId id="730" r:id="rId6"/>
    <p:sldId id="770" r:id="rId7"/>
    <p:sldId id="777" r:id="rId8"/>
    <p:sldId id="771" r:id="rId9"/>
    <p:sldId id="731" r:id="rId10"/>
    <p:sldId id="776" r:id="rId11"/>
    <p:sldId id="732" r:id="rId12"/>
    <p:sldId id="678" r:id="rId13"/>
    <p:sldId id="728" r:id="rId14"/>
    <p:sldId id="772" r:id="rId15"/>
    <p:sldId id="773" r:id="rId16"/>
    <p:sldId id="774" r:id="rId17"/>
    <p:sldId id="775" r:id="rId18"/>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tScat" initials="M" lastIdx="2" clrIdx="0">
    <p:extLst>
      <p:ext uri="{19B8F6BF-5375-455C-9EA6-DF929625EA0E}">
        <p15:presenceInfo xmlns:p15="http://schemas.microsoft.com/office/powerpoint/2012/main" userId="MtSca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00"/>
    <a:srgbClr val="5F5F5F"/>
    <a:srgbClr val="333333"/>
    <a:srgbClr val="FF3300"/>
    <a:srgbClr val="CC3300"/>
    <a:srgbClr val="80008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29" autoAdjust="0"/>
    <p:restoredTop sz="91694" autoAdjust="0"/>
  </p:normalViewPr>
  <p:slideViewPr>
    <p:cSldViewPr snapToGrid="0">
      <p:cViewPr varScale="1">
        <p:scale>
          <a:sx n="61" d="100"/>
          <a:sy n="61" d="100"/>
        </p:scale>
        <p:origin x="28"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8" d="100"/>
          <a:sy n="88" d="100"/>
        </p:scale>
        <p:origin x="-2874" y="-108"/>
      </p:cViewPr>
      <p:guideLst>
        <p:guide orient="horz" pos="3126"/>
        <p:guide pos="2142"/>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0338" name="Rectangle 2"/>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defTabSz="922338">
              <a:defRPr sz="1200"/>
            </a:lvl1pPr>
          </a:lstStyle>
          <a:p>
            <a:pPr>
              <a:defRPr/>
            </a:pPr>
            <a:endParaRPr lang="en-US"/>
          </a:p>
        </p:txBody>
      </p:sp>
      <p:sp>
        <p:nvSpPr>
          <p:cNvPr id="270339" name="Rectangle 3"/>
          <p:cNvSpPr>
            <a:spLocks noGrp="1" noChangeArrowheads="1"/>
          </p:cNvSpPr>
          <p:nvPr>
            <p:ph type="dt" sz="quarter" idx="1"/>
          </p:nvPr>
        </p:nvSpPr>
        <p:spPr bwMode="auto">
          <a:xfrm>
            <a:off x="3849688" y="0"/>
            <a:ext cx="2946400" cy="495300"/>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algn="r" defTabSz="922338">
              <a:defRPr sz="1200"/>
            </a:lvl1pPr>
          </a:lstStyle>
          <a:p>
            <a:pPr>
              <a:defRPr/>
            </a:pPr>
            <a:endParaRPr lang="en-US"/>
          </a:p>
        </p:txBody>
      </p:sp>
      <p:sp>
        <p:nvSpPr>
          <p:cNvPr id="270340" name="Rectangle 4"/>
          <p:cNvSpPr>
            <a:spLocks noGrp="1" noChangeArrowheads="1"/>
          </p:cNvSpPr>
          <p:nvPr>
            <p:ph type="ftr" sz="quarter" idx="2"/>
          </p:nvPr>
        </p:nvSpPr>
        <p:spPr bwMode="auto">
          <a:xfrm>
            <a:off x="0" y="9429750"/>
            <a:ext cx="2946400" cy="495300"/>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defTabSz="922338">
              <a:defRPr sz="1200"/>
            </a:lvl1pPr>
          </a:lstStyle>
          <a:p>
            <a:pPr>
              <a:defRPr/>
            </a:pPr>
            <a:endParaRPr lang="en-US"/>
          </a:p>
        </p:txBody>
      </p:sp>
      <p:sp>
        <p:nvSpPr>
          <p:cNvPr id="270341" name="Rectangle 5"/>
          <p:cNvSpPr>
            <a:spLocks noGrp="1" noChangeArrowheads="1"/>
          </p:cNvSpPr>
          <p:nvPr>
            <p:ph type="sldNum" sz="quarter" idx="3"/>
          </p:nvPr>
        </p:nvSpPr>
        <p:spPr bwMode="auto">
          <a:xfrm>
            <a:off x="3849688" y="9429750"/>
            <a:ext cx="2946400" cy="495300"/>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algn="r" defTabSz="922338">
              <a:defRPr sz="1200"/>
            </a:lvl1pPr>
          </a:lstStyle>
          <a:p>
            <a:pPr>
              <a:defRPr/>
            </a:pPr>
            <a:fld id="{5D828D66-AEB5-4DE2-AE3C-788B6F5E35E5}" type="slidenum">
              <a:rPr lang="en-US"/>
              <a:pPr>
                <a:defRPr/>
              </a:pPr>
              <a:t>‹#›</a:t>
            </a:fld>
            <a:endParaRPr lang="en-US"/>
          </a:p>
        </p:txBody>
      </p:sp>
    </p:spTree>
    <p:extLst>
      <p:ext uri="{BB962C8B-B14F-4D97-AF65-F5344CB8AC3E}">
        <p14:creationId xmlns:p14="http://schemas.microsoft.com/office/powerpoint/2010/main" val="9357271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defTabSz="922338">
              <a:defRPr sz="1200"/>
            </a:lvl1pPr>
          </a:lstStyle>
          <a:p>
            <a:pPr>
              <a:defRPr/>
            </a:pPr>
            <a:endParaRPr lang="en-US"/>
          </a:p>
        </p:txBody>
      </p:sp>
      <p:sp>
        <p:nvSpPr>
          <p:cNvPr id="39939" name="Rectangle 3"/>
          <p:cNvSpPr>
            <a:spLocks noGrp="1" noChangeArrowheads="1"/>
          </p:cNvSpPr>
          <p:nvPr>
            <p:ph type="dt" idx="1"/>
          </p:nvPr>
        </p:nvSpPr>
        <p:spPr bwMode="auto">
          <a:xfrm>
            <a:off x="3849688" y="0"/>
            <a:ext cx="2946400" cy="495300"/>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algn="r" defTabSz="922338">
              <a:defRPr sz="1200"/>
            </a:lvl1pPr>
          </a:lstStyle>
          <a:p>
            <a:pPr>
              <a:defRPr/>
            </a:pPr>
            <a:endParaRPr lang="en-US"/>
          </a:p>
        </p:txBody>
      </p:sp>
      <p:sp>
        <p:nvSpPr>
          <p:cNvPr id="7172" name="Rectangle 4"/>
          <p:cNvSpPr>
            <a:spLocks noGrp="1" noRot="1" noChangeAspect="1" noChangeArrowheads="1" noTextEdit="1"/>
          </p:cNvSpPr>
          <p:nvPr>
            <p:ph type="sldImg" idx="2"/>
          </p:nvPr>
        </p:nvSpPr>
        <p:spPr bwMode="auto">
          <a:xfrm>
            <a:off x="917575" y="746125"/>
            <a:ext cx="4962525" cy="3722688"/>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679450" y="4716463"/>
            <a:ext cx="5438775" cy="4464050"/>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9942" name="Rectangle 6"/>
          <p:cNvSpPr>
            <a:spLocks noGrp="1" noChangeArrowheads="1"/>
          </p:cNvSpPr>
          <p:nvPr>
            <p:ph type="ftr" sz="quarter" idx="4"/>
          </p:nvPr>
        </p:nvSpPr>
        <p:spPr bwMode="auto">
          <a:xfrm>
            <a:off x="0" y="9429750"/>
            <a:ext cx="2946400" cy="495300"/>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defTabSz="922338">
              <a:defRPr sz="1200"/>
            </a:lvl1pPr>
          </a:lstStyle>
          <a:p>
            <a:pPr>
              <a:defRPr/>
            </a:pPr>
            <a:endParaRPr lang="en-US"/>
          </a:p>
        </p:txBody>
      </p:sp>
      <p:sp>
        <p:nvSpPr>
          <p:cNvPr id="39943" name="Rectangle 7"/>
          <p:cNvSpPr>
            <a:spLocks noGrp="1" noChangeArrowheads="1"/>
          </p:cNvSpPr>
          <p:nvPr>
            <p:ph type="sldNum" sz="quarter" idx="5"/>
          </p:nvPr>
        </p:nvSpPr>
        <p:spPr bwMode="auto">
          <a:xfrm>
            <a:off x="3849688" y="9429750"/>
            <a:ext cx="2946400" cy="495300"/>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algn="r" defTabSz="922338">
              <a:defRPr sz="1200"/>
            </a:lvl1pPr>
          </a:lstStyle>
          <a:p>
            <a:pPr>
              <a:defRPr/>
            </a:pPr>
            <a:fld id="{D2E840EC-3661-47EA-B292-7ED791E1B58E}" type="slidenum">
              <a:rPr lang="en-US"/>
              <a:pPr>
                <a:defRPr/>
              </a:pPr>
              <a:t>‹#›</a:t>
            </a:fld>
            <a:endParaRPr lang="en-US"/>
          </a:p>
        </p:txBody>
      </p:sp>
    </p:spTree>
    <p:extLst>
      <p:ext uri="{BB962C8B-B14F-4D97-AF65-F5344CB8AC3E}">
        <p14:creationId xmlns:p14="http://schemas.microsoft.com/office/powerpoint/2010/main" val="9059140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79AD4F94-4851-4065-BA9C-947A644B85B9}" type="slidenum">
              <a:rPr lang="en-US" smtClean="0"/>
              <a:pPr/>
              <a:t>1</a:t>
            </a:fld>
            <a:endParaRPr 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690787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C616E1F4-C91A-4F44-BD9C-370F412BC276}" type="slidenum">
              <a:rPr lang="en-US" smtClean="0"/>
              <a:pPr/>
              <a:t>12</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069493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CAF0C06C-A120-4CEF-A9AD-F4118C12BC7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64157037-F5AB-4234-8B75-84F7F4C5E29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A1C6CA05-B660-4EEB-890E-A679DF02DE3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7470" y="274638"/>
            <a:ext cx="5449330" cy="75097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247134" y="1180070"/>
            <a:ext cx="8563233"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6"/>
          <p:cNvSpPr>
            <a:spLocks noGrp="1" noChangeArrowheads="1"/>
          </p:cNvSpPr>
          <p:nvPr>
            <p:ph type="sldNum" sz="quarter" idx="10"/>
          </p:nvPr>
        </p:nvSpPr>
        <p:spPr>
          <a:ln/>
        </p:spPr>
        <p:txBody>
          <a:bodyPr/>
          <a:lstStyle>
            <a:lvl1pPr>
              <a:defRPr/>
            </a:lvl1pPr>
          </a:lstStyle>
          <a:p>
            <a:pPr>
              <a:defRPr/>
            </a:pPr>
            <a:fld id="{DA28AC38-E0E8-49D7-B2FE-71FD7C42C09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62C94469-C24B-4485-9554-864CA5BFE27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D4866AD1-022E-4E0E-AE7E-C7A6C4DD8D0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0D0EA962-5ACB-4E0A-B99B-F2A901C1578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D24831DE-8CB6-4B98-B2F1-D4EBA8FF180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63F3BB8C-0C0C-4EAB-9830-DC513CDAB61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528B3AD7-A00B-4A91-9B8B-0BA01B14E5A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65D3E82-9912-4669-9E99-524028854B5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6629400" y="6400800"/>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vl1pPr>
          </a:lstStyle>
          <a:p>
            <a:pPr>
              <a:defRPr/>
            </a:pPr>
            <a:fld id="{47E33C82-C2A6-478E-8FB2-E20C8DB41475}" type="slidenum">
              <a:rPr lang="en-US"/>
              <a:pPr>
                <a:defRPr/>
              </a:pPr>
              <a:t>‹#›</a:t>
            </a:fld>
            <a:endParaRPr lang="en-US"/>
          </a:p>
        </p:txBody>
      </p:sp>
      <p:sp>
        <p:nvSpPr>
          <p:cNvPr id="1031" name="Rectangle 7"/>
          <p:cNvSpPr>
            <a:spLocks noChangeArrowheads="1"/>
          </p:cNvSpPr>
          <p:nvPr/>
        </p:nvSpPr>
        <p:spPr bwMode="auto">
          <a:xfrm>
            <a:off x="457200" y="1600200"/>
            <a:ext cx="8229600" cy="4724400"/>
          </a:xfrm>
          <a:prstGeom prst="rect">
            <a:avLst/>
          </a:prstGeom>
          <a:noFill/>
          <a:ln w="9525">
            <a:noFill/>
            <a:miter lim="800000"/>
            <a:headEnd/>
            <a:tailEnd/>
          </a:ln>
          <a:effectLst/>
        </p:spPr>
        <p:txBody>
          <a:bodyPr/>
          <a:lstStyle/>
          <a:p>
            <a:pPr marL="342900" indent="-342900">
              <a:spcBef>
                <a:spcPct val="20000"/>
              </a:spcBef>
              <a:buClr>
                <a:srgbClr val="FF0000"/>
              </a:buClr>
              <a:buFont typeface="Wingdings" pitchFamily="2" charset="2"/>
              <a:buChar char="v"/>
              <a:defRPr/>
            </a:pPr>
            <a:endParaRPr lang="en-GB" sz="3200"/>
          </a:p>
        </p:txBody>
      </p:sp>
      <p:sp>
        <p:nvSpPr>
          <p:cNvPr id="1032" name="Rectangle 8"/>
          <p:cNvSpPr>
            <a:spLocks noChangeArrowheads="1"/>
          </p:cNvSpPr>
          <p:nvPr/>
        </p:nvSpPr>
        <p:spPr bwMode="auto">
          <a:xfrm>
            <a:off x="457200" y="6400800"/>
            <a:ext cx="5646738" cy="244475"/>
          </a:xfrm>
          <a:prstGeom prst="rect">
            <a:avLst/>
          </a:prstGeom>
          <a:noFill/>
          <a:ln w="9525">
            <a:noFill/>
            <a:miter lim="800000"/>
            <a:headEnd/>
            <a:tailEnd/>
          </a:ln>
          <a:effectLst/>
        </p:spPr>
        <p:txBody>
          <a:bodyPr/>
          <a:lstStyle/>
          <a:p>
            <a:pPr>
              <a:defRPr/>
            </a:pPr>
            <a:r>
              <a:rPr lang="en-US" sz="1000" b="1" dirty="0"/>
              <a:t>GDWG Breakout</a:t>
            </a:r>
            <a:r>
              <a:rPr lang="en-US" sz="1000" b="1" baseline="0" dirty="0"/>
              <a:t> Session Joint Actions</a:t>
            </a:r>
            <a:endParaRPr lang="en-US" sz="1000" b="1" dirty="0"/>
          </a:p>
        </p:txBody>
      </p:sp>
      <p:sp>
        <p:nvSpPr>
          <p:cNvPr id="1035" name="Line 11"/>
          <p:cNvSpPr>
            <a:spLocks noChangeShapeType="1"/>
          </p:cNvSpPr>
          <p:nvPr/>
        </p:nvSpPr>
        <p:spPr bwMode="auto">
          <a:xfrm flipV="1">
            <a:off x="457200" y="6324600"/>
            <a:ext cx="8229600" cy="0"/>
          </a:xfrm>
          <a:prstGeom prst="line">
            <a:avLst/>
          </a:prstGeom>
          <a:noFill/>
          <a:ln w="38100">
            <a:solidFill>
              <a:srgbClr val="0000FF"/>
            </a:solidFill>
            <a:round/>
            <a:headEnd/>
            <a:tailEnd/>
          </a:ln>
          <a:effectLst/>
        </p:spPr>
        <p:txBody>
          <a:bodyPr/>
          <a:lstStyle/>
          <a:p>
            <a:pPr>
              <a:defRPr/>
            </a:pPr>
            <a:endParaRPr lang="en-GB"/>
          </a:p>
        </p:txBody>
      </p:sp>
      <p:sp>
        <p:nvSpPr>
          <p:cNvPr id="1037" name="Rectangle 13"/>
          <p:cNvSpPr>
            <a:spLocks noChangeArrowheads="1"/>
          </p:cNvSpPr>
          <p:nvPr/>
        </p:nvSpPr>
        <p:spPr bwMode="auto">
          <a:xfrm>
            <a:off x="6553200" y="6477000"/>
            <a:ext cx="2133600" cy="244475"/>
          </a:xfrm>
          <a:prstGeom prst="rect">
            <a:avLst/>
          </a:prstGeom>
          <a:noFill/>
          <a:ln w="9525">
            <a:noFill/>
            <a:miter lim="800000"/>
            <a:headEnd/>
            <a:tailEnd/>
          </a:ln>
          <a:effectLst/>
        </p:spPr>
        <p:txBody>
          <a:bodyPr/>
          <a:lstStyle/>
          <a:p>
            <a:pPr algn="r">
              <a:defRPr/>
            </a:pPr>
            <a:endParaRPr lang="en-GB" sz="1400"/>
          </a:p>
        </p:txBody>
      </p:sp>
      <p:pic>
        <p:nvPicPr>
          <p:cNvPr id="2" name="Picture 18" descr="GLOGO_small"/>
          <p:cNvPicPr>
            <a:picLocks noChangeAspect="1" noChangeArrowheads="1"/>
          </p:cNvPicPr>
          <p:nvPr/>
        </p:nvPicPr>
        <p:blipFill>
          <a:blip r:embed="rId13" cstate="print"/>
          <a:srcRect/>
          <a:stretch>
            <a:fillRect/>
          </a:stretch>
        </p:blipFill>
        <p:spPr bwMode="auto">
          <a:xfrm>
            <a:off x="37971413" y="854075"/>
            <a:ext cx="4102100" cy="4102100"/>
          </a:xfrm>
          <a:prstGeom prst="rect">
            <a:avLst/>
          </a:prstGeom>
          <a:noFill/>
          <a:ln w="9525">
            <a:noFill/>
            <a:miter lim="800000"/>
            <a:headEnd/>
            <a:tailEnd/>
          </a:ln>
        </p:spPr>
      </p:pic>
      <p:pic>
        <p:nvPicPr>
          <p:cNvPr id="1033" name="Picture 19" descr="GLOGO_small"/>
          <p:cNvPicPr>
            <a:picLocks noChangeAspect="1" noChangeArrowheads="1"/>
          </p:cNvPicPr>
          <p:nvPr/>
        </p:nvPicPr>
        <p:blipFill>
          <a:blip r:embed="rId13" cstate="print"/>
          <a:srcRect/>
          <a:stretch>
            <a:fillRect/>
          </a:stretch>
        </p:blipFill>
        <p:spPr bwMode="auto">
          <a:xfrm>
            <a:off x="38123813" y="1006475"/>
            <a:ext cx="4102100" cy="4102100"/>
          </a:xfrm>
          <a:prstGeom prst="rect">
            <a:avLst/>
          </a:prstGeom>
          <a:noFill/>
          <a:ln w="9525">
            <a:noFill/>
            <a:miter lim="800000"/>
            <a:headEnd/>
            <a:tailEnd/>
          </a:ln>
        </p:spPr>
      </p:pic>
      <p:pic>
        <p:nvPicPr>
          <p:cNvPr id="1034" name="Picture 20" descr="GLOGO_small"/>
          <p:cNvPicPr>
            <a:picLocks noChangeAspect="1" noChangeArrowheads="1"/>
          </p:cNvPicPr>
          <p:nvPr/>
        </p:nvPicPr>
        <p:blipFill>
          <a:blip r:embed="rId13" cstate="print"/>
          <a:srcRect/>
          <a:stretch>
            <a:fillRect/>
          </a:stretch>
        </p:blipFill>
        <p:spPr bwMode="auto">
          <a:xfrm>
            <a:off x="37866638" y="815975"/>
            <a:ext cx="4102100" cy="4102100"/>
          </a:xfrm>
          <a:prstGeom prst="rect">
            <a:avLst/>
          </a:prstGeom>
          <a:noFill/>
          <a:ln w="9525">
            <a:noFill/>
            <a:miter lim="800000"/>
            <a:headEnd/>
            <a:tailEnd/>
          </a:ln>
        </p:spPr>
      </p:pic>
      <p:pic>
        <p:nvPicPr>
          <p:cNvPr id="3" name="Picture 2" descr="C:\Users\miu\Dropbox\gsics_WG_logo.jpg"/>
          <p:cNvPicPr>
            <a:picLocks noChangeAspect="1" noChangeArrowheads="1"/>
          </p:cNvPicPr>
          <p:nvPr userDrawn="1"/>
        </p:nvPicPr>
        <p:blipFill>
          <a:blip r:embed="rId14" cstate="print"/>
          <a:srcRect/>
          <a:stretch>
            <a:fillRect/>
          </a:stretch>
        </p:blipFill>
        <p:spPr bwMode="auto">
          <a:xfrm>
            <a:off x="366183" y="330201"/>
            <a:ext cx="2815396" cy="719666"/>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rgbClr val="FF0000"/>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600"/>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gsics.atmos.umd.edu/bin/view/Development/GprcWebsites"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gsics.nsmc.org.cn/thredds/cmaProducts.html" TargetMode="External"/><Relationship Id="rId2" Type="http://schemas.openxmlformats.org/officeDocument/2006/relationships/hyperlink" Target="http://gsics.eumetsat.int/thredds/catalog.html" TargetMode="External"/><Relationship Id="rId1" Type="http://schemas.openxmlformats.org/officeDocument/2006/relationships/slideLayout" Target="../slideLayouts/slideLayout7.xml"/><Relationship Id="rId5" Type="http://schemas.openxmlformats.org/officeDocument/2006/relationships/hyperlink" Target="https://gsics.wmo.int/en/product-services-and-technical-information" TargetMode="External"/><Relationship Id="rId4" Type="http://schemas.openxmlformats.org/officeDocument/2006/relationships/hyperlink" Target="http://gsics.nsmc.org.cn/thredds/isroProducts.html"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3"/>
          <p:cNvSpPr>
            <a:spLocks noGrp="1"/>
          </p:cNvSpPr>
          <p:nvPr>
            <p:ph type="sldNum" sz="quarter" idx="10"/>
          </p:nvPr>
        </p:nvSpPr>
        <p:spPr>
          <a:noFill/>
        </p:spPr>
        <p:txBody>
          <a:bodyPr/>
          <a:lstStyle/>
          <a:p>
            <a:fld id="{7C66A421-960F-40DF-BDE6-CED4FB09D906}" type="slidenum">
              <a:rPr lang="en-US" smtClean="0"/>
              <a:pPr/>
              <a:t>1</a:t>
            </a:fld>
            <a:endParaRPr lang="en-US"/>
          </a:p>
        </p:txBody>
      </p:sp>
      <p:sp>
        <p:nvSpPr>
          <p:cNvPr id="2051" name="Rectangle 2"/>
          <p:cNvSpPr>
            <a:spLocks noGrp="1" noChangeArrowheads="1"/>
          </p:cNvSpPr>
          <p:nvPr>
            <p:ph type="ctrTitle"/>
          </p:nvPr>
        </p:nvSpPr>
        <p:spPr bwMode="auto">
          <a:xfrm>
            <a:off x="668338" y="1727200"/>
            <a:ext cx="7772400" cy="165981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IE" sz="3200" dirty="0">
                <a:solidFill>
                  <a:schemeClr val="tx1"/>
                </a:solidFill>
              </a:rPr>
              <a:t/>
            </a:r>
            <a:br>
              <a:rPr lang="en-IE" sz="3200" dirty="0">
                <a:solidFill>
                  <a:schemeClr val="tx1"/>
                </a:solidFill>
              </a:rPr>
            </a:br>
            <a:r>
              <a:rPr lang="en-IE" sz="3200" i="1" dirty="0">
                <a:solidFill>
                  <a:schemeClr val="tx1"/>
                </a:solidFill>
              </a:rPr>
              <a:t>Summary</a:t>
            </a:r>
            <a:r>
              <a:rPr lang="ja-JP" altLang="en-US" sz="3200" i="1" dirty="0">
                <a:solidFill>
                  <a:schemeClr val="tx1"/>
                </a:solidFill>
              </a:rPr>
              <a:t> </a:t>
            </a:r>
            <a:r>
              <a:rPr lang="en-US" altLang="ja-JP" sz="3200" i="1" dirty="0">
                <a:solidFill>
                  <a:schemeClr val="tx1"/>
                </a:solidFill>
              </a:rPr>
              <a:t>of</a:t>
            </a:r>
            <a:r>
              <a:rPr lang="ja-JP" altLang="en-US" sz="3200" i="1" dirty="0">
                <a:solidFill>
                  <a:schemeClr val="tx1"/>
                </a:solidFill>
              </a:rPr>
              <a:t> </a:t>
            </a:r>
            <a:r>
              <a:rPr lang="en-US" altLang="ja-JP" sz="3200" i="1" dirty="0">
                <a:solidFill>
                  <a:schemeClr val="tx1"/>
                </a:solidFill>
              </a:rPr>
              <a:t>2019 GDWG</a:t>
            </a:r>
            <a:r>
              <a:rPr lang="ja-JP" altLang="en-US" sz="3200" i="1" dirty="0">
                <a:solidFill>
                  <a:schemeClr val="tx1"/>
                </a:solidFill>
              </a:rPr>
              <a:t> </a:t>
            </a:r>
            <a:r>
              <a:rPr lang="en-US" altLang="ja-JP" sz="3200" i="1" dirty="0">
                <a:solidFill>
                  <a:schemeClr val="tx1"/>
                </a:solidFill>
              </a:rPr>
              <a:t>breakout session</a:t>
            </a:r>
            <a:br>
              <a:rPr lang="en-US" altLang="ja-JP" sz="3200" i="1" dirty="0">
                <a:solidFill>
                  <a:schemeClr val="tx1"/>
                </a:solidFill>
              </a:rPr>
            </a:br>
            <a:r>
              <a:rPr lang="en-IE" sz="3200" i="1" dirty="0">
                <a:solidFill>
                  <a:schemeClr val="tx1"/>
                </a:solidFill>
              </a:rPr>
              <a:t> </a:t>
            </a:r>
            <a:endParaRPr lang="en-US" sz="3200" i="1" dirty="0">
              <a:solidFill>
                <a:schemeClr val="tx1"/>
              </a:solidFill>
            </a:endParaRPr>
          </a:p>
        </p:txBody>
      </p:sp>
      <p:sp>
        <p:nvSpPr>
          <p:cNvPr id="2052" name="Rectangle 3"/>
          <p:cNvSpPr>
            <a:spLocks noGrp="1" noChangeArrowheads="1"/>
          </p:cNvSpPr>
          <p:nvPr>
            <p:ph type="subTitle" idx="1"/>
          </p:nvPr>
        </p:nvSpPr>
        <p:spPr>
          <a:xfrm>
            <a:off x="914400" y="2914650"/>
            <a:ext cx="7315200" cy="2876550"/>
          </a:xfrm>
        </p:spPr>
        <p:txBody>
          <a:bodyPr/>
          <a:lstStyle/>
          <a:p>
            <a:pPr eaLnBrk="1" hangingPunct="1">
              <a:lnSpc>
                <a:spcPct val="80000"/>
              </a:lnSpc>
              <a:spcBef>
                <a:spcPct val="100000"/>
              </a:spcBef>
              <a:spcAft>
                <a:spcPct val="100000"/>
              </a:spcAft>
            </a:pPr>
            <a:endParaRPr lang="en-US" sz="2800" b="1" u="sng" dirty="0">
              <a:solidFill>
                <a:schemeClr val="accent2"/>
              </a:solidFill>
              <a:latin typeface="Times New Roman" pitchFamily="18" charset="0"/>
            </a:endParaRPr>
          </a:p>
          <a:p>
            <a:pPr eaLnBrk="1" hangingPunct="1">
              <a:lnSpc>
                <a:spcPct val="80000"/>
              </a:lnSpc>
            </a:pPr>
            <a:r>
              <a:rPr lang="en-US" altLang="zh-CN" sz="2400" i="1" dirty="0">
                <a:latin typeface="+mj-lt"/>
                <a:ea typeface="+mj-ea"/>
                <a:cs typeface="+mj-cs"/>
              </a:rPr>
              <a:t>Masaya Takahashi (JMA)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65AC513-D3FC-4D6E-B172-CADA48A8B858}"/>
              </a:ext>
            </a:extLst>
          </p:cNvPr>
          <p:cNvSpPr>
            <a:spLocks noGrp="1"/>
          </p:cNvSpPr>
          <p:nvPr>
            <p:ph type="sldNum" sz="quarter" idx="10"/>
          </p:nvPr>
        </p:nvSpPr>
        <p:spPr/>
        <p:txBody>
          <a:bodyPr/>
          <a:lstStyle/>
          <a:p>
            <a:pPr>
              <a:defRPr/>
            </a:pPr>
            <a:fld id="{63F3BB8C-0C0C-4EAB-9830-DC513CDAB615}" type="slidenum">
              <a:rPr lang="en-US" smtClean="0"/>
              <a:pPr>
                <a:defRPr/>
              </a:pPr>
              <a:t>10</a:t>
            </a:fld>
            <a:endParaRPr lang="en-US"/>
          </a:p>
        </p:txBody>
      </p:sp>
      <p:sp>
        <p:nvSpPr>
          <p:cNvPr id="3" name="Title 1">
            <a:extLst>
              <a:ext uri="{FF2B5EF4-FFF2-40B4-BE49-F238E27FC236}">
                <a16:creationId xmlns:a16="http://schemas.microsoft.com/office/drawing/2014/main" id="{6569974C-BEEA-4F7D-9236-6E91F74C9769}"/>
              </a:ext>
            </a:extLst>
          </p:cNvPr>
          <p:cNvSpPr txBox="1">
            <a:spLocks/>
          </p:cNvSpPr>
          <p:nvPr/>
        </p:nvSpPr>
        <p:spPr>
          <a:xfrm>
            <a:off x="3281584" y="117023"/>
            <a:ext cx="5657700" cy="750973"/>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400" kern="0" dirty="0"/>
              <a:t>Discussions Summary (6)</a:t>
            </a:r>
            <a:br>
              <a:rPr lang="en-US" sz="2400" kern="0" dirty="0"/>
            </a:br>
            <a:r>
              <a:rPr lang="en-US" sz="2400" kern="0" dirty="0"/>
              <a:t>Splitting user feedbacks into GRWG/GDWG actions</a:t>
            </a:r>
            <a:endParaRPr lang="en-GB" sz="2400" kern="0" dirty="0"/>
          </a:p>
        </p:txBody>
      </p:sp>
      <p:sp>
        <p:nvSpPr>
          <p:cNvPr id="5" name="Google Shape;71;p15">
            <a:extLst>
              <a:ext uri="{FF2B5EF4-FFF2-40B4-BE49-F238E27FC236}">
                <a16:creationId xmlns:a16="http://schemas.microsoft.com/office/drawing/2014/main" id="{EEFEFF05-0935-471D-9163-860B6BE0FB8B}"/>
              </a:ext>
            </a:extLst>
          </p:cNvPr>
          <p:cNvSpPr txBox="1">
            <a:spLocks/>
          </p:cNvSpPr>
          <p:nvPr/>
        </p:nvSpPr>
        <p:spPr>
          <a:xfrm>
            <a:off x="11657" y="1742113"/>
            <a:ext cx="9132340" cy="4786873"/>
          </a:xfrm>
          <a:prstGeom prst="rect">
            <a:avLst/>
          </a:prstGeom>
          <a:noFill/>
        </p:spPr>
        <p:txBody>
          <a:bodyPr spcFirstLastPara="1" vert="horz" wrap="square" lIns="91425" tIns="91425" rIns="91425" bIns="91425" rtlCol="0" anchor="t" anchorCtr="0">
            <a:noAutofit/>
          </a:bodyPr>
          <a:lstStyle>
            <a:lvl1pPr marL="457200" lvl="0" indent="-342900" algn="l" defTabSz="685800" rtl="0" eaLnBrk="1" latinLnBrk="0" hangingPunct="1">
              <a:lnSpc>
                <a:spcPct val="90000"/>
              </a:lnSpc>
              <a:spcBef>
                <a:spcPts val="0"/>
              </a:spcBef>
              <a:spcAft>
                <a:spcPts val="0"/>
              </a:spcAft>
              <a:buSzPts val="1800"/>
              <a:buFont typeface="Arial" panose="020B0604020202020204" pitchFamily="34" charset="0"/>
              <a:buChar char="●"/>
              <a:defRPr sz="2100" kern="1200">
                <a:solidFill>
                  <a:schemeClr val="tx1"/>
                </a:solidFill>
                <a:latin typeface="+mj-lt"/>
                <a:ea typeface="+mn-ea"/>
                <a:cs typeface="+mn-cs"/>
              </a:defRPr>
            </a:lvl1pPr>
            <a:lvl2pPr marL="914400" lvl="1"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800" kern="1200">
                <a:solidFill>
                  <a:schemeClr val="tx1"/>
                </a:solidFill>
                <a:latin typeface="+mn-lt"/>
                <a:ea typeface="+mn-ea"/>
                <a:cs typeface="+mn-cs"/>
              </a:defRPr>
            </a:lvl2pPr>
            <a:lvl3pPr marL="1371600" lvl="2"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500" kern="1200">
                <a:solidFill>
                  <a:schemeClr val="tx1"/>
                </a:solidFill>
                <a:latin typeface="+mn-lt"/>
                <a:ea typeface="+mn-ea"/>
                <a:cs typeface="+mn-cs"/>
              </a:defRPr>
            </a:lvl3pPr>
            <a:lvl4pPr marL="1828800" lvl="3"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350" kern="1200">
                <a:solidFill>
                  <a:schemeClr val="tx1"/>
                </a:solidFill>
                <a:latin typeface="+mn-lt"/>
                <a:ea typeface="+mn-ea"/>
                <a:cs typeface="+mn-cs"/>
              </a:defRPr>
            </a:lvl4pPr>
            <a:lvl5pPr marL="2286000" lvl="4"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350" kern="1200">
                <a:solidFill>
                  <a:schemeClr val="tx1"/>
                </a:solidFill>
                <a:latin typeface="+mn-lt"/>
                <a:ea typeface="+mn-ea"/>
                <a:cs typeface="+mn-cs"/>
              </a:defRPr>
            </a:lvl5pPr>
            <a:lvl6pPr marL="2743200" lvl="5"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350" kern="1200">
                <a:solidFill>
                  <a:schemeClr val="tx1"/>
                </a:solidFill>
                <a:latin typeface="+mn-lt"/>
                <a:ea typeface="+mn-ea"/>
                <a:cs typeface="+mn-cs"/>
              </a:defRPr>
            </a:lvl6pPr>
            <a:lvl7pPr marL="3200400" lvl="6"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350" kern="1200">
                <a:solidFill>
                  <a:schemeClr val="tx1"/>
                </a:solidFill>
                <a:latin typeface="+mn-lt"/>
                <a:ea typeface="+mn-ea"/>
                <a:cs typeface="+mn-cs"/>
              </a:defRPr>
            </a:lvl7pPr>
            <a:lvl8pPr marL="3657600" lvl="7"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350" kern="1200">
                <a:solidFill>
                  <a:schemeClr val="tx1"/>
                </a:solidFill>
                <a:latin typeface="+mn-lt"/>
                <a:ea typeface="+mn-ea"/>
                <a:cs typeface="+mn-cs"/>
              </a:defRPr>
            </a:lvl8pPr>
            <a:lvl9pPr marL="4114800" lvl="8" indent="-317500" algn="l" defTabSz="685800" rtl="0" eaLnBrk="1" latinLnBrk="0" hangingPunct="1">
              <a:lnSpc>
                <a:spcPct val="90000"/>
              </a:lnSpc>
              <a:spcBef>
                <a:spcPts val="1600"/>
              </a:spcBef>
              <a:spcAft>
                <a:spcPts val="1600"/>
              </a:spcAft>
              <a:buSzPts val="1400"/>
              <a:buFont typeface="Arial" panose="020B0604020202020204" pitchFamily="34" charset="0"/>
              <a:buChar char="■"/>
              <a:defRPr sz="1350" kern="1200">
                <a:solidFill>
                  <a:schemeClr val="tx1"/>
                </a:solidFill>
                <a:latin typeface="+mn-lt"/>
                <a:ea typeface="+mn-ea"/>
                <a:cs typeface="+mn-cs"/>
              </a:defRPr>
            </a:lvl9pPr>
          </a:lstStyle>
          <a:p>
            <a:pPr marL="457200" marR="0" lvl="0" indent="-342900" algn="l" defTabSz="685800" rtl="0" eaLnBrk="1" fontAlgn="auto" latinLnBrk="0" hangingPunct="1">
              <a:lnSpc>
                <a:spcPct val="120000"/>
              </a:lnSpc>
              <a:spcBef>
                <a:spcPts val="0"/>
              </a:spcBef>
              <a:spcAft>
                <a:spcPts val="0"/>
              </a:spcAft>
              <a:buClrTx/>
              <a:buSzPts val="1800"/>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mn-ea"/>
                <a:cs typeface="+mn-cs"/>
              </a:rPr>
              <a:t>The GSICS websites appear to be developed for GSICS contributors</a:t>
            </a:r>
          </a:p>
          <a:p>
            <a:pPr marL="914400" marR="0" lvl="1" indent="-317500" algn="l" defTabSz="685800" rtl="0" eaLnBrk="1" fontAlgn="auto" latinLnBrk="0" hangingPunct="1">
              <a:lnSpc>
                <a:spcPct val="120000"/>
              </a:lnSpc>
              <a:spcBef>
                <a:spcPts val="0"/>
              </a:spcBef>
              <a:spcAft>
                <a:spcPts val="0"/>
              </a:spcAft>
              <a:buClrTx/>
              <a:buSzPts val="1400"/>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mn-ea"/>
                <a:cs typeface="+mn-cs"/>
              </a:rPr>
              <a:t>not users.</a:t>
            </a:r>
          </a:p>
          <a:p>
            <a:pPr marL="803275" lvl="1" indent="-358775" fontAlgn="auto">
              <a:lnSpc>
                <a:spcPct val="120000"/>
              </a:lnSpc>
              <a:spcBef>
                <a:spcPts val="0"/>
              </a:spcBef>
              <a:buFont typeface="Wingdings" panose="05000000000000000000" pitchFamily="2" charset="2"/>
              <a:buChar char="ü"/>
            </a:pPr>
            <a:r>
              <a:rPr lang="en-US" dirty="0">
                <a:solidFill>
                  <a:srgbClr val="FF0000"/>
                </a:solidFill>
                <a:latin typeface="+mn-ea"/>
              </a:rPr>
              <a:t>A.GCC.2019.9p.4: GCC to contact Ken Knapp to what website he refers regarding his comment on, and report this to the working group.</a:t>
            </a:r>
            <a:endParaRPr kumimoji="0" lang="en-US" b="0" i="0" u="none" strike="noStrike" kern="1200" cap="none" spc="0" normalizeH="0" baseline="0" noProof="0" dirty="0">
              <a:ln>
                <a:noFill/>
              </a:ln>
              <a:solidFill>
                <a:srgbClr val="FF0000"/>
              </a:solidFill>
              <a:effectLst/>
              <a:uLnTx/>
              <a:uFillTx/>
              <a:latin typeface="+mn-ea"/>
            </a:endParaRPr>
          </a:p>
          <a:p>
            <a:pPr lvl="0">
              <a:lnSpc>
                <a:spcPct val="120000"/>
              </a:lnSpc>
              <a:spcBef>
                <a:spcPts val="600"/>
              </a:spcBef>
            </a:pPr>
            <a:r>
              <a:rPr lang="en-US" altLang="ja-JP" sz="2000" dirty="0">
                <a:latin typeface="+mn-ea"/>
              </a:rPr>
              <a:t>NRTC/RAC, Demo/</a:t>
            </a:r>
            <a:r>
              <a:rPr lang="en-US" altLang="ja-JP" sz="2000" dirty="0" err="1">
                <a:latin typeface="+mn-ea"/>
              </a:rPr>
              <a:t>PreOp</a:t>
            </a:r>
            <a:r>
              <a:rPr lang="en-US" altLang="ja-JP" sz="2000" dirty="0">
                <a:latin typeface="+mn-ea"/>
              </a:rPr>
              <a:t>/Op</a:t>
            </a:r>
          </a:p>
          <a:p>
            <a:pPr lvl="1">
              <a:lnSpc>
                <a:spcPct val="120000"/>
              </a:lnSpc>
              <a:spcBef>
                <a:spcPts val="0"/>
              </a:spcBef>
            </a:pPr>
            <a:r>
              <a:rPr lang="en-US" altLang="ja-JP" dirty="0">
                <a:latin typeface="+mn-ea"/>
              </a:rPr>
              <a:t>for each satellite, provide one set of links with Status:</a:t>
            </a:r>
            <a:r>
              <a:rPr lang="en-US" altLang="ja-JP" sz="2000" dirty="0">
                <a:latin typeface="+mn-ea"/>
              </a:rPr>
              <a:t/>
            </a:r>
            <a:br>
              <a:rPr lang="en-US" altLang="ja-JP" sz="2000" dirty="0">
                <a:latin typeface="+mn-ea"/>
              </a:rPr>
            </a:br>
            <a:r>
              <a:rPr lang="en-US" altLang="ja-JP" sz="1400" u="sng" dirty="0">
                <a:latin typeface="+mn-ea"/>
              </a:rPr>
              <a:t>Satellite</a:t>
            </a:r>
            <a:r>
              <a:rPr lang="en-US" altLang="ja-JP" sz="1400" dirty="0">
                <a:latin typeface="+mn-ea"/>
              </a:rPr>
              <a:t>	</a:t>
            </a:r>
            <a:r>
              <a:rPr lang="en-US" altLang="ja-JP" sz="1400" u="sng" dirty="0">
                <a:latin typeface="+mn-ea"/>
              </a:rPr>
              <a:t>Status</a:t>
            </a:r>
            <a:r>
              <a:rPr lang="en-US" altLang="ja-JP" sz="1400" dirty="0">
                <a:latin typeface="+mn-ea"/>
              </a:rPr>
              <a:t>			</a:t>
            </a:r>
            <a:br>
              <a:rPr lang="en-US" altLang="ja-JP" sz="1400" dirty="0">
                <a:latin typeface="+mn-ea"/>
              </a:rPr>
            </a:br>
            <a:r>
              <a:rPr lang="en-US" altLang="ja-JP" sz="1400" dirty="0">
                <a:latin typeface="+mn-ea"/>
              </a:rPr>
              <a:t>GOES-13 	pre-operational	</a:t>
            </a:r>
            <a:r>
              <a:rPr lang="en-US" altLang="ja-JP" sz="1400" u="sng" dirty="0">
                <a:latin typeface="+mn-ea"/>
              </a:rPr>
              <a:t>Near real time data</a:t>
            </a:r>
            <a:r>
              <a:rPr lang="en-US" altLang="ja-JP" sz="1400" dirty="0">
                <a:latin typeface="+mn-ea"/>
              </a:rPr>
              <a:t> 	</a:t>
            </a:r>
            <a:r>
              <a:rPr lang="en-US" altLang="ja-JP" sz="1400" u="sng" dirty="0">
                <a:latin typeface="+mn-ea"/>
              </a:rPr>
              <a:t>Reanalyzed data</a:t>
            </a:r>
            <a:r>
              <a:rPr lang="en-US" altLang="ja-JP" sz="1400" dirty="0">
                <a:latin typeface="+mn-ea"/>
              </a:rPr>
              <a:t>		</a:t>
            </a:r>
            <a:r>
              <a:rPr lang="en-US" altLang="ja-JP" sz="1400" u="sng" dirty="0">
                <a:latin typeface="+mn-ea"/>
              </a:rPr>
              <a:t>User guide</a:t>
            </a:r>
            <a:r>
              <a:rPr lang="en-US" altLang="ja-JP" sz="1400" dirty="0">
                <a:latin typeface="+mn-ea"/>
              </a:rPr>
              <a:t/>
            </a:r>
            <a:br>
              <a:rPr lang="en-US" altLang="ja-JP" sz="1400" dirty="0">
                <a:latin typeface="+mn-ea"/>
              </a:rPr>
            </a:br>
            <a:r>
              <a:rPr lang="en-US" altLang="ja-JP" sz="1400" dirty="0">
                <a:latin typeface="+mn-ea"/>
              </a:rPr>
              <a:t>Meteosat-10	beta		</a:t>
            </a:r>
            <a:r>
              <a:rPr lang="en-US" altLang="ja-JP" sz="1400" u="sng" dirty="0">
                <a:latin typeface="+mn-ea"/>
              </a:rPr>
              <a:t>Near real time data</a:t>
            </a:r>
            <a:r>
              <a:rPr lang="en-US" altLang="ja-JP" sz="1400" dirty="0">
                <a:latin typeface="+mn-ea"/>
              </a:rPr>
              <a:t>	</a:t>
            </a:r>
            <a:r>
              <a:rPr lang="en-US" altLang="ja-JP" sz="1400" u="sng" dirty="0">
                <a:latin typeface="+mn-ea"/>
              </a:rPr>
              <a:t>Reanalyzed data</a:t>
            </a:r>
            <a:r>
              <a:rPr lang="en-US" altLang="ja-JP" sz="1400" dirty="0">
                <a:latin typeface="+mn-ea"/>
              </a:rPr>
              <a:t>		</a:t>
            </a:r>
            <a:r>
              <a:rPr lang="en-US" altLang="ja-JP" sz="1400" u="sng" dirty="0">
                <a:latin typeface="+mn-ea"/>
              </a:rPr>
              <a:t>User guide</a:t>
            </a:r>
            <a:endParaRPr lang="en-US" altLang="ja-JP" sz="1400" dirty="0">
              <a:latin typeface="+mn-ea"/>
            </a:endParaRPr>
          </a:p>
          <a:p>
            <a:pPr lvl="0">
              <a:lnSpc>
                <a:spcPct val="120000"/>
              </a:lnSpc>
            </a:pPr>
            <a:r>
              <a:rPr lang="en-US" altLang="ja-JP" sz="2000" dirty="0">
                <a:latin typeface="+mn-ea"/>
              </a:rPr>
              <a:t>Consider making a table of the above for each reference (e.g. IASI-A)</a:t>
            </a:r>
          </a:p>
          <a:p>
            <a:pPr lvl="0">
              <a:lnSpc>
                <a:spcPct val="120000"/>
              </a:lnSpc>
            </a:pPr>
            <a:r>
              <a:rPr lang="en-US" altLang="ja-JP" sz="2000" dirty="0">
                <a:latin typeface="+mn-ea"/>
              </a:rPr>
              <a:t>Consider including period of record in the tables</a:t>
            </a:r>
          </a:p>
          <a:p>
            <a:pPr marL="803275" lvl="0" indent="-358775">
              <a:lnSpc>
                <a:spcPct val="120000"/>
              </a:lnSpc>
              <a:buFont typeface="Wingdings" panose="05000000000000000000" pitchFamily="2" charset="2"/>
              <a:buChar char="ü"/>
            </a:pPr>
            <a:r>
              <a:rPr lang="en-US" sz="1800" dirty="0">
                <a:solidFill>
                  <a:srgbClr val="FF0000"/>
                </a:solidFill>
                <a:latin typeface="+mn-ea"/>
              </a:rPr>
              <a:t>A.GCC.2019.9p.5: GCC to confirm with GRWG to release the next version of GSICS Product Catalogue URL.</a:t>
            </a:r>
            <a:endParaRPr kumimoji="0" lang="en-US" sz="1800" b="0" i="0" u="none" strike="noStrike" kern="1200" cap="none" spc="0" normalizeH="0" baseline="0" noProof="0" dirty="0">
              <a:ln>
                <a:noFill/>
              </a:ln>
              <a:solidFill>
                <a:srgbClr val="FF0000"/>
              </a:solidFill>
              <a:effectLst/>
              <a:uLnTx/>
              <a:uFillTx/>
              <a:latin typeface="+mn-ea"/>
            </a:endParaRPr>
          </a:p>
        </p:txBody>
      </p:sp>
      <p:sp>
        <p:nvSpPr>
          <p:cNvPr id="6" name="テキスト ボックス 5">
            <a:extLst>
              <a:ext uri="{FF2B5EF4-FFF2-40B4-BE49-F238E27FC236}">
                <a16:creationId xmlns:a16="http://schemas.microsoft.com/office/drawing/2014/main" id="{02EBD791-ACFA-481D-AA6B-F5AE3BAEEE1A}"/>
              </a:ext>
            </a:extLst>
          </p:cNvPr>
          <p:cNvSpPr txBox="1"/>
          <p:nvPr/>
        </p:nvSpPr>
        <p:spPr>
          <a:xfrm>
            <a:off x="435836" y="1326813"/>
            <a:ext cx="5096267" cy="369332"/>
          </a:xfrm>
          <a:prstGeom prst="rect">
            <a:avLst/>
          </a:prstGeom>
          <a:noFill/>
        </p:spPr>
        <p:txBody>
          <a:bodyPr wrap="none" rtlCol="0">
            <a:spAutoFit/>
          </a:bodyPr>
          <a:lstStyle/>
          <a:p>
            <a:r>
              <a:rPr kumimoji="1" lang="en-US" altLang="ja-JP" dirty="0"/>
              <a:t>Feedbacks by Ken Knapp (NOAA) on Day-2 (3l)</a:t>
            </a:r>
            <a:endParaRPr kumimoji="1" lang="ja-JP" altLang="en-US" dirty="0"/>
          </a:p>
        </p:txBody>
      </p:sp>
    </p:spTree>
    <p:extLst>
      <p:ext uri="{BB962C8B-B14F-4D97-AF65-F5344CB8AC3E}">
        <p14:creationId xmlns:p14="http://schemas.microsoft.com/office/powerpoint/2010/main" val="1897341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7470" y="296238"/>
            <a:ext cx="5449330" cy="750973"/>
          </a:xfrm>
        </p:spPr>
        <p:txBody>
          <a:bodyPr/>
          <a:lstStyle/>
          <a:p>
            <a:r>
              <a:rPr lang="en-US" sz="3600" dirty="0"/>
              <a:t>GDWG WP 2019/2020</a:t>
            </a:r>
            <a:endParaRPr lang="en-GB" sz="3600" dirty="0"/>
          </a:p>
        </p:txBody>
      </p:sp>
      <p:sp>
        <p:nvSpPr>
          <p:cNvPr id="3" name="Content Placeholder 2"/>
          <p:cNvSpPr>
            <a:spLocks noGrp="1"/>
          </p:cNvSpPr>
          <p:nvPr>
            <p:ph idx="1"/>
          </p:nvPr>
        </p:nvSpPr>
        <p:spPr>
          <a:xfrm>
            <a:off x="290383" y="1385170"/>
            <a:ext cx="8563233" cy="3810674"/>
          </a:xfrm>
        </p:spPr>
        <p:txBody>
          <a:bodyPr/>
          <a:lstStyle/>
          <a:p>
            <a:pPr marL="444500" indent="-444500">
              <a:lnSpc>
                <a:spcPct val="130000"/>
              </a:lnSpc>
            </a:pPr>
            <a:r>
              <a:rPr lang="en-US" sz="2800" dirty="0" err="1"/>
              <a:t>Synchronisation</a:t>
            </a:r>
            <a:r>
              <a:rPr lang="en-US" sz="2800" dirty="0"/>
              <a:t> of GSICS Collaboration Servers</a:t>
            </a:r>
          </a:p>
          <a:p>
            <a:pPr marL="444500" indent="-444500">
              <a:lnSpc>
                <a:spcPct val="130000"/>
              </a:lnSpc>
            </a:pPr>
            <a:r>
              <a:rPr lang="en-US" sz="2800" dirty="0"/>
              <a:t>Interaction w/ CEOS WGISS</a:t>
            </a:r>
          </a:p>
          <a:p>
            <a:pPr marL="444500" indent="-444500">
              <a:lnSpc>
                <a:spcPct val="130000"/>
              </a:lnSpc>
            </a:pPr>
            <a:r>
              <a:rPr lang="en-US" sz="2800" dirty="0"/>
              <a:t>Sharing Plotting Tool codes on GitHub</a:t>
            </a:r>
          </a:p>
          <a:p>
            <a:pPr marL="444500" indent="-444500">
              <a:lnSpc>
                <a:spcPct val="130000"/>
              </a:lnSpc>
            </a:pPr>
            <a:r>
              <a:rPr lang="en-US" sz="2800" dirty="0"/>
              <a:t>Web Meetings</a:t>
            </a:r>
          </a:p>
          <a:p>
            <a:pPr lvl="1"/>
            <a:r>
              <a:rPr lang="en-GB" altLang="ja-JP" sz="2400" dirty="0"/>
              <a:t>July 2019: THREDDS servers + Plotting Tool</a:t>
            </a:r>
            <a:endParaRPr lang="ja-JP" altLang="ja-JP" sz="2400" dirty="0"/>
          </a:p>
          <a:p>
            <a:pPr lvl="1"/>
            <a:r>
              <a:rPr lang="en-GB" altLang="ja-JP" sz="2400" dirty="0"/>
              <a:t>Jan 2020: Progress meeting</a:t>
            </a:r>
            <a:endParaRPr lang="en-US" dirty="0"/>
          </a:p>
          <a:p>
            <a:pPr marL="444500" indent="-444500">
              <a:lnSpc>
                <a:spcPct val="130000"/>
              </a:lnSpc>
            </a:pPr>
            <a:r>
              <a:rPr lang="en-US" sz="2800" dirty="0"/>
              <a:t>Future chairing</a:t>
            </a:r>
          </a:p>
        </p:txBody>
      </p:sp>
      <p:sp>
        <p:nvSpPr>
          <p:cNvPr id="4" name="Slide Number Placeholder 3"/>
          <p:cNvSpPr>
            <a:spLocks noGrp="1"/>
          </p:cNvSpPr>
          <p:nvPr>
            <p:ph type="sldNum" sz="quarter" idx="10"/>
          </p:nvPr>
        </p:nvSpPr>
        <p:spPr/>
        <p:txBody>
          <a:bodyPr/>
          <a:lstStyle/>
          <a:p>
            <a:pPr>
              <a:defRPr/>
            </a:pPr>
            <a:fld id="{DA28AC38-E0E8-49D7-B2FE-71FD7C42C09E}" type="slidenum">
              <a:rPr lang="en-US" smtClean="0"/>
              <a:pPr>
                <a:defRPr/>
              </a:pPr>
              <a:t>11</a:t>
            </a:fld>
            <a:endParaRPr lang="en-US"/>
          </a:p>
        </p:txBody>
      </p:sp>
    </p:spTree>
    <p:extLst>
      <p:ext uri="{BB962C8B-B14F-4D97-AF65-F5344CB8AC3E}">
        <p14:creationId xmlns:p14="http://schemas.microsoft.com/office/powerpoint/2010/main" val="4219918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p:spPr>
        <p:txBody>
          <a:bodyPr/>
          <a:lstStyle/>
          <a:p>
            <a:fld id="{0BB25FD9-27DC-4523-A484-31120BF8BAAC}" type="slidenum">
              <a:rPr lang="en-US" smtClean="0"/>
              <a:pPr/>
              <a:t>12</a:t>
            </a:fld>
            <a:endParaRPr lang="en-US"/>
          </a:p>
        </p:txBody>
      </p:sp>
      <p:sp>
        <p:nvSpPr>
          <p:cNvPr id="6147" name="Rectangle 2"/>
          <p:cNvSpPr>
            <a:spLocks noGrp="1" noChangeArrowheads="1"/>
          </p:cNvSpPr>
          <p:nvPr>
            <p:ph type="title"/>
          </p:nvPr>
        </p:nvSpPr>
        <p:spPr bwMode="auto">
          <a:xfrm>
            <a:off x="1527110" y="2782116"/>
            <a:ext cx="5962261" cy="54927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sz="3200" dirty="0">
                <a:solidFill>
                  <a:schemeClr val="tx1"/>
                </a:solidFill>
              </a:rPr>
              <a:t>Thank you for your attention</a:t>
            </a:r>
          </a:p>
        </p:txBody>
      </p:sp>
      <p:sp>
        <p:nvSpPr>
          <p:cNvPr id="12292" name="Rectangle 6"/>
          <p:cNvSpPr>
            <a:spLocks noGrp="1" noChangeArrowheads="1"/>
          </p:cNvSpPr>
          <p:nvPr>
            <p:ph type="body" idx="1"/>
          </p:nvPr>
        </p:nvSpPr>
        <p:spPr>
          <a:xfrm>
            <a:off x="457200" y="1350963"/>
            <a:ext cx="8229600" cy="4775200"/>
          </a:xfrm>
        </p:spPr>
        <p:txBody>
          <a:bodyPr/>
          <a:lstStyle/>
          <a:p>
            <a:pPr algn="ctr" eaLnBrk="1" hangingPunct="1">
              <a:buFont typeface="Wingdings" pitchFamily="2" charset="2"/>
              <a:buNone/>
            </a:pPr>
            <a:endParaRPr lang="en-GB" sz="2400" b="1" dirty="0">
              <a:solidFill>
                <a:schemeClr val="accent2"/>
              </a:solidFill>
            </a:endParaRPr>
          </a:p>
          <a:p>
            <a:pPr algn="ctr" eaLnBrk="1" hangingPunct="1">
              <a:buFont typeface="Wingdings" pitchFamily="2" charset="2"/>
              <a:buNone/>
            </a:pPr>
            <a:endParaRPr lang="en-GB" sz="5400" b="1" dirty="0">
              <a:solidFill>
                <a:schemeClr val="accent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FE51701-9C93-4143-9BCA-A6ABE6F0FE1B}"/>
              </a:ext>
            </a:extLst>
          </p:cNvPr>
          <p:cNvSpPr>
            <a:spLocks noGrp="1"/>
          </p:cNvSpPr>
          <p:nvPr>
            <p:ph type="sldNum" sz="quarter" idx="10"/>
          </p:nvPr>
        </p:nvSpPr>
        <p:spPr/>
        <p:txBody>
          <a:bodyPr/>
          <a:lstStyle/>
          <a:p>
            <a:pPr>
              <a:defRPr/>
            </a:pPr>
            <a:fld id="{63F3BB8C-0C0C-4EAB-9830-DC513CDAB615}" type="slidenum">
              <a:rPr lang="en-US" smtClean="0"/>
              <a:pPr>
                <a:defRPr/>
              </a:pPr>
              <a:t>13</a:t>
            </a:fld>
            <a:endParaRPr lang="en-US"/>
          </a:p>
        </p:txBody>
      </p:sp>
      <p:sp>
        <p:nvSpPr>
          <p:cNvPr id="3" name="正方形/長方形 2">
            <a:extLst>
              <a:ext uri="{FF2B5EF4-FFF2-40B4-BE49-F238E27FC236}">
                <a16:creationId xmlns:a16="http://schemas.microsoft.com/office/drawing/2014/main" id="{0AE6D34D-4679-413D-89A3-413DC6881F88}"/>
              </a:ext>
            </a:extLst>
          </p:cNvPr>
          <p:cNvSpPr/>
          <p:nvPr/>
        </p:nvSpPr>
        <p:spPr>
          <a:xfrm>
            <a:off x="244268" y="133350"/>
            <a:ext cx="8609176" cy="5632311"/>
          </a:xfrm>
          <a:prstGeom prst="rect">
            <a:avLst/>
          </a:prstGeom>
          <a:solidFill>
            <a:schemeClr val="bg1"/>
          </a:solidFill>
        </p:spPr>
        <p:txBody>
          <a:bodyPr wrap="square">
            <a:spAutoFit/>
          </a:bodyPr>
          <a:lstStyle/>
          <a:p>
            <a:pPr>
              <a:lnSpc>
                <a:spcPct val="120000"/>
              </a:lnSpc>
              <a:spcAft>
                <a:spcPts val="0"/>
              </a:spcAft>
            </a:pPr>
            <a:r>
              <a:rPr lang="en-GB" altLang="ja-JP" dirty="0">
                <a:solidFill>
                  <a:srgbClr val="000000"/>
                </a:solidFill>
                <a:latin typeface="+mn-lt"/>
                <a:ea typeface="Liberation Serif Regular"/>
                <a:cs typeface="Liberation Serif Regular"/>
              </a:rPr>
              <a:t>Action A.GDWG.2019.6a.1: CMA to take a lead in bringing the synchronisation script into operations.  One done, the script can be rolled out to ISRO and NOAA.</a:t>
            </a:r>
            <a:endParaRPr lang="ja-JP" altLang="ja-JP" dirty="0">
              <a:solidFill>
                <a:srgbClr val="000000"/>
              </a:solidFill>
              <a:latin typeface="+mn-lt"/>
              <a:ea typeface="ＭＳ 明朝" panose="02020609040205080304" pitchFamily="17" charset="-128"/>
            </a:endParaRPr>
          </a:p>
          <a:p>
            <a:pPr>
              <a:lnSpc>
                <a:spcPct val="120000"/>
              </a:lnSpc>
              <a:spcAft>
                <a:spcPts val="0"/>
              </a:spcAft>
            </a:pPr>
            <a:r>
              <a:rPr lang="en-GB" altLang="ja-JP" cap="small" baseline="30000" dirty="0">
                <a:solidFill>
                  <a:srgbClr val="000000"/>
                </a:solidFill>
                <a:latin typeface="+mn-lt"/>
                <a:ea typeface="Liberation Serif Regular"/>
                <a:cs typeface="Liberation Serif Regular"/>
              </a:rPr>
              <a:t> </a:t>
            </a:r>
            <a:endParaRPr lang="ja-JP" altLang="ja-JP" dirty="0">
              <a:solidFill>
                <a:srgbClr val="000000"/>
              </a:solidFill>
              <a:latin typeface="+mn-lt"/>
              <a:ea typeface="ＭＳ 明朝" panose="02020609040205080304" pitchFamily="17" charset="-128"/>
            </a:endParaRPr>
          </a:p>
          <a:p>
            <a:pPr>
              <a:lnSpc>
                <a:spcPct val="120000"/>
              </a:lnSpc>
              <a:spcAft>
                <a:spcPts val="0"/>
              </a:spcAft>
            </a:pPr>
            <a:r>
              <a:rPr lang="en-GB" altLang="ja-JP" dirty="0">
                <a:solidFill>
                  <a:srgbClr val="000000"/>
                </a:solidFill>
                <a:latin typeface="+mn-lt"/>
                <a:ea typeface="Liberation Serif Regular"/>
                <a:cs typeface="Liberation Serif Regular"/>
              </a:rPr>
              <a:t>Recommendation: There are a lot of old actions (2015…2017), GDWG members are requested to allocate time to completing their actions.</a:t>
            </a:r>
          </a:p>
          <a:p>
            <a:endParaRPr lang="en-GB" altLang="ja-JP" dirty="0">
              <a:latin typeface="+mn-lt"/>
            </a:endParaRPr>
          </a:p>
          <a:p>
            <a:r>
              <a:rPr lang="en-GB" altLang="ja-JP" dirty="0">
                <a:latin typeface="+mn-lt"/>
              </a:rPr>
              <a:t>Action A.GDWG.2019.6b.1: ROSHYDROMET to provide open access to their restricted areas on their website, to be discussed / confirmed in the EP meeting. </a:t>
            </a:r>
          </a:p>
          <a:p>
            <a:endParaRPr lang="en-GB" altLang="ja-JP" dirty="0">
              <a:latin typeface="+mn-lt"/>
            </a:endParaRPr>
          </a:p>
          <a:p>
            <a:r>
              <a:rPr lang="en-GB" altLang="ja-JP" dirty="0">
                <a:latin typeface="+mn-lt"/>
              </a:rPr>
              <a:t>Recommendation: all GSICS website, Wiki and WMO administrators are requested to refer to this presentation to update their websites.</a:t>
            </a:r>
            <a:endParaRPr lang="ja-JP" altLang="ja-JP" dirty="0">
              <a:latin typeface="+mn-lt"/>
            </a:endParaRPr>
          </a:p>
          <a:p>
            <a:r>
              <a:rPr lang="en-GB" altLang="ja-JP" cap="small" baseline="30000" dirty="0">
                <a:latin typeface="+mn-lt"/>
              </a:rPr>
              <a:t> </a:t>
            </a:r>
            <a:endParaRPr lang="ja-JP" altLang="ja-JP" dirty="0">
              <a:latin typeface="+mn-lt"/>
            </a:endParaRPr>
          </a:p>
          <a:p>
            <a:r>
              <a:rPr lang="en-GB" altLang="ja-JP" dirty="0">
                <a:latin typeface="+mn-lt"/>
              </a:rPr>
              <a:t>Action A.GDWG.2019.6c.1: ESA to consider preparing a GSICS page for their website (please refer to presentation for </a:t>
            </a:r>
            <a:r>
              <a:rPr lang="en-GB" altLang="ja-JP" u="sng" dirty="0">
                <a:latin typeface="+mn-lt"/>
                <a:hlinkClick r:id="rId2"/>
              </a:rPr>
              <a:t>minimal contents</a:t>
            </a:r>
            <a:r>
              <a:rPr lang="en-GB" altLang="ja-JP" dirty="0">
                <a:latin typeface="+mn-lt"/>
              </a:rPr>
              <a:t>, this content may be updated for ESA's case as they do not develop calibration products).  If possible, present in the next GSICS meeting / web meeting.</a:t>
            </a:r>
          </a:p>
          <a:p>
            <a:endParaRPr lang="en-GB" altLang="ja-JP" dirty="0">
              <a:latin typeface="+mn-lt"/>
            </a:endParaRPr>
          </a:p>
          <a:p>
            <a:r>
              <a:rPr lang="en-GB" altLang="ja-JP" dirty="0">
                <a:latin typeface="+mn-lt"/>
              </a:rPr>
              <a:t>Action A.GDWG.2019.6c.1: Vice Chair (Pete) to check if GSICS membership is documented in the </a:t>
            </a:r>
            <a:r>
              <a:rPr lang="en-GB" altLang="ja-JP" dirty="0" err="1">
                <a:latin typeface="+mn-lt"/>
              </a:rPr>
              <a:t>ToR</a:t>
            </a:r>
            <a:r>
              <a:rPr lang="en-GB" altLang="ja-JP" dirty="0">
                <a:latin typeface="+mn-lt"/>
              </a:rPr>
              <a:t>, update if not.</a:t>
            </a:r>
          </a:p>
        </p:txBody>
      </p:sp>
    </p:spTree>
    <p:extLst>
      <p:ext uri="{BB962C8B-B14F-4D97-AF65-F5344CB8AC3E}">
        <p14:creationId xmlns:p14="http://schemas.microsoft.com/office/powerpoint/2010/main" val="3802302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FE51701-9C93-4143-9BCA-A6ABE6F0FE1B}"/>
              </a:ext>
            </a:extLst>
          </p:cNvPr>
          <p:cNvSpPr>
            <a:spLocks noGrp="1"/>
          </p:cNvSpPr>
          <p:nvPr>
            <p:ph type="sldNum" sz="quarter" idx="10"/>
          </p:nvPr>
        </p:nvSpPr>
        <p:spPr/>
        <p:txBody>
          <a:bodyPr/>
          <a:lstStyle/>
          <a:p>
            <a:pPr>
              <a:defRPr/>
            </a:pPr>
            <a:fld id="{63F3BB8C-0C0C-4EAB-9830-DC513CDAB615}" type="slidenum">
              <a:rPr lang="en-US" smtClean="0"/>
              <a:pPr>
                <a:defRPr/>
              </a:pPr>
              <a:t>14</a:t>
            </a:fld>
            <a:endParaRPr lang="en-US"/>
          </a:p>
        </p:txBody>
      </p:sp>
      <p:sp>
        <p:nvSpPr>
          <p:cNvPr id="3" name="正方形/長方形 2">
            <a:extLst>
              <a:ext uri="{FF2B5EF4-FFF2-40B4-BE49-F238E27FC236}">
                <a16:creationId xmlns:a16="http://schemas.microsoft.com/office/drawing/2014/main" id="{0AE6D34D-4679-413D-89A3-413DC6881F88}"/>
              </a:ext>
            </a:extLst>
          </p:cNvPr>
          <p:cNvSpPr/>
          <p:nvPr/>
        </p:nvSpPr>
        <p:spPr>
          <a:xfrm>
            <a:off x="244268" y="133350"/>
            <a:ext cx="8609176" cy="5355312"/>
          </a:xfrm>
          <a:prstGeom prst="rect">
            <a:avLst/>
          </a:prstGeom>
          <a:solidFill>
            <a:schemeClr val="bg1"/>
          </a:solidFill>
        </p:spPr>
        <p:txBody>
          <a:bodyPr wrap="square">
            <a:spAutoFit/>
          </a:bodyPr>
          <a:lstStyle/>
          <a:p>
            <a:r>
              <a:rPr lang="en-GB" altLang="ja-JP" dirty="0">
                <a:latin typeface="+mn-lt"/>
              </a:rPr>
              <a:t>Action A.GDWG.2019.6d.1: the WMO to provide the GDWG chair with the user manual for updating the WMO GSICS website and an account to familiarise with the system.</a:t>
            </a:r>
            <a:endParaRPr lang="ja-JP" altLang="ja-JP" dirty="0">
              <a:latin typeface="+mn-lt"/>
            </a:endParaRPr>
          </a:p>
          <a:p>
            <a:r>
              <a:rPr lang="en-GB" altLang="ja-JP" cap="small" baseline="30000" dirty="0">
                <a:latin typeface="+mn-lt"/>
              </a:rPr>
              <a:t> </a:t>
            </a:r>
            <a:endParaRPr lang="ja-JP" altLang="ja-JP" dirty="0">
              <a:latin typeface="+mn-lt"/>
            </a:endParaRPr>
          </a:p>
          <a:p>
            <a:r>
              <a:rPr lang="en-GB" altLang="ja-JP" dirty="0">
                <a:latin typeface="+mn-lt"/>
              </a:rPr>
              <a:t>Action A.GDWG.2019.6d.2: the GDWG chair with the support from the GDWG members to proposed how these accounts are used based on the functionality implemented (updating logging, security concerns).  The proposal is to be presented to EP for endorsement, documented in the </a:t>
            </a:r>
            <a:r>
              <a:rPr lang="en-GB" altLang="ja-JP" dirty="0" err="1">
                <a:latin typeface="+mn-lt"/>
              </a:rPr>
              <a:t>ToR</a:t>
            </a:r>
            <a:r>
              <a:rPr lang="en-GB" altLang="ja-JP" dirty="0">
                <a:latin typeface="+mn-lt"/>
              </a:rPr>
              <a:t>.</a:t>
            </a:r>
            <a:endParaRPr lang="ja-JP" altLang="ja-JP" dirty="0">
              <a:latin typeface="+mn-lt"/>
            </a:endParaRPr>
          </a:p>
          <a:p>
            <a:endParaRPr lang="en-US" altLang="ja-JP" dirty="0">
              <a:latin typeface="+mn-lt"/>
            </a:endParaRPr>
          </a:p>
          <a:p>
            <a:r>
              <a:rPr lang="en-GB" altLang="ja-JP" dirty="0">
                <a:latin typeface="+mn-lt"/>
              </a:rPr>
              <a:t>Action A.GDWG.2019.6e.1: Chair to present to recommendation to EP for endorsement and the update in </a:t>
            </a:r>
            <a:r>
              <a:rPr lang="en-GB" altLang="ja-JP" dirty="0" err="1">
                <a:latin typeface="+mn-lt"/>
              </a:rPr>
              <a:t>ToR</a:t>
            </a:r>
            <a:r>
              <a:rPr lang="en-GB" altLang="ja-JP" dirty="0">
                <a:latin typeface="+mn-lt"/>
              </a:rPr>
              <a:t> with the proposal.  The chair shall coordinate the proposed update to the Common Table C-13 of the WMO manual on codes i.e.  adding “SRF” string to the Data Designator table.</a:t>
            </a:r>
            <a:endParaRPr lang="ja-JP" altLang="ja-JP" dirty="0">
              <a:latin typeface="+mn-lt"/>
            </a:endParaRPr>
          </a:p>
          <a:p>
            <a:r>
              <a:rPr lang="en-GB" altLang="ja-JP" cap="small" baseline="30000" dirty="0">
                <a:latin typeface="+mn-lt"/>
              </a:rPr>
              <a:t> </a:t>
            </a:r>
            <a:endParaRPr lang="ja-JP" altLang="ja-JP" dirty="0">
              <a:latin typeface="+mn-lt"/>
            </a:endParaRPr>
          </a:p>
          <a:p>
            <a:r>
              <a:rPr lang="en-GB" altLang="ja-JP" dirty="0">
                <a:latin typeface="+mn-lt"/>
              </a:rPr>
              <a:t>Action A.GDWG.2019.6e.2: WMO to provide the procedure for updating the Common Table C-13 of the WMO manual on codes to the GDWG chair so that the “SRF” string update can be performed.</a:t>
            </a:r>
            <a:endParaRPr lang="ja-JP" altLang="ja-JP" dirty="0">
              <a:latin typeface="+mn-lt"/>
            </a:endParaRPr>
          </a:p>
          <a:p>
            <a:endParaRPr lang="en-GB" altLang="ja-JP" dirty="0">
              <a:latin typeface="+mn-lt"/>
            </a:endParaRPr>
          </a:p>
          <a:p>
            <a:r>
              <a:rPr lang="en-GB" altLang="ja-JP" dirty="0">
                <a:latin typeface="+mn-lt"/>
              </a:rPr>
              <a:t>Recommendation: WMO to consider the redesigning OSCAR/Space.</a:t>
            </a:r>
            <a:endParaRPr lang="ja-JP" altLang="ja-JP" dirty="0">
              <a:latin typeface="+mn-lt"/>
            </a:endParaRPr>
          </a:p>
        </p:txBody>
      </p:sp>
    </p:spTree>
    <p:extLst>
      <p:ext uri="{BB962C8B-B14F-4D97-AF65-F5344CB8AC3E}">
        <p14:creationId xmlns:p14="http://schemas.microsoft.com/office/powerpoint/2010/main" val="735470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FE51701-9C93-4143-9BCA-A6ABE6F0FE1B}"/>
              </a:ext>
            </a:extLst>
          </p:cNvPr>
          <p:cNvSpPr>
            <a:spLocks noGrp="1"/>
          </p:cNvSpPr>
          <p:nvPr>
            <p:ph type="sldNum" sz="quarter" idx="10"/>
          </p:nvPr>
        </p:nvSpPr>
        <p:spPr/>
        <p:txBody>
          <a:bodyPr/>
          <a:lstStyle/>
          <a:p>
            <a:pPr>
              <a:defRPr/>
            </a:pPr>
            <a:fld id="{63F3BB8C-0C0C-4EAB-9830-DC513CDAB615}" type="slidenum">
              <a:rPr lang="en-US" smtClean="0"/>
              <a:pPr>
                <a:defRPr/>
              </a:pPr>
              <a:t>15</a:t>
            </a:fld>
            <a:endParaRPr lang="en-US"/>
          </a:p>
        </p:txBody>
      </p:sp>
      <p:sp>
        <p:nvSpPr>
          <p:cNvPr id="3" name="正方形/長方形 2">
            <a:extLst>
              <a:ext uri="{FF2B5EF4-FFF2-40B4-BE49-F238E27FC236}">
                <a16:creationId xmlns:a16="http://schemas.microsoft.com/office/drawing/2014/main" id="{0AE6D34D-4679-413D-89A3-413DC6881F88}"/>
              </a:ext>
            </a:extLst>
          </p:cNvPr>
          <p:cNvSpPr/>
          <p:nvPr/>
        </p:nvSpPr>
        <p:spPr>
          <a:xfrm>
            <a:off x="244268" y="133350"/>
            <a:ext cx="8609176" cy="5909310"/>
          </a:xfrm>
          <a:prstGeom prst="rect">
            <a:avLst/>
          </a:prstGeom>
          <a:solidFill>
            <a:schemeClr val="bg1"/>
          </a:solidFill>
        </p:spPr>
        <p:txBody>
          <a:bodyPr wrap="square">
            <a:spAutoFit/>
          </a:bodyPr>
          <a:lstStyle/>
          <a:p>
            <a:r>
              <a:rPr lang="en-GB" altLang="ja-JP" dirty="0">
                <a:latin typeface="+mn-lt"/>
              </a:rPr>
              <a:t>Action: A.GDWG.2019.9b.1 KMA to work with ISRO to upload their plotting code and configuration onto the GSICS GitHub repository.</a:t>
            </a:r>
            <a:endParaRPr lang="ja-JP" altLang="ja-JP" dirty="0">
              <a:latin typeface="+mn-lt"/>
            </a:endParaRPr>
          </a:p>
          <a:p>
            <a:r>
              <a:rPr lang="en-GB" altLang="ja-JP" cap="small" baseline="30000" dirty="0">
                <a:latin typeface="+mn-lt"/>
              </a:rPr>
              <a:t> </a:t>
            </a:r>
            <a:endParaRPr lang="ja-JP" altLang="ja-JP" dirty="0">
              <a:latin typeface="+mn-lt"/>
            </a:endParaRPr>
          </a:p>
          <a:p>
            <a:r>
              <a:rPr lang="en-GB" altLang="ja-JP" dirty="0">
                <a:latin typeface="+mn-lt"/>
              </a:rPr>
              <a:t>Action: A.GDWG.2019.9b.2 CMA to work with ISRO to synchronise their RAC products between their servers to validate the synchronisation scripts.</a:t>
            </a:r>
            <a:endParaRPr lang="ja-JP" altLang="ja-JP" dirty="0">
              <a:latin typeface="+mn-lt"/>
            </a:endParaRPr>
          </a:p>
          <a:p>
            <a:r>
              <a:rPr lang="en-GB" altLang="ja-JP" cap="small" baseline="30000" dirty="0">
                <a:latin typeface="+mn-lt"/>
              </a:rPr>
              <a:t> </a:t>
            </a:r>
            <a:endParaRPr lang="ja-JP" altLang="ja-JP" dirty="0">
              <a:latin typeface="+mn-lt"/>
            </a:endParaRPr>
          </a:p>
          <a:p>
            <a:r>
              <a:rPr lang="en-GB" altLang="ja-JP" dirty="0">
                <a:latin typeface="+mn-lt"/>
              </a:rPr>
              <a:t>Action: A.GDWG.2019.9b.3 ISRO with support from EUMETSAT to update their configuration such that it is in-line with the other collaboration services.</a:t>
            </a:r>
            <a:endParaRPr lang="ja-JP" altLang="ja-JP" dirty="0">
              <a:latin typeface="+mn-lt"/>
            </a:endParaRPr>
          </a:p>
          <a:p>
            <a:r>
              <a:rPr lang="en-GB" altLang="ja-JP" dirty="0">
                <a:latin typeface="+mn-lt"/>
              </a:rPr>
              <a:t>Action: A.GDWG.2019.9c.1 EUMETSAT to upload sync </a:t>
            </a:r>
            <a:r>
              <a:rPr lang="en-GB" altLang="ja-JP" dirty="0" err="1">
                <a:latin typeface="+mn-lt"/>
              </a:rPr>
              <a:t>perl</a:t>
            </a:r>
            <a:r>
              <a:rPr lang="en-GB" altLang="ja-JP" dirty="0">
                <a:latin typeface="+mn-lt"/>
              </a:rPr>
              <a:t> and shell scripts to GitHub.</a:t>
            </a:r>
            <a:endParaRPr lang="ja-JP" altLang="ja-JP" dirty="0">
              <a:latin typeface="+mn-lt"/>
            </a:endParaRPr>
          </a:p>
          <a:p>
            <a:r>
              <a:rPr lang="en-GB" altLang="ja-JP" cap="small" baseline="30000" dirty="0">
                <a:latin typeface="+mn-lt"/>
              </a:rPr>
              <a:t> </a:t>
            </a:r>
            <a:endParaRPr lang="ja-JP" altLang="ja-JP" dirty="0">
              <a:latin typeface="+mn-lt"/>
            </a:endParaRPr>
          </a:p>
          <a:p>
            <a:r>
              <a:rPr lang="en-GB" altLang="ja-JP" dirty="0">
                <a:latin typeface="+mn-lt"/>
              </a:rPr>
              <a:t>Recommendation: CMA to submit CMA FY2 GEO-LEO-IR to GPPA.</a:t>
            </a:r>
            <a:endParaRPr lang="ja-JP" altLang="ja-JP" dirty="0">
              <a:latin typeface="+mn-lt"/>
            </a:endParaRPr>
          </a:p>
          <a:p>
            <a:endParaRPr lang="en-GB" altLang="ja-JP" dirty="0">
              <a:latin typeface="+mn-lt"/>
            </a:endParaRPr>
          </a:p>
          <a:p>
            <a:r>
              <a:rPr lang="en-GB" altLang="ja-JP" dirty="0">
                <a:latin typeface="+mn-lt"/>
              </a:rPr>
              <a:t>Action: A.GDWG.2019.9e.1: </a:t>
            </a:r>
            <a:r>
              <a:rPr lang="en-GB" altLang="ja-JP" dirty="0" err="1">
                <a:latin typeface="+mn-lt"/>
              </a:rPr>
              <a:t>Zhe</a:t>
            </a:r>
            <a:r>
              <a:rPr lang="en-GB" altLang="ja-JP" dirty="0">
                <a:latin typeface="+mn-lt"/>
              </a:rPr>
              <a:t> Xu (CMA) and Peter </a:t>
            </a:r>
            <a:r>
              <a:rPr lang="en-GB" altLang="ja-JP" dirty="0" err="1">
                <a:latin typeface="+mn-lt"/>
              </a:rPr>
              <a:t>Miu</a:t>
            </a:r>
            <a:r>
              <a:rPr lang="en-GB" altLang="ja-JP" dirty="0">
                <a:latin typeface="+mn-lt"/>
              </a:rPr>
              <a:t> (EUMETSAT) to specify a product containing SNO/PICS and present this to the working groups for implementation if deemed to be useful.</a:t>
            </a:r>
            <a:endParaRPr lang="ja-JP" altLang="ja-JP" dirty="0">
              <a:latin typeface="+mn-lt"/>
            </a:endParaRPr>
          </a:p>
          <a:p>
            <a:endParaRPr lang="en-GB" altLang="ja-JP" dirty="0">
              <a:latin typeface="+mn-lt"/>
            </a:endParaRPr>
          </a:p>
          <a:p>
            <a:r>
              <a:rPr lang="en-GB" altLang="ja-JP" dirty="0">
                <a:latin typeface="+mn-lt"/>
              </a:rPr>
              <a:t>Action:A.GRWG.2019.9e.2: Lin Chen (CMA) to specify requirements and use cases for GSICS activities, and present them to GRWG see if this is useful for supporting GRWG activities.</a:t>
            </a:r>
            <a:endParaRPr lang="ja-JP" altLang="ja-JP" dirty="0">
              <a:latin typeface="+mn-lt"/>
            </a:endParaRPr>
          </a:p>
          <a:p>
            <a:endParaRPr lang="en-GB" altLang="ja-JP" dirty="0">
              <a:latin typeface="+mn-lt"/>
            </a:endParaRPr>
          </a:p>
        </p:txBody>
      </p:sp>
    </p:spTree>
    <p:extLst>
      <p:ext uri="{BB962C8B-B14F-4D97-AF65-F5344CB8AC3E}">
        <p14:creationId xmlns:p14="http://schemas.microsoft.com/office/powerpoint/2010/main" val="3999695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FE51701-9C93-4143-9BCA-A6ABE6F0FE1B}"/>
              </a:ext>
            </a:extLst>
          </p:cNvPr>
          <p:cNvSpPr>
            <a:spLocks noGrp="1"/>
          </p:cNvSpPr>
          <p:nvPr>
            <p:ph type="sldNum" sz="quarter" idx="10"/>
          </p:nvPr>
        </p:nvSpPr>
        <p:spPr/>
        <p:txBody>
          <a:bodyPr/>
          <a:lstStyle/>
          <a:p>
            <a:pPr>
              <a:defRPr/>
            </a:pPr>
            <a:fld id="{63F3BB8C-0C0C-4EAB-9830-DC513CDAB615}" type="slidenum">
              <a:rPr lang="en-US" smtClean="0"/>
              <a:pPr>
                <a:defRPr/>
              </a:pPr>
              <a:t>16</a:t>
            </a:fld>
            <a:endParaRPr lang="en-US"/>
          </a:p>
        </p:txBody>
      </p:sp>
      <p:sp>
        <p:nvSpPr>
          <p:cNvPr id="3" name="正方形/長方形 2">
            <a:extLst>
              <a:ext uri="{FF2B5EF4-FFF2-40B4-BE49-F238E27FC236}">
                <a16:creationId xmlns:a16="http://schemas.microsoft.com/office/drawing/2014/main" id="{0AE6D34D-4679-413D-89A3-413DC6881F88}"/>
              </a:ext>
            </a:extLst>
          </p:cNvPr>
          <p:cNvSpPr/>
          <p:nvPr/>
        </p:nvSpPr>
        <p:spPr>
          <a:xfrm>
            <a:off x="244268" y="133350"/>
            <a:ext cx="8609176" cy="6186309"/>
          </a:xfrm>
          <a:prstGeom prst="rect">
            <a:avLst/>
          </a:prstGeom>
          <a:solidFill>
            <a:schemeClr val="bg1"/>
          </a:solidFill>
        </p:spPr>
        <p:txBody>
          <a:bodyPr wrap="square">
            <a:spAutoFit/>
          </a:bodyPr>
          <a:lstStyle/>
          <a:p>
            <a:r>
              <a:rPr lang="en-GB" altLang="ja-JP" dirty="0">
                <a:latin typeface="+mn-lt"/>
              </a:rPr>
              <a:t>Action: A.GDWG.2019.9j.1 NOAA to reconfigure their GSICS server to following the THREDDS structure as agreed by the GDWG members (see: </a:t>
            </a:r>
            <a:r>
              <a:rPr lang="en-GB" altLang="ja-JP" u="sng" dirty="0">
                <a:latin typeface="+mn-lt"/>
                <a:hlinkClick r:id="rId2"/>
              </a:rPr>
              <a:t>http://gsics.eumetsat.int/thredds/catalog.html</a:t>
            </a:r>
            <a:r>
              <a:rPr lang="en-GB" altLang="ja-JP" dirty="0">
                <a:latin typeface="+mn-lt"/>
              </a:rPr>
              <a:t>, </a:t>
            </a:r>
            <a:r>
              <a:rPr lang="en-GB" altLang="ja-JP" u="sng" dirty="0">
                <a:latin typeface="+mn-lt"/>
                <a:hlinkClick r:id="rId3"/>
              </a:rPr>
              <a:t>http://gsics.nsmc.org.cn/thredds/cmaProducts.html</a:t>
            </a:r>
            <a:r>
              <a:rPr lang="en-GB" altLang="ja-JP" dirty="0">
                <a:latin typeface="+mn-lt"/>
              </a:rPr>
              <a:t>, </a:t>
            </a:r>
            <a:r>
              <a:rPr lang="en-GB" altLang="ja-JP" u="sng" dirty="0">
                <a:latin typeface="+mn-lt"/>
                <a:hlinkClick r:id="rId4"/>
              </a:rPr>
              <a:t>http://gsics.nsmc.org.cn/thredds/isroProducts.html</a:t>
            </a:r>
            <a:r>
              <a:rPr lang="en-GB" altLang="ja-JP" dirty="0">
                <a:latin typeface="+mn-lt"/>
              </a:rPr>
              <a:t> )</a:t>
            </a:r>
            <a:endParaRPr lang="ja-JP" altLang="ja-JP" dirty="0">
              <a:latin typeface="+mn-lt"/>
            </a:endParaRPr>
          </a:p>
          <a:p>
            <a:r>
              <a:rPr lang="en-GB" altLang="ja-JP" cap="small" baseline="30000" dirty="0">
                <a:latin typeface="+mn-lt"/>
              </a:rPr>
              <a:t> </a:t>
            </a:r>
            <a:endParaRPr lang="ja-JP" altLang="ja-JP" dirty="0">
              <a:latin typeface="+mn-lt"/>
            </a:endParaRPr>
          </a:p>
          <a:p>
            <a:r>
              <a:rPr lang="en-GB" altLang="ja-JP" dirty="0">
                <a:latin typeface="+mn-lt"/>
              </a:rPr>
              <a:t>Action: A.GDWG.2019.9j.2 NOAA to check their links on the WMO website. See: </a:t>
            </a:r>
            <a:r>
              <a:rPr lang="en-GB" altLang="ja-JP" u="sng" dirty="0">
                <a:latin typeface="+mn-lt"/>
                <a:hlinkClick r:id="rId5"/>
              </a:rPr>
              <a:t>https://gsics.wmo.int/en/product-services-and-technical-information</a:t>
            </a:r>
            <a:endParaRPr lang="ja-JP" altLang="ja-JP" dirty="0">
              <a:latin typeface="+mn-lt"/>
            </a:endParaRPr>
          </a:p>
          <a:p>
            <a:endParaRPr lang="en-GB" altLang="ja-JP" dirty="0">
              <a:latin typeface="+mn-lt"/>
            </a:endParaRPr>
          </a:p>
          <a:p>
            <a:r>
              <a:rPr lang="en-GB" altLang="ja-JP" dirty="0">
                <a:latin typeface="+mn-lt"/>
              </a:rPr>
              <a:t>Action: A.GDWG.2019.9l.1 GDWG chair to provide GCC the recommendations for the actions tracker.</a:t>
            </a:r>
          </a:p>
          <a:p>
            <a:endParaRPr lang="ja-JP" altLang="ja-JP" dirty="0">
              <a:latin typeface="+mn-lt"/>
            </a:endParaRPr>
          </a:p>
          <a:p>
            <a:r>
              <a:rPr lang="en-GB" altLang="ja-JP" dirty="0">
                <a:latin typeface="+mn-lt"/>
              </a:rPr>
              <a:t>Action: A.GDWG.2019.9k.1 NOAA to present the options available for the Wiki migration to the GDWG member, and coordinate a way forward to present to the GSICS EP. Due by 30 April 2019.</a:t>
            </a:r>
          </a:p>
          <a:p>
            <a:endParaRPr lang="ja-JP" altLang="ja-JP" dirty="0">
              <a:latin typeface="+mn-lt"/>
            </a:endParaRPr>
          </a:p>
          <a:p>
            <a:r>
              <a:rPr lang="en-GB" altLang="ja-JP" dirty="0">
                <a:latin typeface="+mn-lt"/>
              </a:rPr>
              <a:t>Action: A.GDWG.2019.9p.1 Peter </a:t>
            </a:r>
            <a:r>
              <a:rPr lang="en-GB" altLang="ja-JP" dirty="0" err="1">
                <a:latin typeface="+mn-lt"/>
              </a:rPr>
              <a:t>Miu</a:t>
            </a:r>
            <a:r>
              <a:rPr lang="en-GB" altLang="ja-JP" dirty="0">
                <a:latin typeface="+mn-lt"/>
              </a:rPr>
              <a:t> (EUMETSAT) to create user guide for GSICS THREDDS.</a:t>
            </a:r>
            <a:endParaRPr lang="ja-JP" altLang="ja-JP" dirty="0">
              <a:latin typeface="+mn-lt"/>
            </a:endParaRPr>
          </a:p>
          <a:p>
            <a:r>
              <a:rPr lang="en-GB" altLang="ja-JP" dirty="0">
                <a:latin typeface="+mn-lt"/>
              </a:rPr>
              <a:t> </a:t>
            </a:r>
            <a:endParaRPr lang="ja-JP" altLang="ja-JP" dirty="0">
              <a:latin typeface="+mn-lt"/>
            </a:endParaRPr>
          </a:p>
          <a:p>
            <a:r>
              <a:rPr lang="en-GB" altLang="ja-JP" dirty="0">
                <a:latin typeface="+mn-lt"/>
              </a:rPr>
              <a:t>Action: A.GDWG.2019.9p.2 NOAA to provide EUMETSAT the download script for review to see if this can be provided to users to improve the downloading of GSICS products.</a:t>
            </a:r>
            <a:endParaRPr lang="ja-JP" altLang="ja-JP" dirty="0">
              <a:latin typeface="+mn-lt"/>
            </a:endParaRPr>
          </a:p>
        </p:txBody>
      </p:sp>
    </p:spTree>
    <p:extLst>
      <p:ext uri="{BB962C8B-B14F-4D97-AF65-F5344CB8AC3E}">
        <p14:creationId xmlns:p14="http://schemas.microsoft.com/office/powerpoint/2010/main" val="618700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FE51701-9C93-4143-9BCA-A6ABE6F0FE1B}"/>
              </a:ext>
            </a:extLst>
          </p:cNvPr>
          <p:cNvSpPr>
            <a:spLocks noGrp="1"/>
          </p:cNvSpPr>
          <p:nvPr>
            <p:ph type="sldNum" sz="quarter" idx="10"/>
          </p:nvPr>
        </p:nvSpPr>
        <p:spPr/>
        <p:txBody>
          <a:bodyPr/>
          <a:lstStyle/>
          <a:p>
            <a:pPr>
              <a:defRPr/>
            </a:pPr>
            <a:fld id="{63F3BB8C-0C0C-4EAB-9830-DC513CDAB615}" type="slidenum">
              <a:rPr lang="en-US" smtClean="0"/>
              <a:pPr>
                <a:defRPr/>
              </a:pPr>
              <a:t>17</a:t>
            </a:fld>
            <a:endParaRPr lang="en-US"/>
          </a:p>
        </p:txBody>
      </p:sp>
      <p:sp>
        <p:nvSpPr>
          <p:cNvPr id="3" name="正方形/長方形 2">
            <a:extLst>
              <a:ext uri="{FF2B5EF4-FFF2-40B4-BE49-F238E27FC236}">
                <a16:creationId xmlns:a16="http://schemas.microsoft.com/office/drawing/2014/main" id="{0AE6D34D-4679-413D-89A3-413DC6881F88}"/>
              </a:ext>
            </a:extLst>
          </p:cNvPr>
          <p:cNvSpPr/>
          <p:nvPr/>
        </p:nvSpPr>
        <p:spPr>
          <a:xfrm>
            <a:off x="244268" y="133350"/>
            <a:ext cx="8609176" cy="3139321"/>
          </a:xfrm>
          <a:prstGeom prst="rect">
            <a:avLst/>
          </a:prstGeom>
          <a:solidFill>
            <a:schemeClr val="bg1"/>
          </a:solidFill>
        </p:spPr>
        <p:txBody>
          <a:bodyPr wrap="square">
            <a:spAutoFit/>
          </a:bodyPr>
          <a:lstStyle/>
          <a:p>
            <a:r>
              <a:rPr lang="en-GB" altLang="ja-JP" dirty="0">
                <a:latin typeface="+mn-lt"/>
              </a:rPr>
              <a:t> </a:t>
            </a:r>
            <a:endParaRPr lang="ja-JP" altLang="ja-JP" dirty="0">
              <a:latin typeface="+mn-lt"/>
            </a:endParaRPr>
          </a:p>
          <a:p>
            <a:r>
              <a:rPr lang="en-GB" altLang="ja-JP" dirty="0">
                <a:latin typeface="+mn-lt"/>
              </a:rPr>
              <a:t>Action: A.GRWG.2019.9p.3 GRWG to consider improving the GSICS inter-calibration coefficients because they are difficult for the user to apply these corrections.</a:t>
            </a:r>
            <a:endParaRPr lang="ja-JP" altLang="ja-JP" dirty="0">
              <a:latin typeface="+mn-lt"/>
            </a:endParaRPr>
          </a:p>
          <a:p>
            <a:r>
              <a:rPr lang="en-GB" altLang="ja-JP" dirty="0">
                <a:latin typeface="+mn-lt"/>
              </a:rPr>
              <a:t> </a:t>
            </a:r>
            <a:endParaRPr lang="ja-JP" altLang="ja-JP" dirty="0">
              <a:latin typeface="+mn-lt"/>
            </a:endParaRPr>
          </a:p>
          <a:p>
            <a:r>
              <a:rPr lang="en-GB" altLang="ja-JP" dirty="0">
                <a:latin typeface="+mn-lt"/>
              </a:rPr>
              <a:t>Action: A.GCC.2019.9p.4 GCC is invited to contact Ken Knapp to what website he is referring to regarding his comment on its for contributors and not users, and report this to the working group.</a:t>
            </a:r>
            <a:endParaRPr lang="ja-JP" altLang="ja-JP" dirty="0">
              <a:latin typeface="+mn-lt"/>
            </a:endParaRPr>
          </a:p>
          <a:p>
            <a:r>
              <a:rPr lang="en-GB" altLang="ja-JP" dirty="0">
                <a:latin typeface="+mn-lt"/>
              </a:rPr>
              <a:t> </a:t>
            </a:r>
            <a:endParaRPr lang="ja-JP" altLang="ja-JP" dirty="0">
              <a:latin typeface="+mn-lt"/>
            </a:endParaRPr>
          </a:p>
          <a:p>
            <a:r>
              <a:rPr lang="en-GB" altLang="ja-JP" dirty="0">
                <a:latin typeface="+mn-lt"/>
              </a:rPr>
              <a:t>Action: A.GCC.2019.9p.5 GCC to confirm with the GRWG to release the next version of the product catalogue address table concern from Ken</a:t>
            </a:r>
            <a:endParaRPr lang="ja-JP" altLang="ja-JP" dirty="0">
              <a:latin typeface="+mn-lt"/>
            </a:endParaRPr>
          </a:p>
        </p:txBody>
      </p:sp>
    </p:spTree>
    <p:extLst>
      <p:ext uri="{BB962C8B-B14F-4D97-AF65-F5344CB8AC3E}">
        <p14:creationId xmlns:p14="http://schemas.microsoft.com/office/powerpoint/2010/main" val="2131937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6709" y="368490"/>
            <a:ext cx="5896221" cy="657121"/>
          </a:xfrm>
        </p:spPr>
        <p:txBody>
          <a:bodyPr/>
          <a:lstStyle/>
          <a:p>
            <a:r>
              <a:rPr lang="en-US" sz="3200" dirty="0"/>
              <a:t>Contribution to GDWG Session</a:t>
            </a:r>
            <a:br>
              <a:rPr lang="en-US" sz="3200" dirty="0"/>
            </a:br>
            <a:r>
              <a:rPr lang="en-US" sz="3200" dirty="0"/>
              <a:t>5 ~ 10 attendees</a:t>
            </a:r>
            <a:endParaRPr lang="en-GB" sz="3200" dirty="0"/>
          </a:p>
        </p:txBody>
      </p:sp>
      <p:sp>
        <p:nvSpPr>
          <p:cNvPr id="3" name="Content Placeholder 2"/>
          <p:cNvSpPr>
            <a:spLocks noGrp="1"/>
          </p:cNvSpPr>
          <p:nvPr>
            <p:ph idx="1"/>
          </p:nvPr>
        </p:nvSpPr>
        <p:spPr>
          <a:xfrm>
            <a:off x="999165" y="1222286"/>
            <a:ext cx="5102788" cy="4947775"/>
          </a:xfrm>
        </p:spPr>
        <p:txBody>
          <a:bodyPr/>
          <a:lstStyle/>
          <a:p>
            <a:pPr>
              <a:lnSpc>
                <a:spcPct val="130000"/>
              </a:lnSpc>
            </a:pPr>
            <a:r>
              <a:rPr lang="en-US" sz="2400" dirty="0"/>
              <a:t>CMA</a:t>
            </a:r>
          </a:p>
          <a:p>
            <a:pPr>
              <a:lnSpc>
                <a:spcPct val="130000"/>
              </a:lnSpc>
            </a:pPr>
            <a:r>
              <a:rPr lang="en-US" sz="2400" dirty="0"/>
              <a:t>ESA</a:t>
            </a:r>
          </a:p>
          <a:p>
            <a:pPr>
              <a:lnSpc>
                <a:spcPct val="130000"/>
              </a:lnSpc>
            </a:pPr>
            <a:r>
              <a:rPr lang="en-US" sz="2400" dirty="0"/>
              <a:t>EUMETSAT</a:t>
            </a:r>
          </a:p>
          <a:p>
            <a:pPr>
              <a:lnSpc>
                <a:spcPct val="130000"/>
              </a:lnSpc>
            </a:pPr>
            <a:r>
              <a:rPr lang="en-US" sz="2400" dirty="0"/>
              <a:t>ISRO</a:t>
            </a:r>
          </a:p>
          <a:p>
            <a:pPr>
              <a:lnSpc>
                <a:spcPct val="130000"/>
              </a:lnSpc>
            </a:pPr>
            <a:r>
              <a:rPr lang="en-US" sz="2400" dirty="0"/>
              <a:t>JMA</a:t>
            </a:r>
          </a:p>
          <a:p>
            <a:pPr>
              <a:lnSpc>
                <a:spcPct val="130000"/>
              </a:lnSpc>
            </a:pPr>
            <a:r>
              <a:rPr lang="en-US" sz="2400" dirty="0"/>
              <a:t>KMA</a:t>
            </a:r>
          </a:p>
          <a:p>
            <a:pPr>
              <a:lnSpc>
                <a:spcPct val="130000"/>
              </a:lnSpc>
            </a:pPr>
            <a:r>
              <a:rPr lang="en-US" sz="2400" dirty="0"/>
              <a:t>NOAA</a:t>
            </a:r>
          </a:p>
          <a:p>
            <a:pPr>
              <a:lnSpc>
                <a:spcPct val="130000"/>
              </a:lnSpc>
            </a:pPr>
            <a:r>
              <a:rPr lang="en-US" sz="2400" dirty="0"/>
              <a:t>ROSHYDROMET</a:t>
            </a:r>
          </a:p>
          <a:p>
            <a:pPr>
              <a:lnSpc>
                <a:spcPct val="130000"/>
              </a:lnSpc>
            </a:pPr>
            <a:r>
              <a:rPr lang="en-US" sz="2400" dirty="0"/>
              <a:t>USGS</a:t>
            </a:r>
          </a:p>
          <a:p>
            <a:pPr>
              <a:lnSpc>
                <a:spcPct val="130000"/>
              </a:lnSpc>
            </a:pPr>
            <a:endParaRPr lang="en-US" sz="2000" dirty="0"/>
          </a:p>
          <a:p>
            <a:pPr marL="0" indent="0">
              <a:lnSpc>
                <a:spcPct val="130000"/>
              </a:lnSpc>
              <a:buNone/>
            </a:pPr>
            <a:endParaRPr lang="en-US" sz="2000" dirty="0"/>
          </a:p>
          <a:p>
            <a:pPr>
              <a:lnSpc>
                <a:spcPct val="130000"/>
              </a:lnSpc>
            </a:pPr>
            <a:endParaRPr lang="en-GB" sz="2000" dirty="0"/>
          </a:p>
        </p:txBody>
      </p:sp>
      <p:sp>
        <p:nvSpPr>
          <p:cNvPr id="4" name="Slide Number Placeholder 3"/>
          <p:cNvSpPr>
            <a:spLocks noGrp="1"/>
          </p:cNvSpPr>
          <p:nvPr>
            <p:ph type="sldNum" sz="quarter" idx="10"/>
          </p:nvPr>
        </p:nvSpPr>
        <p:spPr/>
        <p:txBody>
          <a:bodyPr/>
          <a:lstStyle/>
          <a:p>
            <a:pPr>
              <a:defRPr/>
            </a:pPr>
            <a:fld id="{DA28AC38-E0E8-49D7-B2FE-71FD7C42C09E}"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7469" y="313899"/>
            <a:ext cx="5742757" cy="711712"/>
          </a:xfrm>
        </p:spPr>
        <p:txBody>
          <a:bodyPr/>
          <a:lstStyle/>
          <a:p>
            <a:pPr marL="0" indent="0"/>
            <a:r>
              <a:rPr lang="en-US" sz="3600" dirty="0"/>
              <a:t>Notable Meeting Highlights</a:t>
            </a:r>
          </a:p>
        </p:txBody>
      </p:sp>
      <p:sp>
        <p:nvSpPr>
          <p:cNvPr id="3" name="Content Placeholder 2"/>
          <p:cNvSpPr>
            <a:spLocks noGrp="1"/>
          </p:cNvSpPr>
          <p:nvPr>
            <p:ph idx="1"/>
          </p:nvPr>
        </p:nvSpPr>
        <p:spPr>
          <a:xfrm>
            <a:off x="245660" y="1207365"/>
            <a:ext cx="8641966" cy="5002366"/>
          </a:xfrm>
        </p:spPr>
        <p:txBody>
          <a:bodyPr/>
          <a:lstStyle/>
          <a:p>
            <a:pPr>
              <a:lnSpc>
                <a:spcPct val="130000"/>
              </a:lnSpc>
            </a:pPr>
            <a:r>
              <a:rPr lang="en-US" sz="2800" dirty="0"/>
              <a:t>13 Actions + 3 Recommendations Generated</a:t>
            </a:r>
          </a:p>
          <a:p>
            <a:pPr>
              <a:lnSpc>
                <a:spcPct val="130000"/>
              </a:lnSpc>
            </a:pPr>
            <a:r>
              <a:rPr lang="en-US" sz="2800" dirty="0"/>
              <a:t>3 ESA Talks</a:t>
            </a:r>
          </a:p>
          <a:p>
            <a:pPr marL="803275" indent="-358775">
              <a:buFont typeface="Arial" panose="020B0604020202020204" pitchFamily="34" charset="0"/>
              <a:buChar char="•"/>
            </a:pPr>
            <a:r>
              <a:rPr lang="ja-JP" altLang="en-US" sz="2000" dirty="0"/>
              <a:t>Mirko Albani</a:t>
            </a:r>
            <a:r>
              <a:rPr lang="en-US" altLang="ja-JP" sz="2000" dirty="0"/>
              <a:t>: </a:t>
            </a:r>
            <a:r>
              <a:rPr lang="ja-JP" altLang="en-US" sz="2000" dirty="0"/>
              <a:t>CEOS Working Group on Information Systems and Services (WGISS)</a:t>
            </a:r>
          </a:p>
          <a:p>
            <a:pPr marL="803275" indent="-358775">
              <a:buFont typeface="Arial" panose="020B0604020202020204" pitchFamily="34" charset="0"/>
              <a:buChar char="•"/>
            </a:pPr>
            <a:r>
              <a:rPr lang="ja-JP" altLang="en-US" sz="2000" dirty="0"/>
              <a:t>Andrea Della Vecchia</a:t>
            </a:r>
            <a:r>
              <a:rPr lang="en-US" altLang="ja-JP" sz="2000" dirty="0"/>
              <a:t>: </a:t>
            </a:r>
            <a:r>
              <a:rPr lang="ja-JP" altLang="en-US" sz="2000" dirty="0"/>
              <a:t>ESA Collaborative Environment for Cal/Val</a:t>
            </a:r>
          </a:p>
          <a:p>
            <a:pPr marL="803275" indent="-358775">
              <a:buFont typeface="Arial" panose="020B0604020202020204" pitchFamily="34" charset="0"/>
              <a:buChar char="•"/>
            </a:pPr>
            <a:r>
              <a:rPr lang="ja-JP" altLang="en-US" sz="2000" dirty="0"/>
              <a:t>Paolo Castracane</a:t>
            </a:r>
            <a:r>
              <a:rPr lang="en-US" altLang="ja-JP" sz="2000" dirty="0"/>
              <a:t>: </a:t>
            </a:r>
            <a:r>
              <a:rPr lang="ja-JP" altLang="en-US" sz="2000" dirty="0"/>
              <a:t>Introduction to EVDC (ESA Atmospheric Validation Data Centre)</a:t>
            </a:r>
          </a:p>
          <a:p>
            <a:pPr>
              <a:lnSpc>
                <a:spcPct val="130000"/>
              </a:lnSpc>
            </a:pPr>
            <a:r>
              <a:rPr lang="en-US" sz="2800" dirty="0"/>
              <a:t>Discussions</a:t>
            </a:r>
          </a:p>
          <a:p>
            <a:pPr lvl="1">
              <a:lnSpc>
                <a:spcPct val="130000"/>
              </a:lnSpc>
            </a:pPr>
            <a:r>
              <a:rPr lang="en-US" sz="2000" dirty="0"/>
              <a:t>Websites, Collaboration Servers, Plotting Tool, PICS/SNO data sharing, Splitting user feedbacks into GRWG/GDWG actions, …</a:t>
            </a:r>
          </a:p>
        </p:txBody>
      </p:sp>
      <p:sp>
        <p:nvSpPr>
          <p:cNvPr id="4" name="Slide Number Placeholder 3"/>
          <p:cNvSpPr>
            <a:spLocks noGrp="1"/>
          </p:cNvSpPr>
          <p:nvPr>
            <p:ph type="sldNum" sz="quarter" idx="10"/>
          </p:nvPr>
        </p:nvSpPr>
        <p:spPr/>
        <p:txBody>
          <a:bodyPr/>
          <a:lstStyle/>
          <a:p>
            <a:pPr>
              <a:defRPr/>
            </a:pPr>
            <a:fld id="{DA28AC38-E0E8-49D7-B2FE-71FD7C42C09E}"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7470" y="291601"/>
            <a:ext cx="5701814" cy="750973"/>
          </a:xfrm>
        </p:spPr>
        <p:txBody>
          <a:bodyPr/>
          <a:lstStyle/>
          <a:p>
            <a:r>
              <a:rPr lang="en-US" sz="2800" dirty="0"/>
              <a:t>Discussions Summary (1)</a:t>
            </a:r>
            <a:br>
              <a:rPr lang="en-US" sz="2800" dirty="0"/>
            </a:br>
            <a:r>
              <a:rPr lang="en-US" sz="2800" dirty="0"/>
              <a:t>GSICS agencies’ websites</a:t>
            </a:r>
            <a:endParaRPr lang="en-GB" sz="2800" dirty="0"/>
          </a:p>
        </p:txBody>
      </p:sp>
      <p:sp>
        <p:nvSpPr>
          <p:cNvPr id="4" name="Slide Number Placeholder 3"/>
          <p:cNvSpPr>
            <a:spLocks noGrp="1"/>
          </p:cNvSpPr>
          <p:nvPr>
            <p:ph type="sldNum" sz="quarter" idx="10"/>
          </p:nvPr>
        </p:nvSpPr>
        <p:spPr/>
        <p:txBody>
          <a:bodyPr/>
          <a:lstStyle/>
          <a:p>
            <a:pPr>
              <a:defRPr/>
            </a:pPr>
            <a:fld id="{DA28AC38-E0E8-49D7-B2FE-71FD7C42C09E}" type="slidenum">
              <a:rPr lang="en-US" smtClean="0"/>
              <a:pPr>
                <a:defRPr/>
              </a:pPr>
              <a:t>4</a:t>
            </a:fld>
            <a:endParaRPr lang="en-US"/>
          </a:p>
        </p:txBody>
      </p:sp>
      <p:sp>
        <p:nvSpPr>
          <p:cNvPr id="11" name="Content Placeholder 2">
            <a:extLst>
              <a:ext uri="{FF2B5EF4-FFF2-40B4-BE49-F238E27FC236}">
                <a16:creationId xmlns:a16="http://schemas.microsoft.com/office/drawing/2014/main" id="{94CFF5CC-2491-4DC5-A4CF-9F041C8F5FD4}"/>
              </a:ext>
            </a:extLst>
          </p:cNvPr>
          <p:cNvSpPr txBox="1">
            <a:spLocks/>
          </p:cNvSpPr>
          <p:nvPr/>
        </p:nvSpPr>
        <p:spPr bwMode="auto">
          <a:xfrm>
            <a:off x="1" y="1496267"/>
            <a:ext cx="9144000" cy="48016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0000"/>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600"/>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130000"/>
              </a:lnSpc>
            </a:pPr>
            <a:r>
              <a:rPr lang="en-US" altLang="ja-JP" sz="2000" kern="0" dirty="0"/>
              <a:t>ROSHYDROMET New Website</a:t>
            </a:r>
          </a:p>
          <a:p>
            <a:pPr lvl="1">
              <a:lnSpc>
                <a:spcPct val="130000"/>
              </a:lnSpc>
            </a:pPr>
            <a:r>
              <a:rPr lang="en-GB" altLang="ja-JP" sz="1800" dirty="0">
                <a:solidFill>
                  <a:srgbClr val="FF0000"/>
                </a:solidFill>
              </a:rPr>
              <a:t>A.GDWG.2019.6b.1: ROSHYDROMET to provide open access to their restricted areas on their website, to be discussed / confirmed in the EP meeting. </a:t>
            </a:r>
            <a:endParaRPr lang="en-US" sz="1800" kern="0" dirty="0">
              <a:solidFill>
                <a:srgbClr val="FF0000"/>
              </a:solidFill>
            </a:endParaRPr>
          </a:p>
          <a:p>
            <a:pPr>
              <a:lnSpc>
                <a:spcPct val="130000"/>
              </a:lnSpc>
            </a:pPr>
            <a:r>
              <a:rPr lang="en-US" sz="2000" kern="0" dirty="0"/>
              <a:t>ESA</a:t>
            </a:r>
          </a:p>
          <a:p>
            <a:pPr lvl="1">
              <a:lnSpc>
                <a:spcPct val="130000"/>
              </a:lnSpc>
            </a:pPr>
            <a:r>
              <a:rPr lang="en-GB" altLang="ja-JP" sz="1800" dirty="0">
                <a:solidFill>
                  <a:srgbClr val="FF0000"/>
                </a:solidFill>
              </a:rPr>
              <a:t>A.GDWG.2019.6c.1: ESA to consider preparing a GSICS website. If possible, present the progress at GSICS-EP-20 / future web meeting.</a:t>
            </a:r>
            <a:endParaRPr lang="en-US" altLang="ja-JP" sz="1800" kern="0" dirty="0">
              <a:solidFill>
                <a:srgbClr val="FF0000"/>
              </a:solidFill>
            </a:endParaRPr>
          </a:p>
          <a:p>
            <a:pPr lvl="1">
              <a:lnSpc>
                <a:spcPct val="130000"/>
              </a:lnSpc>
            </a:pPr>
            <a:endParaRPr lang="en-US" sz="1800" kern="0" dirty="0"/>
          </a:p>
        </p:txBody>
      </p:sp>
    </p:spTree>
    <p:extLst>
      <p:ext uri="{BB962C8B-B14F-4D97-AF65-F5344CB8AC3E}">
        <p14:creationId xmlns:p14="http://schemas.microsoft.com/office/powerpoint/2010/main" val="8563324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7470" y="291601"/>
            <a:ext cx="5701814" cy="750973"/>
          </a:xfrm>
        </p:spPr>
        <p:txBody>
          <a:bodyPr/>
          <a:lstStyle/>
          <a:p>
            <a:r>
              <a:rPr lang="en-US" sz="2800" dirty="0"/>
              <a:t>Discussions Summary (2)</a:t>
            </a:r>
            <a:br>
              <a:rPr lang="en-US" sz="2800" dirty="0"/>
            </a:br>
            <a:r>
              <a:rPr lang="en-US" sz="2800" dirty="0"/>
              <a:t>WMO GISCS Portal</a:t>
            </a:r>
            <a:endParaRPr lang="en-GB" sz="2800" dirty="0"/>
          </a:p>
        </p:txBody>
      </p:sp>
      <p:sp>
        <p:nvSpPr>
          <p:cNvPr id="3" name="Content Placeholder 2"/>
          <p:cNvSpPr>
            <a:spLocks noGrp="1"/>
          </p:cNvSpPr>
          <p:nvPr>
            <p:ph idx="1"/>
          </p:nvPr>
        </p:nvSpPr>
        <p:spPr>
          <a:xfrm>
            <a:off x="247133" y="1328935"/>
            <a:ext cx="8349936" cy="1585181"/>
          </a:xfrm>
        </p:spPr>
        <p:txBody>
          <a:bodyPr/>
          <a:lstStyle/>
          <a:p>
            <a:pPr>
              <a:lnSpc>
                <a:spcPct val="120000"/>
              </a:lnSpc>
            </a:pPr>
            <a:r>
              <a:rPr lang="en-GB" altLang="ja-JP" sz="1800" dirty="0">
                <a:solidFill>
                  <a:srgbClr val="FF0000"/>
                </a:solidFill>
              </a:rPr>
              <a:t>A.GDWG.2019.6d.1: WMO to provide GDWG Chair with the user manual for updating WMO GSICS Portal and an account to familiarise with the system.</a:t>
            </a:r>
            <a:r>
              <a:rPr lang="en-GB" altLang="ja-JP" sz="1800" cap="small" baseline="30000" dirty="0">
                <a:solidFill>
                  <a:srgbClr val="FF0000"/>
                </a:solidFill>
              </a:rPr>
              <a:t> </a:t>
            </a:r>
            <a:endParaRPr lang="ja-JP" altLang="ja-JP" sz="1800" dirty="0">
              <a:solidFill>
                <a:srgbClr val="FF0000"/>
              </a:solidFill>
            </a:endParaRPr>
          </a:p>
          <a:p>
            <a:pPr>
              <a:lnSpc>
                <a:spcPct val="120000"/>
              </a:lnSpc>
            </a:pPr>
            <a:r>
              <a:rPr lang="en-GB" altLang="ja-JP" sz="1800" dirty="0">
                <a:solidFill>
                  <a:srgbClr val="FF0000"/>
                </a:solidFill>
              </a:rPr>
              <a:t>A.GDWG.2019.6d.2: GDWG Chair with the support from GDWG members to proposed how accounts are used based on the functionality implemented (updating logging, security concerns).  The proposal is to be presented to EP for endorsement, documented in </a:t>
            </a:r>
            <a:r>
              <a:rPr lang="en-GB" altLang="ja-JP" sz="1800" dirty="0" err="1">
                <a:solidFill>
                  <a:srgbClr val="FF0000"/>
                </a:solidFill>
              </a:rPr>
              <a:t>ToR</a:t>
            </a:r>
            <a:r>
              <a:rPr lang="en-GB" altLang="ja-JP" sz="1800" dirty="0">
                <a:solidFill>
                  <a:srgbClr val="FF0000"/>
                </a:solidFill>
              </a:rPr>
              <a:t>.</a:t>
            </a:r>
            <a:endParaRPr lang="ja-JP" altLang="ja-JP" sz="1800" dirty="0">
              <a:solidFill>
                <a:srgbClr val="FF0000"/>
              </a:solidFill>
            </a:endParaRPr>
          </a:p>
          <a:p>
            <a:pPr>
              <a:lnSpc>
                <a:spcPct val="120000"/>
              </a:lnSpc>
            </a:pPr>
            <a:endParaRPr lang="en-US" altLang="ja-JP" sz="1800" dirty="0"/>
          </a:p>
        </p:txBody>
      </p:sp>
      <p:sp>
        <p:nvSpPr>
          <p:cNvPr id="4" name="Slide Number Placeholder 3"/>
          <p:cNvSpPr>
            <a:spLocks noGrp="1"/>
          </p:cNvSpPr>
          <p:nvPr>
            <p:ph type="sldNum" sz="quarter" idx="10"/>
          </p:nvPr>
        </p:nvSpPr>
        <p:spPr/>
        <p:txBody>
          <a:bodyPr/>
          <a:lstStyle/>
          <a:p>
            <a:pPr>
              <a:defRPr/>
            </a:pPr>
            <a:fld id="{DA28AC38-E0E8-49D7-B2FE-71FD7C42C09E}" type="slidenum">
              <a:rPr lang="en-US" smtClean="0"/>
              <a:pPr>
                <a:defRPr/>
              </a:pPr>
              <a:t>5</a:t>
            </a:fld>
            <a:endParaRPr lang="en-US"/>
          </a:p>
        </p:txBody>
      </p:sp>
      <p:pic>
        <p:nvPicPr>
          <p:cNvPr id="5" name="図 4">
            <a:extLst>
              <a:ext uri="{FF2B5EF4-FFF2-40B4-BE49-F238E27FC236}">
                <a16:creationId xmlns:a16="http://schemas.microsoft.com/office/drawing/2014/main" id="{BB57AAC6-BAC2-499E-9C7B-CCEC66A319C4}"/>
              </a:ext>
            </a:extLst>
          </p:cNvPr>
          <p:cNvPicPr>
            <a:picLocks noChangeAspect="1"/>
          </p:cNvPicPr>
          <p:nvPr/>
        </p:nvPicPr>
        <p:blipFill rotWithShape="1">
          <a:blip r:embed="rId2"/>
          <a:srcRect b="3313"/>
          <a:stretch/>
        </p:blipFill>
        <p:spPr>
          <a:xfrm>
            <a:off x="68036" y="3791600"/>
            <a:ext cx="4164508" cy="3000221"/>
          </a:xfrm>
          <a:prstGeom prst="rect">
            <a:avLst/>
          </a:prstGeom>
          <a:ln>
            <a:solidFill>
              <a:schemeClr val="tx1">
                <a:lumMod val="50000"/>
                <a:lumOff val="50000"/>
              </a:schemeClr>
            </a:solidFill>
          </a:ln>
        </p:spPr>
      </p:pic>
      <p:pic>
        <p:nvPicPr>
          <p:cNvPr id="6" name="図 5">
            <a:extLst>
              <a:ext uri="{FF2B5EF4-FFF2-40B4-BE49-F238E27FC236}">
                <a16:creationId xmlns:a16="http://schemas.microsoft.com/office/drawing/2014/main" id="{3B73070F-ED7D-4EF5-AE93-6B6CDD1CA02B}"/>
              </a:ext>
            </a:extLst>
          </p:cNvPr>
          <p:cNvPicPr>
            <a:picLocks noChangeAspect="1"/>
          </p:cNvPicPr>
          <p:nvPr/>
        </p:nvPicPr>
        <p:blipFill>
          <a:blip r:embed="rId3"/>
          <a:stretch>
            <a:fillRect/>
          </a:stretch>
        </p:blipFill>
        <p:spPr>
          <a:xfrm>
            <a:off x="4289965" y="3791600"/>
            <a:ext cx="4802761" cy="3000221"/>
          </a:xfrm>
          <a:prstGeom prst="rect">
            <a:avLst/>
          </a:prstGeom>
          <a:ln>
            <a:solidFill>
              <a:schemeClr val="tx1">
                <a:lumMod val="50000"/>
                <a:lumOff val="50000"/>
              </a:schemeClr>
            </a:solidFill>
          </a:ln>
        </p:spPr>
      </p:pic>
    </p:spTree>
    <p:extLst>
      <p:ext uri="{BB962C8B-B14F-4D97-AF65-F5344CB8AC3E}">
        <p14:creationId xmlns:p14="http://schemas.microsoft.com/office/powerpoint/2010/main" val="6960755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9A1FE9C-A7F9-4A37-AF3F-E1ECF224FC47}"/>
              </a:ext>
            </a:extLst>
          </p:cNvPr>
          <p:cNvSpPr>
            <a:spLocks noGrp="1"/>
          </p:cNvSpPr>
          <p:nvPr>
            <p:ph type="sldNum" sz="quarter" idx="10"/>
          </p:nvPr>
        </p:nvSpPr>
        <p:spPr/>
        <p:txBody>
          <a:bodyPr/>
          <a:lstStyle/>
          <a:p>
            <a:pPr>
              <a:defRPr/>
            </a:pPr>
            <a:fld id="{63F3BB8C-0C0C-4EAB-9830-DC513CDAB615}" type="slidenum">
              <a:rPr lang="en-US" smtClean="0"/>
              <a:pPr>
                <a:defRPr/>
              </a:pPr>
              <a:t>6</a:t>
            </a:fld>
            <a:endParaRPr lang="en-US"/>
          </a:p>
        </p:txBody>
      </p:sp>
      <p:sp>
        <p:nvSpPr>
          <p:cNvPr id="5" name="Content Placeholder 2">
            <a:extLst>
              <a:ext uri="{FF2B5EF4-FFF2-40B4-BE49-F238E27FC236}">
                <a16:creationId xmlns:a16="http://schemas.microsoft.com/office/drawing/2014/main" id="{064BC5AB-06BE-49DF-B537-8F002B994BC2}"/>
              </a:ext>
            </a:extLst>
          </p:cNvPr>
          <p:cNvSpPr txBox="1">
            <a:spLocks/>
          </p:cNvSpPr>
          <p:nvPr/>
        </p:nvSpPr>
        <p:spPr>
          <a:xfrm>
            <a:off x="340485" y="1218744"/>
            <a:ext cx="8420057" cy="2778575"/>
          </a:xfrm>
          <a:prstGeom prst="rect">
            <a:avLst/>
          </a:prstGeom>
        </p:spPr>
        <p:txBody>
          <a:bodyPr/>
          <a:lstStyle>
            <a:lvl1pPr marL="342900" indent="-342900" algn="l" rtl="0" eaLnBrk="0" fontAlgn="base" hangingPunct="0">
              <a:spcBef>
                <a:spcPct val="20000"/>
              </a:spcBef>
              <a:spcAft>
                <a:spcPct val="0"/>
              </a:spcAft>
              <a:buClr>
                <a:srgbClr val="FF0000"/>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600"/>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130000"/>
              </a:lnSpc>
            </a:pPr>
            <a:r>
              <a:rPr lang="en-US" altLang="ja-JP" sz="1800" kern="0" dirty="0">
                <a:solidFill>
                  <a:srgbClr val="FF0000"/>
                </a:solidFill>
              </a:rPr>
              <a:t>A.GDWG.2019.9b.2: CMA to work with ISRO to </a:t>
            </a:r>
            <a:r>
              <a:rPr lang="en-US" altLang="ja-JP" sz="1800" kern="0" dirty="0" err="1">
                <a:solidFill>
                  <a:srgbClr val="FF0000"/>
                </a:solidFill>
              </a:rPr>
              <a:t>synchronise</a:t>
            </a:r>
            <a:r>
              <a:rPr lang="en-US" altLang="ja-JP" sz="1800" kern="0" dirty="0">
                <a:solidFill>
                  <a:srgbClr val="FF0000"/>
                </a:solidFill>
              </a:rPr>
              <a:t> their RAC products between their servers to validate the </a:t>
            </a:r>
            <a:r>
              <a:rPr lang="en-US" altLang="ja-JP" sz="1800" kern="0" dirty="0" err="1">
                <a:solidFill>
                  <a:srgbClr val="FF0000"/>
                </a:solidFill>
              </a:rPr>
              <a:t>synchronisation</a:t>
            </a:r>
            <a:r>
              <a:rPr lang="en-US" altLang="ja-JP" sz="1800" kern="0" dirty="0">
                <a:solidFill>
                  <a:srgbClr val="FF0000"/>
                </a:solidFill>
              </a:rPr>
              <a:t> scripts.</a:t>
            </a:r>
          </a:p>
          <a:p>
            <a:pPr>
              <a:lnSpc>
                <a:spcPct val="130000"/>
              </a:lnSpc>
            </a:pPr>
            <a:r>
              <a:rPr lang="en-US" altLang="ja-JP" sz="1800" kern="0" dirty="0">
                <a:solidFill>
                  <a:srgbClr val="FF0000"/>
                </a:solidFill>
              </a:rPr>
              <a:t>A.GDWG.2019.9b.3: ISRO with support from EUMETSAT to update THREDDS configuration such that it is in-line with the other collaboration services.</a:t>
            </a:r>
          </a:p>
          <a:p>
            <a:pPr>
              <a:lnSpc>
                <a:spcPct val="130000"/>
              </a:lnSpc>
            </a:pPr>
            <a:r>
              <a:rPr lang="en-US" altLang="ja-JP" sz="1800" kern="0" dirty="0">
                <a:solidFill>
                  <a:srgbClr val="FF0000"/>
                </a:solidFill>
              </a:rPr>
              <a:t>A.GDWG.2019.9c.1: EUMETSAT to upload </a:t>
            </a:r>
            <a:r>
              <a:rPr lang="en-US" altLang="ja-JP" sz="1800" kern="0" dirty="0" err="1">
                <a:solidFill>
                  <a:srgbClr val="FF0000"/>
                </a:solidFill>
              </a:rPr>
              <a:t>synchronisation</a:t>
            </a:r>
            <a:r>
              <a:rPr lang="en-US" altLang="ja-JP" sz="1800" kern="0" dirty="0">
                <a:solidFill>
                  <a:srgbClr val="FF0000"/>
                </a:solidFill>
              </a:rPr>
              <a:t> </a:t>
            </a:r>
            <a:r>
              <a:rPr lang="en-US" altLang="ja-JP" sz="1800" kern="0" dirty="0" err="1">
                <a:solidFill>
                  <a:srgbClr val="FF0000"/>
                </a:solidFill>
              </a:rPr>
              <a:t>perl</a:t>
            </a:r>
            <a:r>
              <a:rPr lang="en-US" altLang="ja-JP" sz="1800" kern="0" dirty="0">
                <a:solidFill>
                  <a:srgbClr val="FF0000"/>
                </a:solidFill>
              </a:rPr>
              <a:t> and shell scripts to GitHub.</a:t>
            </a:r>
          </a:p>
          <a:p>
            <a:pPr>
              <a:lnSpc>
                <a:spcPct val="130000"/>
              </a:lnSpc>
            </a:pPr>
            <a:endParaRPr lang="en-US" altLang="ja-JP" sz="1800" kern="0" dirty="0"/>
          </a:p>
        </p:txBody>
      </p:sp>
      <p:sp>
        <p:nvSpPr>
          <p:cNvPr id="7" name="Title 1">
            <a:extLst>
              <a:ext uri="{FF2B5EF4-FFF2-40B4-BE49-F238E27FC236}">
                <a16:creationId xmlns:a16="http://schemas.microsoft.com/office/drawing/2014/main" id="{8885ED02-B274-4EBA-9FB8-676C2A9CAE1B}"/>
              </a:ext>
            </a:extLst>
          </p:cNvPr>
          <p:cNvSpPr txBox="1">
            <a:spLocks/>
          </p:cNvSpPr>
          <p:nvPr/>
        </p:nvSpPr>
        <p:spPr>
          <a:xfrm>
            <a:off x="3263108" y="278696"/>
            <a:ext cx="5701814" cy="750973"/>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400" kern="0" dirty="0"/>
              <a:t>Discussions Summary (3)</a:t>
            </a:r>
            <a:br>
              <a:rPr lang="en-US" sz="2400" kern="0" dirty="0"/>
            </a:br>
            <a:r>
              <a:rPr lang="en-US" sz="2400" kern="0" dirty="0"/>
              <a:t>GSICS Collaboration Servers</a:t>
            </a:r>
            <a:endParaRPr lang="en-GB" sz="2400" kern="0" dirty="0"/>
          </a:p>
        </p:txBody>
      </p:sp>
      <p:pic>
        <p:nvPicPr>
          <p:cNvPr id="8" name="Picture 7" descr="gsics_insat3d_individual">
            <a:extLst>
              <a:ext uri="{FF2B5EF4-FFF2-40B4-BE49-F238E27FC236}">
                <a16:creationId xmlns:a16="http://schemas.microsoft.com/office/drawing/2014/main" id="{73FC14CA-6E7C-48FD-86D6-6D6144F5687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402" b="49380"/>
          <a:stretch/>
        </p:blipFill>
        <p:spPr bwMode="auto">
          <a:xfrm>
            <a:off x="1572625" y="3997319"/>
            <a:ext cx="7020306" cy="228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64159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33C1785-E093-42FC-83D0-2561A0AEDC40}"/>
              </a:ext>
            </a:extLst>
          </p:cNvPr>
          <p:cNvSpPr>
            <a:spLocks noGrp="1"/>
          </p:cNvSpPr>
          <p:nvPr>
            <p:ph type="sldNum" sz="quarter" idx="10"/>
          </p:nvPr>
        </p:nvSpPr>
        <p:spPr/>
        <p:txBody>
          <a:bodyPr/>
          <a:lstStyle/>
          <a:p>
            <a:pPr>
              <a:defRPr/>
            </a:pPr>
            <a:fld id="{63F3BB8C-0C0C-4EAB-9830-DC513CDAB615}" type="slidenum">
              <a:rPr lang="en-US" smtClean="0"/>
              <a:pPr>
                <a:defRPr/>
              </a:pPr>
              <a:t>7</a:t>
            </a:fld>
            <a:endParaRPr lang="en-US"/>
          </a:p>
        </p:txBody>
      </p:sp>
      <p:sp>
        <p:nvSpPr>
          <p:cNvPr id="3" name="Title 1">
            <a:extLst>
              <a:ext uri="{FF2B5EF4-FFF2-40B4-BE49-F238E27FC236}">
                <a16:creationId xmlns:a16="http://schemas.microsoft.com/office/drawing/2014/main" id="{F3AFF2B0-1F26-4E5C-A565-A508C41D9A48}"/>
              </a:ext>
            </a:extLst>
          </p:cNvPr>
          <p:cNvSpPr txBox="1">
            <a:spLocks/>
          </p:cNvSpPr>
          <p:nvPr/>
        </p:nvSpPr>
        <p:spPr>
          <a:xfrm>
            <a:off x="3263108" y="278696"/>
            <a:ext cx="5701814" cy="750973"/>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400" kern="0" dirty="0"/>
              <a:t>Discussions Summary (4)</a:t>
            </a:r>
            <a:br>
              <a:rPr lang="en-US" sz="2400" kern="0" dirty="0"/>
            </a:br>
            <a:r>
              <a:rPr lang="en-US" sz="2400" kern="0" dirty="0"/>
              <a:t>GSICS Plotting Tool</a:t>
            </a:r>
            <a:endParaRPr lang="en-GB" sz="2400" kern="0" dirty="0"/>
          </a:p>
        </p:txBody>
      </p:sp>
      <p:sp>
        <p:nvSpPr>
          <p:cNvPr id="4" name="Content Placeholder 2">
            <a:extLst>
              <a:ext uri="{FF2B5EF4-FFF2-40B4-BE49-F238E27FC236}">
                <a16:creationId xmlns:a16="http://schemas.microsoft.com/office/drawing/2014/main" id="{257C588B-AC14-4D14-BFB1-8F59549260C3}"/>
              </a:ext>
            </a:extLst>
          </p:cNvPr>
          <p:cNvSpPr txBox="1">
            <a:spLocks/>
          </p:cNvSpPr>
          <p:nvPr/>
        </p:nvSpPr>
        <p:spPr>
          <a:xfrm>
            <a:off x="340485" y="1218745"/>
            <a:ext cx="8420057" cy="1097166"/>
          </a:xfrm>
          <a:prstGeom prst="rect">
            <a:avLst/>
          </a:prstGeom>
        </p:spPr>
        <p:txBody>
          <a:bodyPr/>
          <a:lstStyle>
            <a:lvl1pPr marL="342900" indent="-342900" algn="l" rtl="0" eaLnBrk="0" fontAlgn="base" hangingPunct="0">
              <a:spcBef>
                <a:spcPct val="20000"/>
              </a:spcBef>
              <a:spcAft>
                <a:spcPct val="0"/>
              </a:spcAft>
              <a:buClr>
                <a:srgbClr val="FF0000"/>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600"/>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130000"/>
              </a:lnSpc>
            </a:pPr>
            <a:r>
              <a:rPr lang="en-US" altLang="ja-JP" sz="1800" kern="0" dirty="0">
                <a:solidFill>
                  <a:srgbClr val="FF0000"/>
                </a:solidFill>
              </a:rPr>
              <a:t>A.GDWG.2019.9b.1 KMA to work with ISRO to upload their plotting code and configuration onto the GSICS GitHub repository.</a:t>
            </a:r>
          </a:p>
          <a:p>
            <a:pPr>
              <a:lnSpc>
                <a:spcPct val="130000"/>
              </a:lnSpc>
            </a:pPr>
            <a:r>
              <a:rPr lang="en-US" altLang="ja-JP" sz="1800" kern="0" dirty="0"/>
              <a:t>Future updates: integration of VNIR visualization on MICMICS</a:t>
            </a:r>
          </a:p>
          <a:p>
            <a:pPr>
              <a:lnSpc>
                <a:spcPct val="130000"/>
              </a:lnSpc>
            </a:pPr>
            <a:endParaRPr lang="en-US" altLang="ja-JP" sz="1800" kern="0" dirty="0"/>
          </a:p>
        </p:txBody>
      </p:sp>
      <p:pic>
        <p:nvPicPr>
          <p:cNvPr id="5" name="Picture 5" descr="img4">
            <a:extLst>
              <a:ext uri="{FF2B5EF4-FFF2-40B4-BE49-F238E27FC236}">
                <a16:creationId xmlns:a16="http://schemas.microsoft.com/office/drawing/2014/main" id="{6188C2A8-9B44-45DF-AF1F-EFB8C2BFE87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5684" b="40947"/>
          <a:stretch/>
        </p:blipFill>
        <p:spPr bwMode="auto">
          <a:xfrm>
            <a:off x="454030" y="3429000"/>
            <a:ext cx="7707204" cy="2606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73685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4B92739-5BFE-46D1-B6F2-1ABE93D1A428}"/>
              </a:ext>
            </a:extLst>
          </p:cNvPr>
          <p:cNvSpPr txBox="1">
            <a:spLocks/>
          </p:cNvSpPr>
          <p:nvPr/>
        </p:nvSpPr>
        <p:spPr>
          <a:xfrm>
            <a:off x="3263108" y="278696"/>
            <a:ext cx="5701814" cy="750973"/>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400" kern="0" dirty="0"/>
              <a:t>Discussions Summary (5)</a:t>
            </a:r>
            <a:br>
              <a:rPr lang="en-US" sz="2400" kern="0" dirty="0"/>
            </a:br>
            <a:r>
              <a:rPr lang="en-US" sz="2400" kern="0" dirty="0"/>
              <a:t>PICS/SNO L1 data sharing</a:t>
            </a:r>
            <a:endParaRPr lang="en-GB" sz="2400" kern="0" dirty="0"/>
          </a:p>
        </p:txBody>
      </p:sp>
      <p:sp>
        <p:nvSpPr>
          <p:cNvPr id="8" name="Content Placeholder 2">
            <a:extLst>
              <a:ext uri="{FF2B5EF4-FFF2-40B4-BE49-F238E27FC236}">
                <a16:creationId xmlns:a16="http://schemas.microsoft.com/office/drawing/2014/main" id="{AAAFD5F3-8B8E-493F-8431-95128FA4E26B}"/>
              </a:ext>
            </a:extLst>
          </p:cNvPr>
          <p:cNvSpPr txBox="1">
            <a:spLocks/>
          </p:cNvSpPr>
          <p:nvPr/>
        </p:nvSpPr>
        <p:spPr>
          <a:xfrm>
            <a:off x="388244" y="1136763"/>
            <a:ext cx="8294667" cy="4506795"/>
          </a:xfrm>
          <a:prstGeom prst="rect">
            <a:avLst/>
          </a:prstGeom>
        </p:spPr>
        <p:txBody>
          <a:bodyPr/>
          <a:lstStyle>
            <a:lvl1pPr marL="342900" indent="-342900" algn="l" rtl="0" eaLnBrk="0" fontAlgn="base" hangingPunct="0">
              <a:spcBef>
                <a:spcPct val="20000"/>
              </a:spcBef>
              <a:spcAft>
                <a:spcPct val="0"/>
              </a:spcAft>
              <a:buClr>
                <a:srgbClr val="FF0000"/>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600"/>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2438" indent="-452438">
              <a:lnSpc>
                <a:spcPct val="120000"/>
              </a:lnSpc>
            </a:pPr>
            <a:r>
              <a:rPr lang="en-GB" sz="2200" kern="0" dirty="0">
                <a:solidFill>
                  <a:srgbClr val="000000"/>
                </a:solidFill>
                <a:latin typeface="Arial"/>
              </a:rPr>
              <a:t>CMA’s proposal</a:t>
            </a:r>
            <a:endParaRPr lang="en-GB" sz="2200" b="0" kern="0" dirty="0">
              <a:solidFill>
                <a:srgbClr val="000000"/>
              </a:solidFill>
              <a:latin typeface="Arial"/>
            </a:endParaRPr>
          </a:p>
          <a:p>
            <a:pPr marL="852488" lvl="1" indent="-452438">
              <a:lnSpc>
                <a:spcPct val="120000"/>
              </a:lnSpc>
            </a:pPr>
            <a:r>
              <a:rPr lang="en-GB" sz="2000" b="0" kern="0" dirty="0">
                <a:latin typeface="Arial"/>
              </a:rPr>
              <a:t>L1 subsets over PICS and SNO Prediction (filename list) on GSICS Collaboration Servers in near real time.</a:t>
            </a:r>
          </a:p>
          <a:p>
            <a:pPr marL="1252538" lvl="2" indent="-452438">
              <a:lnSpc>
                <a:spcPct val="120000"/>
              </a:lnSpc>
            </a:pPr>
            <a:r>
              <a:rPr lang="en-US" altLang="zh-CN" sz="1800" dirty="0">
                <a:solidFill>
                  <a:schemeClr val="tx2"/>
                </a:solidFill>
              </a:rPr>
              <a:t>E.g. MODIS, VIIRS, GOME-2, SCIAMACHY, Hyperion</a:t>
            </a:r>
            <a:endParaRPr lang="en-GB" sz="1800" b="0" kern="0" dirty="0">
              <a:solidFill>
                <a:srgbClr val="000000"/>
              </a:solidFill>
              <a:latin typeface="Arial"/>
            </a:endParaRPr>
          </a:p>
          <a:p>
            <a:pPr marL="852488" lvl="1" indent="-452438">
              <a:lnSpc>
                <a:spcPct val="120000"/>
              </a:lnSpc>
            </a:pPr>
            <a:r>
              <a:rPr lang="en-GB" sz="2000" kern="0" dirty="0">
                <a:solidFill>
                  <a:srgbClr val="000000"/>
                </a:solidFill>
                <a:latin typeface="Arial"/>
              </a:rPr>
              <a:t>Sharing the Tools with GSICS community</a:t>
            </a:r>
            <a:endParaRPr lang="en-GB" sz="2000" b="0" kern="0" dirty="0">
              <a:solidFill>
                <a:srgbClr val="000000"/>
              </a:solidFill>
              <a:latin typeface="Arial"/>
            </a:endParaRPr>
          </a:p>
          <a:p>
            <a:pPr marL="452438" indent="-452438">
              <a:lnSpc>
                <a:spcPct val="120000"/>
              </a:lnSpc>
            </a:pPr>
            <a:r>
              <a:rPr lang="en-GB" altLang="ja-JP" sz="1800" dirty="0">
                <a:solidFill>
                  <a:srgbClr val="FF0000"/>
                </a:solidFill>
              </a:rPr>
              <a:t>A.GRWG.2019.9e.2: CMA (Lin Chen) </a:t>
            </a:r>
            <a:r>
              <a:rPr lang="en-GB" altLang="ja-JP" sz="1800" dirty="0" smtClean="0">
                <a:solidFill>
                  <a:srgbClr val="FF0000"/>
                </a:solidFill>
              </a:rPr>
              <a:t>EUMETSAT (Sebastien Wagner) </a:t>
            </a:r>
            <a:r>
              <a:rPr lang="en-GB" altLang="ja-JP" sz="1800" dirty="0" smtClean="0">
                <a:solidFill>
                  <a:srgbClr val="FF0000"/>
                </a:solidFill>
              </a:rPr>
              <a:t>to </a:t>
            </a:r>
            <a:r>
              <a:rPr lang="en-GB" altLang="ja-JP" sz="1800" dirty="0">
                <a:solidFill>
                  <a:srgbClr val="FF0000"/>
                </a:solidFill>
              </a:rPr>
              <a:t>specify requirements and use cases for GSICS activities, and present them to GRWG see if this is useful for supporting GRWG activities.</a:t>
            </a:r>
            <a:endParaRPr lang="ja-JP" altLang="ja-JP" sz="1800" dirty="0">
              <a:solidFill>
                <a:srgbClr val="FF0000"/>
              </a:solidFill>
            </a:endParaRPr>
          </a:p>
        </p:txBody>
      </p:sp>
      <p:pic>
        <p:nvPicPr>
          <p:cNvPr id="13" name="图片 3">
            <a:extLst>
              <a:ext uri="{FF2B5EF4-FFF2-40B4-BE49-F238E27FC236}">
                <a16:creationId xmlns:a16="http://schemas.microsoft.com/office/drawing/2014/main" id="{E03DBCB7-2501-437B-AD5A-1D807D38FFCE}"/>
              </a:ext>
            </a:extLst>
          </p:cNvPr>
          <p:cNvPicPr/>
          <p:nvPr/>
        </p:nvPicPr>
        <p:blipFill rotWithShape="1">
          <a:blip r:embed="rId2" cstate="print">
            <a:extLst>
              <a:ext uri="{28A0092B-C50C-407E-A947-70E740481C1C}">
                <a14:useLocalDpi xmlns:a14="http://schemas.microsoft.com/office/drawing/2010/main" val="0"/>
              </a:ext>
            </a:extLst>
          </a:blip>
          <a:srcRect l="9504" t="18599" r="10414" b="15565"/>
          <a:stretch>
            <a:fillRect/>
          </a:stretch>
        </p:blipFill>
        <p:spPr bwMode="auto">
          <a:xfrm>
            <a:off x="752030" y="4512179"/>
            <a:ext cx="4136165" cy="1780582"/>
          </a:xfrm>
          <a:prstGeom prst="rect">
            <a:avLst/>
          </a:prstGeom>
          <a:ln>
            <a:noFill/>
          </a:ln>
        </p:spPr>
      </p:pic>
      <p:pic>
        <p:nvPicPr>
          <p:cNvPr id="14" name="图片 7">
            <a:extLst>
              <a:ext uri="{FF2B5EF4-FFF2-40B4-BE49-F238E27FC236}">
                <a16:creationId xmlns:a16="http://schemas.microsoft.com/office/drawing/2014/main" id="{CB4AEAC2-23FE-4F08-BA79-099A811F662C}"/>
              </a:ext>
            </a:extLst>
          </p:cNvPr>
          <p:cNvPicPr>
            <a:picLocks noChangeAspect="1"/>
          </p:cNvPicPr>
          <p:nvPr/>
        </p:nvPicPr>
        <p:blipFill rotWithShape="1">
          <a:blip r:embed="rId3"/>
          <a:srcRect l="4124" t="32840" r="2627" b="5806"/>
          <a:stretch/>
        </p:blipFill>
        <p:spPr>
          <a:xfrm>
            <a:off x="4952879" y="4523768"/>
            <a:ext cx="3802854" cy="2015603"/>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65AC513-D3FC-4D6E-B172-CADA48A8B858}"/>
              </a:ext>
            </a:extLst>
          </p:cNvPr>
          <p:cNvSpPr>
            <a:spLocks noGrp="1"/>
          </p:cNvSpPr>
          <p:nvPr>
            <p:ph type="sldNum" sz="quarter" idx="10"/>
          </p:nvPr>
        </p:nvSpPr>
        <p:spPr/>
        <p:txBody>
          <a:bodyPr/>
          <a:lstStyle/>
          <a:p>
            <a:pPr>
              <a:defRPr/>
            </a:pPr>
            <a:fld id="{63F3BB8C-0C0C-4EAB-9830-DC513CDAB615}" type="slidenum">
              <a:rPr lang="en-US" smtClean="0"/>
              <a:pPr>
                <a:defRPr/>
              </a:pPr>
              <a:t>9</a:t>
            </a:fld>
            <a:endParaRPr lang="en-US"/>
          </a:p>
        </p:txBody>
      </p:sp>
      <p:sp>
        <p:nvSpPr>
          <p:cNvPr id="3" name="Title 1">
            <a:extLst>
              <a:ext uri="{FF2B5EF4-FFF2-40B4-BE49-F238E27FC236}">
                <a16:creationId xmlns:a16="http://schemas.microsoft.com/office/drawing/2014/main" id="{6569974C-BEEA-4F7D-9236-6E91F74C9769}"/>
              </a:ext>
            </a:extLst>
          </p:cNvPr>
          <p:cNvSpPr txBox="1">
            <a:spLocks/>
          </p:cNvSpPr>
          <p:nvPr/>
        </p:nvSpPr>
        <p:spPr>
          <a:xfrm>
            <a:off x="3281584" y="117023"/>
            <a:ext cx="5657700" cy="750973"/>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400" kern="0" dirty="0"/>
              <a:t>Discussions Summary (6)</a:t>
            </a:r>
            <a:br>
              <a:rPr lang="en-US" sz="2400" kern="0" dirty="0"/>
            </a:br>
            <a:r>
              <a:rPr lang="en-US" sz="2400" kern="0" dirty="0"/>
              <a:t>Splitting user feedbacks into GRWG/GDWG actions</a:t>
            </a:r>
            <a:endParaRPr lang="en-GB" sz="2400" kern="0" dirty="0"/>
          </a:p>
        </p:txBody>
      </p:sp>
      <p:sp>
        <p:nvSpPr>
          <p:cNvPr id="5" name="Google Shape;71;p15">
            <a:extLst>
              <a:ext uri="{FF2B5EF4-FFF2-40B4-BE49-F238E27FC236}">
                <a16:creationId xmlns:a16="http://schemas.microsoft.com/office/drawing/2014/main" id="{EEFEFF05-0935-471D-9163-860B6BE0FB8B}"/>
              </a:ext>
            </a:extLst>
          </p:cNvPr>
          <p:cNvSpPr txBox="1">
            <a:spLocks/>
          </p:cNvSpPr>
          <p:nvPr/>
        </p:nvSpPr>
        <p:spPr>
          <a:xfrm>
            <a:off x="11657" y="1742114"/>
            <a:ext cx="9132340" cy="3416400"/>
          </a:xfrm>
          <a:prstGeom prst="rect">
            <a:avLst/>
          </a:prstGeom>
        </p:spPr>
        <p:txBody>
          <a:bodyPr spcFirstLastPara="1" vert="horz" wrap="square" lIns="91425" tIns="91425" rIns="91425" bIns="91425" rtlCol="0" anchor="t" anchorCtr="0">
            <a:noAutofit/>
          </a:bodyPr>
          <a:lstStyle>
            <a:lvl1pPr marL="457200" lvl="0" indent="-342900" algn="l" defTabSz="685800" rtl="0" eaLnBrk="1" latinLnBrk="0" hangingPunct="1">
              <a:lnSpc>
                <a:spcPct val="90000"/>
              </a:lnSpc>
              <a:spcBef>
                <a:spcPts val="0"/>
              </a:spcBef>
              <a:spcAft>
                <a:spcPts val="0"/>
              </a:spcAft>
              <a:buSzPts val="1800"/>
              <a:buFont typeface="Arial" panose="020B0604020202020204" pitchFamily="34" charset="0"/>
              <a:buChar char="●"/>
              <a:defRPr sz="2100" kern="1200">
                <a:solidFill>
                  <a:schemeClr val="tx1"/>
                </a:solidFill>
                <a:latin typeface="+mj-lt"/>
                <a:ea typeface="+mn-ea"/>
                <a:cs typeface="+mn-cs"/>
              </a:defRPr>
            </a:lvl1pPr>
            <a:lvl2pPr marL="914400" lvl="1"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800" kern="1200">
                <a:solidFill>
                  <a:schemeClr val="tx1"/>
                </a:solidFill>
                <a:latin typeface="+mn-lt"/>
                <a:ea typeface="+mn-ea"/>
                <a:cs typeface="+mn-cs"/>
              </a:defRPr>
            </a:lvl2pPr>
            <a:lvl3pPr marL="1371600" lvl="2"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500" kern="1200">
                <a:solidFill>
                  <a:schemeClr val="tx1"/>
                </a:solidFill>
                <a:latin typeface="+mn-lt"/>
                <a:ea typeface="+mn-ea"/>
                <a:cs typeface="+mn-cs"/>
              </a:defRPr>
            </a:lvl3pPr>
            <a:lvl4pPr marL="1828800" lvl="3"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350" kern="1200">
                <a:solidFill>
                  <a:schemeClr val="tx1"/>
                </a:solidFill>
                <a:latin typeface="+mn-lt"/>
                <a:ea typeface="+mn-ea"/>
                <a:cs typeface="+mn-cs"/>
              </a:defRPr>
            </a:lvl4pPr>
            <a:lvl5pPr marL="2286000" lvl="4"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350" kern="1200">
                <a:solidFill>
                  <a:schemeClr val="tx1"/>
                </a:solidFill>
                <a:latin typeface="+mn-lt"/>
                <a:ea typeface="+mn-ea"/>
                <a:cs typeface="+mn-cs"/>
              </a:defRPr>
            </a:lvl5pPr>
            <a:lvl6pPr marL="2743200" lvl="5"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350" kern="1200">
                <a:solidFill>
                  <a:schemeClr val="tx1"/>
                </a:solidFill>
                <a:latin typeface="+mn-lt"/>
                <a:ea typeface="+mn-ea"/>
                <a:cs typeface="+mn-cs"/>
              </a:defRPr>
            </a:lvl6pPr>
            <a:lvl7pPr marL="3200400" lvl="6"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350" kern="1200">
                <a:solidFill>
                  <a:schemeClr val="tx1"/>
                </a:solidFill>
                <a:latin typeface="+mn-lt"/>
                <a:ea typeface="+mn-ea"/>
                <a:cs typeface="+mn-cs"/>
              </a:defRPr>
            </a:lvl7pPr>
            <a:lvl8pPr marL="3657600" lvl="7" indent="-317500" algn="l" defTabSz="685800" rtl="0" eaLnBrk="1" latinLnBrk="0" hangingPunct="1">
              <a:lnSpc>
                <a:spcPct val="90000"/>
              </a:lnSpc>
              <a:spcBef>
                <a:spcPts val="1600"/>
              </a:spcBef>
              <a:spcAft>
                <a:spcPts val="0"/>
              </a:spcAft>
              <a:buSzPts val="1400"/>
              <a:buFont typeface="Arial" panose="020B0604020202020204" pitchFamily="34" charset="0"/>
              <a:buChar char="○"/>
              <a:defRPr sz="1350" kern="1200">
                <a:solidFill>
                  <a:schemeClr val="tx1"/>
                </a:solidFill>
                <a:latin typeface="+mn-lt"/>
                <a:ea typeface="+mn-ea"/>
                <a:cs typeface="+mn-cs"/>
              </a:defRPr>
            </a:lvl8pPr>
            <a:lvl9pPr marL="4114800" lvl="8" indent="-317500" algn="l" defTabSz="685800" rtl="0" eaLnBrk="1" latinLnBrk="0" hangingPunct="1">
              <a:lnSpc>
                <a:spcPct val="90000"/>
              </a:lnSpc>
              <a:spcBef>
                <a:spcPts val="1600"/>
              </a:spcBef>
              <a:spcAft>
                <a:spcPts val="1600"/>
              </a:spcAft>
              <a:buSzPts val="1400"/>
              <a:buFont typeface="Arial" panose="020B0604020202020204" pitchFamily="34" charset="0"/>
              <a:buChar char="■"/>
              <a:defRPr sz="1350" kern="1200">
                <a:solidFill>
                  <a:schemeClr val="tx1"/>
                </a:solidFill>
                <a:latin typeface="+mn-lt"/>
                <a:ea typeface="+mn-ea"/>
                <a:cs typeface="+mn-cs"/>
              </a:defRPr>
            </a:lvl9pPr>
          </a:lstStyle>
          <a:p>
            <a:pPr marL="457200" marR="0" lvl="0" indent="-342900" algn="l" defTabSz="685800" rtl="0" eaLnBrk="1" fontAlgn="auto" latinLnBrk="0" hangingPunct="1">
              <a:lnSpc>
                <a:spcPct val="110000"/>
              </a:lnSpc>
              <a:spcBef>
                <a:spcPts val="0"/>
              </a:spcBef>
              <a:spcAft>
                <a:spcPts val="0"/>
              </a:spcAft>
              <a:buClrTx/>
              <a:buSzPts val="1800"/>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mn-lt"/>
                <a:ea typeface="+mn-ea"/>
                <a:cs typeface="+mn-cs"/>
              </a:rPr>
              <a:t>Files behind a TDS are difficult to perform bulk downloads</a:t>
            </a:r>
          </a:p>
          <a:p>
            <a:pPr marL="457200" marR="0" lvl="0" indent="-342900" algn="l" defTabSz="685800" rtl="0" eaLnBrk="1" fontAlgn="auto" latinLnBrk="0" hangingPunct="1">
              <a:lnSpc>
                <a:spcPct val="110000"/>
              </a:lnSpc>
              <a:spcBef>
                <a:spcPts val="0"/>
              </a:spcBef>
              <a:spcAft>
                <a:spcPts val="0"/>
              </a:spcAft>
              <a:buClrTx/>
              <a:buSzPts val="1800"/>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mn-lt"/>
              </a:rPr>
              <a:t>It was not immediately clear what all the links were and which were useful and which were dead ends.</a:t>
            </a:r>
            <a:endParaRPr lang="en-US" dirty="0">
              <a:latin typeface="+mn-lt"/>
            </a:endParaRPr>
          </a:p>
          <a:p>
            <a:pPr marL="538163" indent="-273050" fontAlgn="auto">
              <a:lnSpc>
                <a:spcPct val="110000"/>
              </a:lnSpc>
              <a:buFont typeface="Wingdings" panose="05000000000000000000" pitchFamily="2" charset="2"/>
              <a:buChar char="ü"/>
            </a:pPr>
            <a:r>
              <a:rPr lang="en-US" altLang="ja-JP" sz="1800" dirty="0">
                <a:solidFill>
                  <a:srgbClr val="FF0000"/>
                </a:solidFill>
                <a:latin typeface="+mn-lt"/>
              </a:rPr>
              <a:t>A.GDWG.2019.9p.1: EUM (Peter </a:t>
            </a:r>
            <a:r>
              <a:rPr lang="en-US" altLang="ja-JP" sz="1800" dirty="0" err="1">
                <a:solidFill>
                  <a:srgbClr val="FF0000"/>
                </a:solidFill>
                <a:latin typeface="+mn-lt"/>
              </a:rPr>
              <a:t>Miu</a:t>
            </a:r>
            <a:r>
              <a:rPr lang="en-US" altLang="ja-JP" sz="1800" dirty="0">
                <a:solidFill>
                  <a:srgbClr val="FF0000"/>
                </a:solidFill>
                <a:latin typeface="+mn-lt"/>
              </a:rPr>
              <a:t>) to create user guide for GSICS THREDDS.</a:t>
            </a:r>
            <a:endParaRPr lang="en-US" altLang="ja-JP" sz="2400" dirty="0">
              <a:solidFill>
                <a:srgbClr val="FF0000"/>
              </a:solidFill>
              <a:latin typeface="+mn-lt"/>
            </a:endParaRPr>
          </a:p>
          <a:p>
            <a:pPr marL="538163" lvl="0" indent="-273050" fontAlgn="auto">
              <a:lnSpc>
                <a:spcPct val="110000"/>
              </a:lnSpc>
              <a:buFont typeface="Wingdings" panose="05000000000000000000" pitchFamily="2" charset="2"/>
              <a:buChar char="ü"/>
            </a:pPr>
            <a:r>
              <a:rPr lang="en-US" sz="1800" dirty="0">
                <a:solidFill>
                  <a:srgbClr val="FF0000"/>
                </a:solidFill>
                <a:latin typeface="+mn-lt"/>
              </a:rPr>
              <a:t>A.GDWG.2019.9p.2: NOAA to provide EUMETSAT the download script for review to see if this can be provided to users to improve the downloading of GSICS products.</a:t>
            </a:r>
            <a:endParaRPr lang="en-US" dirty="0">
              <a:solidFill>
                <a:srgbClr val="FF0000"/>
              </a:solidFill>
              <a:latin typeface="+mn-lt"/>
            </a:endParaRPr>
          </a:p>
          <a:p>
            <a:pPr marL="457200" marR="0" lvl="0" indent="-342900" algn="l" defTabSz="685800" rtl="0" eaLnBrk="1" fontAlgn="auto" latinLnBrk="0" hangingPunct="1">
              <a:lnSpc>
                <a:spcPct val="110000"/>
              </a:lnSpc>
              <a:spcBef>
                <a:spcPts val="0"/>
              </a:spcBef>
              <a:spcAft>
                <a:spcPts val="0"/>
              </a:spcAft>
              <a:buClrTx/>
              <a:buSzPts val="1800"/>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mn-lt"/>
                <a:ea typeface="+mn-ea"/>
                <a:cs typeface="+mn-cs"/>
              </a:rPr>
              <a:t>ATBDs are prominent but are less useful to end users (initially).</a:t>
            </a:r>
            <a:br>
              <a:rPr kumimoji="0" lang="en-US" sz="2000" b="0" i="0" u="none" strike="noStrike" kern="1200" cap="none" spc="0" normalizeH="0" baseline="0" noProof="0" dirty="0">
                <a:ln>
                  <a:noFill/>
                </a:ln>
                <a:effectLst/>
                <a:uLnTx/>
                <a:uFillTx/>
                <a:latin typeface="+mn-lt"/>
                <a:ea typeface="+mn-ea"/>
                <a:cs typeface="+mn-cs"/>
              </a:rPr>
            </a:br>
            <a:r>
              <a:rPr kumimoji="0" lang="en-US" sz="2000" b="0" i="0" u="none" strike="noStrike" kern="1200" cap="none" spc="0" normalizeH="0" baseline="0" noProof="0" dirty="0">
                <a:ln>
                  <a:noFill/>
                </a:ln>
                <a:effectLst/>
                <a:uLnTx/>
                <a:uFillTx/>
                <a:latin typeface="+mn-lt"/>
                <a:ea typeface="+mn-ea"/>
                <a:cs typeface="+mn-cs"/>
              </a:rPr>
              <a:t>User guides are especially helpful but are more difficult to access.</a:t>
            </a:r>
          </a:p>
          <a:p>
            <a:pPr marL="457200" marR="0" lvl="0" indent="-342900" algn="l" defTabSz="685800" rtl="0" eaLnBrk="1" fontAlgn="auto" latinLnBrk="0" hangingPunct="1">
              <a:lnSpc>
                <a:spcPct val="110000"/>
              </a:lnSpc>
              <a:spcBef>
                <a:spcPts val="0"/>
              </a:spcBef>
              <a:spcAft>
                <a:spcPts val="0"/>
              </a:spcAft>
              <a:buClrTx/>
              <a:buSzPts val="1800"/>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mn-lt"/>
                <a:ea typeface="+mn-ea"/>
                <a:cs typeface="+mn-cs"/>
              </a:rPr>
              <a:t>The adjustments provided do not also provide the calibration coefficients</a:t>
            </a:r>
          </a:p>
          <a:p>
            <a:pPr marL="623888" marR="0" lvl="1" indent="-265113" algn="l" defTabSz="685800" rtl="0" eaLnBrk="1" fontAlgn="auto" latinLnBrk="0" hangingPunct="1">
              <a:lnSpc>
                <a:spcPct val="110000"/>
              </a:lnSpc>
              <a:spcBef>
                <a:spcPts val="0"/>
              </a:spcBef>
              <a:spcAft>
                <a:spcPts val="0"/>
              </a:spcAft>
              <a:buClrTx/>
              <a:buSzPts val="1400"/>
              <a:buFont typeface="Arial" panose="020B0604020202020204" pitchFamily="34" charset="0"/>
              <a:buChar char="○"/>
              <a:tabLst/>
              <a:defRPr/>
            </a:pPr>
            <a:r>
              <a:rPr kumimoji="0" lang="en-US" sz="2000" b="0" i="0" u="none" strike="noStrike" kern="1200" cap="none" spc="0" normalizeH="0" baseline="0" noProof="0" dirty="0">
                <a:ln>
                  <a:noFill/>
                </a:ln>
                <a:effectLst/>
                <a:uLnTx/>
                <a:uFillTx/>
                <a:ea typeface="+mn-ea"/>
                <a:cs typeface="+mn-cs"/>
              </a:rPr>
              <a:t>Leaving the user wondering “Am I using the right calibration coefficients??”</a:t>
            </a:r>
          </a:p>
          <a:p>
            <a:pPr marL="538163" lvl="0" indent="-273050" fontAlgn="auto">
              <a:lnSpc>
                <a:spcPct val="110000"/>
              </a:lnSpc>
              <a:buFont typeface="Wingdings" panose="05000000000000000000" pitchFamily="2" charset="2"/>
              <a:buChar char="ü"/>
            </a:pPr>
            <a:r>
              <a:rPr lang="en-US" sz="1800" dirty="0">
                <a:solidFill>
                  <a:srgbClr val="FF0000"/>
                </a:solidFill>
                <a:latin typeface="+mn-lt"/>
              </a:rPr>
              <a:t>A.GRWG.2019.9p.3: GRWG to consider improving the GSICS inter-calibration coefficients because they are difficult for the user to apply these corrections.</a:t>
            </a:r>
            <a:endParaRPr kumimoji="0" lang="en-US" sz="1800" b="0" i="0" u="none" strike="noStrike" kern="1200" cap="none" spc="0" normalizeH="0" baseline="0" noProof="0" dirty="0">
              <a:ln>
                <a:noFill/>
              </a:ln>
              <a:solidFill>
                <a:srgbClr val="FF0000"/>
              </a:solidFill>
              <a:effectLst/>
              <a:uLnTx/>
              <a:uFillTx/>
              <a:latin typeface="+mn-lt"/>
            </a:endParaRPr>
          </a:p>
        </p:txBody>
      </p:sp>
      <p:sp>
        <p:nvSpPr>
          <p:cNvPr id="6" name="テキスト ボックス 5">
            <a:extLst>
              <a:ext uri="{FF2B5EF4-FFF2-40B4-BE49-F238E27FC236}">
                <a16:creationId xmlns:a16="http://schemas.microsoft.com/office/drawing/2014/main" id="{02EBD791-ACFA-481D-AA6B-F5AE3BAEEE1A}"/>
              </a:ext>
            </a:extLst>
          </p:cNvPr>
          <p:cNvSpPr txBox="1"/>
          <p:nvPr/>
        </p:nvSpPr>
        <p:spPr>
          <a:xfrm>
            <a:off x="435836" y="1326813"/>
            <a:ext cx="5096267" cy="369332"/>
          </a:xfrm>
          <a:prstGeom prst="rect">
            <a:avLst/>
          </a:prstGeom>
          <a:noFill/>
        </p:spPr>
        <p:txBody>
          <a:bodyPr wrap="none" rtlCol="0">
            <a:spAutoFit/>
          </a:bodyPr>
          <a:lstStyle/>
          <a:p>
            <a:r>
              <a:rPr kumimoji="1" lang="en-US" altLang="ja-JP" dirty="0"/>
              <a:t>Feedbacks by Ken Knapp (NOAA) on Day-2 (3l)</a:t>
            </a:r>
            <a:endParaRPr kumimoji="1" lang="ja-JP" altLang="en-US" dirty="0"/>
          </a:p>
        </p:txBody>
      </p:sp>
    </p:spTree>
    <p:extLst>
      <p:ext uri="{BB962C8B-B14F-4D97-AF65-F5344CB8AC3E}">
        <p14:creationId xmlns:p14="http://schemas.microsoft.com/office/powerpoint/2010/main" val="2523272135"/>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852</Words>
  <Application>Microsoft Office PowerPoint</Application>
  <PresentationFormat>On-screen Show (4:3)</PresentationFormat>
  <Paragraphs>139</Paragraphs>
  <Slides>17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Liberation Serif Regular</vt:lpstr>
      <vt:lpstr>ＭＳ 明朝</vt:lpstr>
      <vt:lpstr>Times New Roman</vt:lpstr>
      <vt:lpstr>Wingdings</vt:lpstr>
      <vt:lpstr>Default Design</vt:lpstr>
      <vt:lpstr> Summary of 2019 GDWG breakout session  </vt:lpstr>
      <vt:lpstr>Contribution to GDWG Session 5 ~ 10 attendees</vt:lpstr>
      <vt:lpstr>Notable Meeting Highlights</vt:lpstr>
      <vt:lpstr>Discussions Summary (1) GSICS agencies’ websites</vt:lpstr>
      <vt:lpstr>Discussions Summary (2) WMO GISCS Portal</vt:lpstr>
      <vt:lpstr>PowerPoint Presentation</vt:lpstr>
      <vt:lpstr>PowerPoint Presentation</vt:lpstr>
      <vt:lpstr>PowerPoint Presentation</vt:lpstr>
      <vt:lpstr>PowerPoint Presentation</vt:lpstr>
      <vt:lpstr>PowerPoint Presentation</vt:lpstr>
      <vt:lpstr>GDWG WP 2019/2020</vt:lpstr>
      <vt:lpstr>Thank you for your attention</vt:lpstr>
      <vt:lpstr>PowerPoint Presentation</vt:lpstr>
      <vt:lpstr>PowerPoint Presentation</vt:lpstr>
      <vt:lpstr>PowerPoint Presentation</vt:lpstr>
      <vt:lpstr>PowerPoint Presentation</vt:lpstr>
      <vt:lpstr>PowerPoint Presentation</vt:lpstr>
    </vt:vector>
  </TitlesOfParts>
  <Company>NOAA / NESDIS / ORA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GSICS GEO-LEO ATBD</dc:title>
  <dc:subject>SPIE 2009 tALK</dc:subject>
  <dc:creator>Fred Wu</dc:creator>
  <cp:lastModifiedBy>GSICS2019</cp:lastModifiedBy>
  <cp:revision>933</cp:revision>
  <dcterms:created xsi:type="dcterms:W3CDTF">2004-06-10T15:46:18Z</dcterms:created>
  <dcterms:modified xsi:type="dcterms:W3CDTF">2019-03-08T09:20:29Z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M_DOCNUM">
    <vt:lpwstr>981780</vt:lpwstr>
  </property>
  <property fmtid="{D5CDD505-2E9C-101B-9397-08002B2CF9AE}" pid="3" name="DM_DOCNAME">
    <vt:lpwstr>10h_2018_JMA_EUM_GDWG_Summary_and_Actions</vt:lpwstr>
  </property>
  <property fmtid="{D5CDD505-2E9C-101B-9397-08002B2CF9AE}" pid="4" name="DM_AUTHOR">
    <vt:lpwstr>Miu</vt:lpwstr>
  </property>
  <property fmtid="{D5CDD505-2E9C-101B-9397-08002B2CF9AE}" pid="5" name="DM_E_DOC_NO">
    <vt:lpwstr>EUM/OPS/VWG/18/981780</vt:lpwstr>
  </property>
  <property fmtid="{D5CDD505-2E9C-101B-9397-08002B2CF9AE}" pid="6" name="DM_E_VER_NO">
    <vt:lpwstr>1 Draft</vt:lpwstr>
  </property>
  <property fmtid="{D5CDD505-2E9C-101B-9397-08002B2CF9AE}" pid="7" name="DM_E_ISS_DATE">
    <vt:lpwstr>14 March 2018</vt:lpwstr>
  </property>
  <property fmtid="{D5CDD505-2E9C-101B-9397-08002B2CF9AE}" pid="8" name="DM_E_FROM_PERS2">
    <vt:lpwstr/>
  </property>
  <property fmtid="{D5CDD505-2E9C-101B-9397-08002B2CF9AE}" pid="9" name="DM_E_CONFID">
    <vt:lpwstr/>
  </property>
  <property fmtid="{D5CDD505-2E9C-101B-9397-08002B2CF9AE}" pid="10" name="DM_E_WBS_CODE">
    <vt:lpwstr/>
  </property>
  <property fmtid="{D5CDD505-2E9C-101B-9397-08002B2CF9AE}" pid="11" name="DM_E_DISTRIB">
    <vt:lpwstr/>
  </property>
</Properties>
</file>