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5"/>
  </p:notesMasterIdLst>
  <p:handoutMasterIdLst>
    <p:handoutMasterId r:id="rId16"/>
  </p:handoutMasterIdLst>
  <p:sldIdLst>
    <p:sldId id="551" r:id="rId2"/>
    <p:sldId id="953" r:id="rId3"/>
    <p:sldId id="951" r:id="rId4"/>
    <p:sldId id="947" r:id="rId5"/>
    <p:sldId id="965" r:id="rId6"/>
    <p:sldId id="956" r:id="rId7"/>
    <p:sldId id="954" r:id="rId8"/>
    <p:sldId id="958" r:id="rId9"/>
    <p:sldId id="955" r:id="rId10"/>
    <p:sldId id="945" r:id="rId11"/>
    <p:sldId id="966" r:id="rId12"/>
    <p:sldId id="948" r:id="rId13"/>
    <p:sldId id="960" r:id="rId14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6837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3673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0508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7346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4180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1018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197853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4689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1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9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3A0"/>
    <a:srgbClr val="3333FF"/>
    <a:srgbClr val="1952A7"/>
    <a:srgbClr val="A2DADE"/>
    <a:srgbClr val="4E0B55"/>
    <a:srgbClr val="EE2D24"/>
    <a:srgbClr val="FF9900"/>
    <a:srgbClr val="009900"/>
    <a:srgbClr val="C7A775"/>
    <a:srgbClr val="00B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4" autoAdjust="0"/>
    <p:restoredTop sz="85323" autoAdjust="0"/>
  </p:normalViewPr>
  <p:slideViewPr>
    <p:cSldViewPr snapToGrid="0">
      <p:cViewPr varScale="1">
        <p:scale>
          <a:sx n="37" d="100"/>
          <a:sy n="37" d="100"/>
        </p:scale>
        <p:origin x="1124" y="28"/>
      </p:cViewPr>
      <p:guideLst>
        <p:guide orient="horz" pos="1164"/>
        <p:guide orient="horz" pos="1411"/>
        <p:guide orient="horz" pos="2715"/>
        <p:guide orient="horz" pos="2389"/>
        <p:guide orient="horz" pos="2064"/>
        <p:guide orient="horz" pos="1735"/>
        <p:guide orient="horz" pos="3369"/>
        <p:guide orient="horz" pos="3699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506" y="-78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07 March 2019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7166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07 March 2019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6451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5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3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180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18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53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89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07 March 2019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51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4004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64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5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37" indent="0">
              <a:buNone/>
              <a:defRPr sz="2800"/>
            </a:lvl2pPr>
            <a:lvl3pPr marL="913673" indent="0">
              <a:buNone/>
              <a:defRPr sz="2300"/>
            </a:lvl3pPr>
            <a:lvl4pPr marL="1370508" indent="0">
              <a:buNone/>
              <a:defRPr sz="2000"/>
            </a:lvl4pPr>
            <a:lvl5pPr marL="1827346" indent="0">
              <a:buNone/>
              <a:defRPr sz="2000"/>
            </a:lvl5pPr>
            <a:lvl6pPr marL="2284180" indent="0">
              <a:buNone/>
              <a:defRPr sz="2000"/>
            </a:lvl6pPr>
            <a:lvl7pPr marL="2741018" indent="0">
              <a:buNone/>
              <a:defRPr sz="2000"/>
            </a:lvl7pPr>
            <a:lvl8pPr marL="3197853" indent="0">
              <a:buNone/>
              <a:defRPr sz="2000"/>
            </a:lvl8pPr>
            <a:lvl9pPr marL="365468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37" indent="0">
              <a:buNone/>
              <a:defRPr sz="1200"/>
            </a:lvl2pPr>
            <a:lvl3pPr marL="913673" indent="0">
              <a:buNone/>
              <a:defRPr sz="1100"/>
            </a:lvl3pPr>
            <a:lvl4pPr marL="1370508" indent="0">
              <a:buNone/>
              <a:defRPr sz="900"/>
            </a:lvl4pPr>
            <a:lvl5pPr marL="1827346" indent="0">
              <a:buNone/>
              <a:defRPr sz="900"/>
            </a:lvl5pPr>
            <a:lvl6pPr marL="2284180" indent="0">
              <a:buNone/>
              <a:defRPr sz="900"/>
            </a:lvl6pPr>
            <a:lvl7pPr marL="2741018" indent="0">
              <a:buNone/>
              <a:defRPr sz="900"/>
            </a:lvl7pPr>
            <a:lvl8pPr marL="3197853" indent="0">
              <a:buNone/>
              <a:defRPr sz="900"/>
            </a:lvl8pPr>
            <a:lvl9pPr marL="36546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63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63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6212"/>
            <a:ext cx="8915400" cy="6187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1220"/>
            <a:ext cx="8915400" cy="555665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4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6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64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37" indent="0">
              <a:buNone/>
              <a:defRPr sz="2000" b="1"/>
            </a:lvl2pPr>
            <a:lvl3pPr marL="913673" indent="0">
              <a:buNone/>
              <a:defRPr sz="1800" b="1"/>
            </a:lvl3pPr>
            <a:lvl4pPr marL="1370508" indent="0">
              <a:buNone/>
              <a:defRPr sz="1600" b="1"/>
            </a:lvl4pPr>
            <a:lvl5pPr marL="1827346" indent="0">
              <a:buNone/>
              <a:defRPr sz="1600" b="1"/>
            </a:lvl5pPr>
            <a:lvl6pPr marL="2284180" indent="0">
              <a:buNone/>
              <a:defRPr sz="1600" b="1"/>
            </a:lvl6pPr>
            <a:lvl7pPr marL="2741018" indent="0">
              <a:buNone/>
              <a:defRPr sz="1600" b="1"/>
            </a:lvl7pPr>
            <a:lvl8pPr marL="3197853" indent="0">
              <a:buNone/>
              <a:defRPr sz="1600" b="1"/>
            </a:lvl8pPr>
            <a:lvl9pPr marL="365468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37" indent="0">
              <a:buNone/>
              <a:defRPr sz="2000" b="1"/>
            </a:lvl2pPr>
            <a:lvl3pPr marL="913673" indent="0">
              <a:buNone/>
              <a:defRPr sz="1800" b="1"/>
            </a:lvl3pPr>
            <a:lvl4pPr marL="1370508" indent="0">
              <a:buNone/>
              <a:defRPr sz="1600" b="1"/>
            </a:lvl4pPr>
            <a:lvl5pPr marL="1827346" indent="0">
              <a:buNone/>
              <a:defRPr sz="1600" b="1"/>
            </a:lvl5pPr>
            <a:lvl6pPr marL="2284180" indent="0">
              <a:buNone/>
              <a:defRPr sz="1600" b="1"/>
            </a:lvl6pPr>
            <a:lvl7pPr marL="2741018" indent="0">
              <a:buNone/>
              <a:defRPr sz="1600" b="1"/>
            </a:lvl7pPr>
            <a:lvl8pPr marL="3197853" indent="0">
              <a:buNone/>
              <a:defRPr sz="1600" b="1"/>
            </a:lvl8pPr>
            <a:lvl9pPr marL="365468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86" y="1090649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3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8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37" indent="0">
              <a:buNone/>
              <a:defRPr sz="1200"/>
            </a:lvl2pPr>
            <a:lvl3pPr marL="913673" indent="0">
              <a:buNone/>
              <a:defRPr sz="1100"/>
            </a:lvl3pPr>
            <a:lvl4pPr marL="1370508" indent="0">
              <a:buNone/>
              <a:defRPr sz="900"/>
            </a:lvl4pPr>
            <a:lvl5pPr marL="1827346" indent="0">
              <a:buNone/>
              <a:defRPr sz="900"/>
            </a:lvl5pPr>
            <a:lvl6pPr marL="2284180" indent="0">
              <a:buNone/>
              <a:defRPr sz="900"/>
            </a:lvl6pPr>
            <a:lvl7pPr marL="2741018" indent="0">
              <a:buNone/>
              <a:defRPr sz="900"/>
            </a:lvl7pPr>
            <a:lvl8pPr marL="3197853" indent="0">
              <a:buNone/>
              <a:defRPr sz="900"/>
            </a:lvl8pPr>
            <a:lvl9pPr marL="36546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50368"/>
            <a:ext cx="8915400" cy="4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71499" y="573707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 lIns="91366" tIns="45682" rIns="91366" bIns="45682"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5" y="6162712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90" r:id="rId2"/>
    <p:sldLayoutId id="2147484087" r:id="rId3"/>
    <p:sldLayoutId id="2147484078" r:id="rId4"/>
    <p:sldLayoutId id="2147484080" r:id="rId5"/>
    <p:sldLayoutId id="2147484079" r:id="rId6"/>
    <p:sldLayoutId id="2147484088" r:id="rId7"/>
    <p:sldLayoutId id="2147484089" r:id="rId8"/>
    <p:sldLayoutId id="2147484081" r:id="rId9"/>
    <p:sldLayoutId id="2147484082" r:id="rId10"/>
    <p:sldLayoutId id="2147484083" r:id="rId11"/>
    <p:sldLayoutId id="214748408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68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367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0508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7346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2627" indent="-3426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359" indent="-2855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2090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5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4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8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5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71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7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7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3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8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6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80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8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53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9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r.nesdis.noaa.gov/smcd/GCC/MeetingActions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20181114" TargetMode="External"/><Relationship Id="rId2" Type="http://schemas.openxmlformats.org/officeDocument/2006/relationships/hyperlink" Target="https://docs.google.com/spreadsheets/d/1Hzs6EDYgX3pCKGZOXAiGG6UwllLFQ73_4DJACWwHGc8/edit#gid=158856336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sics.atmos.umd.edu/bin/view/Development/ActionTrack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GSICS Actions </a:t>
            </a:r>
            <a:r>
              <a:rPr lang="en-GB" sz="3600" dirty="0" smtClean="0"/>
              <a:t>Tracker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Live Demo</a:t>
            </a:r>
            <a:endParaRPr lang="en-GB" sz="3600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199213" y="4429125"/>
            <a:ext cx="7555043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Manik Bali, 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smtClean="0">
                <a:solidFill>
                  <a:schemeClr val="accent1"/>
                </a:solidFill>
              </a:rPr>
              <a:t>Lawrence </a:t>
            </a:r>
            <a:r>
              <a:rPr lang="en-US" dirty="0">
                <a:solidFill>
                  <a:schemeClr val="accent1"/>
                </a:solidFill>
              </a:rPr>
              <a:t>E. Flynn </a:t>
            </a:r>
            <a:r>
              <a:rPr lang="en-US" dirty="0" smtClean="0">
                <a:solidFill>
                  <a:schemeClr val="accent1"/>
                </a:solidFill>
              </a:rPr>
              <a:t>and Lori Brown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en-US" sz="1600" b="0" dirty="0" smtClean="0">
                <a:solidFill>
                  <a:srgbClr val="002060"/>
                </a:solidFill>
              </a:rPr>
              <a:t>GSICS Annual Meeting 2019</a:t>
            </a:r>
          </a:p>
          <a:p>
            <a:pPr eaLnBrk="1" hangingPunct="1">
              <a:defRPr/>
            </a:pPr>
            <a:r>
              <a:rPr lang="en-US" sz="1600" b="0" dirty="0" err="1" smtClean="0">
                <a:solidFill>
                  <a:srgbClr val="002060"/>
                </a:solidFill>
              </a:rPr>
              <a:t>Frascati</a:t>
            </a:r>
            <a:r>
              <a:rPr lang="en-US" sz="1600" b="0" smtClean="0">
                <a:solidFill>
                  <a:srgbClr val="002060"/>
                </a:solidFill>
              </a:rPr>
              <a:t>, Italy </a:t>
            </a:r>
            <a:r>
              <a:rPr lang="en-US" sz="1600" b="0" smtClean="0">
                <a:solidFill>
                  <a:srgbClr val="002060"/>
                </a:solidFill>
              </a:rPr>
              <a:t>, </a:t>
            </a:r>
            <a:r>
              <a:rPr lang="en-US" sz="1600" b="0" dirty="0" smtClean="0">
                <a:solidFill>
                  <a:srgbClr val="002060"/>
                </a:solidFill>
              </a:rPr>
              <a:t>3</a:t>
            </a:r>
            <a:r>
              <a:rPr lang="en-US" sz="1600" b="0" dirty="0" smtClean="0">
                <a:solidFill>
                  <a:srgbClr val="002060"/>
                </a:solidFill>
              </a:rPr>
              <a:t>/8/2019</a:t>
            </a:r>
            <a:endParaRPr lang="en-US" sz="16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Use the Action Tracker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1" y="780353"/>
            <a:ext cx="9753599" cy="1392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GCC creates a google Sheet for each type of action being tracked. The Sheet link is shared among GSICS members.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The actions are grouped into pages by year, each different type viewable on a separate tab. The content of the tables on the tabs are sortable and searchable.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If users need to add hyperlinks to any action sheet, users should use the ‘Activate Hyperlink’ button to activate 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on the google sheet to activate </a:t>
            </a:r>
            <a:r>
              <a:rPr lang="en-GB" altLang="en-US" sz="2000" dirty="0" err="1" smtClean="0">
                <a:solidFill>
                  <a:schemeClr val="tx1"/>
                </a:solidFill>
                <a:latin typeface="Arial" charset="0"/>
              </a:rPr>
              <a:t>ithe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 hyperlink on the </a:t>
            </a: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GCC Action Tracker website.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When users’ changes are saved, they are dynamically updated onto the correct Action Tracker page.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altLang="en-US" sz="2000" dirty="0">
              <a:solidFill>
                <a:schemeClr val="tx1"/>
              </a:solidFill>
              <a:latin typeface="Arial" charset="0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177" y="6192555"/>
            <a:ext cx="8951523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Always Use Actions/Recommendations/Decisions ID’s correctly </a:t>
            </a:r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Eg</a:t>
            </a:r>
            <a:r>
              <a:rPr lang="en-US" sz="1800" dirty="0" smtClean="0"/>
              <a:t> 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/>
              <a:t>A.GDWG.2017.5a.8</a:t>
            </a:r>
            <a:r>
              <a:rPr lang="en-US" sz="1800" b="0" dirty="0"/>
              <a:t> 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4311151"/>
            <a:ext cx="1493285" cy="1661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1548" y="4382317"/>
            <a:ext cx="7954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A.GroupID.YYYY.sessionID.Action</a:t>
            </a:r>
            <a:r>
              <a:rPr lang="en-US" sz="1600" dirty="0" smtClean="0">
                <a:solidFill>
                  <a:schemeClr val="tx1"/>
                </a:solidFill>
              </a:rPr>
              <a:t> number (Actions )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D.GroupID.YYYY.sessionID.Decision</a:t>
            </a:r>
            <a:r>
              <a:rPr lang="en-US" sz="1600" dirty="0" smtClean="0">
                <a:solidFill>
                  <a:schemeClr val="tx1"/>
                </a:solidFill>
              </a:rPr>
              <a:t> number (Decisions )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R.GroupID.YYYY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sessionID.Reccomendation</a:t>
            </a:r>
            <a:r>
              <a:rPr lang="en-US" sz="1600" dirty="0" smtClean="0">
                <a:solidFill>
                  <a:schemeClr val="tx1"/>
                </a:solidFill>
              </a:rPr>
              <a:t> number (Recommendations )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4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906" y="2225940"/>
            <a:ext cx="9223794" cy="584775"/>
          </a:xfrm>
          <a:prstGeom prst="rect">
            <a:avLst/>
          </a:prstGeom>
          <a:solidFill>
            <a:srgbClr val="CDE3A0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</a:rPr>
              <a:t>A.GWG.2018.1g.1: Fred Wu (NOAA) to discuss with CMA potential sharing of GOES-R field campaign data for TANSAT validation</a:t>
            </a:r>
            <a:r>
              <a:rPr lang="en-US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ARD Format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47700" y="0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14587" y="1112536"/>
            <a:ext cx="8448513" cy="1392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A new Google based Action Tracker has been setup at NOAA.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The action tracker utilizes key features of the google sheets ( versioning, projects)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Tracker is fast and efficient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New features have been added to the tracker that streamline generated actions.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Utilizes the new Action naming convention.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New categories of actions have been created ( such as lunar, EP, Recommendation, Decisions</a:t>
            </a: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Propose to migrate wiki from UMD to AE</a:t>
            </a: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4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543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thank you ital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94" y="1613829"/>
            <a:ext cx="4351628" cy="356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A3D4977-4D97-4600-9BB0-532C084F1ABE}"/>
              </a:ext>
            </a:extLst>
          </p:cNvPr>
          <p:cNvSpPr txBox="1">
            <a:spLocks/>
          </p:cNvSpPr>
          <p:nvPr/>
        </p:nvSpPr>
        <p:spPr bwMode="auto">
          <a:xfrm>
            <a:off x="573958" y="1614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7D3B20-A45F-4AF1-9540-CCE638420A0F}"/>
              </a:ext>
            </a:extLst>
          </p:cNvPr>
          <p:cNvSpPr txBox="1">
            <a:spLocks/>
          </p:cNvSpPr>
          <p:nvPr/>
        </p:nvSpPr>
        <p:spPr>
          <a:xfrm>
            <a:off x="573958" y="1067688"/>
            <a:ext cx="9228666" cy="4893263"/>
          </a:xfrm>
          <a:prstGeom prst="rect">
            <a:avLst/>
          </a:prstGeom>
        </p:spPr>
        <p:txBody>
          <a:bodyPr lIns="91419" tIns="45709" rIns="91419" bIns="45709">
            <a:normAutofit/>
          </a:bodyPr>
          <a:lstStyle/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9633" lvl="1" indent="-342900" defTabSz="914192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Action Tracker</a:t>
            </a:r>
            <a:endParaRPr lang="en-US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Cloud Solution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Action Tracker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Demo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US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Discussion</a:t>
            </a:r>
          </a:p>
          <a:p>
            <a:pPr marL="342548" indent="-342548" defTabSz="914192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548" indent="-342548" defTabSz="914192" eaLnBrk="0" hangingPunct="0"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+mn-lt"/>
            </a:endParaRPr>
          </a:p>
          <a:p>
            <a:pPr marL="342548" indent="-342548" defTabSz="914192" eaLnBrk="0" hangingPunct="0"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+mn-lt"/>
            </a:endParaRPr>
          </a:p>
          <a:p>
            <a:pPr marL="342548" indent="-342548" defTabSz="914192" eaLnBrk="0" hangingPunct="0"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+mn-lt"/>
            </a:endParaRPr>
          </a:p>
          <a:p>
            <a:pPr marL="342548" indent="-342548" defTabSz="914192" eaLnBrk="0" hangingPunct="0">
              <a:spcBef>
                <a:spcPct val="20000"/>
              </a:spcBef>
              <a:defRPr/>
            </a:pPr>
            <a:endParaRPr lang="en-US" sz="23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443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7943" y="903668"/>
            <a:ext cx="9586065" cy="5357645"/>
          </a:xfrm>
          <a:prstGeom prst="rect">
            <a:avLst/>
          </a:prstGeom>
        </p:spPr>
        <p:txBody>
          <a:bodyPr/>
          <a:lstStyle/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Each year actions </a:t>
            </a:r>
            <a:r>
              <a:rPr lang="en-GB" altLang="en-US" sz="2000" dirty="0" smtClean="0">
                <a:solidFill>
                  <a:schemeClr val="tx1"/>
                </a:solidFill>
                <a:latin typeface="Arial" charset="0"/>
              </a:rPr>
              <a:t>are </a:t>
            </a: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generated in GSICS community.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These actions were previously monitored on the GSICS Wiki Page</a:t>
            </a: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 the years activity in GSICS has increased as has the number of Actions generated in GSICS Annual, EP, UW and group and subgroup meetings.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GRWG placed a request to GCC-NOAA-GDWG to provide an alternative to the wiki actions page. Features that were requested. 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Fast search.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Easy Action writing. 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Easy updating.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Easy to understand layout.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New Category of actions ( For example, Lunar, Recommendation, Decision) </a:t>
            </a:r>
          </a:p>
          <a:p>
            <a:pPr marL="1256300" lvl="2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charset="0"/>
              </a:rPr>
              <a:t>Some level of automation.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6107424"/>
            <a:ext cx="8633576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hlinkClick r:id="rId2"/>
              </a:rPr>
              <a:t>https://www.star.nesdis.noaa.gov/smcd/GCC/MeetingActions.php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2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multiple us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multiple us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80232" y="2973072"/>
            <a:ext cx="805265" cy="67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160427" y="3039686"/>
            <a:ext cx="805265" cy="67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877" y="2257224"/>
            <a:ext cx="2555391" cy="195406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628868" y="18530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Approach - Google Cloud + Web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636" y="2330757"/>
            <a:ext cx="2597514" cy="1982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2257224"/>
            <a:ext cx="2300244" cy="2129662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978526" y="2834600"/>
            <a:ext cx="185946" cy="20508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6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8805"/>
            <a:ext cx="8915400" cy="618727"/>
          </a:xfrm>
        </p:spPr>
        <p:txBody>
          <a:bodyPr/>
          <a:lstStyle/>
          <a:p>
            <a:pPr algn="l"/>
            <a:r>
              <a:rPr lang="en-US" dirty="0" smtClean="0"/>
              <a:t>How to use Action Tracker and Demo Links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9782" y="1467532"/>
            <a:ext cx="9504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Where is the Action Tracker </a:t>
            </a:r>
          </a:p>
          <a:p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Live Demo</a:t>
            </a:r>
            <a:endParaRPr lang="en-US" sz="2000" b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b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Annual Meeting Document: GRWG_GDWG_2018_Meeting_Minutes</a:t>
            </a: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Web Meeting : </a:t>
            </a:r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</a:t>
            </a: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://</a:t>
            </a:r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gsics.atmos.umd.edu/bin/view/Development/20181114</a:t>
            </a:r>
            <a:endParaRPr lang="en-US" sz="2000" b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EP </a:t>
            </a: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</a:rPr>
              <a:t>Meeting document: </a:t>
            </a:r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GSICS-EP-19_Final-Report</a:t>
            </a:r>
          </a:p>
          <a:p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b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How to use the Action Tracker has been summarized on the wiki</a:t>
            </a:r>
            <a:endParaRPr lang="en-US" sz="2000" b="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hlinkClick r:id="rId4"/>
              </a:rPr>
              <a:t>http://gsics.atmos.umd.edu/bin/view/Development/ActionTracker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47700" y="0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ARD Content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9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73" y="1267630"/>
            <a:ext cx="5264727" cy="3214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283"/>
            <a:ext cx="3501725" cy="324204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635081" y="2729305"/>
            <a:ext cx="872836" cy="41567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1654" y="5084656"/>
            <a:ext cx="7602692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Automatically reads the Annual Meeting report </a:t>
            </a:r>
            <a:r>
              <a:rPr lang="en-US" sz="1400" dirty="0" err="1" smtClean="0"/>
              <a:t>Goodle</a:t>
            </a:r>
            <a:r>
              <a:rPr lang="en-US" sz="1400" dirty="0" smtClean="0"/>
              <a:t> Doc  and extracts Actions/Recommendations/Decisions and puts them onto Google Sheet ( Direct Reduction of Overhead by 50% as compared to Wiki)</a:t>
            </a:r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95300" y="-41479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How to Use the Action Tracker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519"/>
            <a:ext cx="9906000" cy="4988962"/>
          </a:xfrm>
          <a:prstGeom prst="rect">
            <a:avLst/>
          </a:prstGeom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1654" y="5923481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Dropdown Menu extracts Actions/Recommendations and Decisions from Annual GUW and EP meeting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128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" y="878773"/>
            <a:ext cx="9906000" cy="5272818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817" y="6151591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Dropdown Menu extracts Actions/Recommendations and Decisions from Annual GUW and EP meeting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186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773"/>
            <a:ext cx="9906000" cy="5377543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New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817" y="6151591"/>
            <a:ext cx="760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new feature to extract Actions from Wiki page has been added and tested successfully.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8873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163544</TotalTime>
  <Words>532</Words>
  <Application>Microsoft Office PowerPoint</Application>
  <PresentationFormat>A4 Paper (210x297 mm)</PresentationFormat>
  <Paragraphs>82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Helvetica</vt:lpstr>
      <vt:lpstr>Tahoma</vt:lpstr>
      <vt:lpstr>Times New Roman</vt:lpstr>
      <vt:lpstr>Office Theme</vt:lpstr>
      <vt:lpstr>GSICS Actions Tracker  Live Demo</vt:lpstr>
      <vt:lpstr>PowerPoint Presentation</vt:lpstr>
      <vt:lpstr>Introduction</vt:lpstr>
      <vt:lpstr>PowerPoint Presentation</vt:lpstr>
      <vt:lpstr>How to use Action Tracker and Demo Links</vt:lpstr>
      <vt:lpstr>Au</vt:lpstr>
      <vt:lpstr>New Features</vt:lpstr>
      <vt:lpstr>New Features</vt:lpstr>
      <vt:lpstr>New Features</vt:lpstr>
      <vt:lpstr>How to Use the Action Tracker</vt:lpstr>
      <vt:lpstr>ARD Format</vt:lpstr>
      <vt:lpstr>PowerPoint Presentation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5521</cp:revision>
  <cp:lastPrinted>2006-03-06T14:11:17Z</cp:lastPrinted>
  <dcterms:created xsi:type="dcterms:W3CDTF">2010-09-10T00:53:07Z</dcterms:created>
  <dcterms:modified xsi:type="dcterms:W3CDTF">2019-03-07T23:53:28Z</dcterms:modified>
</cp:coreProperties>
</file>