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5"/>
  </p:notesMasterIdLst>
  <p:handoutMasterIdLst>
    <p:handoutMasterId r:id="rId26"/>
  </p:handoutMasterIdLst>
  <p:sldIdLst>
    <p:sldId id="256" r:id="rId2"/>
    <p:sldId id="414" r:id="rId3"/>
    <p:sldId id="354" r:id="rId4"/>
    <p:sldId id="378" r:id="rId5"/>
    <p:sldId id="411" r:id="rId6"/>
    <p:sldId id="380" r:id="rId7"/>
    <p:sldId id="412" r:id="rId8"/>
    <p:sldId id="413" r:id="rId9"/>
    <p:sldId id="415" r:id="rId10"/>
    <p:sldId id="381" r:id="rId11"/>
    <p:sldId id="422" r:id="rId12"/>
    <p:sldId id="408" r:id="rId13"/>
    <p:sldId id="416" r:id="rId14"/>
    <p:sldId id="409" r:id="rId15"/>
    <p:sldId id="410" r:id="rId16"/>
    <p:sldId id="391" r:id="rId17"/>
    <p:sldId id="392" r:id="rId18"/>
    <p:sldId id="421" r:id="rId19"/>
    <p:sldId id="417" r:id="rId20"/>
    <p:sldId id="423" r:id="rId21"/>
    <p:sldId id="407" r:id="rId22"/>
    <p:sldId id="424" r:id="rId23"/>
    <p:sldId id="399" r:id="rId24"/>
  </p:sldIdLst>
  <p:sldSz cx="12192000" cy="6858000"/>
  <p:notesSz cx="6669088"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441" userDrawn="1">
          <p15:clr>
            <a:srgbClr val="A4A3A4"/>
          </p15:clr>
        </p15:guide>
        <p15:guide id="11" pos="1122" userDrawn="1">
          <p15:clr>
            <a:srgbClr val="A4A3A4"/>
          </p15:clr>
        </p15:guide>
        <p15:guide id="12" pos="6005" userDrawn="1">
          <p15:clr>
            <a:srgbClr val="A4A3A4"/>
          </p15:clr>
        </p15:guide>
        <p15:guide id="13" pos="6838" userDrawn="1">
          <p15:clr>
            <a:srgbClr val="A4A3A4"/>
          </p15:clr>
        </p15:guide>
        <p15:guide id="14" pos="1753" userDrawn="1">
          <p15:clr>
            <a:srgbClr val="A4A3A4"/>
          </p15:clr>
        </p15:guide>
        <p15:guide id="15" pos="495" userDrawn="1">
          <p15:clr>
            <a:srgbClr val="A4A3A4"/>
          </p15:clr>
        </p15:guide>
        <p15:guide id="16" pos="22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a:srgbClr val="A2DADE"/>
    <a:srgbClr val="4E0B55"/>
    <a:srgbClr val="EE2D24"/>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5355" autoAdjust="0"/>
  </p:normalViewPr>
  <p:slideViewPr>
    <p:cSldViewPr snapToGrid="0">
      <p:cViewPr varScale="1">
        <p:scale>
          <a:sx n="69" d="100"/>
          <a:sy n="69" d="100"/>
        </p:scale>
        <p:origin x="644" y="44"/>
      </p:cViewPr>
      <p:guideLst>
        <p:guide orient="horz" pos="1164"/>
        <p:guide orient="horz" pos="1410"/>
        <p:guide orient="horz" pos="2715"/>
        <p:guide orient="horz" pos="2389"/>
        <p:guide orient="horz" pos="2064"/>
        <p:guide orient="horz" pos="1735"/>
        <p:guide orient="horz" pos="3369"/>
        <p:guide orient="horz" pos="3698"/>
        <p:guide pos="5186"/>
        <p:guide pos="441"/>
        <p:guide pos="1122"/>
        <p:guide pos="6005"/>
        <p:guide pos="6838"/>
        <p:guide pos="1753"/>
        <p:guide pos="495"/>
        <p:guide pos="22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3127"/>
        <p:guide pos="210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704013"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298BE994-7E1D-4B74-A0AB-6447C27BAAA1}" type="datetime4">
              <a:rPr lang="en-GB"/>
              <a:pPr>
                <a:defRPr/>
              </a:pPr>
              <a:t>08 March 2019</a:t>
            </a:fld>
            <a:endParaRPr lang="de-DE"/>
          </a:p>
        </p:txBody>
      </p:sp>
      <p:sp>
        <p:nvSpPr>
          <p:cNvPr id="126980" name="Rectangle 4"/>
          <p:cNvSpPr>
            <a:spLocks noGrp="1" noChangeArrowheads="1"/>
          </p:cNvSpPr>
          <p:nvPr>
            <p:ph type="ftr" sz="quarter" idx="2"/>
          </p:nvPr>
        </p:nvSpPr>
        <p:spPr bwMode="auto">
          <a:xfrm>
            <a:off x="0" y="9736138"/>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515100" y="9736138"/>
            <a:ext cx="188913"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F3074629-B39C-44A2-9073-D9DE82F21509}" type="slidenum">
              <a:rPr lang="de-DE"/>
              <a:pPr>
                <a:defRPr/>
              </a:pPr>
              <a:t>‹#›</a:t>
            </a:fld>
            <a:endParaRPr lang="de-DE"/>
          </a:p>
        </p:txBody>
      </p:sp>
    </p:spTree>
    <p:extLst>
      <p:ext uri="{BB962C8B-B14F-4D97-AF65-F5344CB8AC3E}">
        <p14:creationId xmlns:p14="http://schemas.microsoft.com/office/powerpoint/2010/main" val="28452559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728A4BDC-EC44-46D1-993C-E507C117F681}" type="datetime4">
              <a:rPr lang="en-GB"/>
              <a:pPr>
                <a:defRPr/>
              </a:pPr>
              <a:t>08 March 2019</a:t>
            </a:fld>
            <a:endParaRPr lang="de-DE"/>
          </a:p>
        </p:txBody>
      </p:sp>
      <p:sp>
        <p:nvSpPr>
          <p:cNvPr id="38916" name="Rectangle 4"/>
          <p:cNvSpPr>
            <a:spLocks noGrp="1" noRot="1" noChangeAspect="1" noChangeArrowheads="1" noTextEdit="1"/>
          </p:cNvSpPr>
          <p:nvPr>
            <p:ph type="sldImg" idx="2"/>
          </p:nvPr>
        </p:nvSpPr>
        <p:spPr bwMode="auto">
          <a:xfrm>
            <a:off x="26988" y="742950"/>
            <a:ext cx="6615112"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714875"/>
            <a:ext cx="4894262"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9DEBF27B-5CB3-489D-AFAE-7A2AA412659D}" type="slidenum">
              <a:rPr lang="de-DE"/>
              <a:pPr>
                <a:defRPr/>
              </a:pPr>
              <a:t>‹#›</a:t>
            </a:fld>
            <a:endParaRPr lang="de-DE"/>
          </a:p>
        </p:txBody>
      </p:sp>
    </p:spTree>
    <p:extLst>
      <p:ext uri="{BB962C8B-B14F-4D97-AF65-F5344CB8AC3E}">
        <p14:creationId xmlns:p14="http://schemas.microsoft.com/office/powerpoint/2010/main" val="102742666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F38CB1-C8FF-4E5E-A4BD-5CC7FB3C6B20}" type="slidenum">
              <a:rPr lang="de-DE" smtClean="0"/>
              <a:pPr/>
              <a:t>1</a:t>
            </a:fld>
            <a:endParaRPr lang="de-DE" smtClean="0"/>
          </a:p>
        </p:txBody>
      </p:sp>
      <p:sp>
        <p:nvSpPr>
          <p:cNvPr id="39939" name="Rectangle 2"/>
          <p:cNvSpPr>
            <a:spLocks noGrp="1" noRot="1" noChangeAspect="1" noChangeArrowheads="1" noTextEdit="1"/>
          </p:cNvSpPr>
          <p:nvPr>
            <p:ph type="sldImg"/>
          </p:nvPr>
        </p:nvSpPr>
        <p:spPr>
          <a:xfrm>
            <a:off x="26988" y="742950"/>
            <a:ext cx="6615112" cy="3722688"/>
          </a:xfrm>
          <a:ln/>
        </p:spPr>
      </p:sp>
      <p:sp>
        <p:nvSpPr>
          <p:cNvPr id="39940" name="Rectangle 3"/>
          <p:cNvSpPr>
            <a:spLocks noGrp="1" noChangeArrowheads="1"/>
          </p:cNvSpPr>
          <p:nvPr>
            <p:ph type="body" idx="1"/>
          </p:nvPr>
        </p:nvSpPr>
        <p:spPr>
          <a:noFill/>
          <a:ln/>
        </p:spPr>
        <p:txBody>
          <a:bodyPr/>
          <a:lstStyle/>
          <a:p>
            <a:endParaRPr lang="de-DE" smtClean="0"/>
          </a:p>
        </p:txBody>
      </p:sp>
      <p:sp>
        <p:nvSpPr>
          <p:cNvPr id="39941" name="Date Placeholder 4"/>
          <p:cNvSpPr>
            <a:spLocks noGrp="1"/>
          </p:cNvSpPr>
          <p:nvPr>
            <p:ph type="dt" sz="quarter" idx="1"/>
          </p:nvPr>
        </p:nvSpPr>
        <p:spPr>
          <a:noFill/>
        </p:spPr>
        <p:txBody>
          <a:bodyPr/>
          <a:lstStyle/>
          <a:p>
            <a:fld id="{7E9396F8-A9FE-4918-B2E2-A2304C457091}" type="datetime4">
              <a:rPr lang="en-GB" smtClean="0"/>
              <a:pPr/>
              <a:t>08 March 2019</a:t>
            </a:fld>
            <a:endParaRPr lang="de-DE" smtClean="0"/>
          </a:p>
        </p:txBody>
      </p:sp>
    </p:spTree>
    <p:extLst>
      <p:ext uri="{BB962C8B-B14F-4D97-AF65-F5344CB8AC3E}">
        <p14:creationId xmlns:p14="http://schemas.microsoft.com/office/powerpoint/2010/main" val="404422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Y DOCUMENTS\GSICS\logo\GSICS500px.png"/>
          <p:cNvPicPr>
            <a:picLocks noChangeAspect="1" noChangeArrowheads="1"/>
          </p:cNvPicPr>
          <p:nvPr userDrawn="1"/>
        </p:nvPicPr>
        <p:blipFill>
          <a:blip r:embed="rId2" cstate="print"/>
          <a:srcRect/>
          <a:stretch>
            <a:fillRect/>
          </a:stretch>
        </p:blipFill>
        <p:spPr bwMode="auto">
          <a:xfrm>
            <a:off x="3165238" y="185741"/>
            <a:ext cx="5238750" cy="2126933"/>
          </a:xfrm>
          <a:prstGeom prst="rect">
            <a:avLst/>
          </a:prstGeom>
          <a:noFill/>
          <a:ln w="9525">
            <a:noFill/>
            <a:miter lim="800000"/>
            <a:headEnd/>
            <a:tailEnd/>
          </a:ln>
        </p:spPr>
      </p:pic>
      <p:sp>
        <p:nvSpPr>
          <p:cNvPr id="2" name="Title 1"/>
          <p:cNvSpPr>
            <a:spLocks noGrp="1"/>
          </p:cNvSpPr>
          <p:nvPr>
            <p:ph type="ctrTitle"/>
          </p:nvPr>
        </p:nvSpPr>
        <p:spPr>
          <a:xfrm>
            <a:off x="914400" y="2130433"/>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540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6"/>
            <a:ext cx="2971801"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0404" y="274646"/>
            <a:ext cx="87122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0540" y="128588"/>
            <a:ext cx="11060722" cy="1090612"/>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94677" y="1606551"/>
            <a:ext cx="5439508"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021754" y="1606551"/>
            <a:ext cx="5439508"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94677" y="3921126"/>
            <a:ext cx="5439508"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021754" y="3921126"/>
            <a:ext cx="5439508"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79759" y="76200"/>
            <a:ext cx="10515600" cy="551022"/>
          </a:xfrm>
          <a:prstGeom prst="rect">
            <a:avLst/>
          </a:prstGeo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21921" y="735870"/>
            <a:ext cx="113080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45521"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9" name="TextBox 8"/>
          <p:cNvSpPr txBox="1"/>
          <p:nvPr userDrawn="1"/>
        </p:nvSpPr>
        <p:spPr>
          <a:xfrm rot="16200000">
            <a:off x="11602721" y="6315622"/>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
        <p:nvSpPr>
          <p:cNvPr id="7" name="Content Placeholder 2"/>
          <p:cNvSpPr>
            <a:spLocks noGrp="1"/>
          </p:cNvSpPr>
          <p:nvPr>
            <p:ph idx="1"/>
          </p:nvPr>
        </p:nvSpPr>
        <p:spPr>
          <a:xfrm>
            <a:off x="507293" y="914400"/>
            <a:ext cx="11406194"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1" name="Picture 8" descr="H:\MY DOCUMENTS\GSICS\logo\GSICS180px.png"/>
          <p:cNvPicPr>
            <a:picLocks noChangeAspect="1" noChangeArrowheads="1"/>
          </p:cNvPicPr>
          <p:nvPr userDrawn="1"/>
        </p:nvPicPr>
        <p:blipFill>
          <a:blip r:embed="rId2" cstate="print"/>
          <a:srcRect/>
          <a:stretch>
            <a:fillRect/>
          </a:stretch>
        </p:blipFill>
        <p:spPr bwMode="auto">
          <a:xfrm>
            <a:off x="10081846" y="1"/>
            <a:ext cx="2110154" cy="695325"/>
          </a:xfrm>
          <a:prstGeom prst="rect">
            <a:avLst/>
          </a:prstGeom>
          <a:noFill/>
          <a:ln w="9525">
            <a:noFill/>
            <a:miter lim="800000"/>
            <a:headEnd/>
            <a:tailEnd/>
          </a:ln>
        </p:spPr>
      </p:pic>
    </p:spTree>
    <p:extLst>
      <p:ext uri="{BB962C8B-B14F-4D97-AF65-F5344CB8AC3E}">
        <p14:creationId xmlns:p14="http://schemas.microsoft.com/office/powerpoint/2010/main" val="1665234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5863" y="1090614"/>
            <a:ext cx="12186138"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grpSp>
      <p:sp>
        <p:nvSpPr>
          <p:cNvPr id="2" name="Title 1"/>
          <p:cNvSpPr>
            <a:spLocks noGrp="1"/>
          </p:cNvSpPr>
          <p:nvPr>
            <p:ph type="title"/>
          </p:nvPr>
        </p:nvSpPr>
        <p:spPr>
          <a:xfrm>
            <a:off x="-16008" y="0"/>
            <a:ext cx="10972800" cy="786581"/>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 name="Picture 8" descr="H:\MY DOCUMENTS\GSICS\logo\GSICS180px.png"/>
          <p:cNvPicPr>
            <a:picLocks noChangeAspect="1" noChangeArrowheads="1"/>
          </p:cNvPicPr>
          <p:nvPr userDrawn="1"/>
        </p:nvPicPr>
        <p:blipFill>
          <a:blip r:embed="rId2" cstate="print"/>
          <a:srcRect/>
          <a:stretch>
            <a:fillRect/>
          </a:stretch>
        </p:blipFill>
        <p:spPr bwMode="auto">
          <a:xfrm>
            <a:off x="10461521" y="18241"/>
            <a:ext cx="1714500" cy="695325"/>
          </a:xfrm>
          <a:prstGeom prst="rect">
            <a:avLst/>
          </a:prstGeom>
          <a:noFill/>
          <a:ln w="9525">
            <a:noFill/>
            <a:miter lim="800000"/>
            <a:headEnd/>
            <a:tailEnd/>
          </a:ln>
        </p:spPr>
      </p:pic>
      <p:cxnSp>
        <p:nvCxnSpPr>
          <p:cNvPr id="11" name="직선 연결선 10"/>
          <p:cNvCxnSpPr/>
          <p:nvPr userDrawn="1"/>
        </p:nvCxnSpPr>
        <p:spPr>
          <a:xfrm flipV="1">
            <a:off x="669986" y="786214"/>
            <a:ext cx="10912415" cy="5395"/>
          </a:xfrm>
          <a:prstGeom prst="line">
            <a:avLst/>
          </a:prstGeom>
          <a:ln w="571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a:prstGeom prst="rect">
            <a:avLst/>
          </a:prstGeom>
        </p:spPr>
        <p:txBody>
          <a:bodyPr anchor="t"/>
          <a:lstStyle>
            <a:lvl1pPr algn="l">
              <a:defRPr sz="4923"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62">
                <a:solidFill>
                  <a:schemeClr val="tx1">
                    <a:tint val="75000"/>
                  </a:schemeClr>
                </a:solidFill>
              </a:defRPr>
            </a:lvl1pPr>
            <a:lvl2pPr marL="562722" indent="0">
              <a:buNone/>
              <a:defRPr sz="2215">
                <a:solidFill>
                  <a:schemeClr val="tx1">
                    <a:tint val="75000"/>
                  </a:schemeClr>
                </a:solidFill>
              </a:defRPr>
            </a:lvl2pPr>
            <a:lvl3pPr marL="1125444" indent="0">
              <a:buNone/>
              <a:defRPr sz="1969">
                <a:solidFill>
                  <a:schemeClr val="tx1">
                    <a:tint val="75000"/>
                  </a:schemeClr>
                </a:solidFill>
              </a:defRPr>
            </a:lvl3pPr>
            <a:lvl4pPr marL="1688165" indent="0">
              <a:buNone/>
              <a:defRPr sz="1723">
                <a:solidFill>
                  <a:schemeClr val="tx1">
                    <a:tint val="75000"/>
                  </a:schemeClr>
                </a:solidFill>
              </a:defRPr>
            </a:lvl4pPr>
            <a:lvl5pPr marL="2250887" indent="0">
              <a:buNone/>
              <a:defRPr sz="1723">
                <a:solidFill>
                  <a:schemeClr val="tx1">
                    <a:tint val="75000"/>
                  </a:schemeClr>
                </a:solidFill>
              </a:defRPr>
            </a:lvl5pPr>
            <a:lvl6pPr marL="2813609" indent="0">
              <a:buNone/>
              <a:defRPr sz="1723">
                <a:solidFill>
                  <a:schemeClr val="tx1">
                    <a:tint val="75000"/>
                  </a:schemeClr>
                </a:solidFill>
              </a:defRPr>
            </a:lvl6pPr>
            <a:lvl7pPr marL="3376331"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54087"/>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1" y="1535113"/>
            <a:ext cx="5389034" cy="63976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smtClean="0"/>
              <a:t>Click to edit Master text styles</a:t>
            </a:r>
          </a:p>
        </p:txBody>
      </p:sp>
      <p:sp>
        <p:nvSpPr>
          <p:cNvPr id="6" name="Content Placeholder 5"/>
          <p:cNvSpPr>
            <a:spLocks noGrp="1"/>
          </p:cNvSpPr>
          <p:nvPr>
            <p:ph sz="quarter" idx="4"/>
          </p:nvPr>
        </p:nvSpPr>
        <p:spPr>
          <a:xfrm>
            <a:off x="6193371" y="2174875"/>
            <a:ext cx="5389034"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54087"/>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60401" y="1600206"/>
            <a:ext cx="5842000" cy="452596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705601" y="1600206"/>
            <a:ext cx="4888523" cy="452596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5863" y="1090614"/>
            <a:ext cx="12186138"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grpSp>
      <p:sp>
        <p:nvSpPr>
          <p:cNvPr id="2" name="Title 1"/>
          <p:cNvSpPr>
            <a:spLocks noGrp="1"/>
          </p:cNvSpPr>
          <p:nvPr>
            <p:ph type="title"/>
          </p:nvPr>
        </p:nvSpPr>
        <p:spPr>
          <a:xfrm>
            <a:off x="609600" y="274639"/>
            <a:ext cx="10972800" cy="954087"/>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863" y="1090614"/>
            <a:ext cx="12186138"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108"/>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anchor="b"/>
          <a:lstStyle>
            <a:lvl1pPr algn="l">
              <a:defRPr sz="2462" b="1"/>
            </a:lvl1pPr>
          </a:lstStyle>
          <a:p>
            <a:r>
              <a:rPr lang="en-US" smtClean="0"/>
              <a:t>Click to edit Master title style</a:t>
            </a:r>
            <a:endParaRPr lang="en-GB"/>
          </a:p>
        </p:txBody>
      </p:sp>
      <p:sp>
        <p:nvSpPr>
          <p:cNvPr id="3" name="Content Placeholder 2"/>
          <p:cNvSpPr>
            <a:spLocks noGrp="1"/>
          </p:cNvSpPr>
          <p:nvPr>
            <p:ph idx="1"/>
          </p:nvPr>
        </p:nvSpPr>
        <p:spPr>
          <a:xfrm>
            <a:off x="4766736" y="273058"/>
            <a:ext cx="6815666" cy="5853113"/>
          </a:xfrm>
        </p:spPr>
        <p:txBody>
          <a:bodyPr/>
          <a:lstStyle>
            <a:lvl1pPr>
              <a:defRPr sz="3939"/>
            </a:lvl1pPr>
            <a:lvl2pPr>
              <a:defRPr sz="3446"/>
            </a:lvl2pPr>
            <a:lvl3pPr>
              <a:defRPr sz="2954"/>
            </a:lvl3pPr>
            <a:lvl4pPr>
              <a:defRPr sz="2462"/>
            </a:lvl4pPr>
            <a:lvl5pPr>
              <a:defRPr sz="2462"/>
            </a:lvl5pPr>
            <a:lvl6pPr>
              <a:defRPr sz="2462"/>
            </a:lvl6pPr>
            <a:lvl7pPr>
              <a:defRPr sz="2462"/>
            </a:lvl7pPr>
            <a:lvl8pPr>
              <a:defRPr sz="2462"/>
            </a:lvl8pPr>
            <a:lvl9pPr>
              <a:defRPr sz="24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462"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939"/>
            </a:lvl1pPr>
            <a:lvl2pPr marL="562722" indent="0">
              <a:buNone/>
              <a:defRPr sz="3446"/>
            </a:lvl2pPr>
            <a:lvl3pPr marL="1125444" indent="0">
              <a:buNone/>
              <a:defRPr sz="2954"/>
            </a:lvl3pPr>
            <a:lvl4pPr marL="1688165" indent="0">
              <a:buNone/>
              <a:defRPr sz="2462"/>
            </a:lvl4pPr>
            <a:lvl5pPr marL="2250887" indent="0">
              <a:buNone/>
              <a:defRPr sz="2462"/>
            </a:lvl5pPr>
            <a:lvl6pPr marL="2813609" indent="0">
              <a:buNone/>
              <a:defRPr sz="2462"/>
            </a:lvl6pPr>
            <a:lvl7pPr marL="3376331" indent="0">
              <a:buNone/>
              <a:defRPr sz="2462"/>
            </a:lvl7pPr>
            <a:lvl8pPr marL="3939052" indent="0">
              <a:buNone/>
              <a:defRPr sz="2462"/>
            </a:lvl8pPr>
            <a:lvl9pPr marL="4501774" indent="0">
              <a:buNone/>
              <a:defRPr sz="2462"/>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TextBox 6"/>
          <p:cNvSpPr txBox="1"/>
          <p:nvPr userDrawn="1"/>
        </p:nvSpPr>
        <p:spPr>
          <a:xfrm>
            <a:off x="4469042" y="6556938"/>
            <a:ext cx="7719647" cy="300723"/>
          </a:xfrm>
          <a:prstGeom prst="rect">
            <a:avLst/>
          </a:prstGeom>
          <a:noFill/>
        </p:spPr>
        <p:txBody>
          <a:bodyPr>
            <a:spAutoFit/>
          </a:bodyPr>
          <a:lstStyle/>
          <a:p>
            <a:pPr algn="r">
              <a:defRPr/>
            </a:pPr>
            <a:r>
              <a:rPr lang="en-GB" sz="1108" b="0" dirty="0" smtClean="0">
                <a:solidFill>
                  <a:schemeClr val="tx1"/>
                </a:solidFill>
                <a:latin typeface="Arial" panose="020B0604020202020204" pitchFamily="34" charset="0"/>
                <a:cs typeface="Arial" panose="020B0604020202020204" pitchFamily="34" charset="0"/>
              </a:rPr>
              <a:t>23 </a:t>
            </a:r>
            <a:r>
              <a:rPr lang="en-US" sz="1108" b="0" dirty="0" smtClean="0">
                <a:solidFill>
                  <a:schemeClr val="tx1"/>
                </a:solidFill>
                <a:latin typeface="Arial" panose="020B0604020202020204" pitchFamily="34" charset="0"/>
                <a:cs typeface="Arial" panose="020B0604020202020204" pitchFamily="34" charset="0"/>
              </a:rPr>
              <a:t>March</a:t>
            </a:r>
            <a:r>
              <a:rPr lang="en-US" sz="1108" b="0" baseline="0" dirty="0" smtClean="0">
                <a:solidFill>
                  <a:schemeClr val="tx1"/>
                </a:solidFill>
                <a:latin typeface="Arial" panose="020B0604020202020204" pitchFamily="34" charset="0"/>
                <a:cs typeface="Arial" panose="020B0604020202020204" pitchFamily="34" charset="0"/>
              </a:rPr>
              <a:t> 2018  </a:t>
            </a:r>
            <a:r>
              <a:rPr lang="en-GB" sz="1354" b="0" dirty="0" smtClean="0">
                <a:solidFill>
                  <a:schemeClr val="tx1"/>
                </a:solidFill>
                <a:latin typeface="Arial" panose="020B0604020202020204" pitchFamily="34" charset="0"/>
                <a:cs typeface="Arial" panose="020B0604020202020204" pitchFamily="34" charset="0"/>
              </a:rPr>
              <a:t> </a:t>
            </a:r>
            <a:fld id="{CA31D592-4D83-4517-9884-F2C159147DA8}" type="slidenum">
              <a:rPr lang="en-GB" sz="1354" b="0">
                <a:solidFill>
                  <a:schemeClr val="tx1"/>
                </a:solidFill>
                <a:latin typeface="Arial" panose="020B0604020202020204" pitchFamily="34" charset="0"/>
                <a:cs typeface="Arial" panose="020B0604020202020204" pitchFamily="34" charset="0"/>
              </a:rPr>
              <a:pPr algn="r">
                <a:defRPr/>
              </a:pPr>
              <a:t>‹#›</a:t>
            </a:fld>
            <a:endParaRPr lang="en-GB" sz="1354" b="0"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24" r:id="rId3"/>
    <p:sldLayoutId id="2147484525" r:id="rId4"/>
    <p:sldLayoutId id="2147484526" r:id="rId5"/>
    <p:sldLayoutId id="2147484534" r:id="rId6"/>
    <p:sldLayoutId id="2147484535" r:id="rId7"/>
    <p:sldLayoutId id="2147484527" r:id="rId8"/>
    <p:sldLayoutId id="2147484528" r:id="rId9"/>
    <p:sldLayoutId id="2147484529" r:id="rId10"/>
    <p:sldLayoutId id="2147484530" r:id="rId11"/>
    <p:sldLayoutId id="2147484531" r:id="rId12"/>
    <p:sldLayoutId id="2147484536" r:id="rId13"/>
  </p:sldLayoutIdLst>
  <p:hf hdr="0" ftr="0"/>
  <p:txStyles>
    <p:titleStyle>
      <a:lvl1pPr algn="ctr" rtl="0" eaLnBrk="0" fontAlgn="base" hangingPunct="0">
        <a:spcBef>
          <a:spcPct val="0"/>
        </a:spcBef>
        <a:spcAft>
          <a:spcPct val="0"/>
        </a:spcAft>
        <a:defRPr sz="5416" kern="1200">
          <a:solidFill>
            <a:schemeClr val="tx1"/>
          </a:solidFill>
          <a:latin typeface="+mj-lt"/>
          <a:ea typeface="+mj-ea"/>
          <a:cs typeface="+mj-cs"/>
        </a:defRPr>
      </a:lvl1pPr>
      <a:lvl2pPr algn="ctr" rtl="0" eaLnBrk="0" fontAlgn="base" hangingPunct="0">
        <a:spcBef>
          <a:spcPct val="0"/>
        </a:spcBef>
        <a:spcAft>
          <a:spcPct val="0"/>
        </a:spcAft>
        <a:defRPr sz="5416">
          <a:solidFill>
            <a:schemeClr val="tx1"/>
          </a:solidFill>
          <a:latin typeface="Calibri" pitchFamily="34" charset="0"/>
        </a:defRPr>
      </a:lvl2pPr>
      <a:lvl3pPr algn="ctr" rtl="0" eaLnBrk="0" fontAlgn="base" hangingPunct="0">
        <a:spcBef>
          <a:spcPct val="0"/>
        </a:spcBef>
        <a:spcAft>
          <a:spcPct val="0"/>
        </a:spcAft>
        <a:defRPr sz="5416">
          <a:solidFill>
            <a:schemeClr val="tx1"/>
          </a:solidFill>
          <a:latin typeface="Calibri" pitchFamily="34" charset="0"/>
        </a:defRPr>
      </a:lvl3pPr>
      <a:lvl4pPr algn="ctr" rtl="0" eaLnBrk="0" fontAlgn="base" hangingPunct="0">
        <a:spcBef>
          <a:spcPct val="0"/>
        </a:spcBef>
        <a:spcAft>
          <a:spcPct val="0"/>
        </a:spcAft>
        <a:defRPr sz="5416">
          <a:solidFill>
            <a:schemeClr val="tx1"/>
          </a:solidFill>
          <a:latin typeface="Calibri" pitchFamily="34" charset="0"/>
        </a:defRPr>
      </a:lvl4pPr>
      <a:lvl5pPr algn="ctr" rtl="0" eaLnBrk="0" fontAlgn="base" hangingPunct="0">
        <a:spcBef>
          <a:spcPct val="0"/>
        </a:spcBef>
        <a:spcAft>
          <a:spcPct val="0"/>
        </a:spcAft>
        <a:defRPr sz="5416">
          <a:solidFill>
            <a:schemeClr val="tx1"/>
          </a:solidFill>
          <a:latin typeface="Calibri" pitchFamily="34" charset="0"/>
        </a:defRPr>
      </a:lvl5pPr>
      <a:lvl6pPr marL="562722" algn="ctr" rtl="0" fontAlgn="base">
        <a:spcBef>
          <a:spcPct val="0"/>
        </a:spcBef>
        <a:spcAft>
          <a:spcPct val="0"/>
        </a:spcAft>
        <a:defRPr sz="5416">
          <a:solidFill>
            <a:schemeClr val="tx1"/>
          </a:solidFill>
          <a:latin typeface="Calibri" pitchFamily="34" charset="0"/>
        </a:defRPr>
      </a:lvl6pPr>
      <a:lvl7pPr marL="1125444" algn="ctr" rtl="0" fontAlgn="base">
        <a:spcBef>
          <a:spcPct val="0"/>
        </a:spcBef>
        <a:spcAft>
          <a:spcPct val="0"/>
        </a:spcAft>
        <a:defRPr sz="5416">
          <a:solidFill>
            <a:schemeClr val="tx1"/>
          </a:solidFill>
          <a:latin typeface="Calibri" pitchFamily="34" charset="0"/>
        </a:defRPr>
      </a:lvl7pPr>
      <a:lvl8pPr marL="1688165" algn="ctr" rtl="0" fontAlgn="base">
        <a:spcBef>
          <a:spcPct val="0"/>
        </a:spcBef>
        <a:spcAft>
          <a:spcPct val="0"/>
        </a:spcAft>
        <a:defRPr sz="5416">
          <a:solidFill>
            <a:schemeClr val="tx1"/>
          </a:solidFill>
          <a:latin typeface="Calibri" pitchFamily="34" charset="0"/>
        </a:defRPr>
      </a:lvl8pPr>
      <a:lvl9pPr marL="2250887" algn="ctr" rtl="0" fontAlgn="base">
        <a:spcBef>
          <a:spcPct val="0"/>
        </a:spcBef>
        <a:spcAft>
          <a:spcPct val="0"/>
        </a:spcAft>
        <a:defRPr sz="5416">
          <a:solidFill>
            <a:schemeClr val="tx1"/>
          </a:solidFill>
          <a:latin typeface="Calibri" pitchFamily="34" charset="0"/>
        </a:defRPr>
      </a:lvl9pPr>
    </p:titleStyle>
    <p:bodyStyle>
      <a:lvl1pPr marL="422041" indent="-422041" algn="l" rtl="0" eaLnBrk="0" fontAlgn="base" hangingPunct="0">
        <a:spcBef>
          <a:spcPct val="20000"/>
        </a:spcBef>
        <a:spcAft>
          <a:spcPct val="0"/>
        </a:spcAft>
        <a:buFont typeface="Arial" charset="0"/>
        <a:buChar char="•"/>
        <a:defRPr sz="3939" kern="1200">
          <a:solidFill>
            <a:schemeClr val="tx1"/>
          </a:solidFill>
          <a:latin typeface="+mn-lt"/>
          <a:ea typeface="+mn-ea"/>
          <a:cs typeface="+mn-cs"/>
        </a:defRPr>
      </a:lvl1pPr>
      <a:lvl2pPr marL="914423" indent="-351701" algn="l" rtl="0" eaLnBrk="0" fontAlgn="base" hangingPunct="0">
        <a:spcBef>
          <a:spcPct val="20000"/>
        </a:spcBef>
        <a:spcAft>
          <a:spcPct val="0"/>
        </a:spcAft>
        <a:buFont typeface="Arial" charset="0"/>
        <a:buChar char="–"/>
        <a:defRPr sz="3446" kern="1200">
          <a:solidFill>
            <a:schemeClr val="tx1"/>
          </a:solidFill>
          <a:latin typeface="+mn-lt"/>
          <a:ea typeface="+mn-ea"/>
          <a:cs typeface="+mn-cs"/>
        </a:defRPr>
      </a:lvl2pPr>
      <a:lvl3pPr marL="1406804" indent="-281361" algn="l" rtl="0" eaLnBrk="0" fontAlgn="base" hangingPunct="0">
        <a:spcBef>
          <a:spcPct val="20000"/>
        </a:spcBef>
        <a:spcAft>
          <a:spcPct val="0"/>
        </a:spcAft>
        <a:buFont typeface="Arial" charset="0"/>
        <a:buChar char="•"/>
        <a:defRPr sz="2954" kern="1200">
          <a:solidFill>
            <a:schemeClr val="tx1"/>
          </a:solidFill>
          <a:latin typeface="+mn-lt"/>
          <a:ea typeface="+mn-ea"/>
          <a:cs typeface="+mn-cs"/>
        </a:defRPr>
      </a:lvl3pPr>
      <a:lvl4pPr marL="1969526" indent="-281361" algn="l" rtl="0" eaLnBrk="0" fontAlgn="base" hangingPunct="0">
        <a:spcBef>
          <a:spcPct val="20000"/>
        </a:spcBef>
        <a:spcAft>
          <a:spcPct val="0"/>
        </a:spcAft>
        <a:buFont typeface="Arial" charset="0"/>
        <a:buChar char="–"/>
        <a:defRPr sz="2462" kern="1200">
          <a:solidFill>
            <a:schemeClr val="tx1"/>
          </a:solidFill>
          <a:latin typeface="+mn-lt"/>
          <a:ea typeface="+mn-ea"/>
          <a:cs typeface="+mn-cs"/>
        </a:defRPr>
      </a:lvl4pPr>
      <a:lvl5pPr marL="2532248" indent="-281361" algn="l" rtl="0" eaLnBrk="0" fontAlgn="base" hangingPunct="0">
        <a:spcBef>
          <a:spcPct val="20000"/>
        </a:spcBef>
        <a:spcAft>
          <a:spcPct val="0"/>
        </a:spcAft>
        <a:buFont typeface="Arial" charset="0"/>
        <a:buChar char="»"/>
        <a:defRPr sz="2462" kern="1200">
          <a:solidFill>
            <a:schemeClr val="tx1"/>
          </a:solidFill>
          <a:latin typeface="+mn-lt"/>
          <a:ea typeface="+mn-ea"/>
          <a:cs typeface="+mn-cs"/>
        </a:defRPr>
      </a:lvl5pPr>
      <a:lvl6pPr marL="3094970"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4"/>
          <p:cNvSpPr>
            <a:spLocks noGrp="1" noChangeArrowheads="1"/>
          </p:cNvSpPr>
          <p:nvPr>
            <p:ph type="ctrTitle"/>
          </p:nvPr>
        </p:nvSpPr>
        <p:spPr>
          <a:xfrm>
            <a:off x="902677" y="2716612"/>
            <a:ext cx="10363200" cy="2299551"/>
          </a:xfrm>
        </p:spPr>
        <p:txBody>
          <a:bodyPr/>
          <a:lstStyle/>
          <a:p>
            <a:r>
              <a:rPr lang="en-IE" sz="6600" b="1" dirty="0"/>
              <a:t>GRWG Summary</a:t>
            </a:r>
            <a:br>
              <a:rPr lang="en-IE" sz="6600" b="1" dirty="0"/>
            </a:br>
            <a:r>
              <a:rPr lang="en-IE" sz="4923" b="1" dirty="0"/>
              <a:t>Decisions, Actions, Recommendations</a:t>
            </a:r>
            <a:endParaRPr lang="en-GB" sz="4923"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latin typeface="Arial" panose="020B0604020202020204" pitchFamily="34" charset="0"/>
                <a:cs typeface="Arial" panose="020B0604020202020204" pitchFamily="34" charset="0"/>
              </a:rPr>
              <a:t>GRWG </a:t>
            </a:r>
            <a:r>
              <a:rPr lang="en-GB" sz="4800" b="1" dirty="0">
                <a:latin typeface="Arial" panose="020B0604020202020204" pitchFamily="34" charset="0"/>
                <a:cs typeface="Arial" panose="020B0604020202020204" pitchFamily="34" charset="0"/>
              </a:rPr>
              <a:t>(</a:t>
            </a:r>
            <a:r>
              <a:rPr lang="en-GB" altLang="zh-CN" sz="4800" b="1" dirty="0" smtClean="0">
                <a:latin typeface="Arial" panose="020B0604020202020204" pitchFamily="34" charset="0"/>
                <a:cs typeface="Arial" panose="020B0604020202020204" pitchFamily="34" charset="0"/>
              </a:rPr>
              <a:t>VIS/NIR-lunar calibration</a:t>
            </a:r>
            <a:r>
              <a:rPr lang="en-GB" sz="4800" b="1" dirty="0" smtClean="0">
                <a:latin typeface="Arial" panose="020B0604020202020204" pitchFamily="34" charset="0"/>
                <a:cs typeface="Arial" panose="020B0604020202020204" pitchFamily="34" charset="0"/>
              </a:rPr>
              <a:t>)</a:t>
            </a:r>
            <a:endParaRPr lang="en-GB" sz="4800"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692726" y="966177"/>
            <a:ext cx="11499273" cy="4525963"/>
          </a:xfrm>
        </p:spPr>
        <p:txBody>
          <a:bodyPr/>
          <a:lstStyle/>
          <a:p>
            <a:pPr>
              <a:buFont typeface="Wingdings" panose="05000000000000000000" pitchFamily="2" charset="2"/>
              <a:buChar char="v"/>
            </a:pPr>
            <a:r>
              <a:rPr lang="en-US" altLang="zh-CN" sz="3200" dirty="0"/>
              <a:t>Evaluation of GCOM-C/SGLI Lunar Calibration Using </a:t>
            </a:r>
            <a:r>
              <a:rPr lang="en-US" altLang="zh-CN" sz="3200" dirty="0" smtClean="0"/>
              <a:t>GIRO</a:t>
            </a:r>
          </a:p>
          <a:p>
            <a:pPr>
              <a:buFont typeface="Wingdings" panose="05000000000000000000" pitchFamily="2" charset="2"/>
              <a:buChar char="v"/>
            </a:pPr>
            <a:r>
              <a:rPr lang="en-US" altLang="zh-CN" sz="3200" dirty="0"/>
              <a:t>Sentinel-3 lunar </a:t>
            </a:r>
            <a:r>
              <a:rPr lang="en-US" altLang="zh-CN" sz="3200" dirty="0" smtClean="0"/>
              <a:t>acquisitions</a:t>
            </a:r>
          </a:p>
          <a:p>
            <a:pPr>
              <a:buFont typeface="Wingdings" panose="05000000000000000000" pitchFamily="2" charset="2"/>
              <a:buChar char="v"/>
            </a:pPr>
            <a:r>
              <a:rPr lang="en-US" altLang="zh-CN" sz="3200" dirty="0"/>
              <a:t>air-LUSI: Measuring Lunar Spectral Irradiance from a High-altitude </a:t>
            </a:r>
            <a:r>
              <a:rPr lang="en-US" altLang="zh-CN" sz="3200" dirty="0" smtClean="0"/>
              <a:t>Aircraft</a:t>
            </a:r>
          </a:p>
          <a:p>
            <a:pPr>
              <a:buFont typeface="Wingdings" panose="05000000000000000000" pitchFamily="2" charset="2"/>
              <a:buChar char="v"/>
            </a:pPr>
            <a:r>
              <a:rPr lang="en-US" altLang="zh-CN" sz="3200" dirty="0"/>
              <a:t>Update on Lunar Measurements in </a:t>
            </a:r>
            <a:r>
              <a:rPr lang="en-US" altLang="zh-CN" sz="3200" dirty="0" smtClean="0"/>
              <a:t>China</a:t>
            </a:r>
          </a:p>
          <a:p>
            <a:pPr>
              <a:buFont typeface="Wingdings" panose="05000000000000000000" pitchFamily="2" charset="2"/>
              <a:buChar char="v"/>
            </a:pPr>
            <a:r>
              <a:rPr lang="en-US" altLang="zh-CN" sz="3200" dirty="0"/>
              <a:t>Lunar Calibration of GOES-16/17 </a:t>
            </a:r>
            <a:r>
              <a:rPr lang="en-US" altLang="zh-CN" sz="3200" dirty="0" smtClean="0"/>
              <a:t>ABI</a:t>
            </a:r>
          </a:p>
          <a:p>
            <a:pPr>
              <a:buFont typeface="Wingdings" panose="05000000000000000000" pitchFamily="2" charset="2"/>
              <a:buChar char="v"/>
            </a:pPr>
            <a:r>
              <a:rPr lang="en-US" altLang="zh-CN" sz="3200" dirty="0"/>
              <a:t>Prototype for MTF Using the Moon + </a:t>
            </a:r>
            <a:r>
              <a:rPr lang="en-US" altLang="zh-CN" sz="3200" dirty="0" smtClean="0"/>
              <a:t>Discussion</a:t>
            </a:r>
          </a:p>
          <a:p>
            <a:pPr>
              <a:buFont typeface="Wingdings" panose="05000000000000000000" pitchFamily="2" charset="2"/>
              <a:buChar char="v"/>
            </a:pPr>
            <a:r>
              <a:rPr lang="en-US" altLang="zh-CN" sz="3200" dirty="0"/>
              <a:t>Lunar Irradiance Measurements and Modeling Using an Aerosol </a:t>
            </a:r>
            <a:r>
              <a:rPr lang="en-US" altLang="zh-CN" sz="3200" dirty="0" smtClean="0"/>
              <a:t>Photometer</a:t>
            </a:r>
          </a:p>
          <a:p>
            <a:pPr>
              <a:buFont typeface="Wingdings" panose="05000000000000000000" pitchFamily="2" charset="2"/>
              <a:buChar char="v"/>
            </a:pPr>
            <a:r>
              <a:rPr lang="en-US" altLang="zh-CN" sz="3200" b="1" dirty="0"/>
              <a:t>TSIS-1 total and spectral solar irradiance observations</a:t>
            </a:r>
            <a:endParaRPr lang="ko-KR" altLang="en-US" sz="3200" dirty="0"/>
          </a:p>
        </p:txBody>
      </p:sp>
    </p:spTree>
    <p:extLst>
      <p:ext uri="{BB962C8B-B14F-4D97-AF65-F5344CB8AC3E}">
        <p14:creationId xmlns:p14="http://schemas.microsoft.com/office/powerpoint/2010/main" val="1019136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(VI/NIR-sub-group)</a:t>
            </a:r>
            <a:endParaRPr lang="en-GB" b="1" dirty="0">
              <a:latin typeface="Arial" panose="020B0604020202020204" pitchFamily="34" charset="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94772412"/>
              </p:ext>
            </p:extLst>
          </p:nvPr>
        </p:nvGraphicFramePr>
        <p:xfrm>
          <a:off x="436729" y="818865"/>
          <a:ext cx="11859904" cy="5489639"/>
        </p:xfrm>
        <a:graphic>
          <a:graphicData uri="http://schemas.openxmlformats.org/drawingml/2006/table">
            <a:tbl>
              <a:tblPr/>
              <a:tblGrid>
                <a:gridCol w="11859904">
                  <a:extLst>
                    <a:ext uri="{9D8B030D-6E8A-4147-A177-3AD203B41FA5}">
                      <a16:colId xmlns:a16="http://schemas.microsoft.com/office/drawing/2014/main" val="20000"/>
                    </a:ext>
                  </a:extLst>
                </a:gridCol>
              </a:tblGrid>
              <a:tr h="464025">
                <a:tc>
                  <a:txBody>
                    <a:bodyPr/>
                    <a:lstStyle/>
                    <a:p>
                      <a:pPr marL="342900" indent="-342900" algn="l" fontAlgn="ctr">
                        <a:buFont typeface="Arial" pitchFamily="34" charset="0"/>
                        <a:buChar char="•"/>
                      </a:pPr>
                      <a:r>
                        <a:rPr lang="en-US" sz="2000" b="0" i="0" u="none" strike="noStrike" dirty="0">
                          <a:effectLst/>
                          <a:latin typeface="Arial"/>
                        </a:rPr>
                        <a:t>MODIS/VIIRS VIS/NIR calibration status</a:t>
                      </a:r>
                    </a:p>
                  </a:txBody>
                  <a:tcPr marL="5060" marR="5060" marT="4111" marB="0" anchor="ctr">
                    <a:lnL>
                      <a:noFill/>
                    </a:lnL>
                    <a:lnR>
                      <a:noFill/>
                    </a:lnR>
                    <a:lnT>
                      <a:noFill/>
                    </a:lnT>
                    <a:lnB>
                      <a:noFill/>
                    </a:lnB>
                    <a:noFill/>
                  </a:tcPr>
                </a:tc>
                <a:extLst>
                  <a:ext uri="{0D108BD9-81ED-4DB2-BD59-A6C34878D82A}">
                    <a16:rowId xmlns:a16="http://schemas.microsoft.com/office/drawing/2014/main" val="10000"/>
                  </a:ext>
                </a:extLst>
              </a:tr>
              <a:tr h="450376">
                <a:tc>
                  <a:txBody>
                    <a:bodyPr/>
                    <a:lstStyle/>
                    <a:p>
                      <a:pPr marL="342900" indent="-342900" algn="l" fontAlgn="ctr">
                        <a:buFont typeface="Arial" pitchFamily="34" charset="0"/>
                        <a:buChar char="•"/>
                      </a:pPr>
                      <a:r>
                        <a:rPr lang="en-US" sz="2000" b="0" i="0" u="none" strike="noStrike" dirty="0">
                          <a:effectLst/>
                          <a:latin typeface="Arial"/>
                        </a:rPr>
                        <a:t>NOAA STAR VIIRS Reprocessing Status and Updates</a:t>
                      </a:r>
                    </a:p>
                  </a:txBody>
                  <a:tcPr marL="5060" marR="5060" marT="4111" marB="0" anchor="ctr">
                    <a:lnL>
                      <a:noFill/>
                    </a:lnL>
                    <a:lnR>
                      <a:noFill/>
                    </a:lnR>
                    <a:lnT>
                      <a:noFill/>
                    </a:lnT>
                    <a:lnB>
                      <a:noFill/>
                    </a:lnB>
                    <a:noFill/>
                  </a:tcPr>
                </a:tc>
                <a:extLst>
                  <a:ext uri="{0D108BD9-81ED-4DB2-BD59-A6C34878D82A}">
                    <a16:rowId xmlns:a16="http://schemas.microsoft.com/office/drawing/2014/main" val="10001"/>
                  </a:ext>
                </a:extLst>
              </a:tr>
              <a:tr h="573206">
                <a:tc>
                  <a:txBody>
                    <a:bodyPr/>
                    <a:lstStyle/>
                    <a:p>
                      <a:pPr marL="342900" indent="-342900" algn="l" fontAlgn="ctr">
                        <a:buFont typeface="Arial" pitchFamily="34" charset="0"/>
                        <a:buChar char="•"/>
                      </a:pPr>
                      <a:r>
                        <a:rPr lang="en-US" sz="2000" b="0" i="0" u="none" strike="noStrike" dirty="0">
                          <a:effectLst/>
                          <a:latin typeface="Arial"/>
                        </a:rPr>
                        <a:t>Ice radiance technique for calibration monitoring and  </a:t>
                      </a:r>
                      <a:r>
                        <a:rPr lang="en-US" sz="2000" b="0" i="0" u="none" strike="noStrike" dirty="0" err="1">
                          <a:effectLst/>
                          <a:latin typeface="Arial"/>
                        </a:rPr>
                        <a:t>intercomparison</a:t>
                      </a:r>
                      <a:endParaRPr lang="en-US" sz="2000" b="0" i="0" u="none" strike="noStrike" dirty="0">
                        <a:effectLst/>
                        <a:latin typeface="Arial"/>
                      </a:endParaRPr>
                    </a:p>
                  </a:txBody>
                  <a:tcPr marL="5060" marR="5060" marT="4111" marB="0" anchor="ctr">
                    <a:lnL>
                      <a:noFill/>
                    </a:lnL>
                    <a:lnR>
                      <a:noFill/>
                    </a:lnR>
                    <a:lnT>
                      <a:noFill/>
                    </a:lnT>
                    <a:lnB>
                      <a:noFill/>
                    </a:lnB>
                    <a:noFill/>
                  </a:tcPr>
                </a:tc>
                <a:extLst>
                  <a:ext uri="{0D108BD9-81ED-4DB2-BD59-A6C34878D82A}">
                    <a16:rowId xmlns:a16="http://schemas.microsoft.com/office/drawing/2014/main" val="10002"/>
                  </a:ext>
                </a:extLst>
              </a:tr>
              <a:tr h="313789">
                <a:tc>
                  <a:txBody>
                    <a:bodyPr/>
                    <a:lstStyle/>
                    <a:p>
                      <a:pPr marL="342900" indent="-342900" algn="l" fontAlgn="ctr">
                        <a:buFont typeface="Arial" pitchFamily="34" charset="0"/>
                        <a:buChar char="•"/>
                      </a:pPr>
                      <a:r>
                        <a:rPr lang="en-US" sz="2000" b="0" i="0" u="none" strike="noStrike" dirty="0">
                          <a:effectLst/>
                          <a:latin typeface="Arial"/>
                        </a:rPr>
                        <a:t>Discussion of NOAA V2 calibrated NPP-VIIRS datasets for GSICS</a:t>
                      </a:r>
                    </a:p>
                  </a:txBody>
                  <a:tcPr marL="5060" marR="5060" marT="4111" marB="0" anchor="ctr">
                    <a:lnL>
                      <a:noFill/>
                    </a:lnL>
                    <a:lnR>
                      <a:noFill/>
                    </a:lnR>
                    <a:lnT>
                      <a:noFill/>
                    </a:lnT>
                    <a:lnB>
                      <a:noFill/>
                    </a:lnB>
                    <a:noFill/>
                  </a:tcPr>
                </a:tc>
                <a:extLst>
                  <a:ext uri="{0D108BD9-81ED-4DB2-BD59-A6C34878D82A}">
                    <a16:rowId xmlns:a16="http://schemas.microsoft.com/office/drawing/2014/main" val="10003"/>
                  </a:ext>
                </a:extLst>
              </a:tr>
              <a:tr h="518724">
                <a:tc>
                  <a:txBody>
                    <a:bodyPr/>
                    <a:lstStyle/>
                    <a:p>
                      <a:pPr marL="342900" indent="-342900" algn="l" fontAlgn="ctr">
                        <a:buFont typeface="Arial" pitchFamily="34" charset="0"/>
                        <a:buChar char="•"/>
                      </a:pPr>
                      <a:r>
                        <a:rPr lang="en-US" sz="2000" b="0" i="0" u="none" strike="noStrike" dirty="0">
                          <a:effectLst/>
                          <a:latin typeface="Arial"/>
                        </a:rPr>
                        <a:t>Evaluating NOAA-20 and SNPP VIIRS Radiometric Consistency for VNIR Bands</a:t>
                      </a:r>
                    </a:p>
                  </a:txBody>
                  <a:tcPr marL="5060" marR="5060" marT="4111" marB="0" anchor="ctr">
                    <a:lnL>
                      <a:noFill/>
                    </a:lnL>
                    <a:lnR>
                      <a:noFill/>
                    </a:lnR>
                    <a:lnT>
                      <a:noFill/>
                    </a:lnT>
                    <a:lnB>
                      <a:noFill/>
                    </a:lnB>
                    <a:noFill/>
                  </a:tcPr>
                </a:tc>
                <a:extLst>
                  <a:ext uri="{0D108BD9-81ED-4DB2-BD59-A6C34878D82A}">
                    <a16:rowId xmlns:a16="http://schemas.microsoft.com/office/drawing/2014/main" val="10004"/>
                  </a:ext>
                </a:extLst>
              </a:tr>
              <a:tr h="409433">
                <a:tc>
                  <a:txBody>
                    <a:bodyPr/>
                    <a:lstStyle/>
                    <a:p>
                      <a:pPr marL="342900" indent="-342900" algn="l" fontAlgn="ctr">
                        <a:buFont typeface="Arial" pitchFamily="34" charset="0"/>
                        <a:buChar char="•"/>
                      </a:pPr>
                      <a:r>
                        <a:rPr lang="en-US" sz="2000" b="0" i="0" u="none" strike="noStrike" dirty="0">
                          <a:effectLst/>
                          <a:latin typeface="Arial"/>
                        </a:rPr>
                        <a:t>Use of VIIRS in AHI vicarious calibration</a:t>
                      </a:r>
                    </a:p>
                  </a:txBody>
                  <a:tcPr marL="5060" marR="5060" marT="4111" marB="0" anchor="ctr">
                    <a:lnL>
                      <a:noFill/>
                    </a:lnL>
                    <a:lnR>
                      <a:noFill/>
                    </a:lnR>
                    <a:lnT>
                      <a:noFill/>
                    </a:lnT>
                    <a:lnB>
                      <a:noFill/>
                    </a:lnB>
                    <a:noFill/>
                  </a:tcPr>
                </a:tc>
                <a:extLst>
                  <a:ext uri="{0D108BD9-81ED-4DB2-BD59-A6C34878D82A}">
                    <a16:rowId xmlns:a16="http://schemas.microsoft.com/office/drawing/2014/main" val="10005"/>
                  </a:ext>
                </a:extLst>
              </a:tr>
              <a:tr h="313789">
                <a:tc>
                  <a:txBody>
                    <a:bodyPr/>
                    <a:lstStyle/>
                    <a:p>
                      <a:pPr marL="342900" indent="-342900" algn="l" fontAlgn="ctr">
                        <a:buFont typeface="Arial" pitchFamily="34" charset="0"/>
                        <a:buChar char="•"/>
                      </a:pPr>
                      <a:r>
                        <a:rPr lang="en-US" sz="2000" b="0" i="0" u="none" strike="noStrike" dirty="0">
                          <a:effectLst/>
                          <a:latin typeface="Arial"/>
                        </a:rPr>
                        <a:t>Impacts of I01 and M05 of S-NPP/VIIRS on AHI-VIIRS Ray-matching</a:t>
                      </a:r>
                    </a:p>
                  </a:txBody>
                  <a:tcPr marL="5060" marR="5060" marT="4111" marB="0" anchor="ctr">
                    <a:lnL>
                      <a:noFill/>
                    </a:lnL>
                    <a:lnR>
                      <a:noFill/>
                    </a:lnR>
                    <a:lnT>
                      <a:noFill/>
                    </a:lnT>
                    <a:lnB>
                      <a:noFill/>
                    </a:lnB>
                    <a:noFill/>
                  </a:tcPr>
                </a:tc>
                <a:extLst>
                  <a:ext uri="{0D108BD9-81ED-4DB2-BD59-A6C34878D82A}">
                    <a16:rowId xmlns:a16="http://schemas.microsoft.com/office/drawing/2014/main" val="10006"/>
                  </a:ext>
                </a:extLst>
              </a:tr>
              <a:tr h="313789">
                <a:tc>
                  <a:txBody>
                    <a:bodyPr/>
                    <a:lstStyle/>
                    <a:p>
                      <a:pPr marL="342900" indent="-342900" algn="l" fontAlgn="ctr">
                        <a:buFont typeface="Arial" pitchFamily="34" charset="0"/>
                        <a:buChar char="•"/>
                      </a:pPr>
                      <a:r>
                        <a:rPr lang="en-US" sz="2000" b="0" i="0" u="none" strike="noStrike" dirty="0">
                          <a:effectLst/>
                          <a:latin typeface="Arial"/>
                        </a:rPr>
                        <a:t>SBAF tool update</a:t>
                      </a:r>
                    </a:p>
                  </a:txBody>
                  <a:tcPr marL="5060" marR="5060" marT="4111" marB="0" anchor="ctr">
                    <a:lnL>
                      <a:noFill/>
                    </a:lnL>
                    <a:lnR>
                      <a:noFill/>
                    </a:lnR>
                    <a:lnT>
                      <a:noFill/>
                    </a:lnT>
                    <a:lnB>
                      <a:noFill/>
                    </a:lnB>
                    <a:noFill/>
                  </a:tcPr>
                </a:tc>
                <a:extLst>
                  <a:ext uri="{0D108BD9-81ED-4DB2-BD59-A6C34878D82A}">
                    <a16:rowId xmlns:a16="http://schemas.microsoft.com/office/drawing/2014/main" val="10007"/>
                  </a:ext>
                </a:extLst>
              </a:tr>
              <a:tr h="450595">
                <a:tc>
                  <a:txBody>
                    <a:bodyPr/>
                    <a:lstStyle/>
                    <a:p>
                      <a:pPr marL="342900" indent="-342900" algn="l" fontAlgn="ctr">
                        <a:buFont typeface="Arial" pitchFamily="34" charset="0"/>
                        <a:buChar char="•"/>
                      </a:pPr>
                      <a:r>
                        <a:rPr lang="en-US" sz="2000" b="0" i="0" u="none" strike="noStrike" dirty="0">
                          <a:effectLst/>
                          <a:latin typeface="Arial"/>
                        </a:rPr>
                        <a:t>OLCI-A/OLCI-B </a:t>
                      </a:r>
                      <a:r>
                        <a:rPr lang="en-US" sz="2000" b="0" i="0" u="none" strike="noStrike" dirty="0" err="1">
                          <a:effectLst/>
                          <a:latin typeface="Arial"/>
                        </a:rPr>
                        <a:t>intercalibration</a:t>
                      </a:r>
                      <a:r>
                        <a:rPr lang="en-US" sz="2000" b="0" i="0" u="none" strike="noStrike" dirty="0">
                          <a:effectLst/>
                          <a:latin typeface="Arial"/>
                        </a:rPr>
                        <a:t> with DCC in tandem phase</a:t>
                      </a:r>
                    </a:p>
                  </a:txBody>
                  <a:tcPr marL="5060" marR="5060" marT="4111" marB="0" anchor="ctr">
                    <a:lnL>
                      <a:noFill/>
                    </a:lnL>
                    <a:lnR>
                      <a:noFill/>
                    </a:lnR>
                    <a:lnT>
                      <a:noFill/>
                    </a:lnT>
                    <a:lnB>
                      <a:noFill/>
                    </a:lnB>
                    <a:noFill/>
                  </a:tcPr>
                </a:tc>
                <a:extLst>
                  <a:ext uri="{0D108BD9-81ED-4DB2-BD59-A6C34878D82A}">
                    <a16:rowId xmlns:a16="http://schemas.microsoft.com/office/drawing/2014/main" val="10008"/>
                  </a:ext>
                </a:extLst>
              </a:tr>
              <a:tr h="320197">
                <a:tc>
                  <a:txBody>
                    <a:bodyPr/>
                    <a:lstStyle/>
                    <a:p>
                      <a:pPr marL="342900" indent="-342900" algn="l" fontAlgn="ctr">
                        <a:buFont typeface="Arial" pitchFamily="34" charset="0"/>
                        <a:buChar char="•"/>
                      </a:pPr>
                      <a:r>
                        <a:rPr lang="en-US" sz="2000" b="0" i="0" u="none" strike="noStrike" dirty="0">
                          <a:effectLst/>
                          <a:latin typeface="Arial"/>
                        </a:rPr>
                        <a:t>SLSTR VIS/SWIR channel calibration (including Deserts and Sun-Glint methods)</a:t>
                      </a:r>
                    </a:p>
                  </a:txBody>
                  <a:tcPr marL="5060" marR="5060" marT="4111" marB="0" anchor="ctr">
                    <a:lnL>
                      <a:noFill/>
                    </a:lnL>
                    <a:lnR>
                      <a:noFill/>
                    </a:lnR>
                    <a:lnT>
                      <a:noFill/>
                    </a:lnT>
                    <a:lnB>
                      <a:noFill/>
                    </a:lnB>
                    <a:noFill/>
                  </a:tcPr>
                </a:tc>
                <a:extLst>
                  <a:ext uri="{0D108BD9-81ED-4DB2-BD59-A6C34878D82A}">
                    <a16:rowId xmlns:a16="http://schemas.microsoft.com/office/drawing/2014/main" val="10009"/>
                  </a:ext>
                </a:extLst>
              </a:tr>
              <a:tr h="430430">
                <a:tc>
                  <a:txBody>
                    <a:bodyPr/>
                    <a:lstStyle/>
                    <a:p>
                      <a:pPr marL="342900" indent="-342900" algn="l" fontAlgn="ctr">
                        <a:buFont typeface="Arial" pitchFamily="34" charset="0"/>
                        <a:buChar char="•"/>
                      </a:pPr>
                      <a:r>
                        <a:rPr lang="en-US" sz="2000" b="0" i="0" u="none" strike="noStrike" dirty="0">
                          <a:effectLst/>
                          <a:latin typeface="Arial"/>
                        </a:rPr>
                        <a:t>Towards harmonization of multi-sensor high resolution time series: the </a:t>
                      </a:r>
                      <a:r>
                        <a:rPr lang="en-US" sz="2000" b="0" i="0" u="none" strike="noStrike" dirty="0" err="1">
                          <a:effectLst/>
                          <a:latin typeface="Arial"/>
                        </a:rPr>
                        <a:t>Belharmony</a:t>
                      </a:r>
                      <a:r>
                        <a:rPr lang="en-US" sz="2000" b="0" i="0" u="none" strike="noStrike" dirty="0">
                          <a:effectLst/>
                          <a:latin typeface="Arial"/>
                        </a:rPr>
                        <a:t> approach</a:t>
                      </a:r>
                    </a:p>
                  </a:txBody>
                  <a:tcPr marL="5060" marR="5060" marT="4111" marB="0" anchor="ctr">
                    <a:lnL>
                      <a:noFill/>
                    </a:lnL>
                    <a:lnR>
                      <a:noFill/>
                    </a:lnR>
                    <a:lnT>
                      <a:noFill/>
                    </a:lnT>
                    <a:lnB>
                      <a:noFill/>
                    </a:lnB>
                    <a:noFill/>
                  </a:tcPr>
                </a:tc>
                <a:extLst>
                  <a:ext uri="{0D108BD9-81ED-4DB2-BD59-A6C34878D82A}">
                    <a16:rowId xmlns:a16="http://schemas.microsoft.com/office/drawing/2014/main" val="10010"/>
                  </a:ext>
                </a:extLst>
              </a:tr>
              <a:tr h="259307">
                <a:tc>
                  <a:txBody>
                    <a:bodyPr/>
                    <a:lstStyle/>
                    <a:p>
                      <a:pPr marL="342900" indent="-342900" algn="l" fontAlgn="ctr">
                        <a:buFont typeface="Arial" pitchFamily="34" charset="0"/>
                        <a:buChar char="•"/>
                      </a:pPr>
                      <a:r>
                        <a:rPr lang="en-US" sz="2000" b="0" i="0" u="none" strike="noStrike" dirty="0">
                          <a:effectLst/>
                          <a:latin typeface="Arial"/>
                        </a:rPr>
                        <a:t>Review atmospheric </a:t>
                      </a:r>
                      <a:r>
                        <a:rPr lang="en-US" sz="2000" b="0" i="0" u="none" strike="noStrike" dirty="0" err="1">
                          <a:effectLst/>
                          <a:latin typeface="Arial"/>
                        </a:rPr>
                        <a:t>radiative</a:t>
                      </a:r>
                      <a:r>
                        <a:rPr lang="en-US" sz="2000" b="0" i="0" u="none" strike="noStrike" dirty="0">
                          <a:effectLst/>
                          <a:latin typeface="Arial"/>
                        </a:rPr>
                        <a:t> transfer models suitable for vicarious calibration</a:t>
                      </a:r>
                    </a:p>
                  </a:txBody>
                  <a:tcPr marL="5060" marR="5060" marT="4111" marB="0" anchor="ctr">
                    <a:lnL>
                      <a:noFill/>
                    </a:lnL>
                    <a:lnR>
                      <a:noFill/>
                    </a:lnR>
                    <a:lnT>
                      <a:noFill/>
                    </a:lnT>
                    <a:lnB>
                      <a:noFill/>
                    </a:lnB>
                    <a:noFill/>
                  </a:tcPr>
                </a:tc>
                <a:extLst>
                  <a:ext uri="{0D108BD9-81ED-4DB2-BD59-A6C34878D82A}">
                    <a16:rowId xmlns:a16="http://schemas.microsoft.com/office/drawing/2014/main" val="10011"/>
                  </a:ext>
                </a:extLst>
              </a:tr>
              <a:tr h="622375">
                <a:tc>
                  <a:txBody>
                    <a:bodyPr/>
                    <a:lstStyle/>
                    <a:p>
                      <a:pPr marL="342900" indent="-342900" algn="l" fontAlgn="ctr">
                        <a:buFont typeface="Arial" pitchFamily="34" charset="0"/>
                        <a:buChar char="•"/>
                      </a:pPr>
                      <a:r>
                        <a:rPr lang="en-US" sz="2000" b="0" i="0" u="none" strike="noStrike" dirty="0">
                          <a:effectLst/>
                          <a:latin typeface="Arial"/>
                        </a:rPr>
                        <a:t>DCC calibration paper discussion, and next years web meeting discussions, Rayleigh scattering, DCC implementation in the NIR</a:t>
                      </a:r>
                    </a:p>
                  </a:txBody>
                  <a:tcPr marL="5060" marR="5060" marT="4111"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7727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(MW sub-group) (1/4)</a:t>
            </a:r>
            <a:endParaRPr lang="en-GB"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657102" y="942426"/>
            <a:ext cx="11534898" cy="1254509"/>
          </a:xfrm>
        </p:spPr>
        <p:txBody>
          <a:bodyPr/>
          <a:lstStyle/>
          <a:p>
            <a:pPr>
              <a:buFont typeface="Wingdings" pitchFamily="2" charset="2"/>
              <a:buChar char="p"/>
            </a:pPr>
            <a:r>
              <a:rPr lang="en-US" altLang="zh-CN" sz="2800" dirty="0">
                <a:latin typeface="+mj-lt"/>
              </a:rPr>
              <a:t>1. The calibration of newest MW sensors (NOAA-20, </a:t>
            </a:r>
            <a:r>
              <a:rPr lang="en-US" altLang="zh-CN" sz="2800" dirty="0" err="1">
                <a:latin typeface="+mj-lt"/>
              </a:rPr>
              <a:t>MetOp</a:t>
            </a:r>
            <a:r>
              <a:rPr lang="en-US" altLang="zh-CN" sz="2800" dirty="0">
                <a:latin typeface="+mj-lt"/>
              </a:rPr>
              <a:t>-C, AMSR-2, MWRI &amp; MWRS) appear to be the best to date - newly launched sensors, agencies adopting GSICS methods.</a:t>
            </a:r>
          </a:p>
          <a:p>
            <a:pPr>
              <a:buFont typeface="Wingdings" pitchFamily="2" charset="2"/>
              <a:buChar char="p"/>
            </a:pPr>
            <a:r>
              <a:rPr lang="en-US" altLang="zh-CN" sz="2800" dirty="0">
                <a:latin typeface="+mj-lt"/>
              </a:rPr>
              <a:t>2. Stability of orbits in newer satellites appear to be paving the way for future references, esp. temp. sounding channels (Cheng-</a:t>
            </a:r>
            <a:r>
              <a:rPr lang="en-US" altLang="zh-CN" sz="2800" dirty="0" err="1">
                <a:latin typeface="+mj-lt"/>
              </a:rPr>
              <a:t>Zhi</a:t>
            </a:r>
            <a:r>
              <a:rPr lang="en-US" altLang="zh-CN" sz="2800" dirty="0">
                <a:latin typeface="+mj-lt"/>
              </a:rPr>
              <a:t>)</a:t>
            </a:r>
          </a:p>
          <a:p>
            <a:pPr>
              <a:buFont typeface="Wingdings" pitchFamily="2" charset="2"/>
              <a:buChar char="p"/>
            </a:pPr>
            <a:r>
              <a:rPr lang="en-US" altLang="zh-CN" sz="2800" dirty="0">
                <a:latin typeface="+mj-lt"/>
              </a:rPr>
              <a:t>3. Bringing closure on RTM differences may shed light on their use in DD techniques, although still needs to be some uniformity on how input data are used (i.e., we still seem to have not quite conquered filtering for clouds and other contaminants - could be a future MW group activity?)</a:t>
            </a:r>
          </a:p>
          <a:p>
            <a:pPr>
              <a:buFont typeface="Wingdings" pitchFamily="2" charset="2"/>
              <a:buChar char="p"/>
            </a:pPr>
            <a:r>
              <a:rPr lang="en-US" altLang="zh-CN" sz="2800" dirty="0">
                <a:latin typeface="+mj-lt"/>
              </a:rPr>
              <a:t>4. The NWP community is providing greater insight on sensor calibrations (</a:t>
            </a:r>
            <a:r>
              <a:rPr lang="en-US" altLang="zh-CN" sz="2800" dirty="0" err="1">
                <a:latin typeface="+mj-lt"/>
              </a:rPr>
              <a:t>Qifeng</a:t>
            </a:r>
            <a:r>
              <a:rPr lang="en-US" altLang="zh-CN" sz="2800" dirty="0">
                <a:latin typeface="+mj-lt"/>
              </a:rPr>
              <a:t>, Fabien, Alan, etc.), the OMB with the clear sky radiance fitting well, confirm another possible reference to evaluate and characterize the instruments</a:t>
            </a:r>
            <a:r>
              <a:rPr lang="en-US" altLang="zh-CN" sz="2800" dirty="0" smtClean="0">
                <a:latin typeface="+mj-lt"/>
              </a:rPr>
              <a:t>.</a:t>
            </a:r>
            <a:endParaRPr lang="en-US" altLang="zh-CN" sz="2800" dirty="0">
              <a:latin typeface="+mj-lt"/>
            </a:endParaRPr>
          </a:p>
        </p:txBody>
      </p:sp>
    </p:spTree>
    <p:extLst>
      <p:ext uri="{BB962C8B-B14F-4D97-AF65-F5344CB8AC3E}">
        <p14:creationId xmlns:p14="http://schemas.microsoft.com/office/powerpoint/2010/main" val="1006374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890649"/>
            <a:ext cx="11582400" cy="5522026"/>
          </a:xfrm>
        </p:spPr>
        <p:txBody>
          <a:bodyPr/>
          <a:lstStyle/>
          <a:p>
            <a:pPr>
              <a:buFont typeface="Wingdings" pitchFamily="2" charset="2"/>
              <a:buChar char="p"/>
            </a:pPr>
            <a:r>
              <a:rPr lang="en-US" altLang="zh-CN" sz="2400" dirty="0">
                <a:latin typeface="+mj-lt"/>
              </a:rPr>
              <a:t>5. GSICS MW deliverable - X-Cal MWI calibrations.  Closure is coming soon, still need to iron out content provided and whether their methods could be duplicated by other agencies, and whether actual code could be shared (a CGMS matter?)</a:t>
            </a:r>
          </a:p>
          <a:p>
            <a:pPr>
              <a:buFont typeface="Wingdings" pitchFamily="2" charset="2"/>
              <a:buChar char="p"/>
            </a:pPr>
            <a:r>
              <a:rPr lang="en-US" altLang="zh-CN" sz="2400" dirty="0">
                <a:latin typeface="+mj-lt"/>
              </a:rPr>
              <a:t>6. We discussed MWI constellation gap and what its impacts are (Mitch, Alan, Fabien).  There are EDR's that are unique to MWI, although MWS could fill in some gaps, esp. in weather applications.  There are suggestions to dive deeper in particular areas such as snow and ice </a:t>
            </a:r>
          </a:p>
          <a:p>
            <a:pPr>
              <a:buFont typeface="Wingdings" pitchFamily="2" charset="2"/>
              <a:buChar char="p"/>
            </a:pPr>
            <a:r>
              <a:rPr lang="en-US" altLang="zh-CN" sz="2400" dirty="0">
                <a:latin typeface="+mj-lt"/>
              </a:rPr>
              <a:t>(Mitch, a new CGMS group?).  It was also noted that impact studies could demonstrate more than impact at 500 </a:t>
            </a:r>
            <a:r>
              <a:rPr lang="en-US" altLang="zh-CN" sz="2400" dirty="0" err="1">
                <a:latin typeface="+mj-lt"/>
              </a:rPr>
              <a:t>mb</a:t>
            </a:r>
            <a:r>
              <a:rPr lang="en-US" altLang="zh-CN" sz="2400" dirty="0">
                <a:latin typeface="+mj-lt"/>
              </a:rPr>
              <a:t> anomaly scores - what about particular devastating storms were MWI observations were critical in storm intensity and track?</a:t>
            </a:r>
          </a:p>
          <a:p>
            <a:pPr>
              <a:buFont typeface="Wingdings" pitchFamily="2" charset="2"/>
              <a:buChar char="p"/>
            </a:pPr>
            <a:r>
              <a:rPr lang="en-US" altLang="zh-CN" sz="2400" dirty="0">
                <a:latin typeface="+mj-lt"/>
              </a:rPr>
              <a:t>7. GSICS MW could provide a short summary paper on impact of MWI gap and possible solutions</a:t>
            </a:r>
          </a:p>
          <a:p>
            <a:pPr>
              <a:buFont typeface="Wingdings" pitchFamily="2" charset="2"/>
              <a:buChar char="p"/>
            </a:pPr>
            <a:r>
              <a:rPr lang="en-US" altLang="zh-CN" sz="2400" dirty="0">
                <a:latin typeface="+mj-lt"/>
              </a:rPr>
              <a:t>8. A </a:t>
            </a:r>
            <a:r>
              <a:rPr lang="en-US" altLang="zh-CN" sz="2400" dirty="0" err="1">
                <a:latin typeface="+mj-lt"/>
              </a:rPr>
              <a:t>Strawman</a:t>
            </a:r>
            <a:r>
              <a:rPr lang="en-US" altLang="zh-CN" sz="2400" dirty="0">
                <a:latin typeface="+mj-lt"/>
              </a:rPr>
              <a:t> draft of a plan to develop inter-calibration products for microwave imagers is outlined. This is initiating the outline of the GSICS MW response to WIGOS2040 to be reported on at CGMS-47</a:t>
            </a:r>
          </a:p>
          <a:p>
            <a:pPr>
              <a:buFont typeface="Wingdings" pitchFamily="2" charset="2"/>
              <a:buChar char="p"/>
            </a:pPr>
            <a:endParaRPr lang="zh-CN" altLang="en-US" sz="2400" b="1" dirty="0">
              <a:latin typeface="+mj-lt"/>
            </a:endParaRPr>
          </a:p>
        </p:txBody>
      </p:sp>
      <p:sp>
        <p:nvSpPr>
          <p:cNvPr id="5"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(MW-sub group) (2/4)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838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(MW-sub group) (3/4)</a:t>
            </a:r>
            <a:endParaRPr lang="en-GB" b="1" dirty="0">
              <a:latin typeface="Arial" panose="020B0604020202020204" pitchFamily="34" charset="0"/>
              <a:cs typeface="Arial" panose="020B0604020202020204" pitchFamily="34" charset="0"/>
            </a:endParaRPr>
          </a:p>
        </p:txBody>
      </p:sp>
      <p:graphicFrame>
        <p:nvGraphicFramePr>
          <p:cNvPr id="6" name="내용 개체 틀 6"/>
          <p:cNvGraphicFramePr>
            <a:graphicFrameLocks noGrp="1"/>
          </p:cNvGraphicFramePr>
          <p:nvPr>
            <p:ph idx="1"/>
            <p:extLst>
              <p:ext uri="{D42A27DB-BD31-4B8C-83A1-F6EECF244321}">
                <p14:modId xmlns:p14="http://schemas.microsoft.com/office/powerpoint/2010/main" val="1397390090"/>
              </p:ext>
            </p:extLst>
          </p:nvPr>
        </p:nvGraphicFramePr>
        <p:xfrm>
          <a:off x="342521" y="1365664"/>
          <a:ext cx="11849479" cy="4951830"/>
        </p:xfrm>
        <a:graphic>
          <a:graphicData uri="http://schemas.openxmlformats.org/drawingml/2006/table">
            <a:tbl>
              <a:tblPr firstRow="1" bandRow="1">
                <a:tableStyleId>{5C22544A-7EE6-4342-B048-85BDC9FD1C3A}</a:tableStyleId>
              </a:tblPr>
              <a:tblGrid>
                <a:gridCol w="2779753">
                  <a:extLst>
                    <a:ext uri="{9D8B030D-6E8A-4147-A177-3AD203B41FA5}">
                      <a16:colId xmlns:a16="http://schemas.microsoft.com/office/drawing/2014/main" val="4005887409"/>
                    </a:ext>
                  </a:extLst>
                </a:gridCol>
                <a:gridCol w="8502732">
                  <a:extLst>
                    <a:ext uri="{9D8B030D-6E8A-4147-A177-3AD203B41FA5}">
                      <a16:colId xmlns:a16="http://schemas.microsoft.com/office/drawing/2014/main" val="3702454843"/>
                    </a:ext>
                  </a:extLst>
                </a:gridCol>
                <a:gridCol w="566994">
                  <a:extLst>
                    <a:ext uri="{9D8B030D-6E8A-4147-A177-3AD203B41FA5}">
                      <a16:colId xmlns:a16="http://schemas.microsoft.com/office/drawing/2014/main" val="3436900274"/>
                    </a:ext>
                  </a:extLst>
                </a:gridCol>
              </a:tblGrid>
              <a:tr h="332508">
                <a:tc>
                  <a:txBody>
                    <a:bodyPr/>
                    <a:lstStyle/>
                    <a:p>
                      <a:pPr latinLnBrk="1"/>
                      <a:r>
                        <a:rPr lang="en-US" altLang="zh-CN" sz="2400" dirty="0" smtClean="0">
                          <a:solidFill>
                            <a:schemeClr val="tx1"/>
                          </a:solidFill>
                        </a:rPr>
                        <a:t>R.GMW.2019.5j.1</a:t>
                      </a:r>
                      <a:endParaRPr lang="ko-KR" altLang="en-US" sz="2400" dirty="0">
                        <a:latin typeface="+mn-lt"/>
                      </a:endParaRPr>
                    </a:p>
                  </a:txBody>
                  <a:tcPr marL="112542" marR="112542" marT="56271" marB="56271"/>
                </a:tc>
                <a:tc>
                  <a:txBody>
                    <a:bodyPr/>
                    <a:lstStyle/>
                    <a:p>
                      <a:pPr latinLnBrk="1"/>
                      <a:r>
                        <a:rPr lang="en-US" altLang="zh-CN" sz="2400" b="0" dirty="0" err="1" smtClean="0">
                          <a:solidFill>
                            <a:schemeClr val="tx1"/>
                          </a:solidFill>
                        </a:rPr>
                        <a:t>Shengli</a:t>
                      </a:r>
                      <a:r>
                        <a:rPr lang="en-US" altLang="zh-CN" sz="2400" b="0" dirty="0" smtClean="0">
                          <a:solidFill>
                            <a:schemeClr val="tx1"/>
                          </a:solidFill>
                        </a:rPr>
                        <a:t> Wu (CMA) to </a:t>
                      </a:r>
                      <a:r>
                        <a:rPr lang="en-US" altLang="zh-CN" sz="2400" b="0" dirty="0" err="1" smtClean="0">
                          <a:solidFill>
                            <a:schemeClr val="tx1"/>
                          </a:solidFill>
                        </a:rPr>
                        <a:t>analyse</a:t>
                      </a:r>
                      <a:r>
                        <a:rPr lang="en-US" altLang="zh-CN" sz="2400" b="0" dirty="0" smtClean="0">
                          <a:solidFill>
                            <a:schemeClr val="tx1"/>
                          </a:solidFill>
                        </a:rPr>
                        <a:t> SNOs as a function of radiance and latitude</a:t>
                      </a:r>
                      <a:endParaRPr lang="ko-KR" altLang="en-US" sz="2400" dirty="0">
                        <a:latin typeface="+mn-lt"/>
                      </a:endParaRPr>
                    </a:p>
                  </a:txBody>
                  <a:tcPr marL="112542" marR="112542" marT="56271" marB="56271"/>
                </a:tc>
                <a:tc>
                  <a:txBody>
                    <a:bodyPr/>
                    <a:lstStyle/>
                    <a:p>
                      <a:pPr latinLnBrk="1"/>
                      <a:endParaRPr lang="ko-KR" altLang="en-US" sz="2400" dirty="0">
                        <a:latin typeface="+mn-lt"/>
                      </a:endParaRPr>
                    </a:p>
                  </a:txBody>
                  <a:tcPr marL="112542" marR="112542" marT="56271" marB="56271"/>
                </a:tc>
                <a:extLst>
                  <a:ext uri="{0D108BD9-81ED-4DB2-BD59-A6C34878D82A}">
                    <a16:rowId xmlns:a16="http://schemas.microsoft.com/office/drawing/2014/main" val="2331843043"/>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b="1" kern="1200" dirty="0" smtClean="0">
                          <a:solidFill>
                            <a:schemeClr val="tx1"/>
                          </a:solidFill>
                          <a:latin typeface="+mn-lt"/>
                          <a:ea typeface="+mn-ea"/>
                          <a:cs typeface="+mn-cs"/>
                        </a:rPr>
                        <a:t>A.GMW2019.3o.1</a:t>
                      </a:r>
                      <a:endParaRPr lang="ko-KR" altLang="en-US" sz="2400" b="1" kern="1200" dirty="0" smtClean="0">
                        <a:solidFill>
                          <a:schemeClr val="tx1"/>
                        </a:solidFill>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dirty="0" smtClean="0">
                          <a:solidFill>
                            <a:schemeClr val="tx1"/>
                          </a:solidFill>
                        </a:rPr>
                        <a:t>MW subgroup to follow up the possibility to define best practices for such an approach (this came out of talk 3o by Saunders)</a:t>
                      </a:r>
                    </a:p>
                  </a:txBody>
                  <a:tcPr marL="112542" marR="112542" marT="56271" marB="56271"/>
                </a:tc>
                <a:tc>
                  <a:txBody>
                    <a:bodyPr/>
                    <a:lstStyle/>
                    <a:p>
                      <a:pPr latinLnBrk="1"/>
                      <a:endParaRPr lang="ko-KR" altLang="en-US" sz="2400" dirty="0">
                        <a:latin typeface="+mn-lt"/>
                      </a:endParaRPr>
                    </a:p>
                  </a:txBody>
                  <a:tcPr marL="112542" marR="112542" marT="56271" marB="56271"/>
                </a:tc>
                <a:extLst>
                  <a:ext uri="{0D108BD9-81ED-4DB2-BD59-A6C34878D82A}">
                    <a16:rowId xmlns:a16="http://schemas.microsoft.com/office/drawing/2014/main" val="10001"/>
                  </a:ext>
                </a:extLst>
              </a:tr>
              <a:tr h="456418">
                <a:tc>
                  <a:txBody>
                    <a:bodyPr/>
                    <a:lstStyle/>
                    <a:p>
                      <a:pPr latinLnBrk="1"/>
                      <a:r>
                        <a:rPr lang="en-US" altLang="zh-CN" sz="2400" b="1" kern="1200" dirty="0" smtClean="0">
                          <a:solidFill>
                            <a:schemeClr val="tx1"/>
                          </a:solidFill>
                          <a:latin typeface="+mn-lt"/>
                          <a:ea typeface="+mn-ea"/>
                          <a:cs typeface="+mn-cs"/>
                        </a:rPr>
                        <a:t>A.GMW.2019.5m.1 </a:t>
                      </a:r>
                      <a:endParaRPr lang="ko-KR" altLang="en-US" sz="2400" b="1" kern="1200" dirty="0">
                        <a:solidFill>
                          <a:schemeClr val="tx1"/>
                        </a:solidFill>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dirty="0" smtClean="0">
                          <a:solidFill>
                            <a:schemeClr val="tx1"/>
                          </a:solidFill>
                        </a:rPr>
                        <a:t>Action: </a:t>
                      </a:r>
                      <a:r>
                        <a:rPr lang="en-US" altLang="zh-CN" sz="2400" dirty="0" err="1" smtClean="0">
                          <a:solidFill>
                            <a:schemeClr val="tx1"/>
                          </a:solidFill>
                        </a:rPr>
                        <a:t>Bomin</a:t>
                      </a:r>
                      <a:r>
                        <a:rPr lang="en-US" altLang="zh-CN" sz="2400" dirty="0" smtClean="0">
                          <a:solidFill>
                            <a:schemeClr val="tx1"/>
                          </a:solidFill>
                        </a:rPr>
                        <a:t> Sun (NOAA) to repeat analysis of time series with regular operational RS92 </a:t>
                      </a:r>
                      <a:r>
                        <a:rPr lang="en-US" altLang="zh-CN" sz="2400" dirty="0" err="1" smtClean="0">
                          <a:solidFill>
                            <a:schemeClr val="tx1"/>
                          </a:solidFill>
                        </a:rPr>
                        <a:t>radiosondes</a:t>
                      </a:r>
                      <a:r>
                        <a:rPr lang="en-US" altLang="zh-CN" sz="2400" dirty="0" smtClean="0">
                          <a:solidFill>
                            <a:schemeClr val="tx1"/>
                          </a:solidFill>
                        </a:rPr>
                        <a:t> and report comparison of results with those from GRUAN </a:t>
                      </a:r>
                      <a:r>
                        <a:rPr lang="en-US" altLang="zh-CN" sz="2400" dirty="0" err="1" smtClean="0">
                          <a:solidFill>
                            <a:schemeClr val="tx1"/>
                          </a:solidFill>
                        </a:rPr>
                        <a:t>sondes</a:t>
                      </a:r>
                      <a:r>
                        <a:rPr lang="en-US" altLang="zh-CN" sz="2400" dirty="0" smtClean="0">
                          <a:solidFill>
                            <a:schemeClr val="tx1"/>
                          </a:solidFill>
                        </a:rPr>
                        <a:t>.</a:t>
                      </a:r>
                      <a:endParaRPr lang="ko-KR" altLang="en-US" sz="2400" dirty="0">
                        <a:solidFill>
                          <a:srgbClr val="009900"/>
                        </a:solidFill>
                        <a:latin typeface="+mn-lt"/>
                      </a:endParaRPr>
                    </a:p>
                  </a:txBody>
                  <a:tcPr marL="112542" marR="112542" marT="56271" marB="56271"/>
                </a:tc>
                <a:tc>
                  <a:txBody>
                    <a:bodyPr/>
                    <a:lstStyle/>
                    <a:p>
                      <a:pPr latinLnBrk="1"/>
                      <a:endParaRPr lang="ko-KR" altLang="en-US" sz="2400" dirty="0">
                        <a:latin typeface="+mn-lt"/>
                      </a:endParaRPr>
                    </a:p>
                  </a:txBody>
                  <a:tcPr marL="112542" marR="112542" marT="56271" marB="56271"/>
                </a:tc>
                <a:extLst>
                  <a:ext uri="{0D108BD9-81ED-4DB2-BD59-A6C34878D82A}">
                    <a16:rowId xmlns:a16="http://schemas.microsoft.com/office/drawing/2014/main" val="1804978878"/>
                  </a:ext>
                </a:extLst>
              </a:tr>
              <a:tr h="456418">
                <a:tc>
                  <a:txBody>
                    <a:bodyPr/>
                    <a:lstStyle/>
                    <a:p>
                      <a:pPr latinLnBrk="1"/>
                      <a:r>
                        <a:rPr lang="en-US" altLang="zh-CN" sz="2400" b="1" kern="1200" dirty="0" smtClean="0">
                          <a:solidFill>
                            <a:schemeClr val="tx1"/>
                          </a:solidFill>
                          <a:latin typeface="+mn-lt"/>
                          <a:ea typeface="+mn-ea"/>
                          <a:cs typeface="+mn-cs"/>
                        </a:rPr>
                        <a:t>A.GMW.2019.5m.1</a:t>
                      </a:r>
                      <a:endParaRPr lang="ko-KR" altLang="en-US" sz="2400" b="1" kern="1200" dirty="0">
                        <a:solidFill>
                          <a:schemeClr val="tx1"/>
                        </a:solidFill>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dirty="0" smtClean="0">
                          <a:solidFill>
                            <a:schemeClr val="tx1"/>
                          </a:solidFill>
                        </a:rPr>
                        <a:t>Action:  Rachel </a:t>
                      </a:r>
                      <a:r>
                        <a:rPr lang="en-US" altLang="zh-CN" sz="2400" dirty="0" err="1" smtClean="0">
                          <a:solidFill>
                            <a:schemeClr val="tx1"/>
                          </a:solidFill>
                        </a:rPr>
                        <a:t>Kroodsma</a:t>
                      </a:r>
                      <a:r>
                        <a:rPr lang="en-US" altLang="zh-CN" sz="2400" dirty="0" smtClean="0">
                          <a:solidFill>
                            <a:schemeClr val="tx1"/>
                          </a:solidFill>
                        </a:rPr>
                        <a:t> (NASA) to contact Wes Berg about sharing university code with CMA</a:t>
                      </a:r>
                      <a:endParaRPr lang="ko-KR" altLang="en-US" sz="2400" dirty="0">
                        <a:latin typeface="+mn-lt"/>
                      </a:endParaRPr>
                    </a:p>
                  </a:txBody>
                  <a:tcPr marL="112542" marR="112542" marT="56271" marB="56271"/>
                </a:tc>
                <a:tc>
                  <a:txBody>
                    <a:bodyPr/>
                    <a:lstStyle/>
                    <a:p>
                      <a:pPr latinLnBrk="1"/>
                      <a:endParaRPr lang="ko-KR" altLang="en-US" sz="2400" dirty="0">
                        <a:latin typeface="+mn-lt"/>
                      </a:endParaRPr>
                    </a:p>
                  </a:txBody>
                  <a:tcPr marL="112542" marR="112542" marT="56271" marB="56271"/>
                </a:tc>
                <a:extLst>
                  <a:ext uri="{0D108BD9-81ED-4DB2-BD59-A6C34878D82A}">
                    <a16:rowId xmlns:a16="http://schemas.microsoft.com/office/drawing/2014/main" val="10003"/>
                  </a:ext>
                </a:extLst>
              </a:tr>
              <a:tr h="456418">
                <a:tc>
                  <a:txBody>
                    <a:bodyPr/>
                    <a:lstStyle/>
                    <a:p>
                      <a:pPr latinLnBrk="1"/>
                      <a:r>
                        <a:rPr lang="en-US" altLang="zh-CN" sz="2400" b="1" kern="1200" dirty="0" smtClean="0">
                          <a:solidFill>
                            <a:schemeClr val="tx1"/>
                          </a:solidFill>
                          <a:latin typeface="+mn-lt"/>
                          <a:ea typeface="+mn-ea"/>
                          <a:cs typeface="+mn-cs"/>
                        </a:rPr>
                        <a:t>A.GMW.2019.5m.2</a:t>
                      </a:r>
                      <a:endParaRPr lang="ko-KR" altLang="en-US" sz="2400" b="1" kern="1200" dirty="0">
                        <a:solidFill>
                          <a:schemeClr val="tx1"/>
                        </a:solidFill>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dirty="0" smtClean="0">
                          <a:solidFill>
                            <a:schemeClr val="tx1"/>
                          </a:solidFill>
                        </a:rPr>
                        <a:t>Action:  </a:t>
                      </a:r>
                      <a:r>
                        <a:rPr lang="en-US" altLang="zh-CN" sz="2400" dirty="0" err="1" smtClean="0">
                          <a:solidFill>
                            <a:schemeClr val="tx1"/>
                          </a:solidFill>
                        </a:rPr>
                        <a:t>Shengli</a:t>
                      </a:r>
                      <a:r>
                        <a:rPr lang="en-US" altLang="zh-CN" sz="2400" dirty="0" smtClean="0">
                          <a:solidFill>
                            <a:schemeClr val="tx1"/>
                          </a:solidFill>
                        </a:rPr>
                        <a:t> Wu (CMA) to attempt to apply X-Cal algorithms to MWRI and report on completeness of </a:t>
                      </a:r>
                      <a:r>
                        <a:rPr lang="en-US" altLang="zh-CN" sz="2400" dirty="0" err="1" smtClean="0">
                          <a:solidFill>
                            <a:schemeClr val="tx1"/>
                          </a:solidFill>
                        </a:rPr>
                        <a:t>algotihm</a:t>
                      </a:r>
                      <a:r>
                        <a:rPr lang="en-US" altLang="zh-CN" sz="2400" dirty="0" smtClean="0">
                          <a:solidFill>
                            <a:schemeClr val="tx1"/>
                          </a:solidFill>
                        </a:rPr>
                        <a:t> description (by 2019-09) and results (by 2020-03).</a:t>
                      </a:r>
                      <a:endParaRPr lang="ko-KR" altLang="en-US" sz="2400" dirty="0">
                        <a:latin typeface="+mn-lt"/>
                      </a:endParaRPr>
                    </a:p>
                  </a:txBody>
                  <a:tcPr marL="112542" marR="112542" marT="56271" marB="56271"/>
                </a:tc>
                <a:tc>
                  <a:txBody>
                    <a:bodyPr/>
                    <a:lstStyle/>
                    <a:p>
                      <a:pPr latinLnBrk="1"/>
                      <a:endParaRPr lang="ko-KR" altLang="en-US" sz="2400" dirty="0">
                        <a:latin typeface="+mn-lt"/>
                      </a:endParaRPr>
                    </a:p>
                  </a:txBody>
                  <a:tcPr marL="112542" marR="112542" marT="56271" marB="5627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56414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(MW-sub group) (4/4)</a:t>
            </a:r>
            <a:endParaRPr lang="en-GB" b="1" dirty="0">
              <a:latin typeface="Arial" panose="020B0604020202020204" pitchFamily="34" charset="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326427672"/>
              </p:ext>
            </p:extLst>
          </p:nvPr>
        </p:nvGraphicFramePr>
        <p:xfrm>
          <a:off x="205839" y="1184563"/>
          <a:ext cx="11849479" cy="4454772"/>
        </p:xfrm>
        <a:graphic>
          <a:graphicData uri="http://schemas.openxmlformats.org/drawingml/2006/table">
            <a:tbl>
              <a:tblPr firstRow="1" bandRow="1">
                <a:tableStyleId>{5C22544A-7EE6-4342-B048-85BDC9FD1C3A}</a:tableStyleId>
              </a:tblPr>
              <a:tblGrid>
                <a:gridCol w="2779753">
                  <a:extLst>
                    <a:ext uri="{9D8B030D-6E8A-4147-A177-3AD203B41FA5}">
                      <a16:colId xmlns:a16="http://schemas.microsoft.com/office/drawing/2014/main" val="20000"/>
                    </a:ext>
                  </a:extLst>
                </a:gridCol>
                <a:gridCol w="8502732">
                  <a:extLst>
                    <a:ext uri="{9D8B030D-6E8A-4147-A177-3AD203B41FA5}">
                      <a16:colId xmlns:a16="http://schemas.microsoft.com/office/drawing/2014/main" val="20001"/>
                    </a:ext>
                  </a:extLst>
                </a:gridCol>
                <a:gridCol w="566994">
                  <a:extLst>
                    <a:ext uri="{9D8B030D-6E8A-4147-A177-3AD203B41FA5}">
                      <a16:colId xmlns:a16="http://schemas.microsoft.com/office/drawing/2014/main" val="20002"/>
                    </a:ext>
                  </a:extLst>
                </a:gridCol>
              </a:tblGrid>
              <a:tr h="456418">
                <a:tc>
                  <a:txBody>
                    <a:bodyPr/>
                    <a:lstStyle/>
                    <a:p>
                      <a:pPr latinLnBrk="1"/>
                      <a:r>
                        <a:rPr lang="en-US" altLang="zh-CN" sz="2400" dirty="0" smtClean="0">
                          <a:solidFill>
                            <a:schemeClr val="tx1"/>
                          </a:solidFill>
                        </a:rPr>
                        <a:t>A.GMW.2019.5m.3</a:t>
                      </a:r>
                      <a:endParaRPr lang="ko-KR" altLang="en-US" sz="2200"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dirty="0" smtClean="0">
                          <a:solidFill>
                            <a:schemeClr val="tx1"/>
                          </a:solidFill>
                        </a:rPr>
                        <a:t>Ralph Ferraro (NOAA) to re-send details of GPM X-Cal LUT deliverable to MWSG members for comment</a:t>
                      </a: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0"/>
                  </a:ext>
                </a:extLst>
              </a:tr>
              <a:tr h="456418">
                <a:tc>
                  <a:txBody>
                    <a:bodyPr/>
                    <a:lstStyle/>
                    <a:p>
                      <a:pPr latinLnBrk="1"/>
                      <a:r>
                        <a:rPr lang="en-US" altLang="zh-CN" sz="2400" dirty="0" smtClean="0">
                          <a:solidFill>
                            <a:schemeClr val="tx1"/>
                          </a:solidFill>
                        </a:rPr>
                        <a:t>A.GMW.2019.5o.1</a:t>
                      </a:r>
                      <a:endParaRPr lang="ko-KR" altLang="en-US" sz="2200"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kern="1200" dirty="0" smtClean="0">
                          <a:solidFill>
                            <a:schemeClr val="tx1"/>
                          </a:solidFill>
                          <a:latin typeface="+mn-lt"/>
                          <a:ea typeface="+mn-ea"/>
                          <a:cs typeface="+mn-cs"/>
                        </a:rPr>
                        <a:t>Isaac </a:t>
                      </a:r>
                      <a:r>
                        <a:rPr lang="en-US" altLang="zh-CN" sz="2000" b="1" kern="1200" dirty="0" err="1" smtClean="0">
                          <a:solidFill>
                            <a:schemeClr val="tx1"/>
                          </a:solidFill>
                          <a:latin typeface="+mn-lt"/>
                          <a:ea typeface="+mn-ea"/>
                          <a:cs typeface="+mn-cs"/>
                        </a:rPr>
                        <a:t>Moradi</a:t>
                      </a:r>
                      <a:r>
                        <a:rPr lang="en-US" altLang="zh-CN" sz="2000" b="1" kern="1200" dirty="0" smtClean="0">
                          <a:solidFill>
                            <a:schemeClr val="tx1"/>
                          </a:solidFill>
                          <a:latin typeface="+mn-lt"/>
                          <a:ea typeface="+mn-ea"/>
                          <a:cs typeface="+mn-cs"/>
                        </a:rPr>
                        <a:t> (UMD) to will address large differences between N20 &amp; SNPP WV channels with LBL model and compare the massive ensemble over the tropics.</a:t>
                      </a: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1"/>
                  </a:ext>
                </a:extLst>
              </a:tr>
              <a:tr h="456418">
                <a:tc>
                  <a:txBody>
                    <a:bodyPr/>
                    <a:lstStyle/>
                    <a:p>
                      <a:pPr latinLnBrk="1"/>
                      <a:r>
                        <a:rPr lang="en-US" altLang="zh-CN" sz="2400" dirty="0" smtClean="0">
                          <a:solidFill>
                            <a:schemeClr val="tx1"/>
                          </a:solidFill>
                        </a:rPr>
                        <a:t>A.GWG.2019.5p.1</a:t>
                      </a:r>
                      <a:endParaRPr lang="ko-KR" altLang="en-US" sz="2200"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kern="1200" dirty="0" smtClean="0">
                          <a:solidFill>
                            <a:schemeClr val="tx1"/>
                          </a:solidFill>
                          <a:latin typeface="+mn-lt"/>
                          <a:ea typeface="+mn-ea"/>
                          <a:cs typeface="+mn-cs"/>
                        </a:rPr>
                        <a:t>Mitch to propose a international cooperation on sea ice products to CGMS.</a:t>
                      </a:r>
                      <a:endParaRPr lang="ko-KR" altLang="en-US" sz="2000" b="1" kern="1200" dirty="0">
                        <a:solidFill>
                          <a:schemeClr val="tx1"/>
                        </a:solidFill>
                        <a:latin typeface="+mn-lt"/>
                        <a:ea typeface="+mn-ea"/>
                        <a:cs typeface="+mn-cs"/>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2"/>
                  </a:ext>
                </a:extLst>
              </a:tr>
              <a:tr h="456418">
                <a:tc>
                  <a:txBody>
                    <a:bodyPr/>
                    <a:lstStyle/>
                    <a:p>
                      <a:pPr latinLnBrk="1"/>
                      <a:r>
                        <a:rPr lang="en-US" altLang="zh-CN" sz="2400" dirty="0" smtClean="0">
                          <a:solidFill>
                            <a:schemeClr val="tx1"/>
                          </a:solidFill>
                        </a:rPr>
                        <a:t>A.GWG.2019.5t.1</a:t>
                      </a:r>
                      <a:endParaRPr lang="ko-KR" altLang="en-US" sz="2200"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kern="1200" dirty="0" err="1" smtClean="0">
                          <a:solidFill>
                            <a:schemeClr val="tx1"/>
                          </a:solidFill>
                          <a:latin typeface="+mn-lt"/>
                          <a:ea typeface="+mn-ea"/>
                          <a:cs typeface="+mn-cs"/>
                        </a:rPr>
                        <a:t>Manik</a:t>
                      </a:r>
                      <a:r>
                        <a:rPr lang="en-US" altLang="zh-CN" sz="2000" b="1" kern="1200" dirty="0" smtClean="0">
                          <a:solidFill>
                            <a:schemeClr val="tx1"/>
                          </a:solidFill>
                          <a:latin typeface="+mn-lt"/>
                          <a:ea typeface="+mn-ea"/>
                          <a:cs typeface="+mn-cs"/>
                        </a:rPr>
                        <a:t> Bali (NOAA) to circulate white paper on microwave imager inter-calibration to all agencies for review/contribution</a:t>
                      </a:r>
                      <a:endParaRPr lang="ko-KR" altLang="en-US" sz="2000" b="1" kern="1200" dirty="0">
                        <a:solidFill>
                          <a:schemeClr val="tx1"/>
                        </a:solidFill>
                        <a:latin typeface="+mn-lt"/>
                        <a:ea typeface="+mn-ea"/>
                        <a:cs typeface="+mn-cs"/>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3"/>
                  </a:ext>
                </a:extLst>
              </a:tr>
              <a:tr h="456418">
                <a:tc>
                  <a:txBody>
                    <a:bodyPr/>
                    <a:lstStyle/>
                    <a:p>
                      <a:pPr latinLnBrk="1"/>
                      <a:r>
                        <a:rPr lang="en-US" altLang="zh-CN" sz="2400" dirty="0" smtClean="0">
                          <a:solidFill>
                            <a:schemeClr val="tx1"/>
                          </a:solidFill>
                        </a:rPr>
                        <a:t>A.GMW.2019.5x.1</a:t>
                      </a:r>
                      <a:endParaRPr lang="ko-KR" altLang="en-US" sz="2200"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kern="1200" dirty="0" smtClean="0">
                          <a:solidFill>
                            <a:schemeClr val="tx1"/>
                          </a:solidFill>
                          <a:latin typeface="+mn-lt"/>
                          <a:ea typeface="+mn-ea"/>
                          <a:cs typeface="+mn-cs"/>
                        </a:rPr>
                        <a:t>RALPH TO DRAFT ACTION TO TAKE THIS FORWARD!</a:t>
                      </a: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4"/>
                  </a:ext>
                </a:extLst>
              </a:tr>
              <a:tr h="456418">
                <a:tc>
                  <a:txBody>
                    <a:bodyPr/>
                    <a:lstStyle/>
                    <a:p>
                      <a:pPr latinLnBrk="1"/>
                      <a:r>
                        <a:rPr lang="en-US" altLang="zh-CN" sz="2400" b="1" dirty="0" smtClean="0">
                          <a:solidFill>
                            <a:srgbClr val="FF0000"/>
                          </a:solidFill>
                        </a:rPr>
                        <a:t>Decision: </a:t>
                      </a:r>
                    </a:p>
                    <a:p>
                      <a:pPr latinLnBrk="1"/>
                      <a:r>
                        <a:rPr lang="en-US" altLang="zh-CN" sz="2400" b="1" dirty="0" smtClean="0">
                          <a:solidFill>
                            <a:schemeClr val="tx1"/>
                          </a:solidFill>
                        </a:rPr>
                        <a:t>D.GMW.2019.5m.1 </a:t>
                      </a:r>
                      <a:endParaRPr lang="ko-KR" altLang="en-US" sz="2200" b="1" dirty="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kern="1200" dirty="0" smtClean="0">
                          <a:solidFill>
                            <a:schemeClr val="tx1"/>
                          </a:solidFill>
                          <a:latin typeface="+mn-lt"/>
                          <a:ea typeface="+mn-ea"/>
                          <a:cs typeface="+mn-cs"/>
                        </a:rPr>
                        <a:t>GPM X-Cal to be accepted as GSICS Deliverables, subject to positive feedback on completeness of algorithm description. A full GSICS product would need uncertainties to be included.</a:t>
                      </a:r>
                      <a:endParaRPr lang="zh-CN" altLang="en-US" sz="2000" b="1" kern="1200" dirty="0" smtClean="0">
                        <a:solidFill>
                          <a:schemeClr val="tx1"/>
                        </a:solidFill>
                        <a:latin typeface="+mn-lt"/>
                        <a:ea typeface="+mn-ea"/>
                        <a:cs typeface="+mn-cs"/>
                      </a:endParaRPr>
                    </a:p>
                    <a:p>
                      <a:pPr marL="0" marR="0" indent="0" algn="l" defTabSz="1125444" rtl="0" eaLnBrk="1" fontAlgn="auto" latinLnBrk="1" hangingPunct="1">
                        <a:lnSpc>
                          <a:spcPct val="100000"/>
                        </a:lnSpc>
                        <a:spcBef>
                          <a:spcPts val="0"/>
                        </a:spcBef>
                        <a:spcAft>
                          <a:spcPts val="0"/>
                        </a:spcAft>
                        <a:buClrTx/>
                        <a:buSzTx/>
                        <a:buFontTx/>
                        <a:buNone/>
                        <a:tabLst/>
                        <a:defRPr/>
                      </a:pPr>
                      <a:endParaRPr lang="ko-KR" altLang="en-US" sz="2000" b="1" kern="1200" dirty="0">
                        <a:solidFill>
                          <a:schemeClr val="tx1"/>
                        </a:solidFill>
                        <a:latin typeface="+mn-lt"/>
                        <a:ea typeface="+mn-ea"/>
                        <a:cs typeface="+mn-cs"/>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5"/>
                  </a:ext>
                </a:extLst>
              </a:tr>
            </a:tbl>
          </a:graphicData>
        </a:graphic>
      </p:graphicFrame>
      <p:sp>
        <p:nvSpPr>
          <p:cNvPr id="7" name="矩形 6"/>
          <p:cNvSpPr/>
          <p:nvPr/>
        </p:nvSpPr>
        <p:spPr>
          <a:xfrm>
            <a:off x="-130629" y="5799091"/>
            <a:ext cx="11495314" cy="230832"/>
          </a:xfrm>
          <a:prstGeom prst="rect">
            <a:avLst/>
          </a:prstGeom>
        </p:spPr>
        <p:txBody>
          <a:bodyPr wrap="square">
            <a:spAutoFit/>
          </a:bodyPr>
          <a:lstStyle/>
          <a:p>
            <a:r>
              <a:rPr lang="en-US" altLang="zh-CN" dirty="0">
                <a:solidFill>
                  <a:schemeClr val="tx1"/>
                </a:solidFill>
              </a:rPr>
              <a:t> </a:t>
            </a:r>
          </a:p>
        </p:txBody>
      </p:sp>
    </p:spTree>
    <p:extLst>
      <p:ext uri="{BB962C8B-B14F-4D97-AF65-F5344CB8AC3E}">
        <p14:creationId xmlns:p14="http://schemas.microsoft.com/office/powerpoint/2010/main" val="427603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(IR-sub group)-1/3</a:t>
            </a:r>
            <a:endParaRPr lang="en-GB" b="1" dirty="0">
              <a:latin typeface="Arial" panose="020B0604020202020204" pitchFamily="34" charset="0"/>
              <a:cs typeface="Arial" panose="020B0604020202020204" pitchFamily="34" charset="0"/>
            </a:endParaRPr>
          </a:p>
        </p:txBody>
      </p:sp>
      <p:graphicFrame>
        <p:nvGraphicFramePr>
          <p:cNvPr id="6" name="내용 개체 틀 6"/>
          <p:cNvGraphicFramePr>
            <a:graphicFrameLocks noGrp="1"/>
          </p:cNvGraphicFramePr>
          <p:nvPr>
            <p:ph idx="1"/>
            <p:extLst>
              <p:ext uri="{D42A27DB-BD31-4B8C-83A1-F6EECF244321}">
                <p14:modId xmlns:p14="http://schemas.microsoft.com/office/powerpoint/2010/main" val="1093724618"/>
              </p:ext>
            </p:extLst>
          </p:nvPr>
        </p:nvGraphicFramePr>
        <p:xfrm>
          <a:off x="367924" y="1178169"/>
          <a:ext cx="11529108" cy="5290666"/>
        </p:xfrm>
        <a:graphic>
          <a:graphicData uri="http://schemas.openxmlformats.org/drawingml/2006/table">
            <a:tbl>
              <a:tblPr firstRow="1" bandRow="1">
                <a:tableStyleId>{5C22544A-7EE6-4342-B048-85BDC9FD1C3A}</a:tableStyleId>
              </a:tblPr>
              <a:tblGrid>
                <a:gridCol w="2654811">
                  <a:extLst>
                    <a:ext uri="{9D8B030D-6E8A-4147-A177-3AD203B41FA5}">
                      <a16:colId xmlns:a16="http://schemas.microsoft.com/office/drawing/2014/main" val="4005887409"/>
                    </a:ext>
                  </a:extLst>
                </a:gridCol>
                <a:gridCol w="6809523">
                  <a:extLst>
                    <a:ext uri="{9D8B030D-6E8A-4147-A177-3AD203B41FA5}">
                      <a16:colId xmlns:a16="http://schemas.microsoft.com/office/drawing/2014/main" val="3702454843"/>
                    </a:ext>
                  </a:extLst>
                </a:gridCol>
                <a:gridCol w="2064774">
                  <a:extLst>
                    <a:ext uri="{9D8B030D-6E8A-4147-A177-3AD203B41FA5}">
                      <a16:colId xmlns:a16="http://schemas.microsoft.com/office/drawing/2014/main" val="794643419"/>
                    </a:ext>
                  </a:extLst>
                </a:gridCol>
              </a:tblGrid>
              <a:tr h="456418">
                <a:tc>
                  <a:txBody>
                    <a:bodyPr/>
                    <a:lstStyle/>
                    <a:p>
                      <a:pPr latinLnBrk="1"/>
                      <a:r>
                        <a:rPr lang="en-US" altLang="zh-CN" sz="2000" b="1" i="0" u="none" strike="noStrike" kern="1200" dirty="0" smtClean="0">
                          <a:solidFill>
                            <a:schemeClr val="tx1"/>
                          </a:solidFill>
                          <a:effectLst/>
                          <a:latin typeface="+mn-lt"/>
                          <a:ea typeface="+mn-ea"/>
                          <a:cs typeface="+mn-cs"/>
                        </a:rPr>
                        <a:t>A.GIR.2019.7f.1 </a:t>
                      </a:r>
                      <a:endParaRPr lang="ko-KR" altLang="en-US" sz="2200" dirty="0">
                        <a:solidFill>
                          <a:schemeClr val="tx1"/>
                        </a:solidFill>
                      </a:endParaRPr>
                    </a:p>
                  </a:txBody>
                  <a:tcPr marL="112542" marR="112542" marT="56271" marB="56271"/>
                </a:tc>
                <a:tc>
                  <a:txBody>
                    <a:bodyPr/>
                    <a:lstStyle/>
                    <a:p>
                      <a:r>
                        <a:rPr lang="en-US" altLang="zh-CN" sz="2215" b="1" i="0" u="none" strike="noStrike" kern="1200" dirty="0" err="1" smtClean="0">
                          <a:solidFill>
                            <a:schemeClr val="tx1"/>
                          </a:solidFill>
                          <a:effectLst/>
                          <a:latin typeface="+mn-lt"/>
                          <a:ea typeface="+mn-ea"/>
                          <a:cs typeface="+mn-cs"/>
                        </a:rPr>
                        <a:t>Xu</a:t>
                      </a:r>
                      <a:r>
                        <a:rPr lang="en-US" altLang="zh-CN" sz="2215" b="1" i="0" u="none" strike="noStrike" kern="1200" dirty="0" smtClean="0">
                          <a:solidFill>
                            <a:schemeClr val="tx1"/>
                          </a:solidFill>
                          <a:effectLst/>
                          <a:latin typeface="+mn-lt"/>
                          <a:ea typeface="+mn-ea"/>
                          <a:cs typeface="+mn-cs"/>
                        </a:rPr>
                        <a:t> Liu to apply convolution error analysis to all ABI IR channels</a:t>
                      </a:r>
                      <a:endParaRPr lang="en-US" altLang="zh-CN" sz="2000" dirty="0" smtClean="0">
                        <a:solidFill>
                          <a:schemeClr val="tx1"/>
                        </a:solidFill>
                        <a:effectLst/>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2331843043"/>
                  </a:ext>
                </a:extLst>
              </a:tr>
              <a:tr h="456418">
                <a:tc>
                  <a:txBody>
                    <a:bodyPr/>
                    <a:lstStyle/>
                    <a:p>
                      <a:pPr latinLnBrk="1"/>
                      <a:r>
                        <a:rPr lang="en-US" altLang="zh-CN" sz="2215" b="1" i="0" u="none" strike="noStrike" kern="1200" dirty="0" smtClean="0">
                          <a:solidFill>
                            <a:schemeClr val="tx1"/>
                          </a:solidFill>
                          <a:effectLst/>
                          <a:latin typeface="+mn-lt"/>
                          <a:ea typeface="+mn-ea"/>
                          <a:cs typeface="+mn-cs"/>
                        </a:rPr>
                        <a:t>A.GIR.2019.7f.1</a:t>
                      </a:r>
                      <a:endParaRPr lang="ko-KR" altLang="en-US" sz="2200" dirty="0">
                        <a:solidFill>
                          <a:schemeClr val="tx1"/>
                        </a:solidFill>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err="1" smtClean="0">
                          <a:solidFill>
                            <a:schemeClr val="tx1"/>
                          </a:solidFill>
                          <a:effectLst/>
                          <a:latin typeface="+mn-lt"/>
                          <a:ea typeface="+mn-ea"/>
                          <a:cs typeface="+mn-cs"/>
                        </a:rPr>
                        <a:t>Xu</a:t>
                      </a:r>
                      <a:r>
                        <a:rPr lang="en-US" altLang="zh-CN" sz="2000" b="1" i="0" u="none" strike="noStrike" kern="1200" dirty="0" smtClean="0">
                          <a:solidFill>
                            <a:schemeClr val="tx1"/>
                          </a:solidFill>
                          <a:effectLst/>
                          <a:latin typeface="+mn-lt"/>
                          <a:ea typeface="+mn-ea"/>
                          <a:cs typeface="+mn-cs"/>
                        </a:rPr>
                        <a:t> Liu to work with NOAA and EUMETSAT to apply gap-filling method to extend IASI coverage for AVHRR and SLSTR SW channels</a:t>
                      </a:r>
                      <a:endParaRPr lang="ko-KR" altLang="en-US" sz="2000" dirty="0" smtClean="0">
                        <a:solidFill>
                          <a:schemeClr val="tx1"/>
                        </a:solidFill>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804978878"/>
                  </a:ext>
                </a:extLst>
              </a:tr>
              <a:tr h="456418">
                <a:tc>
                  <a:txBody>
                    <a:bodyPr/>
                    <a:lstStyle/>
                    <a:p>
                      <a:pPr latinLnBrk="1"/>
                      <a:r>
                        <a:rPr lang="en-US" altLang="ko-KR" sz="2215" kern="1200" dirty="0" smtClean="0">
                          <a:solidFill>
                            <a:schemeClr val="dk1"/>
                          </a:solidFill>
                          <a:effectLst/>
                          <a:latin typeface="+mn-lt"/>
                          <a:ea typeface="+mn-ea"/>
                          <a:cs typeface="+mn-cs"/>
                        </a:rPr>
                        <a:t>A.GIR.2019.7g.1</a:t>
                      </a:r>
                      <a:endParaRPr lang="ko-KR" altLang="en-US" sz="2200" dirty="0"/>
                    </a:p>
                  </a:txBody>
                  <a:tcPr marL="112542" marR="112542" marT="56271" marB="56271"/>
                </a:tc>
                <a:tc>
                  <a:txBody>
                    <a:bodyPr/>
                    <a:lstStyle/>
                    <a:p>
                      <a:r>
                        <a:rPr lang="en-US" altLang="zh-CN" sz="2000" b="1" i="0" u="none" strike="noStrike" kern="1200" dirty="0" smtClean="0">
                          <a:solidFill>
                            <a:schemeClr val="tx1"/>
                          </a:solidFill>
                          <a:effectLst/>
                          <a:latin typeface="+mn-lt"/>
                          <a:ea typeface="+mn-ea"/>
                          <a:cs typeface="+mn-cs"/>
                        </a:rPr>
                        <a:t>NOAA(Mitch ) will confirm the person who do NWP double difference for </a:t>
                      </a:r>
                      <a:r>
                        <a:rPr lang="en-US" altLang="zh-CN" sz="2000" b="1" i="0" u="none" strike="noStrike" kern="1200" dirty="0" err="1" smtClean="0">
                          <a:solidFill>
                            <a:schemeClr val="tx1"/>
                          </a:solidFill>
                          <a:effectLst/>
                          <a:latin typeface="+mn-lt"/>
                          <a:ea typeface="+mn-ea"/>
                          <a:cs typeface="+mn-cs"/>
                        </a:rPr>
                        <a:t>Hyperspectral</a:t>
                      </a:r>
                      <a:r>
                        <a:rPr lang="en-US" altLang="zh-CN" sz="2000" b="1" i="0" u="none" strike="noStrike" kern="1200" dirty="0" smtClean="0">
                          <a:solidFill>
                            <a:schemeClr val="tx1"/>
                          </a:solidFill>
                          <a:effectLst/>
                          <a:latin typeface="+mn-lt"/>
                          <a:ea typeface="+mn-ea"/>
                          <a:cs typeface="+mn-cs"/>
                        </a:rPr>
                        <a:t> instruments</a:t>
                      </a: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465956690"/>
                  </a:ext>
                </a:extLst>
              </a:tr>
              <a:tr h="456418">
                <a:tc>
                  <a:txBody>
                    <a:bodyPr/>
                    <a:lstStyle/>
                    <a:p>
                      <a:pPr latinLnBrk="1"/>
                      <a:r>
                        <a:rPr lang="en-US" altLang="ko-KR" sz="2215" kern="1200" dirty="0" smtClean="0">
                          <a:solidFill>
                            <a:schemeClr val="dk1"/>
                          </a:solidFill>
                          <a:effectLst/>
                          <a:latin typeface="+mn-lt"/>
                          <a:ea typeface="+mn-ea"/>
                          <a:cs typeface="+mn-cs"/>
                        </a:rPr>
                        <a:t>A.GIR.2019.7g.2</a:t>
                      </a:r>
                      <a:endParaRPr lang="ko-KR" altLang="en-US" sz="2200" dirty="0"/>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tx1"/>
                          </a:solidFill>
                          <a:effectLst/>
                          <a:latin typeface="+mn-lt"/>
                          <a:ea typeface="+mn-ea"/>
                          <a:cs typeface="+mn-cs"/>
                        </a:rPr>
                        <a:t>Bill from ECMWF will also offer results of NWP double difference for </a:t>
                      </a:r>
                      <a:r>
                        <a:rPr lang="en-US" altLang="zh-CN" sz="2000" b="1" i="0" u="none" strike="noStrike" kern="1200" dirty="0" err="1" smtClean="0">
                          <a:solidFill>
                            <a:schemeClr val="tx1"/>
                          </a:solidFill>
                          <a:effectLst/>
                          <a:latin typeface="+mn-lt"/>
                          <a:ea typeface="+mn-ea"/>
                          <a:cs typeface="+mn-cs"/>
                        </a:rPr>
                        <a:t>Hyperspectral</a:t>
                      </a:r>
                      <a:r>
                        <a:rPr lang="en-US" altLang="zh-CN" sz="2000" b="1" i="0" u="none" strike="noStrike" kern="1200" dirty="0" smtClean="0">
                          <a:solidFill>
                            <a:schemeClr val="tx1"/>
                          </a:solidFill>
                          <a:effectLst/>
                          <a:latin typeface="+mn-lt"/>
                          <a:ea typeface="+mn-ea"/>
                          <a:cs typeface="+mn-cs"/>
                        </a:rPr>
                        <a:t> instruments</a:t>
                      </a:r>
                      <a:endParaRPr lang="ko-KR" altLang="en-US" sz="2000" b="1" i="0" u="none" strike="noStrike" kern="1200" dirty="0">
                        <a:solidFill>
                          <a:schemeClr val="tx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3588733021"/>
                  </a:ext>
                </a:extLst>
              </a:tr>
              <a:tr h="456418">
                <a:tc>
                  <a:txBody>
                    <a:bodyPr/>
                    <a:lstStyle/>
                    <a:p>
                      <a:pPr latinLnBrk="1"/>
                      <a:r>
                        <a:rPr lang="en-US" altLang="zh-CN" sz="2000" b="1" kern="1200" dirty="0" smtClean="0">
                          <a:solidFill>
                            <a:schemeClr val="dk1"/>
                          </a:solidFill>
                          <a:effectLst/>
                          <a:latin typeface="+mn-lt"/>
                          <a:ea typeface="+mn-ea"/>
                          <a:cs typeface="+mn-cs"/>
                        </a:rPr>
                        <a:t>A.GIR.2019.7i.1</a:t>
                      </a:r>
                      <a:endParaRPr lang="ko-KR" altLang="en-US" sz="2200" dirty="0"/>
                    </a:p>
                  </a:txBody>
                  <a:tcPr marL="112542" marR="112542" marT="56271" marB="56271"/>
                </a:tc>
                <a:tc>
                  <a:txBody>
                    <a:bodyPr/>
                    <a:lstStyle/>
                    <a:p>
                      <a:pPr latinLnBrk="1"/>
                      <a:r>
                        <a:rPr lang="en-US" altLang="zh-CN" sz="2215" kern="1200" dirty="0" smtClean="0">
                          <a:solidFill>
                            <a:schemeClr val="dk1"/>
                          </a:solidFill>
                          <a:effectLst/>
                          <a:latin typeface="+mn-lt"/>
                          <a:ea typeface="+mn-ea"/>
                          <a:cs typeface="+mn-cs"/>
                        </a:rPr>
                        <a:t> </a:t>
                      </a:r>
                      <a:r>
                        <a:rPr lang="en-US" altLang="zh-CN" sz="2215" kern="1200" dirty="0" err="1" smtClean="0">
                          <a:solidFill>
                            <a:schemeClr val="dk1"/>
                          </a:solidFill>
                          <a:effectLst/>
                          <a:latin typeface="+mn-lt"/>
                          <a:ea typeface="+mn-ea"/>
                          <a:cs typeface="+mn-cs"/>
                        </a:rPr>
                        <a:t>Minu</a:t>
                      </a:r>
                      <a:r>
                        <a:rPr lang="en-US" altLang="zh-CN" sz="2215" kern="1200" dirty="0" smtClean="0">
                          <a:solidFill>
                            <a:schemeClr val="dk1"/>
                          </a:solidFill>
                          <a:effectLst/>
                          <a:latin typeface="+mn-lt"/>
                          <a:ea typeface="+mn-ea"/>
                          <a:cs typeface="+mn-cs"/>
                        </a:rPr>
                        <a:t> </a:t>
                      </a:r>
                      <a:r>
                        <a:rPr lang="en-US" altLang="zh-CN" sz="2215" kern="1200" dirty="0" err="1" smtClean="0">
                          <a:solidFill>
                            <a:schemeClr val="dk1"/>
                          </a:solidFill>
                          <a:effectLst/>
                          <a:latin typeface="+mn-lt"/>
                          <a:ea typeface="+mn-ea"/>
                          <a:cs typeface="+mn-cs"/>
                        </a:rPr>
                        <a:t>Gu</a:t>
                      </a:r>
                      <a:r>
                        <a:rPr lang="en-US" altLang="zh-CN" sz="2215" kern="1200" dirty="0" smtClean="0">
                          <a:solidFill>
                            <a:schemeClr val="dk1"/>
                          </a:solidFill>
                          <a:effectLst/>
                          <a:latin typeface="+mn-lt"/>
                          <a:ea typeface="+mn-ea"/>
                          <a:cs typeface="+mn-cs"/>
                        </a:rPr>
                        <a:t> (KMA) to check whether homogeneity tests limit cold end of dynamic range for WV and SWIR channels.</a:t>
                      </a:r>
                      <a:endParaRPr lang="ko-KR" altLang="en-US" sz="2200"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291775094"/>
                  </a:ext>
                </a:extLst>
              </a:tr>
              <a:tr h="456418">
                <a:tc>
                  <a:txBody>
                    <a:bodyPr/>
                    <a:lstStyle/>
                    <a:p>
                      <a:pPr latinLnBrk="1"/>
                      <a:r>
                        <a:rPr lang="en-US" altLang="zh-CN" sz="2000" b="1" i="0" u="none" strike="noStrike" kern="1200" dirty="0" smtClean="0">
                          <a:solidFill>
                            <a:schemeClr val="dk1"/>
                          </a:solidFill>
                          <a:effectLst/>
                          <a:latin typeface="+mn-lt"/>
                          <a:ea typeface="+mn-ea"/>
                          <a:cs typeface="+mn-cs"/>
                        </a:rPr>
                        <a:t>A.GIR.2019.7j.1</a:t>
                      </a:r>
                      <a:endParaRPr lang="ko-KR" altLang="en-US" sz="2200" dirty="0"/>
                    </a:p>
                  </a:txBody>
                  <a:tcPr marL="112542" marR="112542" marT="56271" marB="56271"/>
                </a:tc>
                <a:tc>
                  <a:txBody>
                    <a:bodyPr/>
                    <a:lstStyle/>
                    <a:p>
                      <a:pPr latinLnBrk="1"/>
                      <a:r>
                        <a:rPr lang="en-US" altLang="zh-CN" sz="2215" b="0" i="0" u="none" strike="noStrike" kern="1200" dirty="0" err="1" smtClean="0">
                          <a:solidFill>
                            <a:schemeClr val="dk1"/>
                          </a:solidFill>
                          <a:effectLst/>
                          <a:latin typeface="+mn-lt"/>
                          <a:ea typeface="+mn-ea"/>
                          <a:cs typeface="+mn-cs"/>
                        </a:rPr>
                        <a:t>Likun</a:t>
                      </a:r>
                      <a:r>
                        <a:rPr lang="en-US" altLang="zh-CN" sz="2215" b="0" i="0" u="none" strike="noStrike" kern="1200" dirty="0" smtClean="0">
                          <a:solidFill>
                            <a:schemeClr val="dk1"/>
                          </a:solidFill>
                          <a:effectLst/>
                          <a:latin typeface="+mn-lt"/>
                          <a:ea typeface="+mn-ea"/>
                          <a:cs typeface="+mn-cs"/>
                        </a:rPr>
                        <a:t> Wang (NOAA) to check "massive means" method to compare </a:t>
                      </a:r>
                      <a:r>
                        <a:rPr lang="en-US" altLang="zh-CN" sz="2215" b="0" i="0" u="none" strike="noStrike" kern="1200" dirty="0" err="1" smtClean="0">
                          <a:solidFill>
                            <a:schemeClr val="dk1"/>
                          </a:solidFill>
                          <a:effectLst/>
                          <a:latin typeface="+mn-lt"/>
                          <a:ea typeface="+mn-ea"/>
                          <a:cs typeface="+mn-cs"/>
                        </a:rPr>
                        <a:t>CrIS</a:t>
                      </a:r>
                      <a:r>
                        <a:rPr lang="en-US" altLang="zh-CN" sz="2215" b="0" i="0" u="none" strike="noStrike" kern="1200" dirty="0" smtClean="0">
                          <a:solidFill>
                            <a:schemeClr val="dk1"/>
                          </a:solidFill>
                          <a:effectLst/>
                          <a:latin typeface="+mn-lt"/>
                          <a:ea typeface="+mn-ea"/>
                          <a:cs typeface="+mn-cs"/>
                        </a:rPr>
                        <a:t> on SNPP and N20.</a:t>
                      </a:r>
                      <a:endParaRPr lang="ko-KR" altLang="en-US" sz="2200"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0005"/>
                  </a:ext>
                </a:extLst>
              </a:tr>
              <a:tr h="456418">
                <a:tc>
                  <a:txBody>
                    <a:bodyPr/>
                    <a:lstStyle/>
                    <a:p>
                      <a:pPr latinLnBrk="1"/>
                      <a:endParaRPr lang="ko-KR" altLang="en-US" sz="2200" dirty="0"/>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393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(IR-sub group)-2/3</a:t>
            </a:r>
            <a:endParaRPr lang="en-GB" b="1" dirty="0">
              <a:latin typeface="Arial" panose="020B0604020202020204" pitchFamily="34" charset="0"/>
              <a:cs typeface="Arial" panose="020B0604020202020204" pitchFamily="34" charset="0"/>
            </a:endParaRPr>
          </a:p>
        </p:txBody>
      </p:sp>
      <p:graphicFrame>
        <p:nvGraphicFramePr>
          <p:cNvPr id="6" name="내용 개체 틀 6"/>
          <p:cNvGraphicFramePr>
            <a:graphicFrameLocks noGrp="1"/>
          </p:cNvGraphicFramePr>
          <p:nvPr>
            <p:ph idx="1"/>
            <p:extLst>
              <p:ext uri="{D42A27DB-BD31-4B8C-83A1-F6EECF244321}">
                <p14:modId xmlns:p14="http://schemas.microsoft.com/office/powerpoint/2010/main" val="3097381234"/>
              </p:ext>
            </p:extLst>
          </p:nvPr>
        </p:nvGraphicFramePr>
        <p:xfrm>
          <a:off x="367924" y="1001192"/>
          <a:ext cx="11340372" cy="5430132"/>
        </p:xfrm>
        <a:graphic>
          <a:graphicData uri="http://schemas.openxmlformats.org/drawingml/2006/table">
            <a:tbl>
              <a:tblPr firstRow="1" bandRow="1">
                <a:tableStyleId>{5C22544A-7EE6-4342-B048-85BDC9FD1C3A}</a:tableStyleId>
              </a:tblPr>
              <a:tblGrid>
                <a:gridCol w="2467687">
                  <a:extLst>
                    <a:ext uri="{9D8B030D-6E8A-4147-A177-3AD203B41FA5}">
                      <a16:colId xmlns:a16="http://schemas.microsoft.com/office/drawing/2014/main" val="4005887409"/>
                    </a:ext>
                  </a:extLst>
                </a:gridCol>
                <a:gridCol w="6795406">
                  <a:extLst>
                    <a:ext uri="{9D8B030D-6E8A-4147-A177-3AD203B41FA5}">
                      <a16:colId xmlns:a16="http://schemas.microsoft.com/office/drawing/2014/main" val="3702454843"/>
                    </a:ext>
                  </a:extLst>
                </a:gridCol>
                <a:gridCol w="2077279">
                  <a:extLst>
                    <a:ext uri="{9D8B030D-6E8A-4147-A177-3AD203B41FA5}">
                      <a16:colId xmlns:a16="http://schemas.microsoft.com/office/drawing/2014/main" val="794643419"/>
                    </a:ext>
                  </a:extLst>
                </a:gridCol>
              </a:tblGrid>
              <a:tr h="456418">
                <a:tc>
                  <a:txBody>
                    <a:bodyPr/>
                    <a:lstStyle/>
                    <a:p>
                      <a:pPr latinLnBrk="1"/>
                      <a:r>
                        <a:rPr lang="en-US" altLang="zh-CN" sz="2215" kern="1200" dirty="0" smtClean="0">
                          <a:solidFill>
                            <a:schemeClr val="dk1"/>
                          </a:solidFill>
                          <a:effectLst/>
                          <a:latin typeface="+mn-lt"/>
                          <a:ea typeface="+mn-ea"/>
                          <a:cs typeface="+mn-cs"/>
                        </a:rPr>
                        <a:t>A.GIR.2019.7k.1: </a:t>
                      </a:r>
                      <a:endParaRPr lang="ko-KR" altLang="en-US" sz="2215" kern="1200" dirty="0">
                        <a:solidFill>
                          <a:schemeClr val="dk1"/>
                        </a:solidFill>
                        <a:effectLst/>
                        <a:latin typeface="+mn-lt"/>
                        <a:ea typeface="+mn-ea"/>
                        <a:cs typeface="+mn-cs"/>
                      </a:endParaRPr>
                    </a:p>
                  </a:txBody>
                  <a:tcPr marL="112542" marR="112542" marT="56271" marB="56271"/>
                </a:tc>
                <a:tc>
                  <a:txBody>
                    <a:bodyPr/>
                    <a:lstStyle/>
                    <a:p>
                      <a:pPr latinLnBrk="1"/>
                      <a:r>
                        <a:rPr lang="en-US" altLang="zh-CN" sz="2400" b="0" kern="1200" dirty="0" smtClean="0">
                          <a:solidFill>
                            <a:schemeClr val="dk1"/>
                          </a:solidFill>
                          <a:effectLst/>
                          <a:latin typeface="+mn-lt"/>
                          <a:ea typeface="+mn-ea"/>
                          <a:cs typeface="+mn-cs"/>
                        </a:rPr>
                        <a:t>NOAA (</a:t>
                      </a:r>
                      <a:r>
                        <a:rPr lang="en-US" altLang="zh-CN" sz="2400" b="0" kern="1200" dirty="0" err="1" smtClean="0">
                          <a:solidFill>
                            <a:schemeClr val="dk1"/>
                          </a:solidFill>
                          <a:effectLst/>
                          <a:latin typeface="+mn-lt"/>
                          <a:ea typeface="+mn-ea"/>
                          <a:cs typeface="+mn-cs"/>
                        </a:rPr>
                        <a:t>Fangfang</a:t>
                      </a:r>
                      <a:r>
                        <a:rPr lang="en-US" altLang="zh-CN" sz="2400" b="0" kern="1200" dirty="0" smtClean="0">
                          <a:solidFill>
                            <a:schemeClr val="dk1"/>
                          </a:solidFill>
                          <a:effectLst/>
                          <a:latin typeface="+mn-lt"/>
                          <a:ea typeface="+mn-ea"/>
                          <a:cs typeface="+mn-cs"/>
                        </a:rPr>
                        <a:t> Yu) generates GSICS correction for GOES-16 and -17 correction coefficients. NOAA to generate NRTC &amp; RAC for ABI</a:t>
                      </a:r>
                      <a:endParaRPr lang="ko-KR" altLang="en-US" sz="2400" b="0" kern="1200" dirty="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2331843043"/>
                  </a:ext>
                </a:extLst>
              </a:tr>
              <a:tr h="456418">
                <a:tc>
                  <a:txBody>
                    <a:bodyPr/>
                    <a:lstStyle/>
                    <a:p>
                      <a:pPr latinLnBrk="1"/>
                      <a:r>
                        <a:rPr lang="en-US" altLang="ko-KR" sz="2215" kern="1200" dirty="0" smtClean="0">
                          <a:solidFill>
                            <a:schemeClr val="dk1"/>
                          </a:solidFill>
                          <a:effectLst/>
                          <a:latin typeface="+mn-lt"/>
                          <a:ea typeface="+mn-ea"/>
                          <a:cs typeface="+mn-cs"/>
                        </a:rPr>
                        <a:t>R.GIR.2019.7k.1</a:t>
                      </a:r>
                      <a:endParaRPr lang="ko-KR" altLang="en-US" sz="2215"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0" hangingPunct="1">
                        <a:lnSpc>
                          <a:spcPct val="100000"/>
                        </a:lnSpc>
                        <a:spcBef>
                          <a:spcPts val="0"/>
                        </a:spcBef>
                        <a:spcAft>
                          <a:spcPts val="0"/>
                        </a:spcAft>
                        <a:buClrTx/>
                        <a:buSzTx/>
                        <a:buFontTx/>
                        <a:buNone/>
                        <a:tabLst/>
                        <a:defRPr/>
                      </a:pPr>
                      <a:r>
                        <a:rPr lang="en-US" altLang="zh-CN" sz="2400" kern="1200" dirty="0" smtClean="0">
                          <a:solidFill>
                            <a:schemeClr val="dk1"/>
                          </a:solidFill>
                          <a:effectLst/>
                          <a:latin typeface="+mn-lt"/>
                          <a:ea typeface="+mn-ea"/>
                          <a:cs typeface="+mn-cs"/>
                        </a:rPr>
                        <a:t>Switch to IASI-B </a:t>
                      </a:r>
                      <a:r>
                        <a:rPr lang="en-US" altLang="zh-CN" sz="2400" kern="1200" dirty="0" err="1" smtClean="0">
                          <a:solidFill>
                            <a:schemeClr val="dk1"/>
                          </a:solidFill>
                          <a:effectLst/>
                          <a:latin typeface="+mn-lt"/>
                          <a:ea typeface="+mn-ea"/>
                          <a:cs typeface="+mn-cs"/>
                        </a:rPr>
                        <a:t>asap</a:t>
                      </a:r>
                      <a:r>
                        <a:rPr lang="en-US" altLang="zh-CN" sz="2400" kern="1200" dirty="0" smtClean="0">
                          <a:solidFill>
                            <a:schemeClr val="dk1"/>
                          </a:solidFill>
                          <a:effectLst/>
                          <a:latin typeface="+mn-lt"/>
                          <a:ea typeface="+mn-ea"/>
                          <a:cs typeface="+mn-cs"/>
                        </a:rPr>
                        <a:t> as Anchor reference for NRTC and RAC products</a:t>
                      </a:r>
                      <a:endParaRPr lang="ko-KR" altLang="en-US" sz="2400" kern="1200" dirty="0" smtClean="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804978878"/>
                  </a:ext>
                </a:extLst>
              </a:tr>
              <a:tr h="456418">
                <a:tc>
                  <a:txBody>
                    <a:bodyPr/>
                    <a:lstStyle/>
                    <a:p>
                      <a:pPr latinLnBrk="1"/>
                      <a:r>
                        <a:rPr lang="en-US" altLang="zh-CN" sz="2215" kern="1200" dirty="0" smtClean="0">
                          <a:solidFill>
                            <a:schemeClr val="dk1"/>
                          </a:solidFill>
                          <a:effectLst/>
                          <a:latin typeface="+mn-lt"/>
                          <a:ea typeface="+mn-ea"/>
                          <a:cs typeface="+mn-cs"/>
                        </a:rPr>
                        <a:t>A.GIR.2019.7k.1 </a:t>
                      </a:r>
                      <a:endParaRPr lang="ko-KR" altLang="en-US" sz="2215"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kern="1200" dirty="0" smtClean="0">
                          <a:solidFill>
                            <a:schemeClr val="dk1"/>
                          </a:solidFill>
                          <a:effectLst/>
                          <a:latin typeface="+mn-lt"/>
                          <a:ea typeface="+mn-ea"/>
                          <a:cs typeface="+mn-cs"/>
                        </a:rPr>
                        <a:t>Yusuke </a:t>
                      </a:r>
                      <a:r>
                        <a:rPr lang="en-US" altLang="zh-CN" sz="2400" kern="1200" dirty="0" err="1" smtClean="0">
                          <a:solidFill>
                            <a:schemeClr val="dk1"/>
                          </a:solidFill>
                          <a:effectLst/>
                          <a:latin typeface="+mn-lt"/>
                          <a:ea typeface="+mn-ea"/>
                          <a:cs typeface="+mn-cs"/>
                        </a:rPr>
                        <a:t>Yogo</a:t>
                      </a:r>
                      <a:r>
                        <a:rPr lang="en-US" altLang="zh-CN" sz="2400" kern="1200" dirty="0" smtClean="0">
                          <a:solidFill>
                            <a:schemeClr val="dk1"/>
                          </a:solidFill>
                          <a:effectLst/>
                          <a:latin typeface="+mn-lt"/>
                          <a:ea typeface="+mn-ea"/>
                          <a:cs typeface="+mn-cs"/>
                        </a:rPr>
                        <a:t> investigates the weighting regression when switching X and Y. </a:t>
                      </a:r>
                      <a:endParaRPr lang="ko-KR" altLang="en-US" sz="2400" kern="1200" dirty="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465956690"/>
                  </a:ext>
                </a:extLst>
              </a:tr>
              <a:tr h="456418">
                <a:tc>
                  <a:txBody>
                    <a:bodyPr/>
                    <a:lstStyle/>
                    <a:p>
                      <a:pPr latinLnBrk="1"/>
                      <a:r>
                        <a:rPr lang="en-US" altLang="zh-CN" sz="2215" kern="1200" dirty="0" smtClean="0">
                          <a:solidFill>
                            <a:schemeClr val="dk1"/>
                          </a:solidFill>
                          <a:effectLst/>
                          <a:latin typeface="+mn-lt"/>
                          <a:ea typeface="+mn-ea"/>
                          <a:cs typeface="+mn-cs"/>
                        </a:rPr>
                        <a:t>A.GIR.2019.7k.2</a:t>
                      </a:r>
                      <a:endParaRPr lang="ko-KR" altLang="en-US" sz="2215"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kern="1200" dirty="0" smtClean="0">
                          <a:solidFill>
                            <a:schemeClr val="dk1"/>
                          </a:solidFill>
                          <a:effectLst/>
                          <a:latin typeface="+mn-lt"/>
                          <a:ea typeface="+mn-ea"/>
                          <a:cs typeface="+mn-cs"/>
                        </a:rPr>
                        <a:t>Fred </a:t>
                      </a:r>
                      <a:r>
                        <a:rPr lang="en-US" altLang="zh-CN" sz="2400" kern="1200" dirty="0" err="1" smtClean="0">
                          <a:solidFill>
                            <a:schemeClr val="dk1"/>
                          </a:solidFill>
                          <a:effectLst/>
                          <a:latin typeface="+mn-lt"/>
                          <a:ea typeface="+mn-ea"/>
                          <a:cs typeface="+mn-cs"/>
                        </a:rPr>
                        <a:t>wu</a:t>
                      </a:r>
                      <a:r>
                        <a:rPr lang="en-US" altLang="zh-CN" sz="2400" kern="1200" dirty="0" smtClean="0">
                          <a:solidFill>
                            <a:schemeClr val="dk1"/>
                          </a:solidFill>
                          <a:effectLst/>
                          <a:latin typeface="+mn-lt"/>
                          <a:ea typeface="+mn-ea"/>
                          <a:cs typeface="+mn-cs"/>
                        </a:rPr>
                        <a:t> shares the conference paper on spectral adjustment during the web meeting.</a:t>
                      </a:r>
                      <a:endParaRPr lang="ko-KR" altLang="en-US" sz="2400" kern="1200" dirty="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0003"/>
                  </a:ext>
                </a:extLst>
              </a:tr>
              <a:tr h="456418">
                <a:tc>
                  <a:txBody>
                    <a:bodyPr/>
                    <a:lstStyle/>
                    <a:p>
                      <a:pPr latinLnBrk="1"/>
                      <a:r>
                        <a:rPr lang="en-US" altLang="zh-CN" sz="2215" kern="1200" dirty="0" smtClean="0">
                          <a:solidFill>
                            <a:schemeClr val="dk1"/>
                          </a:solidFill>
                          <a:effectLst/>
                          <a:latin typeface="+mn-lt"/>
                          <a:ea typeface="+mn-ea"/>
                          <a:cs typeface="+mn-cs"/>
                        </a:rPr>
                        <a:t>A.GIR.2019.7s.1: </a:t>
                      </a:r>
                      <a:endParaRPr lang="ko-KR" altLang="en-US" sz="2215" kern="1200" dirty="0">
                        <a:solidFill>
                          <a:schemeClr val="dk1"/>
                        </a:solidFill>
                        <a:effectLst/>
                        <a:latin typeface="+mn-lt"/>
                        <a:ea typeface="+mn-ea"/>
                        <a:cs typeface="+mn-cs"/>
                      </a:endParaRPr>
                    </a:p>
                  </a:txBody>
                  <a:tcPr marL="112542" marR="112542" marT="56271" marB="56271"/>
                </a:tc>
                <a:tc>
                  <a:txBody>
                    <a:bodyPr/>
                    <a:lstStyle/>
                    <a:p>
                      <a:r>
                        <a:rPr lang="en-US" altLang="zh-CN" sz="2400" kern="1200" dirty="0" smtClean="0">
                          <a:solidFill>
                            <a:schemeClr val="dk1"/>
                          </a:solidFill>
                          <a:effectLst/>
                          <a:latin typeface="+mn-lt"/>
                          <a:ea typeface="+mn-ea"/>
                          <a:cs typeface="+mn-cs"/>
                        </a:rPr>
                        <a:t>CMA will propose a baseline GEO-GEO algorithm through a FY-2 and FY-4 inter-comparison. </a:t>
                      </a: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0004"/>
                  </a:ext>
                </a:extLst>
              </a:tr>
              <a:tr h="456418">
                <a:tc>
                  <a:txBody>
                    <a:bodyPr/>
                    <a:lstStyle/>
                    <a:p>
                      <a:pPr latinLnBrk="1"/>
                      <a:r>
                        <a:rPr lang="en-US" altLang="zh-CN" sz="2215" kern="1200" dirty="0" smtClean="0">
                          <a:solidFill>
                            <a:schemeClr val="dk1"/>
                          </a:solidFill>
                          <a:effectLst/>
                          <a:latin typeface="+mn-lt"/>
                          <a:ea typeface="+mn-ea"/>
                          <a:cs typeface="+mn-cs"/>
                        </a:rPr>
                        <a:t>A.GIR.2019.7s.2:</a:t>
                      </a:r>
                      <a:endParaRPr lang="ko-KR" altLang="en-US" sz="2215"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kern="1200" dirty="0" smtClean="0">
                          <a:solidFill>
                            <a:schemeClr val="dk1"/>
                          </a:solidFill>
                          <a:effectLst/>
                          <a:latin typeface="+mn-lt"/>
                          <a:ea typeface="+mn-ea"/>
                          <a:cs typeface="+mn-cs"/>
                        </a:rPr>
                        <a:t> Tim will set up the web meeting to discuss GEO-GEO algorithms. </a:t>
                      </a:r>
                      <a:endParaRPr lang="ko-KR" altLang="en-US" sz="2400" kern="1200" dirty="0" smtClean="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1189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4" name="내용 개체 틀 6"/>
          <p:cNvGraphicFramePr>
            <a:graphicFrameLocks/>
          </p:cNvGraphicFramePr>
          <p:nvPr>
            <p:extLst>
              <p:ext uri="{D42A27DB-BD31-4B8C-83A1-F6EECF244321}">
                <p14:modId xmlns:p14="http://schemas.microsoft.com/office/powerpoint/2010/main" val="2173917494"/>
              </p:ext>
            </p:extLst>
          </p:nvPr>
        </p:nvGraphicFramePr>
        <p:xfrm>
          <a:off x="367924" y="1178169"/>
          <a:ext cx="11611257" cy="2363022"/>
        </p:xfrm>
        <a:graphic>
          <a:graphicData uri="http://schemas.openxmlformats.org/drawingml/2006/table">
            <a:tbl>
              <a:tblPr firstRow="1" bandRow="1">
                <a:tableStyleId>{5C22544A-7EE6-4342-B048-85BDC9FD1C3A}</a:tableStyleId>
              </a:tblPr>
              <a:tblGrid>
                <a:gridCol w="2497939">
                  <a:extLst>
                    <a:ext uri="{9D8B030D-6E8A-4147-A177-3AD203B41FA5}">
                      <a16:colId xmlns:a16="http://schemas.microsoft.com/office/drawing/2014/main" val="4005887409"/>
                    </a:ext>
                  </a:extLst>
                </a:gridCol>
                <a:gridCol w="7114478">
                  <a:extLst>
                    <a:ext uri="{9D8B030D-6E8A-4147-A177-3AD203B41FA5}">
                      <a16:colId xmlns:a16="http://schemas.microsoft.com/office/drawing/2014/main" val="3702454843"/>
                    </a:ext>
                  </a:extLst>
                </a:gridCol>
                <a:gridCol w="804125">
                  <a:extLst>
                    <a:ext uri="{9D8B030D-6E8A-4147-A177-3AD203B41FA5}">
                      <a16:colId xmlns:a16="http://schemas.microsoft.com/office/drawing/2014/main" val="3436900274"/>
                    </a:ext>
                  </a:extLst>
                </a:gridCol>
                <a:gridCol w="1194715">
                  <a:extLst>
                    <a:ext uri="{9D8B030D-6E8A-4147-A177-3AD203B41FA5}">
                      <a16:colId xmlns:a16="http://schemas.microsoft.com/office/drawing/2014/main" val="794643419"/>
                    </a:ext>
                  </a:extLst>
                </a:gridCol>
              </a:tblGrid>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b="1" i="0" u="none" strike="noStrike" kern="1200" dirty="0" smtClean="0">
                          <a:solidFill>
                            <a:schemeClr val="tx1"/>
                          </a:solidFill>
                          <a:effectLst/>
                          <a:latin typeface="+mn-lt"/>
                          <a:ea typeface="+mn-ea"/>
                          <a:cs typeface="+mn-cs"/>
                        </a:rPr>
                        <a:t> A.GIR.2019.7u.1: </a:t>
                      </a:r>
                      <a:endParaRPr lang="ko-KR" altLang="en-US" sz="2400" b="1" i="0" u="none" strike="noStrike" kern="1200" dirty="0" smtClean="0">
                        <a:solidFill>
                          <a:schemeClr val="tx1"/>
                        </a:solidFill>
                        <a:effectLst/>
                        <a:latin typeface="+mn-lt"/>
                        <a:ea typeface="+mn-ea"/>
                        <a:cs typeface="+mn-cs"/>
                      </a:endParaRPr>
                    </a:p>
                  </a:txBody>
                  <a:tcPr marL="112542" marR="112542" marT="56271" marB="56271"/>
                </a:tc>
                <a:tc>
                  <a:txBody>
                    <a:bodyPr/>
                    <a:lstStyle/>
                    <a:p>
                      <a:r>
                        <a:rPr lang="en-US" altLang="zh-CN" sz="2215" b="1" kern="1200" dirty="0" err="1" smtClean="0">
                          <a:solidFill>
                            <a:schemeClr val="tx1"/>
                          </a:solidFill>
                          <a:effectLst/>
                          <a:latin typeface="+mn-lt"/>
                          <a:ea typeface="+mn-ea"/>
                          <a:cs typeface="+mn-cs"/>
                        </a:rPr>
                        <a:t>Fangfang</a:t>
                      </a:r>
                      <a:r>
                        <a:rPr lang="en-US" altLang="zh-CN" sz="2215" b="1" kern="1200" dirty="0" smtClean="0">
                          <a:solidFill>
                            <a:schemeClr val="tx1"/>
                          </a:solidFill>
                          <a:effectLst/>
                          <a:latin typeface="+mn-lt"/>
                          <a:ea typeface="+mn-ea"/>
                          <a:cs typeface="+mn-cs"/>
                        </a:rPr>
                        <a:t> to work with KMA to extend 3.9 micron cold bias analysis to AMI.</a:t>
                      </a:r>
                      <a:endParaRPr lang="ko-KR" altLang="en-US" sz="2215" b="1" kern="1200" dirty="0">
                        <a:solidFill>
                          <a:schemeClr val="tx1"/>
                        </a:solidFill>
                        <a:effectLst/>
                        <a:latin typeface="+mn-lt"/>
                        <a:ea typeface="+mn-ea"/>
                        <a:cs typeface="+mn-cs"/>
                      </a:endParaRPr>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2331843043"/>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b="1" i="0" u="none" strike="sngStrike" kern="1200" dirty="0" smtClean="0">
                          <a:solidFill>
                            <a:schemeClr val="tx1"/>
                          </a:solidFill>
                          <a:effectLst/>
                          <a:latin typeface="+mn-lt"/>
                          <a:ea typeface="+mn-ea"/>
                          <a:cs typeface="+mn-cs"/>
                        </a:rPr>
                        <a:t>A.GIR.2019.7u.2: </a:t>
                      </a:r>
                      <a:endParaRPr lang="ko-KR" altLang="en-US" sz="2400" b="1" i="0" u="none" strike="sngStrike" kern="1200" dirty="0" smtClean="0">
                        <a:solidFill>
                          <a:schemeClr val="tx1"/>
                        </a:solidFill>
                        <a:effectLst/>
                        <a:latin typeface="+mn-lt"/>
                        <a:ea typeface="+mn-ea"/>
                        <a:cs typeface="+mn-cs"/>
                      </a:endParaRPr>
                    </a:p>
                  </a:txBody>
                  <a:tcPr marL="112542" marR="112542" marT="56271" marB="56271"/>
                </a:tc>
                <a:tc>
                  <a:txBody>
                    <a:bodyPr/>
                    <a:lstStyle/>
                    <a:p>
                      <a:pPr latinLnBrk="1"/>
                      <a:r>
                        <a:rPr lang="en-US" altLang="zh-CN" sz="2215" b="1" strike="sngStrike" kern="1200" dirty="0" err="1" smtClean="0">
                          <a:solidFill>
                            <a:schemeClr val="tx1"/>
                          </a:solidFill>
                          <a:effectLst/>
                          <a:latin typeface="+mn-lt"/>
                          <a:ea typeface="+mn-ea"/>
                          <a:cs typeface="+mn-cs"/>
                        </a:rPr>
                        <a:t>Likun</a:t>
                      </a:r>
                      <a:r>
                        <a:rPr lang="en-US" altLang="zh-CN" sz="2215" b="1" strike="sngStrike" kern="1200" dirty="0" smtClean="0">
                          <a:solidFill>
                            <a:schemeClr val="tx1"/>
                          </a:solidFill>
                          <a:effectLst/>
                          <a:latin typeface="+mn-lt"/>
                          <a:ea typeface="+mn-ea"/>
                          <a:cs typeface="+mn-cs"/>
                        </a:rPr>
                        <a:t> to investigate ABI resampling issue with VIIRS if GOES-R team can provide the spatial kernel functions.</a:t>
                      </a:r>
                      <a:endParaRPr lang="ko-KR" altLang="en-US" sz="2215" b="1" strike="sngStrike" kern="1200" dirty="0">
                        <a:solidFill>
                          <a:schemeClr val="tx1"/>
                        </a:solidFill>
                        <a:effectLst/>
                        <a:latin typeface="+mn-lt"/>
                        <a:ea typeface="+mn-ea"/>
                        <a:cs typeface="+mn-cs"/>
                      </a:endParaRPr>
                    </a:p>
                  </a:txBody>
                  <a:tcPr marL="112542" marR="112542" marT="56271" marB="56271"/>
                </a:tc>
                <a:tc>
                  <a:txBody>
                    <a:bodyPr/>
                    <a:lstStyle/>
                    <a:p>
                      <a:pPr latinLnBrk="1"/>
                      <a:endParaRPr lang="ko-KR" altLang="en-US" sz="2200" strike="sngStrike"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804978878"/>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400" b="1" i="0" u="none" strike="noStrike" kern="1200" dirty="0" smtClean="0">
                          <a:solidFill>
                            <a:schemeClr val="tx1"/>
                          </a:solidFill>
                          <a:effectLst/>
                          <a:latin typeface="+mn-lt"/>
                          <a:ea typeface="+mn-ea"/>
                          <a:cs typeface="+mn-cs"/>
                        </a:rPr>
                        <a:t>A.GIR.2019.7v.1: </a:t>
                      </a:r>
                      <a:endParaRPr lang="ko-KR" altLang="en-US" sz="2400" b="1" i="0" u="none" strike="noStrike" kern="1200" dirty="0" smtClean="0">
                        <a:solidFill>
                          <a:schemeClr val="tx1"/>
                        </a:solidFill>
                        <a:effectLst/>
                        <a:latin typeface="+mn-lt"/>
                        <a:ea typeface="+mn-ea"/>
                        <a:cs typeface="+mn-cs"/>
                      </a:endParaRPr>
                    </a:p>
                  </a:txBody>
                  <a:tcPr marL="112542" marR="112542" marT="56271" marB="56271"/>
                </a:tc>
                <a:tc>
                  <a:txBody>
                    <a:bodyPr/>
                    <a:lstStyle/>
                    <a:p>
                      <a:pPr latinLnBrk="1"/>
                      <a:r>
                        <a:rPr lang="en-US" altLang="zh-CN" sz="2215" b="1" kern="1200" dirty="0" err="1" smtClean="0">
                          <a:solidFill>
                            <a:schemeClr val="tx1"/>
                          </a:solidFill>
                          <a:effectLst/>
                          <a:latin typeface="+mn-lt"/>
                          <a:ea typeface="+mn-ea"/>
                          <a:cs typeface="+mn-cs"/>
                        </a:rPr>
                        <a:t>Hui</a:t>
                      </a:r>
                      <a:r>
                        <a:rPr lang="en-US" altLang="zh-CN" sz="2215" b="1" kern="1200" dirty="0" smtClean="0">
                          <a:solidFill>
                            <a:schemeClr val="tx1"/>
                          </a:solidFill>
                          <a:effectLst/>
                          <a:latin typeface="+mn-lt"/>
                          <a:ea typeface="+mn-ea"/>
                          <a:cs typeface="+mn-cs"/>
                        </a:rPr>
                        <a:t> </a:t>
                      </a:r>
                      <a:r>
                        <a:rPr lang="en-US" altLang="zh-CN" sz="2215" b="1" kern="1200" dirty="0" err="1" smtClean="0">
                          <a:solidFill>
                            <a:schemeClr val="tx1"/>
                          </a:solidFill>
                          <a:effectLst/>
                          <a:latin typeface="+mn-lt"/>
                          <a:ea typeface="+mn-ea"/>
                          <a:cs typeface="+mn-cs"/>
                        </a:rPr>
                        <a:t>Xu</a:t>
                      </a:r>
                      <a:r>
                        <a:rPr lang="en-US" altLang="zh-CN" sz="2215" b="1" kern="1200" dirty="0" smtClean="0">
                          <a:solidFill>
                            <a:schemeClr val="tx1"/>
                          </a:solidFill>
                          <a:effectLst/>
                          <a:latin typeface="+mn-lt"/>
                          <a:ea typeface="+mn-ea"/>
                          <a:cs typeface="+mn-cs"/>
                        </a:rPr>
                        <a:t> to develop IASI SW extension based on cloudy </a:t>
                      </a:r>
                      <a:r>
                        <a:rPr lang="en-US" altLang="zh-CN" sz="2215" b="1" strike="sngStrike" kern="1200" dirty="0" smtClean="0">
                          <a:solidFill>
                            <a:schemeClr val="tx1"/>
                          </a:solidFill>
                          <a:effectLst/>
                          <a:latin typeface="+mn-lt"/>
                          <a:ea typeface="+mn-ea"/>
                          <a:cs typeface="+mn-cs"/>
                        </a:rPr>
                        <a:t>and land</a:t>
                      </a:r>
                      <a:r>
                        <a:rPr lang="en-US" altLang="zh-CN" sz="2215" b="1" kern="1200" dirty="0" smtClean="0">
                          <a:solidFill>
                            <a:schemeClr val="tx1"/>
                          </a:solidFill>
                          <a:effectLst/>
                          <a:latin typeface="+mn-lt"/>
                          <a:ea typeface="+mn-ea"/>
                          <a:cs typeface="+mn-cs"/>
                        </a:rPr>
                        <a:t> scenes (in addition to clear oceans)</a:t>
                      </a:r>
                      <a:endParaRPr lang="ko-KR" altLang="en-US" sz="2215" b="1" kern="1200" dirty="0">
                        <a:solidFill>
                          <a:schemeClr val="tx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465956690"/>
                  </a:ext>
                </a:extLst>
              </a:tr>
            </a:tbl>
          </a:graphicData>
        </a:graphic>
      </p:graphicFrame>
      <p:sp>
        <p:nvSpPr>
          <p:cNvPr id="5" name="Title 1"/>
          <p:cNvSpPr txBox="1">
            <a:spLocks/>
          </p:cNvSpPr>
          <p:nvPr/>
        </p:nvSpPr>
        <p:spPr>
          <a:xfrm>
            <a:off x="136392" y="2272"/>
            <a:ext cx="10972800" cy="786581"/>
          </a:xfrm>
          <a:prstGeom prst="rect">
            <a:avLst/>
          </a:prstGeom>
        </p:spPr>
        <p:txBody>
          <a:bodyPr/>
          <a:lstStyle>
            <a:lvl1pPr algn="ctr" rtl="0" eaLnBrk="0" fontAlgn="base" hangingPunct="0">
              <a:spcBef>
                <a:spcPct val="0"/>
              </a:spcBef>
              <a:spcAft>
                <a:spcPct val="0"/>
              </a:spcAft>
              <a:defRPr sz="5416" kern="1200">
                <a:solidFill>
                  <a:schemeClr val="tx1"/>
                </a:solidFill>
                <a:latin typeface="+mj-lt"/>
                <a:ea typeface="+mj-ea"/>
                <a:cs typeface="+mj-cs"/>
              </a:defRPr>
            </a:lvl1pPr>
            <a:lvl2pPr algn="ctr" rtl="0" eaLnBrk="0" fontAlgn="base" hangingPunct="0">
              <a:spcBef>
                <a:spcPct val="0"/>
              </a:spcBef>
              <a:spcAft>
                <a:spcPct val="0"/>
              </a:spcAft>
              <a:defRPr sz="5416">
                <a:solidFill>
                  <a:schemeClr val="tx1"/>
                </a:solidFill>
                <a:latin typeface="Calibri" pitchFamily="34" charset="0"/>
              </a:defRPr>
            </a:lvl2pPr>
            <a:lvl3pPr algn="ctr" rtl="0" eaLnBrk="0" fontAlgn="base" hangingPunct="0">
              <a:spcBef>
                <a:spcPct val="0"/>
              </a:spcBef>
              <a:spcAft>
                <a:spcPct val="0"/>
              </a:spcAft>
              <a:defRPr sz="5416">
                <a:solidFill>
                  <a:schemeClr val="tx1"/>
                </a:solidFill>
                <a:latin typeface="Calibri" pitchFamily="34" charset="0"/>
              </a:defRPr>
            </a:lvl3pPr>
            <a:lvl4pPr algn="ctr" rtl="0" eaLnBrk="0" fontAlgn="base" hangingPunct="0">
              <a:spcBef>
                <a:spcPct val="0"/>
              </a:spcBef>
              <a:spcAft>
                <a:spcPct val="0"/>
              </a:spcAft>
              <a:defRPr sz="5416">
                <a:solidFill>
                  <a:schemeClr val="tx1"/>
                </a:solidFill>
                <a:latin typeface="Calibri" pitchFamily="34" charset="0"/>
              </a:defRPr>
            </a:lvl4pPr>
            <a:lvl5pPr algn="ctr" rtl="0" eaLnBrk="0" fontAlgn="base" hangingPunct="0">
              <a:spcBef>
                <a:spcPct val="0"/>
              </a:spcBef>
              <a:spcAft>
                <a:spcPct val="0"/>
              </a:spcAft>
              <a:defRPr sz="5416">
                <a:solidFill>
                  <a:schemeClr val="tx1"/>
                </a:solidFill>
                <a:latin typeface="Calibri" pitchFamily="34" charset="0"/>
              </a:defRPr>
            </a:lvl5pPr>
            <a:lvl6pPr marL="562722" algn="ctr" rtl="0" fontAlgn="base">
              <a:spcBef>
                <a:spcPct val="0"/>
              </a:spcBef>
              <a:spcAft>
                <a:spcPct val="0"/>
              </a:spcAft>
              <a:defRPr sz="5416">
                <a:solidFill>
                  <a:schemeClr val="tx1"/>
                </a:solidFill>
                <a:latin typeface="Calibri" pitchFamily="34" charset="0"/>
              </a:defRPr>
            </a:lvl6pPr>
            <a:lvl7pPr marL="1125444" algn="ctr" rtl="0" fontAlgn="base">
              <a:spcBef>
                <a:spcPct val="0"/>
              </a:spcBef>
              <a:spcAft>
                <a:spcPct val="0"/>
              </a:spcAft>
              <a:defRPr sz="5416">
                <a:solidFill>
                  <a:schemeClr val="tx1"/>
                </a:solidFill>
                <a:latin typeface="Calibri" pitchFamily="34" charset="0"/>
              </a:defRPr>
            </a:lvl7pPr>
            <a:lvl8pPr marL="1688165" algn="ctr" rtl="0" fontAlgn="base">
              <a:spcBef>
                <a:spcPct val="0"/>
              </a:spcBef>
              <a:spcAft>
                <a:spcPct val="0"/>
              </a:spcAft>
              <a:defRPr sz="5416">
                <a:solidFill>
                  <a:schemeClr val="tx1"/>
                </a:solidFill>
                <a:latin typeface="Calibri" pitchFamily="34" charset="0"/>
              </a:defRPr>
            </a:lvl8pPr>
            <a:lvl9pPr marL="2250887" algn="ctr" rtl="0" fontAlgn="base">
              <a:spcBef>
                <a:spcPct val="0"/>
              </a:spcBef>
              <a:spcAft>
                <a:spcPct val="0"/>
              </a:spcAft>
              <a:defRPr sz="5416">
                <a:solidFill>
                  <a:schemeClr val="tx1"/>
                </a:solidFill>
                <a:latin typeface="Calibri" pitchFamily="34" charset="0"/>
              </a:defRPr>
            </a:lvl9pPr>
          </a:lstStyle>
          <a:p>
            <a:r>
              <a:rPr lang="en-GB" b="1" dirty="0" smtClean="0">
                <a:latin typeface="Arial" panose="020B0604020202020204" pitchFamily="34" charset="0"/>
                <a:cs typeface="Arial" panose="020B0604020202020204" pitchFamily="34" charset="0"/>
              </a:rPr>
              <a:t>GRWG (IR-sub group)-3/3</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951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(UV-sub group)</a:t>
            </a:r>
            <a:endParaRPr lang="en-GB" b="1" dirty="0">
              <a:latin typeface="Arial" panose="020B0604020202020204" pitchFamily="34" charset="0"/>
              <a:cs typeface="Arial" panose="020B0604020202020204" pitchFamily="34" charset="0"/>
            </a:endParaRPr>
          </a:p>
        </p:txBody>
      </p:sp>
      <p:graphicFrame>
        <p:nvGraphicFramePr>
          <p:cNvPr id="6" name="내용 개체 틀 6"/>
          <p:cNvGraphicFramePr>
            <a:graphicFrameLocks noGrp="1"/>
          </p:cNvGraphicFramePr>
          <p:nvPr>
            <p:ph idx="1"/>
            <p:extLst>
              <p:ext uri="{D42A27DB-BD31-4B8C-83A1-F6EECF244321}">
                <p14:modId xmlns:p14="http://schemas.microsoft.com/office/powerpoint/2010/main" val="428357615"/>
              </p:ext>
            </p:extLst>
          </p:nvPr>
        </p:nvGraphicFramePr>
        <p:xfrm>
          <a:off x="342686" y="4617404"/>
          <a:ext cx="11611257" cy="2231958"/>
        </p:xfrm>
        <a:graphic>
          <a:graphicData uri="http://schemas.openxmlformats.org/drawingml/2006/table">
            <a:tbl>
              <a:tblPr firstRow="1" bandRow="1">
                <a:tableStyleId>{5C22544A-7EE6-4342-B048-85BDC9FD1C3A}</a:tableStyleId>
              </a:tblPr>
              <a:tblGrid>
                <a:gridCol w="2497939">
                  <a:extLst>
                    <a:ext uri="{9D8B030D-6E8A-4147-A177-3AD203B41FA5}">
                      <a16:colId xmlns:a16="http://schemas.microsoft.com/office/drawing/2014/main" val="4005887409"/>
                    </a:ext>
                  </a:extLst>
                </a:gridCol>
                <a:gridCol w="7114478">
                  <a:extLst>
                    <a:ext uri="{9D8B030D-6E8A-4147-A177-3AD203B41FA5}">
                      <a16:colId xmlns:a16="http://schemas.microsoft.com/office/drawing/2014/main" val="3702454843"/>
                    </a:ext>
                  </a:extLst>
                </a:gridCol>
                <a:gridCol w="804125">
                  <a:extLst>
                    <a:ext uri="{9D8B030D-6E8A-4147-A177-3AD203B41FA5}">
                      <a16:colId xmlns:a16="http://schemas.microsoft.com/office/drawing/2014/main" val="3436900274"/>
                    </a:ext>
                  </a:extLst>
                </a:gridCol>
                <a:gridCol w="1194715">
                  <a:extLst>
                    <a:ext uri="{9D8B030D-6E8A-4147-A177-3AD203B41FA5}">
                      <a16:colId xmlns:a16="http://schemas.microsoft.com/office/drawing/2014/main" val="794643419"/>
                    </a:ext>
                  </a:extLst>
                </a:gridCol>
              </a:tblGrid>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tx1"/>
                          </a:solidFill>
                          <a:effectLst/>
                          <a:latin typeface="+mn-lt"/>
                          <a:ea typeface="+mn-ea"/>
                          <a:cs typeface="+mn-cs"/>
                        </a:rPr>
                        <a:t>A.GUV.2019.8A.1:</a:t>
                      </a:r>
                      <a:endParaRPr lang="ko-KR" altLang="en-US" sz="2200" dirty="0" smtClean="0">
                        <a:solidFill>
                          <a:schemeClr val="bg1"/>
                        </a:solidFill>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GB" altLang="zh-CN" sz="2000" kern="1200" dirty="0" smtClean="0">
                          <a:solidFill>
                            <a:schemeClr val="dk1"/>
                          </a:solidFill>
                          <a:effectLst/>
                          <a:latin typeface="+mn-lt"/>
                          <a:ea typeface="+mn-ea"/>
                          <a:cs typeface="+mn-cs"/>
                        </a:rPr>
                        <a:t>On UVSG to participate in GSICS Rayleigh calibration meeting, relevant to their planned inter-calibration approaches.</a:t>
                      </a:r>
                      <a:endParaRPr lang="ko-KR" altLang="en-US" sz="2200" dirty="0"/>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2331843043"/>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tx1"/>
                          </a:solidFill>
                          <a:effectLst/>
                          <a:latin typeface="+mn-lt"/>
                          <a:ea typeface="+mn-ea"/>
                          <a:cs typeface="+mn-cs"/>
                        </a:rPr>
                        <a:t>A.GUV.2019.8A.1:</a:t>
                      </a:r>
                      <a:endParaRPr lang="ko-KR" altLang="en-US" sz="2200" dirty="0" smtClean="0">
                        <a:solidFill>
                          <a:schemeClr val="tx1"/>
                        </a:solidFill>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GB" altLang="zh-CN" sz="2000" kern="1200" dirty="0" smtClean="0">
                          <a:solidFill>
                            <a:schemeClr val="dk1"/>
                          </a:solidFill>
                          <a:effectLst/>
                          <a:latin typeface="+mn-lt"/>
                          <a:ea typeface="+mn-ea"/>
                          <a:cs typeface="+mn-cs"/>
                        </a:rPr>
                        <a:t>On Larry Flynn, NOAA, to investigate acquiring Mg II Index and Sun Spot time series as GSICS deliverables.</a:t>
                      </a:r>
                      <a:endParaRPr lang="ko-KR" altLang="en-US" sz="2000" u="sng" dirty="0" smtClean="0">
                        <a:solidFill>
                          <a:srgbClr val="3333FF"/>
                        </a:solidFill>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1804978878"/>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tx1"/>
                          </a:solidFill>
                          <a:effectLst/>
                          <a:latin typeface="+mn-lt"/>
                          <a:ea typeface="+mn-ea"/>
                          <a:cs typeface="+mn-cs"/>
                        </a:rPr>
                        <a:t>A.GUV.2019.8b.1:</a:t>
                      </a:r>
                      <a:endParaRPr lang="ko-KR" altLang="en-US" sz="2200" dirty="0" smtClean="0">
                        <a:solidFill>
                          <a:schemeClr val="tx1"/>
                        </a:solidFill>
                      </a:endParaRPr>
                    </a:p>
                  </a:txBody>
                  <a:tcPr marL="112542" marR="112542" marT="56271" marB="56271"/>
                </a:tc>
                <a:tc>
                  <a:txBody>
                    <a:bodyPr/>
                    <a:lstStyle/>
                    <a:p>
                      <a:pPr latinLnBrk="1"/>
                      <a:r>
                        <a:rPr lang="en-GB" altLang="zh-CN" sz="2215" kern="1200" dirty="0" smtClean="0">
                          <a:solidFill>
                            <a:schemeClr val="dk1"/>
                          </a:solidFill>
                          <a:effectLst/>
                          <a:latin typeface="+mn-lt"/>
                          <a:ea typeface="+mn-ea"/>
                          <a:cs typeface="+mn-cs"/>
                        </a:rPr>
                        <a:t>On Rose Munro, EUMETSAT, to circulate proposals for a new subgroup name.</a:t>
                      </a:r>
                      <a:endParaRPr lang="ko-KR" altLang="en-US" sz="2200" u="sng" dirty="0">
                        <a:solidFill>
                          <a:srgbClr val="3333FF"/>
                        </a:solidFill>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465956690"/>
                  </a:ext>
                </a:extLst>
              </a:tr>
            </a:tbl>
          </a:graphicData>
        </a:graphic>
      </p:graphicFrame>
      <p:sp>
        <p:nvSpPr>
          <p:cNvPr id="3" name="矩形 2"/>
          <p:cNvSpPr/>
          <p:nvPr/>
        </p:nvSpPr>
        <p:spPr>
          <a:xfrm>
            <a:off x="382136" y="974761"/>
            <a:ext cx="11532359" cy="3477875"/>
          </a:xfrm>
          <a:prstGeom prst="rect">
            <a:avLst/>
          </a:prstGeom>
        </p:spPr>
        <p:txBody>
          <a:bodyPr wrap="square">
            <a:spAutoFit/>
          </a:bodyPr>
          <a:lstStyle/>
          <a:p>
            <a:pPr marL="285750" indent="-285750">
              <a:buFont typeface="Arial" pitchFamily="34" charset="0"/>
              <a:buChar char="•"/>
            </a:pPr>
            <a:r>
              <a:rPr lang="en-GB" altLang="zh-CN" sz="2000" dirty="0">
                <a:solidFill>
                  <a:schemeClr val="tx1"/>
                </a:solidFill>
                <a:latin typeface="+mj-lt"/>
              </a:rPr>
              <a:t>The UV sub-group session was focussing on two main areas. The first was to provide a summary of current on-going activities with a particular focus on the on-going activities at NOAA and with a second focus on reference solar irradiance spectra, paying particular consideration to the spectral aspects. Participation by </a:t>
            </a:r>
            <a:r>
              <a:rPr lang="en-GB" altLang="zh-CN" sz="2000" dirty="0" err="1">
                <a:solidFill>
                  <a:schemeClr val="tx1"/>
                </a:solidFill>
                <a:latin typeface="+mj-lt"/>
              </a:rPr>
              <a:t>Odele</a:t>
            </a:r>
            <a:r>
              <a:rPr lang="en-GB" altLang="zh-CN" sz="2000" dirty="0">
                <a:solidFill>
                  <a:schemeClr val="tx1"/>
                </a:solidFill>
                <a:latin typeface="+mj-lt"/>
              </a:rPr>
              <a:t> </a:t>
            </a:r>
            <a:r>
              <a:rPr lang="en-GB" altLang="zh-CN" sz="2000" dirty="0" err="1">
                <a:solidFill>
                  <a:schemeClr val="tx1"/>
                </a:solidFill>
                <a:latin typeface="+mj-lt"/>
              </a:rPr>
              <a:t>Coddington</a:t>
            </a:r>
            <a:r>
              <a:rPr lang="en-GB" altLang="zh-CN" sz="2000" dirty="0">
                <a:solidFill>
                  <a:schemeClr val="tx1"/>
                </a:solidFill>
                <a:latin typeface="+mj-lt"/>
              </a:rPr>
              <a:t> (LASP) and Julian </a:t>
            </a:r>
            <a:r>
              <a:rPr lang="en-GB" altLang="zh-CN" sz="2000" dirty="0" err="1">
                <a:solidFill>
                  <a:schemeClr val="tx1"/>
                </a:solidFill>
                <a:latin typeface="+mj-lt"/>
              </a:rPr>
              <a:t>Gröbner</a:t>
            </a:r>
            <a:r>
              <a:rPr lang="en-GB" altLang="zh-CN" sz="2000" dirty="0">
                <a:solidFill>
                  <a:schemeClr val="tx1"/>
                </a:solidFill>
                <a:latin typeface="+mj-lt"/>
              </a:rPr>
              <a:t> (PMD), supporting the spectral solar irradiance discussion, was much appreciated and the productive contact that has been initiated will be continued. </a:t>
            </a:r>
            <a:endParaRPr lang="en-GB" altLang="zh-CN" sz="2000" dirty="0" smtClean="0">
              <a:solidFill>
                <a:schemeClr val="tx1"/>
              </a:solidFill>
              <a:latin typeface="+mj-lt"/>
            </a:endParaRPr>
          </a:p>
          <a:p>
            <a:pPr marL="285750" indent="-285750">
              <a:buFont typeface="Arial" pitchFamily="34" charset="0"/>
              <a:buChar char="•"/>
            </a:pPr>
            <a:r>
              <a:rPr lang="en-GB" altLang="zh-CN" sz="2000" dirty="0">
                <a:solidFill>
                  <a:schemeClr val="tx1"/>
                </a:solidFill>
                <a:latin typeface="+mj-lt"/>
              </a:rPr>
              <a:t>The second focus was to discuss the proposal to rename the UV sub-group to better reflect the </a:t>
            </a:r>
            <a:r>
              <a:rPr lang="en-GB" altLang="zh-CN" sz="2000" dirty="0" err="1">
                <a:solidFill>
                  <a:schemeClr val="tx1"/>
                </a:solidFill>
                <a:latin typeface="+mj-lt"/>
              </a:rPr>
              <a:t>defacto</a:t>
            </a:r>
            <a:r>
              <a:rPr lang="en-GB" altLang="zh-CN" sz="2000" dirty="0">
                <a:solidFill>
                  <a:schemeClr val="tx1"/>
                </a:solidFill>
                <a:latin typeface="+mj-lt"/>
              </a:rPr>
              <a:t> scope of the UVSG which is (inter-)calibration of UV-Vis-NIR-SWIR spectrometers. This proposal has been positively received and endorsed. This will be taken forward. The presentation by R. Munro also provided an introduction to the special session on incorporating inter-calibration of SWIR spectrometers.</a:t>
            </a:r>
            <a:endParaRPr lang="zh-CN" altLang="zh-CN" sz="2000" dirty="0">
              <a:solidFill>
                <a:schemeClr val="tx1"/>
              </a:solidFill>
              <a:latin typeface="+mj-lt"/>
            </a:endParaRPr>
          </a:p>
          <a:p>
            <a:pPr marL="285750" indent="-285750">
              <a:buFont typeface="Arial" pitchFamily="34" charset="0"/>
              <a:buChar char="•"/>
            </a:pPr>
            <a:endParaRPr lang="zh-CN" altLang="zh-CN" sz="2000" dirty="0">
              <a:solidFill>
                <a:schemeClr val="tx1"/>
              </a:solidFill>
              <a:latin typeface="+mj-lt"/>
            </a:endParaRPr>
          </a:p>
        </p:txBody>
      </p:sp>
    </p:spTree>
    <p:extLst>
      <p:ext uri="{BB962C8B-B14F-4D97-AF65-F5344CB8AC3E}">
        <p14:creationId xmlns:p14="http://schemas.microsoft.com/office/powerpoint/2010/main" val="66564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 are…</a:t>
            </a:r>
            <a:endParaRPr lang="zh-CN" altLang="en-US" dirty="0"/>
          </a:p>
        </p:txBody>
      </p:sp>
      <p:sp>
        <p:nvSpPr>
          <p:cNvPr id="3" name="内容占位符 2"/>
          <p:cNvSpPr>
            <a:spLocks noGrp="1"/>
          </p:cNvSpPr>
          <p:nvPr>
            <p:ph idx="1"/>
          </p:nvPr>
        </p:nvSpPr>
        <p:spPr/>
        <p:txBody>
          <a:bodyPr/>
          <a:lstStyle/>
          <a:p>
            <a:endParaRPr lang="zh-CN" altLang="en-US"/>
          </a:p>
        </p:txBody>
      </p:sp>
      <p:pic>
        <p:nvPicPr>
          <p:cNvPr id="1026" name="Picture 2" descr="D:\CGMS_GSICS\2019\PPT\GSICS-Group-Picture_看图王.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19476"/>
            <a:ext cx="12192000" cy="4695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1253" y="5957487"/>
            <a:ext cx="10171374" cy="646331"/>
          </a:xfrm>
          <a:prstGeom prst="rect">
            <a:avLst/>
          </a:prstGeom>
          <a:noFill/>
        </p:spPr>
        <p:txBody>
          <a:bodyPr wrap="none" rtlCol="0">
            <a:spAutoFit/>
          </a:bodyPr>
          <a:lstStyle/>
          <a:p>
            <a:r>
              <a:rPr lang="en-US" altLang="zh-CN" sz="3600" dirty="0" smtClean="0">
                <a:solidFill>
                  <a:srgbClr val="FF0000"/>
                </a:solidFill>
              </a:rPr>
              <a:t>Happy international women day for Ladies!</a:t>
            </a:r>
            <a:endParaRPr lang="zh-CN" altLang="en-US" sz="3600" dirty="0">
              <a:solidFill>
                <a:srgbClr val="FF0000"/>
              </a:solidFill>
            </a:endParaRPr>
          </a:p>
        </p:txBody>
      </p:sp>
    </p:spTree>
    <p:extLst>
      <p:ext uri="{BB962C8B-B14F-4D97-AF65-F5344CB8AC3E}">
        <p14:creationId xmlns:p14="http://schemas.microsoft.com/office/powerpoint/2010/main" val="9598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294" y="1427834"/>
            <a:ext cx="11799705" cy="3545005"/>
          </a:xfrm>
        </p:spPr>
        <p:txBody>
          <a:bodyPr/>
          <a:lstStyle/>
          <a:p>
            <a:r>
              <a:rPr lang="en-GB" altLang="zh-CN" sz="2400" b="1" dirty="0"/>
              <a:t>Dave Crisp (NASA) provided an extensive and very interesting overview of the challenges and opportunities in (inter-)calibration of SWIR spectrometer. </a:t>
            </a:r>
            <a:endParaRPr lang="en-GB" altLang="zh-CN" sz="2400" b="1" dirty="0" smtClean="0"/>
          </a:p>
          <a:p>
            <a:r>
              <a:rPr lang="en-GB" altLang="zh-CN" sz="2400" b="1" dirty="0" smtClean="0"/>
              <a:t> </a:t>
            </a:r>
            <a:r>
              <a:rPr lang="en-GB" altLang="zh-CN" sz="2400" b="1" dirty="0"/>
              <a:t>S</a:t>
            </a:r>
            <a:r>
              <a:rPr lang="en-GB" altLang="zh-CN" sz="2400" b="1" dirty="0" smtClean="0"/>
              <a:t>pecific </a:t>
            </a:r>
            <a:r>
              <a:rPr lang="en-GB" altLang="zh-CN" sz="2400" b="1" dirty="0"/>
              <a:t>detailed points it was agreed that the inter-calibration of SWIR spectrometers would be addressed within the UVSG, also taking into account the planned renaming of the UVSG to better reflect the </a:t>
            </a:r>
            <a:r>
              <a:rPr lang="en-GB" altLang="zh-CN" sz="2400" b="1" dirty="0" err="1"/>
              <a:t>defacto</a:t>
            </a:r>
            <a:r>
              <a:rPr lang="en-GB" altLang="zh-CN" sz="2400" b="1" dirty="0"/>
              <a:t> scope of the activities. </a:t>
            </a:r>
            <a:endParaRPr lang="en-GB" altLang="zh-CN" sz="2400" b="1" dirty="0" smtClean="0"/>
          </a:p>
          <a:p>
            <a:r>
              <a:rPr lang="en-US" altLang="zh-CN" sz="2400" b="1" dirty="0" smtClean="0"/>
              <a:t>A</a:t>
            </a:r>
            <a:r>
              <a:rPr lang="en-GB" altLang="zh-CN" sz="2400" b="1" dirty="0" smtClean="0"/>
              <a:t>greed </a:t>
            </a:r>
            <a:r>
              <a:rPr lang="en-GB" altLang="zh-CN" sz="2400" b="1" dirty="0"/>
              <a:t>that GSICS can make a very positive contribution to the inter-calibration of SWIR spectrometers, an area of increasing importance taking into account the increasing number of GHG missions, in-orbit, in development of planned. The group was also encouraged to raise the importance of (inter-)calibration for this class of instruments in other international </a:t>
            </a:r>
            <a:r>
              <a:rPr lang="en-GB" altLang="zh-CN" sz="2400" b="1" dirty="0" err="1"/>
              <a:t>fora</a:t>
            </a:r>
            <a:r>
              <a:rPr lang="en-GB" altLang="zh-CN" sz="2400" b="1" dirty="0"/>
              <a:t>.</a:t>
            </a:r>
            <a:endParaRPr lang="zh-CN" altLang="en-US" sz="2400" b="1" dirty="0"/>
          </a:p>
        </p:txBody>
      </p:sp>
      <p:sp>
        <p:nvSpPr>
          <p:cNvPr id="4" name="矩形 3"/>
          <p:cNvSpPr/>
          <p:nvPr/>
        </p:nvSpPr>
        <p:spPr>
          <a:xfrm>
            <a:off x="392295" y="966169"/>
            <a:ext cx="11564384" cy="461665"/>
          </a:xfrm>
          <a:prstGeom prst="rect">
            <a:avLst/>
          </a:prstGeom>
        </p:spPr>
        <p:txBody>
          <a:bodyPr wrap="none">
            <a:spAutoFit/>
          </a:bodyPr>
          <a:lstStyle/>
          <a:p>
            <a:r>
              <a:rPr lang="en-GB" altLang="zh-CN" sz="2400" u="sng" dirty="0">
                <a:solidFill>
                  <a:schemeClr val="tx1"/>
                </a:solidFill>
              </a:rPr>
              <a:t>Special session on incorporating inter-calibration of SWIR spectrometers </a:t>
            </a:r>
            <a:endParaRPr lang="zh-CN" altLang="en-US" sz="2400" dirty="0">
              <a:solidFill>
                <a:schemeClr val="tx1"/>
              </a:solidFill>
            </a:endParaRPr>
          </a:p>
        </p:txBody>
      </p:sp>
      <p:sp>
        <p:nvSpPr>
          <p:cNvPr id="5"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GRWG (UV-sub group)</a:t>
            </a:r>
            <a:endParaRPr lang="en-GB" b="1" dirty="0">
              <a:latin typeface="Arial" panose="020B0604020202020204" pitchFamily="34" charset="0"/>
              <a:cs typeface="Arial" panose="020B0604020202020204" pitchFamily="34" charset="0"/>
            </a:endParaRPr>
          </a:p>
        </p:txBody>
      </p:sp>
      <p:graphicFrame>
        <p:nvGraphicFramePr>
          <p:cNvPr id="6" name="내용 개체 틀 6"/>
          <p:cNvGraphicFramePr>
            <a:graphicFrameLocks/>
          </p:cNvGraphicFramePr>
          <p:nvPr>
            <p:extLst>
              <p:ext uri="{D42A27DB-BD31-4B8C-83A1-F6EECF244321}">
                <p14:modId xmlns:p14="http://schemas.microsoft.com/office/powerpoint/2010/main" val="3994700981"/>
              </p:ext>
            </p:extLst>
          </p:nvPr>
        </p:nvGraphicFramePr>
        <p:xfrm>
          <a:off x="410924" y="5313440"/>
          <a:ext cx="11611257" cy="1125240"/>
        </p:xfrm>
        <a:graphic>
          <a:graphicData uri="http://schemas.openxmlformats.org/drawingml/2006/table">
            <a:tbl>
              <a:tblPr firstRow="1" bandRow="1">
                <a:tableStyleId>{5C22544A-7EE6-4342-B048-85BDC9FD1C3A}</a:tableStyleId>
              </a:tblPr>
              <a:tblGrid>
                <a:gridCol w="2497939">
                  <a:extLst>
                    <a:ext uri="{9D8B030D-6E8A-4147-A177-3AD203B41FA5}">
                      <a16:colId xmlns:a16="http://schemas.microsoft.com/office/drawing/2014/main" val="4005887409"/>
                    </a:ext>
                  </a:extLst>
                </a:gridCol>
                <a:gridCol w="7114478">
                  <a:extLst>
                    <a:ext uri="{9D8B030D-6E8A-4147-A177-3AD203B41FA5}">
                      <a16:colId xmlns:a16="http://schemas.microsoft.com/office/drawing/2014/main" val="3702454843"/>
                    </a:ext>
                  </a:extLst>
                </a:gridCol>
                <a:gridCol w="804125">
                  <a:extLst>
                    <a:ext uri="{9D8B030D-6E8A-4147-A177-3AD203B41FA5}">
                      <a16:colId xmlns:a16="http://schemas.microsoft.com/office/drawing/2014/main" val="3436900274"/>
                    </a:ext>
                  </a:extLst>
                </a:gridCol>
                <a:gridCol w="1194715">
                  <a:extLst>
                    <a:ext uri="{9D8B030D-6E8A-4147-A177-3AD203B41FA5}">
                      <a16:colId xmlns:a16="http://schemas.microsoft.com/office/drawing/2014/main" val="794643419"/>
                    </a:ext>
                  </a:extLst>
                </a:gridCol>
              </a:tblGrid>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tx1"/>
                          </a:solidFill>
                          <a:effectLst/>
                          <a:latin typeface="+mn-lt"/>
                          <a:ea typeface="+mn-ea"/>
                          <a:cs typeface="+mn-cs"/>
                        </a:rPr>
                        <a:t>A.GUV.2019.8f.1:</a:t>
                      </a:r>
                      <a:endParaRPr lang="ko-KR" altLang="en-US" sz="2200" dirty="0" smtClean="0">
                        <a:solidFill>
                          <a:schemeClr val="bg1"/>
                        </a:solidFill>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GB" altLang="zh-CN" sz="2215" b="1" kern="1200" dirty="0" smtClean="0">
                          <a:solidFill>
                            <a:schemeClr val="lt1"/>
                          </a:solidFill>
                          <a:effectLst/>
                          <a:latin typeface="+mn-lt"/>
                          <a:ea typeface="+mn-ea"/>
                          <a:cs typeface="+mn-cs"/>
                        </a:rPr>
                        <a:t>To arrange a UVSG web meeting to further discuss specific opportunities and priorities for SWIR spectrometer inter-calibration within the frame of GISCS.</a:t>
                      </a:r>
                      <a:endParaRPr lang="ko-KR" altLang="en-US" sz="2200" dirty="0"/>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2331843043"/>
                  </a:ext>
                </a:extLst>
              </a:tr>
            </a:tbl>
          </a:graphicData>
        </a:graphic>
      </p:graphicFrame>
    </p:spTree>
    <p:extLst>
      <p:ext uri="{BB962C8B-B14F-4D97-AF65-F5344CB8AC3E}">
        <p14:creationId xmlns:p14="http://schemas.microsoft.com/office/powerpoint/2010/main" val="72215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Plenary</a:t>
            </a:r>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(cross cutting issue)</a:t>
            </a:r>
            <a:endParaRPr lang="en-GB" b="1" dirty="0">
              <a:latin typeface="Arial" panose="020B0604020202020204" pitchFamily="34" charset="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90384722"/>
              </p:ext>
            </p:extLst>
          </p:nvPr>
        </p:nvGraphicFramePr>
        <p:xfrm>
          <a:off x="609599" y="1351868"/>
          <a:ext cx="10417792" cy="4028990"/>
        </p:xfrm>
        <a:graphic>
          <a:graphicData uri="http://schemas.openxmlformats.org/drawingml/2006/table">
            <a:tbl>
              <a:tblPr/>
              <a:tblGrid>
                <a:gridCol w="10417792">
                  <a:extLst>
                    <a:ext uri="{9D8B030D-6E8A-4147-A177-3AD203B41FA5}">
                      <a16:colId xmlns:a16="http://schemas.microsoft.com/office/drawing/2014/main" val="20000"/>
                    </a:ext>
                  </a:extLst>
                </a:gridCol>
              </a:tblGrid>
              <a:tr h="581874">
                <a:tc>
                  <a:txBody>
                    <a:bodyPr/>
                    <a:lstStyle/>
                    <a:p>
                      <a:pPr marL="342900" indent="-342900" algn="l" fontAlgn="ctr">
                        <a:buFont typeface="Arial" pitchFamily="34" charset="0"/>
                        <a:buChar char="•"/>
                      </a:pPr>
                      <a:r>
                        <a:rPr lang="en-US" sz="2800" b="0" i="0" u="none" strike="noStrike" dirty="0">
                          <a:solidFill>
                            <a:srgbClr val="000000"/>
                          </a:solidFill>
                          <a:effectLst/>
                          <a:latin typeface="+mj-lt"/>
                        </a:rPr>
                        <a:t>GSICS Requirements on Instrument Performance Monitoring</a:t>
                      </a:r>
                    </a:p>
                  </a:txBody>
                  <a:tcPr marL="9525" marR="9525" marT="9525" marB="0" anchor="ctr">
                    <a:lnL>
                      <a:noFill/>
                    </a:lnL>
                    <a:lnR>
                      <a:noFill/>
                    </a:lnR>
                    <a:lnT>
                      <a:noFill/>
                    </a:lnT>
                    <a:lnB>
                      <a:noFill/>
                    </a:lnB>
                    <a:solidFill>
                      <a:srgbClr val="E6E0EC"/>
                    </a:solidFill>
                  </a:tcPr>
                </a:tc>
                <a:extLst>
                  <a:ext uri="{0D108BD9-81ED-4DB2-BD59-A6C34878D82A}">
                    <a16:rowId xmlns:a16="http://schemas.microsoft.com/office/drawing/2014/main" val="10000"/>
                  </a:ext>
                </a:extLst>
              </a:tr>
              <a:tr h="479239">
                <a:tc>
                  <a:txBody>
                    <a:bodyPr/>
                    <a:lstStyle/>
                    <a:p>
                      <a:pPr marL="342900" indent="-342900" algn="l" fontAlgn="ctr">
                        <a:buFont typeface="Arial" pitchFamily="34" charset="0"/>
                        <a:buChar char="•"/>
                      </a:pPr>
                      <a:r>
                        <a:rPr lang="en-US" sz="2800" b="0" i="0" u="none" strike="noStrike" dirty="0">
                          <a:solidFill>
                            <a:srgbClr val="000000"/>
                          </a:solidFill>
                          <a:effectLst/>
                          <a:latin typeface="+mj-lt"/>
                        </a:rPr>
                        <a:t>Preparation for forthcoming meetings (e.g. SI-traceable Reference Instrument WS, Lunar Calibration WS</a:t>
                      </a:r>
                      <a:r>
                        <a:rPr lang="en-US" sz="2800" b="0" i="0" u="none" strike="noStrike" dirty="0" smtClean="0">
                          <a:solidFill>
                            <a:srgbClr val="000000"/>
                          </a:solidFill>
                          <a:effectLst/>
                          <a:latin typeface="+mj-lt"/>
                        </a:rPr>
                        <a:t>)</a:t>
                      </a:r>
                    </a:p>
                    <a:p>
                      <a:pPr marL="342900" indent="-342900" algn="l" fontAlgn="ctr">
                        <a:buFont typeface="Arial" pitchFamily="34" charset="0"/>
                        <a:buChar char="•"/>
                      </a:pPr>
                      <a:r>
                        <a:rPr lang="en-US" altLang="zh-CN" sz="2800" b="0" i="0" u="none" strike="noStrike" kern="1200" dirty="0" smtClean="0">
                          <a:solidFill>
                            <a:schemeClr val="dk1"/>
                          </a:solidFill>
                          <a:effectLst/>
                          <a:latin typeface="+mn-lt"/>
                          <a:ea typeface="+mn-ea"/>
                          <a:cs typeface="+mn-cs"/>
                        </a:rPr>
                        <a:t>SWTT initiation</a:t>
                      </a:r>
                      <a:endParaRPr lang="en-US" sz="2800" b="0" i="0" u="none" strike="noStrike" dirty="0">
                        <a:solidFill>
                          <a:srgbClr val="000000"/>
                        </a:solidFill>
                        <a:effectLst/>
                        <a:latin typeface="+mj-lt"/>
                      </a:endParaRPr>
                    </a:p>
                  </a:txBody>
                  <a:tcPr marL="9525" marR="9525" marT="9525" marB="0" anchor="ctr">
                    <a:lnL>
                      <a:noFill/>
                    </a:lnL>
                    <a:lnR>
                      <a:noFill/>
                    </a:lnR>
                    <a:lnT>
                      <a:noFill/>
                    </a:lnT>
                    <a:lnB>
                      <a:noFill/>
                    </a:lnB>
                    <a:solidFill>
                      <a:srgbClr val="E6E0EC"/>
                    </a:solidFill>
                  </a:tcPr>
                </a:tc>
                <a:extLst>
                  <a:ext uri="{0D108BD9-81ED-4DB2-BD59-A6C34878D82A}">
                    <a16:rowId xmlns:a16="http://schemas.microsoft.com/office/drawing/2014/main" val="10001"/>
                  </a:ext>
                </a:extLst>
              </a:tr>
              <a:tr h="679833">
                <a:tc>
                  <a:txBody>
                    <a:bodyPr/>
                    <a:lstStyle/>
                    <a:p>
                      <a:pPr marL="342900" marR="0" indent="-342900" algn="l" defTabSz="1125444" rtl="0" eaLnBrk="1" fontAlgn="ctr" latinLnBrk="0" hangingPunct="1">
                        <a:lnSpc>
                          <a:spcPct val="100000"/>
                        </a:lnSpc>
                        <a:spcBef>
                          <a:spcPts val="0"/>
                        </a:spcBef>
                        <a:spcAft>
                          <a:spcPts val="0"/>
                        </a:spcAft>
                        <a:buClrTx/>
                        <a:buSzTx/>
                        <a:buFont typeface="Arial" pitchFamily="34" charset="0"/>
                        <a:buChar char="•"/>
                        <a:tabLst/>
                        <a:defRPr/>
                      </a:pPr>
                      <a:r>
                        <a:rPr lang="en-US" altLang="zh-CN" sz="2800" b="0" i="0" u="none" strike="noStrike" dirty="0" smtClean="0">
                          <a:effectLst/>
                          <a:latin typeface="+mj-lt"/>
                        </a:rPr>
                        <a:t>How to update actions in GSICS Action Tracker</a:t>
                      </a:r>
                    </a:p>
                  </a:txBody>
                  <a:tcPr marL="9525" marR="9525" marT="9525" marB="0" anchor="ctr">
                    <a:lnL>
                      <a:noFill/>
                    </a:lnL>
                    <a:lnR>
                      <a:noFill/>
                    </a:lnR>
                    <a:lnT>
                      <a:noFill/>
                    </a:lnT>
                    <a:lnB>
                      <a:noFill/>
                    </a:lnB>
                    <a:solidFill>
                      <a:srgbClr val="E6E0EC"/>
                    </a:solidFill>
                  </a:tcPr>
                </a:tc>
                <a:extLst>
                  <a:ext uri="{0D108BD9-81ED-4DB2-BD59-A6C34878D82A}">
                    <a16:rowId xmlns:a16="http://schemas.microsoft.com/office/drawing/2014/main" val="10002"/>
                  </a:ext>
                </a:extLst>
              </a:tr>
              <a:tr h="698708">
                <a:tc>
                  <a:txBody>
                    <a:bodyPr/>
                    <a:lstStyle/>
                    <a:p>
                      <a:pPr marL="342900" indent="-342900" algn="l" fontAlgn="ctr">
                        <a:buFont typeface="Arial" pitchFamily="34" charset="0"/>
                        <a:buChar char="•"/>
                      </a:pPr>
                      <a:r>
                        <a:rPr lang="en-US" altLang="zh-CN" sz="2800" b="0" i="0" u="none" strike="noStrike" kern="1200" dirty="0" smtClean="0">
                          <a:solidFill>
                            <a:schemeClr val="tx1"/>
                          </a:solidFill>
                          <a:effectLst/>
                          <a:latin typeface="+mn-lt"/>
                          <a:ea typeface="+mn-ea"/>
                          <a:cs typeface="+mn-cs"/>
                        </a:rPr>
                        <a:t>Mission-Integration Calibration Monitoring &amp; Inter-Calibration System (MICMICS)</a:t>
                      </a:r>
                      <a:r>
                        <a:rPr lang="en-US" altLang="zh-CN" sz="2800" b="0" i="0" u="none" strike="noStrike" dirty="0" smtClean="0">
                          <a:effectLst/>
                          <a:latin typeface="+mj-lt"/>
                        </a:rPr>
                        <a:t> </a:t>
                      </a:r>
                      <a:endParaRPr lang="en-US" sz="2800" b="0" i="0" u="none" strike="noStrike" dirty="0">
                        <a:effectLst/>
                        <a:latin typeface="+mj-lt"/>
                      </a:endParaRPr>
                    </a:p>
                  </a:txBody>
                  <a:tcPr marL="9525" marR="9525" marT="9525" marB="0" anchor="ctr">
                    <a:lnL>
                      <a:noFill/>
                    </a:lnL>
                    <a:lnR>
                      <a:noFill/>
                    </a:lnR>
                    <a:lnT>
                      <a:noFill/>
                    </a:lnT>
                    <a:lnB>
                      <a:noFill/>
                    </a:lnB>
                    <a:solidFill>
                      <a:srgbClr val="E6E0EC"/>
                    </a:solidFill>
                  </a:tcPr>
                </a:tc>
                <a:extLst>
                  <a:ext uri="{0D108BD9-81ED-4DB2-BD59-A6C34878D82A}">
                    <a16:rowId xmlns:a16="http://schemas.microsoft.com/office/drawing/2014/main" val="10003"/>
                  </a:ext>
                </a:extLst>
              </a:tr>
              <a:tr h="614633">
                <a:tc>
                  <a:txBody>
                    <a:bodyPr/>
                    <a:lstStyle/>
                    <a:p>
                      <a:pPr marL="342900" marR="0" indent="-342900" algn="l" defTabSz="1125444" rtl="0" eaLnBrk="1" fontAlgn="ctr" latinLnBrk="0" hangingPunct="1">
                        <a:lnSpc>
                          <a:spcPct val="100000"/>
                        </a:lnSpc>
                        <a:spcBef>
                          <a:spcPts val="0"/>
                        </a:spcBef>
                        <a:spcAft>
                          <a:spcPts val="0"/>
                        </a:spcAft>
                        <a:buClrTx/>
                        <a:buSzTx/>
                        <a:buFont typeface="Arial" pitchFamily="34" charset="0"/>
                        <a:buChar char="•"/>
                        <a:tabLst/>
                        <a:defRPr/>
                      </a:pPr>
                      <a:r>
                        <a:rPr lang="en-US" altLang="zh-CN" sz="2800" b="0" i="0" u="none" strike="noStrike" dirty="0" smtClean="0">
                          <a:effectLst/>
                          <a:latin typeface="+mj-lt"/>
                        </a:rPr>
                        <a:t>CLARREO Pathfinder - Updates</a:t>
                      </a:r>
                    </a:p>
                  </a:txBody>
                  <a:tcPr marL="9525" marR="9525" marT="9525" marB="0" anchor="ctr">
                    <a:lnL>
                      <a:noFill/>
                    </a:lnL>
                    <a:lnR>
                      <a:noFill/>
                    </a:lnR>
                    <a:lnT>
                      <a:noFill/>
                    </a:lnT>
                    <a:lnB>
                      <a:noFill/>
                    </a:lnB>
                    <a:solidFill>
                      <a:srgbClr val="E6E0E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2389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2019 working Plan from each agency </a:t>
            </a:r>
          </a:p>
          <a:p>
            <a:r>
              <a:rPr lang="en-GB" smtClean="0"/>
              <a:t>Products </a:t>
            </a:r>
            <a:endParaRPr lang="en-GB"/>
          </a:p>
        </p:txBody>
      </p:sp>
    </p:spTree>
    <p:extLst>
      <p:ext uri="{BB962C8B-B14F-4D97-AF65-F5344CB8AC3E}">
        <p14:creationId xmlns:p14="http://schemas.microsoft.com/office/powerpoint/2010/main" val="375089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4966" y="2037522"/>
            <a:ext cx="7315200" cy="1569660"/>
          </a:xfrm>
          <a:prstGeom prst="rect">
            <a:avLst/>
          </a:prstGeom>
          <a:noFill/>
        </p:spPr>
        <p:txBody>
          <a:bodyPr wrap="square" rtlCol="0">
            <a:spAutoFit/>
          </a:bodyPr>
          <a:lstStyle/>
          <a:p>
            <a:pPr algn="ctr"/>
            <a:r>
              <a:rPr lang="en-US" altLang="ko-KR" sz="9600" dirty="0" smtClean="0">
                <a:solidFill>
                  <a:schemeClr val="tx1"/>
                </a:solidFill>
                <a:latin typeface="Arial" panose="020B0604020202020204" pitchFamily="34" charset="0"/>
                <a:cs typeface="Arial" panose="020B0604020202020204" pitchFamily="34" charset="0"/>
              </a:rPr>
              <a:t>Thank you</a:t>
            </a:r>
            <a:endParaRPr lang="ko-KR" altLang="en-US" sz="9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Mini Conference</a:t>
            </a:r>
            <a:endParaRPr lang="en-GB" b="1" dirty="0">
              <a:latin typeface="Arial" panose="020B0604020202020204" pitchFamily="34" charset="0"/>
              <a:cs typeface="Arial" panose="020B0604020202020204" pitchFamily="34" charset="0"/>
            </a:endParaRPr>
          </a:p>
        </p:txBody>
      </p:sp>
      <p:graphicFrame>
        <p:nvGraphicFramePr>
          <p:cNvPr id="7" name="内容占位符 6"/>
          <p:cNvGraphicFramePr>
            <a:graphicFrameLocks noGrp="1"/>
          </p:cNvGraphicFramePr>
          <p:nvPr>
            <p:ph idx="1"/>
            <p:extLst>
              <p:ext uri="{D42A27DB-BD31-4B8C-83A1-F6EECF244321}">
                <p14:modId xmlns:p14="http://schemas.microsoft.com/office/powerpoint/2010/main" val="2297683081"/>
              </p:ext>
            </p:extLst>
          </p:nvPr>
        </p:nvGraphicFramePr>
        <p:xfrm>
          <a:off x="1155863" y="2455417"/>
          <a:ext cx="9579429" cy="4036101"/>
        </p:xfrm>
        <a:graphic>
          <a:graphicData uri="http://schemas.openxmlformats.org/drawingml/2006/table">
            <a:tbl>
              <a:tblPr/>
              <a:tblGrid>
                <a:gridCol w="1751079">
                  <a:extLst>
                    <a:ext uri="{9D8B030D-6E8A-4147-A177-3AD203B41FA5}">
                      <a16:colId xmlns:a16="http://schemas.microsoft.com/office/drawing/2014/main" val="20000"/>
                    </a:ext>
                  </a:extLst>
                </a:gridCol>
                <a:gridCol w="7828350">
                  <a:extLst>
                    <a:ext uri="{9D8B030D-6E8A-4147-A177-3AD203B41FA5}">
                      <a16:colId xmlns:a16="http://schemas.microsoft.com/office/drawing/2014/main" val="20001"/>
                    </a:ext>
                  </a:extLst>
                </a:gridCol>
              </a:tblGrid>
              <a:tr h="321916">
                <a:tc>
                  <a:txBody>
                    <a:bodyPr/>
                    <a:lstStyle/>
                    <a:p>
                      <a:pPr algn="l" fontAlgn="ctr"/>
                      <a:r>
                        <a:rPr lang="en-US" sz="2400" b="0" i="0" u="none" strike="noStrike" dirty="0">
                          <a:effectLst/>
                          <a:latin typeface="Arial"/>
                        </a:rPr>
                        <a:t>ESA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ESA EO </a:t>
                      </a:r>
                      <a:r>
                        <a:rPr lang="en-US" sz="2400" b="0" i="0" u="none" strike="noStrike" dirty="0" err="1">
                          <a:effectLst/>
                          <a:latin typeface="Arial"/>
                        </a:rPr>
                        <a:t>Programme</a:t>
                      </a:r>
                      <a:endParaRPr lang="en-US" sz="2400" b="0" i="0" u="none" strike="noStrike" dirty="0">
                        <a:effectLst/>
                        <a:latin typeface="Arial"/>
                      </a:endParaRP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0"/>
                  </a:ext>
                </a:extLst>
              </a:tr>
              <a:tr h="321916">
                <a:tc>
                  <a:txBody>
                    <a:bodyPr/>
                    <a:lstStyle/>
                    <a:p>
                      <a:pPr algn="l" fontAlgn="ctr"/>
                      <a:r>
                        <a:rPr lang="en-US" sz="2400" b="0" i="0" u="none" strike="noStrike" dirty="0">
                          <a:effectLst/>
                          <a:latin typeface="Arial"/>
                        </a:rPr>
                        <a:t>ESA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ESA CCI (Climate Change Initiative) </a:t>
                      </a:r>
                      <a:r>
                        <a:rPr lang="en-US" sz="2400" b="0" i="0" u="none" strike="noStrike" dirty="0" err="1">
                          <a:effectLst/>
                          <a:latin typeface="Arial"/>
                        </a:rPr>
                        <a:t>Programme</a:t>
                      </a:r>
                      <a:endParaRPr lang="en-US" sz="2400" b="0" i="0" u="none" strike="noStrike" dirty="0">
                        <a:effectLst/>
                        <a:latin typeface="Arial"/>
                      </a:endParaRP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1"/>
                  </a:ext>
                </a:extLst>
              </a:tr>
              <a:tr h="551629">
                <a:tc>
                  <a:txBody>
                    <a:bodyPr/>
                    <a:lstStyle/>
                    <a:p>
                      <a:pPr algn="l" fontAlgn="ctr"/>
                      <a:r>
                        <a:rPr lang="en-US" sz="2400" b="0" i="0" u="none" strike="noStrike">
                          <a:effectLst/>
                          <a:latin typeface="Arial"/>
                        </a:rPr>
                        <a:t>NOAA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GOES-16/-17 ABI Calibration Performance and Updates</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2"/>
                  </a:ext>
                </a:extLst>
              </a:tr>
              <a:tr h="321916">
                <a:tc>
                  <a:txBody>
                    <a:bodyPr/>
                    <a:lstStyle/>
                    <a:p>
                      <a:pPr algn="l" fontAlgn="ctr"/>
                      <a:r>
                        <a:rPr lang="en-US" sz="2400" b="0" i="0" u="none" strike="noStrike">
                          <a:solidFill>
                            <a:srgbClr val="000000"/>
                          </a:solidFill>
                          <a:effectLst/>
                          <a:latin typeface="Arial"/>
                        </a:rPr>
                        <a:t>ESA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err="1">
                          <a:solidFill>
                            <a:srgbClr val="000000"/>
                          </a:solidFill>
                          <a:effectLst/>
                          <a:latin typeface="Arial"/>
                        </a:rPr>
                        <a:t>Fiducial</a:t>
                      </a:r>
                      <a:r>
                        <a:rPr lang="en-US" sz="2400" b="0" i="0" u="none" strike="noStrike" dirty="0">
                          <a:solidFill>
                            <a:srgbClr val="000000"/>
                          </a:solidFill>
                          <a:effectLst/>
                          <a:latin typeface="Arial"/>
                        </a:rPr>
                        <a:t> Reference Measurements Concept</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3"/>
                  </a:ext>
                </a:extLst>
              </a:tr>
              <a:tr h="481422">
                <a:tc>
                  <a:txBody>
                    <a:bodyPr/>
                    <a:lstStyle/>
                    <a:p>
                      <a:pPr algn="l" fontAlgn="ctr"/>
                      <a:r>
                        <a:rPr lang="en-US" sz="2400" b="0" i="0" u="none" strike="noStrike">
                          <a:effectLst/>
                          <a:latin typeface="Arial"/>
                        </a:rPr>
                        <a:t>ESA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Aeolus Mission Status</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4"/>
                  </a:ext>
                </a:extLst>
              </a:tr>
              <a:tr h="568345">
                <a:tc>
                  <a:txBody>
                    <a:bodyPr/>
                    <a:lstStyle/>
                    <a:p>
                      <a:pPr algn="l" fontAlgn="ctr"/>
                      <a:r>
                        <a:rPr lang="en-US" sz="2400" b="0" i="0" u="none" strike="noStrike" dirty="0">
                          <a:effectLst/>
                          <a:latin typeface="Arial"/>
                        </a:rPr>
                        <a:t>ESA</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Toward FCDR and uncertainties information for Altimetry</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5"/>
                  </a:ext>
                </a:extLst>
              </a:tr>
              <a:tr h="321916">
                <a:tc>
                  <a:txBody>
                    <a:bodyPr/>
                    <a:lstStyle/>
                    <a:p>
                      <a:pPr algn="l" fontAlgn="ctr"/>
                      <a:r>
                        <a:rPr lang="en-US" sz="2400" b="0" i="0" u="none" strike="noStrike">
                          <a:effectLst/>
                          <a:latin typeface="Arial"/>
                        </a:rPr>
                        <a:t>VITO</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Lunar Calibration Update</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6"/>
                  </a:ext>
                </a:extLst>
              </a:tr>
              <a:tr h="568345">
                <a:tc>
                  <a:txBody>
                    <a:bodyPr/>
                    <a:lstStyle/>
                    <a:p>
                      <a:pPr algn="l" fontAlgn="ctr"/>
                      <a:r>
                        <a:rPr lang="en-US" sz="2400" b="0" i="0" u="none" strike="noStrike">
                          <a:effectLst/>
                          <a:latin typeface="Arial"/>
                        </a:rPr>
                        <a:t>ECMWF</a:t>
                      </a:r>
                    </a:p>
                  </a:txBody>
                  <a:tcPr marL="7512" marR="7512" marT="7512" marB="0" anchor="ctr">
                    <a:lnL>
                      <a:noFill/>
                    </a:lnL>
                    <a:lnR>
                      <a:noFill/>
                    </a:lnR>
                    <a:lnT>
                      <a:noFill/>
                    </a:lnT>
                    <a:lnB>
                      <a:noFill/>
                    </a:lnB>
                    <a:solidFill>
                      <a:srgbClr val="DBEEF4"/>
                    </a:solidFill>
                  </a:tcPr>
                </a:tc>
                <a:tc>
                  <a:txBody>
                    <a:bodyPr/>
                    <a:lstStyle/>
                    <a:p>
                      <a:pPr algn="l" fontAlgn="ctr"/>
                      <a:r>
                        <a:rPr lang="en-US" sz="2400" b="0" i="0" u="none" strike="noStrike" dirty="0">
                          <a:effectLst/>
                          <a:latin typeface="Arial"/>
                        </a:rPr>
                        <a:t>ECMWF Copernicus Activities Related to Inter-calibration</a:t>
                      </a:r>
                    </a:p>
                  </a:txBody>
                  <a:tcPr marL="7512" marR="7512" marT="7512" marB="0" anchor="ctr">
                    <a:lnL>
                      <a:noFill/>
                    </a:lnL>
                    <a:lnR>
                      <a:noFill/>
                    </a:lnR>
                    <a:lnT>
                      <a:noFill/>
                    </a:lnT>
                    <a:lnB>
                      <a:noFill/>
                    </a:lnB>
                    <a:solidFill>
                      <a:srgbClr val="DBEEF4"/>
                    </a:solidFill>
                  </a:tcPr>
                </a:tc>
                <a:extLst>
                  <a:ext uri="{0D108BD9-81ED-4DB2-BD59-A6C34878D82A}">
                    <a16:rowId xmlns:a16="http://schemas.microsoft.com/office/drawing/2014/main" val="10007"/>
                  </a:ext>
                </a:extLst>
              </a:tr>
              <a:tr h="321916">
                <a:tc>
                  <a:txBody>
                    <a:bodyPr/>
                    <a:lstStyle/>
                    <a:p>
                      <a:pPr algn="l" fontAlgn="ctr"/>
                      <a:r>
                        <a:rPr lang="en-US" sz="2400" b="0" i="0" u="none" strike="noStrike" dirty="0">
                          <a:effectLst/>
                          <a:latin typeface="Arial"/>
                        </a:rPr>
                        <a:t>NPL</a:t>
                      </a:r>
                    </a:p>
                  </a:txBody>
                  <a:tcPr marL="7512" marR="7512" marT="7512" marB="0" anchor="ctr">
                    <a:lnL>
                      <a:noFill/>
                    </a:lnL>
                    <a:lnR>
                      <a:noFill/>
                    </a:lnR>
                    <a:lnT>
                      <a:noFill/>
                    </a:lnT>
                    <a:lnB w="6350" cap="flat" cmpd="sng" algn="ctr">
                      <a:solidFill>
                        <a:srgbClr val="000000"/>
                      </a:solidFill>
                      <a:prstDash val="solid"/>
                      <a:round/>
                      <a:headEnd type="none" w="med" len="med"/>
                      <a:tailEnd type="none" w="med" len="med"/>
                    </a:lnB>
                    <a:solidFill>
                      <a:srgbClr val="DBEEF4"/>
                    </a:solidFill>
                  </a:tcPr>
                </a:tc>
                <a:tc>
                  <a:txBody>
                    <a:bodyPr/>
                    <a:lstStyle/>
                    <a:p>
                      <a:pPr algn="l" fontAlgn="ctr"/>
                      <a:r>
                        <a:rPr lang="en-US" sz="2400" b="0" i="0" u="none" strike="noStrike" dirty="0">
                          <a:effectLst/>
                          <a:latin typeface="Arial"/>
                        </a:rPr>
                        <a:t>Quality Assurance for EO and CEOS Activities</a:t>
                      </a:r>
                    </a:p>
                  </a:txBody>
                  <a:tcPr marL="7512" marR="7512" marT="7512" marB="0" anchor="ctr">
                    <a:lnL>
                      <a:noFill/>
                    </a:lnL>
                    <a:lnR>
                      <a:noFill/>
                    </a:lnR>
                    <a:lnT>
                      <a:noFill/>
                    </a:lnT>
                    <a:lnB w="6350" cap="flat" cmpd="sng" algn="ctr">
                      <a:solidFill>
                        <a:srgbClr val="000000"/>
                      </a:solidFill>
                      <a:prstDash val="solid"/>
                      <a:round/>
                      <a:headEnd type="none" w="med" len="med"/>
                      <a:tailEnd type="none" w="med" len="med"/>
                    </a:lnB>
                    <a:solidFill>
                      <a:srgbClr val="DBEEF4"/>
                    </a:solidFill>
                  </a:tcPr>
                </a:tc>
                <a:extLst>
                  <a:ext uri="{0D108BD9-81ED-4DB2-BD59-A6C34878D82A}">
                    <a16:rowId xmlns:a16="http://schemas.microsoft.com/office/drawing/2014/main" val="10008"/>
                  </a:ext>
                </a:extLst>
              </a:tr>
            </a:tbl>
          </a:graphicData>
        </a:graphic>
      </p:graphicFrame>
      <p:sp>
        <p:nvSpPr>
          <p:cNvPr id="8" name="TextBox 7"/>
          <p:cNvSpPr txBox="1"/>
          <p:nvPr/>
        </p:nvSpPr>
        <p:spPr>
          <a:xfrm>
            <a:off x="463135" y="1013225"/>
            <a:ext cx="11542817" cy="1323439"/>
          </a:xfrm>
          <a:prstGeom prst="rect">
            <a:avLst/>
          </a:prstGeom>
          <a:noFill/>
        </p:spPr>
        <p:txBody>
          <a:bodyPr wrap="square" rtlCol="0">
            <a:spAutoFit/>
          </a:bodyPr>
          <a:lstStyle/>
          <a:p>
            <a:pPr marL="342900" indent="-342900">
              <a:buFont typeface="Arial" pitchFamily="34" charset="0"/>
              <a:buChar char="•"/>
            </a:pPr>
            <a:r>
              <a:rPr lang="en-US" altLang="zh-CN" sz="2000" b="0" i="1" dirty="0" err="1" smtClean="0">
                <a:solidFill>
                  <a:srgbClr val="3333FF"/>
                </a:solidFill>
              </a:rPr>
              <a:t>Fiducial</a:t>
            </a:r>
            <a:r>
              <a:rPr lang="en-US" altLang="zh-CN" sz="2000" b="0" i="1" dirty="0" smtClean="0">
                <a:solidFill>
                  <a:srgbClr val="3333FF"/>
                </a:solidFill>
              </a:rPr>
              <a:t> Reference  and Quality Assurance for EO mission and FCDR  </a:t>
            </a:r>
            <a:r>
              <a:rPr lang="en-US" altLang="zh-CN" sz="2000" b="0" i="1" dirty="0" err="1" smtClean="0">
                <a:solidFill>
                  <a:srgbClr val="3333FF"/>
                </a:solidFill>
              </a:rPr>
              <a:t>reqirement</a:t>
            </a:r>
            <a:r>
              <a:rPr lang="en-US" altLang="zh-CN" sz="2000" b="0" i="1" dirty="0" smtClean="0">
                <a:solidFill>
                  <a:srgbClr val="3333FF"/>
                </a:solidFill>
              </a:rPr>
              <a:t> is Key issue in this mini-conference</a:t>
            </a:r>
          </a:p>
          <a:p>
            <a:pPr marL="800100" lvl="1" indent="-342900">
              <a:buFont typeface="Arial" pitchFamily="34" charset="0"/>
              <a:buChar char="•"/>
            </a:pPr>
            <a:r>
              <a:rPr lang="en-US" altLang="zh-CN" sz="2000" b="0" i="1" dirty="0" smtClean="0">
                <a:solidFill>
                  <a:srgbClr val="3333FF"/>
                </a:solidFill>
              </a:rPr>
              <a:t>Ground-based and Space-base Reference Measurement </a:t>
            </a:r>
            <a:r>
              <a:rPr lang="zh-CN" altLang="en-US" sz="2000" dirty="0">
                <a:solidFill>
                  <a:srgbClr val="3333FF"/>
                </a:solidFill>
              </a:rPr>
              <a:t>（</a:t>
            </a:r>
            <a:r>
              <a:rPr lang="en-GB" altLang="zh-CN" sz="2000" dirty="0">
                <a:solidFill>
                  <a:srgbClr val="3333FF"/>
                </a:solidFill>
              </a:rPr>
              <a:t>FRM</a:t>
            </a:r>
            <a:r>
              <a:rPr lang="en-GB" altLang="zh-CN" sz="2000" dirty="0" smtClean="0">
                <a:solidFill>
                  <a:srgbClr val="3333FF"/>
                </a:solidFill>
              </a:rPr>
              <a:t>, GRUAN, C</a:t>
            </a:r>
            <a:r>
              <a:rPr lang="en-US" altLang="zh-CN" sz="2000" dirty="0" smtClean="0">
                <a:solidFill>
                  <a:srgbClr val="3333FF"/>
                </a:solidFill>
              </a:rPr>
              <a:t>PF, TRUTH…)</a:t>
            </a:r>
            <a:endParaRPr lang="en-US" altLang="zh-CN" sz="2000" b="0" i="1" dirty="0" smtClean="0">
              <a:solidFill>
                <a:srgbClr val="3333FF"/>
              </a:solidFill>
            </a:endParaRPr>
          </a:p>
          <a:p>
            <a:pPr marL="800100" lvl="1" indent="-342900">
              <a:buFont typeface="Arial" pitchFamily="34" charset="0"/>
              <a:buChar char="•"/>
            </a:pPr>
            <a:r>
              <a:rPr lang="en-US" altLang="zh-CN" sz="2000" b="0" i="1" dirty="0" smtClean="0">
                <a:solidFill>
                  <a:srgbClr val="3333FF"/>
                </a:solidFill>
              </a:rPr>
              <a:t>Model calculation </a:t>
            </a:r>
            <a:r>
              <a:rPr lang="zh-CN" altLang="en-US" sz="2000" b="0" i="1" dirty="0" smtClean="0">
                <a:solidFill>
                  <a:srgbClr val="3333FF"/>
                </a:solidFill>
              </a:rPr>
              <a:t>（</a:t>
            </a:r>
            <a:r>
              <a:rPr lang="en-US" altLang="zh-CN" sz="2000" b="0" i="1" dirty="0" smtClean="0">
                <a:solidFill>
                  <a:srgbClr val="3333FF"/>
                </a:solidFill>
              </a:rPr>
              <a:t>RTTOV,</a:t>
            </a:r>
            <a:r>
              <a:rPr lang="en-US" altLang="zh-CN" sz="2000" b="0" dirty="0" smtClean="0">
                <a:solidFill>
                  <a:srgbClr val="3333FF"/>
                </a:solidFill>
              </a:rPr>
              <a:t> </a:t>
            </a:r>
            <a:r>
              <a:rPr lang="en-US" altLang="zh-CN" sz="2000" dirty="0" smtClean="0">
                <a:solidFill>
                  <a:srgbClr val="3333FF"/>
                </a:solidFill>
              </a:rPr>
              <a:t>ERA-5… </a:t>
            </a:r>
            <a:r>
              <a:rPr lang="zh-CN" altLang="en-US" sz="2000" b="0" i="1" dirty="0" smtClean="0">
                <a:solidFill>
                  <a:srgbClr val="3333FF"/>
                </a:solidFill>
              </a:rPr>
              <a:t>）</a:t>
            </a:r>
            <a:endParaRPr lang="zh-CN" altLang="en-US" sz="2000" b="0" i="1" dirty="0">
              <a:solidFill>
                <a:srgbClr val="3333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Plenary</a:t>
            </a:r>
            <a:r>
              <a:rPr lang="en-GB" altLang="ko-KR" b="1" dirty="0" smtClean="0">
                <a:latin typeface="Arial" panose="020B0604020202020204" pitchFamily="34" charset="0"/>
                <a:cs typeface="Arial" panose="020B0604020202020204" pitchFamily="34" charset="0"/>
              </a:rPr>
              <a:t>(Agency </a:t>
            </a:r>
            <a:r>
              <a:rPr lang="en-GB" altLang="ko-KR" b="1" dirty="0">
                <a:latin typeface="Arial" panose="020B0604020202020204" pitchFamily="34" charset="0"/>
                <a:cs typeface="Arial" panose="020B0604020202020204" pitchFamily="34" charset="0"/>
              </a:rPr>
              <a:t>report</a:t>
            </a:r>
            <a:r>
              <a:rPr lang="en-GB" altLang="ko-KR" b="1" dirty="0" smtClean="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550224" y="1204621"/>
            <a:ext cx="10972800" cy="4743413"/>
          </a:xfrm>
        </p:spPr>
        <p:txBody>
          <a:bodyPr/>
          <a:lstStyle/>
          <a:p>
            <a:pPr>
              <a:buFont typeface="Wingdings" panose="05000000000000000000" pitchFamily="2" charset="2"/>
              <a:buChar char="v"/>
            </a:pPr>
            <a:r>
              <a:rPr lang="en-US" altLang="ko-KR" sz="3600" dirty="0" smtClean="0"/>
              <a:t>METOP-C : Commissioning  test (IASI-C)</a:t>
            </a:r>
          </a:p>
          <a:p>
            <a:pPr>
              <a:buFont typeface="Wingdings" panose="05000000000000000000" pitchFamily="2" charset="2"/>
              <a:buChar char="v"/>
            </a:pPr>
            <a:r>
              <a:rPr lang="en-US" altLang="ko-KR" sz="3600" dirty="0" smtClean="0"/>
              <a:t>GOES-17 :</a:t>
            </a:r>
            <a:r>
              <a:rPr lang="en-US" altLang="ko-KR" sz="3200" dirty="0" smtClean="0"/>
              <a:t> overview of </a:t>
            </a:r>
            <a:r>
              <a:rPr lang="en-US" altLang="ko-KR" sz="3200" dirty="0" err="1" smtClean="0"/>
              <a:t>cal</a:t>
            </a:r>
            <a:r>
              <a:rPr lang="en-US" altLang="ko-KR" sz="3200" dirty="0" smtClean="0"/>
              <a:t>/</a:t>
            </a:r>
            <a:r>
              <a:rPr lang="en-US" altLang="ko-KR" sz="3200" dirty="0" err="1" smtClean="0"/>
              <a:t>val</a:t>
            </a:r>
            <a:r>
              <a:rPr lang="en-US" altLang="ko-KR" sz="3200" dirty="0" smtClean="0"/>
              <a:t> Activities, LHP A</a:t>
            </a:r>
            <a:r>
              <a:rPr lang="en-US" altLang="zh-CN" sz="3200" dirty="0" smtClean="0"/>
              <a:t>nomaly</a:t>
            </a:r>
            <a:endParaRPr lang="en-US" altLang="ko-KR" sz="3200" dirty="0" smtClean="0"/>
          </a:p>
          <a:p>
            <a:pPr>
              <a:buFont typeface="Wingdings" panose="05000000000000000000" pitchFamily="2" charset="2"/>
              <a:buChar char="v"/>
            </a:pPr>
            <a:r>
              <a:rPr lang="en-US" altLang="ko-KR" sz="3600" dirty="0" smtClean="0"/>
              <a:t>GK-2K : </a:t>
            </a:r>
            <a:r>
              <a:rPr lang="en-US" altLang="ko-KR" sz="3600" dirty="0">
                <a:solidFill>
                  <a:prstClr val="black"/>
                </a:solidFill>
                <a:latin typeface="Calibri" pitchFamily="34" charset="0"/>
                <a:cs typeface="Calibri" panose="020F0502020204030204" pitchFamily="34" charset="0"/>
              </a:rPr>
              <a:t>GK2A status is under in-orbit-test </a:t>
            </a:r>
            <a:r>
              <a:rPr lang="en-US" altLang="ko-KR" sz="3600" dirty="0" smtClean="0"/>
              <a:t>.</a:t>
            </a:r>
          </a:p>
          <a:p>
            <a:pPr>
              <a:buFont typeface="Wingdings" panose="05000000000000000000" pitchFamily="2" charset="2"/>
              <a:buChar char="v"/>
            </a:pPr>
            <a:r>
              <a:rPr lang="en-US" altLang="ko-KR" sz="3600" dirty="0" smtClean="0"/>
              <a:t>FY-3D/FY-4A/FY-2H : </a:t>
            </a:r>
            <a:r>
              <a:rPr lang="en-US" altLang="ko-KR" sz="3600" dirty="0"/>
              <a:t>Finished Commissioning  </a:t>
            </a:r>
            <a:r>
              <a:rPr lang="en-US" altLang="ko-KR" sz="3600" dirty="0" smtClean="0"/>
              <a:t>test and data dissemination to outside</a:t>
            </a:r>
          </a:p>
          <a:p>
            <a:pPr>
              <a:buFont typeface="Wingdings" panose="05000000000000000000" pitchFamily="2" charset="2"/>
              <a:buChar char="v"/>
            </a:pPr>
            <a:r>
              <a:rPr lang="en-US" altLang="ko-KR" sz="3600" dirty="0" smtClean="0"/>
              <a:t>GCOM-C/SGLI and </a:t>
            </a:r>
            <a:r>
              <a:rPr lang="en-US" altLang="zh-CN" sz="3600" dirty="0" smtClean="0"/>
              <a:t>GOSAT-2 </a:t>
            </a:r>
            <a:endParaRPr lang="en-US" altLang="ko-KR" sz="3600" dirty="0" smtClean="0"/>
          </a:p>
          <a:p>
            <a:pPr>
              <a:buFont typeface="Wingdings" panose="05000000000000000000" pitchFamily="2" charset="2"/>
              <a:buChar char="v"/>
            </a:pPr>
            <a:r>
              <a:rPr lang="en-US" altLang="zh-CN" sz="3600" dirty="0" smtClean="0"/>
              <a:t>NIST air-LUSI and NIST star</a:t>
            </a:r>
          </a:p>
          <a:p>
            <a:pPr>
              <a:buFont typeface="Wingdings" panose="05000000000000000000" pitchFamily="2" charset="2"/>
              <a:buChar char="v"/>
            </a:pPr>
            <a:r>
              <a:rPr lang="en-US" altLang="zh-CN" sz="3600" dirty="0"/>
              <a:t>ROSHYDROMET </a:t>
            </a:r>
            <a:r>
              <a:rPr lang="en-US" altLang="ru-RU" sz="3600" dirty="0"/>
              <a:t>IKFS</a:t>
            </a:r>
            <a:r>
              <a:rPr lang="ru-RU" altLang="ru-RU" sz="3600" dirty="0"/>
              <a:t>-2</a:t>
            </a:r>
            <a:r>
              <a:rPr lang="en-US" altLang="ru-RU" sz="3600" dirty="0"/>
              <a:t>  and </a:t>
            </a:r>
            <a:r>
              <a:rPr lang="en-US" altLang="ja-JP" sz="3600" dirty="0"/>
              <a:t>MSU-GS</a:t>
            </a:r>
            <a:endParaRPr lang="en-US" altLang="zh-CN" sz="3600" dirty="0"/>
          </a:p>
          <a:p>
            <a:pPr>
              <a:buFont typeface="Wingdings" panose="05000000000000000000" pitchFamily="2" charset="2"/>
              <a:buChar char="v"/>
            </a:pPr>
            <a:endParaRPr lang="en-US" altLang="ko-KR" sz="3600" dirty="0" smtClean="0"/>
          </a:p>
        </p:txBody>
      </p:sp>
    </p:spTree>
    <p:extLst>
      <p:ext uri="{BB962C8B-B14F-4D97-AF65-F5344CB8AC3E}">
        <p14:creationId xmlns:p14="http://schemas.microsoft.com/office/powerpoint/2010/main" val="321492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b="1" dirty="0" smtClean="0">
                <a:latin typeface="Arial" panose="020B0604020202020204" pitchFamily="34" charset="0"/>
                <a:cs typeface="Arial" panose="020B0604020202020204" pitchFamily="34" charset="0"/>
              </a:rPr>
              <a:t>Plenary</a:t>
            </a:r>
            <a:r>
              <a:rPr lang="en-GB" altLang="ko-KR" b="1" dirty="0" smtClean="0">
                <a:latin typeface="Arial" panose="020B0604020202020204" pitchFamily="34" charset="0"/>
                <a:cs typeface="Arial" panose="020B0604020202020204" pitchFamily="34" charset="0"/>
              </a:rPr>
              <a:t>(WG </a:t>
            </a:r>
            <a:r>
              <a:rPr lang="en-GB" altLang="ko-KR" b="1" dirty="0">
                <a:latin typeface="Arial" panose="020B0604020202020204" pitchFamily="34" charset="0"/>
                <a:cs typeface="Arial" panose="020B0604020202020204" pitchFamily="34" charset="0"/>
              </a:rPr>
              <a:t>report)</a:t>
            </a:r>
            <a:endParaRPr lang="zh-CN" altLang="en-US" dirty="0"/>
          </a:p>
        </p:txBody>
      </p:sp>
      <p:sp>
        <p:nvSpPr>
          <p:cNvPr id="3" name="内容占位符 2"/>
          <p:cNvSpPr>
            <a:spLocks noGrp="1"/>
          </p:cNvSpPr>
          <p:nvPr>
            <p:ph idx="1"/>
          </p:nvPr>
        </p:nvSpPr>
        <p:spPr>
          <a:xfrm>
            <a:off x="562098" y="1053936"/>
            <a:ext cx="11629901" cy="4525963"/>
          </a:xfrm>
        </p:spPr>
        <p:txBody>
          <a:bodyPr/>
          <a:lstStyle/>
          <a:p>
            <a:r>
              <a:rPr lang="en-US" altLang="zh-CN" sz="2400" b="1" dirty="0"/>
              <a:t>MWSG</a:t>
            </a:r>
            <a:r>
              <a:rPr lang="en-US" altLang="zh-CN" sz="2400" dirty="0"/>
              <a:t> has grown and is still expanding</a:t>
            </a:r>
            <a:r>
              <a:rPr lang="en-US" altLang="zh-CN" sz="2400" dirty="0" smtClean="0"/>
              <a:t>. Continue </a:t>
            </a:r>
            <a:r>
              <a:rPr lang="en-US" altLang="zh-CN" sz="2400" dirty="0"/>
              <a:t>to engage with other communities. </a:t>
            </a:r>
            <a:r>
              <a:rPr lang="en-US" altLang="zh-CN" sz="2400" dirty="0" smtClean="0"/>
              <a:t> Focus </a:t>
            </a:r>
            <a:r>
              <a:rPr lang="en-US" altLang="zh-CN" sz="2400" dirty="0"/>
              <a:t>on methods to characterize MW </a:t>
            </a:r>
            <a:r>
              <a:rPr lang="en-US" altLang="zh-CN" sz="2400" dirty="0" smtClean="0"/>
              <a:t>sensors</a:t>
            </a:r>
            <a:r>
              <a:rPr lang="en-US" altLang="zh-CN" sz="2400" dirty="0"/>
              <a:t>. </a:t>
            </a:r>
            <a:r>
              <a:rPr lang="en-US" altLang="zh-CN" sz="2400" dirty="0" smtClean="0"/>
              <a:t>Developing </a:t>
            </a:r>
            <a:r>
              <a:rPr lang="en-US" altLang="zh-CN" sz="2400" dirty="0"/>
              <a:t>best practice, for example MW SNO. </a:t>
            </a:r>
            <a:r>
              <a:rPr lang="en-US" altLang="zh-CN" sz="2400" dirty="0" smtClean="0"/>
              <a:t>Matrix </a:t>
            </a:r>
            <a:r>
              <a:rPr lang="en-US" altLang="zh-CN" sz="2400" dirty="0"/>
              <a:t>of deliverable products</a:t>
            </a:r>
            <a:r>
              <a:rPr lang="en-US" altLang="zh-CN" sz="2400" dirty="0" smtClean="0"/>
              <a:t>.</a:t>
            </a:r>
          </a:p>
          <a:p>
            <a:r>
              <a:rPr lang="en-US" altLang="zh-CN" sz="2400" b="1" dirty="0" smtClean="0"/>
              <a:t>IRSG</a:t>
            </a:r>
            <a:r>
              <a:rPr lang="en-US" altLang="zh-CN" sz="2400" dirty="0" smtClean="0"/>
              <a:t> focuses on </a:t>
            </a:r>
            <a:r>
              <a:rPr lang="en-US" altLang="zh-CN" sz="2400" dirty="0" err="1" smtClean="0"/>
              <a:t>hyperspectral</a:t>
            </a:r>
            <a:r>
              <a:rPr lang="en-US" altLang="zh-CN" sz="2400" dirty="0" smtClean="0"/>
              <a:t> </a:t>
            </a:r>
            <a:r>
              <a:rPr lang="en-US" altLang="zh-CN" sz="2400" dirty="0"/>
              <a:t>instruments </a:t>
            </a:r>
            <a:r>
              <a:rPr lang="en-US" altLang="zh-CN" sz="2400" dirty="0" smtClean="0"/>
              <a:t>and multispectral band instruments</a:t>
            </a:r>
            <a:r>
              <a:rPr lang="en-US" altLang="zh-CN" sz="2400" dirty="0"/>
              <a:t>, </a:t>
            </a:r>
            <a:r>
              <a:rPr lang="en-US" altLang="zh-CN" sz="2400" dirty="0" smtClean="0"/>
              <a:t>and pointed out several </a:t>
            </a:r>
            <a:r>
              <a:rPr lang="en-US" altLang="zh-CN" sz="2400" dirty="0"/>
              <a:t>emerging issues, including gap filling </a:t>
            </a:r>
            <a:r>
              <a:rPr lang="en-US" altLang="zh-CN" sz="2400" dirty="0" smtClean="0"/>
              <a:t>, </a:t>
            </a:r>
            <a:r>
              <a:rPr lang="en-US" altLang="zh-CN" sz="2400" dirty="0"/>
              <a:t>collocation </a:t>
            </a:r>
            <a:r>
              <a:rPr lang="en-US" altLang="zh-CN" sz="2400" dirty="0" smtClean="0"/>
              <a:t>, RTM convolution.</a:t>
            </a:r>
          </a:p>
          <a:p>
            <a:r>
              <a:rPr lang="en-US" altLang="zh-CN" sz="2400" b="1" dirty="0" smtClean="0"/>
              <a:t>VNIR SG </a:t>
            </a:r>
            <a:r>
              <a:rPr lang="en-US" altLang="zh-CN" sz="2400" dirty="0"/>
              <a:t>has generated new </a:t>
            </a:r>
            <a:r>
              <a:rPr lang="en-US" altLang="zh-CN" sz="2400" dirty="0" smtClean="0"/>
              <a:t>SBAF, </a:t>
            </a:r>
            <a:r>
              <a:rPr lang="en-US" altLang="zh-CN" sz="2400" dirty="0"/>
              <a:t>NPP-VIIRS NOAA V2 product as the GSICS official VIS/NIR </a:t>
            </a:r>
            <a:r>
              <a:rPr lang="en-US" altLang="zh-CN" sz="2400" dirty="0" smtClean="0"/>
              <a:t>Reference,</a:t>
            </a:r>
            <a:r>
              <a:rPr lang="en-US" altLang="zh-CN" sz="2400" dirty="0"/>
              <a:t> Rethinking L1B calibrated radiance </a:t>
            </a:r>
            <a:r>
              <a:rPr lang="en-US" altLang="zh-CN" sz="2400" dirty="0" smtClean="0"/>
              <a:t>datasets.</a:t>
            </a:r>
            <a:r>
              <a:rPr lang="en-US" altLang="zh-CN" sz="2400" dirty="0"/>
              <a:t> Lunar Calibration </a:t>
            </a:r>
            <a:r>
              <a:rPr lang="en-US" altLang="zh-CN" sz="2400" dirty="0" smtClean="0"/>
              <a:t>Status,</a:t>
            </a:r>
            <a:r>
              <a:rPr lang="en-US" altLang="zh-CN" sz="2400" dirty="0"/>
              <a:t> DCC Calibration </a:t>
            </a:r>
            <a:r>
              <a:rPr lang="en-US" altLang="zh-CN" sz="2400" dirty="0" smtClean="0"/>
              <a:t>,</a:t>
            </a:r>
            <a:r>
              <a:rPr lang="en-US" altLang="zh-CN" sz="2400" dirty="0"/>
              <a:t> Combine the multiple calibration approaches </a:t>
            </a:r>
            <a:r>
              <a:rPr lang="en-US" altLang="zh-CN" sz="2400" dirty="0" smtClean="0"/>
              <a:t>.</a:t>
            </a:r>
          </a:p>
          <a:p>
            <a:r>
              <a:rPr lang="en-US" altLang="zh-CN" sz="2400" b="1" dirty="0"/>
              <a:t>UV </a:t>
            </a:r>
            <a:r>
              <a:rPr lang="en-US" altLang="zh-CN" sz="2400" b="1" dirty="0" smtClean="0"/>
              <a:t>SG is </a:t>
            </a:r>
            <a:r>
              <a:rPr lang="en-US" altLang="zh-CN" sz="2400" dirty="0" smtClean="0"/>
              <a:t>leading </a:t>
            </a:r>
            <a:r>
              <a:rPr lang="en-US" altLang="zh-CN" sz="2400" dirty="0"/>
              <a:t>the project on the ground-based </a:t>
            </a:r>
            <a:r>
              <a:rPr lang="en-US" altLang="zh-CN" sz="2400" dirty="0" smtClean="0"/>
              <a:t>characterization and </a:t>
            </a:r>
            <a:r>
              <a:rPr lang="en-US" altLang="zh-CN" sz="2400" dirty="0"/>
              <a:t>A workshop is planned for Feb </a:t>
            </a:r>
            <a:r>
              <a:rPr lang="en-US" altLang="zh-CN" sz="2400" dirty="0" smtClean="0"/>
              <a:t>2020.</a:t>
            </a:r>
            <a:r>
              <a:rPr lang="en-US" altLang="zh-CN" sz="2400" dirty="0"/>
              <a:t> </a:t>
            </a:r>
            <a:r>
              <a:rPr lang="en-US" altLang="zh-CN" sz="2400" dirty="0" smtClean="0"/>
              <a:t>Proposed </a:t>
            </a:r>
            <a:r>
              <a:rPr lang="en-US" altLang="zh-CN" sz="2400" dirty="0"/>
              <a:t>to re-name the sub-group as Reflective Solar </a:t>
            </a:r>
            <a:r>
              <a:rPr lang="en-US" altLang="zh-CN" sz="2400" dirty="0" err="1"/>
              <a:t>Spectromenter</a:t>
            </a:r>
            <a:r>
              <a:rPr lang="en-US" altLang="zh-CN" sz="2400" dirty="0"/>
              <a:t> </a:t>
            </a:r>
            <a:r>
              <a:rPr lang="en-US" altLang="zh-CN" sz="2400" dirty="0" smtClean="0"/>
              <a:t>.</a:t>
            </a:r>
            <a:r>
              <a:rPr lang="en-US" altLang="zh-CN" sz="2400" dirty="0"/>
              <a:t> The main focus of the group is trace gases; the instruments are of high spectral resolution (sub-nm); and polarization</a:t>
            </a:r>
            <a:endParaRPr lang="zh-CN" altLang="en-US" sz="2400" dirty="0"/>
          </a:p>
        </p:txBody>
      </p:sp>
    </p:spTree>
    <p:extLst>
      <p:ext uri="{BB962C8B-B14F-4D97-AF65-F5344CB8AC3E}">
        <p14:creationId xmlns:p14="http://schemas.microsoft.com/office/powerpoint/2010/main" val="423043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Plenary (WG report/Briefing)</a:t>
            </a:r>
            <a:endParaRPr lang="en-GB" b="1" dirty="0">
              <a:latin typeface="Arial" panose="020B0604020202020204" pitchFamily="34" charset="0"/>
              <a:cs typeface="Arial" panose="020B0604020202020204" pitchFamily="34" charset="0"/>
            </a:endParaRPr>
          </a:p>
        </p:txBody>
      </p:sp>
      <p:graphicFrame>
        <p:nvGraphicFramePr>
          <p:cNvPr id="5" name="내용 개체 틀 6"/>
          <p:cNvGraphicFramePr>
            <a:graphicFrameLocks/>
          </p:cNvGraphicFramePr>
          <p:nvPr>
            <p:extLst>
              <p:ext uri="{D42A27DB-BD31-4B8C-83A1-F6EECF244321}">
                <p14:modId xmlns:p14="http://schemas.microsoft.com/office/powerpoint/2010/main" val="2566926979"/>
              </p:ext>
            </p:extLst>
          </p:nvPr>
        </p:nvGraphicFramePr>
        <p:xfrm>
          <a:off x="367924" y="1178169"/>
          <a:ext cx="11710802" cy="4454418"/>
        </p:xfrm>
        <a:graphic>
          <a:graphicData uri="http://schemas.openxmlformats.org/drawingml/2006/table">
            <a:tbl>
              <a:tblPr firstRow="1" bandRow="1">
                <a:tableStyleId>{5C22544A-7EE6-4342-B048-85BDC9FD1C3A}</a:tableStyleId>
              </a:tblPr>
              <a:tblGrid>
                <a:gridCol w="2372019">
                  <a:extLst>
                    <a:ext uri="{9D8B030D-6E8A-4147-A177-3AD203B41FA5}">
                      <a16:colId xmlns:a16="http://schemas.microsoft.com/office/drawing/2014/main" val="4005887409"/>
                    </a:ext>
                  </a:extLst>
                </a:gridCol>
                <a:gridCol w="6976073">
                  <a:extLst>
                    <a:ext uri="{9D8B030D-6E8A-4147-A177-3AD203B41FA5}">
                      <a16:colId xmlns:a16="http://schemas.microsoft.com/office/drawing/2014/main" val="3702454843"/>
                    </a:ext>
                  </a:extLst>
                </a:gridCol>
                <a:gridCol w="1167995">
                  <a:extLst>
                    <a:ext uri="{9D8B030D-6E8A-4147-A177-3AD203B41FA5}">
                      <a16:colId xmlns:a16="http://schemas.microsoft.com/office/drawing/2014/main" val="3436900274"/>
                    </a:ext>
                  </a:extLst>
                </a:gridCol>
                <a:gridCol w="1194715">
                  <a:extLst>
                    <a:ext uri="{9D8B030D-6E8A-4147-A177-3AD203B41FA5}">
                      <a16:colId xmlns:a16="http://schemas.microsoft.com/office/drawing/2014/main" val="794643419"/>
                    </a:ext>
                  </a:extLst>
                </a:gridCol>
              </a:tblGrid>
              <a:tr h="456418">
                <a:tc>
                  <a:txBody>
                    <a:bodyPr/>
                    <a:lstStyle/>
                    <a:p>
                      <a:pPr latinLnBrk="1"/>
                      <a:endParaRPr lang="ko-KR" altLang="en-US" sz="2200" dirty="0"/>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2331843043"/>
                  </a:ext>
                </a:extLst>
              </a:tr>
              <a:tr h="456418">
                <a:tc>
                  <a:txBody>
                    <a:bodyPr/>
                    <a:lstStyle/>
                    <a:p>
                      <a:pPr latinLnBrk="1"/>
                      <a:r>
                        <a:rPr lang="en-US" altLang="ko-KR" sz="2215" b="1" kern="1200" dirty="0" smtClean="0">
                          <a:solidFill>
                            <a:schemeClr val="dk1"/>
                          </a:solidFill>
                          <a:effectLst/>
                          <a:latin typeface="+mn-lt"/>
                          <a:ea typeface="+mn-ea"/>
                          <a:cs typeface="+mn-cs"/>
                        </a:rPr>
                        <a:t>A.GWG.2019.3b.1</a:t>
                      </a:r>
                      <a:endParaRPr lang="ko-KR" altLang="en-US" sz="2200" dirty="0"/>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215" b="1" i="0" u="none" strike="noStrike" kern="1200" dirty="0" smtClean="0">
                          <a:solidFill>
                            <a:schemeClr val="dk1"/>
                          </a:solidFill>
                          <a:effectLst/>
                          <a:latin typeface="+mn-lt"/>
                          <a:ea typeface="+mn-ea"/>
                          <a:cs typeface="+mn-cs"/>
                        </a:rPr>
                        <a:t>Action</a:t>
                      </a:r>
                      <a:r>
                        <a:rPr lang="en-US" altLang="zh-CN" sz="2215" b="0" i="0" u="none" strike="noStrike" kern="1200" dirty="0" smtClean="0">
                          <a:solidFill>
                            <a:schemeClr val="dk1"/>
                          </a:solidFill>
                          <a:effectLst/>
                          <a:latin typeface="+mn-lt"/>
                          <a:ea typeface="+mn-ea"/>
                          <a:cs typeface="+mn-cs"/>
                        </a:rPr>
                        <a:t>:</a:t>
                      </a:r>
                      <a:r>
                        <a:rPr lang="en-US" altLang="zh-CN" sz="2215" b="0" i="0" u="none" strike="noStrike" kern="1200" baseline="0" dirty="0" smtClean="0">
                          <a:solidFill>
                            <a:schemeClr val="dk1"/>
                          </a:solidFill>
                          <a:effectLst/>
                          <a:latin typeface="+mn-lt"/>
                          <a:ea typeface="+mn-ea"/>
                          <a:cs typeface="+mn-cs"/>
                        </a:rPr>
                        <a:t> </a:t>
                      </a:r>
                      <a:r>
                        <a:rPr lang="en-US" altLang="zh-CN" sz="2215" b="0" i="0" u="none" strike="noStrike" kern="1200" dirty="0" smtClean="0">
                          <a:solidFill>
                            <a:schemeClr val="dk1"/>
                          </a:solidFill>
                          <a:effectLst/>
                          <a:latin typeface="+mn-lt"/>
                          <a:ea typeface="+mn-ea"/>
                          <a:cs typeface="+mn-cs"/>
                        </a:rPr>
                        <a:t>Scott to ensure that POC for SWTT from each agency be nominated.</a:t>
                      </a:r>
                      <a:endParaRPr lang="ko-KR" altLang="en-US" sz="2215" b="0" i="0" u="none" strike="noStrike" kern="1200" dirty="0" smtClean="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1804978878"/>
                  </a:ext>
                </a:extLst>
              </a:tr>
              <a:tr h="456418">
                <a:tc>
                  <a:txBody>
                    <a:bodyPr/>
                    <a:lstStyle/>
                    <a:p>
                      <a:pPr latinLnBrk="1"/>
                      <a:r>
                        <a:rPr lang="en-US" altLang="ko-KR" sz="2215" b="1" kern="1200" dirty="0" smtClean="0">
                          <a:solidFill>
                            <a:schemeClr val="dk1"/>
                          </a:solidFill>
                          <a:effectLst/>
                          <a:latin typeface="+mn-lt"/>
                          <a:ea typeface="+mn-ea"/>
                          <a:cs typeface="+mn-cs"/>
                        </a:rPr>
                        <a:t>R.GIR.2019.3d.1</a:t>
                      </a:r>
                      <a:endParaRPr lang="ko-KR" altLang="en-US" sz="2215" b="1"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000" b="1" i="0" u="none" strike="noStrike" kern="1200" dirty="0" smtClean="0">
                          <a:solidFill>
                            <a:schemeClr val="dk1"/>
                          </a:solidFill>
                          <a:effectLst/>
                          <a:latin typeface="+mn-lt"/>
                          <a:ea typeface="+mn-ea"/>
                          <a:cs typeface="+mn-cs"/>
                        </a:rPr>
                        <a:t>Recommendation</a:t>
                      </a:r>
                      <a:r>
                        <a:rPr lang="en-US" altLang="zh-CN" sz="2000" b="0" i="0" u="none" strike="noStrike" kern="1200" dirty="0" smtClean="0">
                          <a:solidFill>
                            <a:schemeClr val="dk1"/>
                          </a:solidFill>
                          <a:effectLst/>
                          <a:latin typeface="+mn-lt"/>
                          <a:ea typeface="+mn-ea"/>
                          <a:cs typeface="+mn-cs"/>
                        </a:rPr>
                        <a:t>: Dave D. to clarify whether his concern or suggestion about SBAF has been fully addressed.</a:t>
                      </a:r>
                      <a:endParaRPr lang="ko-KR" altLang="en-US" sz="2200" u="sng" dirty="0">
                        <a:solidFill>
                          <a:srgbClr val="3333FF"/>
                        </a:solidFill>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465956690"/>
                  </a:ext>
                </a:extLst>
              </a:tr>
              <a:tr h="456418">
                <a:tc>
                  <a:txBody>
                    <a:bodyPr/>
                    <a:lstStyle/>
                    <a:p>
                      <a:pPr latinLnBrk="1"/>
                      <a:r>
                        <a:rPr lang="en-US" altLang="ko-KR" sz="2215" b="1" kern="1200" dirty="0" smtClean="0">
                          <a:solidFill>
                            <a:schemeClr val="dk1"/>
                          </a:solidFill>
                          <a:effectLst/>
                          <a:latin typeface="+mn-lt"/>
                          <a:ea typeface="+mn-ea"/>
                          <a:cs typeface="+mn-cs"/>
                        </a:rPr>
                        <a:t>R.GIR.2019.3</a:t>
                      </a:r>
                      <a:r>
                        <a:rPr lang="en-US" altLang="zh-CN" sz="2215" b="1" kern="1200" dirty="0" smtClean="0">
                          <a:solidFill>
                            <a:schemeClr val="dk1"/>
                          </a:solidFill>
                          <a:effectLst/>
                          <a:latin typeface="+mn-lt"/>
                          <a:ea typeface="+mn-ea"/>
                          <a:cs typeface="+mn-cs"/>
                        </a:rPr>
                        <a:t>d</a:t>
                      </a:r>
                      <a:r>
                        <a:rPr lang="en-US" altLang="ko-KR" sz="2215" b="1" kern="1200" dirty="0" smtClean="0">
                          <a:solidFill>
                            <a:schemeClr val="dk1"/>
                          </a:solidFill>
                          <a:effectLst/>
                          <a:latin typeface="+mn-lt"/>
                          <a:ea typeface="+mn-ea"/>
                          <a:cs typeface="+mn-cs"/>
                        </a:rPr>
                        <a:t>.2</a:t>
                      </a:r>
                      <a:endParaRPr lang="ko-KR" altLang="en-US" sz="2215" b="1" kern="1200" dirty="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215" b="1" i="0" u="none" strike="noStrike" kern="1200" dirty="0" smtClean="0">
                          <a:solidFill>
                            <a:schemeClr val="dk1"/>
                          </a:solidFill>
                          <a:effectLst/>
                          <a:latin typeface="+mn-lt"/>
                          <a:ea typeface="+mn-ea"/>
                          <a:cs typeface="+mn-cs"/>
                        </a:rPr>
                        <a:t>Recommendation</a:t>
                      </a:r>
                      <a:r>
                        <a:rPr lang="en-US" altLang="zh-CN" sz="2000" b="0" i="0" u="none" strike="noStrike" kern="1200" dirty="0" smtClean="0">
                          <a:solidFill>
                            <a:schemeClr val="dk1"/>
                          </a:solidFill>
                          <a:effectLst/>
                          <a:latin typeface="+mn-lt"/>
                          <a:ea typeface="+mn-ea"/>
                          <a:cs typeface="+mn-cs"/>
                        </a:rPr>
                        <a:t>: </a:t>
                      </a:r>
                      <a:r>
                        <a:rPr lang="en-US" altLang="zh-CN" sz="2215" b="0" i="0" u="none" strike="noStrike" kern="1200" dirty="0" err="1" smtClean="0">
                          <a:solidFill>
                            <a:schemeClr val="dk1"/>
                          </a:solidFill>
                          <a:effectLst/>
                          <a:latin typeface="+mn-lt"/>
                          <a:ea typeface="+mn-ea"/>
                          <a:cs typeface="+mn-cs"/>
                        </a:rPr>
                        <a:t>Likun</a:t>
                      </a:r>
                      <a:r>
                        <a:rPr lang="en-US" altLang="zh-CN" sz="2215" b="0" i="0" u="none" strike="noStrike" kern="1200" dirty="0" smtClean="0">
                          <a:solidFill>
                            <a:schemeClr val="dk1"/>
                          </a:solidFill>
                          <a:effectLst/>
                          <a:latin typeface="+mn-lt"/>
                          <a:ea typeface="+mn-ea"/>
                          <a:cs typeface="+mn-cs"/>
                        </a:rPr>
                        <a:t> to clarify whether or to what extent </a:t>
                      </a:r>
                      <a:r>
                        <a:rPr lang="en-US" altLang="zh-CN" sz="2215" b="0" i="0" u="none" strike="noStrike" kern="1200" dirty="0" err="1" smtClean="0">
                          <a:solidFill>
                            <a:schemeClr val="dk1"/>
                          </a:solidFill>
                          <a:effectLst/>
                          <a:latin typeface="+mn-lt"/>
                          <a:ea typeface="+mn-ea"/>
                          <a:cs typeface="+mn-cs"/>
                        </a:rPr>
                        <a:t>GitHub</a:t>
                      </a:r>
                      <a:r>
                        <a:rPr lang="en-US" altLang="zh-CN" sz="2215" b="0" i="0" u="none" strike="noStrike" kern="1200" dirty="0" smtClean="0">
                          <a:solidFill>
                            <a:schemeClr val="dk1"/>
                          </a:solidFill>
                          <a:effectLst/>
                          <a:latin typeface="+mn-lt"/>
                          <a:ea typeface="+mn-ea"/>
                          <a:cs typeface="+mn-cs"/>
                        </a:rPr>
                        <a:t> should be used instead of GSICS Wiki.</a:t>
                      </a:r>
                      <a:endParaRPr lang="ko-KR" altLang="en-US" sz="2200" dirty="0"/>
                    </a:p>
                  </a:txBody>
                  <a:tcPr marL="112542" marR="112542" marT="56271" marB="56271"/>
                </a:tc>
                <a:tc gridSpan="2">
                  <a:txBody>
                    <a:bodyPr/>
                    <a:lstStyle/>
                    <a:p>
                      <a:pPr latinLnBrk="1"/>
                      <a:endParaRPr lang="ko-KR" altLang="en-US" sz="2200" dirty="0"/>
                    </a:p>
                  </a:txBody>
                  <a:tcPr marL="112542" marR="112542" marT="56271" marB="56271"/>
                </a:tc>
                <a:tc hMerge="1">
                  <a:txBody>
                    <a:bodyPr/>
                    <a:lstStyle/>
                    <a:p>
                      <a:pPr latinLnBrk="1"/>
                      <a:endParaRPr lang="ko-KR" altLang="en-US" sz="2200" dirty="0"/>
                    </a:p>
                  </a:txBody>
                  <a:tcPr marL="112542" marR="112542" marT="56271" marB="56271"/>
                </a:tc>
                <a:extLst>
                  <a:ext uri="{0D108BD9-81ED-4DB2-BD59-A6C34878D82A}">
                    <a16:rowId xmlns:a16="http://schemas.microsoft.com/office/drawing/2014/main" val="3588733021"/>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ko-KR" sz="2215" b="1" kern="1200" dirty="0" smtClean="0">
                          <a:solidFill>
                            <a:schemeClr val="dk1"/>
                          </a:solidFill>
                          <a:effectLst/>
                          <a:latin typeface="+mn-lt"/>
                          <a:ea typeface="+mn-ea"/>
                          <a:cs typeface="+mn-cs"/>
                        </a:rPr>
                        <a:t>R.GIR.2019.3</a:t>
                      </a:r>
                      <a:r>
                        <a:rPr lang="en-US" altLang="zh-CN" sz="2215" b="1" kern="1200" dirty="0" smtClean="0">
                          <a:solidFill>
                            <a:schemeClr val="dk1"/>
                          </a:solidFill>
                          <a:effectLst/>
                          <a:latin typeface="+mn-lt"/>
                          <a:ea typeface="+mn-ea"/>
                          <a:cs typeface="+mn-cs"/>
                        </a:rPr>
                        <a:t>d</a:t>
                      </a:r>
                      <a:r>
                        <a:rPr lang="en-US" altLang="ko-KR" sz="2215" b="1" kern="1200" dirty="0" smtClean="0">
                          <a:solidFill>
                            <a:schemeClr val="dk1"/>
                          </a:solidFill>
                          <a:effectLst/>
                          <a:latin typeface="+mn-lt"/>
                          <a:ea typeface="+mn-ea"/>
                          <a:cs typeface="+mn-cs"/>
                        </a:rPr>
                        <a:t>.3</a:t>
                      </a:r>
                      <a:endParaRPr lang="ko-KR" altLang="en-US" sz="2215" b="1" kern="1200" dirty="0" smtClean="0">
                        <a:solidFill>
                          <a:schemeClr val="dk1"/>
                        </a:solidFill>
                        <a:effectLst/>
                        <a:latin typeface="+mn-lt"/>
                        <a:ea typeface="+mn-ea"/>
                        <a:cs typeface="+mn-cs"/>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r>
                        <a:rPr lang="en-US" altLang="zh-CN" sz="2215" b="1" i="0" u="none" strike="noStrike" kern="1200" dirty="0" smtClean="0">
                          <a:solidFill>
                            <a:schemeClr val="dk1"/>
                          </a:solidFill>
                          <a:effectLst/>
                          <a:latin typeface="+mn-lt"/>
                          <a:ea typeface="+mn-ea"/>
                          <a:cs typeface="+mn-cs"/>
                        </a:rPr>
                        <a:t>Recommendation</a:t>
                      </a:r>
                      <a:r>
                        <a:rPr lang="en-US" altLang="zh-CN" sz="2000" b="0" i="0" u="none" strike="noStrike" kern="1200" dirty="0" smtClean="0">
                          <a:solidFill>
                            <a:schemeClr val="dk1"/>
                          </a:solidFill>
                          <a:effectLst/>
                          <a:latin typeface="+mn-lt"/>
                          <a:ea typeface="+mn-ea"/>
                          <a:cs typeface="+mn-cs"/>
                        </a:rPr>
                        <a:t>: </a:t>
                      </a:r>
                      <a:r>
                        <a:rPr lang="en-US" altLang="zh-CN" sz="2215" b="0" i="0" u="none" strike="noStrike" kern="1200" dirty="0" smtClean="0">
                          <a:solidFill>
                            <a:schemeClr val="dk1"/>
                          </a:solidFill>
                          <a:effectLst/>
                          <a:latin typeface="+mn-lt"/>
                          <a:ea typeface="+mn-ea"/>
                          <a:cs typeface="+mn-cs"/>
                        </a:rPr>
                        <a:t>Ed K. to contact Masaya T. about sharing SRF information in MWSG.</a:t>
                      </a:r>
                      <a:endParaRPr lang="ko-KR" altLang="en-US" sz="2215" b="0" i="0" u="none" strike="noStrike" kern="1200" dirty="0" smtClean="0">
                        <a:solidFill>
                          <a:schemeClr val="dk1"/>
                        </a:solidFill>
                        <a:effectLst/>
                        <a:latin typeface="+mn-lt"/>
                        <a:ea typeface="+mn-ea"/>
                        <a:cs typeface="+mn-cs"/>
                      </a:endParaRPr>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1291775094"/>
                  </a:ext>
                </a:extLst>
              </a:tr>
              <a:tr h="456418">
                <a:tc>
                  <a:txBody>
                    <a:bodyPr/>
                    <a:lstStyle/>
                    <a:p>
                      <a:endParaRPr lang="zh-CN" altLang="en-US"/>
                    </a:p>
                  </a:txBody>
                  <a:tcPr marL="112542" marR="112542" marT="56271" marB="56271"/>
                </a:tc>
                <a:tc>
                  <a:txBody>
                    <a:bodyPr/>
                    <a:lstStyle/>
                    <a:p>
                      <a:endParaRPr lang="zh-CN" altLang="en-US" dirty="0"/>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a:p>
                  </a:txBody>
                  <a:tcPr marL="112542" marR="112542" marT="56271" marB="56271"/>
                </a:tc>
                <a:extLst>
                  <a:ext uri="{0D108BD9-81ED-4DB2-BD59-A6C34878D82A}">
                    <a16:rowId xmlns:a16="http://schemas.microsoft.com/office/drawing/2014/main" val="996086371"/>
                  </a:ext>
                </a:extLst>
              </a:tr>
              <a:tr h="456418">
                <a:tc>
                  <a:txBody>
                    <a:bodyPr/>
                    <a:lstStyle/>
                    <a:p>
                      <a:pPr latinLnBrk="1"/>
                      <a:endParaRPr lang="ko-KR" altLang="en-US" sz="2200"/>
                    </a:p>
                  </a:txBody>
                  <a:tcPr marL="112542" marR="112542" marT="56271" marB="56271"/>
                </a:tc>
                <a:tc>
                  <a:txBody>
                    <a:bodyPr/>
                    <a:lstStyle/>
                    <a:p>
                      <a:pPr latinLnBrk="1"/>
                      <a:endParaRPr lang="ko-KR" altLang="en-US" sz="2200" dirty="0"/>
                    </a:p>
                  </a:txBody>
                  <a:tcPr marL="112542" marR="112542" marT="56271" marB="56271"/>
                </a:tc>
                <a:tc>
                  <a:txBody>
                    <a:bodyPr/>
                    <a:lstStyle/>
                    <a:p>
                      <a:pPr latinLnBrk="1"/>
                      <a:endParaRPr lang="ko-KR" altLang="en-US" sz="2200"/>
                    </a:p>
                  </a:txBody>
                  <a:tcPr marL="112542" marR="112542" marT="56271" marB="56271"/>
                </a:tc>
                <a:tc>
                  <a:txBody>
                    <a:bodyPr/>
                    <a:lstStyle/>
                    <a:p>
                      <a:pPr latinLnBrk="1"/>
                      <a:endParaRPr lang="ko-KR" altLang="en-US" sz="2200" dirty="0"/>
                    </a:p>
                  </a:txBody>
                  <a:tcPr marL="112542" marR="112542" marT="56271" marB="56271"/>
                </a:tc>
                <a:extLst>
                  <a:ext uri="{0D108BD9-81ED-4DB2-BD59-A6C34878D82A}">
                    <a16:rowId xmlns:a16="http://schemas.microsoft.com/office/drawing/2014/main" val="1656956365"/>
                  </a:ext>
                </a:extLst>
              </a:tr>
            </a:tbl>
          </a:graphicData>
        </a:graphic>
      </p:graphicFrame>
    </p:spTree>
    <p:extLst>
      <p:ext uri="{BB962C8B-B14F-4D97-AF65-F5344CB8AC3E}">
        <p14:creationId xmlns:p14="http://schemas.microsoft.com/office/powerpoint/2010/main" val="202396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138" y="118753"/>
            <a:ext cx="10972800" cy="786581"/>
          </a:xfrm>
        </p:spPr>
        <p:txBody>
          <a:bodyPr/>
          <a:lstStyle/>
          <a:p>
            <a:r>
              <a:rPr lang="en-US" altLang="zh-CN" sz="4800" b="1" dirty="0"/>
              <a:t>Special session on </a:t>
            </a:r>
            <a:r>
              <a:rPr lang="en-US" altLang="zh-CN" sz="4800" b="1" dirty="0" smtClean="0"/>
              <a:t>re-</a:t>
            </a:r>
            <a:r>
              <a:rPr lang="en-US" altLang="zh-CN" sz="4800" b="1" dirty="0" err="1" smtClean="0"/>
              <a:t>cal</a:t>
            </a:r>
            <a:r>
              <a:rPr lang="en-US" altLang="zh-CN" sz="4800" b="1" dirty="0" smtClean="0"/>
              <a:t>/re-processing</a:t>
            </a:r>
            <a:endParaRPr lang="zh-CN" altLang="en-US" sz="4800" dirty="0"/>
          </a:p>
        </p:txBody>
      </p:sp>
      <p:sp>
        <p:nvSpPr>
          <p:cNvPr id="3" name="内容占位符 2"/>
          <p:cNvSpPr>
            <a:spLocks noGrp="1"/>
          </p:cNvSpPr>
          <p:nvPr>
            <p:ph idx="1"/>
          </p:nvPr>
        </p:nvSpPr>
        <p:spPr>
          <a:xfrm>
            <a:off x="467097" y="982684"/>
            <a:ext cx="10972800" cy="4525963"/>
          </a:xfrm>
        </p:spPr>
        <p:txBody>
          <a:bodyPr/>
          <a:lstStyle/>
          <a:p>
            <a:r>
              <a:rPr lang="en-US" altLang="zh-CN" sz="2400" b="1" dirty="0"/>
              <a:t>FIDUCEO</a:t>
            </a:r>
            <a:r>
              <a:rPr lang="en-US" altLang="zh-CN" sz="2400" dirty="0"/>
              <a:t> = systematic use of metrology principles for climate data records based on EO data</a:t>
            </a:r>
            <a:r>
              <a:rPr lang="en-US" altLang="zh-CN" sz="2400" dirty="0" smtClean="0"/>
              <a:t>.</a:t>
            </a:r>
            <a:r>
              <a:rPr lang="en-US" altLang="zh-CN" sz="2400" dirty="0"/>
              <a:t> Current </a:t>
            </a:r>
            <a:r>
              <a:rPr lang="en-US" altLang="zh-CN" sz="2400" dirty="0" smtClean="0"/>
              <a:t>FCDRs: AVHRR FCDR,HIRS,MW </a:t>
            </a:r>
            <a:r>
              <a:rPr lang="en-US" altLang="zh-CN" sz="2400" dirty="0" err="1" smtClean="0"/>
              <a:t>sounders,Meteosat</a:t>
            </a:r>
            <a:r>
              <a:rPr lang="en-US" altLang="zh-CN" sz="2400" dirty="0" smtClean="0"/>
              <a:t> VIS; typical </a:t>
            </a:r>
            <a:r>
              <a:rPr lang="en-US" altLang="zh-CN" sz="2400" dirty="0" err="1" smtClean="0"/>
              <a:t>TCDRs:Surface</a:t>
            </a:r>
            <a:r>
              <a:rPr lang="en-US" altLang="zh-CN" sz="2400" dirty="0" smtClean="0"/>
              <a:t> </a:t>
            </a:r>
            <a:r>
              <a:rPr lang="en-US" altLang="zh-CN" sz="2400" dirty="0" err="1" smtClean="0"/>
              <a:t>Temperature,UTH</a:t>
            </a:r>
            <a:r>
              <a:rPr lang="en-US" altLang="zh-CN" sz="2400" dirty="0" smtClean="0"/>
              <a:t>, albedo </a:t>
            </a:r>
            <a:r>
              <a:rPr lang="en-US" altLang="zh-CN" sz="2400" dirty="0"/>
              <a:t>+ </a:t>
            </a:r>
            <a:r>
              <a:rPr lang="en-US" altLang="zh-CN" sz="2400" dirty="0" smtClean="0"/>
              <a:t>aerosol.</a:t>
            </a:r>
          </a:p>
          <a:p>
            <a:r>
              <a:rPr lang="en-US" altLang="zh-CN" sz="2400" b="1" dirty="0"/>
              <a:t>GEO-Ring: </a:t>
            </a:r>
            <a:r>
              <a:rPr lang="en-US" altLang="zh-CN" sz="2400" b="1" dirty="0" smtClean="0"/>
              <a:t>SCOPE-CM/IOGEO,</a:t>
            </a:r>
            <a:r>
              <a:rPr lang="en-US" altLang="zh-CN" sz="2400" dirty="0"/>
              <a:t> Rob presented the summary of the methods deployed by the various participants for VIS, IR and WV calibration.  In particular there is a clear wish to pursue inter-agency </a:t>
            </a:r>
            <a:r>
              <a:rPr lang="en-US" altLang="zh-CN" sz="2400" dirty="0" smtClean="0"/>
              <a:t>collaborations.</a:t>
            </a:r>
          </a:p>
          <a:p>
            <a:r>
              <a:rPr lang="en-US" altLang="zh-CN" sz="2400" b="1" dirty="0" smtClean="0"/>
              <a:t>JMA</a:t>
            </a:r>
            <a:r>
              <a:rPr lang="zh-CN" altLang="en-US" sz="2400" b="1" dirty="0" smtClean="0"/>
              <a:t>：</a:t>
            </a:r>
            <a:r>
              <a:rPr lang="en-US" altLang="zh-CN" sz="2400" b="1" dirty="0" smtClean="0"/>
              <a:t>Re-calibrating </a:t>
            </a:r>
            <a:r>
              <a:rPr lang="en-US" altLang="zh-CN" sz="2400" b="1" dirty="0"/>
              <a:t>WV/IR channels of GMS/MTSAT imagers using HIRS/2, AIRS, and </a:t>
            </a:r>
            <a:r>
              <a:rPr lang="en-US" altLang="zh-CN" sz="2400" b="1" dirty="0" smtClean="0"/>
              <a:t>IASI.</a:t>
            </a:r>
          </a:p>
          <a:p>
            <a:r>
              <a:rPr lang="en-US" altLang="zh-CN" sz="2400" b="1" dirty="0"/>
              <a:t>Inter-calibration for climate monitoring system - collaboration with </a:t>
            </a:r>
            <a:r>
              <a:rPr lang="en-US" altLang="zh-CN" sz="2400" b="1" dirty="0" smtClean="0"/>
              <a:t>ISCCP</a:t>
            </a:r>
            <a:r>
              <a:rPr lang="en-US" altLang="zh-CN" sz="2400" dirty="0" smtClean="0"/>
              <a:t>. Knapp </a:t>
            </a:r>
            <a:r>
              <a:rPr lang="en-US" altLang="zh-CN" sz="2400" dirty="0"/>
              <a:t>provided a very useful feedback on the use of GSICS data, including accessibility, ATBD usefulness, data contents and design of the GSICS websites</a:t>
            </a:r>
            <a:r>
              <a:rPr lang="en-US" altLang="zh-CN" sz="2400" dirty="0" smtClean="0"/>
              <a:t>.</a:t>
            </a:r>
          </a:p>
          <a:p>
            <a:r>
              <a:rPr lang="en-US" altLang="zh-CN" sz="2400" b="1" dirty="0"/>
              <a:t>NOAA S-NPP/VIIRS v2 </a:t>
            </a:r>
            <a:r>
              <a:rPr lang="en-US" altLang="zh-CN" sz="2400" b="1" dirty="0" smtClean="0"/>
              <a:t>Processing: </a:t>
            </a:r>
            <a:r>
              <a:rPr lang="en-US" altLang="zh-CN" sz="2400" dirty="0"/>
              <a:t>The main difference between the v1 and v2 were presented: solar spectrum, bias correction, filters for bias corrections (</a:t>
            </a:r>
            <a:r>
              <a:rPr lang="en-US" altLang="zh-CN" sz="2400" dirty="0" err="1"/>
              <a:t>Kalman</a:t>
            </a:r>
            <a:r>
              <a:rPr lang="en-US" altLang="zh-CN" sz="2400" dirty="0"/>
              <a:t> filter) combining lunar </a:t>
            </a:r>
            <a:r>
              <a:rPr lang="en-US" altLang="zh-CN" sz="2400" dirty="0" err="1"/>
              <a:t>cal</a:t>
            </a:r>
            <a:r>
              <a:rPr lang="en-US" altLang="zh-CN" sz="2400" dirty="0"/>
              <a:t>, DCC, solar diffuser, </a:t>
            </a:r>
            <a:r>
              <a:rPr lang="en-US" altLang="zh-CN" sz="2400" dirty="0" err="1"/>
              <a:t>SNOx</a:t>
            </a:r>
            <a:r>
              <a:rPr lang="en-US" altLang="zh-CN" sz="2400" dirty="0"/>
              <a:t>. </a:t>
            </a:r>
            <a:endParaRPr lang="zh-CN" altLang="en-US" sz="2400" dirty="0"/>
          </a:p>
        </p:txBody>
      </p:sp>
    </p:spTree>
    <p:extLst>
      <p:ext uri="{BB962C8B-B14F-4D97-AF65-F5344CB8AC3E}">
        <p14:creationId xmlns:p14="http://schemas.microsoft.com/office/powerpoint/2010/main" val="353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82137" y="869134"/>
            <a:ext cx="11614245" cy="4525963"/>
          </a:xfrm>
        </p:spPr>
        <p:txBody>
          <a:bodyPr/>
          <a:lstStyle/>
          <a:p>
            <a:r>
              <a:rPr lang="en-US" altLang="zh-CN" sz="2000" b="1" dirty="0" smtClean="0"/>
              <a:t>China reprocessing</a:t>
            </a:r>
            <a:r>
              <a:rPr lang="en-US" altLang="zh-CN" sz="2000" dirty="0" smtClean="0"/>
              <a:t>: </a:t>
            </a:r>
            <a:r>
              <a:rPr lang="en-US" altLang="zh-CN" sz="2000" b="1" dirty="0"/>
              <a:t>CMA's recalibration/reprocessing </a:t>
            </a:r>
            <a:r>
              <a:rPr lang="en-US" altLang="zh-CN" sz="2000" b="1" dirty="0" smtClean="0"/>
              <a:t>activities.</a:t>
            </a:r>
            <a:r>
              <a:rPr lang="en-US" altLang="zh-CN" sz="2000" dirty="0"/>
              <a:t> FY-1, -2, -3 reprocessing for FCDR generation for VNIR, IR and </a:t>
            </a:r>
            <a:r>
              <a:rPr lang="en-US" altLang="zh-CN" sz="2000" dirty="0" smtClean="0"/>
              <a:t>MW. Expected </a:t>
            </a:r>
            <a:r>
              <a:rPr lang="en-US" altLang="zh-CN" sz="2000" dirty="0"/>
              <a:t>accuracy levels after reprocessing were listed for the various spectral regions</a:t>
            </a:r>
            <a:r>
              <a:rPr lang="en-US" altLang="zh-CN" sz="2000" dirty="0" smtClean="0"/>
              <a:t>. </a:t>
            </a:r>
            <a:r>
              <a:rPr lang="en-US" altLang="zh-CN" sz="2000" dirty="0"/>
              <a:t>Rapid processing technologies are needed to support such an intensive reprocessing activity. Data record duration: 1999-2020</a:t>
            </a:r>
            <a:r>
              <a:rPr lang="en-US" altLang="zh-CN" sz="2000" dirty="0" smtClean="0"/>
              <a:t>.</a:t>
            </a:r>
          </a:p>
          <a:p>
            <a:r>
              <a:rPr lang="en-US" altLang="zh-CN" sz="2000" b="1" dirty="0" smtClean="0"/>
              <a:t>O-B: </a:t>
            </a:r>
            <a:r>
              <a:rPr lang="en-US" altLang="zh-CN" sz="2000" b="1" dirty="0"/>
              <a:t>Long-term calibration monitoring using UKMO </a:t>
            </a:r>
            <a:r>
              <a:rPr lang="en-US" altLang="zh-CN" sz="2000" b="1" dirty="0" smtClean="0"/>
              <a:t>NWP. </a:t>
            </a:r>
            <a:r>
              <a:rPr lang="en-US" altLang="zh-CN" sz="2000" dirty="0" smtClean="0"/>
              <a:t>Only </a:t>
            </a:r>
            <a:r>
              <a:rPr lang="en-US" altLang="zh-CN" sz="2000" dirty="0"/>
              <a:t>clear sky data are kept for the </a:t>
            </a:r>
            <a:r>
              <a:rPr lang="en-US" altLang="zh-CN" sz="2000" dirty="0" smtClean="0"/>
              <a:t>analysis using RTM simulation.</a:t>
            </a:r>
            <a:r>
              <a:rPr lang="en-US" altLang="zh-CN" sz="2000" dirty="0"/>
              <a:t> The satellites/instruments in scope: Met-8,9,10,11 SEVIRI, </a:t>
            </a:r>
            <a:r>
              <a:rPr lang="en-US" altLang="zh-CN" sz="2000" dirty="0" err="1"/>
              <a:t>Metop</a:t>
            </a:r>
            <a:r>
              <a:rPr lang="en-US" altLang="zh-CN" sz="2000" dirty="0"/>
              <a:t>-A/B IASI and HIRS, Aqua AIRS, NOAA 17 and 19 HIRS, AATSR</a:t>
            </a:r>
            <a:r>
              <a:rPr lang="en-US" altLang="zh-CN" sz="2000" dirty="0" smtClean="0"/>
              <a:t>. </a:t>
            </a:r>
            <a:r>
              <a:rPr lang="en-US" altLang="zh-CN" sz="2000" dirty="0"/>
              <a:t>it is also possible to look at scan biases and scene dependences.</a:t>
            </a:r>
            <a:endParaRPr lang="en-US" altLang="zh-CN" sz="2000" dirty="0" smtClean="0"/>
          </a:p>
          <a:p>
            <a:endParaRPr lang="zh-CN" altLang="en-US" sz="2000" dirty="0"/>
          </a:p>
        </p:txBody>
      </p:sp>
      <p:graphicFrame>
        <p:nvGraphicFramePr>
          <p:cNvPr id="5" name="내용 개체 틀 6"/>
          <p:cNvGraphicFramePr>
            <a:graphicFrameLocks/>
          </p:cNvGraphicFramePr>
          <p:nvPr>
            <p:extLst>
              <p:ext uri="{D42A27DB-BD31-4B8C-83A1-F6EECF244321}">
                <p14:modId xmlns:p14="http://schemas.microsoft.com/office/powerpoint/2010/main" val="204037595"/>
              </p:ext>
            </p:extLst>
          </p:nvPr>
        </p:nvGraphicFramePr>
        <p:xfrm>
          <a:off x="121015" y="3447381"/>
          <a:ext cx="12209116" cy="3123387"/>
        </p:xfrm>
        <a:graphic>
          <a:graphicData uri="http://schemas.openxmlformats.org/drawingml/2006/table">
            <a:tbl>
              <a:tblPr firstRow="1" bandRow="1">
                <a:tableStyleId>{5C22544A-7EE6-4342-B048-85BDC9FD1C3A}</a:tableStyleId>
              </a:tblPr>
              <a:tblGrid>
                <a:gridCol w="2103215">
                  <a:extLst>
                    <a:ext uri="{9D8B030D-6E8A-4147-A177-3AD203B41FA5}">
                      <a16:colId xmlns:a16="http://schemas.microsoft.com/office/drawing/2014/main" val="4005887409"/>
                    </a:ext>
                  </a:extLst>
                </a:gridCol>
                <a:gridCol w="9369631">
                  <a:extLst>
                    <a:ext uri="{9D8B030D-6E8A-4147-A177-3AD203B41FA5}">
                      <a16:colId xmlns:a16="http://schemas.microsoft.com/office/drawing/2014/main" val="3702454843"/>
                    </a:ext>
                  </a:extLst>
                </a:gridCol>
                <a:gridCol w="498158">
                  <a:extLst>
                    <a:ext uri="{9D8B030D-6E8A-4147-A177-3AD203B41FA5}">
                      <a16:colId xmlns:a16="http://schemas.microsoft.com/office/drawing/2014/main" val="3436900274"/>
                    </a:ext>
                  </a:extLst>
                </a:gridCol>
                <a:gridCol w="238112">
                  <a:extLst>
                    <a:ext uri="{9D8B030D-6E8A-4147-A177-3AD203B41FA5}">
                      <a16:colId xmlns:a16="http://schemas.microsoft.com/office/drawing/2014/main" val="794643419"/>
                    </a:ext>
                  </a:extLst>
                </a:gridCol>
              </a:tblGrid>
              <a:tr h="439386">
                <a:tc>
                  <a:txBody>
                    <a:bodyPr/>
                    <a:lstStyle/>
                    <a:p>
                      <a:pPr latinLnBrk="1"/>
                      <a:r>
                        <a:rPr lang="en-US" altLang="zh-CN" sz="1800" dirty="0" smtClean="0">
                          <a:solidFill>
                            <a:schemeClr val="tx1"/>
                          </a:solidFill>
                        </a:rPr>
                        <a:t>R.GWG.2019.3j.1</a:t>
                      </a:r>
                      <a:endParaRPr lang="ko-KR" altLang="en-US" sz="1800" b="0" dirty="0">
                        <a:solidFill>
                          <a:schemeClr val="tx1"/>
                        </a:solidFill>
                      </a:endParaRPr>
                    </a:p>
                  </a:txBody>
                  <a:tcPr marL="106356" marR="106356" marT="56271" marB="56271"/>
                </a:tc>
                <a:tc>
                  <a:txBody>
                    <a:bodyPr/>
                    <a:lstStyle/>
                    <a:p>
                      <a:pPr latinLnBrk="1"/>
                      <a:r>
                        <a:rPr lang="en-US" altLang="zh-CN" sz="1800" dirty="0" smtClean="0">
                          <a:solidFill>
                            <a:schemeClr val="tx1"/>
                          </a:solidFill>
                        </a:rPr>
                        <a:t>Rob </a:t>
                      </a:r>
                      <a:r>
                        <a:rPr lang="en-US" altLang="zh-CN" sz="1800" dirty="0" err="1" smtClean="0">
                          <a:solidFill>
                            <a:schemeClr val="tx1"/>
                          </a:solidFill>
                        </a:rPr>
                        <a:t>Roebeling</a:t>
                      </a:r>
                      <a:r>
                        <a:rPr lang="en-US" altLang="zh-CN" sz="1800" dirty="0" smtClean="0">
                          <a:solidFill>
                            <a:schemeClr val="tx1"/>
                          </a:solidFill>
                        </a:rPr>
                        <a:t> (EUMETSAT) to consider removing seasonal cycles from IOGEO time series in order to check the stability.</a:t>
                      </a:r>
                      <a:endParaRPr lang="ko-KR" altLang="en-US" sz="1800" b="0" dirty="0">
                        <a:solidFill>
                          <a:schemeClr val="tx1"/>
                        </a:solidFill>
                      </a:endParaRPr>
                    </a:p>
                  </a:txBody>
                  <a:tcPr marL="106356" marR="106356" marT="56271" marB="56271"/>
                </a:tc>
                <a:tc>
                  <a:txBody>
                    <a:bodyPr/>
                    <a:lstStyle/>
                    <a:p>
                      <a:pPr latinLnBrk="1"/>
                      <a:endParaRPr lang="ko-KR" altLang="en-US" sz="1800"/>
                    </a:p>
                  </a:txBody>
                  <a:tcPr marL="106356" marR="106356" marT="56271" marB="56271"/>
                </a:tc>
                <a:tc>
                  <a:txBody>
                    <a:bodyPr/>
                    <a:lstStyle/>
                    <a:p>
                      <a:pPr latinLnBrk="1"/>
                      <a:endParaRPr lang="ko-KR" altLang="en-US" sz="1800"/>
                    </a:p>
                  </a:txBody>
                  <a:tcPr marL="106356" marR="106356" marT="56271" marB="56271"/>
                </a:tc>
                <a:extLst>
                  <a:ext uri="{0D108BD9-81ED-4DB2-BD59-A6C34878D82A}">
                    <a16:rowId xmlns:a16="http://schemas.microsoft.com/office/drawing/2014/main" val="2331843043"/>
                  </a:ext>
                </a:extLst>
              </a:tr>
              <a:tr h="502599">
                <a:tc>
                  <a:txBody>
                    <a:bodyPr/>
                    <a:lstStyle/>
                    <a:p>
                      <a:pPr latinLnBrk="1"/>
                      <a:r>
                        <a:rPr lang="en-US" altLang="zh-CN" sz="1800" b="1" i="0" u="none" strike="noStrike" kern="1200" dirty="0" smtClean="0">
                          <a:solidFill>
                            <a:schemeClr val="dk1"/>
                          </a:solidFill>
                          <a:effectLst/>
                          <a:latin typeface="+mn-lt"/>
                          <a:ea typeface="+mn-ea"/>
                          <a:cs typeface="+mn-cs"/>
                        </a:rPr>
                        <a:t>A.GDWG.2019.3l1</a:t>
                      </a:r>
                      <a:endParaRPr lang="ko-KR" altLang="en-US" sz="1800" b="0" dirty="0"/>
                    </a:p>
                  </a:txBody>
                  <a:tcPr marL="106356" marR="106356" marT="56271" marB="56271"/>
                </a:tc>
                <a:tc>
                  <a:txBody>
                    <a:bodyPr/>
                    <a:lstStyle/>
                    <a:p>
                      <a:pPr latinLnBrk="1"/>
                      <a:r>
                        <a:rPr lang="en-US" altLang="zh-CN" sz="1800" b="0" i="0" u="none" strike="noStrike" kern="1200" dirty="0" smtClean="0">
                          <a:solidFill>
                            <a:schemeClr val="dk1"/>
                          </a:solidFill>
                          <a:effectLst/>
                          <a:latin typeface="+mn-lt"/>
                          <a:ea typeface="+mn-ea"/>
                          <a:cs typeface="+mn-cs"/>
                        </a:rPr>
                        <a:t>GDWG to check how to split follow up actions between GDWG and GRWG to address the feedback</a:t>
                      </a:r>
                      <a:endParaRPr lang="ko-KR" altLang="en-US" sz="1800" b="0" dirty="0"/>
                    </a:p>
                  </a:txBody>
                  <a:tcPr marL="106356" marR="106356" marT="56271" marB="56271"/>
                </a:tc>
                <a:tc>
                  <a:txBody>
                    <a:bodyPr/>
                    <a:lstStyle/>
                    <a:p>
                      <a:pPr latinLnBrk="1"/>
                      <a:endParaRPr lang="ko-KR" altLang="en-US" sz="1800" b="0" dirty="0"/>
                    </a:p>
                  </a:txBody>
                  <a:tcPr marL="106356" marR="106356" marT="56271" marB="56271"/>
                </a:tc>
                <a:tc>
                  <a:txBody>
                    <a:bodyPr/>
                    <a:lstStyle/>
                    <a:p>
                      <a:pPr latinLnBrk="1"/>
                      <a:endParaRPr lang="ko-KR" altLang="en-US" sz="1800" b="0"/>
                    </a:p>
                  </a:txBody>
                  <a:tcPr marL="106356" marR="106356" marT="56271" marB="56271"/>
                </a:tc>
                <a:extLst>
                  <a:ext uri="{0D108BD9-81ED-4DB2-BD59-A6C34878D82A}">
                    <a16:rowId xmlns:a16="http://schemas.microsoft.com/office/drawing/2014/main" val="1804978878"/>
                  </a:ext>
                </a:extLst>
              </a:tr>
              <a:tr h="349170">
                <a:tc>
                  <a:txBody>
                    <a:bodyPr/>
                    <a:lstStyle/>
                    <a:p>
                      <a:pPr latinLnBrk="1"/>
                      <a:r>
                        <a:rPr lang="en-US" altLang="zh-CN" sz="1800" b="1" i="0" u="none" strike="noStrike" kern="1200" dirty="0" smtClean="0">
                          <a:solidFill>
                            <a:schemeClr val="dk1"/>
                          </a:solidFill>
                          <a:effectLst/>
                          <a:latin typeface="+mn-lt"/>
                          <a:ea typeface="+mn-ea"/>
                          <a:cs typeface="+mn-cs"/>
                        </a:rPr>
                        <a:t>A.GRWG2019.3m.1</a:t>
                      </a:r>
                      <a:endParaRPr lang="ko-KR" altLang="en-US" sz="1800" b="0" dirty="0"/>
                    </a:p>
                  </a:txBody>
                  <a:tcPr marL="106356" marR="106356" marT="56271" marB="56271"/>
                </a:tc>
                <a:tc>
                  <a:txBody>
                    <a:bodyPr/>
                    <a:lstStyle/>
                    <a:p>
                      <a:pPr latinLnBrk="1"/>
                      <a:r>
                        <a:rPr lang="en-US" altLang="zh-CN" sz="1800" b="0" i="0" u="none" strike="noStrike" kern="1200" dirty="0" smtClean="0">
                          <a:solidFill>
                            <a:schemeClr val="dk1"/>
                          </a:solidFill>
                          <a:effectLst/>
                          <a:latin typeface="+mn-lt"/>
                          <a:ea typeface="+mn-ea"/>
                          <a:cs typeface="+mn-cs"/>
                        </a:rPr>
                        <a:t>NOAA </a:t>
                      </a:r>
                      <a:r>
                        <a:rPr lang="en-US" altLang="zh-CN" sz="1800" b="0" i="0" u="none" strike="noStrike" kern="1200" dirty="0" err="1" smtClean="0">
                          <a:solidFill>
                            <a:schemeClr val="dk1"/>
                          </a:solidFill>
                          <a:effectLst/>
                          <a:latin typeface="+mn-lt"/>
                          <a:ea typeface="+mn-ea"/>
                          <a:cs typeface="+mn-cs"/>
                        </a:rPr>
                        <a:t>Sirish</a:t>
                      </a:r>
                      <a:r>
                        <a:rPr lang="en-US" altLang="zh-CN" sz="1800" b="0" i="0" u="none" strike="noStrike" kern="1200" dirty="0" smtClean="0">
                          <a:solidFill>
                            <a:schemeClr val="dk1"/>
                          </a:solidFill>
                          <a:effectLst/>
                          <a:latin typeface="+mn-lt"/>
                          <a:ea typeface="+mn-ea"/>
                          <a:cs typeface="+mn-cs"/>
                        </a:rPr>
                        <a:t> </a:t>
                      </a:r>
                      <a:r>
                        <a:rPr lang="en-US" altLang="zh-CN" sz="1800" b="0" i="0" u="none" strike="noStrike" kern="1200" dirty="0" smtClean="0">
                          <a:solidFill>
                            <a:schemeClr val="dk1"/>
                          </a:solidFill>
                          <a:effectLst/>
                          <a:latin typeface="+mn-lt"/>
                          <a:ea typeface="+mn-ea"/>
                          <a:cs typeface="+mn-cs"/>
                        </a:rPr>
                        <a:t>to report back on outcome of comparison of VIIRS v2 versus NASA SIPS dataset.</a:t>
                      </a:r>
                      <a:endParaRPr lang="ko-KR" altLang="en-US" sz="1800" b="0" dirty="0"/>
                    </a:p>
                  </a:txBody>
                  <a:tcPr marL="106356" marR="106356" marT="56271" marB="56271"/>
                </a:tc>
                <a:tc>
                  <a:txBody>
                    <a:bodyPr/>
                    <a:lstStyle/>
                    <a:p>
                      <a:pPr latinLnBrk="1"/>
                      <a:endParaRPr lang="ko-KR" altLang="en-US" sz="1800" b="0" dirty="0"/>
                    </a:p>
                  </a:txBody>
                  <a:tcPr marL="106356" marR="106356" marT="56271" marB="56271"/>
                </a:tc>
                <a:tc>
                  <a:txBody>
                    <a:bodyPr/>
                    <a:lstStyle/>
                    <a:p>
                      <a:pPr latinLnBrk="1"/>
                      <a:endParaRPr lang="en-US" altLang="ko-KR" sz="1800" b="0" dirty="0" smtClean="0"/>
                    </a:p>
                  </a:txBody>
                  <a:tcPr marL="106356" marR="106356" marT="56271" marB="56271"/>
                </a:tc>
                <a:extLst>
                  <a:ext uri="{0D108BD9-81ED-4DB2-BD59-A6C34878D82A}">
                    <a16:rowId xmlns:a16="http://schemas.microsoft.com/office/drawing/2014/main" val="10002"/>
                  </a:ext>
                </a:extLst>
              </a:tr>
              <a:tr h="344445">
                <a:tc>
                  <a:txBody>
                    <a:bodyPr/>
                    <a:lstStyle/>
                    <a:p>
                      <a:pPr latinLnBrk="1"/>
                      <a:r>
                        <a:rPr lang="en-US" altLang="zh-CN" sz="1800" b="1" i="0" u="none" strike="noStrike" kern="1200" dirty="0" smtClean="0">
                          <a:solidFill>
                            <a:schemeClr val="dk1"/>
                          </a:solidFill>
                          <a:effectLst/>
                          <a:latin typeface="+mn-lt"/>
                          <a:ea typeface="+mn-ea"/>
                          <a:cs typeface="+mn-cs"/>
                        </a:rPr>
                        <a:t>A.GRWG2019.3n.1  </a:t>
                      </a:r>
                      <a:endParaRPr lang="ko-KR" altLang="en-US" sz="1800" b="0" dirty="0"/>
                    </a:p>
                  </a:txBody>
                  <a:tcPr marL="106356" marR="106356" marT="56271" marB="56271"/>
                </a:tc>
                <a:tc>
                  <a:txBody>
                    <a:bodyPr/>
                    <a:lstStyle/>
                    <a:p>
                      <a:pPr latinLnBrk="1"/>
                      <a:r>
                        <a:rPr lang="en-US" altLang="zh-CN" sz="1800" b="0" i="0" u="none" strike="noStrike" kern="1200" dirty="0" smtClean="0">
                          <a:solidFill>
                            <a:schemeClr val="dk1"/>
                          </a:solidFill>
                          <a:effectLst/>
                          <a:latin typeface="+mn-lt"/>
                          <a:ea typeface="+mn-ea"/>
                          <a:cs typeface="+mn-cs"/>
                        </a:rPr>
                        <a:t>ECMWF to clarify time scale with the partner agencies for input data needed for ERA-6 activities.</a:t>
                      </a:r>
                      <a:endParaRPr lang="ko-KR" altLang="en-US" sz="1800" b="0" dirty="0"/>
                    </a:p>
                  </a:txBody>
                  <a:tcPr marL="106356" marR="106356" marT="56271" marB="56271"/>
                </a:tc>
                <a:tc>
                  <a:txBody>
                    <a:bodyPr/>
                    <a:lstStyle/>
                    <a:p>
                      <a:pPr latinLnBrk="1"/>
                      <a:endParaRPr lang="ko-KR" altLang="en-US" sz="1800" b="0" dirty="0"/>
                    </a:p>
                  </a:txBody>
                  <a:tcPr marL="106356" marR="106356" marT="56271" marB="56271"/>
                </a:tc>
                <a:tc>
                  <a:txBody>
                    <a:bodyPr/>
                    <a:lstStyle/>
                    <a:p>
                      <a:pPr latinLnBrk="1"/>
                      <a:endParaRPr lang="en-US" altLang="ko-KR" sz="1800" b="0" dirty="0" smtClean="0"/>
                    </a:p>
                  </a:txBody>
                  <a:tcPr marL="106356" marR="106356" marT="56271" marB="56271"/>
                </a:tc>
                <a:extLst>
                  <a:ext uri="{0D108BD9-81ED-4DB2-BD59-A6C34878D82A}">
                    <a16:rowId xmlns:a16="http://schemas.microsoft.com/office/drawing/2014/main" val="465956690"/>
                  </a:ext>
                </a:extLst>
              </a:tr>
              <a:tr h="407959">
                <a:tc>
                  <a:txBody>
                    <a:bodyPr/>
                    <a:lstStyle/>
                    <a:p>
                      <a:r>
                        <a:rPr lang="en-US" altLang="zh-CN" sz="1800" b="1" i="0" u="none" strike="noStrike" kern="1200" dirty="0" smtClean="0">
                          <a:solidFill>
                            <a:schemeClr val="dk1"/>
                          </a:solidFill>
                          <a:effectLst/>
                          <a:latin typeface="+mn-lt"/>
                          <a:ea typeface="+mn-ea"/>
                          <a:cs typeface="+mn-cs"/>
                        </a:rPr>
                        <a:t>A.GMW2019.3o.1</a:t>
                      </a:r>
                      <a:endParaRPr lang="zh-CN" altLang="en-US" sz="1800" dirty="0"/>
                    </a:p>
                  </a:txBody>
                  <a:tcPr marL="106356" marR="106356" marT="56271" marB="56271"/>
                </a:tc>
                <a:tc>
                  <a:txBody>
                    <a:bodyPr/>
                    <a:lstStyle/>
                    <a:p>
                      <a:r>
                        <a:rPr lang="en-US" altLang="zh-CN" sz="1800" b="0" i="0" u="none" strike="noStrike" kern="1200" dirty="0" smtClean="0">
                          <a:solidFill>
                            <a:schemeClr val="dk1"/>
                          </a:solidFill>
                          <a:effectLst/>
                          <a:latin typeface="+mn-lt"/>
                          <a:ea typeface="+mn-ea"/>
                          <a:cs typeface="+mn-cs"/>
                        </a:rPr>
                        <a:t>MW subgroup to follow up the possibility to define best practices for such an approach.</a:t>
                      </a:r>
                      <a:endParaRPr lang="zh-CN" altLang="en-US" sz="1800" b="0" dirty="0"/>
                    </a:p>
                  </a:txBody>
                  <a:tcPr marL="106356" marR="106356" marT="56271" marB="56271"/>
                </a:tc>
                <a:tc>
                  <a:txBody>
                    <a:bodyPr/>
                    <a:lstStyle/>
                    <a:p>
                      <a:pPr latinLnBrk="1"/>
                      <a:endParaRPr lang="ko-KR" altLang="en-US" sz="1800" b="0" dirty="0"/>
                    </a:p>
                  </a:txBody>
                  <a:tcPr marL="106356" marR="106356" marT="56271" marB="56271"/>
                </a:tc>
                <a:tc>
                  <a:txBody>
                    <a:bodyPr/>
                    <a:lstStyle/>
                    <a:p>
                      <a:pPr latinLnBrk="1"/>
                      <a:endParaRPr lang="en-US" altLang="ko-KR" sz="1800" b="0" dirty="0" smtClean="0"/>
                    </a:p>
                  </a:txBody>
                  <a:tcPr marL="106356" marR="106356" marT="56271" marB="56271"/>
                </a:tc>
                <a:extLst>
                  <a:ext uri="{0D108BD9-81ED-4DB2-BD59-A6C34878D82A}">
                    <a16:rowId xmlns:a16="http://schemas.microsoft.com/office/drawing/2014/main" val="10004"/>
                  </a:ext>
                </a:extLst>
              </a:tr>
              <a:tr h="777923">
                <a:tc>
                  <a:txBody>
                    <a:bodyPr/>
                    <a:lstStyle/>
                    <a:p>
                      <a:r>
                        <a:rPr lang="en-US" altLang="zh-CN" sz="1800" b="1" i="0" u="none" strike="noStrike" kern="1200" dirty="0" smtClean="0">
                          <a:solidFill>
                            <a:schemeClr val="dk1"/>
                          </a:solidFill>
                          <a:effectLst/>
                          <a:latin typeface="+mn-lt"/>
                          <a:ea typeface="+mn-ea"/>
                          <a:cs typeface="+mn-cs"/>
                        </a:rPr>
                        <a:t>A.GRWG2019.3p.1  </a:t>
                      </a:r>
                      <a:endParaRPr lang="zh-CN" altLang="en-US" sz="1800" b="1" i="0" u="none" strike="noStrike" kern="1200" dirty="0">
                        <a:solidFill>
                          <a:schemeClr val="dk1"/>
                        </a:solidFill>
                        <a:effectLst/>
                        <a:latin typeface="+mn-lt"/>
                        <a:ea typeface="+mn-ea"/>
                        <a:cs typeface="+mn-cs"/>
                      </a:endParaRPr>
                    </a:p>
                  </a:txBody>
                  <a:tcPr marL="106356" marR="106356" marT="56271" marB="56271"/>
                </a:tc>
                <a:tc>
                  <a:txBody>
                    <a:bodyPr/>
                    <a:lstStyle/>
                    <a:p>
                      <a:r>
                        <a:rPr lang="en-US" altLang="zh-CN" sz="1800" b="0" i="0" u="none" strike="noStrike" kern="1200" dirty="0" smtClean="0">
                          <a:solidFill>
                            <a:schemeClr val="dk1"/>
                          </a:solidFill>
                          <a:effectLst/>
                          <a:latin typeface="+mn-lt"/>
                          <a:ea typeface="+mn-ea"/>
                          <a:cs typeface="+mn-cs"/>
                        </a:rPr>
                        <a:t>Tim </a:t>
                      </a:r>
                      <a:r>
                        <a:rPr lang="en-US" altLang="zh-CN" sz="1800" b="0" i="0" u="none" strike="noStrike" kern="1200" dirty="0" err="1" smtClean="0">
                          <a:solidFill>
                            <a:schemeClr val="dk1"/>
                          </a:solidFill>
                          <a:effectLst/>
                          <a:latin typeface="+mn-lt"/>
                          <a:ea typeface="+mn-ea"/>
                          <a:cs typeface="+mn-cs"/>
                        </a:rPr>
                        <a:t>Hewison</a:t>
                      </a:r>
                      <a:r>
                        <a:rPr lang="en-US" altLang="zh-CN" sz="1800" b="0" i="0" u="none" strike="noStrike" kern="1200" dirty="0" smtClean="0">
                          <a:solidFill>
                            <a:schemeClr val="dk1"/>
                          </a:solidFill>
                          <a:effectLst/>
                          <a:latin typeface="+mn-lt"/>
                          <a:ea typeface="+mn-ea"/>
                          <a:cs typeface="+mn-cs"/>
                        </a:rPr>
                        <a:t> (EUMETSAT) to set-up a web meeting to initiate a discussion on establishing a strawman algorithm for GEO-GEO inter-comparisons. </a:t>
                      </a:r>
                      <a:endParaRPr lang="zh-CN" altLang="en-US" sz="1800" b="0" i="0" u="none" strike="noStrike" kern="1200" dirty="0">
                        <a:solidFill>
                          <a:schemeClr val="dk1"/>
                        </a:solidFill>
                        <a:effectLst/>
                        <a:latin typeface="+mn-lt"/>
                        <a:ea typeface="+mn-ea"/>
                        <a:cs typeface="+mn-cs"/>
                      </a:endParaRPr>
                    </a:p>
                  </a:txBody>
                  <a:tcPr marL="106356" marR="106356" marT="56271" marB="56271"/>
                </a:tc>
                <a:tc>
                  <a:txBody>
                    <a:bodyPr/>
                    <a:lstStyle/>
                    <a:p>
                      <a:pPr latinLnBrk="1"/>
                      <a:endParaRPr lang="ko-KR" altLang="en-US" sz="1800" b="0" dirty="0"/>
                    </a:p>
                  </a:txBody>
                  <a:tcPr marL="106356" marR="106356" marT="56271" marB="56271"/>
                </a:tc>
                <a:tc>
                  <a:txBody>
                    <a:bodyPr/>
                    <a:lstStyle/>
                    <a:p>
                      <a:pPr latinLnBrk="1"/>
                      <a:endParaRPr lang="en-US" altLang="ko-KR" sz="1800" b="0" dirty="0" smtClean="0"/>
                    </a:p>
                  </a:txBody>
                  <a:tcPr marL="106356" marR="106356" marT="56271" marB="56271"/>
                </a:tc>
                <a:extLst>
                  <a:ext uri="{0D108BD9-81ED-4DB2-BD59-A6C34878D82A}">
                    <a16:rowId xmlns:a16="http://schemas.microsoft.com/office/drawing/2014/main" val="10005"/>
                  </a:ext>
                </a:extLst>
              </a:tr>
            </a:tbl>
          </a:graphicData>
        </a:graphic>
      </p:graphicFrame>
      <p:sp>
        <p:nvSpPr>
          <p:cNvPr id="6" name="标题 1"/>
          <p:cNvSpPr txBox="1">
            <a:spLocks/>
          </p:cNvSpPr>
          <p:nvPr/>
        </p:nvSpPr>
        <p:spPr>
          <a:xfrm>
            <a:off x="-194138" y="118753"/>
            <a:ext cx="10972800" cy="786581"/>
          </a:xfrm>
          <a:prstGeom prst="rect">
            <a:avLst/>
          </a:prstGeom>
        </p:spPr>
        <p:txBody>
          <a:bodyPr/>
          <a:lstStyle>
            <a:lvl1pPr algn="ctr" rtl="0" eaLnBrk="0" fontAlgn="base" hangingPunct="0">
              <a:spcBef>
                <a:spcPct val="0"/>
              </a:spcBef>
              <a:spcAft>
                <a:spcPct val="0"/>
              </a:spcAft>
              <a:defRPr sz="5416" kern="1200">
                <a:solidFill>
                  <a:schemeClr val="tx1"/>
                </a:solidFill>
                <a:latin typeface="+mj-lt"/>
                <a:ea typeface="+mj-ea"/>
                <a:cs typeface="+mj-cs"/>
              </a:defRPr>
            </a:lvl1pPr>
            <a:lvl2pPr algn="ctr" rtl="0" eaLnBrk="0" fontAlgn="base" hangingPunct="0">
              <a:spcBef>
                <a:spcPct val="0"/>
              </a:spcBef>
              <a:spcAft>
                <a:spcPct val="0"/>
              </a:spcAft>
              <a:defRPr sz="5416">
                <a:solidFill>
                  <a:schemeClr val="tx1"/>
                </a:solidFill>
                <a:latin typeface="Calibri" pitchFamily="34" charset="0"/>
              </a:defRPr>
            </a:lvl2pPr>
            <a:lvl3pPr algn="ctr" rtl="0" eaLnBrk="0" fontAlgn="base" hangingPunct="0">
              <a:spcBef>
                <a:spcPct val="0"/>
              </a:spcBef>
              <a:spcAft>
                <a:spcPct val="0"/>
              </a:spcAft>
              <a:defRPr sz="5416">
                <a:solidFill>
                  <a:schemeClr val="tx1"/>
                </a:solidFill>
                <a:latin typeface="Calibri" pitchFamily="34" charset="0"/>
              </a:defRPr>
            </a:lvl3pPr>
            <a:lvl4pPr algn="ctr" rtl="0" eaLnBrk="0" fontAlgn="base" hangingPunct="0">
              <a:spcBef>
                <a:spcPct val="0"/>
              </a:spcBef>
              <a:spcAft>
                <a:spcPct val="0"/>
              </a:spcAft>
              <a:defRPr sz="5416">
                <a:solidFill>
                  <a:schemeClr val="tx1"/>
                </a:solidFill>
                <a:latin typeface="Calibri" pitchFamily="34" charset="0"/>
              </a:defRPr>
            </a:lvl4pPr>
            <a:lvl5pPr algn="ctr" rtl="0" eaLnBrk="0" fontAlgn="base" hangingPunct="0">
              <a:spcBef>
                <a:spcPct val="0"/>
              </a:spcBef>
              <a:spcAft>
                <a:spcPct val="0"/>
              </a:spcAft>
              <a:defRPr sz="5416">
                <a:solidFill>
                  <a:schemeClr val="tx1"/>
                </a:solidFill>
                <a:latin typeface="Calibri" pitchFamily="34" charset="0"/>
              </a:defRPr>
            </a:lvl5pPr>
            <a:lvl6pPr marL="562722" algn="ctr" rtl="0" fontAlgn="base">
              <a:spcBef>
                <a:spcPct val="0"/>
              </a:spcBef>
              <a:spcAft>
                <a:spcPct val="0"/>
              </a:spcAft>
              <a:defRPr sz="5416">
                <a:solidFill>
                  <a:schemeClr val="tx1"/>
                </a:solidFill>
                <a:latin typeface="Calibri" pitchFamily="34" charset="0"/>
              </a:defRPr>
            </a:lvl6pPr>
            <a:lvl7pPr marL="1125444" algn="ctr" rtl="0" fontAlgn="base">
              <a:spcBef>
                <a:spcPct val="0"/>
              </a:spcBef>
              <a:spcAft>
                <a:spcPct val="0"/>
              </a:spcAft>
              <a:defRPr sz="5416">
                <a:solidFill>
                  <a:schemeClr val="tx1"/>
                </a:solidFill>
                <a:latin typeface="Calibri" pitchFamily="34" charset="0"/>
              </a:defRPr>
            </a:lvl7pPr>
            <a:lvl8pPr marL="1688165" algn="ctr" rtl="0" fontAlgn="base">
              <a:spcBef>
                <a:spcPct val="0"/>
              </a:spcBef>
              <a:spcAft>
                <a:spcPct val="0"/>
              </a:spcAft>
              <a:defRPr sz="5416">
                <a:solidFill>
                  <a:schemeClr val="tx1"/>
                </a:solidFill>
                <a:latin typeface="Calibri" pitchFamily="34" charset="0"/>
              </a:defRPr>
            </a:lvl8pPr>
            <a:lvl9pPr marL="2250887" algn="ctr" rtl="0" fontAlgn="base">
              <a:spcBef>
                <a:spcPct val="0"/>
              </a:spcBef>
              <a:spcAft>
                <a:spcPct val="0"/>
              </a:spcAft>
              <a:defRPr sz="5416">
                <a:solidFill>
                  <a:schemeClr val="tx1"/>
                </a:solidFill>
                <a:latin typeface="Calibri" pitchFamily="34" charset="0"/>
              </a:defRPr>
            </a:lvl9pPr>
          </a:lstStyle>
          <a:p>
            <a:r>
              <a:rPr lang="en-US" altLang="zh-CN" sz="4800" b="1" smtClean="0"/>
              <a:t>Special session on re-cal/re-processing</a:t>
            </a:r>
            <a:endParaRPr lang="zh-CN" altLang="en-US" sz="4800" dirty="0"/>
          </a:p>
        </p:txBody>
      </p:sp>
    </p:spTree>
    <p:extLst>
      <p:ext uri="{BB962C8B-B14F-4D97-AF65-F5344CB8AC3E}">
        <p14:creationId xmlns:p14="http://schemas.microsoft.com/office/powerpoint/2010/main" val="1231720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Plenary Cross-cutting Topics</a:t>
            </a:r>
            <a:endParaRPr lang="zh-CN" altLang="en-US" b="1" dirty="0"/>
          </a:p>
        </p:txBody>
      </p:sp>
      <p:sp>
        <p:nvSpPr>
          <p:cNvPr id="3" name="内容占位符 2"/>
          <p:cNvSpPr>
            <a:spLocks noGrp="1"/>
          </p:cNvSpPr>
          <p:nvPr>
            <p:ph idx="1"/>
          </p:nvPr>
        </p:nvSpPr>
        <p:spPr>
          <a:xfrm>
            <a:off x="668977" y="923307"/>
            <a:ext cx="10972800" cy="4525963"/>
          </a:xfrm>
        </p:spPr>
        <p:txBody>
          <a:bodyPr/>
          <a:lstStyle/>
          <a:p>
            <a:r>
              <a:rPr lang="en-US" altLang="zh-CN" sz="2400" b="1" dirty="0"/>
              <a:t>GSICS Annual Report - way forward </a:t>
            </a:r>
            <a:endParaRPr lang="en-US" altLang="zh-CN" sz="2400" b="1" dirty="0" smtClean="0"/>
          </a:p>
          <a:p>
            <a:r>
              <a:rPr lang="en-US" altLang="zh-CN" sz="2400" b="1" dirty="0"/>
              <a:t>WMO CIMO Guide Updating; PART III: Space-based </a:t>
            </a:r>
            <a:r>
              <a:rPr lang="en-US" altLang="zh-CN" sz="2400" b="1" dirty="0" smtClean="0"/>
              <a:t>observation</a:t>
            </a:r>
          </a:p>
          <a:p>
            <a:r>
              <a:rPr lang="en-US" altLang="zh-CN" sz="2400" b="1" dirty="0"/>
              <a:t>New WMO GSICS Portal </a:t>
            </a:r>
            <a:r>
              <a:rPr lang="en-US" altLang="zh-CN" sz="2400" b="1" dirty="0" smtClean="0"/>
              <a:t>website</a:t>
            </a:r>
          </a:p>
          <a:p>
            <a:r>
              <a:rPr lang="en-US" altLang="zh-CN" sz="2400" b="1" dirty="0"/>
              <a:t>Collaboration with CGMS Space Weather Coordination Group </a:t>
            </a:r>
            <a:endParaRPr lang="zh-CN" altLang="en-US" sz="2400" dirty="0"/>
          </a:p>
        </p:txBody>
      </p:sp>
      <p:graphicFrame>
        <p:nvGraphicFramePr>
          <p:cNvPr id="5" name="내용 개체 틀 6"/>
          <p:cNvGraphicFramePr>
            <a:graphicFrameLocks/>
          </p:cNvGraphicFramePr>
          <p:nvPr>
            <p:extLst>
              <p:ext uri="{D42A27DB-BD31-4B8C-83A1-F6EECF244321}">
                <p14:modId xmlns:p14="http://schemas.microsoft.com/office/powerpoint/2010/main" val="2233465932"/>
              </p:ext>
            </p:extLst>
          </p:nvPr>
        </p:nvGraphicFramePr>
        <p:xfrm>
          <a:off x="381818" y="3272356"/>
          <a:ext cx="11611257" cy="2367046"/>
        </p:xfrm>
        <a:graphic>
          <a:graphicData uri="http://schemas.openxmlformats.org/drawingml/2006/table">
            <a:tbl>
              <a:tblPr firstRow="1" bandRow="1">
                <a:tableStyleId>{5C22544A-7EE6-4342-B048-85BDC9FD1C3A}</a:tableStyleId>
              </a:tblPr>
              <a:tblGrid>
                <a:gridCol w="2486788">
                  <a:extLst>
                    <a:ext uri="{9D8B030D-6E8A-4147-A177-3AD203B41FA5}">
                      <a16:colId xmlns:a16="http://schemas.microsoft.com/office/drawing/2014/main" val="4005887409"/>
                    </a:ext>
                  </a:extLst>
                </a:gridCol>
                <a:gridCol w="7237142">
                  <a:extLst>
                    <a:ext uri="{9D8B030D-6E8A-4147-A177-3AD203B41FA5}">
                      <a16:colId xmlns:a16="http://schemas.microsoft.com/office/drawing/2014/main" val="3702454843"/>
                    </a:ext>
                  </a:extLst>
                </a:gridCol>
                <a:gridCol w="1887327">
                  <a:extLst>
                    <a:ext uri="{9D8B030D-6E8A-4147-A177-3AD203B41FA5}">
                      <a16:colId xmlns:a16="http://schemas.microsoft.com/office/drawing/2014/main" val="3436900274"/>
                    </a:ext>
                  </a:extLst>
                </a:gridCol>
              </a:tblGrid>
              <a:tr h="456418">
                <a:tc>
                  <a:txBody>
                    <a:bodyPr/>
                    <a:lstStyle/>
                    <a:p>
                      <a:pPr latinLnBrk="1"/>
                      <a:r>
                        <a:rPr lang="en-US" altLang="zh-CN" sz="2000" b="0" i="0" u="none" strike="noStrike" kern="1200" dirty="0" smtClean="0">
                          <a:solidFill>
                            <a:schemeClr val="lt1"/>
                          </a:solidFill>
                          <a:effectLst/>
                          <a:latin typeface="+mn-lt"/>
                          <a:ea typeface="+mn-ea"/>
                          <a:cs typeface="+mn-cs"/>
                        </a:rPr>
                        <a:t>D.GWG2019.3q.1: </a:t>
                      </a:r>
                      <a:endParaRPr lang="ko-KR" altLang="en-US" sz="2200" dirty="0">
                        <a:solidFill>
                          <a:schemeClr val="bg1"/>
                        </a:solidFill>
                        <a:latin typeface="+mn-lt"/>
                      </a:endParaRPr>
                    </a:p>
                  </a:txBody>
                  <a:tcPr marL="112542" marR="112542" marT="56271" marB="56271"/>
                </a:tc>
                <a:tc>
                  <a:txBody>
                    <a:bodyPr/>
                    <a:lstStyle/>
                    <a:p>
                      <a:r>
                        <a:rPr lang="en-US" altLang="zh-CN" sz="2215" b="1" kern="1200" dirty="0" smtClean="0">
                          <a:solidFill>
                            <a:srgbClr val="FF0000"/>
                          </a:solidFill>
                          <a:effectLst/>
                          <a:latin typeface="+mn-lt"/>
                          <a:ea typeface="+mn-ea"/>
                          <a:cs typeface="+mn-cs"/>
                        </a:rPr>
                        <a:t>Decisions:</a:t>
                      </a:r>
                      <a:endParaRPr lang="en-US" altLang="zh-CN" sz="2000" dirty="0" smtClean="0">
                        <a:solidFill>
                          <a:srgbClr val="FF0000"/>
                        </a:solidFill>
                        <a:effectLst/>
                      </a:endParaRPr>
                    </a:p>
                    <a:p>
                      <a:r>
                        <a:rPr lang="en-US" altLang="zh-CN" sz="2215" b="0" i="0" u="none" strike="noStrike" kern="1200" dirty="0" smtClean="0">
                          <a:solidFill>
                            <a:schemeClr val="lt1"/>
                          </a:solidFill>
                          <a:effectLst/>
                          <a:latin typeface="+mn-lt"/>
                          <a:ea typeface="+mn-ea"/>
                          <a:cs typeface="+mn-cs"/>
                        </a:rPr>
                        <a:t>GSICS Annual Reports should contain the following information: Mean Bias &amp; SD - 1 year (or shorter in special cases) &amp; Drift and Time series plots - full operational lifetime</a:t>
                      </a:r>
                      <a:endParaRPr lang="ko-KR" altLang="en-US" sz="2200" dirty="0">
                        <a:solidFill>
                          <a:schemeClr val="bg1"/>
                        </a:solidFill>
                        <a:latin typeface="+mn-lt"/>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0"/>
                  </a:ext>
                </a:extLst>
              </a:tr>
              <a:tr h="456418">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endParaRPr lang="ko-KR" altLang="en-US" sz="2200" dirty="0" smtClean="0">
                        <a:latin typeface="+mn-lt"/>
                      </a:endParaRPr>
                    </a:p>
                  </a:txBody>
                  <a:tcPr marL="112542" marR="112542" marT="56271" marB="56271"/>
                </a:tc>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endParaRPr lang="en-US" altLang="ko-KR" sz="2200" dirty="0" smtClean="0">
                        <a:effectLst/>
                        <a:latin typeface="+mn-lt"/>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10001"/>
                  </a:ext>
                </a:extLst>
              </a:tr>
              <a:tr h="228209">
                <a:tc>
                  <a:txBody>
                    <a:bodyPr/>
                    <a:lstStyle/>
                    <a:p>
                      <a:pPr marL="0" marR="0" indent="0" algn="l" defTabSz="1125444" rtl="0" eaLnBrk="1" fontAlgn="auto" latinLnBrk="1" hangingPunct="1">
                        <a:lnSpc>
                          <a:spcPct val="100000"/>
                        </a:lnSpc>
                        <a:spcBef>
                          <a:spcPts val="0"/>
                        </a:spcBef>
                        <a:spcAft>
                          <a:spcPts val="0"/>
                        </a:spcAft>
                        <a:buClrTx/>
                        <a:buSzTx/>
                        <a:buFontTx/>
                        <a:buNone/>
                        <a:tabLst/>
                        <a:defRPr/>
                      </a:pPr>
                      <a:endParaRPr lang="ko-KR" altLang="en-US" sz="2200" dirty="0" smtClean="0">
                        <a:latin typeface="+mn-lt"/>
                      </a:endParaRPr>
                    </a:p>
                  </a:txBody>
                  <a:tcPr marL="112542" marR="112542" marT="56271" marB="56271"/>
                </a:tc>
                <a:tc>
                  <a:txBody>
                    <a:bodyPr/>
                    <a:lstStyle/>
                    <a:p>
                      <a:pPr latinLnBrk="1"/>
                      <a:endParaRPr lang="ko-KR" altLang="en-US" sz="2200" dirty="0">
                        <a:solidFill>
                          <a:srgbClr val="009900"/>
                        </a:solidFill>
                        <a:latin typeface="+mn-lt"/>
                      </a:endParaRPr>
                    </a:p>
                  </a:txBody>
                  <a:tcPr marL="112542" marR="112542" marT="56271" marB="56271"/>
                </a:tc>
                <a:tc>
                  <a:txBody>
                    <a:bodyPr/>
                    <a:lstStyle/>
                    <a:p>
                      <a:pPr latinLnBrk="1"/>
                      <a:endParaRPr lang="ko-KR" altLang="en-US" sz="2200" dirty="0">
                        <a:latin typeface="+mn-lt"/>
                      </a:endParaRPr>
                    </a:p>
                  </a:txBody>
                  <a:tcPr marL="112542" marR="112542" marT="56271" marB="56271"/>
                </a:tc>
                <a:extLst>
                  <a:ext uri="{0D108BD9-81ED-4DB2-BD59-A6C34878D82A}">
                    <a16:rowId xmlns:a16="http://schemas.microsoft.com/office/drawing/2014/main" val="2843346286"/>
                  </a:ext>
                </a:extLst>
              </a:tr>
            </a:tbl>
          </a:graphicData>
        </a:graphic>
      </p:graphicFrame>
    </p:spTree>
    <p:extLst>
      <p:ext uri="{BB962C8B-B14F-4D97-AF65-F5344CB8AC3E}">
        <p14:creationId xmlns:p14="http://schemas.microsoft.com/office/powerpoint/2010/main" val="1146006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1924</Words>
  <Application>Microsoft Office PowerPoint</Application>
  <PresentationFormat>Widescreen</PresentationFormat>
  <Paragraphs>197</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맑은 고딕</vt:lpstr>
      <vt:lpstr>ＭＳ Ｐゴシック</vt:lpstr>
      <vt:lpstr>宋体</vt:lpstr>
      <vt:lpstr>Arial</vt:lpstr>
      <vt:lpstr>Calibri</vt:lpstr>
      <vt:lpstr>Helvetica</vt:lpstr>
      <vt:lpstr>Tahoma</vt:lpstr>
      <vt:lpstr>Times New Roman</vt:lpstr>
      <vt:lpstr>Wingdings</vt:lpstr>
      <vt:lpstr>Office Theme</vt:lpstr>
      <vt:lpstr>GRWG Summary Decisions, Actions, Recommendations</vt:lpstr>
      <vt:lpstr>We are…</vt:lpstr>
      <vt:lpstr>Mini Conference</vt:lpstr>
      <vt:lpstr>Plenary(Agency report)</vt:lpstr>
      <vt:lpstr>Plenary(WG report)</vt:lpstr>
      <vt:lpstr>Plenary (WG report/Briefing)</vt:lpstr>
      <vt:lpstr>Special session on re-cal/re-processing</vt:lpstr>
      <vt:lpstr>PowerPoint Presentation</vt:lpstr>
      <vt:lpstr>Plenary Cross-cutting Topics</vt:lpstr>
      <vt:lpstr>GRWG (VIS/NIR-lunar calibration)</vt:lpstr>
      <vt:lpstr>GRWG (VI/NIR-sub-group)</vt:lpstr>
      <vt:lpstr>GRWG (MW sub-group) (1/4)</vt:lpstr>
      <vt:lpstr>GRWG (MW-sub group) (2/4)</vt:lpstr>
      <vt:lpstr>GRWG (MW-sub group) (3/4)</vt:lpstr>
      <vt:lpstr>GRWG (MW-sub group) (4/4)</vt:lpstr>
      <vt:lpstr>GRWG (IR-sub group)-1/3</vt:lpstr>
      <vt:lpstr>GRWG (IR-sub group)-2/3</vt:lpstr>
      <vt:lpstr>PowerPoint Presentation</vt:lpstr>
      <vt:lpstr>GRWG (UV-sub group)</vt:lpstr>
      <vt:lpstr>GRWG (UV-sub group)</vt:lpstr>
      <vt:lpstr>Plenary (cross cutting issue)</vt:lpstr>
      <vt:lpstr>PowerPoint Presentation</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GSICS2019</cp:lastModifiedBy>
  <cp:revision>1237</cp:revision>
  <cp:lastPrinted>2006-03-06T14:11:17Z</cp:lastPrinted>
  <dcterms:created xsi:type="dcterms:W3CDTF">1997-07-23T08:21:02Z</dcterms:created>
  <dcterms:modified xsi:type="dcterms:W3CDTF">2019-03-08T10:33:18Z</dcterms:modified>
</cp:coreProperties>
</file>