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Colors+xml" PartName="/ppt/diagrams/colors3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openxmlformats-officedocument.drawingml.diagramData+xml" PartName="/ppt/diagrams/data3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ms-office.drawingml.diagramDrawing+xml" PartName="/ppt/diagrams/drawing3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3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Relationship Target="docProps/custom.xml" Type="http://schemas.openxmlformats.org/officeDocument/2006/relationships/custom-properties" Id="rId4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589" r:id="rId2"/>
    <p:sldId id="693" r:id="rId3"/>
    <p:sldId id="694" r:id="rId4"/>
    <p:sldId id="695" r:id="rId5"/>
    <p:sldId id="696" r:id="rId6"/>
    <p:sldId id="697" r:id="rId7"/>
    <p:sldId id="705" r:id="rId8"/>
    <p:sldId id="699" r:id="rId9"/>
    <p:sldId id="704" r:id="rId10"/>
    <p:sldId id="700" r:id="rId11"/>
    <p:sldId id="703" r:id="rId12"/>
    <p:sldId id="702" r:id="rId13"/>
    <p:sldId id="701" r:id="rId14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33"/>
    <a:srgbClr val="FFFFFF"/>
    <a:srgbClr val="000000"/>
    <a:srgbClr val="00B5E2"/>
    <a:srgbClr val="EFB3AB"/>
    <a:srgbClr val="F3C5BF"/>
    <a:srgbClr val="FE5000"/>
    <a:srgbClr val="00CC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0299" autoAdjust="0"/>
  </p:normalViewPr>
  <p:slideViewPr>
    <p:cSldViewPr snapToGrid="0">
      <p:cViewPr varScale="1">
        <p:scale>
          <a:sx n="97" d="100"/>
          <a:sy n="97" d="100"/>
        </p:scale>
        <p:origin x="804" y="7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viewProps.xml" Type="http://schemas.openxmlformats.org/officeDocument/2006/relationships/viewProps" Id="rId18"></Relationship><Relationship Target="slides/slide2.xml" Type="http://schemas.openxmlformats.org/officeDocument/2006/relationships/slide" Id="rId3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presProps.xml" Type="http://schemas.openxmlformats.org/officeDocument/2006/relationships/presProps" Id="rId17"></Relationship><Relationship Target="slides/slide1.xml" Type="http://schemas.openxmlformats.org/officeDocument/2006/relationships/slide" Id="rId2"></Relationship><Relationship Target="handoutMasters/handoutMaster1.xml" Type="http://schemas.openxmlformats.org/officeDocument/2006/relationships/handoutMaster" Id="rId16"></Relationship><Relationship Target="tableStyles.xml" Type="http://schemas.openxmlformats.org/officeDocument/2006/relationships/tableStyles" Id="rId20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4.xml" Type="http://schemas.openxmlformats.org/officeDocument/2006/relationships/slide" Id="rId5"></Relationship><Relationship Target="notesMasters/notesMaster1.xml" Type="http://schemas.openxmlformats.org/officeDocument/2006/relationships/notesMaster" Id="rId15"></Relationship><Relationship Target="slides/slide9.xml" Type="http://schemas.openxmlformats.org/officeDocument/2006/relationships/slide" Id="rId10"></Relationship><Relationship Target="theme/theme1.xml" Type="http://schemas.openxmlformats.org/officeDocument/2006/relationships/theme" Id="rId19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96445-DAA1-48AC-B544-F3E6AA53E591}" type="doc">
      <dgm:prSet loTypeId="urn:microsoft.com/office/officeart/2005/8/layout/radial1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DC057F0-EB9A-4C4E-9C8E-2ADB0FD40EF7}" type="pres">
      <dgm:prSet presAssocID="{7F696445-DAA1-48AC-B544-F3E6AA53E5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97AD52FE-228F-46F7-967E-0AE921D86556}" type="presOf" srcId="{7F696445-DAA1-48AC-B544-F3E6AA53E591}" destId="{2DC057F0-EB9A-4C4E-9C8E-2ADB0FD40EF7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96445-DAA1-48AC-B544-F3E6AA53E591}" type="doc">
      <dgm:prSet loTypeId="urn:microsoft.com/office/officeart/2005/8/layout/radial1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DC057F0-EB9A-4C4E-9C8E-2ADB0FD40EF7}" type="pres">
      <dgm:prSet presAssocID="{7F696445-DAA1-48AC-B544-F3E6AA53E5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20E7168A-EAD4-405A-9835-C599B9613E43}" type="presOf" srcId="{7F696445-DAA1-48AC-B544-F3E6AA53E591}" destId="{2DC057F0-EB9A-4C4E-9C8E-2ADB0FD40EF7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696445-DAA1-48AC-B544-F3E6AA53E591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B06CD9-A5FF-4D77-8AD1-B04EACB230ED}">
      <dgm:prSet phldrT="[Text]" custT="1"/>
      <dgm:spPr/>
      <dgm:t>
        <a:bodyPr/>
        <a:lstStyle/>
        <a:p>
          <a:r>
            <a:rPr lang="de-DE" sz="1400" dirty="0" smtClean="0"/>
            <a:t>MSG / SEVIRI</a:t>
          </a:r>
          <a:endParaRPr lang="en-GB" sz="1400" dirty="0"/>
        </a:p>
      </dgm:t>
    </dgm:pt>
    <dgm:pt modelId="{F4D06EE7-A186-40F8-9B41-521F5947A794}" type="parTrans" cxnId="{0FBCE7B9-F348-4A6A-946D-5B57A231ABEB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01DEAA1E-6012-4053-9FC4-E4397B395F21}" type="sibTrans" cxnId="{0FBCE7B9-F348-4A6A-946D-5B57A231ABEB}">
      <dgm:prSet/>
      <dgm:spPr/>
      <dgm:t>
        <a:bodyPr/>
        <a:lstStyle/>
        <a:p>
          <a:endParaRPr lang="en-GB"/>
        </a:p>
      </dgm:t>
    </dgm:pt>
    <dgm:pt modelId="{66E447B5-3554-400E-A48A-5CBFEDC97186}">
      <dgm:prSet phldrT="[Text]" custT="1"/>
      <dgm:spPr/>
      <dgm:t>
        <a:bodyPr/>
        <a:lstStyle/>
        <a:p>
          <a:r>
            <a:rPr lang="de-DE" sz="1400" dirty="0" smtClean="0"/>
            <a:t>S3 / SLSTR</a:t>
          </a:r>
          <a:endParaRPr lang="en-GB" sz="1400" dirty="0"/>
        </a:p>
      </dgm:t>
    </dgm:pt>
    <dgm:pt modelId="{4039427D-1BF3-416A-BEAC-DC7E45A0B505}" type="parTrans" cxnId="{107715FC-A2AB-4582-9708-3A3CC9E9CCFD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ED1938ED-297E-44F1-A759-B06EF348A678}" type="sibTrans" cxnId="{107715FC-A2AB-4582-9708-3A3CC9E9CCFD}">
      <dgm:prSet/>
      <dgm:spPr/>
      <dgm:t>
        <a:bodyPr/>
        <a:lstStyle/>
        <a:p>
          <a:endParaRPr lang="en-GB"/>
        </a:p>
      </dgm:t>
    </dgm:pt>
    <dgm:pt modelId="{79B19503-0C94-405D-A08F-857F45C48DBB}">
      <dgm:prSet phldrT="[Text]" custT="1"/>
      <dgm:spPr/>
      <dgm:t>
        <a:bodyPr/>
        <a:lstStyle/>
        <a:p>
          <a:r>
            <a:rPr lang="de-DE" sz="1400" dirty="0" smtClean="0"/>
            <a:t>MTG / FCI</a:t>
          </a:r>
          <a:endParaRPr lang="en-GB" sz="1400" dirty="0"/>
        </a:p>
      </dgm:t>
    </dgm:pt>
    <dgm:pt modelId="{394FFAFA-8D27-405F-8576-1BD47417F69B}" type="parTrans" cxnId="{34738E86-BB58-4777-8FB5-1CE31323741E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8D1A3732-C57A-4C49-9ADC-D3B4C397D4DD}" type="sibTrans" cxnId="{34738E86-BB58-4777-8FB5-1CE31323741E}">
      <dgm:prSet/>
      <dgm:spPr/>
      <dgm:t>
        <a:bodyPr/>
        <a:lstStyle/>
        <a:p>
          <a:endParaRPr lang="en-GB"/>
        </a:p>
      </dgm:t>
    </dgm:pt>
    <dgm:pt modelId="{EE5E7455-043F-4B16-B054-D44BFA95AF69}">
      <dgm:prSet phldrT="[Text]" custT="1"/>
      <dgm:spPr/>
      <dgm:t>
        <a:bodyPr/>
        <a:lstStyle/>
        <a:p>
          <a:r>
            <a:rPr lang="de-DE" sz="1400" dirty="0" smtClean="0"/>
            <a:t>MTG / LI</a:t>
          </a:r>
          <a:endParaRPr lang="en-GB" sz="1400" dirty="0"/>
        </a:p>
      </dgm:t>
    </dgm:pt>
    <dgm:pt modelId="{0F61A23D-42D6-4C4B-9867-2080E95170E9}" type="parTrans" cxnId="{B567265E-684E-426F-8679-A157C86D1B16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515E511B-EA23-49FB-8F33-5FC26A969764}" type="sibTrans" cxnId="{B567265E-684E-426F-8679-A157C86D1B16}">
      <dgm:prSet/>
      <dgm:spPr/>
      <dgm:t>
        <a:bodyPr/>
        <a:lstStyle/>
        <a:p>
          <a:endParaRPr lang="en-GB"/>
        </a:p>
      </dgm:t>
    </dgm:pt>
    <dgm:pt modelId="{26EDC6B3-D82C-4DEB-91DA-75C781F88C41}">
      <dgm:prSet phldrT="[Text]" custT="1"/>
      <dgm:spPr/>
      <dgm:t>
        <a:bodyPr/>
        <a:lstStyle/>
        <a:p>
          <a:r>
            <a:rPr lang="de-DE" sz="1400" dirty="0" smtClean="0"/>
            <a:t>S3 / OLCI</a:t>
          </a:r>
          <a:endParaRPr lang="en-GB" sz="1400" dirty="0"/>
        </a:p>
      </dgm:t>
    </dgm:pt>
    <dgm:pt modelId="{EC3EA9A8-386C-46DE-91CC-1BDFD04C9477}" type="parTrans" cxnId="{8FA7B138-EB3C-4B9E-B36A-B64810A0F477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B0D6EB1D-40D5-4841-9CDF-15E52C0F7788}" type="sibTrans" cxnId="{8FA7B138-EB3C-4B9E-B36A-B64810A0F477}">
      <dgm:prSet/>
      <dgm:spPr/>
      <dgm:t>
        <a:bodyPr/>
        <a:lstStyle/>
        <a:p>
          <a:endParaRPr lang="en-GB"/>
        </a:p>
      </dgm:t>
    </dgm:pt>
    <dgm:pt modelId="{60C9B253-7B62-408D-BE5C-EF9F1A335554}">
      <dgm:prSet phldrT="[Text]" custT="1"/>
      <dgm:spPr/>
      <dgm:t>
        <a:bodyPr/>
        <a:lstStyle/>
        <a:p>
          <a:r>
            <a:rPr lang="de-DE" sz="1400" dirty="0" smtClean="0"/>
            <a:t>EPS-SG / ICI</a:t>
          </a:r>
          <a:endParaRPr lang="en-GB" sz="1400" dirty="0"/>
        </a:p>
      </dgm:t>
    </dgm:pt>
    <dgm:pt modelId="{D6BF270B-409D-44A5-B450-8CDC50871F2E}" type="parTrans" cxnId="{2A0147F7-A8B9-44CB-BCBE-7E2AE3C45563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0C69CAA1-E68C-4130-A436-9442A1EB0A72}" type="sibTrans" cxnId="{2A0147F7-A8B9-44CB-BCBE-7E2AE3C45563}">
      <dgm:prSet/>
      <dgm:spPr/>
      <dgm:t>
        <a:bodyPr/>
        <a:lstStyle/>
        <a:p>
          <a:endParaRPr lang="en-GB"/>
        </a:p>
      </dgm:t>
    </dgm:pt>
    <dgm:pt modelId="{644DAB29-E531-47B9-B0DD-8F1472261D2D}">
      <dgm:prSet phldrT="[Text]" custT="1"/>
      <dgm:spPr/>
      <dgm:t>
        <a:bodyPr/>
        <a:lstStyle/>
        <a:p>
          <a:r>
            <a:rPr lang="de-DE" sz="1400" dirty="0" smtClean="0"/>
            <a:t>EPS-SG / 3MI</a:t>
          </a:r>
          <a:endParaRPr lang="en-GB" sz="1400" dirty="0"/>
        </a:p>
      </dgm:t>
    </dgm:pt>
    <dgm:pt modelId="{17919C5A-DE65-40C5-89FE-7F5000AE7CD8}" type="parTrans" cxnId="{6C513782-323D-4505-9355-50037DCF2A81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A5148548-5837-448C-8F06-5DEE73955347}" type="sibTrans" cxnId="{6C513782-323D-4505-9355-50037DCF2A81}">
      <dgm:prSet/>
      <dgm:spPr/>
      <dgm:t>
        <a:bodyPr/>
        <a:lstStyle/>
        <a:p>
          <a:endParaRPr lang="en-GB"/>
        </a:p>
      </dgm:t>
    </dgm:pt>
    <dgm:pt modelId="{A3B887F9-D83B-4D87-B027-29A647D6071B}">
      <dgm:prSet phldrT="[Text]" custT="1"/>
      <dgm:spPr/>
      <dgm:t>
        <a:bodyPr/>
        <a:lstStyle/>
        <a:p>
          <a:r>
            <a:rPr lang="de-DE" sz="1400" dirty="0" smtClean="0"/>
            <a:t>EPS-SG / VII</a:t>
          </a:r>
          <a:endParaRPr lang="en-GB" sz="1400" dirty="0"/>
        </a:p>
      </dgm:t>
    </dgm:pt>
    <dgm:pt modelId="{A60AD277-87FC-45BB-A59A-3CB888E38A79}" type="parTrans" cxnId="{6E73593D-FB74-4BAE-A110-9C80E9E5ADE6}">
      <dgm:prSet/>
      <dgm:spPr/>
      <dgm:t>
        <a:bodyPr/>
        <a:lstStyle/>
        <a:p>
          <a:endParaRPr lang="en-US"/>
        </a:p>
      </dgm:t>
    </dgm:pt>
    <dgm:pt modelId="{087843D1-55C2-4BD8-84F9-8DC3BCB4352E}" type="sibTrans" cxnId="{6E73593D-FB74-4BAE-A110-9C80E9E5ADE6}">
      <dgm:prSet/>
      <dgm:spPr/>
      <dgm:t>
        <a:bodyPr/>
        <a:lstStyle/>
        <a:p>
          <a:endParaRPr lang="en-US"/>
        </a:p>
      </dgm:t>
    </dgm:pt>
    <dgm:pt modelId="{4FCD570C-376D-4529-92C4-00A2CEDAE6EA}">
      <dgm:prSet phldrT="[Text]" custT="1"/>
      <dgm:spPr>
        <a:gradFill rotWithShape="0">
          <a:gsLst>
            <a:gs pos="0">
              <a:srgbClr val="5E9EFF"/>
            </a:gs>
            <a:gs pos="100000">
              <a:srgbClr val="85C2FF"/>
            </a:gs>
            <a:gs pos="10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de-DE" sz="1400" dirty="0" smtClean="0"/>
            <a:t>MICMICS</a:t>
          </a:r>
          <a:endParaRPr lang="en-GB" sz="1400" dirty="0"/>
        </a:p>
      </dgm:t>
    </dgm:pt>
    <dgm:pt modelId="{D146E8DA-5F52-4F7F-B79F-ECCC3D5B5D73}" type="sibTrans" cxnId="{589027BA-C305-4C01-AE69-E8C0F29FF940}">
      <dgm:prSet/>
      <dgm:spPr/>
      <dgm:t>
        <a:bodyPr/>
        <a:lstStyle/>
        <a:p>
          <a:endParaRPr lang="en-GB"/>
        </a:p>
      </dgm:t>
    </dgm:pt>
    <dgm:pt modelId="{03DEFEEF-97D0-4806-ACD8-F2EF6D436C6E}" type="parTrans" cxnId="{589027BA-C305-4C01-AE69-E8C0F29FF940}">
      <dgm:prSet/>
      <dgm:spPr/>
      <dgm:t>
        <a:bodyPr/>
        <a:lstStyle/>
        <a:p>
          <a:endParaRPr lang="en-GB"/>
        </a:p>
      </dgm:t>
    </dgm:pt>
    <dgm:pt modelId="{153D517B-B652-4F77-BE9D-76C6385445DB}">
      <dgm:prSet phldrT="[Text]" custT="1"/>
      <dgm:spPr/>
      <dgm:t>
        <a:bodyPr/>
        <a:lstStyle/>
        <a:p>
          <a:r>
            <a:rPr lang="de-DE" sz="1400" dirty="0" smtClean="0"/>
            <a:t>EPS-SG / MWI</a:t>
          </a:r>
          <a:endParaRPr lang="en-GB" sz="1400" dirty="0"/>
        </a:p>
      </dgm:t>
    </dgm:pt>
    <dgm:pt modelId="{CE236652-A0B7-484F-8DDB-78CA5C08EDC9}" type="parTrans" cxnId="{0B0F4A4B-ED10-4D82-B093-703D0AE2C738}">
      <dgm:prSet/>
      <dgm:spPr/>
      <dgm:t>
        <a:bodyPr/>
        <a:lstStyle/>
        <a:p>
          <a:endParaRPr lang="en-US"/>
        </a:p>
      </dgm:t>
    </dgm:pt>
    <dgm:pt modelId="{88F2E2BD-757E-4419-9DD2-B0A33D1083C8}" type="sibTrans" cxnId="{0B0F4A4B-ED10-4D82-B093-703D0AE2C738}">
      <dgm:prSet/>
      <dgm:spPr/>
      <dgm:t>
        <a:bodyPr/>
        <a:lstStyle/>
        <a:p>
          <a:endParaRPr lang="en-US"/>
        </a:p>
      </dgm:t>
    </dgm:pt>
    <dgm:pt modelId="{57D060C5-2EBD-4656-BDC1-809663AC08A3}">
      <dgm:prSet phldrT="[Text]" custT="1"/>
      <dgm:spPr/>
      <dgm:t>
        <a:bodyPr/>
        <a:lstStyle/>
        <a:p>
          <a:r>
            <a:rPr lang="de-DE" sz="1400" dirty="0" smtClean="0"/>
            <a:t>MFG / MVIRI</a:t>
          </a:r>
          <a:endParaRPr lang="en-GB" sz="1400" dirty="0"/>
        </a:p>
      </dgm:t>
    </dgm:pt>
    <dgm:pt modelId="{2C641C84-5D01-4C0D-8116-C0488A33DD9D}" type="parTrans" cxnId="{4E2EBB03-9E80-4525-8D2A-B15E387DA599}">
      <dgm:prSet/>
      <dgm:spPr/>
      <dgm:t>
        <a:bodyPr/>
        <a:lstStyle/>
        <a:p>
          <a:endParaRPr lang="en-US"/>
        </a:p>
      </dgm:t>
    </dgm:pt>
    <dgm:pt modelId="{49FB81D7-DACE-40A5-8D20-290BD7317B4C}" type="sibTrans" cxnId="{4E2EBB03-9E80-4525-8D2A-B15E387DA599}">
      <dgm:prSet/>
      <dgm:spPr/>
      <dgm:t>
        <a:bodyPr/>
        <a:lstStyle/>
        <a:p>
          <a:endParaRPr lang="en-US"/>
        </a:p>
      </dgm:t>
    </dgm:pt>
    <dgm:pt modelId="{2DC057F0-EB9A-4C4E-9C8E-2ADB0FD40EF7}" type="pres">
      <dgm:prSet presAssocID="{7F696445-DAA1-48AC-B544-F3E6AA53E5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0444317-FBE7-49C1-A66D-BAF8D827562D}" type="pres">
      <dgm:prSet presAssocID="{4FCD570C-376D-4529-92C4-00A2CEDAE6EA}" presName="centerShape" presStyleLbl="node0" presStyleIdx="0" presStyleCnt="1" custScaleX="134469" custScaleY="134469"/>
      <dgm:spPr/>
      <dgm:t>
        <a:bodyPr/>
        <a:lstStyle/>
        <a:p>
          <a:endParaRPr lang="en-GB"/>
        </a:p>
      </dgm:t>
    </dgm:pt>
    <dgm:pt modelId="{55D009C2-3E0B-40CF-BD19-F864874E3E1E}" type="pres">
      <dgm:prSet presAssocID="{F4D06EE7-A186-40F8-9B41-521F5947A794}" presName="Name9" presStyleLbl="parChTrans1D2" presStyleIdx="0" presStyleCnt="10"/>
      <dgm:spPr/>
      <dgm:t>
        <a:bodyPr/>
        <a:lstStyle/>
        <a:p>
          <a:endParaRPr lang="en-GB"/>
        </a:p>
      </dgm:t>
    </dgm:pt>
    <dgm:pt modelId="{32F7B56A-CC69-4B78-8162-FF8D93B3A551}" type="pres">
      <dgm:prSet presAssocID="{F4D06EE7-A186-40F8-9B41-521F5947A794}" presName="connTx" presStyleLbl="parChTrans1D2" presStyleIdx="0" presStyleCnt="10"/>
      <dgm:spPr/>
      <dgm:t>
        <a:bodyPr/>
        <a:lstStyle/>
        <a:p>
          <a:endParaRPr lang="en-GB"/>
        </a:p>
      </dgm:t>
    </dgm:pt>
    <dgm:pt modelId="{C494D00C-3056-4D30-8752-EA8DFEA4D2FF}" type="pres">
      <dgm:prSet presAssocID="{5DB06CD9-A5FF-4D77-8AD1-B04EACB230ED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43E1D5-F794-4067-8AB6-6FA3C207DAAB}" type="pres">
      <dgm:prSet presAssocID="{2C641C84-5D01-4C0D-8116-C0488A33DD9D}" presName="Name9" presStyleLbl="parChTrans1D2" presStyleIdx="1" presStyleCnt="10"/>
      <dgm:spPr/>
      <dgm:t>
        <a:bodyPr/>
        <a:lstStyle/>
        <a:p>
          <a:endParaRPr lang="en-US"/>
        </a:p>
      </dgm:t>
    </dgm:pt>
    <dgm:pt modelId="{3ABF189E-9CAA-49E1-8C12-337B31DBDAFB}" type="pres">
      <dgm:prSet presAssocID="{2C641C84-5D01-4C0D-8116-C0488A33DD9D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5242C657-B1CB-49EF-B095-486B3A90A581}" type="pres">
      <dgm:prSet presAssocID="{57D060C5-2EBD-4656-BDC1-809663AC08A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E8379-A0CF-4BC0-AFF1-3B2BE37CAE97}" type="pres">
      <dgm:prSet presAssocID="{4039427D-1BF3-416A-BEAC-DC7E45A0B505}" presName="Name9" presStyleLbl="parChTrans1D2" presStyleIdx="2" presStyleCnt="10"/>
      <dgm:spPr/>
      <dgm:t>
        <a:bodyPr/>
        <a:lstStyle/>
        <a:p>
          <a:endParaRPr lang="en-GB"/>
        </a:p>
      </dgm:t>
    </dgm:pt>
    <dgm:pt modelId="{3B4CF1A4-2208-4974-BF81-BA5EEFE02422}" type="pres">
      <dgm:prSet presAssocID="{4039427D-1BF3-416A-BEAC-DC7E45A0B505}" presName="connTx" presStyleLbl="parChTrans1D2" presStyleIdx="2" presStyleCnt="10"/>
      <dgm:spPr/>
      <dgm:t>
        <a:bodyPr/>
        <a:lstStyle/>
        <a:p>
          <a:endParaRPr lang="en-GB"/>
        </a:p>
      </dgm:t>
    </dgm:pt>
    <dgm:pt modelId="{8D5678B0-C48F-4582-BB44-E1D45C677E43}" type="pres">
      <dgm:prSet presAssocID="{66E447B5-3554-400E-A48A-5CBFEDC97186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F9200F-6E1D-47CA-A02B-4183D1723778}" type="pres">
      <dgm:prSet presAssocID="{EC3EA9A8-386C-46DE-91CC-1BDFD04C9477}" presName="Name9" presStyleLbl="parChTrans1D2" presStyleIdx="3" presStyleCnt="10"/>
      <dgm:spPr/>
      <dgm:t>
        <a:bodyPr/>
        <a:lstStyle/>
        <a:p>
          <a:endParaRPr lang="en-GB"/>
        </a:p>
      </dgm:t>
    </dgm:pt>
    <dgm:pt modelId="{8FB5AF6B-982D-4C92-8EBB-EE083D201072}" type="pres">
      <dgm:prSet presAssocID="{EC3EA9A8-386C-46DE-91CC-1BDFD04C9477}" presName="connTx" presStyleLbl="parChTrans1D2" presStyleIdx="3" presStyleCnt="10"/>
      <dgm:spPr/>
      <dgm:t>
        <a:bodyPr/>
        <a:lstStyle/>
        <a:p>
          <a:endParaRPr lang="en-GB"/>
        </a:p>
      </dgm:t>
    </dgm:pt>
    <dgm:pt modelId="{E32601A5-D888-42FE-8145-B1EA954D966F}" type="pres">
      <dgm:prSet presAssocID="{26EDC6B3-D82C-4DEB-91DA-75C781F88C4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DA346E-BA5A-4517-82BD-E4D284ECC3CB}" type="pres">
      <dgm:prSet presAssocID="{394FFAFA-8D27-405F-8576-1BD47417F69B}" presName="Name9" presStyleLbl="parChTrans1D2" presStyleIdx="4" presStyleCnt="10"/>
      <dgm:spPr/>
      <dgm:t>
        <a:bodyPr/>
        <a:lstStyle/>
        <a:p>
          <a:endParaRPr lang="en-GB"/>
        </a:p>
      </dgm:t>
    </dgm:pt>
    <dgm:pt modelId="{F207E9CB-21B3-43FC-8235-50276F59BB4D}" type="pres">
      <dgm:prSet presAssocID="{394FFAFA-8D27-405F-8576-1BD47417F69B}" presName="connTx" presStyleLbl="parChTrans1D2" presStyleIdx="4" presStyleCnt="10"/>
      <dgm:spPr/>
      <dgm:t>
        <a:bodyPr/>
        <a:lstStyle/>
        <a:p>
          <a:endParaRPr lang="en-GB"/>
        </a:p>
      </dgm:t>
    </dgm:pt>
    <dgm:pt modelId="{705F4C87-035B-4DFA-85B7-5A506CC408EB}" type="pres">
      <dgm:prSet presAssocID="{79B19503-0C94-405D-A08F-857F45C48DBB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8D5DA-758C-42C8-9CAB-A03886629C01}" type="pres">
      <dgm:prSet presAssocID="{0F61A23D-42D6-4C4B-9867-2080E95170E9}" presName="Name9" presStyleLbl="parChTrans1D2" presStyleIdx="5" presStyleCnt="10"/>
      <dgm:spPr/>
      <dgm:t>
        <a:bodyPr/>
        <a:lstStyle/>
        <a:p>
          <a:endParaRPr lang="en-GB"/>
        </a:p>
      </dgm:t>
    </dgm:pt>
    <dgm:pt modelId="{65AC0D08-1596-4C81-BB8F-2A4B7990FF35}" type="pres">
      <dgm:prSet presAssocID="{0F61A23D-42D6-4C4B-9867-2080E95170E9}" presName="connTx" presStyleLbl="parChTrans1D2" presStyleIdx="5" presStyleCnt="10"/>
      <dgm:spPr/>
      <dgm:t>
        <a:bodyPr/>
        <a:lstStyle/>
        <a:p>
          <a:endParaRPr lang="en-GB"/>
        </a:p>
      </dgm:t>
    </dgm:pt>
    <dgm:pt modelId="{FA617129-6123-4E62-8976-CB8C6628379F}" type="pres">
      <dgm:prSet presAssocID="{EE5E7455-043F-4B16-B054-D44BFA95AF6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FB1694-4122-4A5F-9EDE-123D64CC707C}" type="pres">
      <dgm:prSet presAssocID="{D6BF270B-409D-44A5-B450-8CDC50871F2E}" presName="Name9" presStyleLbl="parChTrans1D2" presStyleIdx="6" presStyleCnt="10"/>
      <dgm:spPr/>
      <dgm:t>
        <a:bodyPr/>
        <a:lstStyle/>
        <a:p>
          <a:endParaRPr lang="en-GB"/>
        </a:p>
      </dgm:t>
    </dgm:pt>
    <dgm:pt modelId="{DC1F1845-5356-4786-93A8-1A7A4BE958EE}" type="pres">
      <dgm:prSet presAssocID="{D6BF270B-409D-44A5-B450-8CDC50871F2E}" presName="connTx" presStyleLbl="parChTrans1D2" presStyleIdx="6" presStyleCnt="10"/>
      <dgm:spPr/>
      <dgm:t>
        <a:bodyPr/>
        <a:lstStyle/>
        <a:p>
          <a:endParaRPr lang="en-GB"/>
        </a:p>
      </dgm:t>
    </dgm:pt>
    <dgm:pt modelId="{3C6A8EF7-3A60-426C-8B5B-69B3455A6268}" type="pres">
      <dgm:prSet presAssocID="{60C9B253-7B62-408D-BE5C-EF9F1A33555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C73CE6-A7FE-4A6B-8282-E5DFED3D750E}" type="pres">
      <dgm:prSet presAssocID="{CE236652-A0B7-484F-8DDB-78CA5C08EDC9}" presName="Name9" presStyleLbl="parChTrans1D2" presStyleIdx="7" presStyleCnt="10"/>
      <dgm:spPr/>
      <dgm:t>
        <a:bodyPr/>
        <a:lstStyle/>
        <a:p>
          <a:endParaRPr lang="en-US"/>
        </a:p>
      </dgm:t>
    </dgm:pt>
    <dgm:pt modelId="{2FD6208B-D18B-4EC1-83B7-18BD52F802C8}" type="pres">
      <dgm:prSet presAssocID="{CE236652-A0B7-484F-8DDB-78CA5C08EDC9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E072B16F-9062-4F5F-9552-6BD0729DA0B8}" type="pres">
      <dgm:prSet presAssocID="{153D517B-B652-4F77-BE9D-76C6385445D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BEE98-18B0-48AF-A789-38A1E4BA1749}" type="pres">
      <dgm:prSet presAssocID="{A60AD277-87FC-45BB-A59A-3CB888E38A79}" presName="Name9" presStyleLbl="parChTrans1D2" presStyleIdx="8" presStyleCnt="10"/>
      <dgm:spPr/>
      <dgm:t>
        <a:bodyPr/>
        <a:lstStyle/>
        <a:p>
          <a:endParaRPr lang="en-US"/>
        </a:p>
      </dgm:t>
    </dgm:pt>
    <dgm:pt modelId="{E320BFC1-8B66-4E57-9223-E366AA842223}" type="pres">
      <dgm:prSet presAssocID="{A60AD277-87FC-45BB-A59A-3CB888E38A79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95388648-D91A-430B-AF61-CC1C7CBC4928}" type="pres">
      <dgm:prSet presAssocID="{A3B887F9-D83B-4D87-B027-29A647D6071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FC6F0-1FEB-400B-B612-3F57300E03D2}" type="pres">
      <dgm:prSet presAssocID="{17919C5A-DE65-40C5-89FE-7F5000AE7CD8}" presName="Name9" presStyleLbl="parChTrans1D2" presStyleIdx="9" presStyleCnt="10"/>
      <dgm:spPr/>
      <dgm:t>
        <a:bodyPr/>
        <a:lstStyle/>
        <a:p>
          <a:endParaRPr lang="en-GB"/>
        </a:p>
      </dgm:t>
    </dgm:pt>
    <dgm:pt modelId="{EAA538E9-9980-45F9-9CA0-93734EC01BDD}" type="pres">
      <dgm:prSet presAssocID="{17919C5A-DE65-40C5-89FE-7F5000AE7CD8}" presName="connTx" presStyleLbl="parChTrans1D2" presStyleIdx="9" presStyleCnt="10"/>
      <dgm:spPr/>
      <dgm:t>
        <a:bodyPr/>
        <a:lstStyle/>
        <a:p>
          <a:endParaRPr lang="en-GB"/>
        </a:p>
      </dgm:t>
    </dgm:pt>
    <dgm:pt modelId="{771CA752-C175-4C6F-94F2-5D3D5E588C75}" type="pres">
      <dgm:prSet presAssocID="{644DAB29-E531-47B9-B0DD-8F1472261D2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7715FC-A2AB-4582-9708-3A3CC9E9CCFD}" srcId="{4FCD570C-376D-4529-92C4-00A2CEDAE6EA}" destId="{66E447B5-3554-400E-A48A-5CBFEDC97186}" srcOrd="2" destOrd="0" parTransId="{4039427D-1BF3-416A-BEAC-DC7E45A0B505}" sibTransId="{ED1938ED-297E-44F1-A759-B06EF348A678}"/>
    <dgm:cxn modelId="{84AC4B4E-9527-4216-BE60-51A3EAEB5FC1}" type="presOf" srcId="{EC3EA9A8-386C-46DE-91CC-1BDFD04C9477}" destId="{7DF9200F-6E1D-47CA-A02B-4183D1723778}" srcOrd="0" destOrd="0" presId="urn:microsoft.com/office/officeart/2005/8/layout/radial1"/>
    <dgm:cxn modelId="{C093F31D-2F19-4068-A686-E89C7E3B1D19}" type="presOf" srcId="{0F61A23D-42D6-4C4B-9867-2080E95170E9}" destId="{3208D5DA-758C-42C8-9CAB-A03886629C01}" srcOrd="0" destOrd="0" presId="urn:microsoft.com/office/officeart/2005/8/layout/radial1"/>
    <dgm:cxn modelId="{E28F6E9D-01F6-4DAB-AA46-8C13AAABECB3}" type="presOf" srcId="{A3B887F9-D83B-4D87-B027-29A647D6071B}" destId="{95388648-D91A-430B-AF61-CC1C7CBC4928}" srcOrd="0" destOrd="0" presId="urn:microsoft.com/office/officeart/2005/8/layout/radial1"/>
    <dgm:cxn modelId="{6DABE29B-80E4-4ECE-9B83-ACBD67041486}" type="presOf" srcId="{7F696445-DAA1-48AC-B544-F3E6AA53E591}" destId="{2DC057F0-EB9A-4C4E-9C8E-2ADB0FD40EF7}" srcOrd="0" destOrd="0" presId="urn:microsoft.com/office/officeart/2005/8/layout/radial1"/>
    <dgm:cxn modelId="{49D2049F-418B-4C81-BFAA-E00FB4BE902C}" type="presOf" srcId="{17919C5A-DE65-40C5-89FE-7F5000AE7CD8}" destId="{C3EFC6F0-1FEB-400B-B612-3F57300E03D2}" srcOrd="0" destOrd="0" presId="urn:microsoft.com/office/officeart/2005/8/layout/radial1"/>
    <dgm:cxn modelId="{589027BA-C305-4C01-AE69-E8C0F29FF940}" srcId="{7F696445-DAA1-48AC-B544-F3E6AA53E591}" destId="{4FCD570C-376D-4529-92C4-00A2CEDAE6EA}" srcOrd="0" destOrd="0" parTransId="{03DEFEEF-97D0-4806-ACD8-F2EF6D436C6E}" sibTransId="{D146E8DA-5F52-4F7F-B79F-ECCC3D5B5D73}"/>
    <dgm:cxn modelId="{79FDD276-EBE9-4302-B661-825D0B781D44}" type="presOf" srcId="{D6BF270B-409D-44A5-B450-8CDC50871F2E}" destId="{DC1F1845-5356-4786-93A8-1A7A4BE958EE}" srcOrd="1" destOrd="0" presId="urn:microsoft.com/office/officeart/2005/8/layout/radial1"/>
    <dgm:cxn modelId="{34738E86-BB58-4777-8FB5-1CE31323741E}" srcId="{4FCD570C-376D-4529-92C4-00A2CEDAE6EA}" destId="{79B19503-0C94-405D-A08F-857F45C48DBB}" srcOrd="4" destOrd="0" parTransId="{394FFAFA-8D27-405F-8576-1BD47417F69B}" sibTransId="{8D1A3732-C57A-4C49-9ADC-D3B4C397D4DD}"/>
    <dgm:cxn modelId="{5CC6C347-8B42-4DD4-9CD3-5A8EC8D2AD7F}" type="presOf" srcId="{F4D06EE7-A186-40F8-9B41-521F5947A794}" destId="{32F7B56A-CC69-4B78-8162-FF8D93B3A551}" srcOrd="1" destOrd="0" presId="urn:microsoft.com/office/officeart/2005/8/layout/radial1"/>
    <dgm:cxn modelId="{B567265E-684E-426F-8679-A157C86D1B16}" srcId="{4FCD570C-376D-4529-92C4-00A2CEDAE6EA}" destId="{EE5E7455-043F-4B16-B054-D44BFA95AF69}" srcOrd="5" destOrd="0" parTransId="{0F61A23D-42D6-4C4B-9867-2080E95170E9}" sibTransId="{515E511B-EA23-49FB-8F33-5FC26A969764}"/>
    <dgm:cxn modelId="{4395FFEF-31B8-46B4-B2A7-09ED793541E9}" type="presOf" srcId="{394FFAFA-8D27-405F-8576-1BD47417F69B}" destId="{F207E9CB-21B3-43FC-8235-50276F59BB4D}" srcOrd="1" destOrd="0" presId="urn:microsoft.com/office/officeart/2005/8/layout/radial1"/>
    <dgm:cxn modelId="{700F3D03-E151-4CEB-93D5-1819A07EF035}" type="presOf" srcId="{EE5E7455-043F-4B16-B054-D44BFA95AF69}" destId="{FA617129-6123-4E62-8976-CB8C6628379F}" srcOrd="0" destOrd="0" presId="urn:microsoft.com/office/officeart/2005/8/layout/radial1"/>
    <dgm:cxn modelId="{DEE1530D-59C0-447D-88D1-88EE9980D2B1}" type="presOf" srcId="{2C641C84-5D01-4C0D-8116-C0488A33DD9D}" destId="{E243E1D5-F794-4067-8AB6-6FA3C207DAAB}" srcOrd="0" destOrd="0" presId="urn:microsoft.com/office/officeart/2005/8/layout/radial1"/>
    <dgm:cxn modelId="{9ADE4A0C-E4EE-4452-B1D4-806E9E52BE68}" type="presOf" srcId="{5DB06CD9-A5FF-4D77-8AD1-B04EACB230ED}" destId="{C494D00C-3056-4D30-8752-EA8DFEA4D2FF}" srcOrd="0" destOrd="0" presId="urn:microsoft.com/office/officeart/2005/8/layout/radial1"/>
    <dgm:cxn modelId="{B151B36A-7811-4849-B22A-7F1C0CD7CD41}" type="presOf" srcId="{79B19503-0C94-405D-A08F-857F45C48DBB}" destId="{705F4C87-035B-4DFA-85B7-5A506CC408EB}" srcOrd="0" destOrd="0" presId="urn:microsoft.com/office/officeart/2005/8/layout/radial1"/>
    <dgm:cxn modelId="{7E5D2348-AC02-4CD5-8972-AF940CA0F8E9}" type="presOf" srcId="{153D517B-B652-4F77-BE9D-76C6385445DB}" destId="{E072B16F-9062-4F5F-9552-6BD0729DA0B8}" srcOrd="0" destOrd="0" presId="urn:microsoft.com/office/officeart/2005/8/layout/radial1"/>
    <dgm:cxn modelId="{01E7C1D6-DA00-4C2C-9831-F164FD9EB429}" type="presOf" srcId="{D6BF270B-409D-44A5-B450-8CDC50871F2E}" destId="{AAFB1694-4122-4A5F-9EDE-123D64CC707C}" srcOrd="0" destOrd="0" presId="urn:microsoft.com/office/officeart/2005/8/layout/radial1"/>
    <dgm:cxn modelId="{71CF6D3E-D883-470B-87A5-9245D182F186}" type="presOf" srcId="{0F61A23D-42D6-4C4B-9867-2080E95170E9}" destId="{65AC0D08-1596-4C81-BB8F-2A4B7990FF35}" srcOrd="1" destOrd="0" presId="urn:microsoft.com/office/officeart/2005/8/layout/radial1"/>
    <dgm:cxn modelId="{1D1D002C-2E46-4421-ADB5-8797666522B6}" type="presOf" srcId="{A60AD277-87FC-45BB-A59A-3CB888E38A79}" destId="{E320BFC1-8B66-4E57-9223-E366AA842223}" srcOrd="1" destOrd="0" presId="urn:microsoft.com/office/officeart/2005/8/layout/radial1"/>
    <dgm:cxn modelId="{76D3D18F-3BCB-44BB-8356-F9EF372C7C15}" type="presOf" srcId="{66E447B5-3554-400E-A48A-5CBFEDC97186}" destId="{8D5678B0-C48F-4582-BB44-E1D45C677E43}" srcOrd="0" destOrd="0" presId="urn:microsoft.com/office/officeart/2005/8/layout/radial1"/>
    <dgm:cxn modelId="{FE1C36F5-8D64-4C3D-BBB2-1B75BAB282E2}" type="presOf" srcId="{26EDC6B3-D82C-4DEB-91DA-75C781F88C41}" destId="{E32601A5-D888-42FE-8145-B1EA954D966F}" srcOrd="0" destOrd="0" presId="urn:microsoft.com/office/officeart/2005/8/layout/radial1"/>
    <dgm:cxn modelId="{0B0F4A4B-ED10-4D82-B093-703D0AE2C738}" srcId="{4FCD570C-376D-4529-92C4-00A2CEDAE6EA}" destId="{153D517B-B652-4F77-BE9D-76C6385445DB}" srcOrd="7" destOrd="0" parTransId="{CE236652-A0B7-484F-8DDB-78CA5C08EDC9}" sibTransId="{88F2E2BD-757E-4419-9DD2-B0A33D1083C8}"/>
    <dgm:cxn modelId="{A8AE12C6-38CA-475D-ACF2-1E146D84BD36}" type="presOf" srcId="{A60AD277-87FC-45BB-A59A-3CB888E38A79}" destId="{C90BEE98-18B0-48AF-A789-38A1E4BA1749}" srcOrd="0" destOrd="0" presId="urn:microsoft.com/office/officeart/2005/8/layout/radial1"/>
    <dgm:cxn modelId="{6C513782-323D-4505-9355-50037DCF2A81}" srcId="{4FCD570C-376D-4529-92C4-00A2CEDAE6EA}" destId="{644DAB29-E531-47B9-B0DD-8F1472261D2D}" srcOrd="9" destOrd="0" parTransId="{17919C5A-DE65-40C5-89FE-7F5000AE7CD8}" sibTransId="{A5148548-5837-448C-8F06-5DEE73955347}"/>
    <dgm:cxn modelId="{4C321193-E42B-4292-BBBE-206212D4BDAC}" type="presOf" srcId="{2C641C84-5D01-4C0D-8116-C0488A33DD9D}" destId="{3ABF189E-9CAA-49E1-8C12-337B31DBDAFB}" srcOrd="1" destOrd="0" presId="urn:microsoft.com/office/officeart/2005/8/layout/radial1"/>
    <dgm:cxn modelId="{F35FE2C2-CFA1-4EB5-9622-1CA53D15F23B}" type="presOf" srcId="{4039427D-1BF3-416A-BEAC-DC7E45A0B505}" destId="{94FE8379-A0CF-4BC0-AFF1-3B2BE37CAE97}" srcOrd="0" destOrd="0" presId="urn:microsoft.com/office/officeart/2005/8/layout/radial1"/>
    <dgm:cxn modelId="{FBC09400-155B-4166-8EA2-0AF54FC4CED7}" type="presOf" srcId="{4FCD570C-376D-4529-92C4-00A2CEDAE6EA}" destId="{00444317-FBE7-49C1-A66D-BAF8D827562D}" srcOrd="0" destOrd="0" presId="urn:microsoft.com/office/officeart/2005/8/layout/radial1"/>
    <dgm:cxn modelId="{6E73593D-FB74-4BAE-A110-9C80E9E5ADE6}" srcId="{4FCD570C-376D-4529-92C4-00A2CEDAE6EA}" destId="{A3B887F9-D83B-4D87-B027-29A647D6071B}" srcOrd="8" destOrd="0" parTransId="{A60AD277-87FC-45BB-A59A-3CB888E38A79}" sibTransId="{087843D1-55C2-4BD8-84F9-8DC3BCB4352E}"/>
    <dgm:cxn modelId="{62DD6D7B-CBAF-4939-9337-B9EC795CEE30}" type="presOf" srcId="{F4D06EE7-A186-40F8-9B41-521F5947A794}" destId="{55D009C2-3E0B-40CF-BD19-F864874E3E1E}" srcOrd="0" destOrd="0" presId="urn:microsoft.com/office/officeart/2005/8/layout/radial1"/>
    <dgm:cxn modelId="{46518378-CD41-4BB9-AD37-77189437A7D9}" type="presOf" srcId="{CE236652-A0B7-484F-8DDB-78CA5C08EDC9}" destId="{2FD6208B-D18B-4EC1-83B7-18BD52F802C8}" srcOrd="1" destOrd="0" presId="urn:microsoft.com/office/officeart/2005/8/layout/radial1"/>
    <dgm:cxn modelId="{58C14687-1782-42E0-BD6B-7A5062052BCB}" type="presOf" srcId="{57D060C5-2EBD-4656-BDC1-809663AC08A3}" destId="{5242C657-B1CB-49EF-B095-486B3A90A581}" srcOrd="0" destOrd="0" presId="urn:microsoft.com/office/officeart/2005/8/layout/radial1"/>
    <dgm:cxn modelId="{E0CF2249-44C1-4349-8B3D-D119F5C6D30F}" type="presOf" srcId="{17919C5A-DE65-40C5-89FE-7F5000AE7CD8}" destId="{EAA538E9-9980-45F9-9CA0-93734EC01BDD}" srcOrd="1" destOrd="0" presId="urn:microsoft.com/office/officeart/2005/8/layout/radial1"/>
    <dgm:cxn modelId="{BCB0B98A-8E4A-42F7-80CB-4A1F5D3D9330}" type="presOf" srcId="{CE236652-A0B7-484F-8DDB-78CA5C08EDC9}" destId="{A1C73CE6-A7FE-4A6B-8282-E5DFED3D750E}" srcOrd="0" destOrd="0" presId="urn:microsoft.com/office/officeart/2005/8/layout/radial1"/>
    <dgm:cxn modelId="{A022325A-48D8-47C1-AB25-68FC5C3EDF0B}" type="presOf" srcId="{644DAB29-E531-47B9-B0DD-8F1472261D2D}" destId="{771CA752-C175-4C6F-94F2-5D3D5E588C75}" srcOrd="0" destOrd="0" presId="urn:microsoft.com/office/officeart/2005/8/layout/radial1"/>
    <dgm:cxn modelId="{0512F3AD-9BF3-4942-AC04-BBB40177D088}" type="presOf" srcId="{EC3EA9A8-386C-46DE-91CC-1BDFD04C9477}" destId="{8FB5AF6B-982D-4C92-8EBB-EE083D201072}" srcOrd="1" destOrd="0" presId="urn:microsoft.com/office/officeart/2005/8/layout/radial1"/>
    <dgm:cxn modelId="{4E2EBB03-9E80-4525-8D2A-B15E387DA599}" srcId="{4FCD570C-376D-4529-92C4-00A2CEDAE6EA}" destId="{57D060C5-2EBD-4656-BDC1-809663AC08A3}" srcOrd="1" destOrd="0" parTransId="{2C641C84-5D01-4C0D-8116-C0488A33DD9D}" sibTransId="{49FB81D7-DACE-40A5-8D20-290BD7317B4C}"/>
    <dgm:cxn modelId="{59DD33C9-C78F-4584-996D-4D66C28A0E0F}" type="presOf" srcId="{60C9B253-7B62-408D-BE5C-EF9F1A335554}" destId="{3C6A8EF7-3A60-426C-8B5B-69B3455A6268}" srcOrd="0" destOrd="0" presId="urn:microsoft.com/office/officeart/2005/8/layout/radial1"/>
    <dgm:cxn modelId="{3F0045CF-BA0E-4C87-8CF4-0B7E2543D143}" type="presOf" srcId="{4039427D-1BF3-416A-BEAC-DC7E45A0B505}" destId="{3B4CF1A4-2208-4974-BF81-BA5EEFE02422}" srcOrd="1" destOrd="0" presId="urn:microsoft.com/office/officeart/2005/8/layout/radial1"/>
    <dgm:cxn modelId="{0FBCE7B9-F348-4A6A-946D-5B57A231ABEB}" srcId="{4FCD570C-376D-4529-92C4-00A2CEDAE6EA}" destId="{5DB06CD9-A5FF-4D77-8AD1-B04EACB230ED}" srcOrd="0" destOrd="0" parTransId="{F4D06EE7-A186-40F8-9B41-521F5947A794}" sibTransId="{01DEAA1E-6012-4053-9FC4-E4397B395F21}"/>
    <dgm:cxn modelId="{2A0147F7-A8B9-44CB-BCBE-7E2AE3C45563}" srcId="{4FCD570C-376D-4529-92C4-00A2CEDAE6EA}" destId="{60C9B253-7B62-408D-BE5C-EF9F1A335554}" srcOrd="6" destOrd="0" parTransId="{D6BF270B-409D-44A5-B450-8CDC50871F2E}" sibTransId="{0C69CAA1-E68C-4130-A436-9442A1EB0A72}"/>
    <dgm:cxn modelId="{AFBF4F11-6C18-4513-B413-D31EA4649066}" type="presOf" srcId="{394FFAFA-8D27-405F-8576-1BD47417F69B}" destId="{31DA346E-BA5A-4517-82BD-E4D284ECC3CB}" srcOrd="0" destOrd="0" presId="urn:microsoft.com/office/officeart/2005/8/layout/radial1"/>
    <dgm:cxn modelId="{8FA7B138-EB3C-4B9E-B36A-B64810A0F477}" srcId="{4FCD570C-376D-4529-92C4-00A2CEDAE6EA}" destId="{26EDC6B3-D82C-4DEB-91DA-75C781F88C41}" srcOrd="3" destOrd="0" parTransId="{EC3EA9A8-386C-46DE-91CC-1BDFD04C9477}" sibTransId="{B0D6EB1D-40D5-4841-9CDF-15E52C0F7788}"/>
    <dgm:cxn modelId="{EB89D452-CFC4-4F0B-9460-AE41D3D3CDA2}" type="presParOf" srcId="{2DC057F0-EB9A-4C4E-9C8E-2ADB0FD40EF7}" destId="{00444317-FBE7-49C1-A66D-BAF8D827562D}" srcOrd="0" destOrd="0" presId="urn:microsoft.com/office/officeart/2005/8/layout/radial1"/>
    <dgm:cxn modelId="{F7A5317C-B158-4FB9-9A0B-6757542BFBFC}" type="presParOf" srcId="{2DC057F0-EB9A-4C4E-9C8E-2ADB0FD40EF7}" destId="{55D009C2-3E0B-40CF-BD19-F864874E3E1E}" srcOrd="1" destOrd="0" presId="urn:microsoft.com/office/officeart/2005/8/layout/radial1"/>
    <dgm:cxn modelId="{FF736A82-11E9-41D0-B98A-2F0484DA1D12}" type="presParOf" srcId="{55D009C2-3E0B-40CF-BD19-F864874E3E1E}" destId="{32F7B56A-CC69-4B78-8162-FF8D93B3A551}" srcOrd="0" destOrd="0" presId="urn:microsoft.com/office/officeart/2005/8/layout/radial1"/>
    <dgm:cxn modelId="{B2B543A3-2E83-4A38-A635-A6A38407B18D}" type="presParOf" srcId="{2DC057F0-EB9A-4C4E-9C8E-2ADB0FD40EF7}" destId="{C494D00C-3056-4D30-8752-EA8DFEA4D2FF}" srcOrd="2" destOrd="0" presId="urn:microsoft.com/office/officeart/2005/8/layout/radial1"/>
    <dgm:cxn modelId="{1D6F87FD-B4B1-4D72-8B3A-DCFB3B64126F}" type="presParOf" srcId="{2DC057F0-EB9A-4C4E-9C8E-2ADB0FD40EF7}" destId="{E243E1D5-F794-4067-8AB6-6FA3C207DAAB}" srcOrd="3" destOrd="0" presId="urn:microsoft.com/office/officeart/2005/8/layout/radial1"/>
    <dgm:cxn modelId="{001B6E1C-44A2-401B-9801-6A523CA22FC9}" type="presParOf" srcId="{E243E1D5-F794-4067-8AB6-6FA3C207DAAB}" destId="{3ABF189E-9CAA-49E1-8C12-337B31DBDAFB}" srcOrd="0" destOrd="0" presId="urn:microsoft.com/office/officeart/2005/8/layout/radial1"/>
    <dgm:cxn modelId="{AE0A0D3E-2232-4564-AE1B-AA2286FE7FB6}" type="presParOf" srcId="{2DC057F0-EB9A-4C4E-9C8E-2ADB0FD40EF7}" destId="{5242C657-B1CB-49EF-B095-486B3A90A581}" srcOrd="4" destOrd="0" presId="urn:microsoft.com/office/officeart/2005/8/layout/radial1"/>
    <dgm:cxn modelId="{51003C9D-2D5C-4444-ABF9-119F41DB05B1}" type="presParOf" srcId="{2DC057F0-EB9A-4C4E-9C8E-2ADB0FD40EF7}" destId="{94FE8379-A0CF-4BC0-AFF1-3B2BE37CAE97}" srcOrd="5" destOrd="0" presId="urn:microsoft.com/office/officeart/2005/8/layout/radial1"/>
    <dgm:cxn modelId="{74303258-E273-49DB-A7B0-B9D0B26E8580}" type="presParOf" srcId="{94FE8379-A0CF-4BC0-AFF1-3B2BE37CAE97}" destId="{3B4CF1A4-2208-4974-BF81-BA5EEFE02422}" srcOrd="0" destOrd="0" presId="urn:microsoft.com/office/officeart/2005/8/layout/radial1"/>
    <dgm:cxn modelId="{2F3C33D0-FE9F-4A06-86F0-10A057220483}" type="presParOf" srcId="{2DC057F0-EB9A-4C4E-9C8E-2ADB0FD40EF7}" destId="{8D5678B0-C48F-4582-BB44-E1D45C677E43}" srcOrd="6" destOrd="0" presId="urn:microsoft.com/office/officeart/2005/8/layout/radial1"/>
    <dgm:cxn modelId="{DB6E5E5E-DC92-441D-9AEB-FD2C2A623F75}" type="presParOf" srcId="{2DC057F0-EB9A-4C4E-9C8E-2ADB0FD40EF7}" destId="{7DF9200F-6E1D-47CA-A02B-4183D1723778}" srcOrd="7" destOrd="0" presId="urn:microsoft.com/office/officeart/2005/8/layout/radial1"/>
    <dgm:cxn modelId="{0A385DB7-A782-4D22-9C1E-F5B27C0E575F}" type="presParOf" srcId="{7DF9200F-6E1D-47CA-A02B-4183D1723778}" destId="{8FB5AF6B-982D-4C92-8EBB-EE083D201072}" srcOrd="0" destOrd="0" presId="urn:microsoft.com/office/officeart/2005/8/layout/radial1"/>
    <dgm:cxn modelId="{FA5E5A13-8777-4BA8-B41B-61CD85FDE731}" type="presParOf" srcId="{2DC057F0-EB9A-4C4E-9C8E-2ADB0FD40EF7}" destId="{E32601A5-D888-42FE-8145-B1EA954D966F}" srcOrd="8" destOrd="0" presId="urn:microsoft.com/office/officeart/2005/8/layout/radial1"/>
    <dgm:cxn modelId="{41A933B1-DD83-4AE8-B88B-F451EAB92B6C}" type="presParOf" srcId="{2DC057F0-EB9A-4C4E-9C8E-2ADB0FD40EF7}" destId="{31DA346E-BA5A-4517-82BD-E4D284ECC3CB}" srcOrd="9" destOrd="0" presId="urn:microsoft.com/office/officeart/2005/8/layout/radial1"/>
    <dgm:cxn modelId="{A542A123-22F1-4BD6-A633-238B22CD968C}" type="presParOf" srcId="{31DA346E-BA5A-4517-82BD-E4D284ECC3CB}" destId="{F207E9CB-21B3-43FC-8235-50276F59BB4D}" srcOrd="0" destOrd="0" presId="urn:microsoft.com/office/officeart/2005/8/layout/radial1"/>
    <dgm:cxn modelId="{28E32A48-5162-4419-A0C8-EFFD9BA730CE}" type="presParOf" srcId="{2DC057F0-EB9A-4C4E-9C8E-2ADB0FD40EF7}" destId="{705F4C87-035B-4DFA-85B7-5A506CC408EB}" srcOrd="10" destOrd="0" presId="urn:microsoft.com/office/officeart/2005/8/layout/radial1"/>
    <dgm:cxn modelId="{7EF7B359-4727-44CA-BCD4-BE638F968240}" type="presParOf" srcId="{2DC057F0-EB9A-4C4E-9C8E-2ADB0FD40EF7}" destId="{3208D5DA-758C-42C8-9CAB-A03886629C01}" srcOrd="11" destOrd="0" presId="urn:microsoft.com/office/officeart/2005/8/layout/radial1"/>
    <dgm:cxn modelId="{178B34C7-D1FB-4A93-BC77-4552A0815314}" type="presParOf" srcId="{3208D5DA-758C-42C8-9CAB-A03886629C01}" destId="{65AC0D08-1596-4C81-BB8F-2A4B7990FF35}" srcOrd="0" destOrd="0" presId="urn:microsoft.com/office/officeart/2005/8/layout/radial1"/>
    <dgm:cxn modelId="{0243C913-ED4A-409A-A0AF-AAE001E62F4C}" type="presParOf" srcId="{2DC057F0-EB9A-4C4E-9C8E-2ADB0FD40EF7}" destId="{FA617129-6123-4E62-8976-CB8C6628379F}" srcOrd="12" destOrd="0" presId="urn:microsoft.com/office/officeart/2005/8/layout/radial1"/>
    <dgm:cxn modelId="{D7082B97-8A70-4279-B1C7-6DFD5B941EC9}" type="presParOf" srcId="{2DC057F0-EB9A-4C4E-9C8E-2ADB0FD40EF7}" destId="{AAFB1694-4122-4A5F-9EDE-123D64CC707C}" srcOrd="13" destOrd="0" presId="urn:microsoft.com/office/officeart/2005/8/layout/radial1"/>
    <dgm:cxn modelId="{FC5908DC-CEDC-49E6-B57D-38BB452CF6EB}" type="presParOf" srcId="{AAFB1694-4122-4A5F-9EDE-123D64CC707C}" destId="{DC1F1845-5356-4786-93A8-1A7A4BE958EE}" srcOrd="0" destOrd="0" presId="urn:microsoft.com/office/officeart/2005/8/layout/radial1"/>
    <dgm:cxn modelId="{D6C2CE0A-5516-4745-840B-D45AC6CC1BE1}" type="presParOf" srcId="{2DC057F0-EB9A-4C4E-9C8E-2ADB0FD40EF7}" destId="{3C6A8EF7-3A60-426C-8B5B-69B3455A6268}" srcOrd="14" destOrd="0" presId="urn:microsoft.com/office/officeart/2005/8/layout/radial1"/>
    <dgm:cxn modelId="{396EBB71-33E3-4144-A1B7-ADEFE2D0F589}" type="presParOf" srcId="{2DC057F0-EB9A-4C4E-9C8E-2ADB0FD40EF7}" destId="{A1C73CE6-A7FE-4A6B-8282-E5DFED3D750E}" srcOrd="15" destOrd="0" presId="urn:microsoft.com/office/officeart/2005/8/layout/radial1"/>
    <dgm:cxn modelId="{9E5FFEFC-9D41-4A4B-B413-781728CC1630}" type="presParOf" srcId="{A1C73CE6-A7FE-4A6B-8282-E5DFED3D750E}" destId="{2FD6208B-D18B-4EC1-83B7-18BD52F802C8}" srcOrd="0" destOrd="0" presId="urn:microsoft.com/office/officeart/2005/8/layout/radial1"/>
    <dgm:cxn modelId="{1D64516F-BA2C-48FB-A478-32A39D468F37}" type="presParOf" srcId="{2DC057F0-EB9A-4C4E-9C8E-2ADB0FD40EF7}" destId="{E072B16F-9062-4F5F-9552-6BD0729DA0B8}" srcOrd="16" destOrd="0" presId="urn:microsoft.com/office/officeart/2005/8/layout/radial1"/>
    <dgm:cxn modelId="{839F585B-7612-45E7-A0FC-A9A21CDE0162}" type="presParOf" srcId="{2DC057F0-EB9A-4C4E-9C8E-2ADB0FD40EF7}" destId="{C90BEE98-18B0-48AF-A789-38A1E4BA1749}" srcOrd="17" destOrd="0" presId="urn:microsoft.com/office/officeart/2005/8/layout/radial1"/>
    <dgm:cxn modelId="{913077B7-B23B-4437-98B3-DED3649FD57A}" type="presParOf" srcId="{C90BEE98-18B0-48AF-A789-38A1E4BA1749}" destId="{E320BFC1-8B66-4E57-9223-E366AA842223}" srcOrd="0" destOrd="0" presId="urn:microsoft.com/office/officeart/2005/8/layout/radial1"/>
    <dgm:cxn modelId="{76EA424C-3FE0-4A16-853E-BBAB00FCB793}" type="presParOf" srcId="{2DC057F0-EB9A-4C4E-9C8E-2ADB0FD40EF7}" destId="{95388648-D91A-430B-AF61-CC1C7CBC4928}" srcOrd="18" destOrd="0" presId="urn:microsoft.com/office/officeart/2005/8/layout/radial1"/>
    <dgm:cxn modelId="{F5C765B5-8EC8-4B1B-ABF3-D55EBD60E6CC}" type="presParOf" srcId="{2DC057F0-EB9A-4C4E-9C8E-2ADB0FD40EF7}" destId="{C3EFC6F0-1FEB-400B-B612-3F57300E03D2}" srcOrd="19" destOrd="0" presId="urn:microsoft.com/office/officeart/2005/8/layout/radial1"/>
    <dgm:cxn modelId="{50351B22-DE4F-4162-84D9-2C86092D8EBF}" type="presParOf" srcId="{C3EFC6F0-1FEB-400B-B612-3F57300E03D2}" destId="{EAA538E9-9980-45F9-9CA0-93734EC01BDD}" srcOrd="0" destOrd="0" presId="urn:microsoft.com/office/officeart/2005/8/layout/radial1"/>
    <dgm:cxn modelId="{ECCD18E0-C677-495B-8B1C-DDB96C711091}" type="presParOf" srcId="{2DC057F0-EB9A-4C4E-9C8E-2ADB0FD40EF7}" destId="{771CA752-C175-4C6F-94F2-5D3D5E588C75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6145001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14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15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8817935" y="659821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45" name="Rectangle 244"/>
          <p:cNvSpPr/>
          <p:nvPr userDrawn="1"/>
        </p:nvSpPr>
        <p:spPr bwMode="auto">
          <a:xfrm>
            <a:off x="111148" y="6613451"/>
            <a:ext cx="353547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2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3848101" y="6624000"/>
            <a:ext cx="25298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541020" y="6624000"/>
            <a:ext cx="27584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nb-NO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EUM/RSP/VWG/19/1060449, v1 Draft, 25 February 2019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77190" y="6570139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900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515872" y="3092737"/>
            <a:ext cx="5164529" cy="2494397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 Hewison, </a:t>
            </a:r>
            <a:r>
              <a:rPr lang="en-US" sz="2000" u="sng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Wagner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A. Burini, 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O. Perez Navarro, M. Burla, F. Pereda 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Garcimartin </a:t>
            </a: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713678" y="1101600"/>
            <a:ext cx="8966723" cy="1321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179388" lvl="0" algn="r">
              <a:defRPr/>
            </a:pPr>
            <a:r>
              <a:rPr lang="en-GB" sz="2800" kern="0" dirty="0">
                <a:latin typeface="Arial" pitchFamily="34" charset="0"/>
                <a:cs typeface="Arial" pitchFamily="34" charset="0"/>
              </a:rPr>
              <a:t>Mission Integrated Calibration Monitoring Inter-Calibration System (MICMICS)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sz="2000" dirty="0"/>
              <a:t>Spectral Band Applicability of </a:t>
            </a:r>
            <a:r>
              <a:rPr lang="en-GB" sz="2000" dirty="0" smtClean="0"/>
              <a:t>MICMICS Vicarious </a:t>
            </a:r>
            <a:r>
              <a:rPr lang="en-GB" sz="2000" dirty="0"/>
              <a:t>Calibration Methods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08137"/>
              </p:ext>
            </p:extLst>
          </p:nvPr>
        </p:nvGraphicFramePr>
        <p:xfrm>
          <a:off x="243506" y="987669"/>
          <a:ext cx="5305045" cy="4680002"/>
        </p:xfrm>
        <a:graphic>
          <a:graphicData uri="http://schemas.openxmlformats.org/drawingml/2006/table">
            <a:tbl>
              <a:tblPr firstRow="1" firstCol="1" bandRow="1"/>
              <a:tblGrid>
                <a:gridCol w="939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9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2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05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5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55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37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37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5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Function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Target Method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UV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VIS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NIR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SWIR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TIR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FIR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MW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MICMICS Availability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7994">
                <a:tc row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Vicarious Calibration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Sun-glint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9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Deep Convective Cloud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Snow/Ice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79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Deserts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79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Tropical Forest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79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Moon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(A) 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(A) 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 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(A) 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 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(A) 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 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79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Rayleigh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b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Ocean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7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NWP+RTM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888737" y="987669"/>
            <a:ext cx="401726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Spectral Band Applicability of Vicarious Calibration Methods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defTabSz="269875"/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	:	Absolute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	:	Trending 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(in time),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	:	Inter-channel 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(in band),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	:	Spectral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 )	:	Needs 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development,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	:	N/A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1600" b="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MICMICS </a:t>
            </a:r>
            <a:r>
              <a:rPr lang="en-US" sz="1600" b="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could </a:t>
            </a: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provide: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independent </a:t>
            </a:r>
            <a:r>
              <a:rPr lang="en-US" sz="1600" b="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validation of </a:t>
            </a: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GS operational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backup </a:t>
            </a:r>
            <a:r>
              <a:rPr lang="en-US" sz="1600" b="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for added </a:t>
            </a: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resilience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offline </a:t>
            </a:r>
            <a:r>
              <a:rPr lang="en-US" sz="1600" b="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monitoring </a:t>
            </a:r>
            <a:endParaRPr lang="en-US" sz="1600" b="0" dirty="0" smtClean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inter-calibration </a:t>
            </a:r>
            <a:r>
              <a:rPr lang="en-US" sz="1600" b="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capabilities for routine </a:t>
            </a: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comparison, e.g. </a:t>
            </a:r>
            <a:r>
              <a:rPr lang="en-US" sz="1600" b="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with METimage, VIIRS, OLCI and </a:t>
            </a: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SLSTR, </a:t>
            </a:r>
            <a:r>
              <a:rPr lang="en-US" sz="1600" b="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using standard GSICS </a:t>
            </a: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  <a:endParaRPr lang="en-US" sz="1600" b="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65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54075"/>
          </a:xfrm>
        </p:spPr>
        <p:txBody>
          <a:bodyPr/>
          <a:lstStyle/>
          <a:p>
            <a:r>
              <a:rPr lang="en-GB" sz="2000" dirty="0"/>
              <a:t>Spectral Band Applicability of MICMICS Vicarious Calibration </a:t>
            </a:r>
            <a:r>
              <a:rPr lang="en-GB" sz="2000" dirty="0" smtClean="0"/>
              <a:t>Methods (2)</a:t>
            </a:r>
            <a:endParaRPr lang="en-GB" sz="20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021909"/>
              </p:ext>
            </p:extLst>
          </p:nvPr>
        </p:nvGraphicFramePr>
        <p:xfrm>
          <a:off x="227875" y="987669"/>
          <a:ext cx="5305404" cy="4367968"/>
        </p:xfrm>
        <a:graphic>
          <a:graphicData uri="http://schemas.openxmlformats.org/drawingml/2006/table">
            <a:tbl>
              <a:tblPr firstRow="1" firstCol="1" bandRow="1"/>
              <a:tblGrid>
                <a:gridCol w="939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9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05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57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5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55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55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379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379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319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Function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Target Method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UV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VIS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NIR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SWIR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TIR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FIR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MW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MICMICS Availability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4263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Inter- Calibration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Double-Differencing using vicarious results above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42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Multispectral Comparisons (SNO/SCO, Ray-matching)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(2022)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(2022)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42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Hyperspectral Comparisons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(2022)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Statistical Calibration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Histogram Analysis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Calibration Change Alerts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Any of the above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Recalibrate archive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Any of the above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19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Append Cal coefficients to L1 files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Any of the above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2021?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88737" y="987669"/>
            <a:ext cx="4017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Spectral Band Applicability of Vicarious Calibration Methods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defTabSz="269875"/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	:	Absolute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	:	Trending 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(in time),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	:	Inter-channel 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(in band),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	:	Spectral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 )	:	Needs 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development,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	:	N/A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1600" b="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38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n-GB" dirty="0"/>
              <a:t>MICMICS</a:t>
            </a:r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207" y="1386280"/>
            <a:ext cx="9447213" cy="4825937"/>
          </a:xfrm>
        </p:spPr>
        <p:txBody>
          <a:bodyPr>
            <a:spAutoFit/>
          </a:bodyPr>
          <a:lstStyle/>
          <a:p>
            <a:r>
              <a:rPr lang="en-GB" sz="2400" b="1" dirty="0" smtClean="0"/>
              <a:t>M</a:t>
            </a:r>
            <a:r>
              <a:rPr lang="en-GB" sz="2400" dirty="0" smtClean="0"/>
              <a:t>ission </a:t>
            </a:r>
            <a:r>
              <a:rPr lang="en-GB" sz="2400" b="1" dirty="0" smtClean="0"/>
              <a:t>I</a:t>
            </a:r>
            <a:r>
              <a:rPr lang="en-GB" sz="2400" dirty="0" smtClean="0"/>
              <a:t>ntegrated </a:t>
            </a:r>
            <a:r>
              <a:rPr lang="en-GB" sz="2400" b="1" dirty="0" smtClean="0"/>
              <a:t>C</a:t>
            </a:r>
            <a:r>
              <a:rPr lang="en-GB" sz="2400" dirty="0" smtClean="0"/>
              <a:t>alibration </a:t>
            </a:r>
            <a:r>
              <a:rPr lang="en-GB" sz="2400" b="1" dirty="0" smtClean="0"/>
              <a:t>M</a:t>
            </a:r>
            <a:r>
              <a:rPr lang="en-GB" sz="2400" dirty="0" smtClean="0"/>
              <a:t>onitoring &amp; </a:t>
            </a:r>
            <a:r>
              <a:rPr lang="en-GB" sz="2400" b="1" dirty="0" smtClean="0"/>
              <a:t>I</a:t>
            </a:r>
            <a:r>
              <a:rPr lang="en-GB" sz="2400" dirty="0" smtClean="0"/>
              <a:t>nter-</a:t>
            </a:r>
            <a:r>
              <a:rPr lang="en-GB" sz="2400" b="1" dirty="0" smtClean="0"/>
              <a:t>C</a:t>
            </a:r>
            <a:r>
              <a:rPr lang="en-GB" sz="2400" dirty="0" smtClean="0"/>
              <a:t>alibration </a:t>
            </a:r>
            <a:r>
              <a:rPr lang="en-GB" sz="2400" b="1" dirty="0" smtClean="0"/>
              <a:t>S</a:t>
            </a:r>
            <a:r>
              <a:rPr lang="en-GB" sz="2400" dirty="0" smtClean="0"/>
              <a:t>ystem</a:t>
            </a:r>
          </a:p>
          <a:p>
            <a:pPr lvl="1"/>
            <a:r>
              <a:rPr lang="en-GB" sz="2200" dirty="0" smtClean="0"/>
              <a:t>will perform and monitor imagers’ calibration</a:t>
            </a:r>
          </a:p>
          <a:p>
            <a:pPr lvl="1"/>
            <a:r>
              <a:rPr lang="en-GB" sz="2200" dirty="0" smtClean="0"/>
              <a:t>of </a:t>
            </a:r>
            <a:r>
              <a:rPr lang="en-GB" sz="2200" dirty="0" err="1" smtClean="0"/>
              <a:t>onboard</a:t>
            </a:r>
            <a:r>
              <a:rPr lang="en-GB" sz="2200" dirty="0" smtClean="0"/>
              <a:t> </a:t>
            </a:r>
            <a:r>
              <a:rPr lang="en-GB" sz="2200" dirty="0"/>
              <a:t>and vicarious calibration systems, </a:t>
            </a:r>
          </a:p>
          <a:p>
            <a:pPr lvl="1"/>
            <a:r>
              <a:rPr lang="en-GB" sz="2200" dirty="0" smtClean="0"/>
              <a:t>for optical imagers on current and future missions</a:t>
            </a:r>
          </a:p>
          <a:p>
            <a:pPr lvl="1"/>
            <a:r>
              <a:rPr lang="en-GB" sz="2200" dirty="0" smtClean="0"/>
              <a:t>in </a:t>
            </a:r>
            <a:r>
              <a:rPr lang="en-GB" sz="2200" dirty="0"/>
              <a:t>near-real-time in EUMETSAT’s Offline Environment</a:t>
            </a:r>
          </a:p>
          <a:p>
            <a:pPr lvl="1"/>
            <a:r>
              <a:rPr lang="en-GB" sz="2200" dirty="0"/>
              <a:t>to compare and inter-calibrate these imagers</a:t>
            </a:r>
          </a:p>
          <a:p>
            <a:pPr lvl="1"/>
            <a:r>
              <a:rPr lang="en-GB" sz="2200" dirty="0" smtClean="0"/>
              <a:t>Analyse </a:t>
            </a:r>
            <a:r>
              <a:rPr lang="en-GB" sz="2200" dirty="0"/>
              <a:t>of their medium- to long-term </a:t>
            </a:r>
            <a:r>
              <a:rPr lang="en-GB" sz="2200" dirty="0" smtClean="0"/>
              <a:t>trends</a:t>
            </a:r>
            <a:endParaRPr lang="en-GB" sz="2200" dirty="0"/>
          </a:p>
          <a:p>
            <a:pPr lvl="1"/>
            <a:r>
              <a:rPr lang="en-GB" sz="2200" dirty="0" smtClean="0"/>
              <a:t>Supports generation of Fundamental Climate Data Records</a:t>
            </a:r>
          </a:p>
          <a:p>
            <a:pPr lvl="1"/>
            <a:r>
              <a:rPr lang="en-GB" sz="2200" dirty="0" smtClean="0"/>
              <a:t>Rationalises resources and efforts</a:t>
            </a:r>
          </a:p>
          <a:p>
            <a:pPr lvl="1"/>
            <a:r>
              <a:rPr lang="en-GB" sz="2200" dirty="0" smtClean="0"/>
              <a:t>Coordinates calibration activities across RSP</a:t>
            </a:r>
          </a:p>
          <a:p>
            <a:pPr marL="0" indent="0">
              <a:buNone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560862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33052" y="3146255"/>
            <a:ext cx="9447213" cy="1046440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sz="4000" dirty="0" smtClean="0">
                <a:latin typeface="+mn-lt"/>
              </a:rPr>
              <a:t>Thank you</a:t>
            </a:r>
          </a:p>
          <a:p>
            <a:pPr marL="0" indent="0">
              <a:buNone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220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de-DE" dirty="0" smtClean="0"/>
              <a:t>Meeting </a:t>
            </a:r>
            <a:r>
              <a:rPr lang="de-DE" dirty="0" err="1" smtClean="0"/>
              <a:t>Evolving</a:t>
            </a:r>
            <a:r>
              <a:rPr lang="de-DE" dirty="0" smtClean="0"/>
              <a:t> Needs for Calibration Support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5013917" y="976005"/>
          <a:ext cx="4716462" cy="53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9863" y="975388"/>
            <a:ext cx="471616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INRC Cal team uses diverse tools to: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Generate calibration coefficients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Monitor the calibration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 inter-calibration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Developed to meet different needs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Primarily for Meteosat imagers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e.g. SSCC, Lunar Calibration System, Meteosat-IASI GSICS Processor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17743" y="1282890"/>
            <a:ext cx="4988257" cy="4196684"/>
            <a:chOff x="4917743" y="1282890"/>
            <a:chExt cx="4988257" cy="4196684"/>
          </a:xfrm>
        </p:grpSpPr>
        <p:sp>
          <p:nvSpPr>
            <p:cNvPr id="4" name="Oval 3"/>
            <p:cNvSpPr/>
            <p:nvPr/>
          </p:nvSpPr>
          <p:spPr bwMode="auto">
            <a:xfrm>
              <a:off x="6701051" y="1282890"/>
              <a:ext cx="1337480" cy="135112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82937" y="1692323"/>
              <a:ext cx="116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0" dirty="0" smtClean="0">
                  <a:solidFill>
                    <a:schemeClr val="tx1"/>
                  </a:solidFill>
                </a:rPr>
                <a:t>MSG/ SEVIRI</a:t>
              </a:r>
              <a:endParaRPr lang="en-GB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385713" y="4069307"/>
              <a:ext cx="1337480" cy="13511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67600" y="4394577"/>
              <a:ext cx="116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0" dirty="0" smtClean="0">
                  <a:solidFill>
                    <a:schemeClr val="tx1"/>
                  </a:solidFill>
                </a:rPr>
                <a:t>DCC GSICS </a:t>
              </a:r>
              <a:r>
                <a:rPr lang="de-DE" sz="1400" b="0" dirty="0" err="1" smtClean="0">
                  <a:solidFill>
                    <a:schemeClr val="tx1"/>
                  </a:solidFill>
                </a:rPr>
                <a:t>processor</a:t>
              </a:r>
              <a:endParaRPr lang="en-GB" sz="1400" b="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>
              <a:stCxn id="9" idx="0"/>
              <a:endCxn id="4" idx="4"/>
            </p:cNvCxnSpPr>
            <p:nvPr/>
          </p:nvCxnSpPr>
          <p:spPr bwMode="auto">
            <a:xfrm flipH="1" flipV="1">
              <a:off x="7369791" y="2634017"/>
              <a:ext cx="684662" cy="1435290"/>
            </a:xfrm>
            <a:prstGeom prst="line">
              <a:avLst/>
            </a:prstGeom>
            <a:solidFill>
              <a:schemeClr val="bg2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8568520" y="3116239"/>
              <a:ext cx="1337480" cy="13511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50407" y="3398293"/>
              <a:ext cx="11600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0" dirty="0" smtClean="0">
                  <a:solidFill>
                    <a:schemeClr val="tx1"/>
                  </a:solidFill>
                </a:rPr>
                <a:t>Meteosat-IASI GSICS </a:t>
              </a:r>
              <a:r>
                <a:rPr lang="de-DE" sz="1400" b="0" dirty="0" err="1" smtClean="0">
                  <a:solidFill>
                    <a:schemeClr val="tx1"/>
                  </a:solidFill>
                </a:rPr>
                <a:t>processor</a:t>
              </a:r>
              <a:endParaRPr lang="de-DE" sz="1400" b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917743" y="3088943"/>
              <a:ext cx="1337480" cy="13511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99630" y="3414213"/>
              <a:ext cx="11600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0" dirty="0" smtClean="0">
                  <a:solidFill>
                    <a:schemeClr val="tx1"/>
                  </a:solidFill>
                </a:rPr>
                <a:t>Lunar Calibration System</a:t>
              </a:r>
              <a:endParaRPr lang="en-GB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964072" y="4128447"/>
              <a:ext cx="1337480" cy="13511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45959" y="4410501"/>
              <a:ext cx="11600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0" dirty="0" smtClean="0">
                  <a:solidFill>
                    <a:schemeClr val="tx1"/>
                  </a:solidFill>
                </a:rPr>
                <a:t>SEVIRI Solar Channel Calibration</a:t>
              </a:r>
            </a:p>
          </p:txBody>
        </p:sp>
        <p:cxnSp>
          <p:nvCxnSpPr>
            <p:cNvPr id="18" name="Straight Connector 17"/>
            <p:cNvCxnSpPr>
              <a:stCxn id="16" idx="0"/>
              <a:endCxn id="4" idx="4"/>
            </p:cNvCxnSpPr>
            <p:nvPr/>
          </p:nvCxnSpPr>
          <p:spPr bwMode="auto">
            <a:xfrm flipV="1">
              <a:off x="6632812" y="2634017"/>
              <a:ext cx="736979" cy="1494430"/>
            </a:xfrm>
            <a:prstGeom prst="line">
              <a:avLst/>
            </a:prstGeom>
            <a:solidFill>
              <a:schemeClr val="bg2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4" idx="7"/>
              <a:endCxn id="4" idx="4"/>
            </p:cNvCxnSpPr>
            <p:nvPr/>
          </p:nvCxnSpPr>
          <p:spPr bwMode="auto">
            <a:xfrm flipV="1">
              <a:off x="6059354" y="2634017"/>
              <a:ext cx="1310437" cy="652794"/>
            </a:xfrm>
            <a:prstGeom prst="line">
              <a:avLst/>
            </a:prstGeom>
            <a:solidFill>
              <a:schemeClr val="bg2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2" idx="1"/>
              <a:endCxn id="4" idx="4"/>
            </p:cNvCxnSpPr>
            <p:nvPr/>
          </p:nvCxnSpPr>
          <p:spPr bwMode="auto">
            <a:xfrm flipH="1" flipV="1">
              <a:off x="7369791" y="2634017"/>
              <a:ext cx="1394598" cy="680090"/>
            </a:xfrm>
            <a:prstGeom prst="line">
              <a:avLst/>
            </a:prstGeom>
            <a:solidFill>
              <a:schemeClr val="bg2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67070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6701051" y="1282890"/>
            <a:ext cx="1337480" cy="13511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de-DE" dirty="0" smtClean="0"/>
              <a:t>Meeting </a:t>
            </a:r>
            <a:r>
              <a:rPr lang="de-DE" dirty="0" err="1" smtClean="0"/>
              <a:t>Evolving</a:t>
            </a:r>
            <a:r>
              <a:rPr lang="de-DE" dirty="0" smtClean="0"/>
              <a:t> Needs for Calibration Support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5013917" y="976005"/>
          <a:ext cx="4716462" cy="53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9863" y="975388"/>
            <a:ext cx="4716161" cy="397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INRC Cal team uses diverse tools to: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Generate calibration coefficients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Monitor the calibration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 inter-calibration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Developed to meet different needs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Primarily for Meteosat imagers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e.g. SSCC, Lunar Calibration System, Meteosat-IASI GSICS Processor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Planning to integrate these functions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(plus future developments)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Mission Integrated Calibration Monitoring Inter-Calibration System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(MICMICS)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2937" y="1692323"/>
            <a:ext cx="116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0" dirty="0" smtClean="0">
                <a:solidFill>
                  <a:schemeClr val="tx1"/>
                </a:solidFill>
              </a:rPr>
              <a:t>MSG/ SEVIRI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9803" y="3957850"/>
            <a:ext cx="116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MICMICS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11" idx="0"/>
          </p:cNvCxnSpPr>
          <p:nvPr/>
        </p:nvCxnSpPr>
        <p:spPr bwMode="auto">
          <a:xfrm flipH="1" flipV="1">
            <a:off x="7369791" y="2634018"/>
            <a:ext cx="2274" cy="534537"/>
          </a:xfrm>
          <a:prstGeom prst="line">
            <a:avLst/>
          </a:prstGeom>
          <a:solidFill>
            <a:schemeClr val="bg2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6703325" y="3168555"/>
            <a:ext cx="1337480" cy="135112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8859" y="3684893"/>
            <a:ext cx="116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MICMICS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6149" y="4705655"/>
            <a:ext cx="4107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i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Mission Integrated Calibration Monitoring Inter-Calibration System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99803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de-DE" dirty="0" smtClean="0"/>
              <a:t>Meeting </a:t>
            </a:r>
            <a:r>
              <a:rPr lang="de-DE" dirty="0" err="1" smtClean="0"/>
              <a:t>Evolving</a:t>
            </a:r>
            <a:r>
              <a:rPr lang="de-DE" dirty="0" smtClean="0"/>
              <a:t> </a:t>
            </a:r>
            <a:r>
              <a:rPr lang="de-DE" dirty="0"/>
              <a:t>N</a:t>
            </a:r>
            <a:r>
              <a:rPr lang="de-DE" dirty="0" smtClean="0"/>
              <a:t>eeds for Calibration Support</a:t>
            </a:r>
            <a:endParaRPr lang="en-GB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135862"/>
              </p:ext>
            </p:extLst>
          </p:nvPr>
        </p:nvGraphicFramePr>
        <p:xfrm>
          <a:off x="5013917" y="976005"/>
          <a:ext cx="4716462" cy="53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9863" y="975388"/>
            <a:ext cx="4919649" cy="563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INRC Cal team uses diverse tools to: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Generate calibration coefficients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Monitor the calibration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 inter-calibration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Developed to meet different needs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Primarily for Meteosat imagers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e.g. SSCC, Lunar Calibration System, Meteosat-IASI GSICS Processor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Planning to integrate these functions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(plus future developments)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Mission Integrated Calibration Monitoring Inter-Calibration System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(MICMICS)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0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meet needs for future missions</a:t>
            </a:r>
          </a:p>
          <a:p>
            <a:pPr marL="357188" marR="0" lvl="1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Commissioning and Cal/Val</a:t>
            </a:r>
          </a:p>
          <a:p>
            <a:pPr marL="357188" marR="0" lvl="1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More multi-mission L2 products</a:t>
            </a:r>
          </a:p>
          <a:p>
            <a:pPr marL="357188" marR="0" lvl="1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Generation of FCDRs</a:t>
            </a:r>
          </a:p>
          <a:p>
            <a:pPr marL="357188" marR="0" lvl="1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Growing importance of Radiometric Consistency</a:t>
            </a:r>
          </a:p>
        </p:txBody>
      </p:sp>
    </p:spTree>
    <p:extLst>
      <p:ext uri="{BB962C8B-B14F-4D97-AF65-F5344CB8AC3E}">
        <p14:creationId xmlns:p14="http://schemas.microsoft.com/office/powerpoint/2010/main" val="3711372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9863" y="1002821"/>
            <a:ext cx="9447213" cy="5539978"/>
          </a:xfrm>
        </p:spPr>
        <p:txBody>
          <a:bodyPr>
            <a:spAutoFit/>
          </a:bodyPr>
          <a:lstStyle/>
          <a:p>
            <a:r>
              <a:rPr lang="en-GB" sz="2000" dirty="0" smtClean="0"/>
              <a:t>Initiated development of integrated system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 meet the requirements for monitoring imagers’ calibration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 compare and inter-calibrate these imagers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 rationalise resources and efforts </a:t>
            </a: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to: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develop and maintain the system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produce fast and consolidated feedback on mission performances</a:t>
            </a:r>
            <a:endParaRPr lang="en-GB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en-GB" sz="1000" dirty="0" smtClean="0"/>
          </a:p>
          <a:p>
            <a:r>
              <a:rPr lang="en-GB" sz="2000" dirty="0" smtClean="0"/>
              <a:t>Other advantages of MICMICS include: 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exploiting complementary nature of diverse calibration systems, by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facilitating the use of their results to validate each other, 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combining them to generate more robust results, </a:t>
            </a:r>
            <a:b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covering a broader range of conditions.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Consolidate the tools to analyse their results, and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incorporate alternative calibration coefficients into L1 datasets via ground segments.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Some components also serve as EUMETSAT’s contribution to GSICS.</a:t>
            </a:r>
            <a:endParaRPr lang="en-GB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de-DE" dirty="0" smtClean="0"/>
              <a:t>Benefits of MICMICS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510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de-DE" dirty="0" smtClean="0"/>
              <a:t>Scope of MICMICS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63" y="1002821"/>
            <a:ext cx="9447213" cy="5539978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What will it do?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Radiometric calibration of imaging instruments with no on-board calibration unit (e.g. SEVIRI warm channels)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Near-real-time monitoring (including analysis of the medium and long-term stability) of the radiometric calibration</a:t>
            </a:r>
          </a:p>
          <a:p>
            <a:pPr marL="0" indent="0">
              <a:buNone/>
            </a:pPr>
            <a:endParaRPr lang="en-US" sz="1000" dirty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Support to re-analysis and FCDR generation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Which instruments/bands will it cover?</a:t>
            </a:r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All channels of EUMETSAT imaging instruments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Selected third party reference instruments (e.g. GSICS reference instruments) </a:t>
            </a: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	 Support t</a:t>
            </a:r>
            <a:r>
              <a:rPr lang="en-US" sz="1800" dirty="0" smtClean="0">
                <a:solidFill>
                  <a:srgbClr val="00B050"/>
                </a:solidFill>
              </a:rPr>
              <a:t>o scientific enhancements to improve accuracy</a:t>
            </a:r>
          </a:p>
          <a:p>
            <a:pPr marL="0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	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What it will NOT do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Monitoring of short-term variations of the onboard calibration, e.g. between two repeat cycles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Radiometric noise monitoring 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Monitoring of housekeeping parameters (temperatures, voltages, etc.)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Geometric factors (including stray light) + navigation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660429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de-DE" dirty="0" smtClean="0"/>
              <a:t>Potential Instruments for MICMICS</a:t>
            </a:r>
            <a:endParaRPr lang="en-GB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3268663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550925" y="2317811"/>
            <a:ext cx="33550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Deployment phases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1338" lvl="1" indent="-276225" defTabSz="850900">
              <a:spcBef>
                <a:spcPts val="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Prototype	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2019/20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1338" lvl="1" indent="-276225" defTabSz="850900">
              <a:spcBef>
                <a:spcPts val="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2020/21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1338" lvl="1" indent="-276225" defTabSz="938213">
              <a:spcBef>
                <a:spcPts val="0"/>
              </a:spcBef>
              <a:buFont typeface="Arial" pitchFamily="34" charset="0"/>
              <a:buChar char="•"/>
              <a:tabLst>
                <a:tab pos="1700213" algn="l"/>
              </a:tabLst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2021/22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1338" lvl="1" indent="-276225" defTabSz="938213">
              <a:spcBef>
                <a:spcPts val="0"/>
              </a:spcBef>
              <a:buFont typeface="Arial" pitchFamily="34" charset="0"/>
              <a:buChar char="•"/>
              <a:tabLst>
                <a:tab pos="1700213" algn="l"/>
              </a:tabLst>
            </a:pP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Phase </a:t>
            </a: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2023</a:t>
            </a:r>
            <a:endParaRPr lang="en-US" sz="20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120625"/>
              </p:ext>
            </p:extLst>
          </p:nvPr>
        </p:nvGraphicFramePr>
        <p:xfrm>
          <a:off x="221225" y="1255582"/>
          <a:ext cx="6329701" cy="4704851"/>
        </p:xfrm>
        <a:graphic>
          <a:graphicData uri="http://schemas.openxmlformats.org/drawingml/2006/table">
            <a:tbl>
              <a:tblPr/>
              <a:tblGrid>
                <a:gridCol w="1208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6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22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2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Satellite Programme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Sensor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Function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Deployment </a:t>
                      </a: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MSG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SEVIRI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Monitor &amp; inter-calibrate</a:t>
                      </a:r>
                      <a:b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&amp; Calibrate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Prototype (v1)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EPS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IASI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Reference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Prototype (v1)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Sentinel-3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OLCI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Monitor </a:t>
                      </a:r>
                      <a:r>
                        <a:rPr lang="en-GB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&amp; inter-calibrate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Prototype (v1)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Sentinel-3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SLSTR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Monitor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Prototype (v1)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MTG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FCI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Monitor &amp; inter-calibrate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Phase 2 (v2)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MTG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Calibrate &amp; inter-calibrate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Phase 2 (v2)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JPSS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VIIRS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Reference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Phase 2 (v2)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JPSS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CrIS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Reference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Phase 2 (v2)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MFG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MVIRI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Recalibrate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Phase </a:t>
                      </a:r>
                      <a:r>
                        <a:rPr lang="en-GB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GB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TBD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6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EPS-SG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Monitor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Phase 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EPS-SG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3MI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Monitor </a:t>
                      </a:r>
                      <a:r>
                        <a:rPr lang="en-GB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&amp; inter-calibrate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Phase 3 - TBD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8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EPS-SG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IASI-NG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Reference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Phase 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EPS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GOME-2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Reference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A6A6A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Phase 3 - TBD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EPS-SG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MWI/ICI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Monitor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Phase </a:t>
                      </a: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TBC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43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Sentinel-4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UVN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Monitor &amp; Reference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Phase 4 - TBD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MTG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IRS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Monitor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Phase 4 - TBD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361450" y="6084941"/>
            <a:ext cx="404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Unconfirmed applications are shown in italics and/or TBD.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23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92" y="0"/>
            <a:ext cx="2489724" cy="854075"/>
          </a:xfrm>
        </p:spPr>
        <p:txBody>
          <a:bodyPr/>
          <a:lstStyle/>
          <a:p>
            <a:r>
              <a:rPr lang="de-DE" sz="3600" dirty="0" smtClean="0"/>
              <a:t>MICMICS</a:t>
            </a:r>
            <a:endParaRPr lang="en-GB" sz="36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192020" y="9144"/>
            <a:ext cx="6317301" cy="6705472"/>
            <a:chOff x="-146308" y="0"/>
            <a:chExt cx="6317301" cy="6705472"/>
          </a:xfrm>
        </p:grpSpPr>
        <p:cxnSp>
          <p:nvCxnSpPr>
            <p:cNvPr id="3" name="Shape 111"/>
            <p:cNvCxnSpPr>
              <a:endCxn id="72" idx="1"/>
            </p:cNvCxnSpPr>
            <p:nvPr/>
          </p:nvCxnSpPr>
          <p:spPr>
            <a:xfrm flipV="1">
              <a:off x="1460310" y="583815"/>
              <a:ext cx="503590" cy="3039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59147" y="132000"/>
              <a:ext cx="1378233" cy="7386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Cal Coefficient Injectors</a:t>
              </a:r>
              <a:endParaRPr lang="en-GB" sz="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46308" y="0"/>
              <a:ext cx="1971672" cy="101657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45337" y="3274022"/>
              <a:ext cx="95051" cy="2994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grpSp>
          <p:nvGrpSpPr>
            <p:cNvPr id="11" name="Group 124"/>
            <p:cNvGrpSpPr/>
            <p:nvPr/>
          </p:nvGrpSpPr>
          <p:grpSpPr>
            <a:xfrm>
              <a:off x="1343044" y="5543098"/>
              <a:ext cx="799655" cy="1162374"/>
              <a:chOff x="1452228" y="5652282"/>
              <a:chExt cx="799655" cy="1162374"/>
            </a:xfrm>
          </p:grpSpPr>
          <p:sp>
            <p:nvSpPr>
              <p:cNvPr id="12" name="Can 11"/>
              <p:cNvSpPr/>
              <p:nvPr/>
            </p:nvSpPr>
            <p:spPr>
              <a:xfrm>
                <a:off x="1461355" y="5652282"/>
                <a:ext cx="731126" cy="569256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461363" y="5807198"/>
                <a:ext cx="7905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chemeClr val="tx1"/>
                    </a:solidFill>
                  </a:rPr>
                  <a:t>Reports</a:t>
                </a:r>
                <a:endParaRPr lang="en-GB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52228" y="6458216"/>
                <a:ext cx="731121" cy="356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Web</a:t>
                </a:r>
              </a:p>
              <a:p>
                <a:pPr algn="ctr"/>
                <a:endParaRPr lang="en-GB" sz="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Arrow Connector 21"/>
              <p:cNvCxnSpPr>
                <a:stCxn id="21" idx="0"/>
                <a:endCxn id="12" idx="3"/>
              </p:cNvCxnSpPr>
              <p:nvPr/>
            </p:nvCxnSpPr>
            <p:spPr>
              <a:xfrm flipV="1">
                <a:off x="1817789" y="6221538"/>
                <a:ext cx="9130" cy="23667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05"/>
            <p:cNvGrpSpPr/>
            <p:nvPr/>
          </p:nvGrpSpPr>
          <p:grpSpPr>
            <a:xfrm>
              <a:off x="5230486" y="184879"/>
              <a:ext cx="932294" cy="770424"/>
              <a:chOff x="7801372" y="7798992"/>
              <a:chExt cx="1412567" cy="1167309"/>
            </a:xfrm>
          </p:grpSpPr>
          <p:sp>
            <p:nvSpPr>
              <p:cNvPr id="24" name="Can 23"/>
              <p:cNvSpPr/>
              <p:nvPr/>
            </p:nvSpPr>
            <p:spPr>
              <a:xfrm>
                <a:off x="8106172" y="8103792"/>
                <a:ext cx="1107767" cy="862509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8292866" y="8359922"/>
                <a:ext cx="0" cy="180022"/>
              </a:xfrm>
              <a:prstGeom prst="straightConnector1">
                <a:avLst/>
              </a:prstGeom>
              <a:ln w="254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an 25"/>
              <p:cNvSpPr/>
              <p:nvPr/>
            </p:nvSpPr>
            <p:spPr>
              <a:xfrm>
                <a:off x="7801372" y="7798992"/>
                <a:ext cx="1107767" cy="862509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801383" y="8033713"/>
                <a:ext cx="1107764" cy="699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OPS DBs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-146303" y="1016572"/>
              <a:ext cx="5139166" cy="525154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92862" y="3250260"/>
              <a:ext cx="1069319" cy="301785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45337" y="3274022"/>
              <a:ext cx="95051" cy="2994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cxnSp>
          <p:nvCxnSpPr>
            <p:cNvPr id="32" name="Shape 111"/>
            <p:cNvCxnSpPr>
              <a:endCxn id="41" idx="1"/>
            </p:cNvCxnSpPr>
            <p:nvPr/>
          </p:nvCxnSpPr>
          <p:spPr>
            <a:xfrm rot="10800000" flipH="1">
              <a:off x="1214602" y="4041028"/>
              <a:ext cx="18172" cy="1054165"/>
            </a:xfrm>
            <a:prstGeom prst="bentConnector3">
              <a:avLst>
                <a:gd name="adj1" fmla="val -1257979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77743" y="5785312"/>
              <a:ext cx="1223510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MICMICS Boundary</a:t>
              </a:r>
              <a:endParaRPr lang="en-GB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4" name="Shape 111"/>
            <p:cNvCxnSpPr>
              <a:endCxn id="45" idx="4"/>
            </p:cNvCxnSpPr>
            <p:nvPr/>
          </p:nvCxnSpPr>
          <p:spPr>
            <a:xfrm flipV="1">
              <a:off x="4778999" y="1783583"/>
              <a:ext cx="1391994" cy="3311609"/>
            </a:xfrm>
            <a:prstGeom prst="bentConnector3">
              <a:avLst>
                <a:gd name="adj1" fmla="val 116422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63"/>
            <p:cNvCxnSpPr>
              <a:endCxn id="41" idx="3"/>
            </p:cNvCxnSpPr>
            <p:nvPr/>
          </p:nvCxnSpPr>
          <p:spPr>
            <a:xfrm flipV="1">
              <a:off x="4778999" y="4041027"/>
              <a:ext cx="12700" cy="1054165"/>
            </a:xfrm>
            <a:prstGeom prst="bentConnector3">
              <a:avLst>
                <a:gd name="adj1" fmla="val 1800000"/>
              </a:avLst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111"/>
            <p:cNvCxnSpPr>
              <a:endCxn id="52" idx="2"/>
            </p:cNvCxnSpPr>
            <p:nvPr/>
          </p:nvCxnSpPr>
          <p:spPr>
            <a:xfrm rot="5400000" flipH="1" flipV="1">
              <a:off x="4928785" y="4399582"/>
              <a:ext cx="784625" cy="59744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68" idx="1"/>
            </p:cNvCxnSpPr>
            <p:nvPr/>
          </p:nvCxnSpPr>
          <p:spPr>
            <a:xfrm rot="16200000" flipV="1">
              <a:off x="332656" y="2313172"/>
              <a:ext cx="1972206" cy="350890"/>
            </a:xfrm>
            <a:prstGeom prst="bentConnector4">
              <a:avLst>
                <a:gd name="adj1" fmla="val 10427"/>
                <a:gd name="adj2" fmla="val 316294"/>
              </a:avLst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0" idx="1"/>
            </p:cNvCxnSpPr>
            <p:nvPr/>
          </p:nvCxnSpPr>
          <p:spPr>
            <a:xfrm flipH="1" flipV="1">
              <a:off x="2996755" y="3000419"/>
              <a:ext cx="16" cy="38171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152"/>
            <p:cNvGrpSpPr/>
            <p:nvPr/>
          </p:nvGrpSpPr>
          <p:grpSpPr>
            <a:xfrm>
              <a:off x="1214544" y="3382136"/>
              <a:ext cx="3564455" cy="1235658"/>
              <a:chOff x="1214544" y="3382136"/>
              <a:chExt cx="3564455" cy="1235658"/>
            </a:xfrm>
          </p:grpSpPr>
          <p:sp>
            <p:nvSpPr>
              <p:cNvPr id="40" name="Can 39"/>
              <p:cNvSpPr/>
              <p:nvPr/>
            </p:nvSpPr>
            <p:spPr>
              <a:xfrm>
                <a:off x="1214544" y="3382136"/>
                <a:ext cx="3564454" cy="1235658"/>
              </a:xfrm>
              <a:prstGeom prst="can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32774" y="3887138"/>
                <a:ext cx="3546225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</a:rPr>
                  <a:t>Calibration Output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>
              <a:stCxn id="49" idx="2"/>
            </p:cNvCxnSpPr>
            <p:nvPr/>
          </p:nvCxnSpPr>
          <p:spPr>
            <a:xfrm flipH="1" flipV="1">
              <a:off x="4440783" y="2815753"/>
              <a:ext cx="813461" cy="30018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51" idx="2"/>
              <a:endCxn id="56" idx="2"/>
            </p:cNvCxnSpPr>
            <p:nvPr/>
          </p:nvCxnSpPr>
          <p:spPr>
            <a:xfrm flipH="1" flipV="1">
              <a:off x="3578985" y="3187165"/>
              <a:ext cx="1675266" cy="786872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157"/>
            <p:cNvGrpSpPr/>
            <p:nvPr/>
          </p:nvGrpSpPr>
          <p:grpSpPr>
            <a:xfrm>
              <a:off x="5238699" y="1297787"/>
              <a:ext cx="932294" cy="3008204"/>
              <a:chOff x="5238699" y="1297787"/>
              <a:chExt cx="932294" cy="3008204"/>
            </a:xfrm>
          </p:grpSpPr>
          <p:sp>
            <p:nvSpPr>
              <p:cNvPr id="45" name="Can 44"/>
              <p:cNvSpPr/>
              <p:nvPr/>
            </p:nvSpPr>
            <p:spPr>
              <a:xfrm>
                <a:off x="5439867" y="1498955"/>
                <a:ext cx="731126" cy="569256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V="1">
                <a:off x="5563085" y="1668001"/>
                <a:ext cx="0" cy="118815"/>
              </a:xfrm>
              <a:prstGeom prst="straightConnector1">
                <a:avLst/>
              </a:prstGeom>
              <a:ln w="254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an 46"/>
              <p:cNvSpPr/>
              <p:nvPr/>
            </p:nvSpPr>
            <p:spPr>
              <a:xfrm>
                <a:off x="5238699" y="1297787"/>
                <a:ext cx="731126" cy="569256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38706" y="1452703"/>
                <a:ext cx="731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Ext Data</a:t>
                </a:r>
              </a:p>
            </p:txBody>
          </p:sp>
          <p:sp>
            <p:nvSpPr>
              <p:cNvPr id="49" name="Can 48"/>
              <p:cNvSpPr/>
              <p:nvPr/>
            </p:nvSpPr>
            <p:spPr>
              <a:xfrm>
                <a:off x="5254244" y="2561143"/>
                <a:ext cx="731126" cy="569256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254251" y="2716059"/>
                <a:ext cx="7311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GSICS</a:t>
                </a:r>
              </a:p>
            </p:txBody>
          </p:sp>
          <p:sp>
            <p:nvSpPr>
              <p:cNvPr id="51" name="Can 50"/>
              <p:cNvSpPr/>
              <p:nvPr/>
            </p:nvSpPr>
            <p:spPr>
              <a:xfrm>
                <a:off x="5254251" y="3689409"/>
                <a:ext cx="731126" cy="569256"/>
              </a:xfrm>
              <a:prstGeom prst="ca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254258" y="3844326"/>
                <a:ext cx="731124" cy="461665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Site Data</a:t>
                </a:r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 flipV="1">
              <a:off x="4778998" y="1940597"/>
              <a:ext cx="665354" cy="525499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53"/>
            <p:cNvSpPr/>
            <p:nvPr/>
          </p:nvSpPr>
          <p:spPr bwMode="auto">
            <a:xfrm>
              <a:off x="3431263" y="988337"/>
              <a:ext cx="1973656" cy="958158"/>
            </a:xfrm>
            <a:custGeom>
              <a:avLst/>
              <a:gdLst>
                <a:gd name="connsiteX0" fmla="*/ 1973656 w 1973656"/>
                <a:gd name="connsiteY0" fmla="*/ 958158 h 958158"/>
                <a:gd name="connsiteX1" fmla="*/ 1439501 w 1973656"/>
                <a:gd name="connsiteY1" fmla="*/ 134293 h 958158"/>
                <a:gd name="connsiteX2" fmla="*/ 0 w 1973656"/>
                <a:gd name="connsiteY2" fmla="*/ 152400 h 958158"/>
                <a:gd name="connsiteX3" fmla="*/ 0 w 1973656"/>
                <a:gd name="connsiteY3" fmla="*/ 152400 h 95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3656" h="958158">
                  <a:moveTo>
                    <a:pt x="1973656" y="958158"/>
                  </a:moveTo>
                  <a:cubicBezTo>
                    <a:pt x="1871050" y="613372"/>
                    <a:pt x="1768444" y="268586"/>
                    <a:pt x="1439501" y="134293"/>
                  </a:cubicBezTo>
                  <a:cubicBezTo>
                    <a:pt x="1110558" y="0"/>
                    <a:pt x="0" y="152400"/>
                    <a:pt x="0" y="152400"/>
                  </a:cubicBezTo>
                  <a:lnTo>
                    <a:pt x="0" y="152400"/>
                  </a:lnTo>
                </a:path>
              </a:pathLst>
            </a:custGeom>
            <a:ln w="25400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 flipV="1">
              <a:off x="3068088" y="2336704"/>
              <a:ext cx="28" cy="12345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378971" y="2479279"/>
              <a:ext cx="2400027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Calibration Processing Modules</a:t>
              </a:r>
            </a:p>
            <a:p>
              <a:pPr algn="ctr"/>
              <a:endParaRPr lang="en-GB" sz="600" dirty="0" smtClean="0">
                <a:solidFill>
                  <a:schemeClr val="tx1"/>
                </a:solidFill>
              </a:endParaRPr>
            </a:p>
            <a:p>
              <a:pPr algn="ctr"/>
              <a:endParaRPr lang="en-GB" sz="6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57" name="Group 170"/>
            <p:cNvGrpSpPr/>
            <p:nvPr/>
          </p:nvGrpSpPr>
          <p:grpSpPr>
            <a:xfrm>
              <a:off x="2402735" y="1651378"/>
              <a:ext cx="1378233" cy="749930"/>
              <a:chOff x="2402735" y="1884251"/>
              <a:chExt cx="1378233" cy="475065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3068116" y="1884251"/>
                <a:ext cx="16278" cy="19570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an 58"/>
              <p:cNvSpPr/>
              <p:nvPr/>
            </p:nvSpPr>
            <p:spPr>
              <a:xfrm>
                <a:off x="2402735" y="2074164"/>
                <a:ext cx="1378233" cy="285152"/>
              </a:xfrm>
              <a:prstGeom prst="can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402735" y="2169214"/>
                <a:ext cx="1378233" cy="1754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Data Buffer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1" name="Group 174"/>
            <p:cNvGrpSpPr/>
            <p:nvPr/>
          </p:nvGrpSpPr>
          <p:grpSpPr>
            <a:xfrm>
              <a:off x="3780967" y="1289668"/>
              <a:ext cx="1122395" cy="770424"/>
              <a:chOff x="3780967" y="1289668"/>
              <a:chExt cx="1122395" cy="770424"/>
            </a:xfrm>
          </p:grpSpPr>
          <p:cxnSp>
            <p:nvCxnSpPr>
              <p:cNvPr id="62" name="Straight Arrow Connector 61"/>
              <p:cNvCxnSpPr>
                <a:endCxn id="66" idx="1"/>
              </p:cNvCxnSpPr>
              <p:nvPr/>
            </p:nvCxnSpPr>
            <p:spPr>
              <a:xfrm>
                <a:off x="3780967" y="1533292"/>
                <a:ext cx="190109" cy="14212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Can 62"/>
              <p:cNvSpPr/>
              <p:nvPr/>
            </p:nvSpPr>
            <p:spPr>
              <a:xfrm>
                <a:off x="4172236" y="1490836"/>
                <a:ext cx="731126" cy="569256"/>
              </a:xfrm>
              <a:prstGeom prst="ca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Can 63"/>
              <p:cNvSpPr/>
              <p:nvPr/>
            </p:nvSpPr>
            <p:spPr>
              <a:xfrm>
                <a:off x="4071652" y="1390252"/>
                <a:ext cx="731126" cy="569256"/>
              </a:xfrm>
              <a:prstGeom prst="ca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Can 64"/>
              <p:cNvSpPr/>
              <p:nvPr/>
            </p:nvSpPr>
            <p:spPr>
              <a:xfrm>
                <a:off x="3971068" y="1289668"/>
                <a:ext cx="731126" cy="569256"/>
              </a:xfrm>
              <a:prstGeom prst="ca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971076" y="1444584"/>
                <a:ext cx="731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Inst. Info</a:t>
                </a:r>
              </a:p>
            </p:txBody>
          </p:sp>
        </p:grpSp>
        <p:grpSp>
          <p:nvGrpSpPr>
            <p:cNvPr id="67" name="Group 180"/>
            <p:cNvGrpSpPr/>
            <p:nvPr/>
          </p:nvGrpSpPr>
          <p:grpSpPr>
            <a:xfrm>
              <a:off x="1143314" y="198066"/>
              <a:ext cx="2959266" cy="1658391"/>
              <a:chOff x="1143314" y="198066"/>
              <a:chExt cx="2959266" cy="1658391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1143314" y="1148571"/>
                <a:ext cx="2637653" cy="7078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</a:rPr>
                  <a:t>Data Acceptance Modules</a:t>
                </a:r>
              </a:p>
              <a:p>
                <a:pPr algn="ctr"/>
                <a:endParaRPr lang="en-GB" sz="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6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Can 68"/>
              <p:cNvSpPr/>
              <p:nvPr/>
            </p:nvSpPr>
            <p:spPr>
              <a:xfrm>
                <a:off x="2165061" y="399234"/>
                <a:ext cx="731126" cy="569256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Can 69"/>
              <p:cNvSpPr/>
              <p:nvPr/>
            </p:nvSpPr>
            <p:spPr>
              <a:xfrm>
                <a:off x="2064477" y="298650"/>
                <a:ext cx="731126" cy="569256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an 70"/>
              <p:cNvSpPr/>
              <p:nvPr/>
            </p:nvSpPr>
            <p:spPr>
              <a:xfrm>
                <a:off x="1963893" y="198066"/>
                <a:ext cx="731126" cy="569256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963900" y="352982"/>
                <a:ext cx="731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L1 data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68" idx="0"/>
              </p:cNvCxnSpPr>
              <p:nvPr/>
            </p:nvCxnSpPr>
            <p:spPr>
              <a:xfrm flipV="1">
                <a:off x="2462141" y="846161"/>
                <a:ext cx="8104" cy="30241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71456" y="352982"/>
                <a:ext cx="731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" dirty="0" smtClean="0">
                    <a:solidFill>
                      <a:schemeClr val="tx1"/>
                    </a:solidFill>
                  </a:rPr>
                  <a:t>Reference Instruments’</a:t>
                </a:r>
              </a:p>
              <a:p>
                <a:pPr algn="ctr"/>
                <a:r>
                  <a:rPr lang="en-GB" sz="600" dirty="0" smtClean="0">
                    <a:solidFill>
                      <a:schemeClr val="tx1"/>
                    </a:solidFill>
                  </a:rPr>
                  <a:t>L1 data</a:t>
                </a:r>
                <a:endParaRPr lang="en-GB" sz="6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5" name="Shape 111"/>
            <p:cNvCxnSpPr>
              <a:endCxn id="24" idx="4"/>
            </p:cNvCxnSpPr>
            <p:nvPr/>
          </p:nvCxnSpPr>
          <p:spPr>
            <a:xfrm rot="5400000" flipH="1" flipV="1">
              <a:off x="3164246" y="2310444"/>
              <a:ext cx="4638304" cy="1358767"/>
            </a:xfrm>
            <a:prstGeom prst="bentConnector4">
              <a:avLst>
                <a:gd name="adj1" fmla="val 148"/>
                <a:gd name="adj2" fmla="val 127873"/>
              </a:avLst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hape 111"/>
            <p:cNvCxnSpPr>
              <a:endCxn id="4" idx="1"/>
            </p:cNvCxnSpPr>
            <p:nvPr/>
          </p:nvCxnSpPr>
          <p:spPr>
            <a:xfrm rot="16200000" flipV="1">
              <a:off x="-852650" y="1713130"/>
              <a:ext cx="3292751" cy="869155"/>
            </a:xfrm>
            <a:prstGeom prst="bentConnector4">
              <a:avLst>
                <a:gd name="adj1" fmla="val 238"/>
                <a:gd name="adj2" fmla="val 126301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an 76"/>
            <p:cNvSpPr/>
            <p:nvPr/>
          </p:nvSpPr>
          <p:spPr>
            <a:xfrm>
              <a:off x="475481" y="2452659"/>
              <a:ext cx="1461344" cy="685145"/>
            </a:xfrm>
            <a:prstGeom prst="can">
              <a:avLst>
                <a:gd name="adj" fmla="val 1620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>
                  <a:solidFill>
                    <a:schemeClr val="tx1"/>
                  </a:solidFill>
                  <a:latin typeface="Tahoma" pitchFamily="34" charset="0"/>
                </a:rPr>
                <a:t>Intermed</a:t>
              </a:r>
              <a:r>
                <a:rPr lang="en-GB" sz="1400" dirty="0">
                  <a:solidFill>
                    <a:schemeClr val="tx1"/>
                  </a:solidFill>
                  <a:latin typeface="Tahoma" pitchFamily="34" charset="0"/>
                </a:rPr>
                <a:t>. </a:t>
              </a:r>
              <a:r>
                <a:rPr lang="en-GB" sz="1400" dirty="0" smtClean="0">
                  <a:solidFill>
                    <a:schemeClr val="tx1"/>
                  </a:solidFill>
                </a:rPr>
                <a:t>r</a:t>
              </a:r>
              <a:r>
                <a:rPr lang="en-GB" sz="1400" dirty="0" smtClean="0">
                  <a:solidFill>
                    <a:schemeClr val="tx1"/>
                  </a:solidFill>
                  <a:latin typeface="Tahoma" pitchFamily="34" charset="0"/>
                </a:rPr>
                <a:t>esult</a:t>
              </a:r>
              <a:r>
                <a:rPr lang="en-GB" sz="1400" dirty="0" smtClean="0">
                  <a:solidFill>
                    <a:schemeClr val="tx1"/>
                  </a:solidFill>
                </a:rPr>
                <a:t>s</a:t>
              </a:r>
              <a:endParaRPr lang="en-GB" sz="1400" dirty="0" smtClea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1929737" y="2716059"/>
              <a:ext cx="44923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 flipV="1">
              <a:off x="1936832" y="2890887"/>
              <a:ext cx="442139" cy="634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 flipV="1">
              <a:off x="3768912" y="3182245"/>
              <a:ext cx="1496422" cy="700319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1552930" y="4704673"/>
            <a:ext cx="356439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Data Analysis and Reporting</a:t>
            </a:r>
          </a:p>
          <a:p>
            <a:pPr algn="ctr"/>
            <a:endParaRPr lang="en-GB" sz="600" dirty="0" smtClean="0">
              <a:solidFill>
                <a:schemeClr val="tx1"/>
              </a:solidFill>
            </a:endParaRPr>
          </a:p>
          <a:p>
            <a:pPr algn="ctr"/>
            <a:endParaRPr lang="en-GB" sz="600" dirty="0" smtClean="0">
              <a:solidFill>
                <a:schemeClr val="tx1"/>
              </a:solidFill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flipH="1" flipV="1">
            <a:off x="2046933" y="5412559"/>
            <a:ext cx="9129" cy="13968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24" idx="1"/>
          </p:cNvCxnSpPr>
          <p:nvPr/>
        </p:nvCxnSpPr>
        <p:spPr>
          <a:xfrm flipV="1">
            <a:off x="3795708" y="5412559"/>
            <a:ext cx="31514" cy="901109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22" idx="1"/>
          </p:cNvCxnSpPr>
          <p:nvPr/>
        </p:nvCxnSpPr>
        <p:spPr>
          <a:xfrm flipV="1">
            <a:off x="2902390" y="5412559"/>
            <a:ext cx="5402" cy="892934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26" idx="1"/>
          </p:cNvCxnSpPr>
          <p:nvPr/>
        </p:nvCxnSpPr>
        <p:spPr>
          <a:xfrm flipH="1" flipV="1">
            <a:off x="4919134" y="5412559"/>
            <a:ext cx="12904" cy="892934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an 121"/>
          <p:cNvSpPr/>
          <p:nvPr/>
        </p:nvSpPr>
        <p:spPr>
          <a:xfrm>
            <a:off x="2536827" y="6305493"/>
            <a:ext cx="731126" cy="515697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">
              <a:solidFill>
                <a:schemeClr val="tx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36835" y="6406851"/>
            <a:ext cx="731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Alerts</a:t>
            </a:r>
          </a:p>
        </p:txBody>
      </p:sp>
      <p:sp>
        <p:nvSpPr>
          <p:cNvPr id="124" name="Can 123"/>
          <p:cNvSpPr/>
          <p:nvPr/>
        </p:nvSpPr>
        <p:spPr>
          <a:xfrm>
            <a:off x="3430145" y="6313668"/>
            <a:ext cx="731126" cy="515697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">
              <a:solidFill>
                <a:schemeClr val="tx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439815" y="6406851"/>
            <a:ext cx="731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Events</a:t>
            </a:r>
          </a:p>
        </p:txBody>
      </p:sp>
      <p:sp>
        <p:nvSpPr>
          <p:cNvPr id="126" name="Can 125"/>
          <p:cNvSpPr/>
          <p:nvPr/>
        </p:nvSpPr>
        <p:spPr>
          <a:xfrm>
            <a:off x="4295262" y="6305493"/>
            <a:ext cx="1273551" cy="515698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">
              <a:solidFill>
                <a:schemeClr val="tx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295269" y="6406851"/>
            <a:ext cx="1297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Reprocessing</a:t>
            </a:r>
          </a:p>
        </p:txBody>
      </p:sp>
    </p:spTree>
    <p:extLst>
      <p:ext uri="{BB962C8B-B14F-4D97-AF65-F5344CB8AC3E}">
        <p14:creationId xmlns:p14="http://schemas.microsoft.com/office/powerpoint/2010/main" val="1903438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92" y="0"/>
            <a:ext cx="2489724" cy="854075"/>
          </a:xfrm>
        </p:spPr>
        <p:txBody>
          <a:bodyPr/>
          <a:lstStyle/>
          <a:p>
            <a:r>
              <a:rPr lang="de-DE" sz="3600" dirty="0" smtClean="0"/>
              <a:t>MICMICS</a:t>
            </a:r>
            <a:endParaRPr lang="en-GB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155891" y="1751045"/>
            <a:ext cx="2660300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GB" sz="1400" dirty="0">
                <a:solidFill>
                  <a:schemeClr val="tx1"/>
                </a:solidFill>
              </a:rPr>
              <a:t>CPMs:</a:t>
            </a:r>
          </a:p>
          <a:p>
            <a:pPr marL="285750" lvl="0" indent="-285750" eaLnBrk="0" hangingPunct="0">
              <a:spcBef>
                <a:spcPct val="50000"/>
              </a:spcBef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DCC </a:t>
            </a:r>
            <a:r>
              <a:rPr lang="en-GB" sz="1400" dirty="0">
                <a:solidFill>
                  <a:schemeClr val="tx1"/>
                </a:solidFill>
              </a:rPr>
              <a:t>GEO/LEO + </a:t>
            </a:r>
            <a:r>
              <a:rPr lang="en-GB" sz="1400" dirty="0" smtClean="0">
                <a:solidFill>
                  <a:schemeClr val="tx1"/>
                </a:solidFill>
              </a:rPr>
              <a:t>LEO/LEO</a:t>
            </a:r>
          </a:p>
          <a:p>
            <a:pPr marL="285750" lvl="0" indent="-285750" eaLnBrk="0" hangingPunct="0">
              <a:spcBef>
                <a:spcPct val="50000"/>
              </a:spcBef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GSICS Rayleigh Scat</a:t>
            </a:r>
          </a:p>
          <a:p>
            <a:pPr marL="285750" lvl="0" indent="-285750" eaLnBrk="0" hangingPunct="0">
              <a:spcBef>
                <a:spcPct val="50000"/>
              </a:spcBef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GIRO + Lunar Inter-Cal</a:t>
            </a:r>
          </a:p>
          <a:p>
            <a:pPr marL="285750" lvl="0" indent="-285750" eaLnBrk="0" hangingPunct="0">
              <a:spcBef>
                <a:spcPct val="50000"/>
              </a:spcBef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IR GEO/LEO + LEO/LEO 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192020" y="9144"/>
            <a:ext cx="6317301" cy="6820221"/>
            <a:chOff x="-146308" y="0"/>
            <a:chExt cx="6317301" cy="6820221"/>
          </a:xfrm>
        </p:grpSpPr>
        <p:cxnSp>
          <p:nvCxnSpPr>
            <p:cNvPr id="3" name="Shape 111"/>
            <p:cNvCxnSpPr>
              <a:endCxn id="72" idx="1"/>
            </p:cNvCxnSpPr>
            <p:nvPr/>
          </p:nvCxnSpPr>
          <p:spPr>
            <a:xfrm flipV="1">
              <a:off x="1460310" y="583815"/>
              <a:ext cx="503590" cy="3039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59147" y="132000"/>
              <a:ext cx="1378233" cy="7386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Cal Coefficient Injectors</a:t>
              </a:r>
              <a:endParaRPr lang="en-GB" sz="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46308" y="0"/>
              <a:ext cx="1971672" cy="101657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45337" y="3274022"/>
              <a:ext cx="95051" cy="2994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17" idx="1"/>
            </p:cNvCxnSpPr>
            <p:nvPr/>
          </p:nvCxnSpPr>
          <p:spPr>
            <a:xfrm flipV="1">
              <a:off x="3457380" y="5403415"/>
              <a:ext cx="31514" cy="901109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4" idx="1"/>
            </p:cNvCxnSpPr>
            <p:nvPr/>
          </p:nvCxnSpPr>
          <p:spPr>
            <a:xfrm flipV="1">
              <a:off x="2564062" y="5403415"/>
              <a:ext cx="5402" cy="892934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9" idx="1"/>
            </p:cNvCxnSpPr>
            <p:nvPr/>
          </p:nvCxnSpPr>
          <p:spPr>
            <a:xfrm flipH="1" flipV="1">
              <a:off x="4580806" y="5403415"/>
              <a:ext cx="12904" cy="892934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24"/>
            <p:cNvGrpSpPr/>
            <p:nvPr/>
          </p:nvGrpSpPr>
          <p:grpSpPr>
            <a:xfrm>
              <a:off x="1343044" y="5403415"/>
              <a:ext cx="3911200" cy="1416806"/>
              <a:chOff x="1452228" y="5512599"/>
              <a:chExt cx="3911200" cy="1416806"/>
            </a:xfrm>
          </p:grpSpPr>
          <p:sp>
            <p:nvSpPr>
              <p:cNvPr id="12" name="Can 11"/>
              <p:cNvSpPr/>
              <p:nvPr/>
            </p:nvSpPr>
            <p:spPr>
              <a:xfrm>
                <a:off x="1461355" y="5652282"/>
                <a:ext cx="731126" cy="569256"/>
              </a:xfrm>
              <a:prstGeom prst="can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461363" y="5807198"/>
                <a:ext cx="7905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chemeClr val="tx1"/>
                    </a:solidFill>
                  </a:rPr>
                  <a:t>Reports</a:t>
                </a:r>
                <a:endParaRPr lang="en-GB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an 13"/>
              <p:cNvSpPr/>
              <p:nvPr/>
            </p:nvSpPr>
            <p:spPr>
              <a:xfrm>
                <a:off x="2307683" y="6405533"/>
                <a:ext cx="731126" cy="515697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07691" y="6506891"/>
                <a:ext cx="7311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Alerts</a:t>
                </a:r>
              </a:p>
            </p:txBody>
          </p:sp>
          <p:cxnSp>
            <p:nvCxnSpPr>
              <p:cNvPr id="16" name="Straight Arrow Connector 15"/>
              <p:cNvCxnSpPr>
                <a:stCxn id="12" idx="1"/>
              </p:cNvCxnSpPr>
              <p:nvPr/>
            </p:nvCxnSpPr>
            <p:spPr>
              <a:xfrm flipH="1" flipV="1">
                <a:off x="1817789" y="5512599"/>
                <a:ext cx="9129" cy="13968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n 16"/>
              <p:cNvSpPr/>
              <p:nvPr/>
            </p:nvSpPr>
            <p:spPr>
              <a:xfrm>
                <a:off x="3201001" y="6413708"/>
                <a:ext cx="731126" cy="515697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10671" y="6506891"/>
                <a:ext cx="7311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Events</a:t>
                </a:r>
              </a:p>
            </p:txBody>
          </p:sp>
          <p:sp>
            <p:nvSpPr>
              <p:cNvPr id="19" name="Can 18"/>
              <p:cNvSpPr/>
              <p:nvPr/>
            </p:nvSpPr>
            <p:spPr>
              <a:xfrm>
                <a:off x="4066118" y="6405533"/>
                <a:ext cx="1273551" cy="515698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66125" y="6506891"/>
                <a:ext cx="12973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Reprocessing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52228" y="6458216"/>
                <a:ext cx="731121" cy="356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Web</a:t>
                </a:r>
              </a:p>
              <a:p>
                <a:pPr algn="ctr"/>
                <a:endParaRPr lang="en-GB" sz="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Arrow Connector 21"/>
              <p:cNvCxnSpPr>
                <a:stCxn id="21" idx="0"/>
                <a:endCxn id="12" idx="3"/>
              </p:cNvCxnSpPr>
              <p:nvPr/>
            </p:nvCxnSpPr>
            <p:spPr>
              <a:xfrm flipV="1">
                <a:off x="1817789" y="6221538"/>
                <a:ext cx="9130" cy="23667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05"/>
            <p:cNvGrpSpPr/>
            <p:nvPr/>
          </p:nvGrpSpPr>
          <p:grpSpPr>
            <a:xfrm>
              <a:off x="5230486" y="184879"/>
              <a:ext cx="932294" cy="770424"/>
              <a:chOff x="7801372" y="7798992"/>
              <a:chExt cx="1412567" cy="1167309"/>
            </a:xfrm>
          </p:grpSpPr>
          <p:sp>
            <p:nvSpPr>
              <p:cNvPr id="24" name="Can 23"/>
              <p:cNvSpPr/>
              <p:nvPr/>
            </p:nvSpPr>
            <p:spPr>
              <a:xfrm>
                <a:off x="8106172" y="8103792"/>
                <a:ext cx="1107767" cy="862509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8292866" y="8359922"/>
                <a:ext cx="0" cy="180022"/>
              </a:xfrm>
              <a:prstGeom prst="straightConnector1">
                <a:avLst/>
              </a:prstGeom>
              <a:ln w="254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an 25"/>
              <p:cNvSpPr/>
              <p:nvPr/>
            </p:nvSpPr>
            <p:spPr>
              <a:xfrm>
                <a:off x="7801372" y="7798992"/>
                <a:ext cx="1107767" cy="862509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801383" y="8033713"/>
                <a:ext cx="1107764" cy="699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OPS DBs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-146303" y="1016572"/>
              <a:ext cx="5139166" cy="525154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92862" y="3250260"/>
              <a:ext cx="1069319" cy="301785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45337" y="3274022"/>
              <a:ext cx="95051" cy="2994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4602" y="4695529"/>
              <a:ext cx="3564397" cy="707886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Data Analysis and Reporting</a:t>
              </a:r>
            </a:p>
            <a:p>
              <a:pPr algn="ctr"/>
              <a:endParaRPr lang="en-GB" sz="600" dirty="0" smtClean="0">
                <a:solidFill>
                  <a:schemeClr val="tx1"/>
                </a:solidFill>
              </a:endParaRPr>
            </a:p>
            <a:p>
              <a:pPr algn="ctr"/>
              <a:endParaRPr lang="en-GB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2" name="Shape 111"/>
            <p:cNvCxnSpPr>
              <a:stCxn id="31" idx="1"/>
              <a:endCxn id="41" idx="1"/>
            </p:cNvCxnSpPr>
            <p:nvPr/>
          </p:nvCxnSpPr>
          <p:spPr>
            <a:xfrm rot="10800000" flipH="1">
              <a:off x="1214602" y="4041028"/>
              <a:ext cx="18172" cy="1054165"/>
            </a:xfrm>
            <a:prstGeom prst="bentConnector3">
              <a:avLst>
                <a:gd name="adj1" fmla="val -1257979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77743" y="5785312"/>
              <a:ext cx="1223510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MICMICS Boundary</a:t>
              </a:r>
              <a:endParaRPr lang="en-GB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4" name="Shape 111"/>
            <p:cNvCxnSpPr>
              <a:stCxn id="31" idx="3"/>
              <a:endCxn id="45" idx="4"/>
            </p:cNvCxnSpPr>
            <p:nvPr/>
          </p:nvCxnSpPr>
          <p:spPr>
            <a:xfrm flipV="1">
              <a:off x="4778999" y="1783583"/>
              <a:ext cx="1391994" cy="3311609"/>
            </a:xfrm>
            <a:prstGeom prst="bentConnector3">
              <a:avLst>
                <a:gd name="adj1" fmla="val 116422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63"/>
            <p:cNvCxnSpPr>
              <a:stCxn id="31" idx="3"/>
              <a:endCxn id="41" idx="3"/>
            </p:cNvCxnSpPr>
            <p:nvPr/>
          </p:nvCxnSpPr>
          <p:spPr>
            <a:xfrm flipV="1">
              <a:off x="4778999" y="4041027"/>
              <a:ext cx="12700" cy="1054165"/>
            </a:xfrm>
            <a:prstGeom prst="bentConnector3">
              <a:avLst>
                <a:gd name="adj1" fmla="val 1800000"/>
              </a:avLst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111"/>
            <p:cNvCxnSpPr>
              <a:endCxn id="52" idx="2"/>
            </p:cNvCxnSpPr>
            <p:nvPr/>
          </p:nvCxnSpPr>
          <p:spPr>
            <a:xfrm rot="5400000" flipH="1" flipV="1">
              <a:off x="4928785" y="4399582"/>
              <a:ext cx="784625" cy="59744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68" idx="1"/>
            </p:cNvCxnSpPr>
            <p:nvPr/>
          </p:nvCxnSpPr>
          <p:spPr>
            <a:xfrm rot="16200000" flipV="1">
              <a:off x="332656" y="2313172"/>
              <a:ext cx="1972206" cy="350890"/>
            </a:xfrm>
            <a:prstGeom prst="bentConnector4">
              <a:avLst>
                <a:gd name="adj1" fmla="val 10427"/>
                <a:gd name="adj2" fmla="val 316294"/>
              </a:avLst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0" idx="1"/>
            </p:cNvCxnSpPr>
            <p:nvPr/>
          </p:nvCxnSpPr>
          <p:spPr>
            <a:xfrm flipH="1" flipV="1">
              <a:off x="2996755" y="3000419"/>
              <a:ext cx="16" cy="38171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152"/>
            <p:cNvGrpSpPr/>
            <p:nvPr/>
          </p:nvGrpSpPr>
          <p:grpSpPr>
            <a:xfrm>
              <a:off x="1214544" y="3382136"/>
              <a:ext cx="3564455" cy="1235658"/>
              <a:chOff x="1214544" y="3382136"/>
              <a:chExt cx="3564455" cy="1235658"/>
            </a:xfrm>
          </p:grpSpPr>
          <p:sp>
            <p:nvSpPr>
              <p:cNvPr id="40" name="Can 39"/>
              <p:cNvSpPr/>
              <p:nvPr/>
            </p:nvSpPr>
            <p:spPr>
              <a:xfrm>
                <a:off x="1214544" y="3382136"/>
                <a:ext cx="3564454" cy="1235658"/>
              </a:xfrm>
              <a:prstGeom prst="can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32774" y="3887138"/>
                <a:ext cx="3546225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</a:rPr>
                  <a:t>Calibration Output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>
              <a:stCxn id="49" idx="2"/>
            </p:cNvCxnSpPr>
            <p:nvPr/>
          </p:nvCxnSpPr>
          <p:spPr>
            <a:xfrm flipH="1" flipV="1">
              <a:off x="4440783" y="2815753"/>
              <a:ext cx="813461" cy="30018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51" idx="2"/>
              <a:endCxn id="56" idx="2"/>
            </p:cNvCxnSpPr>
            <p:nvPr/>
          </p:nvCxnSpPr>
          <p:spPr>
            <a:xfrm flipH="1" flipV="1">
              <a:off x="3578985" y="3187165"/>
              <a:ext cx="1675266" cy="786872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157"/>
            <p:cNvGrpSpPr/>
            <p:nvPr/>
          </p:nvGrpSpPr>
          <p:grpSpPr>
            <a:xfrm>
              <a:off x="5238699" y="1297787"/>
              <a:ext cx="932294" cy="3008204"/>
              <a:chOff x="5238699" y="1297787"/>
              <a:chExt cx="932294" cy="3008204"/>
            </a:xfrm>
          </p:grpSpPr>
          <p:sp>
            <p:nvSpPr>
              <p:cNvPr id="45" name="Can 44"/>
              <p:cNvSpPr/>
              <p:nvPr/>
            </p:nvSpPr>
            <p:spPr>
              <a:xfrm>
                <a:off x="5439867" y="1498955"/>
                <a:ext cx="731126" cy="569256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V="1">
                <a:off x="5563085" y="1668001"/>
                <a:ext cx="0" cy="118815"/>
              </a:xfrm>
              <a:prstGeom prst="straightConnector1">
                <a:avLst/>
              </a:prstGeom>
              <a:ln w="254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an 46"/>
              <p:cNvSpPr/>
              <p:nvPr/>
            </p:nvSpPr>
            <p:spPr>
              <a:xfrm>
                <a:off x="5238699" y="1297787"/>
                <a:ext cx="731126" cy="569256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38706" y="1452703"/>
                <a:ext cx="731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Ext Data</a:t>
                </a:r>
              </a:p>
            </p:txBody>
          </p:sp>
          <p:sp>
            <p:nvSpPr>
              <p:cNvPr id="49" name="Can 48"/>
              <p:cNvSpPr/>
              <p:nvPr/>
            </p:nvSpPr>
            <p:spPr>
              <a:xfrm>
                <a:off x="5254244" y="2561143"/>
                <a:ext cx="731126" cy="569256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254251" y="2716059"/>
                <a:ext cx="7311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GSICS</a:t>
                </a:r>
              </a:p>
            </p:txBody>
          </p:sp>
          <p:sp>
            <p:nvSpPr>
              <p:cNvPr id="51" name="Can 50"/>
              <p:cNvSpPr/>
              <p:nvPr/>
            </p:nvSpPr>
            <p:spPr>
              <a:xfrm>
                <a:off x="5254251" y="3689409"/>
                <a:ext cx="731126" cy="569256"/>
              </a:xfrm>
              <a:prstGeom prst="ca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254258" y="3844326"/>
                <a:ext cx="731124" cy="461665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Site Data</a:t>
                </a:r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 flipV="1">
              <a:off x="4778998" y="1940597"/>
              <a:ext cx="665354" cy="525499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53"/>
            <p:cNvSpPr/>
            <p:nvPr/>
          </p:nvSpPr>
          <p:spPr bwMode="auto">
            <a:xfrm>
              <a:off x="3431263" y="988337"/>
              <a:ext cx="1973656" cy="958158"/>
            </a:xfrm>
            <a:custGeom>
              <a:avLst/>
              <a:gdLst>
                <a:gd name="connsiteX0" fmla="*/ 1973656 w 1973656"/>
                <a:gd name="connsiteY0" fmla="*/ 958158 h 958158"/>
                <a:gd name="connsiteX1" fmla="*/ 1439501 w 1973656"/>
                <a:gd name="connsiteY1" fmla="*/ 134293 h 958158"/>
                <a:gd name="connsiteX2" fmla="*/ 0 w 1973656"/>
                <a:gd name="connsiteY2" fmla="*/ 152400 h 958158"/>
                <a:gd name="connsiteX3" fmla="*/ 0 w 1973656"/>
                <a:gd name="connsiteY3" fmla="*/ 152400 h 95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3656" h="958158">
                  <a:moveTo>
                    <a:pt x="1973656" y="958158"/>
                  </a:moveTo>
                  <a:cubicBezTo>
                    <a:pt x="1871050" y="613372"/>
                    <a:pt x="1768444" y="268586"/>
                    <a:pt x="1439501" y="134293"/>
                  </a:cubicBezTo>
                  <a:cubicBezTo>
                    <a:pt x="1110558" y="0"/>
                    <a:pt x="0" y="152400"/>
                    <a:pt x="0" y="152400"/>
                  </a:cubicBezTo>
                  <a:lnTo>
                    <a:pt x="0" y="152400"/>
                  </a:lnTo>
                </a:path>
              </a:pathLst>
            </a:custGeom>
            <a:ln w="25400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 flipV="1">
              <a:off x="3068088" y="2336704"/>
              <a:ext cx="28" cy="12345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378971" y="2479279"/>
              <a:ext cx="2400027" cy="707886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Calibration Processing Modules</a:t>
              </a:r>
            </a:p>
            <a:p>
              <a:pPr algn="ctr"/>
              <a:endParaRPr lang="en-GB" sz="600" dirty="0" smtClean="0">
                <a:solidFill>
                  <a:schemeClr val="tx1"/>
                </a:solidFill>
              </a:endParaRPr>
            </a:p>
            <a:p>
              <a:pPr algn="ctr"/>
              <a:endParaRPr lang="en-GB" sz="6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57" name="Group 170"/>
            <p:cNvGrpSpPr/>
            <p:nvPr/>
          </p:nvGrpSpPr>
          <p:grpSpPr>
            <a:xfrm>
              <a:off x="2402735" y="1651378"/>
              <a:ext cx="1378233" cy="749930"/>
              <a:chOff x="2402735" y="1884251"/>
              <a:chExt cx="1378233" cy="475065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3068116" y="1884251"/>
                <a:ext cx="16278" cy="19570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an 58"/>
              <p:cNvSpPr/>
              <p:nvPr/>
            </p:nvSpPr>
            <p:spPr>
              <a:xfrm>
                <a:off x="2402735" y="2074164"/>
                <a:ext cx="1378233" cy="285152"/>
              </a:xfrm>
              <a:prstGeom prst="can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402735" y="2169214"/>
                <a:ext cx="1378233" cy="1754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Data Buffer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1" name="Group 174"/>
            <p:cNvGrpSpPr/>
            <p:nvPr/>
          </p:nvGrpSpPr>
          <p:grpSpPr>
            <a:xfrm>
              <a:off x="3780967" y="1289668"/>
              <a:ext cx="1122395" cy="770424"/>
              <a:chOff x="3780967" y="1289668"/>
              <a:chExt cx="1122395" cy="770424"/>
            </a:xfrm>
          </p:grpSpPr>
          <p:cxnSp>
            <p:nvCxnSpPr>
              <p:cNvPr id="62" name="Straight Arrow Connector 61"/>
              <p:cNvCxnSpPr>
                <a:endCxn id="66" idx="1"/>
              </p:cNvCxnSpPr>
              <p:nvPr/>
            </p:nvCxnSpPr>
            <p:spPr>
              <a:xfrm>
                <a:off x="3780967" y="1533292"/>
                <a:ext cx="190109" cy="14212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Can 62"/>
              <p:cNvSpPr/>
              <p:nvPr/>
            </p:nvSpPr>
            <p:spPr>
              <a:xfrm>
                <a:off x="4172236" y="1490836"/>
                <a:ext cx="731126" cy="569256"/>
              </a:xfrm>
              <a:prstGeom prst="ca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Can 63"/>
              <p:cNvSpPr/>
              <p:nvPr/>
            </p:nvSpPr>
            <p:spPr>
              <a:xfrm>
                <a:off x="4071652" y="1390252"/>
                <a:ext cx="731126" cy="569256"/>
              </a:xfrm>
              <a:prstGeom prst="ca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Can 64"/>
              <p:cNvSpPr/>
              <p:nvPr/>
            </p:nvSpPr>
            <p:spPr>
              <a:xfrm>
                <a:off x="3971068" y="1289668"/>
                <a:ext cx="731126" cy="569256"/>
              </a:xfrm>
              <a:prstGeom prst="ca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971076" y="1444584"/>
                <a:ext cx="731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Inst. Info</a:t>
                </a:r>
              </a:p>
            </p:txBody>
          </p:sp>
        </p:grpSp>
        <p:grpSp>
          <p:nvGrpSpPr>
            <p:cNvPr id="67" name="Group 180"/>
            <p:cNvGrpSpPr/>
            <p:nvPr/>
          </p:nvGrpSpPr>
          <p:grpSpPr>
            <a:xfrm>
              <a:off x="1143314" y="198066"/>
              <a:ext cx="2959266" cy="1658391"/>
              <a:chOff x="1143314" y="198066"/>
              <a:chExt cx="2959266" cy="1658391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1143314" y="1148571"/>
                <a:ext cx="2637653" cy="7078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</a:rPr>
                  <a:t>Data Acceptance Modules</a:t>
                </a:r>
              </a:p>
              <a:p>
                <a:pPr algn="ctr"/>
                <a:endParaRPr lang="en-GB" sz="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6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Can 68"/>
              <p:cNvSpPr/>
              <p:nvPr/>
            </p:nvSpPr>
            <p:spPr>
              <a:xfrm>
                <a:off x="2165061" y="399234"/>
                <a:ext cx="731126" cy="569256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Can 69"/>
              <p:cNvSpPr/>
              <p:nvPr/>
            </p:nvSpPr>
            <p:spPr>
              <a:xfrm>
                <a:off x="2064477" y="298650"/>
                <a:ext cx="731126" cy="569256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an 70"/>
              <p:cNvSpPr/>
              <p:nvPr/>
            </p:nvSpPr>
            <p:spPr>
              <a:xfrm>
                <a:off x="1963893" y="198066"/>
                <a:ext cx="731126" cy="569256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963900" y="352982"/>
                <a:ext cx="731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L1 data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68" idx="0"/>
              </p:cNvCxnSpPr>
              <p:nvPr/>
            </p:nvCxnSpPr>
            <p:spPr>
              <a:xfrm flipV="1">
                <a:off x="2462141" y="846161"/>
                <a:ext cx="8104" cy="30241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71456" y="352982"/>
                <a:ext cx="731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" dirty="0" smtClean="0">
                    <a:solidFill>
                      <a:schemeClr val="tx1"/>
                    </a:solidFill>
                  </a:rPr>
                  <a:t>Reference Instruments’</a:t>
                </a:r>
              </a:p>
              <a:p>
                <a:pPr algn="ctr"/>
                <a:r>
                  <a:rPr lang="en-GB" sz="600" dirty="0" smtClean="0">
                    <a:solidFill>
                      <a:schemeClr val="tx1"/>
                    </a:solidFill>
                  </a:rPr>
                  <a:t>L1 data</a:t>
                </a:r>
                <a:endParaRPr lang="en-GB" sz="6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5" name="Shape 111"/>
            <p:cNvCxnSpPr>
              <a:endCxn id="24" idx="4"/>
            </p:cNvCxnSpPr>
            <p:nvPr/>
          </p:nvCxnSpPr>
          <p:spPr>
            <a:xfrm rot="5400000" flipH="1" flipV="1">
              <a:off x="3164246" y="2310444"/>
              <a:ext cx="4638304" cy="1358767"/>
            </a:xfrm>
            <a:prstGeom prst="bentConnector4">
              <a:avLst>
                <a:gd name="adj1" fmla="val 148"/>
                <a:gd name="adj2" fmla="val 127873"/>
              </a:avLst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hape 111"/>
            <p:cNvCxnSpPr>
              <a:endCxn id="4" idx="1"/>
            </p:cNvCxnSpPr>
            <p:nvPr/>
          </p:nvCxnSpPr>
          <p:spPr>
            <a:xfrm rot="16200000" flipV="1">
              <a:off x="-852650" y="1713130"/>
              <a:ext cx="3292751" cy="869155"/>
            </a:xfrm>
            <a:prstGeom prst="bentConnector4">
              <a:avLst>
                <a:gd name="adj1" fmla="val 238"/>
                <a:gd name="adj2" fmla="val 126301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1929737" y="2716059"/>
              <a:ext cx="44923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 flipV="1">
              <a:off x="1936832" y="2890887"/>
              <a:ext cx="442139" cy="634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 flipV="1">
              <a:off x="3768912" y="3182245"/>
              <a:ext cx="1496422" cy="700319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Can 102"/>
          <p:cNvSpPr/>
          <p:nvPr/>
        </p:nvSpPr>
        <p:spPr>
          <a:xfrm>
            <a:off x="813809" y="2461803"/>
            <a:ext cx="1461344" cy="685145"/>
          </a:xfrm>
          <a:prstGeom prst="can">
            <a:avLst>
              <a:gd name="adj" fmla="val 16207"/>
            </a:avLst>
          </a:prstGeom>
          <a:solidFill>
            <a:srgbClr val="00FF00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chemeClr val="tx1"/>
                </a:solidFill>
                <a:latin typeface="Tahoma" pitchFamily="34" charset="0"/>
              </a:rPr>
              <a:t>Intermed</a:t>
            </a:r>
            <a:r>
              <a:rPr lang="en-GB" sz="1400" dirty="0">
                <a:solidFill>
                  <a:schemeClr val="tx1"/>
                </a:solidFill>
                <a:latin typeface="Tahoma" pitchFamily="34" charset="0"/>
              </a:rPr>
              <a:t>. </a:t>
            </a:r>
            <a:r>
              <a:rPr lang="en-GB" sz="1400" dirty="0" smtClean="0">
                <a:solidFill>
                  <a:schemeClr val="tx1"/>
                </a:solidFill>
              </a:rPr>
              <a:t>r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esult</a:t>
            </a:r>
            <a:r>
              <a:rPr lang="en-GB" sz="1400" dirty="0" smtClean="0">
                <a:solidFill>
                  <a:schemeClr val="tx1"/>
                </a:solidFill>
              </a:rPr>
              <a:t>s</a:t>
            </a:r>
            <a:endParaRPr lang="en-GB" sz="14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635091" y="1083701"/>
            <a:ext cx="2143125" cy="421762"/>
          </a:xfrm>
          <a:prstGeom prst="rect">
            <a:avLst/>
          </a:prstGeom>
          <a:solidFill>
            <a:srgbClr val="00FF0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Of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interest for GSICS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 bwMode="auto">
          <a:xfrm>
            <a:off x="7117916" y="3736360"/>
            <a:ext cx="2660300" cy="630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GB" sz="1400" dirty="0" err="1" smtClean="0">
                <a:solidFill>
                  <a:schemeClr val="tx1"/>
                </a:solidFill>
              </a:rPr>
              <a:t>Intermed</a:t>
            </a:r>
            <a:r>
              <a:rPr lang="en-GB" sz="1400" dirty="0" smtClean="0">
                <a:solidFill>
                  <a:schemeClr val="tx1"/>
                </a:solidFill>
              </a:rPr>
              <a:t>. results:</a:t>
            </a:r>
            <a:endParaRPr lang="en-GB" sz="1400" dirty="0">
              <a:solidFill>
                <a:schemeClr val="tx1"/>
              </a:solidFill>
            </a:endParaRPr>
          </a:p>
          <a:p>
            <a:pPr marL="285750" lvl="0" indent="-285750" eaLnBrk="0" hangingPunct="0">
              <a:spcBef>
                <a:spcPct val="50000"/>
              </a:spcBef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E.g. collocations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7149795" y="5707158"/>
            <a:ext cx="2660300" cy="8463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Reports:</a:t>
            </a:r>
            <a:endParaRPr lang="en-GB" sz="1400" dirty="0">
              <a:solidFill>
                <a:schemeClr val="tx1"/>
              </a:solidFill>
            </a:endParaRPr>
          </a:p>
          <a:p>
            <a:pPr marL="285750" lvl="0" indent="-285750" eaLnBrk="0" hangingPunct="0">
              <a:spcBef>
                <a:spcPct val="50000"/>
              </a:spcBef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Standards for GSICS reporting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 bwMode="auto">
          <a:xfrm>
            <a:off x="7116084" y="4536735"/>
            <a:ext cx="2660300" cy="10618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DAR:</a:t>
            </a:r>
            <a:endParaRPr lang="en-GB" sz="1400" dirty="0">
              <a:solidFill>
                <a:schemeClr val="tx1"/>
              </a:solidFill>
            </a:endParaRPr>
          </a:p>
          <a:p>
            <a:pPr marL="285750" lvl="0" indent="-285750" eaLnBrk="0" hangingPunct="0">
              <a:spcBef>
                <a:spcPct val="50000"/>
              </a:spcBef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New version of the GSICS plotting tool (including VNIR) 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98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 [Read-Only]" id="{3D504BAE-B617-46E5-BC29-A2E5D16C4E40}" vid="{81130204-6B6C-4189-BC8B-F18C686F8D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(viewgraph VWG) Landscape Template</Template>
  <TotalTime>5263</TotalTime>
  <Words>969</Words>
  <Application>Microsoft Office PowerPoint</Application>
  <PresentationFormat>A4 Paper (210x297 mm)</PresentationFormat>
  <Paragraphs>433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Century Gothic</vt:lpstr>
      <vt:lpstr>Helvetica</vt:lpstr>
      <vt:lpstr>Tahoma</vt:lpstr>
      <vt:lpstr>Times New Roman</vt:lpstr>
      <vt:lpstr>Wingdings</vt:lpstr>
      <vt:lpstr>Viewgraph Landscape Template</vt:lpstr>
      <vt:lpstr>Clip</vt:lpstr>
      <vt:lpstr>PowerPoint Presentation</vt:lpstr>
      <vt:lpstr>Meeting Evolving Needs for Calibration Support</vt:lpstr>
      <vt:lpstr>Meeting Evolving Needs for Calibration Support</vt:lpstr>
      <vt:lpstr>Meeting Evolving Needs for Calibration Support</vt:lpstr>
      <vt:lpstr>Benefits of MICMICS</vt:lpstr>
      <vt:lpstr>Scope of MICMICS</vt:lpstr>
      <vt:lpstr>Potential Instruments for MICMICS</vt:lpstr>
      <vt:lpstr>MICMICS</vt:lpstr>
      <vt:lpstr>MICMICS</vt:lpstr>
      <vt:lpstr>Spectral Band Applicability of MICMICS Vicarious Calibration Methods</vt:lpstr>
      <vt:lpstr>Spectral Band Applicability of MICMICS Vicarious Calibration Methods (2)</vt:lpstr>
      <vt:lpstr>Summary of MICMICS </vt:lpstr>
      <vt:lpstr>PowerPoint Presentation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Tim Hewison</cp:lastModifiedBy>
  <cp:revision>211</cp:revision>
  <cp:lastPrinted>2006-03-06T14:11:17Z</cp:lastPrinted>
  <dcterms:created xsi:type="dcterms:W3CDTF">2018-09-13T12:54:23Z</dcterms:created>
  <dcterms:modified xsi:type="dcterms:W3CDTF">2019-02-26T09:14:48Z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12" name="DM_DOCNUM">
    <vt:lpwstr>1060449</vt:lpwstr>
  </property>
  <property fmtid="{D5CDD505-2E9C-101B-9397-08002B2CF9AE}" pid="13" name="DM_DOCNAME">
    <vt:lpwstr>10g_Wagner_MICMICS_presentation_to_GSICS</vt:lpwstr>
  </property>
  <property fmtid="{D5CDD505-2E9C-101B-9397-08002B2CF9AE}" pid="14" name="DM_AUTHOR">
    <vt:lpwstr>Sebastien Wagner</vt:lpwstr>
  </property>
  <property fmtid="{D5CDD505-2E9C-101B-9397-08002B2CF9AE}" pid="15" name="DM_E_DOC_NO">
    <vt:lpwstr>EUM/RSP/VWG/19/1060449</vt:lpwstr>
  </property>
  <property fmtid="{D5CDD505-2E9C-101B-9397-08002B2CF9AE}" pid="16" name="DM_E_VER_NO">
    <vt:lpwstr>1 Draft</vt:lpwstr>
  </property>
  <property fmtid="{D5CDD505-2E9C-101B-9397-08002B2CF9AE}" pid="17" name="DM_E_ISS_DATE">
    <vt:lpwstr>25 February 2019</vt:lpwstr>
  </property>
  <property fmtid="{D5CDD505-2E9C-101B-9397-08002B2CF9AE}" pid="18" name="DM_E_FROM_PERS2">
    <vt:lpwstr/>
  </property>
  <property fmtid="{D5CDD505-2E9C-101B-9397-08002B2CF9AE}" pid="19" name="DM_E_CONFID">
    <vt:lpwstr/>
  </property>
  <property fmtid="{D5CDD505-2E9C-101B-9397-08002B2CF9AE}" pid="20" name="DM_E_WBS_CODE">
    <vt:lpwstr/>
  </property>
  <property fmtid="{D5CDD505-2E9C-101B-9397-08002B2CF9AE}" pid="21" name="DM_E_DISTRIB">
    <vt:lpwstr/>
  </property>
</Properties>
</file>