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2"/>
  </p:notesMasterIdLst>
  <p:handoutMasterIdLst>
    <p:handoutMasterId r:id="rId13"/>
  </p:handoutMasterIdLst>
  <p:sldIdLst>
    <p:sldId id="678" r:id="rId2"/>
    <p:sldId id="679" r:id="rId3"/>
    <p:sldId id="682" r:id="rId4"/>
    <p:sldId id="684" r:id="rId5"/>
    <p:sldId id="683" r:id="rId6"/>
    <p:sldId id="680" r:id="rId7"/>
    <p:sldId id="672" r:id="rId8"/>
    <p:sldId id="673" r:id="rId9"/>
    <p:sldId id="677" r:id="rId10"/>
    <p:sldId id="660" r:id="rId11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FF"/>
    <a:srgbClr val="009900"/>
    <a:srgbClr val="FF9900"/>
    <a:srgbClr val="EE2D24"/>
    <a:srgbClr val="A2DADE"/>
    <a:srgbClr val="4E0B55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2" autoAdjust="0"/>
    <p:restoredTop sz="90110" autoAdjust="0"/>
  </p:normalViewPr>
  <p:slideViewPr>
    <p:cSldViewPr snapToGrid="0">
      <p:cViewPr varScale="1">
        <p:scale>
          <a:sx n="102" d="100"/>
          <a:sy n="102" d="100"/>
        </p:scale>
        <p:origin x="462" y="11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968" y="72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07 March 2019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7808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07 March 2019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4970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07 March 2019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55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was telling Larry that all the smart people interested in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intercalibration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how it can be applied to various applications, including NWP,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etc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are at ITWG    I was really impressed by the evening workshop we had on:  "GAIA-CLIM workshop on satellite validation with NWP"  at the 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Darnstadt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ITWG meeting.  The interaction and feedback were outstanding.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 can we do the same type of evening venue for GSICS?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07 March 2019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67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1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73" y="109063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2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73" y="109063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73" y="109063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1" y="6488115"/>
            <a:ext cx="6272213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aseline="0" dirty="0" smtClean="0">
                <a:solidFill>
                  <a:schemeClr val="tx1"/>
                </a:solidFill>
              </a:rPr>
              <a:t>June, 2018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fld id="{ED0F9CEB-5A3B-41CC-A276-34566D4505EC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5" y="6162695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imss.ssec.wisc.edu/itwg/itsc/itsc22/ITSC_22_First_Circula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Development/NetcdfConvention#Collocation_Data" TargetMode="External"/><Relationship Id="rId2" Type="http://schemas.openxmlformats.org/officeDocument/2006/relationships/hyperlink" Target="http://gsics.eumetsat.int/thredds/catalo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atmos.umd.edu/pub/Development/LunarWorkArea/GSICS_ROLO_HighLevDescript_IODefinition.pdf" TargetMode="External"/><Relationship Id="rId5" Type="http://schemas.openxmlformats.org/officeDocument/2006/relationships/hyperlink" Target="http://gsics.atmos.umd.edu/bin/view/Development/SrfNcdfConvention" TargetMode="External"/><Relationship Id="rId4" Type="http://schemas.openxmlformats.org/officeDocument/2006/relationships/hyperlink" Target="http://gsics.eumetsat.int/thredds/jmaIntermediate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wmo.int/opac/doc_num.php?explnum_id=3202" TargetMode="External"/><Relationship Id="rId2" Type="http://schemas.openxmlformats.org/officeDocument/2006/relationships/hyperlink" Target="https://library.wmo.int/index.php?lvl=notice_display&amp;id=19691#.XGGSTVxKi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43345" y="2693991"/>
            <a:ext cx="9047019" cy="14700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10.j.  Next GSICS Users Workshop </a:t>
            </a:r>
            <a:br>
              <a:rPr lang="en-US" sz="3600" dirty="0" smtClean="0"/>
            </a:br>
            <a:r>
              <a:rPr lang="en-US" sz="3600" dirty="0" smtClean="0"/>
              <a:t>&amp; other Outreach</a:t>
            </a:r>
            <a:endParaRPr lang="en-GB" sz="3600" b="1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347003" y="4301803"/>
            <a:ext cx="6934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Larry </a:t>
            </a:r>
            <a:r>
              <a:rPr lang="en-US" sz="2400" b="1" dirty="0" smtClean="0">
                <a:solidFill>
                  <a:srgbClr val="002060"/>
                </a:solidFill>
              </a:rPr>
              <a:t>Flynn, NOAA</a:t>
            </a: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2019 Annual Meeting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err="1" smtClean="0">
                <a:solidFill>
                  <a:srgbClr val="002060"/>
                </a:solidFill>
              </a:rPr>
              <a:t>Frascati</a:t>
            </a:r>
            <a:r>
              <a:rPr lang="en-US" sz="1600" dirty="0" smtClean="0">
                <a:solidFill>
                  <a:srgbClr val="002060"/>
                </a:solidFill>
              </a:rPr>
              <a:t> Italy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8 March 2019</a:t>
            </a:r>
          </a:p>
        </p:txBody>
      </p:sp>
    </p:spTree>
    <p:extLst>
      <p:ext uri="{BB962C8B-B14F-4D97-AF65-F5344CB8AC3E}">
        <p14:creationId xmlns:p14="http://schemas.microsoft.com/office/powerpoint/2010/main" val="1959411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and EP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323" y="1442524"/>
            <a:ext cx="8915400" cy="4612337"/>
          </a:xfrm>
        </p:spPr>
        <p:txBody>
          <a:bodyPr/>
          <a:lstStyle/>
          <a:p>
            <a:r>
              <a:rPr lang="en-US" sz="1600" dirty="0" smtClean="0"/>
              <a:t>Format GSICS Product Catalog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New format of Product Catalog </a:t>
            </a:r>
            <a:r>
              <a:rPr lang="en-US" sz="1600" dirty="0"/>
              <a:t>is available at </a:t>
            </a:r>
            <a:r>
              <a:rPr lang="en-US" sz="1600" dirty="0" smtClean="0"/>
              <a:t>          	https</a:t>
            </a:r>
            <a:r>
              <a:rPr lang="en-US" sz="1600" dirty="0"/>
              <a:t>://www.star.nesdis.noaa.gov/smcd/GCC/ProductCatalog.php</a:t>
            </a:r>
            <a:endParaRPr lang="en-US" sz="1600" dirty="0" smtClean="0"/>
          </a:p>
          <a:p>
            <a:r>
              <a:rPr lang="en-US" sz="1600" dirty="0" smtClean="0"/>
              <a:t>GPPA- Demo Phase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</a:t>
            </a:r>
            <a:r>
              <a:rPr lang="en-US" sz="1600" dirty="0" smtClean="0">
                <a:solidFill>
                  <a:srgbClr val="7030A0"/>
                </a:solidFill>
              </a:rPr>
              <a:t>New exceptions </a:t>
            </a:r>
            <a:r>
              <a:rPr lang="en-US" sz="1600" dirty="0" smtClean="0">
                <a:solidFill>
                  <a:srgbClr val="FF0000"/>
                </a:solidFill>
              </a:rPr>
              <a:t>a) </a:t>
            </a:r>
            <a:r>
              <a:rPr lang="en-US" sz="1600" dirty="0" smtClean="0">
                <a:solidFill>
                  <a:srgbClr val="7030A0"/>
                </a:solidFill>
              </a:rPr>
              <a:t>RAC files –single/multiple, applied to DCC product. </a:t>
            </a:r>
            <a:r>
              <a:rPr lang="en-US" sz="1600" dirty="0" smtClean="0">
                <a:solidFill>
                  <a:srgbClr val="FF0000"/>
                </a:solidFill>
              </a:rPr>
              <a:t>b)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             N20-CrIS and IASI-B need not yet GSICS references.</a:t>
            </a:r>
          </a:p>
          <a:p>
            <a:r>
              <a:rPr lang="en-US" sz="1600" dirty="0" smtClean="0"/>
              <a:t>GSICS Cloud, Internet and Wiki presence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           NOAA-GCC-GDWG &lt;-&gt; WMO need collaboration/cross visits to harmonize cloud meet future demands of data warehousing and publishing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GSICS  3-G and WIGOS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</a:t>
            </a:r>
            <a:r>
              <a:rPr lang="en-US" sz="1600" b="0" i="1" dirty="0" smtClean="0"/>
              <a:t>There has been increased collaboration between GNSS – GRUAN – GSICS. Within the WIGOS system this has made a highly positive impact contributing to vital validation activities of L1B Climate records and direct instrument monitoring particularly in the Microwave and IR wavelengths.</a:t>
            </a:r>
          </a:p>
          <a:p>
            <a:pPr marL="0" indent="0">
              <a:buNone/>
            </a:pPr>
            <a:r>
              <a:rPr lang="en-US" sz="1600" b="0" i="1" dirty="0" smtClean="0"/>
              <a:t>                         </a:t>
            </a:r>
            <a:r>
              <a:rPr lang="en-US" sz="1600" i="1" dirty="0" smtClean="0">
                <a:solidFill>
                  <a:srgbClr val="7030A0"/>
                </a:solidFill>
              </a:rPr>
              <a:t>We now have GSICS POC in GRUAN and GRUAN POC in GSICS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Should regular updates be provided to EP on 3G and WIGOS ?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Should we have a GSICS POC in WIGOS ?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977448"/>
            <a:ext cx="8915400" cy="12558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"The contents of this </a:t>
            </a:r>
            <a:r>
              <a:rPr lang="en-US" dirty="0" smtClean="0"/>
              <a:t>presentation are those of the authors and </a:t>
            </a:r>
            <a:r>
              <a:rPr lang="en-US" dirty="0"/>
              <a:t>do not necessarily reflect any position of the </a:t>
            </a:r>
            <a:r>
              <a:rPr lang="en-US" dirty="0" smtClean="0"/>
              <a:t>US</a:t>
            </a:r>
            <a:r>
              <a:rPr lang="en-US" dirty="0"/>
              <a:t> </a:t>
            </a:r>
            <a:r>
              <a:rPr lang="en-US" dirty="0" smtClean="0"/>
              <a:t>Government </a:t>
            </a:r>
            <a:r>
              <a:rPr lang="en-US" dirty="0"/>
              <a:t>or the National Oceanic and </a:t>
            </a:r>
            <a:r>
              <a:rPr lang="en-US" dirty="0" smtClean="0"/>
              <a:t>Atmospheric Administration."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Workshop for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7" y="1600204"/>
            <a:ext cx="9577136" cy="4525963"/>
          </a:xfrm>
        </p:spPr>
        <p:txBody>
          <a:bodyPr/>
          <a:lstStyle/>
          <a:p>
            <a:r>
              <a:rPr lang="en-US" dirty="0" smtClean="0"/>
              <a:t>Venue: International TOVS Study Conference (ITSC-22) Quebec,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/>
              <a:t>31 Oct to 6 Nov </a:t>
            </a:r>
            <a:r>
              <a:rPr lang="en-US" dirty="0" smtClean="0"/>
              <a:t>2019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://cimss.ssec.wisc.edu/itwg/itsc/itsc22/ITSC_22_First_Circular.pdf</a:t>
            </a:r>
            <a:endParaRPr lang="en-US" sz="2000" dirty="0"/>
          </a:p>
          <a:p>
            <a:r>
              <a:rPr lang="en-US" dirty="0" smtClean="0"/>
              <a:t>Format: Evening Workshop with approximately five talks and ample time for questions, discussions and feedback</a:t>
            </a:r>
          </a:p>
          <a:p>
            <a:r>
              <a:rPr lang="en-US" dirty="0" smtClean="0"/>
              <a:t>Support: GCC (Overview &amp; Access), GRWG (Methods &amp; Products), GDWG (Formats &amp; Tools)</a:t>
            </a:r>
          </a:p>
          <a:p>
            <a:r>
              <a:rPr lang="en-US" dirty="0" smtClean="0"/>
              <a:t>Outcome: Disseminate information, increase participation in GRWG and GDWG, increase product use, receive user requirements, and receive feedback on product content.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64580" y="5813659"/>
            <a:ext cx="1088435" cy="312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8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Proposal from EP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Hi </a:t>
            </a:r>
            <a:r>
              <a:rPr lang="en-US" b="0" dirty="0"/>
              <a:t>Liam and Vincent</a:t>
            </a:r>
            <a:r>
              <a:rPr lang="en-US" b="0" dirty="0" smtClean="0"/>
              <a:t>,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I was telling Larry that all the smart people interested in </a:t>
            </a:r>
            <a:r>
              <a:rPr lang="en-US" b="0" dirty="0" err="1"/>
              <a:t>intercalibration</a:t>
            </a:r>
            <a:r>
              <a:rPr lang="en-US" b="0" dirty="0"/>
              <a:t> and how it can be applied to various applications, including NWP, </a:t>
            </a:r>
            <a:r>
              <a:rPr lang="en-US" b="0" dirty="0" smtClean="0"/>
              <a:t>etc. </a:t>
            </a:r>
            <a:r>
              <a:rPr lang="en-US" b="0" dirty="0"/>
              <a:t>are at </a:t>
            </a:r>
            <a:r>
              <a:rPr lang="en-US" b="0" dirty="0" smtClean="0"/>
              <a:t>ITWG</a:t>
            </a:r>
            <a:r>
              <a:rPr lang="en-US" b="0" dirty="0"/>
              <a:t>.</a:t>
            </a:r>
            <a:r>
              <a:rPr lang="en-US" b="0" dirty="0" smtClean="0"/>
              <a:t> </a:t>
            </a:r>
            <a:r>
              <a:rPr lang="en-US" b="0" dirty="0"/>
              <a:t>I was really impressed by the evening workshop we had </a:t>
            </a:r>
            <a:r>
              <a:rPr lang="en-US" b="0" dirty="0" smtClean="0"/>
              <a:t>on</a:t>
            </a:r>
            <a:r>
              <a:rPr lang="en-US" b="0" dirty="0"/>
              <a:t> </a:t>
            </a:r>
            <a:r>
              <a:rPr lang="en-US" b="0" dirty="0" smtClean="0"/>
              <a:t>"</a:t>
            </a:r>
            <a:r>
              <a:rPr lang="en-US" b="0" dirty="0"/>
              <a:t>GAIA-CLIM workshop on satellite validation with NWP" </a:t>
            </a:r>
            <a:r>
              <a:rPr lang="en-US" b="0" dirty="0" smtClean="0"/>
              <a:t>at the Darmstadt </a:t>
            </a:r>
            <a:r>
              <a:rPr lang="en-US" b="0" dirty="0"/>
              <a:t>ITWG meeting.  The interaction and feedback were outstanding</a:t>
            </a:r>
            <a:r>
              <a:rPr lang="en-US" b="0" dirty="0" smtClean="0"/>
              <a:t>.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So can we do the same type of evening venue for GSICS</a:t>
            </a:r>
            <a:r>
              <a:rPr lang="en-US" b="0" dirty="0" smtClean="0"/>
              <a:t>?</a:t>
            </a: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Best, Mitch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9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6943"/>
            <a:ext cx="8915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Dear </a:t>
            </a:r>
            <a:r>
              <a:rPr lang="en-US" sz="2000" b="0" dirty="0"/>
              <a:t>Dr. </a:t>
            </a:r>
            <a:r>
              <a:rPr lang="en-US" sz="2000" b="0" dirty="0" err="1"/>
              <a:t>Gumley</a:t>
            </a:r>
            <a:r>
              <a:rPr lang="en-US" sz="2000" b="0" dirty="0"/>
              <a:t> and </a:t>
            </a:r>
            <a:r>
              <a:rPr lang="en-US" sz="2000" b="0" dirty="0" err="1"/>
              <a:t>Dr</a:t>
            </a:r>
            <a:r>
              <a:rPr lang="en-US" sz="2000" b="0" dirty="0"/>
              <a:t>,. </a:t>
            </a:r>
            <a:r>
              <a:rPr lang="en-US" sz="2000" b="0" dirty="0" err="1"/>
              <a:t>Guidard</a:t>
            </a:r>
            <a:r>
              <a:rPr lang="en-US" sz="2000" b="0" dirty="0" smtClean="0"/>
              <a:t>,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/>
              <a:t>I am writing in my capacity as Director of the Global Space-based Inter-Calibration System (GSICS) Coordination Center (GCC). </a:t>
            </a:r>
          </a:p>
          <a:p>
            <a:r>
              <a:rPr lang="en-US" sz="2000" b="0" dirty="0"/>
              <a:t>  https://www.star.nesdis.noaa.gov/smcd/GCC/index.php</a:t>
            </a:r>
          </a:p>
          <a:p>
            <a:pPr marL="0" indent="0">
              <a:buNone/>
            </a:pPr>
            <a:r>
              <a:rPr lang="en-US" sz="2000" b="0" dirty="0"/>
              <a:t>The GCC organizes annual workshops as outreach to potential users of the GSICS calibration products. </a:t>
            </a:r>
          </a:p>
          <a:p>
            <a:r>
              <a:rPr lang="en-US" sz="2000" b="0" dirty="0"/>
              <a:t>  https://www.star.nesdis.noaa.gov/smcd/GCC/ProductCatalog.php</a:t>
            </a:r>
          </a:p>
          <a:p>
            <a:pPr marL="0" indent="0">
              <a:buNone/>
            </a:pPr>
            <a:r>
              <a:rPr lang="en-US" sz="2000" b="0" dirty="0"/>
              <a:t>The products for visible and infrared sensors have progressed to point that we now have an </a:t>
            </a:r>
            <a:r>
              <a:rPr lang="en-US" sz="2000" b="0" dirty="0" err="1"/>
              <a:t>intercalibrated</a:t>
            </a:r>
            <a:r>
              <a:rPr lang="en-US" sz="2000" b="0" dirty="0"/>
              <a:t>, global GEO-Ring of sensors</a:t>
            </a:r>
            <a:r>
              <a:rPr lang="en-US" sz="2000" b="0" dirty="0" smtClean="0"/>
              <a:t>.</a:t>
            </a: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The Chair of the GSICS Execute Panel, Mitch Goldberg of NOAA, has directed the GCC to investigate organizing this year's Users Workshop as a component of the ITSC in Quebec as he recognizes that it is an excellent opportunity to reach many of our target users</a:t>
            </a:r>
            <a:r>
              <a:rPr lang="en-US" sz="2000" b="0" dirty="0" smtClean="0"/>
              <a:t>.</a:t>
            </a: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An example agenda with links to the talks from a past workshop is provided below. We would expect to have a smaller, more focused session for the ITSC but it shows the breadth of possible coverage</a:t>
            </a:r>
            <a:r>
              <a:rPr lang="en-US" sz="2000" b="0" dirty="0" smtClean="0"/>
              <a:t>.</a:t>
            </a: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Please let me know if you think a GSICS UW would be a good addition to this year's ITSC and, if so, how we should proceed to organize it</a:t>
            </a:r>
            <a:r>
              <a:rPr lang="en-US" sz="2000" b="0" dirty="0" smtClean="0"/>
              <a:t>.</a:t>
            </a: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Larry Flynn, GCC Director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13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2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95300" y="-3107956"/>
            <a:ext cx="11593879" cy="139422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Sorry, I forgot to let you know the 3 existing deliverables. I will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introduce them at my talk on Day-2 (agenda item#3s).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LEO L1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netCDF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(Source dataset)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1.Objective of the Deliverable (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why the Group/Subgroup/Community 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needs it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 GSICS agencies need to use reference LEO L1 subset for their GEO-LEO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collocation to generate GSICS inter-calibration products.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2.How it was created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provider (e.g. IASI L1C by EUMETSAT) creates and makes it available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the GSICS Collaboration Server based on user's requests.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How to use it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use the file as an input of inter-calibration of ATBD.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References: Publications, websites etc.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EUMETSAT GSICS Collaboration Server: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http://gsics.eumetsat.int/thredds/catalog.html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GEO-LEO-IR Collocation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netCDF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(Intermediate data)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1.Objective of the Deliverable (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why the Group/Subgroup/Community 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needs it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Input for deriving inter-calibration coefficients, which is mainly used by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producers of GSICS products, but may be useful for other users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2.How it was created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producers of GSICS Products (e.g. JMA)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How to use it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data are used by the producers to generate GSICS Correction. Other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users may want to replicate the process, or use them for their research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purpose.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References: Publications, websites etc.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Convention (template):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http://gsics.atmos.umd.edu/bin/view/Development/NetcdfConvention#Collocation_Data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(example of JMA's data):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http://gsics.eumetsat.int/thredds/jmaIntermediate.html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(Data transfer was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stopped in 2018 due to slow FTP connection: root causes are under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investigation)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SRF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netCDF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1.Objective of the Deliverable (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why the Group/Subgroup/Community 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needs it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support GSICS activities such as Lunar Calibration using GIRO (GSICS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Implementation of the ROLO model)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2.How it was created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GDWG Chair basically has created based on users' requests, but some users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also generate the files by themselves by referring the following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Convention or document.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How to use it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use as an input file to execute GIRO and other applications for GSICS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References: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Convention (document is attached on the page):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http://gsics.atmos.umd.edu/bin/view/Development/SrfNcdfConvention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Document for GIRO: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http://gsics.atmos.umd.edu/pub/Development/LunarWorkArea/GSICS_ROLO_HighLevDescript_IODefinition.pdf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085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471476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From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Toshi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In my presentation scheduled on Friday morning, I'm expecting the presentation from GRWG on the review of CIMO Guide Part III: Chapter 6: Calibration and validation.  Could you kindly invite someone from GRWG to give a talk?.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9:10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Toshi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Kurino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/ GRWG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WMO CIMO Guide Updating; PART III: Space-based observation 10c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By the way, WMO CIMO Guide is not a "static" document, but a "dynamic" "Rolling Review" Updating is expected.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It is not only an issue for reviewing the CIMO Guide Part III, but also all the following GSICS documents to be reviewed on regular basis.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 RD001: Introduction to GSICS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 RD002: Vision of GSICS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 RD003: Guide to GSICS Products and Services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 RD004: Terns of Reference of GCC, EP, GDWG and GRWG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 RD005: GSICS Service Specification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 RD006: GIRO and GLOD Dataset Usage Policy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I'd like to propose to implement such a function as an "editorial board" in GSICS for taking care of the related documents as "up-to-date".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hlinkClick r:id="rId2"/>
              </a:rPr>
              <a:t>https://library.wmo.int/index.php?lvl=notice_display&amp;id=19691#.XGGSTVxKiUk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 (Chapters 1-7)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hlinkClick r:id="rId3"/>
              </a:rPr>
              <a:t>http://library.wmo.int/opac/doc_num.php?explnum_id=3202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From Masaya,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Reviewing/updating the CIMO guide is an action assigned to GRWG Chair at  GSICS-EP last year (A.GRWG.20180601.18). The first review by a few GSICS  members (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Dohyoeng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Tim, Fred and I) was reported (by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Dohyeong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?) at WMO ET-SAT-12 last December. The reason why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Dohyeong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asked Tim/Fred/I only was we did not have time.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So discussing this topic with GSICS members would be a very good idea. I think using the latest version of the document would be good for Day-5 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discussion, but I am not sure whether the document you referred (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https://library.wmo.int/doc_num.php?explnum_id=3202) is the latest one or  not. I guess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Toshi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or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Dohyeong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knows about that.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From Ralph,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Some general comments from a MW perspective: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Section 6.1.4 -   Advanced research sensors such as GMI and AMSR (E and 2) have multiple calibration measurements internally so they can do non-linear calibrations.  Seems like a statement could be included on this.</a:t>
            </a:r>
            <a:b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Section 6.1.6 - For SNO, the criteria for matchups is also a function of the wavelengths and their weighting functions.  For example, the oxygen bands (less affected by the surface and atmosphere) can have looser matchup criteria than say surface influenced/window channels.  So their could be a (d) that includes impacts of surface state.</a:t>
            </a:r>
            <a:endParaRPr lang="en-US" b="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2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75408</TotalTime>
  <Words>597</Words>
  <Application>Microsoft Office PowerPoint</Application>
  <PresentationFormat>A4 Paper (210x297 mm)</PresentationFormat>
  <Paragraphs>79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Tahoma</vt:lpstr>
      <vt:lpstr>Times New Roman</vt:lpstr>
      <vt:lpstr>Office Theme</vt:lpstr>
      <vt:lpstr> 10.j.  Next GSICS Users Workshop  &amp; other Outreach</vt:lpstr>
      <vt:lpstr>Disclaimer</vt:lpstr>
      <vt:lpstr>Proposed Workshop for 2019</vt:lpstr>
      <vt:lpstr>Backup</vt:lpstr>
      <vt:lpstr> Proposal from EP Chair</vt:lpstr>
      <vt:lpstr>PowerPoint Presentation</vt:lpstr>
      <vt:lpstr>Deliverables</vt:lpstr>
      <vt:lpstr>PowerPoint Presentation</vt:lpstr>
      <vt:lpstr>PowerPoint Presentation</vt:lpstr>
      <vt:lpstr>Discussions and EP guidance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Lawrence Flynn</cp:lastModifiedBy>
  <cp:revision>2185</cp:revision>
  <cp:lastPrinted>2006-03-06T14:11:17Z</cp:lastPrinted>
  <dcterms:created xsi:type="dcterms:W3CDTF">2010-09-10T00:53:07Z</dcterms:created>
  <dcterms:modified xsi:type="dcterms:W3CDTF">2019-03-07T21:08:30Z</dcterms:modified>
</cp:coreProperties>
</file>