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08" r:id="rId2"/>
    <p:sldId id="866" r:id="rId3"/>
    <p:sldId id="868" r:id="rId4"/>
    <p:sldId id="867" r:id="rId5"/>
    <p:sldId id="409" r:id="rId6"/>
    <p:sldId id="411" r:id="rId7"/>
    <p:sldId id="869" r:id="rId8"/>
    <p:sldId id="430" r:id="rId9"/>
    <p:sldId id="420" r:id="rId10"/>
    <p:sldId id="433" r:id="rId11"/>
    <p:sldId id="416" r:id="rId12"/>
    <p:sldId id="426" r:id="rId13"/>
    <p:sldId id="417" r:id="rId14"/>
    <p:sldId id="870" r:id="rId15"/>
    <p:sldId id="425" r:id="rId16"/>
    <p:sldId id="435" r:id="rId17"/>
    <p:sldId id="427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3444"/>
    <a:srgbClr val="D75E2E"/>
    <a:srgbClr val="709937"/>
    <a:srgbClr val="FFAA4E"/>
    <a:srgbClr val="FF9831"/>
    <a:srgbClr val="AE2F17"/>
    <a:srgbClr val="D23719"/>
    <a:srgbClr val="96B525"/>
    <a:srgbClr val="D74D1D"/>
    <a:srgbClr val="B4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/>
    <p:restoredTop sz="93551" autoAdjust="0"/>
  </p:normalViewPr>
  <p:slideViewPr>
    <p:cSldViewPr snapToGrid="0">
      <p:cViewPr varScale="1">
        <p:scale>
          <a:sx n="101" d="100"/>
          <a:sy n="101" d="100"/>
        </p:scale>
        <p:origin x="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36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C29A0-E8C6-714C-B62F-26240F0157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99DB6-4E19-3344-9847-D628B35012E4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AB8E4-E817-A440-8BBA-ECD8CAFEDD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D60F9-9EB2-5D40-9870-855DE72AB2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8E262-D1E1-8541-9329-FC18C32D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C2D33D2-2398-084F-8B95-97676D1FF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84824"/>
            <a:ext cx="626605" cy="563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95733" cy="570971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9" y="1958446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6675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679385" y="6648982"/>
            <a:ext cx="2047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fld id="{3A79C0EC-7A53-674E-90D5-71DB5135B36A}" type="slidenum">
              <a:rPr lang="en-US" sz="10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1936" y="6594845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CLARREO</a:t>
            </a:r>
            <a:r>
              <a:rPr lang="en-US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Pathfinder, GSICS March 2019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 descr="nasa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" y="71702"/>
            <a:ext cx="623674" cy="5360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94272" y="75511"/>
            <a:ext cx="25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NASA Langley Research Center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95868" y="352510"/>
            <a:ext cx="7382932" cy="3098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605" y="6604001"/>
            <a:ext cx="8686798" cy="2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E662580-C3A9-6B4B-8301-57E61E0B6A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84824"/>
            <a:ext cx="626605" cy="5636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lr>
          <a:srgbClr val="950103"/>
        </a:buClr>
        <a:buSzPct val="75000"/>
        <a:buFont typeface="Wingdings" pitchFamily="-108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4163" algn="l" rtl="0" fontAlgn="base">
        <a:spcBef>
          <a:spcPct val="20000"/>
        </a:spcBef>
        <a:spcAft>
          <a:spcPct val="0"/>
        </a:spcAft>
        <a:buClr>
          <a:srgbClr val="270094"/>
        </a:buClr>
        <a:buSzPct val="65000"/>
        <a:buFont typeface="Wingdings" pitchFamily="-108" charset="2"/>
        <a:buChar char="Ø"/>
        <a:defRPr i="1">
          <a:solidFill>
            <a:schemeClr val="tx1"/>
          </a:solidFill>
          <a:latin typeface="+mn-lt"/>
          <a:ea typeface="ＭＳ Ｐゴシック" pitchFamily="-108" charset="-128"/>
        </a:defRPr>
      </a:lvl2pPr>
      <a:lvl3pPr marL="973138" indent="-228600" algn="l" rtl="0" fontAlgn="base">
        <a:spcBef>
          <a:spcPct val="20000"/>
        </a:spcBef>
        <a:spcAft>
          <a:spcPct val="0"/>
        </a:spcAft>
        <a:buClr>
          <a:srgbClr val="359E11"/>
        </a:buClr>
        <a:buSzPct val="75000"/>
        <a:buFont typeface="Wingdings" pitchFamily="-108" charset="2"/>
        <a:buChar char="Ø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371600" indent="-284163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400">
          <a:solidFill>
            <a:schemeClr val="tx1"/>
          </a:solidFill>
          <a:latin typeface="+mn-lt"/>
          <a:ea typeface="ＭＳ Ｐゴシック" pitchFamily="-108" charset="-128"/>
        </a:defRPr>
      </a:lvl4pPr>
      <a:lvl5pPr marL="16573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5pPr>
      <a:lvl6pPr marL="21145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6pPr>
      <a:lvl7pPr marL="25717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7pPr>
      <a:lvl8pPr marL="30289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8pPr>
      <a:lvl9pPr marL="34861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093" y="559334"/>
            <a:ext cx="551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CLARREO Pathfinder Inter-calibration:</a:t>
            </a:r>
          </a:p>
          <a:p>
            <a:pPr algn="ctr"/>
            <a:r>
              <a:rPr lang="en-US" sz="200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Requirements and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83" y="2666274"/>
            <a:ext cx="4116973" cy="3703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005" y="1507867"/>
            <a:ext cx="5702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CLARREO Pathfinder Inter-Calibration Team</a:t>
            </a: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Presented by D.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Doelling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, NASA LARC</a:t>
            </a:r>
          </a:p>
        </p:txBody>
      </p:sp>
    </p:spTree>
    <p:extLst>
      <p:ext uri="{BB962C8B-B14F-4D97-AF65-F5344CB8AC3E}">
        <p14:creationId xmlns:p14="http://schemas.microsoft.com/office/powerpoint/2010/main" val="65971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BEBB-C615-1948-9CE7-1FA7DEA9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05" y="462824"/>
            <a:ext cx="8195733" cy="570971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Inter-calibration Sampling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D099-5A51-1D4A-80E4-44A664974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5" y="1087268"/>
            <a:ext cx="3596617" cy="432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24D3F7-F220-1A49-8F65-BE7C01FB02CC}"/>
              </a:ext>
            </a:extLst>
          </p:cNvPr>
          <p:cNvSpPr txBox="1"/>
          <p:nvPr/>
        </p:nvSpPr>
        <p:spPr>
          <a:xfrm>
            <a:off x="4859256" y="1212323"/>
            <a:ext cx="338060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Simulation ISS ELC-1 Site 3: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 minutes time matching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Instrument field-of-regard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Instrument FOV = 10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Instrument FOV obscuration = 0%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Event duration &gt; 30 seconds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SZA &lt; 75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 good events = 1163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080FD-64AC-F040-8F4B-1D816AE65C87}"/>
              </a:ext>
            </a:extLst>
          </p:cNvPr>
          <p:cNvSpPr txBox="1"/>
          <p:nvPr/>
        </p:nvSpPr>
        <p:spPr>
          <a:xfrm>
            <a:off x="4859256" y="3165928"/>
            <a:ext cx="2317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VIIRS: </a:t>
            </a:r>
          </a:p>
          <a:p>
            <a:r>
              <a:rPr lang="en-US" sz="1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100 samples every 5 sec</a:t>
            </a:r>
          </a:p>
          <a:p>
            <a:r>
              <a:rPr lang="en-US" sz="1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(IC 10 km samples)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E32C7-D2B0-2A4F-9252-7AECFAB41423}"/>
              </a:ext>
            </a:extLst>
          </p:cNvPr>
          <p:cNvSpPr txBox="1"/>
          <p:nvPr/>
        </p:nvSpPr>
        <p:spPr>
          <a:xfrm>
            <a:off x="4859256" y="4070640"/>
            <a:ext cx="2228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 Rounded MT Bold"/>
                <a:cs typeface="Arial Rounded MT Bold"/>
              </a:rPr>
              <a:t>CERES: </a:t>
            </a:r>
          </a:p>
          <a:p>
            <a:r>
              <a:rPr lang="en-US" sz="1400" dirty="0">
                <a:solidFill>
                  <a:srgbClr val="0000FF"/>
                </a:solidFill>
                <a:latin typeface="Arial Rounded MT Bold"/>
                <a:cs typeface="Arial Rounded MT Bold"/>
              </a:rPr>
              <a:t>3 FOVs every 5 sec </a:t>
            </a:r>
          </a:p>
          <a:p>
            <a:r>
              <a:rPr lang="en-US" sz="1400" dirty="0">
                <a:solidFill>
                  <a:srgbClr val="0000FF"/>
                </a:solidFill>
                <a:latin typeface="Arial Rounded MT Bold"/>
                <a:cs typeface="Arial Rounded MT Bold"/>
              </a:rPr>
              <a:t>(conservative estimate)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E4037-35E9-1F43-B3E9-AD9E3275D666}"/>
              </a:ext>
            </a:extLst>
          </p:cNvPr>
          <p:cNvSpPr txBox="1"/>
          <p:nvPr/>
        </p:nvSpPr>
        <p:spPr>
          <a:xfrm>
            <a:off x="4859256" y="4913462"/>
            <a:ext cx="367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  <a:latin typeface="Arial Rounded MT Bold"/>
                <a:cs typeface="Arial Rounded MT Bold"/>
              </a:rPr>
              <a:t>Margin: 44% for inter-calibration </a:t>
            </a:r>
          </a:p>
          <a:p>
            <a:r>
              <a:rPr lang="en-US" sz="1400" dirty="0">
                <a:solidFill>
                  <a:srgbClr val="800000"/>
                </a:solidFill>
                <a:latin typeface="Arial Rounded MT Bold"/>
                <a:cs typeface="Arial Rounded MT Bold"/>
              </a:rPr>
              <a:t>operations not-available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2834A8-B12C-C146-A923-5E42CF8DB60C}"/>
              </a:ext>
            </a:extLst>
          </p:cNvPr>
          <p:cNvSpPr/>
          <p:nvPr/>
        </p:nvSpPr>
        <p:spPr>
          <a:xfrm>
            <a:off x="486610" y="5689872"/>
            <a:ext cx="7951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CERES: requires 10 scan angle bins with 500 inter-calibration samples each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VIIRS: requires 10 scan angle bins with degree of polarization polarization &lt; 0.1 </a:t>
            </a:r>
          </a:p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           500 inter-calibration samples each (factor of 4 due to low DOP)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81877-B733-2E41-B17D-FFCB6D55287D}"/>
              </a:ext>
            </a:extLst>
          </p:cNvPr>
          <p:cNvSpPr txBox="1"/>
          <p:nvPr/>
        </p:nvSpPr>
        <p:spPr>
          <a:xfrm>
            <a:off x="1221746" y="3288895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Required Sampling Monthly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EFE2C-A1AB-754E-99D0-8F3DBA79698B}"/>
              </a:ext>
            </a:extLst>
          </p:cNvPr>
          <p:cNvSpPr txBox="1"/>
          <p:nvPr/>
        </p:nvSpPr>
        <p:spPr>
          <a:xfrm>
            <a:off x="1221745" y="4583774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Required Sampling Monthly</a:t>
            </a:r>
          </a:p>
        </p:txBody>
      </p:sp>
    </p:spTree>
    <p:extLst>
      <p:ext uri="{BB962C8B-B14F-4D97-AF65-F5344CB8AC3E}">
        <p14:creationId xmlns:p14="http://schemas.microsoft.com/office/powerpoint/2010/main" val="386840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688975" y="408725"/>
            <a:ext cx="6678613" cy="423751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Opportunity: GEO imagers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5429" y="951161"/>
            <a:ext cx="2978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200" i="1" dirty="0" err="1">
                <a:solidFill>
                  <a:srgbClr val="709937"/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i="1" dirty="0">
                <a:solidFill>
                  <a:srgbClr val="709937"/>
                </a:solidFill>
                <a:latin typeface="Arial Rounded MT Bold"/>
                <a:cs typeface="Arial Rounded MT Bold"/>
              </a:rPr>
              <a:t> et al.,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1" y="1256227"/>
            <a:ext cx="4873752" cy="2145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55405" y="4516028"/>
            <a:ext cx="2978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Sampling example: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 days for GOES 75 W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(from ISS orbit)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5069" y="1242061"/>
            <a:ext cx="2978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933444"/>
                </a:solidFill>
                <a:latin typeface="Arial Rounded MT Bold"/>
                <a:cs typeface="Arial Rounded MT Bold"/>
              </a:rPr>
              <a:t>     SENSORS: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GEO imagers (TBD):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- NOAA ABI on GOES-16 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- EUMETSAT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- ESA GERB 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A6ED8-62C6-9042-ACD3-9FB40C38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09" y="3671108"/>
            <a:ext cx="5198408" cy="24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688975" y="408725"/>
            <a:ext cx="7284593" cy="423751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Opportunity: Lunar Reflectance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509" y="900158"/>
            <a:ext cx="64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933444"/>
                </a:solidFill>
                <a:latin typeface="Arial Rounded MT Bold"/>
                <a:cs typeface="Arial Rounded MT Bold"/>
              </a:rPr>
              <a:t>     CALIBRATION TARGET:</a:t>
            </a:r>
            <a:endParaRPr lang="en-US" sz="16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Moon: improve accuracy of lunar spectral reflectance</a:t>
            </a:r>
          </a:p>
        </p:txBody>
      </p:sp>
      <p:pic>
        <p:nvPicPr>
          <p:cNvPr id="12" name="Picture 11" descr="cpf_sun_mo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9" y="1640306"/>
            <a:ext cx="3735670" cy="2555198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421303" y="4553999"/>
            <a:ext cx="37450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NOTE: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ARCSTONE is a parallel project funded by the NASA ESTO to calibrate Lunar spectral reflectance from space with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cubesat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implementation.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Currently at TRL3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Expected TRL5 in September 2019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768" y="1728540"/>
            <a:ext cx="3691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  <a:sym typeface="Symbol" pitchFamily="18" charset="2"/>
              </a:rPr>
              <a:t>Reflectance of Lunar surface stable to &lt; 10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  <a:sym typeface="Symbol" pitchFamily="18" charset="2"/>
              </a:rPr>
              <a:t>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46E02-4930-2244-B4F5-55D0DE414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50" y="2105384"/>
            <a:ext cx="4232383" cy="3762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7FF5A-F694-6542-943C-4E50AC85CA13}"/>
              </a:ext>
            </a:extLst>
          </p:cNvPr>
          <p:cNvSpPr txBox="1"/>
          <p:nvPr/>
        </p:nvSpPr>
        <p:spPr>
          <a:xfrm>
            <a:off x="4625650" y="5591334"/>
            <a:ext cx="142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D75E2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© 2019, C. Lukashin</a:t>
            </a:r>
            <a:endParaRPr lang="en-US" sz="1000" dirty="0">
              <a:solidFill>
                <a:srgbClr val="D75E2E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975" y="976124"/>
            <a:ext cx="7832031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C.M., and P.W.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2012: “Analysis of opportunities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between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two spacecraft,” Advances in Engineering Research Vol. 1, Chapter 13, Edited: V.M.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Petrova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Nova Science Publishers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Hauppauge, NY, pp. 409 - 436.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Lukashin, C., B.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D. F. Young, K.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Z. Jin, and W. Sun, 2013: “Uncertainty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estimates for imager reference inter-calibration with CLARREO reflected solar spectrometer,” </a:t>
            </a:r>
          </a:p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IEEE Trans. on Geo. and Rem. Sensing, special issue on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of satellite instruments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51, n. 3, pp. 1425 – 1436.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 M., C. Lukashin, P. 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G. Kopp, K.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B.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and D.F. Young,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2014a: “CLARREO Approach for Reference Inter-Calibration of Reflected Solar Sensors: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On-Orbit Data Matching and Sampling,"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IEEE TGRS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v. 52, 10, pp. 6762 - 6774.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 M., C. Lukashin, P. 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D.F. Young, B.A.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K.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and G.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Kopp, 2014b, “Opportunities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Radiometric Sensors from International Space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Station,”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J. of Atm.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Oce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 Tech.,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DOI: 10.1175/JTECH-D-13-00163.1.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Wu, A., X.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Xiong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Z. Jin, C. Lukashin, B.N.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Wenny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J.J. Butler, 2015: “Sensitivity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Uncertainty of the CLARREO Reflected Solar Spectrometer Features,” IEEE TGRS, v. 53, 4741 - 4751,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10.1109/TGRS.2015.2409030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Sun W., C. Lukashin, and 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Goldin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2015: “Modeling polarized solar radiation for CLARREO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 applications: Validation with PARASOL data,"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J. Quant.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Spectrosc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Radiat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.,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v. 150, pp. 121 - 133.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Sun, W., R.R. Baize, C. Lukashin, and Y. Hu, 2015: “Deriving polarization properties of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desert-reflected solar spectra with PARASOL data,”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Atmos. Chem. Phys.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15, 7725 - 7734,</a:t>
            </a:r>
          </a:p>
          <a:p>
            <a:r>
              <a:rPr lang="fr-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doi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: 10.5194/acp-15-7725-2015.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88975" y="430634"/>
            <a:ext cx="6678613" cy="446617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CLARREO Inter-Calibration: Key Publications</a:t>
            </a:r>
          </a:p>
        </p:txBody>
      </p:sp>
    </p:spTree>
    <p:extLst>
      <p:ext uri="{BB962C8B-B14F-4D97-AF65-F5344CB8AC3E}">
        <p14:creationId xmlns:p14="http://schemas.microsoft.com/office/powerpoint/2010/main" val="168710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92175" y="2729334"/>
            <a:ext cx="6678613" cy="446617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ctr"/>
            <a:r>
              <a:rPr lang="en-US" altLang="en-US" sz="2000" b="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3835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BEBB-C615-1948-9CE7-1FA7DEA9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32405"/>
            <a:ext cx="8195733" cy="570971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CPF/CERES Inter-calibration: Data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B690D9-B703-B54C-A043-83A6C085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02271"/>
              </p:ext>
            </p:extLst>
          </p:nvPr>
        </p:nvGraphicFramePr>
        <p:xfrm>
          <a:off x="776546" y="2472798"/>
          <a:ext cx="7873999" cy="35202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Contents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Resolution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Granule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91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CPF/CERES Level-1B Data Product</a:t>
                      </a:r>
                    </a:p>
                    <a:p>
                      <a:endParaRPr lang="en-US" sz="9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Calibrated and geo-located CPF observations matched on orbit to the CERES data: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Spectral reflectance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Spectral radiance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Uncertainties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Geolocation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Full spectral resolution</a:t>
                      </a:r>
                    </a:p>
                    <a:p>
                      <a:r>
                        <a:rPr lang="en-US" sz="1000" baseline="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Spatial resolution at 0.5 km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Each granule contains single CPF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inter-calibration</a:t>
                      </a: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event (TBD)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28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CPF/CERES Level-4</a:t>
                      </a:r>
                      <a:r>
                        <a:rPr lang="en-US" sz="900" baseline="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Data </a:t>
                      </a:r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Products</a:t>
                      </a:r>
                      <a:endParaRPr lang="en-US" sz="900" baseline="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Matched CERES footprint geolocation and radiance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CPF radiance convolved over CERES PSF for all matched CERES footprints.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Cloud and Aerosol data from CERES SSF.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PCTRM Broadband SW</a:t>
                      </a:r>
                      <a:r>
                        <a:rPr lang="ru-RU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corrections in UV and NIR)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Angular broadband SW correction (TBD)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CPF Level-1B data spatially convolved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over CERES FOV’s PSF (about 2.6</a:t>
                      </a:r>
                      <a:r>
                        <a:rPr lang="en-US" sz="1000" kern="1200" baseline="300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o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)</a:t>
                      </a:r>
                    </a:p>
                    <a:p>
                      <a:endParaRPr lang="en-US" sz="1000" kern="1200" baseline="0" dirty="0">
                        <a:solidFill>
                          <a:srgbClr val="404040"/>
                        </a:solidFill>
                        <a:effectLst/>
                        <a:latin typeface="Arial Rounded MT Bold"/>
                        <a:ea typeface="+mn-ea"/>
                        <a:cs typeface="Arial Rounded MT Bold"/>
                      </a:endParaRPr>
                    </a:p>
                    <a:p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Integrated SW broadband radiance </a:t>
                      </a:r>
                    </a:p>
                    <a:p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(from 200 nm to 5000 nm)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Each granule contains single CPF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inter-calibration</a:t>
                      </a: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event (TBD)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  <a:p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11232E-3167-1748-80FB-7C6A6D045F18}"/>
              </a:ext>
            </a:extLst>
          </p:cNvPr>
          <p:cNvSpPr txBox="1"/>
          <p:nvPr/>
        </p:nvSpPr>
        <p:spPr>
          <a:xfrm>
            <a:off x="714375" y="1675581"/>
            <a:ext cx="799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9937"/>
                </a:solidFill>
                <a:latin typeface="Arial Rounded MT Bold"/>
                <a:cs typeface="Arial Rounded MT Bold"/>
              </a:rPr>
              <a:t>Note: Current CERES SSF product contains 50% of footprints (to reduce data volume)</a:t>
            </a:r>
          </a:p>
          <a:p>
            <a:r>
              <a:rPr lang="en-US" sz="1400" i="1" dirty="0">
                <a:solidFill>
                  <a:srgbClr val="709937"/>
                </a:solidFill>
                <a:latin typeface="Arial Rounded MT Bold"/>
                <a:cs typeface="Arial Rounded MT Bold"/>
              </a:rPr>
              <a:t>           Request the CERES team to process 100% of footprints for the CPF inter-calibration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22FDB-31F2-8647-B719-A38C9F1AF5C7}"/>
              </a:ext>
            </a:extLst>
          </p:cNvPr>
          <p:cNvSpPr txBox="1"/>
          <p:nvPr/>
        </p:nvSpPr>
        <p:spPr>
          <a:xfrm>
            <a:off x="714375" y="1063030"/>
            <a:ext cx="565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External data dependency: CERES SSF data product </a:t>
            </a:r>
          </a:p>
        </p:txBody>
      </p:sp>
    </p:spTree>
    <p:extLst>
      <p:ext uri="{BB962C8B-B14F-4D97-AF65-F5344CB8AC3E}">
        <p14:creationId xmlns:p14="http://schemas.microsoft.com/office/powerpoint/2010/main" val="101968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BEBB-C615-1948-9CE7-1FA7DEA9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7" y="429285"/>
            <a:ext cx="8195733" cy="570971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CPF/VIIRS Inter-calibration: Data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41DD3-DCA3-294D-A8DF-FA35A86AACD2}"/>
              </a:ext>
            </a:extLst>
          </p:cNvPr>
          <p:cNvSpPr txBox="1"/>
          <p:nvPr/>
        </p:nvSpPr>
        <p:spPr>
          <a:xfrm>
            <a:off x="829054" y="1153023"/>
            <a:ext cx="645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External data dependency: VIIRS Level-1B and Level-2 data products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reflectances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cloud mask, cloud parameters, aerosol parameters)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E128-4AA9-4244-9B47-AB4F95ED48A8}"/>
              </a:ext>
            </a:extLst>
          </p:cNvPr>
          <p:cNvSpPr txBox="1"/>
          <p:nvPr/>
        </p:nvSpPr>
        <p:spPr>
          <a:xfrm>
            <a:off x="1124059" y="1862437"/>
            <a:ext cx="767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  <a:latin typeface="Arial Rounded MT Bold"/>
                <a:cs typeface="Arial Rounded MT Bold"/>
              </a:rPr>
              <a:t>Note: The VIIRS Level-2 Clouds NASA data products are not operational yet (CPF-SER-015 by Y. </a:t>
            </a:r>
            <a:r>
              <a:rPr lang="en-US" sz="1200" i="1" dirty="0" err="1">
                <a:solidFill>
                  <a:srgbClr val="00B050"/>
                </a:solidFill>
                <a:latin typeface="Arial Rounded MT Bold"/>
                <a:cs typeface="Arial Rounded MT Bold"/>
              </a:rPr>
              <a:t>Shea</a:t>
            </a:r>
            <a:r>
              <a:rPr lang="en-US" sz="1200" i="1" dirty="0">
                <a:solidFill>
                  <a:srgbClr val="00B050"/>
                </a:solidFill>
                <a:latin typeface="Arial Rounded MT Bold"/>
                <a:cs typeface="Arial Rounded MT Bold"/>
              </a:rPr>
              <a:t>)</a:t>
            </a:r>
          </a:p>
          <a:p>
            <a:r>
              <a:rPr lang="en-US" sz="1200" i="1" dirty="0">
                <a:solidFill>
                  <a:srgbClr val="00B050"/>
                </a:solidFill>
                <a:latin typeface="Arial Rounded MT Bold"/>
                <a:cs typeface="Arial Rounded MT Bold"/>
              </a:rPr>
              <a:t>           The VIIRS Level-2  Aerosol NASA data products start to be produced.</a:t>
            </a:r>
          </a:p>
          <a:p>
            <a:r>
              <a:rPr lang="en-US" sz="1200" i="1" dirty="0">
                <a:solidFill>
                  <a:srgbClr val="00B050"/>
                </a:solidFill>
                <a:latin typeface="Arial Rounded MT Bold"/>
                <a:cs typeface="Arial Rounded MT Bold"/>
              </a:rPr>
              <a:t>           Current path forward is to use MODIS/Aqua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BA09C5-799C-464D-9BC9-EC4FAAAA25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6775" y="2661535"/>
          <a:ext cx="7873999" cy="35484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Contents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Resolution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04040"/>
                          </a:solidFill>
                        </a:rPr>
                        <a:t>Granule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91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CPF/VIIRS Level-1B Data Product</a:t>
                      </a:r>
                    </a:p>
                    <a:p>
                      <a:endParaRPr lang="en-US" sz="9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Calibrated and geo-located CPF observations matched on orbit to the VIIRS data: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Spectral reflectance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Spectral radiance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Uncertainties</a:t>
                      </a:r>
                    </a:p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Geolocation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Full spectral resolution</a:t>
                      </a:r>
                    </a:p>
                    <a:p>
                      <a:r>
                        <a:rPr lang="en-US" sz="1000" baseline="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Spatial resolution at 0.5 km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Each granule contains single CPF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inter-calibration</a:t>
                      </a: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event (TBD)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28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CPF/VIIRS Level-4</a:t>
                      </a:r>
                      <a:r>
                        <a:rPr lang="en-US" sz="900" baseline="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Data </a:t>
                      </a:r>
                      <a:r>
                        <a:rPr lang="en-US" sz="9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Products</a:t>
                      </a:r>
                      <a:endParaRPr lang="en-US" sz="900" baseline="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CPF/VIIRS inter-calibration samples geolocation.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CPF/VIIRS reflectance convolved over sample PSF.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CPF reflectance spectrally convolved over VIIRS RSRs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Cloud and Aerosol data from VIIRS Level-2 products.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Angular narrowband corrections (TBD)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- Polarization estimates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CPF Level-1B data spatially convolved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over CPF/VIIRS PSF (about 10 km)</a:t>
                      </a:r>
                    </a:p>
                    <a:p>
                      <a:endParaRPr lang="en-US" sz="1000" kern="1200" baseline="0" dirty="0">
                        <a:solidFill>
                          <a:srgbClr val="404040"/>
                        </a:solidFill>
                        <a:effectLst/>
                        <a:latin typeface="Arial Rounded MT Bold"/>
                        <a:ea typeface="+mn-ea"/>
                        <a:cs typeface="Arial Rounded MT Bold"/>
                      </a:endParaRPr>
                    </a:p>
                    <a:p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Convolved reflectance over VIIRS RSRs</a:t>
                      </a:r>
                    </a:p>
                    <a:p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(multi-spectral)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Each granule contains single CPF</a:t>
                      </a:r>
                      <a:r>
                        <a:rPr lang="en-US" sz="1000" kern="1200" baseline="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inter-calibration</a:t>
                      </a:r>
                      <a:r>
                        <a:rPr lang="en-US" sz="1000" kern="1200" dirty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event (TBD)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  <a:p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3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715723" y="396875"/>
            <a:ext cx="7956790" cy="431800"/>
          </a:xfrm>
        </p:spPr>
        <p:txBody>
          <a:bodyPr/>
          <a:lstStyle/>
          <a:p>
            <a:r>
              <a:rPr lang="en-US" altLang="en-US" sz="2000" b="0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Inter-Calibration: Current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723" y="980766"/>
            <a:ext cx="6969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/>
                <a:cs typeface="Arial Rounded MT Bold"/>
              </a:rPr>
              <a:t>CLARREO Pathfinder Phase-B work: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Refining inter-calibration planning and sampling: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Orbital prediction and pointing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ISS-related algorithms, obscuration, impact on pointing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Definition of event priority and planning cycle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Continue inter-calibration sampling studies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Definition of data products 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PCRTM-based algorithms for angular and broadband modeling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Data product simulation for selected inter-calibration events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ATBD draft including: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Required data inputs and interfaces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Uncertainty budget for VIIRS inter-calibration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Uncertainty budget for CERES inter-calibration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Theoretical and empirical PDM development and validation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PDM application software prototype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Coordination with DMT on algorithms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9832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71240" y="325149"/>
            <a:ext cx="7530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CLARREO Pathfinder: Baseline Mission Objectives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4" y="1741379"/>
            <a:ext cx="5011614" cy="342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70" y="1741379"/>
            <a:ext cx="3874575" cy="3428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864" y="51800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#1: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Demonstrate the ability to conduct, on orbit, SI-Traceable calibration of measured scene spectral reflectance with an advanced accuracy over current on-orbit sensors using a reflected solar spectrometer flying on the International Space Station.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5970" y="5180040"/>
            <a:ext cx="387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#2: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Demonstrate the ability to use that improved accuracy to serve as an in orbit reference spectrometer for advanced inter-calibration of other key satellite sensors across the reflected solar spectrum (350-2300 nm).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22" y="1372047"/>
            <a:ext cx="4672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high accuracy SI-Traceable Calibration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480" y="1372046"/>
            <a:ext cx="376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Inter-Calibration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40274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798705" y="415196"/>
            <a:ext cx="7151158" cy="439850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Requirements &amp;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D42BC2-AC8D-6A4C-9CCD-1F9AFC2B09F6}"/>
              </a:ext>
            </a:extLst>
          </p:cNvPr>
          <p:cNvSpPr/>
          <p:nvPr/>
        </p:nvSpPr>
        <p:spPr>
          <a:xfrm>
            <a:off x="798705" y="1149470"/>
            <a:ext cx="7955626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v"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CLARREO Pathfinder will demonstrate essential technologies for high-accuracy measurement and inter-calibration within reflected solar spectral range:</a:t>
            </a:r>
          </a:p>
          <a:p>
            <a:pPr marL="628650" lvl="1" indent="-171450"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Aligned with ESAS 2017 funding of radiance inter-calibration being a targeted observable, and ESAS 2007 Tier-1 CLARREO mission</a:t>
            </a:r>
          </a:p>
          <a:p>
            <a:pPr marL="628650" lvl="1" indent="-171450"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Demonstrate on orbit, high accuracy, SI-Traceable calibration for measurement of Earth solar reflectance –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4 to 8 times more accurate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than current best available sensors on orbit.</a:t>
            </a:r>
          </a:p>
          <a:p>
            <a:pPr marL="628650" lvl="1" indent="-171450"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Demonstrate ability to transfer this calibration to other on-orbit assets (VIIRS, CERES, and other assets as opportunities)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77"/>
            </a:endParaRP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Reflected Solar (RS) Spectrometer, launched to the International Space Station (ISS)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Category 3 / Class D Mission, nominal 1-year mission life + 1 year science data analysis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Targeted for launch to ISS in early CY2023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Current status: Phase-B</a:t>
            </a:r>
          </a:p>
        </p:txBody>
      </p:sp>
    </p:spTree>
    <p:extLst>
      <p:ext uri="{BB962C8B-B14F-4D97-AF65-F5344CB8AC3E}">
        <p14:creationId xmlns:p14="http://schemas.microsoft.com/office/powerpoint/2010/main" val="274382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2935" y="281262"/>
            <a:ext cx="7542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CLARREO Pathfinder Mission Requirements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97319"/>
              </p:ext>
            </p:extLst>
          </p:nvPr>
        </p:nvGraphicFramePr>
        <p:xfrm>
          <a:off x="135731" y="1006231"/>
          <a:ext cx="8872539" cy="3418840"/>
        </p:xfrm>
        <a:graphic>
          <a:graphicData uri="http://schemas.openxmlformats.org/drawingml/2006/table">
            <a:tbl>
              <a:tblPr firstRow="1" bandRow="1"/>
              <a:tblGrid>
                <a:gridCol w="554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Measurement Uncertainty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Demonstration Parameter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Requirement*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Threshold Requirement**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/>
                        <a:t>Spectrally-Resolved</a:t>
                      </a:r>
                      <a:r>
                        <a:rPr lang="en-US" sz="1600" b="1" baseline="0" dirty="0"/>
                        <a:t> Earth Reflectance (350 – 2300 nm):</a:t>
                      </a:r>
                      <a:br>
                        <a:rPr lang="en-US" sz="1600" b="1" baseline="0" dirty="0"/>
                      </a:br>
                      <a:r>
                        <a:rPr lang="en-US" sz="1600" b="0" baseline="0" dirty="0"/>
                        <a:t>SI-Traceable, referenced to spectral solar irradiance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≤ 0.3%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≤ 0.6%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/>
                        <a:t>Spectrally</a:t>
                      </a:r>
                      <a:r>
                        <a:rPr lang="en-US" sz="1600" b="1" baseline="0" dirty="0"/>
                        <a:t>-Integrated Earth Reflectance (350 – 2300 </a:t>
                      </a:r>
                      <a:r>
                        <a:rPr lang="en-US" sz="1600" b="1" baseline="0"/>
                        <a:t>nm):</a:t>
                      </a:r>
                      <a:br>
                        <a:rPr lang="en-US" sz="1600" b="1" baseline="0"/>
                      </a:br>
                      <a:r>
                        <a:rPr lang="en-US" sz="1600" b="0" baseline="0"/>
                        <a:t>SI-traceable broadband (350 - 2300 nm) spectrally-integrated Earth reflectance with spectral accuracy weighted using global average Earth spectrally reflected energy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≤ 0.3%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≤ 0.6%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On-Orbit Inter-Calibration***: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Demonstrate the ability to Inter-Calibrate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with CERES/RBI short wave channel and VIIRS reflectance bands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≤ 0.3%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≤ 0.6% (k = 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1461" y="4761559"/>
            <a:ext cx="8872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  *Baseline requirement is within a factor of 2 of full CLARREO Tier-1 Decadal Survey Mission</a:t>
            </a:r>
            <a:br>
              <a:rPr lang="en-US" sz="1600" i="1" dirty="0">
                <a:solidFill>
                  <a:prstClr val="black"/>
                </a:solidFill>
                <a:latin typeface="Calibri"/>
              </a:rPr>
            </a:br>
            <a:r>
              <a:rPr lang="en-US" sz="1600" i="1" dirty="0">
                <a:solidFill>
                  <a:prstClr val="black"/>
                </a:solidFill>
                <a:latin typeface="Calibri"/>
              </a:rPr>
              <a:t>    Requirements</a:t>
            </a:r>
          </a:p>
          <a:p>
            <a:pPr marL="0" lvl="1"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**Threshold requirement is a factor of 2 (CERES) to 4 (VIIRS) better than current</a:t>
            </a:r>
            <a:br>
              <a:rPr lang="en-US" sz="1600" i="1" dirty="0">
                <a:solidFill>
                  <a:prstClr val="black"/>
                </a:solidFill>
                <a:latin typeface="Calibri"/>
              </a:rPr>
            </a:br>
            <a:r>
              <a:rPr lang="en-US" sz="1600" i="1" dirty="0">
                <a:solidFill>
                  <a:prstClr val="black"/>
                </a:solidFill>
                <a:latin typeface="Calibri"/>
              </a:rPr>
              <a:t>    capabilities.</a:t>
            </a:r>
          </a:p>
          <a:p>
            <a:pPr marL="0" lvl="1">
              <a:spcAft>
                <a:spcPts val="600"/>
              </a:spcAft>
            </a:pPr>
            <a:r>
              <a:rPr lang="en-US" sz="1600" i="1" dirty="0">
                <a:solidFill>
                  <a:srgbClr val="FF0000"/>
                </a:solidFill>
                <a:latin typeface="Calibri"/>
              </a:rPr>
              <a:t>***Inter-calibration uncertainty are contributions from data matching noise</a:t>
            </a:r>
          </a:p>
        </p:txBody>
      </p:sp>
    </p:spTree>
    <p:extLst>
      <p:ext uri="{BB962C8B-B14F-4D97-AF65-F5344CB8AC3E}">
        <p14:creationId xmlns:p14="http://schemas.microsoft.com/office/powerpoint/2010/main" val="57739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798705" y="415196"/>
            <a:ext cx="7151158" cy="439850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CLARREO Pathfinder Instrument: </a:t>
            </a:r>
            <a:r>
              <a:rPr lang="en-US" altLang="en-US" sz="2000" kern="0" dirty="0" err="1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HySICS</a:t>
            </a:r>
            <a:r>
              <a:rPr lang="en-US" altLang="en-US" sz="200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 / LASP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83576FE-9422-4F4A-BC2F-F8542207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19" y="995530"/>
            <a:ext cx="4914711" cy="36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C4922-8968-5A40-8B2C-67B0FD43FFE5}"/>
              </a:ext>
            </a:extLst>
          </p:cNvPr>
          <p:cNvSpPr txBox="1"/>
          <p:nvPr/>
        </p:nvSpPr>
        <p:spPr>
          <a:xfrm>
            <a:off x="977478" y="5157421"/>
            <a:ext cx="66629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Instrument: LASP Hyper Spectral Imager for Climate Science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HySICS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):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    Field of View (cross-track swath):   10°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    IFOV:                                                         0.2°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    Wavelength Range:                              350 ‒ 2300 nm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    Wavelength Resolution:                      6 nm, constant, Nyquist sampled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    Nominal frame rate:                             15 Hz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382AE48-4BA5-F743-86D5-A1723ADBC15A}"/>
              </a:ext>
            </a:extLst>
          </p:cNvPr>
          <p:cNvSpPr>
            <a:spLocks noChangeAspect="1"/>
          </p:cNvSpPr>
          <p:nvPr/>
        </p:nvSpPr>
        <p:spPr>
          <a:xfrm>
            <a:off x="3426118" y="2549932"/>
            <a:ext cx="2480160" cy="1915443"/>
          </a:xfrm>
          <a:custGeom>
            <a:avLst/>
            <a:gdLst>
              <a:gd name="connsiteX0" fmla="*/ 4099035 w 4099035"/>
              <a:gd name="connsiteY0" fmla="*/ 1334814 h 3111062"/>
              <a:gd name="connsiteX1" fmla="*/ 168166 w 4099035"/>
              <a:gd name="connsiteY1" fmla="*/ 0 h 3111062"/>
              <a:gd name="connsiteX2" fmla="*/ 0 w 4099035"/>
              <a:gd name="connsiteY2" fmla="*/ 0 h 3111062"/>
              <a:gd name="connsiteX3" fmla="*/ 2448911 w 4099035"/>
              <a:gd name="connsiteY3" fmla="*/ 3111062 h 3111062"/>
              <a:gd name="connsiteX4" fmla="*/ 4099035 w 4099035"/>
              <a:gd name="connsiteY4" fmla="*/ 1334814 h 3111062"/>
              <a:gd name="connsiteX0" fmla="*/ 4159995 w 4159995"/>
              <a:gd name="connsiteY0" fmla="*/ 1507534 h 3111062"/>
              <a:gd name="connsiteX1" fmla="*/ 168166 w 4159995"/>
              <a:gd name="connsiteY1" fmla="*/ 0 h 3111062"/>
              <a:gd name="connsiteX2" fmla="*/ 0 w 4159995"/>
              <a:gd name="connsiteY2" fmla="*/ 0 h 3111062"/>
              <a:gd name="connsiteX3" fmla="*/ 2448911 w 4159995"/>
              <a:gd name="connsiteY3" fmla="*/ 3111062 h 3111062"/>
              <a:gd name="connsiteX4" fmla="*/ 4159995 w 4159995"/>
              <a:gd name="connsiteY4" fmla="*/ 1507534 h 3111062"/>
              <a:gd name="connsiteX0" fmla="*/ 4159995 w 4159995"/>
              <a:gd name="connsiteY0" fmla="*/ 1507534 h 3182182"/>
              <a:gd name="connsiteX1" fmla="*/ 168166 w 4159995"/>
              <a:gd name="connsiteY1" fmla="*/ 0 h 3182182"/>
              <a:gd name="connsiteX2" fmla="*/ 0 w 4159995"/>
              <a:gd name="connsiteY2" fmla="*/ 0 h 3182182"/>
              <a:gd name="connsiteX3" fmla="*/ 2032351 w 4159995"/>
              <a:gd name="connsiteY3" fmla="*/ 3182182 h 3182182"/>
              <a:gd name="connsiteX4" fmla="*/ 4159995 w 4159995"/>
              <a:gd name="connsiteY4" fmla="*/ 1507534 h 3182182"/>
              <a:gd name="connsiteX0" fmla="*/ 4109195 w 4109195"/>
              <a:gd name="connsiteY0" fmla="*/ 1507534 h 3182182"/>
              <a:gd name="connsiteX1" fmla="*/ 117366 w 4109195"/>
              <a:gd name="connsiteY1" fmla="*/ 0 h 3182182"/>
              <a:gd name="connsiteX2" fmla="*/ 0 w 4109195"/>
              <a:gd name="connsiteY2" fmla="*/ 162560 h 3182182"/>
              <a:gd name="connsiteX3" fmla="*/ 1981551 w 4109195"/>
              <a:gd name="connsiteY3" fmla="*/ 3182182 h 3182182"/>
              <a:gd name="connsiteX4" fmla="*/ 4109195 w 4109195"/>
              <a:gd name="connsiteY4" fmla="*/ 1507534 h 3182182"/>
              <a:gd name="connsiteX0" fmla="*/ 4109195 w 4109195"/>
              <a:gd name="connsiteY0" fmla="*/ 1517694 h 3192342"/>
              <a:gd name="connsiteX1" fmla="*/ 239286 w 4109195"/>
              <a:gd name="connsiteY1" fmla="*/ 0 h 3192342"/>
              <a:gd name="connsiteX2" fmla="*/ 0 w 4109195"/>
              <a:gd name="connsiteY2" fmla="*/ 172720 h 3192342"/>
              <a:gd name="connsiteX3" fmla="*/ 1981551 w 4109195"/>
              <a:gd name="connsiteY3" fmla="*/ 3192342 h 3192342"/>
              <a:gd name="connsiteX4" fmla="*/ 4109195 w 4109195"/>
              <a:gd name="connsiteY4" fmla="*/ 1517694 h 31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195" h="3192342">
                <a:moveTo>
                  <a:pt x="4109195" y="1517694"/>
                </a:moveTo>
                <a:lnTo>
                  <a:pt x="239286" y="0"/>
                </a:lnTo>
                <a:lnTo>
                  <a:pt x="0" y="172720"/>
                </a:lnTo>
                <a:lnTo>
                  <a:pt x="1981551" y="3192342"/>
                </a:lnTo>
                <a:lnTo>
                  <a:pt x="4109195" y="1517694"/>
                </a:lnTo>
                <a:close/>
              </a:path>
            </a:pathLst>
          </a:custGeom>
          <a:solidFill>
            <a:srgbClr val="D9D9D9">
              <a:alpha val="45098"/>
            </a:srgbClr>
          </a:solidFill>
          <a:ln w="3175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8EB85887-76D7-304F-B47D-FC8285AE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828" y="2985796"/>
            <a:ext cx="4193617" cy="2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572066" y="5459956"/>
            <a:ext cx="72276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Gimbal configuration: pitch - roll</a:t>
            </a:r>
          </a:p>
          <a:p>
            <a:pPr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Approximate gimbal range of motion at ISS ELC-1 Site 3.</a:t>
            </a:r>
          </a:p>
          <a:p>
            <a:pPr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Some FOR obscuration due to ISS accommodation.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161518" y="4542460"/>
            <a:ext cx="3668048" cy="2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Accommodation studies by the </a:t>
            </a:r>
            <a:r>
              <a:rPr lang="en-US" sz="1200" i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CPF team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66360" y="2991150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100º</a:t>
            </a: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5485700" y="3982870"/>
            <a:ext cx="429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-50º</a:t>
            </a: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6" y="2043174"/>
            <a:ext cx="3168344" cy="24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6698661" y="4475777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0º</a:t>
            </a: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8174690" y="2868039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100º</a:t>
            </a: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159981" y="3199271"/>
            <a:ext cx="1229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Starboard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7745541" y="2329261"/>
            <a:ext cx="858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Port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5363" y="2102782"/>
            <a:ext cx="5053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-105º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1518" y="1211946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145º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5" y="1511133"/>
            <a:ext cx="296086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173944" y="383435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0º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753562" y="1610567"/>
            <a:ext cx="685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Wake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93783" y="2460782"/>
            <a:ext cx="668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Ram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 flipH="1">
            <a:off x="1622070" y="952501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Pitch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 flipH="1">
            <a:off x="6136898" y="1503590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41195" y="3619500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2300" y="3632200"/>
            <a:ext cx="43149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2355" y="4004371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+z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694" y="3463985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+x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06893" y="4865552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75400" y="4874156"/>
            <a:ext cx="431493" cy="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5455" y="5255362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+z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43325" y="4709160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+y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13401" y="4229092"/>
            <a:ext cx="301425" cy="1334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706968" y="438399"/>
            <a:ext cx="7038573" cy="3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sz="2000" kern="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CPF Instrument Field-of-Regard from ELC-1 Site 3</a:t>
            </a:r>
          </a:p>
        </p:txBody>
      </p:sp>
    </p:spTree>
    <p:extLst>
      <p:ext uri="{BB962C8B-B14F-4D97-AF65-F5344CB8AC3E}">
        <p14:creationId xmlns:p14="http://schemas.microsoft.com/office/powerpoint/2010/main" val="132313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FB04D-8585-4044-85AF-006F7CF9E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363134"/>
            <a:ext cx="2123017" cy="485261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5B1482-E780-0845-B756-E4BDCE7D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41" y="432838"/>
            <a:ext cx="7922254" cy="528215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CPF/CERES Inter-calibration: Algorithm sequence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EB770-C3A0-C843-98CB-887F97809557}"/>
              </a:ext>
            </a:extLst>
          </p:cNvPr>
          <p:cNvSpPr txBox="1"/>
          <p:nvPr/>
        </p:nvSpPr>
        <p:spPr>
          <a:xfrm>
            <a:off x="3229696" y="1482902"/>
            <a:ext cx="1472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04040"/>
                </a:solidFill>
                <a:latin typeface="Arial Rounded MT Bold"/>
                <a:cs typeface="Arial Rounded MT Bold"/>
              </a:rPr>
              <a:t>Rectangles: data</a:t>
            </a:r>
          </a:p>
          <a:p>
            <a:r>
              <a:rPr lang="en-US" sz="11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Circles: algorithms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1360E-0526-DD42-A7D2-E5F2AD51AB6F}"/>
              </a:ext>
            </a:extLst>
          </p:cNvPr>
          <p:cNvSpPr txBox="1"/>
          <p:nvPr/>
        </p:nvSpPr>
        <p:spPr>
          <a:xfrm>
            <a:off x="2912357" y="2071387"/>
            <a:ext cx="5241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Data Inputs:</a:t>
            </a:r>
          </a:p>
          <a:p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CLARREO Pathfinder Level-1B data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CERES Level-2 SSF data product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CERES Point Spread Function LUTs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PCRTM LUTs for SW broadband corrections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PCRTM LUTs or ADMs for SW angular correction (TBD)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Algorithms:</a:t>
            </a:r>
          </a:p>
          <a:p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CPF convolution over CERES PSF (with stats)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Scene ID (clouds, aerosols) summary from SSF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SW broadband corrections in UV and NIR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Angular corrections (TBD)</a:t>
            </a:r>
          </a:p>
          <a:p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      Distributed and archived CPF data products (red)</a:t>
            </a:r>
          </a:p>
          <a:p>
            <a:endParaRPr lang="en-US" sz="1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      For IC-SDS see presentation by Chris Currey</a:t>
            </a:r>
          </a:p>
        </p:txBody>
      </p:sp>
    </p:spTree>
    <p:extLst>
      <p:ext uri="{BB962C8B-B14F-4D97-AF65-F5344CB8AC3E}">
        <p14:creationId xmlns:p14="http://schemas.microsoft.com/office/powerpoint/2010/main" val="428945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BEBB-C615-1948-9CE7-1FA7DEA9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6" y="449814"/>
            <a:ext cx="8195733" cy="570971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CPF/VIIRS Inter-calibration: Algorithm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F9976-56EC-D448-9119-FFE63B71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08" y="1484005"/>
            <a:ext cx="3378200" cy="462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BC705-E17D-5544-A414-C8252FABCD63}"/>
              </a:ext>
            </a:extLst>
          </p:cNvPr>
          <p:cNvSpPr txBox="1"/>
          <p:nvPr/>
        </p:nvSpPr>
        <p:spPr>
          <a:xfrm>
            <a:off x="3867414" y="1667116"/>
            <a:ext cx="49531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Data Inputs:</a:t>
            </a:r>
          </a:p>
          <a:p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CLARREO Pathfinder Level-1B data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VIIRS Level-1 and Level-2 data products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PDMs LUTs (empirical and theoretical)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PARASOL Level-1 and Level-2 data for PDMs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PCRTM LUTs for angular corrections (TBD)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Algorithms:</a:t>
            </a:r>
          </a:p>
          <a:p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CPF Level-1B convolution over PSF about 10 km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VIIRS Level-1B convolution PSF about 10 km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Convolution/Interpolation of VIIRS Level-2 data</a:t>
            </a:r>
          </a:p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- Cloud mask is convolved</a:t>
            </a:r>
          </a:p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- Cloud and aerosol parameter are interpolated to </a:t>
            </a:r>
          </a:p>
          <a:p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        the center of PSF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Spectral convolution of CPF over VIIRS RSRs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Polarization estimates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Multi-band angular corrections (TBD)</a:t>
            </a:r>
          </a:p>
          <a:p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      Distributed and archived CPF data products (red)</a:t>
            </a:r>
          </a:p>
          <a:p>
            <a:endParaRPr lang="en-US" sz="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      For IC-SDS see presentation by Chris Currey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57CF5-A46D-1348-806B-34AC2D822380}"/>
              </a:ext>
            </a:extLst>
          </p:cNvPr>
          <p:cNvSpPr txBox="1"/>
          <p:nvPr/>
        </p:nvSpPr>
        <p:spPr>
          <a:xfrm>
            <a:off x="4140430" y="1236229"/>
            <a:ext cx="1472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04040"/>
                </a:solidFill>
                <a:latin typeface="Arial Rounded MT Bold"/>
                <a:cs typeface="Arial Rounded MT Bold"/>
              </a:rPr>
              <a:t>Rectangles: data</a:t>
            </a:r>
          </a:p>
          <a:p>
            <a:r>
              <a:rPr lang="en-US" sz="1100" dirty="0">
                <a:solidFill>
                  <a:srgbClr val="404040"/>
                </a:solidFill>
                <a:latin typeface="Arial Rounded MT Bold"/>
                <a:cs typeface="Arial Rounded MT Bold"/>
              </a:rPr>
              <a:t>Circles: algorithms</a:t>
            </a:r>
          </a:p>
        </p:txBody>
      </p:sp>
    </p:spTree>
    <p:extLst>
      <p:ext uri="{BB962C8B-B14F-4D97-AF65-F5344CB8AC3E}">
        <p14:creationId xmlns:p14="http://schemas.microsoft.com/office/powerpoint/2010/main" val="24397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BEBB-C615-1948-9CE7-1FA7DEA9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94" y="418879"/>
            <a:ext cx="7337391" cy="392885"/>
          </a:xfrm>
        </p:spPr>
        <p:txBody>
          <a:bodyPr/>
          <a:lstStyle/>
          <a:p>
            <a:r>
              <a:rPr lang="en-US" sz="2000" dirty="0">
                <a:solidFill>
                  <a:srgbClr val="9334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Inter-calibration Event Prediction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A86D4-C3CA-5D47-8786-28876F9CD0C0}"/>
              </a:ext>
            </a:extLst>
          </p:cNvPr>
          <p:cNvSpPr txBox="1"/>
          <p:nvPr/>
        </p:nvSpPr>
        <p:spPr>
          <a:xfrm>
            <a:off x="893246" y="5678556"/>
            <a:ext cx="45766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Instrument FOV = 10</a:t>
            </a:r>
            <a:r>
              <a:rPr lang="en-US" sz="1400" baseline="30000" dirty="0">
                <a:solidFill>
                  <a:srgbClr val="404040"/>
                </a:solidFill>
                <a:latin typeface="Arial Rounded MT Bold"/>
                <a:cs typeface="Arial Rounded MT Bold"/>
              </a:rPr>
              <a:t>o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Time matching 10 minutes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1308 inter-calibration opportunities over 1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650F1-BF62-644C-B5C3-4283687B346D}"/>
              </a:ext>
            </a:extLst>
          </p:cNvPr>
          <p:cNvSpPr txBox="1"/>
          <p:nvPr/>
        </p:nvSpPr>
        <p:spPr>
          <a:xfrm>
            <a:off x="6351107" y="2683326"/>
            <a:ext cx="2160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Results from C.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8" descr="Pathfinder1010vsJPSSgroundtracksmap.pdf">
            <a:extLst>
              <a:ext uri="{FF2B5EF4-FFF2-40B4-BE49-F238E27FC236}">
                <a16:creationId xmlns:a16="http://schemas.microsoft.com/office/drawing/2014/main" id="{4829276B-C4C0-F042-A367-A349C9BB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3" y="2277647"/>
            <a:ext cx="5824884" cy="2790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082CB-D610-944C-9A7B-878BF5CABFCA}"/>
              </a:ext>
            </a:extLst>
          </p:cNvPr>
          <p:cNvSpPr txBox="1"/>
          <p:nvPr/>
        </p:nvSpPr>
        <p:spPr>
          <a:xfrm>
            <a:off x="1201870" y="5100800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Geolocation of the ISS ground track during each opportunity to take measurements for inter-calibrating JPSS cross-track sensors CERES and VIIRS.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2CA3A-62BD-2A4D-9B73-9FFB49FF3C39}"/>
              </a:ext>
            </a:extLst>
          </p:cNvPr>
          <p:cNvSpPr/>
          <p:nvPr/>
        </p:nvSpPr>
        <p:spPr>
          <a:xfrm>
            <a:off x="878826" y="1075085"/>
            <a:ext cx="79612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 Rounded MT Bold"/>
                <a:cs typeface="Arial Rounded MT Bold"/>
              </a:rPr>
              <a:t>       Prediction of the inter-calibration events with CERES and VIIRS:</a:t>
            </a:r>
          </a:p>
          <a:p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Prediction by orbital modeling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Assess the value for every event by modeling &amp; analysis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Deliver event parameters to instrument operations team (CPOC)</a:t>
            </a:r>
          </a:p>
        </p:txBody>
      </p:sp>
    </p:spTree>
    <p:extLst>
      <p:ext uri="{BB962C8B-B14F-4D97-AF65-F5344CB8AC3E}">
        <p14:creationId xmlns:p14="http://schemas.microsoft.com/office/powerpoint/2010/main" val="214970534"/>
      </p:ext>
    </p:extLst>
  </p:cSld>
  <p:clrMapOvr>
    <a:masterClrMapping/>
  </p:clrMapOvr>
</p:sld>
</file>

<file path=ppt/theme/theme1.xml><?xml version="1.0" encoding="utf-8"?>
<a:theme xmlns:a="http://schemas.openxmlformats.org/drawingml/2006/main" name="CLARREO_style_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CLARREO_style_4.potx</Template>
  <TotalTime>5572</TotalTime>
  <Words>1948</Words>
  <Application>Microsoft Macintosh PowerPoint</Application>
  <PresentationFormat>On-screen Show (4:3)</PresentationFormat>
  <Paragraphs>280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ヒラギノ角ゴ Pro W3</vt:lpstr>
      <vt:lpstr>Arial</vt:lpstr>
      <vt:lpstr>Arial Black</vt:lpstr>
      <vt:lpstr>Arial Rounded MT Bold</vt:lpstr>
      <vt:lpstr>Calibri</vt:lpstr>
      <vt:lpstr>Symbol</vt:lpstr>
      <vt:lpstr>Times New Roman</vt:lpstr>
      <vt:lpstr>Wingdings</vt:lpstr>
      <vt:lpstr>CLARREO_style_4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CPF/CERES Inter-calibration: Algorithm sequence </vt:lpstr>
      <vt:lpstr>CPF/VIIRS Inter-calibration: Algorithm Sequence</vt:lpstr>
      <vt:lpstr>Inter-calibration Event Prediction</vt:lpstr>
      <vt:lpstr>Inter-calibration Sampling Estimates</vt:lpstr>
      <vt:lpstr>PowerPoint Presentation</vt:lpstr>
      <vt:lpstr>PowerPoint Presentation</vt:lpstr>
      <vt:lpstr>PowerPoint Presentation</vt:lpstr>
      <vt:lpstr>PowerPoint Presentation</vt:lpstr>
      <vt:lpstr>CPF/CERES Inter-calibration: Data Products</vt:lpstr>
      <vt:lpstr>CPF/VIIRS Inter-calibration: Data Products</vt:lpstr>
      <vt:lpstr>Inter-Calibration: Current Work</vt:lpstr>
    </vt:vector>
  </TitlesOfParts>
  <Company>LM ES&amp;S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CLARREO RS Reference Inter-Calibration Ability and Requirements </dc:title>
  <dc:creator>David Young</dc:creator>
  <cp:lastModifiedBy>Lukashin, Constantine. (LARC-E302)</cp:lastModifiedBy>
  <cp:revision>1298</cp:revision>
  <cp:lastPrinted>2017-11-16T00:23:15Z</cp:lastPrinted>
  <dcterms:created xsi:type="dcterms:W3CDTF">2013-03-04T13:06:35Z</dcterms:created>
  <dcterms:modified xsi:type="dcterms:W3CDTF">2019-02-13T22:59:44Z</dcterms:modified>
</cp:coreProperties>
</file>