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76" r:id="rId5"/>
  </p:sldMasterIdLst>
  <p:notesMasterIdLst>
    <p:notesMasterId r:id="rId14"/>
  </p:notesMasterIdLst>
  <p:handoutMasterIdLst>
    <p:handoutMasterId r:id="rId15"/>
  </p:handoutMasterIdLst>
  <p:sldIdLst>
    <p:sldId id="441" r:id="rId6"/>
    <p:sldId id="442" r:id="rId7"/>
    <p:sldId id="404" r:id="rId8"/>
    <p:sldId id="440" r:id="rId9"/>
    <p:sldId id="444" r:id="rId10"/>
    <p:sldId id="443" r:id="rId11"/>
    <p:sldId id="445" r:id="rId12"/>
    <p:sldId id="446" r:id="rId13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i Laur" initials="H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D0103A"/>
    <a:srgbClr val="00549F"/>
    <a:srgbClr val="FDC82F"/>
    <a:srgbClr val="00338D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2" autoAdjust="0"/>
    <p:restoredTop sz="81090" autoAdjust="0"/>
  </p:normalViewPr>
  <p:slideViewPr>
    <p:cSldViewPr snapToGrid="0">
      <p:cViewPr>
        <p:scale>
          <a:sx n="400" d="100"/>
          <a:sy n="400" d="100"/>
        </p:scale>
        <p:origin x="6376" y="38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557" cy="4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t" anchorCtr="0" compatLnSpc="1">
            <a:prstTxWarp prst="textNoShape">
              <a:avLst/>
            </a:prstTxWarp>
          </a:bodyPr>
          <a:lstStyle>
            <a:lvl1pPr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1"/>
            <a:ext cx="2945557" cy="4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t" anchorCtr="0" compatLnSpc="1">
            <a:prstTxWarp prst="textNoShape">
              <a:avLst/>
            </a:prstTxWarp>
          </a:bodyPr>
          <a:lstStyle>
            <a:lvl1pPr algn="r"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953"/>
            <a:ext cx="2945557" cy="4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b" anchorCtr="0" compatLnSpc="1">
            <a:prstTxWarp prst="textNoShape">
              <a:avLst/>
            </a:prstTxWarp>
          </a:bodyPr>
          <a:lstStyle>
            <a:lvl1pPr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3"/>
            <a:ext cx="2945557" cy="4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61" tIns="44630" rIns="89261" bIns="44630" numCol="1" anchor="b" anchorCtr="0" compatLnSpc="1">
            <a:prstTxWarp prst="textNoShape">
              <a:avLst/>
            </a:prstTxWarp>
          </a:bodyPr>
          <a:lstStyle>
            <a:lvl1pPr algn="r" defTabSz="890748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7900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t" anchorCtr="0" compatLnSpc="1">
            <a:prstTxWarp prst="textNoShape">
              <a:avLst/>
            </a:prstTxWarp>
          </a:bodyPr>
          <a:lstStyle>
            <a:lvl1pPr defTabSz="860634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1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t" anchorCtr="0" compatLnSpc="1">
            <a:prstTxWarp prst="textNoShape">
              <a:avLst/>
            </a:prstTxWarp>
          </a:bodyPr>
          <a:lstStyle>
            <a:lvl1pPr algn="r" defTabSz="860634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04/03/19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6050" y="739775"/>
            <a:ext cx="6564313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0" y="4729711"/>
            <a:ext cx="5033722" cy="44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423"/>
            <a:ext cx="2917900" cy="4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b" anchorCtr="0" compatLnSpc="1">
            <a:prstTxWarp prst="textNoShape">
              <a:avLst/>
            </a:prstTxWarp>
          </a:bodyPr>
          <a:lstStyle>
            <a:lvl1pPr defTabSz="860634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9" cy="4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017" tIns="43008" rIns="86017" bIns="43008" numCol="1" anchor="b" anchorCtr="0" compatLnSpc="1">
            <a:prstTxWarp prst="textNoShape">
              <a:avLst/>
            </a:prstTxWarp>
          </a:bodyPr>
          <a:lstStyle>
            <a:lvl1pPr algn="r" defTabSz="860634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7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7129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3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7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7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1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7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47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3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8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273050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0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06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6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39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6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2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9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6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5102352" y="4632696"/>
            <a:ext cx="2660904" cy="11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15.png"/><Relationship Id="rId31" Type="http://schemas.openxmlformats.org/officeDocument/2006/relationships/image" Target="../media/image16.png"/><Relationship Id="rId32" Type="http://schemas.openxmlformats.org/officeDocument/2006/relationships/image" Target="../media/image17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8.png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37" Type="http://schemas.openxmlformats.org/officeDocument/2006/relationships/image" Target="../media/image22.png"/><Relationship Id="rId38" Type="http://schemas.openxmlformats.org/officeDocument/2006/relationships/image" Target="../media/image23.png"/><Relationship Id="rId39" Type="http://schemas.openxmlformats.org/officeDocument/2006/relationships/image" Target="../media/image24.png"/><Relationship Id="rId40" Type="http://schemas.openxmlformats.org/officeDocument/2006/relationships/image" Target="../media/image25.png"/><Relationship Id="rId41" Type="http://schemas.openxmlformats.org/officeDocument/2006/relationships/image" Target="../media/image26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34" name="Text Box 34"/>
          <p:cNvSpPr txBox="1">
            <a:spLocks noChangeAspect="1" noChangeArrowheads="1"/>
          </p:cNvSpPr>
          <p:nvPr userDrawn="1"/>
        </p:nvSpPr>
        <p:spPr bwMode="auto">
          <a:xfrm>
            <a:off x="3962918" y="4575170"/>
            <a:ext cx="4520474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</a:rPr>
              <a:t>ESA/PB-EO/DOSTAG/93/Room Doc(2017)/ 54-D 	</a:t>
            </a:r>
            <a:r>
              <a:rPr lang="en-GB" sz="800" noProof="1" smtClean="0">
                <a:solidFill>
                  <a:schemeClr val="bg2"/>
                </a:solidFill>
              </a:rPr>
              <a:t>| Slide  </a:t>
            </a:r>
            <a:fld id="{BBA2E11D-44E1-43DD-A173-928128880055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89" r:id="rId2"/>
    <p:sldLayoutId id="2147483990" r:id="rId3"/>
    <p:sldLayoutId id="2147483988" r:id="rId4"/>
    <p:sldLayoutId id="2147483941" r:id="rId5"/>
    <p:sldLayoutId id="2147483930" r:id="rId6"/>
    <p:sldLayoutId id="2147483943" r:id="rId7"/>
    <p:sldLayoutId id="2147483944" r:id="rId8"/>
    <p:sldLayoutId id="2147483945" r:id="rId9"/>
    <p:sldLayoutId id="2147483947" r:id="rId10"/>
    <p:sldLayoutId id="2147483974" r:id="rId11"/>
    <p:sldLayoutId id="2147483975" r:id="rId12"/>
    <p:sldLayoutId id="2147483948" r:id="rId13"/>
    <p:sldLayoutId id="2147483949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71D8-62E7-40CE-ADD6-01A96C21D2FE}" type="datetimeFigureOut">
              <a:rPr lang="en-GB" smtClean="0"/>
              <a:t>04/03/19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0CD93-B4F1-48F5-8FF2-30A40D97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9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e.Goryl@esa.int" TargetMode="External"/><Relationship Id="rId4" Type="http://schemas.openxmlformats.org/officeDocument/2006/relationships/hyperlink" Target="mailto:Jerome.Bouffard@esa.int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Rosalia.Fonseca@esa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024" y="2184801"/>
            <a:ext cx="7174846" cy="430887"/>
          </a:xfrm>
        </p:spPr>
        <p:txBody>
          <a:bodyPr/>
          <a:lstStyle/>
          <a:p>
            <a:r>
              <a:rPr lang="en-GB" dirty="0" smtClean="0"/>
              <a:t>LOGISTICS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24" y="580037"/>
            <a:ext cx="6908908" cy="3959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1684" y="4475811"/>
            <a:ext cx="8613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Sentinel-2 </a:t>
            </a:r>
            <a:r>
              <a:rPr lang="en-GB" b="1" dirty="0"/>
              <a:t>atmospheric </a:t>
            </a:r>
            <a:r>
              <a:rPr lang="en-GB" b="1" dirty="0" smtClean="0"/>
              <a:t>corrected CARD4L </a:t>
            </a:r>
            <a:r>
              <a:rPr lang="en-GB" sz="1600" b="1" i="1" dirty="0" smtClean="0"/>
              <a:t>Feb </a:t>
            </a:r>
            <a:r>
              <a:rPr lang="en-GB" sz="1600" b="1" i="1" dirty="0" smtClean="0"/>
              <a:t>2019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80312" y="2048595"/>
            <a:ext cx="398623" cy="36151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3974" y="958861"/>
            <a:ext cx="398623" cy="361516"/>
          </a:xfrm>
          <a:prstGeom prst="rect">
            <a:avLst/>
          </a:prstGeom>
          <a:noFill/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18571" y="1379409"/>
            <a:ext cx="509715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GB" sz="2200" b="1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eaLnBrk="1" hangingPunct="1">
              <a:defRPr sz="2200" b="1">
                <a:solidFill>
                  <a:schemeClr val="bg1"/>
                </a:solidFill>
              </a:defRPr>
            </a:lvl2pPr>
            <a:lvl3pPr eaLnBrk="1" hangingPunct="1">
              <a:defRPr sz="2200" b="1">
                <a:solidFill>
                  <a:schemeClr val="bg1"/>
                </a:solidFill>
              </a:defRPr>
            </a:lvl3pPr>
            <a:lvl4pPr eaLnBrk="1" hangingPunct="1">
              <a:defRPr sz="2200" b="1">
                <a:solidFill>
                  <a:schemeClr val="bg1"/>
                </a:solidFill>
              </a:defRPr>
            </a:lvl4pPr>
            <a:lvl5pPr eaLnBrk="1" hangingPunct="1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r>
              <a:rPr lang="en-GB" sz="2400" dirty="0" smtClean="0"/>
              <a:t>Welcome </a:t>
            </a:r>
            <a:r>
              <a:rPr lang="en-GB" sz="2400" dirty="0"/>
              <a:t>to </a:t>
            </a:r>
            <a:r>
              <a:rPr lang="en-GB" sz="2400" dirty="0" smtClean="0"/>
              <a:t>ESRIN </a:t>
            </a:r>
            <a:r>
              <a:rPr lang="en-GB" sz="2400" dirty="0" err="1" smtClean="0"/>
              <a:t>Frascati</a:t>
            </a:r>
            <a:r>
              <a:rPr lang="en-GB" sz="2400" dirty="0" smtClean="0"/>
              <a:t> </a:t>
            </a:r>
            <a:r>
              <a:rPr lang="en-GB" sz="2400" dirty="0"/>
              <a:t>!  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3832713" y="2086950"/>
            <a:ext cx="94762" cy="45719"/>
          </a:xfrm>
          <a:prstGeom prst="rect">
            <a:avLst/>
          </a:prstGeom>
          <a:noFill/>
          <a:ln w="34925">
            <a:solidFill>
              <a:srgbClr val="0098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1" y="71578"/>
            <a:ext cx="5133132" cy="456362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372265" y="966158"/>
            <a:ext cx="3881886" cy="189782"/>
          </a:xfrm>
          <a:prstGeom prst="straightConnector1">
            <a:avLst/>
          </a:prstGeom>
          <a:ln w="412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72435" y="886964"/>
            <a:ext cx="3571565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lang="en-GB" sz="2200" b="1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eaLnBrk="1" hangingPunct="1">
              <a:defRPr sz="2200" b="1">
                <a:solidFill>
                  <a:schemeClr val="bg1"/>
                </a:solidFill>
              </a:defRPr>
            </a:lvl2pPr>
            <a:lvl3pPr eaLnBrk="1" hangingPunct="1">
              <a:defRPr sz="2200" b="1">
                <a:solidFill>
                  <a:schemeClr val="bg1"/>
                </a:solidFill>
              </a:defRPr>
            </a:lvl3pPr>
            <a:lvl4pPr eaLnBrk="1" hangingPunct="1">
              <a:defRPr sz="2200" b="1">
                <a:solidFill>
                  <a:schemeClr val="bg1"/>
                </a:solidFill>
              </a:defRPr>
            </a:lvl4pPr>
            <a:lvl5pPr eaLnBrk="1" hangingPunct="1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We are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01615" y="813285"/>
            <a:ext cx="398623" cy="361516"/>
          </a:xfrm>
          <a:prstGeom prst="rect">
            <a:avLst/>
          </a:prstGeom>
          <a:noFill/>
          <a:ln w="34925">
            <a:solidFill>
              <a:srgbClr val="0098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564648"/>
            <a:ext cx="8748000" cy="3823200"/>
          </a:xfrm>
        </p:spPr>
        <p:txBody>
          <a:bodyPr/>
          <a:lstStyle/>
          <a:p>
            <a:pPr indent="0"/>
            <a:r>
              <a:rPr lang="en-GB" b="1" dirty="0"/>
              <a:t>	</a:t>
            </a:r>
            <a:endParaRPr lang="en-GB" b="1" dirty="0" smtClean="0"/>
          </a:p>
          <a:p>
            <a:pPr indent="0"/>
            <a:r>
              <a:rPr lang="en-GB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9288"/>
            <a:ext cx="8424936" cy="44401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932040" y="1491630"/>
            <a:ext cx="1656184" cy="100811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63419" y="1131590"/>
            <a:ext cx="100540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BUS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4" y="131751"/>
            <a:ext cx="6835876" cy="430887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Bus transportation (</a:t>
            </a:r>
            <a:r>
              <a:rPr lang="en-US" b="1" dirty="0" err="1"/>
              <a:t>F</a:t>
            </a:r>
            <a:r>
              <a:rPr lang="en-US" b="1" dirty="0" err="1" smtClean="0"/>
              <a:t>rascati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ESRIN)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672235" y="3605897"/>
            <a:ext cx="1307114" cy="48202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10" y="28417"/>
            <a:ext cx="2710019" cy="4774401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64170" y="2640100"/>
            <a:ext cx="3311564" cy="2217632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99" y="28418"/>
            <a:ext cx="2215293" cy="338554"/>
          </a:xfrm>
        </p:spPr>
        <p:txBody>
          <a:bodyPr/>
          <a:lstStyle/>
          <a:p>
            <a:r>
              <a:rPr lang="en-GB" sz="1600" u="sng" dirty="0" smtClean="0"/>
              <a:t>Bus Time Schedule</a:t>
            </a:r>
            <a:endParaRPr lang="en-GB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99" y="366972"/>
            <a:ext cx="2792342" cy="3681245"/>
          </a:xfrm>
        </p:spPr>
        <p:txBody>
          <a:bodyPr/>
          <a:lstStyle/>
          <a:p>
            <a:r>
              <a:rPr lang="en-GB" sz="1000" b="1" u="sng" dirty="0" smtClean="0"/>
              <a:t>Monday:</a:t>
            </a:r>
          </a:p>
          <a:p>
            <a:r>
              <a:rPr lang="en-GB" sz="1000" dirty="0" smtClean="0"/>
              <a:t>07:20 from </a:t>
            </a:r>
            <a:r>
              <a:rPr lang="en-GB" sz="1000" dirty="0" err="1" smtClean="0"/>
              <a:t>Frascati</a:t>
            </a:r>
            <a:r>
              <a:rPr lang="en-GB" sz="1000" dirty="0" smtClean="0"/>
              <a:t> to ESRIN</a:t>
            </a:r>
          </a:p>
          <a:p>
            <a:r>
              <a:rPr lang="en-GB" sz="1000" dirty="0" smtClean="0"/>
              <a:t>20:00 from ESRIN to </a:t>
            </a:r>
            <a:r>
              <a:rPr lang="en-GB" sz="1000" dirty="0" err="1" smtClean="0"/>
              <a:t>Frascati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000" b="1" u="sng" dirty="0" smtClean="0"/>
              <a:t>Tuesday: </a:t>
            </a:r>
          </a:p>
          <a:p>
            <a:r>
              <a:rPr lang="en-GB" sz="1000" dirty="0" smtClean="0"/>
              <a:t>08:00 </a:t>
            </a:r>
            <a:r>
              <a:rPr lang="en-GB" sz="1000" dirty="0"/>
              <a:t>from </a:t>
            </a:r>
            <a:r>
              <a:rPr lang="en-GB" sz="1000" dirty="0" err="1"/>
              <a:t>Frascati</a:t>
            </a:r>
            <a:r>
              <a:rPr lang="en-GB" sz="1000" dirty="0"/>
              <a:t> to ESRIN</a:t>
            </a:r>
          </a:p>
          <a:p>
            <a:r>
              <a:rPr lang="en-GB" sz="1000" dirty="0" smtClean="0"/>
              <a:t>17:50 </a:t>
            </a:r>
            <a:r>
              <a:rPr lang="en-GB" sz="1000" dirty="0"/>
              <a:t>from ESRIN to </a:t>
            </a:r>
            <a:r>
              <a:rPr lang="en-GB" sz="1000" dirty="0" smtClean="0"/>
              <a:t>Villa </a:t>
            </a:r>
            <a:r>
              <a:rPr lang="en-GB" sz="1000" dirty="0" err="1" smtClean="0"/>
              <a:t>Grazioli</a:t>
            </a:r>
            <a:r>
              <a:rPr lang="en-GB" sz="1000" dirty="0" smtClean="0"/>
              <a:t> </a:t>
            </a:r>
          </a:p>
          <a:p>
            <a:r>
              <a:rPr lang="en-GB" sz="1000" dirty="0" smtClean="0"/>
              <a:t>21:30 from Villa </a:t>
            </a:r>
            <a:r>
              <a:rPr lang="en-GB" sz="1000" dirty="0" err="1" smtClean="0"/>
              <a:t>Grazioli</a:t>
            </a:r>
            <a:r>
              <a:rPr lang="en-GB" sz="1000" dirty="0" smtClean="0"/>
              <a:t> to </a:t>
            </a:r>
            <a:r>
              <a:rPr lang="en-GB" sz="1000" dirty="0" err="1" smtClean="0"/>
              <a:t>Frascati</a:t>
            </a:r>
            <a:endParaRPr lang="en-GB" sz="1000" dirty="0" smtClean="0"/>
          </a:p>
          <a:p>
            <a:endParaRPr lang="en-GB" sz="1000" dirty="0"/>
          </a:p>
          <a:p>
            <a:r>
              <a:rPr lang="en-GB" sz="1000" b="1" u="sng" dirty="0" smtClean="0"/>
              <a:t>Wednesday: </a:t>
            </a:r>
          </a:p>
          <a:p>
            <a:r>
              <a:rPr lang="en-GB" sz="1000" dirty="0" smtClean="0"/>
              <a:t>08:00 </a:t>
            </a:r>
            <a:r>
              <a:rPr lang="en-GB" sz="1000" dirty="0"/>
              <a:t>from </a:t>
            </a:r>
            <a:r>
              <a:rPr lang="en-GB" sz="1000" dirty="0" err="1"/>
              <a:t>Frascati</a:t>
            </a:r>
            <a:r>
              <a:rPr lang="en-GB" sz="1000" dirty="0"/>
              <a:t> to ESRIN</a:t>
            </a:r>
          </a:p>
          <a:p>
            <a:r>
              <a:rPr lang="en-GB" sz="1000" dirty="0" smtClean="0"/>
              <a:t>18:50 </a:t>
            </a:r>
            <a:r>
              <a:rPr lang="en-GB" sz="1000" dirty="0"/>
              <a:t>from ESRIN to </a:t>
            </a:r>
            <a:r>
              <a:rPr lang="en-GB" sz="1000" dirty="0" err="1" smtClean="0"/>
              <a:t>Frascati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1000" b="1" u="sng" dirty="0" smtClean="0"/>
              <a:t>Thursday:</a:t>
            </a:r>
            <a:endParaRPr lang="en-GB" sz="1000" b="1" u="sng" dirty="0"/>
          </a:p>
          <a:p>
            <a:r>
              <a:rPr lang="en-GB" sz="1000" dirty="0" smtClean="0"/>
              <a:t>08:00 </a:t>
            </a:r>
            <a:r>
              <a:rPr lang="en-GB" sz="1000" dirty="0"/>
              <a:t>from </a:t>
            </a:r>
            <a:r>
              <a:rPr lang="en-GB" sz="1000" dirty="0" err="1"/>
              <a:t>Frascati</a:t>
            </a:r>
            <a:r>
              <a:rPr lang="en-GB" sz="1000" dirty="0"/>
              <a:t> to ESRIN</a:t>
            </a:r>
          </a:p>
          <a:p>
            <a:r>
              <a:rPr lang="en-GB" sz="1000" dirty="0" smtClean="0"/>
              <a:t>18:00 </a:t>
            </a:r>
            <a:r>
              <a:rPr lang="en-GB" sz="1000" dirty="0"/>
              <a:t>from ESRIN to </a:t>
            </a:r>
            <a:r>
              <a:rPr lang="en-GB" sz="1000" dirty="0" err="1"/>
              <a:t>Frascati</a:t>
            </a:r>
            <a:endParaRPr lang="en-GB" sz="1000" dirty="0"/>
          </a:p>
          <a:p>
            <a:endParaRPr lang="en-GB" sz="1000" dirty="0" smtClean="0"/>
          </a:p>
          <a:p>
            <a:r>
              <a:rPr lang="en-GB" sz="1000" b="1" u="sng" dirty="0" smtClean="0"/>
              <a:t>Friday: </a:t>
            </a:r>
          </a:p>
          <a:p>
            <a:r>
              <a:rPr lang="en-GB" sz="1000" dirty="0" smtClean="0"/>
              <a:t>07:30 </a:t>
            </a:r>
            <a:r>
              <a:rPr lang="en-GB" sz="1000" dirty="0"/>
              <a:t>from </a:t>
            </a:r>
            <a:r>
              <a:rPr lang="en-GB" sz="1000" dirty="0" err="1"/>
              <a:t>Frascati</a:t>
            </a:r>
            <a:r>
              <a:rPr lang="en-GB" sz="1000" dirty="0"/>
              <a:t> to </a:t>
            </a:r>
            <a:r>
              <a:rPr lang="en-GB" sz="1000" dirty="0" smtClean="0"/>
              <a:t>ESRIN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Assistance for Taxi </a:t>
            </a:r>
            <a:r>
              <a:rPr lang="en-GB" sz="1000" dirty="0" smtClean="0"/>
              <a:t>will be provided</a:t>
            </a:r>
            <a:endParaRPr lang="en-GB" sz="1000" dirty="0"/>
          </a:p>
          <a:p>
            <a:endParaRPr lang="en-GB" sz="1050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44611" y="2668250"/>
            <a:ext cx="2215293" cy="3385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1600" u="sng" kern="0" dirty="0" smtClean="0"/>
              <a:t>Event </a:t>
            </a:r>
            <a:endParaRPr lang="en-GB" sz="1600" u="sng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44611" y="2906350"/>
            <a:ext cx="2977293" cy="17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00" b="1" u="sng" kern="0" dirty="0" smtClean="0"/>
              <a:t>Monday:</a:t>
            </a:r>
          </a:p>
          <a:p>
            <a:r>
              <a:rPr lang="en-GB" sz="1000" kern="0" dirty="0" smtClean="0"/>
              <a:t>Ice-Breaker in room James Cook at 18h30</a:t>
            </a:r>
          </a:p>
          <a:p>
            <a:endParaRPr lang="en-GB" sz="1000" kern="0" dirty="0" smtClean="0"/>
          </a:p>
          <a:p>
            <a:r>
              <a:rPr lang="en-GB" sz="1000" b="1" u="sng" kern="0" dirty="0" smtClean="0"/>
              <a:t>Tuesday: </a:t>
            </a:r>
          </a:p>
          <a:p>
            <a:r>
              <a:rPr lang="en-GB" sz="1000" kern="0" dirty="0" smtClean="0"/>
              <a:t>Offered dinner at Villa </a:t>
            </a:r>
            <a:r>
              <a:rPr lang="en-GB" sz="1000" kern="0" dirty="0" err="1" smtClean="0"/>
              <a:t>Grazioli</a:t>
            </a:r>
            <a:endParaRPr lang="en-GB" sz="1000" kern="0" dirty="0" smtClean="0"/>
          </a:p>
          <a:p>
            <a:endParaRPr lang="en-GB" sz="1000" kern="0" dirty="0" smtClean="0"/>
          </a:p>
          <a:p>
            <a:r>
              <a:rPr lang="en-GB" sz="1000" b="1" u="sng" kern="0" dirty="0" smtClean="0"/>
              <a:t>Wednesday: </a:t>
            </a:r>
          </a:p>
          <a:p>
            <a:r>
              <a:rPr lang="en-GB" sz="1000" kern="0" dirty="0" smtClean="0"/>
              <a:t>Visit to Phi-Experience 12h20</a:t>
            </a:r>
          </a:p>
          <a:p>
            <a:endParaRPr lang="en-GB" sz="1000" kern="0" dirty="0" smtClean="0"/>
          </a:p>
          <a:p>
            <a:endParaRPr lang="en-GB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26" y="2731599"/>
            <a:ext cx="2749916" cy="2031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78424" y="465454"/>
            <a:ext cx="3297310" cy="2107749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30610" y="551308"/>
            <a:ext cx="5036955" cy="19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00" b="1" kern="0" dirty="0" smtClean="0"/>
              <a:t>Lunch will take place at the canteen </a:t>
            </a:r>
          </a:p>
          <a:p>
            <a:r>
              <a:rPr lang="en-GB" sz="1000" b="1" kern="0" dirty="0" smtClean="0"/>
              <a:t>Only cash (no credit card) </a:t>
            </a:r>
          </a:p>
          <a:p>
            <a:endParaRPr lang="en-GB" sz="1000" b="1" kern="0" dirty="0" smtClean="0"/>
          </a:p>
          <a:p>
            <a:r>
              <a:rPr lang="en-GB" sz="1000" b="1" kern="0" dirty="0" smtClean="0"/>
              <a:t>Cash Machine close to the bar</a:t>
            </a:r>
          </a:p>
          <a:p>
            <a:endParaRPr lang="en-GB" sz="1000" b="1" kern="0" dirty="0"/>
          </a:p>
          <a:p>
            <a:r>
              <a:rPr lang="en-GB" sz="1000" b="1" kern="0" dirty="0" smtClean="0"/>
              <a:t>ESRIN bar open at 08:00 and close at 16:30</a:t>
            </a:r>
          </a:p>
          <a:p>
            <a:endParaRPr lang="en-GB" sz="1000" b="1" kern="0" dirty="0"/>
          </a:p>
          <a:p>
            <a:r>
              <a:rPr lang="en-GB" sz="1000" b="1" kern="0" dirty="0" smtClean="0"/>
              <a:t>Offered lunch on Friday in VIP room  </a:t>
            </a:r>
          </a:p>
          <a:p>
            <a:endParaRPr lang="en-GB" sz="1000" kern="0" dirty="0" smtClean="0"/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2835613" y="-26707"/>
            <a:ext cx="826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sym typeface="Wingdings"/>
              </a:rPr>
              <a:t> </a:t>
            </a:r>
            <a:r>
              <a:rPr lang="en-GB" sz="2400" b="1" dirty="0" smtClean="0">
                <a:solidFill>
                  <a:srgbClr val="FF0000"/>
                </a:solidFill>
              </a:rPr>
              <a:t>Change everyday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732" y="639608"/>
            <a:ext cx="426434" cy="36151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808" y="1468693"/>
            <a:ext cx="422358" cy="64478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5921" y="2521348"/>
            <a:ext cx="472785" cy="42640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0725" y="3368972"/>
            <a:ext cx="472785" cy="42640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7379" y="4226963"/>
            <a:ext cx="472785" cy="1802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42289" y="-308407"/>
            <a:ext cx="8720236" cy="350863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70C0"/>
                </a:solidFill>
              </a:rPr>
              <a:t>Offered dinner at Villa </a:t>
            </a:r>
            <a:r>
              <a:rPr lang="en-US" sz="1400" i="1" dirty="0" err="1" smtClean="0">
                <a:solidFill>
                  <a:srgbClr val="0070C0"/>
                </a:solidFill>
              </a:rPr>
              <a:t>Grazioli</a:t>
            </a:r>
            <a:r>
              <a:rPr lang="en-US" sz="1400" i="1" dirty="0" smtClean="0">
                <a:solidFill>
                  <a:srgbClr val="0070C0"/>
                </a:solidFill>
              </a:rPr>
              <a:t> (16</a:t>
            </a:r>
            <a:r>
              <a:rPr lang="en-US" sz="1400" i="1" baseline="30000" dirty="0" smtClean="0">
                <a:solidFill>
                  <a:srgbClr val="0070C0"/>
                </a:solidFill>
              </a:rPr>
              <a:t>th</a:t>
            </a:r>
            <a:r>
              <a:rPr lang="en-US" sz="1400" i="1" dirty="0" smtClean="0">
                <a:solidFill>
                  <a:srgbClr val="0070C0"/>
                </a:solidFill>
              </a:rPr>
              <a:t> century) </a:t>
            </a: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70C0"/>
                </a:solidFill>
              </a:rPr>
              <a:t>(</a:t>
            </a:r>
            <a:r>
              <a:rPr lang="en-US" sz="1400" i="1" dirty="0" smtClean="0">
                <a:solidFill>
                  <a:srgbClr val="0070C0"/>
                </a:solidFill>
              </a:rPr>
              <a:t>close to </a:t>
            </a:r>
            <a:r>
              <a:rPr lang="en-US" sz="1400" i="1" dirty="0" err="1" smtClean="0">
                <a:solidFill>
                  <a:srgbClr val="0070C0"/>
                </a:solidFill>
              </a:rPr>
              <a:t>Frascati</a:t>
            </a:r>
            <a:r>
              <a:rPr lang="en-US" sz="1400" i="1" dirty="0" smtClean="0">
                <a:solidFill>
                  <a:srgbClr val="0070C0"/>
                </a:solidFill>
              </a:rPr>
              <a:t> (3 km) ) </a:t>
            </a: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u="sng" dirty="0" smtClean="0">
                <a:solidFill>
                  <a:srgbClr val="0070C0"/>
                </a:solidFill>
              </a:rPr>
              <a:t>on Tuesday. </a:t>
            </a:r>
            <a:endParaRPr lang="en-US" sz="1400" b="1" i="1" u="sng" dirty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70C0"/>
                </a:solidFill>
              </a:rPr>
              <a:t> </a:t>
            </a: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70C0"/>
              </a:solidFill>
            </a:endParaRPr>
          </a:p>
          <a:p>
            <a:pPr lvl="1" indent="0" algn="l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7" y="647157"/>
            <a:ext cx="25908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" y="2628357"/>
            <a:ext cx="2905125" cy="201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772" y="0"/>
            <a:ext cx="4277777" cy="485781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689934" y="1899821"/>
            <a:ext cx="2272683" cy="200635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1" y="203980"/>
            <a:ext cx="7174846" cy="1046440"/>
          </a:xfrm>
        </p:spPr>
        <p:txBody>
          <a:bodyPr/>
          <a:lstStyle/>
          <a:p>
            <a:r>
              <a:rPr lang="en-GB" dirty="0" smtClean="0"/>
              <a:t>Agenda </a:t>
            </a:r>
            <a:r>
              <a:rPr lang="en-GB" dirty="0"/>
              <a:t>online at: </a:t>
            </a:r>
            <a:r>
              <a:rPr lang="en-GB" sz="2000" b="1" dirty="0"/>
              <a:t>https://nikal.eventsair.com/QuickEventWebsitePortal/gsics-annual-meeting-2019/esa-esrin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51" y="1402671"/>
            <a:ext cx="8770095" cy="3187083"/>
          </a:xfrm>
        </p:spPr>
        <p:txBody>
          <a:bodyPr/>
          <a:lstStyle/>
          <a:p>
            <a:r>
              <a:rPr lang="en-GB" b="1" dirty="0" smtClean="0"/>
              <a:t>Monday:</a:t>
            </a:r>
            <a:r>
              <a:rPr lang="en-GB" dirty="0" smtClean="0"/>
              <a:t> 	Plenary in Magellan Room </a:t>
            </a:r>
          </a:p>
          <a:p>
            <a:r>
              <a:rPr lang="en-GB" b="1" dirty="0" smtClean="0"/>
              <a:t>Tuesday: </a:t>
            </a:r>
            <a:r>
              <a:rPr lang="en-GB" dirty="0" smtClean="0"/>
              <a:t>	Plenary in Magellan Room </a:t>
            </a:r>
          </a:p>
          <a:p>
            <a:r>
              <a:rPr lang="en-GB" b="1" dirty="0" smtClean="0"/>
              <a:t>Wednesday: </a:t>
            </a:r>
            <a:r>
              <a:rPr lang="en-GB" dirty="0" smtClean="0"/>
              <a:t>	GRWG: VIS/NIR sub-group in Magellan A </a:t>
            </a:r>
          </a:p>
          <a:p>
            <a:r>
              <a:rPr lang="en-GB" dirty="0"/>
              <a:t>	</a:t>
            </a:r>
            <a:r>
              <a:rPr lang="en-GB" dirty="0" smtClean="0"/>
              <a:t>	GRWG: MW sub-group Magellan B </a:t>
            </a:r>
          </a:p>
          <a:p>
            <a:r>
              <a:rPr lang="en-GB" dirty="0"/>
              <a:t>	</a:t>
            </a:r>
            <a:r>
              <a:rPr lang="en-GB" dirty="0" smtClean="0"/>
              <a:t>	GDWG: James Cook </a:t>
            </a:r>
          </a:p>
          <a:p>
            <a:r>
              <a:rPr lang="en-GB" b="1" dirty="0" smtClean="0"/>
              <a:t>Thursday: </a:t>
            </a:r>
            <a:r>
              <a:rPr lang="en-GB" dirty="0"/>
              <a:t>	GRWG: </a:t>
            </a:r>
            <a:r>
              <a:rPr lang="en-GB" dirty="0" smtClean="0"/>
              <a:t>IR </a:t>
            </a:r>
            <a:r>
              <a:rPr lang="en-GB" dirty="0"/>
              <a:t>sub-group in Magellan A </a:t>
            </a:r>
          </a:p>
          <a:p>
            <a:r>
              <a:rPr lang="en-GB" dirty="0"/>
              <a:t>		GRWG: </a:t>
            </a:r>
            <a:r>
              <a:rPr lang="en-GB" dirty="0" smtClean="0"/>
              <a:t>UV </a:t>
            </a:r>
            <a:r>
              <a:rPr lang="en-GB" dirty="0"/>
              <a:t>sub-group Magellan B </a:t>
            </a:r>
          </a:p>
          <a:p>
            <a:r>
              <a:rPr lang="en-GB" dirty="0"/>
              <a:t>		GDWG: James Cook </a:t>
            </a:r>
            <a:endParaRPr lang="en-GB" dirty="0" smtClean="0"/>
          </a:p>
          <a:p>
            <a:r>
              <a:rPr lang="en-GB" b="1" dirty="0" smtClean="0"/>
              <a:t>Friday:</a:t>
            </a:r>
            <a:r>
              <a:rPr lang="en-GB" dirty="0" smtClean="0"/>
              <a:t>		Plenary in </a:t>
            </a:r>
            <a:r>
              <a:rPr lang="en-GB" dirty="0"/>
              <a:t>Magellan Room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01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Remote connection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Remote connection will be provided.</a:t>
            </a:r>
          </a:p>
          <a:p>
            <a:r>
              <a:rPr lang="en-US" b="1" dirty="0"/>
              <a:t>Please note that an </a:t>
            </a:r>
            <a:r>
              <a:rPr lang="en-US" b="1" dirty="0" smtClean="0"/>
              <a:t>excessive </a:t>
            </a:r>
            <a:r>
              <a:rPr lang="en-US" b="1" dirty="0"/>
              <a:t>number of participants connected at the same time might cause problems in the system. Thus, we kindly invite to join the </a:t>
            </a:r>
            <a:r>
              <a:rPr lang="en-US" b="1" dirty="0">
                <a:solidFill>
                  <a:srgbClr val="FF0000"/>
                </a:solidFill>
              </a:rPr>
              <a:t>VMR only if you are a presenter</a:t>
            </a:r>
            <a:r>
              <a:rPr lang="en-US" b="1" dirty="0"/>
              <a:t>.</a:t>
            </a:r>
          </a:p>
          <a:p>
            <a:r>
              <a:rPr lang="en-US" b="1" dirty="0"/>
              <a:t>If you are interested exclusively in viewing the meeting, please join the VMR in groups or for brief periods.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63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43" y="185662"/>
            <a:ext cx="8748000" cy="3823200"/>
          </a:xfrm>
        </p:spPr>
        <p:txBody>
          <a:bodyPr/>
          <a:lstStyle/>
          <a:p>
            <a:r>
              <a:rPr lang="en-GB" dirty="0"/>
              <a:t>For logistic information about the event please contact the</a:t>
            </a:r>
          </a:p>
          <a:p>
            <a:r>
              <a:rPr lang="en-GB" b="1" dirty="0"/>
              <a:t>ESA Conference </a:t>
            </a:r>
            <a:r>
              <a:rPr lang="en-GB" b="1" dirty="0" smtClean="0"/>
              <a:t>Bureau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events.organisation@esa.int</a:t>
            </a:r>
            <a:br>
              <a:rPr lang="en-GB" dirty="0"/>
            </a:br>
            <a:r>
              <a:rPr lang="en-GB" dirty="0"/>
              <a:t>T +39 06 94 180 912 </a:t>
            </a:r>
            <a:br>
              <a:rPr lang="en-GB" dirty="0"/>
            </a:br>
            <a:endParaRPr lang="en-GB" dirty="0" smtClean="0"/>
          </a:p>
          <a:p>
            <a:endParaRPr lang="en-US" i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rgbClr val="0070C0"/>
                </a:solidFill>
              </a:rPr>
              <a:t>For any other </a:t>
            </a:r>
            <a:r>
              <a:rPr lang="en-US" i="1" dirty="0" smtClean="0">
                <a:solidFill>
                  <a:srgbClr val="0070C0"/>
                </a:solidFill>
              </a:rPr>
              <a:t>questions or assistance:</a:t>
            </a:r>
            <a:endParaRPr lang="en-US" i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en-US" i="1" u="sng" dirty="0" smtClean="0">
                <a:solidFill>
                  <a:srgbClr val="0070C0"/>
                </a:solidFill>
                <a:hlinkClick r:id="rId2"/>
              </a:rPr>
              <a:t>Rosalia.Fonseca@esa.int</a:t>
            </a:r>
            <a:r>
              <a:rPr lang="en-US" i="1" u="sng" dirty="0" smtClean="0">
                <a:solidFill>
                  <a:srgbClr val="0070C0"/>
                </a:solidFill>
              </a:rPr>
              <a:t> </a:t>
            </a:r>
            <a:r>
              <a:rPr lang="en-US" sz="1200" i="1" u="sng" dirty="0" smtClean="0">
                <a:solidFill>
                  <a:srgbClr val="0070C0"/>
                </a:solidFill>
              </a:rPr>
              <a:t>(T</a:t>
            </a:r>
            <a:r>
              <a:rPr lang="en-US" sz="1000" i="1" u="sng" dirty="0" smtClean="0">
                <a:solidFill>
                  <a:srgbClr val="0070C0"/>
                </a:solidFill>
              </a:rPr>
              <a:t> </a:t>
            </a:r>
            <a:r>
              <a:rPr lang="en-GB" sz="1100" u="sng" dirty="0">
                <a:solidFill>
                  <a:srgbClr val="0070C0"/>
                </a:solidFill>
              </a:rPr>
              <a:t>+39 06 94 180 </a:t>
            </a:r>
            <a:r>
              <a:rPr lang="en-GB" sz="1100" u="sng" dirty="0" smtClean="0">
                <a:solidFill>
                  <a:srgbClr val="0070C0"/>
                </a:solidFill>
              </a:rPr>
              <a:t>615)</a:t>
            </a:r>
            <a:endParaRPr lang="en-GB" sz="1100" u="sng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en-GB" i="1" u="sng" dirty="0" smtClean="0">
                <a:solidFill>
                  <a:srgbClr val="0070C0"/>
                </a:solidFill>
                <a:hlinkClick r:id="rId3"/>
              </a:rPr>
              <a:t>Philippe.Goryl@esa.int</a:t>
            </a:r>
            <a:endParaRPr lang="en-GB" i="1" u="sng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en-GB" i="1" u="sng" dirty="0" smtClean="0">
                <a:solidFill>
                  <a:srgbClr val="0070C0"/>
                </a:solidFill>
                <a:hlinkClick r:id="rId4"/>
              </a:rPr>
              <a:t>Jerome.Bouffard@esa.int</a:t>
            </a:r>
            <a:endParaRPr lang="en-GB" i="1" u="sng" dirty="0" smtClean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endParaRPr lang="en-US" i="1" u="sng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7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 (1)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f2760952-b3bb-408f-ace6-eb1e07642b8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 (1)</Template>
  <TotalTime>22</TotalTime>
  <Words>315</Words>
  <Application>Microsoft Macintosh PowerPoint</Application>
  <PresentationFormat>On-screen Show (16:9)</PresentationFormat>
  <Paragraphs>87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ESA Presentation 16-9 (1)</vt:lpstr>
      <vt:lpstr>Custom Design</vt:lpstr>
      <vt:lpstr>LOGISTICS</vt:lpstr>
      <vt:lpstr>PowerPoint Presentation</vt:lpstr>
      <vt:lpstr>Bus transportation (Frascati – ESRIN) </vt:lpstr>
      <vt:lpstr>Bus Time Schedule</vt:lpstr>
      <vt:lpstr>PowerPoint Presentation</vt:lpstr>
      <vt:lpstr>Agenda online at: https://nikal.eventsair.com/QuickEventWebsitePortal/gsics-annual-meeting-2019/esa-esrin</vt:lpstr>
      <vt:lpstr>Remote connection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Philippe Goryl</dc:creator>
  <cp:lastModifiedBy>Jerome Bouffard</cp:lastModifiedBy>
  <cp:revision>345</cp:revision>
  <cp:lastPrinted>2019-02-04T15:25:44Z</cp:lastPrinted>
  <dcterms:created xsi:type="dcterms:W3CDTF">2017-08-28T07:34:19Z</dcterms:created>
  <dcterms:modified xsi:type="dcterms:W3CDTF">2019-03-04T06:53:14Z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Philippe Goryl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2017-08-27T22:00:00Z</vt:filetime>
  </property>
  <property fmtid="{D5CDD505-2E9C-101B-9397-08002B2CF9AE}" pid="30" name="Organisational_x0020_entity">
    <vt:lpwstr/>
  </property>
</Properties>
</file>