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notesSlides/notesSlide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256" r:id="rId2"/>
    <p:sldId id="421" r:id="rId3"/>
    <p:sldId id="297" r:id="rId4"/>
    <p:sldId id="299" r:id="rId5"/>
    <p:sldId id="422" r:id="rId6"/>
    <p:sldId id="424" r:id="rId7"/>
    <p:sldId id="404" r:id="rId8"/>
    <p:sldId id="420" r:id="rId9"/>
    <p:sldId id="425" r:id="rId10"/>
    <p:sldId id="391" r:id="rId11"/>
    <p:sldId id="392" r:id="rId12"/>
    <p:sldId id="399" r:id="rId13"/>
    <p:sldId id="400" r:id="rId14"/>
    <p:sldId id="426" r:id="rId15"/>
    <p:sldId id="306" r:id="rId16"/>
    <p:sldId id="393" r:id="rId17"/>
    <p:sldId id="312" r:id="rId18"/>
    <p:sldId id="314" r:id="rId19"/>
    <p:sldId id="531" r:id="rId20"/>
    <p:sldId id="435" r:id="rId21"/>
    <p:sldId id="440" r:id="rId22"/>
    <p:sldId id="441" r:id="rId23"/>
    <p:sldId id="461" r:id="rId24"/>
    <p:sldId id="470" r:id="rId25"/>
    <p:sldId id="471" r:id="rId26"/>
    <p:sldId id="532" r:id="rId27"/>
    <p:sldId id="483" r:id="rId28"/>
    <p:sldId id="484" r:id="rId29"/>
    <p:sldId id="485" r:id="rId30"/>
    <p:sldId id="486" r:id="rId31"/>
    <p:sldId id="487" r:id="rId32"/>
    <p:sldId id="533" r:id="rId33"/>
    <p:sldId id="500" r:id="rId34"/>
    <p:sldId id="518" r:id="rId35"/>
    <p:sldId id="519" r:id="rId36"/>
    <p:sldId id="520" r:id="rId37"/>
    <p:sldId id="521" r:id="rId38"/>
    <p:sldId id="522" r:id="rId39"/>
    <p:sldId id="523" r:id="rId40"/>
    <p:sldId id="524" r:id="rId41"/>
    <p:sldId id="525" r:id="rId42"/>
    <p:sldId id="526" r:id="rId43"/>
    <p:sldId id="527" r:id="rId44"/>
    <p:sldId id="528" r:id="rId45"/>
    <p:sldId id="529" r:id="rId46"/>
    <p:sldId id="497" r:id="rId47"/>
    <p:sldId id="53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93979" autoAdjust="0"/>
  </p:normalViewPr>
  <p:slideViewPr>
    <p:cSldViewPr>
      <p:cViewPr varScale="1">
        <p:scale>
          <a:sx n="61" d="100"/>
          <a:sy n="61" d="100"/>
        </p:scale>
        <p:origin x="304" y="60"/>
      </p:cViewPr>
      <p:guideLst/>
    </p:cSldViewPr>
  </p:slideViewPr>
  <p:notesTextViewPr>
    <p:cViewPr>
      <p:scale>
        <a:sx n="1" d="1"/>
        <a:sy n="1" d="1"/>
      </p:scale>
      <p:origin x="0" y="0"/>
    </p:cViewPr>
  </p:notesTextViewPr>
  <p:notesViewPr>
    <p:cSldViewPr>
      <p:cViewPr varScale="1">
        <p:scale>
          <a:sx n="50" d="100"/>
          <a:sy n="50" d="100"/>
        </p:scale>
        <p:origin x="2640" y="28"/>
      </p:cViewPr>
      <p:guideLst/>
    </p:cSldViewPr>
  </p:notesViewPr>
  <p:gridSpacing cx="38100" cy="3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iangqiam.wu\Documents\5%20ABI\51%20Management\515%20Transition%20Handover\GOES-17\5153-17%20Provisional\Inputs\G17_ABI_Performance_Summary_2018-11-2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3-17%20Provisional\G17_ABI_Performance_Summary_2018-11-28.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xiangqiam.wu\Documents\5%20ABI\51%20Management\515%20Transition%20Handover\GOES-17\5153-17%20Provisional\Inputs\G17_ABI_Performance_Summary_2018-11-28.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3-17%20Provisional\Inputs\G17_ABI_Performance_Summary_2018-11-28.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fangfang.yu\Documents\FangfangYu\GOES-17\PLPT\Provisional\G17ABI_GEOLEO_IR_CrISIASI.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i="0" baseline="0" dirty="0">
                <a:solidFill>
                  <a:schemeClr val="tx1"/>
                </a:solidFill>
                <a:effectLst/>
              </a:rPr>
              <a:t>Navigation Errors For Selected Channels Not During Eclipse (</a:t>
            </a:r>
            <a:r>
              <a:rPr lang="el-GR" sz="1600" b="0" i="0" baseline="0" dirty="0">
                <a:solidFill>
                  <a:schemeClr val="tx1"/>
                </a:solidFill>
                <a:effectLst/>
              </a:rPr>
              <a:t>μ</a:t>
            </a:r>
            <a:r>
              <a:rPr lang="en-US" sz="1600" b="0" i="0" baseline="0" dirty="0">
                <a:solidFill>
                  <a:schemeClr val="tx1"/>
                </a:solidFill>
                <a:effectLst/>
              </a:rPr>
              <a:t>rad)</a:t>
            </a:r>
            <a:endParaRPr lang="en-US" sz="1200" dirty="0">
              <a:solidFill>
                <a:schemeClr val="tx1"/>
              </a:solidFill>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'1a Nav Error'!$C$3</c:f>
              <c:strCache>
                <c:ptCount val="1"/>
                <c:pt idx="0">
                  <c:v>Baseline</c:v>
                </c:pt>
              </c:strCache>
            </c:strRef>
          </c:tx>
          <c:spPr>
            <a:solidFill>
              <a:schemeClr val="tx1">
                <a:lumMod val="50000"/>
                <a:lumOff val="50000"/>
              </a:schemeClr>
            </a:solidFill>
            <a:ln>
              <a:noFill/>
            </a:ln>
            <a:effectLst/>
          </c:spPr>
          <c:invertIfNegative val="0"/>
          <c:val>
            <c:numRef>
              <c:f>'1a Nav Error'!$C$4:$C$13</c:f>
              <c:numCache>
                <c:formatCode>_(* #,##0.0_);_(* \(#,##0.0\);_(* "-"??_);_(@_)</c:formatCode>
                <c:ptCount val="10"/>
                <c:pt idx="0">
                  <c:v>10.4</c:v>
                </c:pt>
                <c:pt idx="1">
                  <c:v>10.1</c:v>
                </c:pt>
                <c:pt idx="2">
                  <c:v>10.5</c:v>
                </c:pt>
                <c:pt idx="3">
                  <c:v>10.3</c:v>
                </c:pt>
                <c:pt idx="4">
                  <c:v>10.6</c:v>
                </c:pt>
                <c:pt idx="5">
                  <c:v>10.4</c:v>
                </c:pt>
                <c:pt idx="6">
                  <c:v>11.4</c:v>
                </c:pt>
                <c:pt idx="7">
                  <c:v>11.3</c:v>
                </c:pt>
                <c:pt idx="8">
                  <c:v>11.9</c:v>
                </c:pt>
                <c:pt idx="9">
                  <c:v>12.5</c:v>
                </c:pt>
              </c:numCache>
            </c:numRef>
          </c:val>
          <c:extLst>
            <c:ext xmlns:c16="http://schemas.microsoft.com/office/drawing/2014/chart" uri="{C3380CC4-5D6E-409C-BE32-E72D297353CC}">
              <c16:uniqueId val="{00000000-CEB4-4594-A395-D9329D250B9F}"/>
            </c:ext>
          </c:extLst>
        </c:ser>
        <c:ser>
          <c:idx val="6"/>
          <c:order val="1"/>
          <c:tx>
            <c:strRef>
              <c:f>'1a Nav Error'!$E$3</c:f>
              <c:strCache>
                <c:ptCount val="1"/>
                <c:pt idx="0">
                  <c:v>G16 Full</c:v>
                </c:pt>
              </c:strCache>
            </c:strRef>
          </c:tx>
          <c:spPr>
            <a:solidFill>
              <a:srgbClr val="008000"/>
            </a:solidFill>
            <a:ln>
              <a:noFill/>
            </a:ln>
            <a:effectLst/>
          </c:spPr>
          <c:invertIfNegative val="0"/>
          <c:cat>
            <c:strRef>
              <c:f>'1a Nav Error'!$A$4:$A$13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Error'!$E$4:$E$13</c:f>
              <c:numCache>
                <c:formatCode>_(* #,##0.0_);_(* \(#,##0.0\);_(* "-"??_);_(@_)</c:formatCode>
                <c:ptCount val="10"/>
                <c:pt idx="0">
                  <c:v>3.92</c:v>
                </c:pt>
                <c:pt idx="1">
                  <c:v>0.72</c:v>
                </c:pt>
                <c:pt idx="2">
                  <c:v>2.69</c:v>
                </c:pt>
                <c:pt idx="3">
                  <c:v>1.9</c:v>
                </c:pt>
                <c:pt idx="4">
                  <c:v>5.5</c:v>
                </c:pt>
                <c:pt idx="5">
                  <c:v>3.2</c:v>
                </c:pt>
                <c:pt idx="6">
                  <c:v>8.1999999999999993</c:v>
                </c:pt>
                <c:pt idx="7">
                  <c:v>4.5</c:v>
                </c:pt>
                <c:pt idx="8">
                  <c:v>9.4</c:v>
                </c:pt>
                <c:pt idx="9">
                  <c:v>5.0999999999999996</c:v>
                </c:pt>
              </c:numCache>
            </c:numRef>
          </c:val>
          <c:extLst>
            <c:ext xmlns:c16="http://schemas.microsoft.com/office/drawing/2014/chart" uri="{C3380CC4-5D6E-409C-BE32-E72D297353CC}">
              <c16:uniqueId val="{00000001-CEB4-4594-A395-D9329D250B9F}"/>
            </c:ext>
          </c:extLst>
        </c:ser>
        <c:ser>
          <c:idx val="8"/>
          <c:order val="2"/>
          <c:tx>
            <c:strRef>
              <c:f>'1a Nav Error'!$F$3</c:f>
              <c:strCache>
                <c:ptCount val="1"/>
                <c:pt idx="0">
                  <c:v>G17 Prov M3</c:v>
                </c:pt>
              </c:strCache>
            </c:strRef>
          </c:tx>
          <c:spPr>
            <a:solidFill>
              <a:srgbClr val="FF0000"/>
            </a:solidFill>
            <a:ln>
              <a:noFill/>
            </a:ln>
            <a:effectLst/>
          </c:spPr>
          <c:invertIfNegative val="0"/>
          <c:cat>
            <c:strRef>
              <c:f>'1a Nav Error'!$A$4:$A$13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Error'!$F$4:$F$13</c:f>
              <c:numCache>
                <c:formatCode>_(* #,##0.0_);_(* \(#,##0.0\);_(* "-"??_);_(@_)</c:formatCode>
                <c:ptCount val="10"/>
                <c:pt idx="0">
                  <c:v>2.9</c:v>
                </c:pt>
                <c:pt idx="1">
                  <c:v>3.8</c:v>
                </c:pt>
                <c:pt idx="2">
                  <c:v>5.9</c:v>
                </c:pt>
                <c:pt idx="3">
                  <c:v>4.5</c:v>
                </c:pt>
                <c:pt idx="4">
                  <c:v>14.7</c:v>
                </c:pt>
                <c:pt idx="5">
                  <c:v>12.4</c:v>
                </c:pt>
                <c:pt idx="6">
                  <c:v>19</c:v>
                </c:pt>
                <c:pt idx="7">
                  <c:v>15.4</c:v>
                </c:pt>
                <c:pt idx="8">
                  <c:v>20.8</c:v>
                </c:pt>
                <c:pt idx="9">
                  <c:v>22.3</c:v>
                </c:pt>
              </c:numCache>
            </c:numRef>
          </c:val>
          <c:extLst>
            <c:ext xmlns:c16="http://schemas.microsoft.com/office/drawing/2014/chart" uri="{C3380CC4-5D6E-409C-BE32-E72D297353CC}">
              <c16:uniqueId val="{00000002-CEB4-4594-A395-D9329D250B9F}"/>
            </c:ext>
          </c:extLst>
        </c:ser>
        <c:ser>
          <c:idx val="10"/>
          <c:order val="3"/>
          <c:tx>
            <c:strRef>
              <c:f>'1a Nav Error'!$G$3</c:f>
              <c:strCache>
                <c:ptCount val="1"/>
                <c:pt idx="0">
                  <c:v>G17 Prov M4</c:v>
                </c:pt>
              </c:strCache>
            </c:strRef>
          </c:tx>
          <c:spPr>
            <a:solidFill>
              <a:schemeClr val="accent5">
                <a:lumMod val="60000"/>
              </a:schemeClr>
            </a:solidFill>
            <a:ln>
              <a:noFill/>
            </a:ln>
            <a:effectLst/>
          </c:spPr>
          <c:invertIfNegative val="0"/>
          <c:cat>
            <c:strRef>
              <c:f>'1a Nav Error'!$A$4:$A$13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Error'!$G$4:$G$13</c:f>
              <c:numCache>
                <c:formatCode>_(* #,##0.0_);_(* \(#,##0.0\);_(* "-"??_);_(@_)</c:formatCode>
                <c:ptCount val="10"/>
                <c:pt idx="0">
                  <c:v>3.5</c:v>
                </c:pt>
                <c:pt idx="1">
                  <c:v>4</c:v>
                </c:pt>
                <c:pt idx="2">
                  <c:v>4.8</c:v>
                </c:pt>
                <c:pt idx="3">
                  <c:v>5</c:v>
                </c:pt>
                <c:pt idx="4">
                  <c:v>13</c:v>
                </c:pt>
                <c:pt idx="5">
                  <c:v>15.4</c:v>
                </c:pt>
                <c:pt idx="6">
                  <c:v>18.100000000000001</c:v>
                </c:pt>
                <c:pt idx="7">
                  <c:v>13.2</c:v>
                </c:pt>
                <c:pt idx="8">
                  <c:v>15.8</c:v>
                </c:pt>
                <c:pt idx="9">
                  <c:v>16.7</c:v>
                </c:pt>
              </c:numCache>
            </c:numRef>
          </c:val>
          <c:extLst>
            <c:ext xmlns:c16="http://schemas.microsoft.com/office/drawing/2014/chart" uri="{C3380CC4-5D6E-409C-BE32-E72D297353CC}">
              <c16:uniqueId val="{00000003-CEB4-4594-A395-D9329D250B9F}"/>
            </c:ext>
          </c:extLst>
        </c:ser>
        <c:ser>
          <c:idx val="12"/>
          <c:order val="4"/>
          <c:tx>
            <c:strRef>
              <c:f>'1a Nav Error'!$H$3</c:f>
              <c:strCache>
                <c:ptCount val="1"/>
                <c:pt idx="0">
                  <c:v>G17 Prov M6</c:v>
                </c:pt>
              </c:strCache>
            </c:strRef>
          </c:tx>
          <c:spPr>
            <a:solidFill>
              <a:srgbClr val="FFC000"/>
            </a:solidFill>
            <a:ln>
              <a:noFill/>
            </a:ln>
            <a:effectLst/>
          </c:spPr>
          <c:invertIfNegative val="0"/>
          <c:cat>
            <c:strRef>
              <c:f>'1a Nav Error'!$A$4:$A$13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Error'!$H$4:$H$13</c:f>
              <c:numCache>
                <c:formatCode>_(* #,##0.0_);_(* \(#,##0.0\);_(* "-"??_);_(@_)</c:formatCode>
                <c:ptCount val="10"/>
                <c:pt idx="0">
                  <c:v>3.4</c:v>
                </c:pt>
                <c:pt idx="1">
                  <c:v>2.9</c:v>
                </c:pt>
                <c:pt idx="2">
                  <c:v>6</c:v>
                </c:pt>
                <c:pt idx="3">
                  <c:v>3</c:v>
                </c:pt>
                <c:pt idx="4">
                  <c:v>11</c:v>
                </c:pt>
                <c:pt idx="5">
                  <c:v>9.4</c:v>
                </c:pt>
                <c:pt idx="6">
                  <c:v>10.1</c:v>
                </c:pt>
                <c:pt idx="7">
                  <c:v>12.8</c:v>
                </c:pt>
                <c:pt idx="8">
                  <c:v>15.4</c:v>
                </c:pt>
                <c:pt idx="9">
                  <c:v>16.2</c:v>
                </c:pt>
              </c:numCache>
            </c:numRef>
          </c:val>
          <c:extLst>
            <c:ext xmlns:c16="http://schemas.microsoft.com/office/drawing/2014/chart" uri="{C3380CC4-5D6E-409C-BE32-E72D297353CC}">
              <c16:uniqueId val="{00000004-CEB4-4594-A395-D9329D250B9F}"/>
            </c:ext>
          </c:extLst>
        </c:ser>
        <c:dLbls>
          <c:showLegendKey val="0"/>
          <c:showVal val="0"/>
          <c:showCatName val="0"/>
          <c:showSerName val="0"/>
          <c:showPercent val="0"/>
          <c:showBubbleSize val="0"/>
        </c:dLbls>
        <c:gapWidth val="219"/>
        <c:overlap val="-27"/>
        <c:axId val="1683347071"/>
        <c:axId val="1683349983"/>
      </c:barChart>
      <c:catAx>
        <c:axId val="1683347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349983"/>
        <c:crosses val="autoZero"/>
        <c:auto val="1"/>
        <c:lblAlgn val="ctr"/>
        <c:lblOffset val="100"/>
        <c:noMultiLvlLbl val="0"/>
      </c:catAx>
      <c:valAx>
        <c:axId val="1683349983"/>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Residual</a:t>
                </a:r>
                <a:r>
                  <a:rPr lang="en-US" sz="1400" baseline="0" dirty="0"/>
                  <a:t> Error (µrad)</a:t>
                </a:r>
                <a:endParaRPr lang="en-US" sz="14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334707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595959"/>
                </a:solidFill>
                <a:latin typeface="Calibri"/>
              </a:defRPr>
            </a:pPr>
            <a:r>
              <a:rPr lang="en-US" dirty="0"/>
              <a:t>Signal-to-Noise Ratio (SNR) @100% (except for 0.64 Low). Higher is better. </a:t>
            </a:r>
          </a:p>
        </c:rich>
      </c:tx>
      <c:layout/>
      <c:overlay val="0"/>
    </c:title>
    <c:autoTitleDeleted val="0"/>
    <c:plotArea>
      <c:layout/>
      <c:barChart>
        <c:barDir val="col"/>
        <c:grouping val="clustered"/>
        <c:varyColors val="1"/>
        <c:ser>
          <c:idx val="0"/>
          <c:order val="0"/>
          <c:tx>
            <c:strRef>
              <c:f>'2a Noise'!$C$3</c:f>
              <c:strCache>
                <c:ptCount val="1"/>
                <c:pt idx="0">
                  <c:v>MRD</c:v>
                </c:pt>
              </c:strCache>
            </c:strRef>
          </c:tx>
          <c:spPr>
            <a:solidFill>
              <a:srgbClr val="4F81BD"/>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Noise'!$C$4:$C$11</c:f>
              <c:numCache>
                <c:formatCode>General</c:formatCode>
                <c:ptCount val="8"/>
                <c:pt idx="0">
                  <c:v>300</c:v>
                </c:pt>
                <c:pt idx="1">
                  <c:v>150</c:v>
                </c:pt>
                <c:pt idx="2">
                  <c:v>300</c:v>
                </c:pt>
                <c:pt idx="3">
                  <c:v>200</c:v>
                </c:pt>
                <c:pt idx="4">
                  <c:v>300</c:v>
                </c:pt>
                <c:pt idx="5">
                  <c:v>300</c:v>
                </c:pt>
                <c:pt idx="6" formatCode="0">
                  <c:v>300</c:v>
                </c:pt>
                <c:pt idx="7" formatCode="0">
                  <c:v>300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50E1-4FE2-AEDF-F29C140AE742}"/>
            </c:ext>
          </c:extLst>
        </c:ser>
        <c:ser>
          <c:idx val="1"/>
          <c:order val="1"/>
          <c:tx>
            <c:strRef>
              <c:f>'2a Noise'!$D$3</c:f>
              <c:strCache>
                <c:ptCount val="1"/>
                <c:pt idx="0">
                  <c:v>Baseline</c:v>
                </c:pt>
              </c:strCache>
            </c:strRef>
          </c:tx>
          <c:spPr>
            <a:solidFill>
              <a:srgbClr val="9BBB59"/>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Noise'!$D$4:$D$11</c:f>
              <c:numCache>
                <c:formatCode>General</c:formatCode>
                <c:ptCount val="8"/>
                <c:pt idx="0">
                  <c:v>349</c:v>
                </c:pt>
                <c:pt idx="1">
                  <c:v>247</c:v>
                </c:pt>
                <c:pt idx="2">
                  <c:v>311</c:v>
                </c:pt>
                <c:pt idx="3">
                  <c:v>442</c:v>
                </c:pt>
                <c:pt idx="4">
                  <c:v>470</c:v>
                </c:pt>
                <c:pt idx="5">
                  <c:v>937</c:v>
                </c:pt>
                <c:pt idx="6" formatCode="0">
                  <c:v>564</c:v>
                </c:pt>
                <c:pt idx="7" formatCode="0">
                  <c:v>1008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50E1-4FE2-AEDF-F29C140AE742}"/>
            </c:ext>
          </c:extLst>
        </c:ser>
        <c:ser>
          <c:idx val="2"/>
          <c:order val="2"/>
          <c:tx>
            <c:strRef>
              <c:f>'2a Noise'!$E$3</c:f>
              <c:strCache>
                <c:ptCount val="1"/>
                <c:pt idx="0">
                  <c:v>G16 Prov Min</c:v>
                </c:pt>
              </c:strCache>
            </c:strRef>
          </c:tx>
          <c:spPr>
            <a:solidFill>
              <a:srgbClr val="8064A2"/>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Noise'!$E$4:$E$11</c:f>
              <c:numCache>
                <c:formatCode>0</c:formatCode>
                <c:ptCount val="8"/>
                <c:pt idx="0">
                  <c:v>650.24</c:v>
                </c:pt>
                <c:pt idx="1">
                  <c:v>260.8</c:v>
                </c:pt>
                <c:pt idx="2">
                  <c:v>350</c:v>
                </c:pt>
                <c:pt idx="3">
                  <c:v>300</c:v>
                </c:pt>
                <c:pt idx="4">
                  <c:v>563.02</c:v>
                </c:pt>
                <c:pt idx="5">
                  <c:v>875.94</c:v>
                </c:pt>
                <c:pt idx="6">
                  <c:v>447.08</c:v>
                </c:pt>
                <c:pt idx="7">
                  <c:v>885.79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50E1-4FE2-AEDF-F29C140AE742}"/>
            </c:ext>
          </c:extLst>
        </c:ser>
        <c:ser>
          <c:idx val="3"/>
          <c:order val="3"/>
          <c:tx>
            <c:strRef>
              <c:f>'2a Noise'!$F$3</c:f>
              <c:strCache>
                <c:ptCount val="1"/>
                <c:pt idx="0">
                  <c:v>G16 Prov Mean</c:v>
                </c:pt>
              </c:strCache>
            </c:strRef>
          </c:tx>
          <c:spPr>
            <a:solidFill>
              <a:srgbClr val="4BACC6"/>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Noise'!$F$4:$F$11</c:f>
              <c:numCache>
                <c:formatCode>0</c:formatCode>
                <c:ptCount val="8"/>
                <c:pt idx="0">
                  <c:v>1140.6199999999999</c:v>
                </c:pt>
                <c:pt idx="1">
                  <c:v>427.17</c:v>
                </c:pt>
                <c:pt idx="2">
                  <c:v>430</c:v>
                </c:pt>
                <c:pt idx="3">
                  <c:v>480</c:v>
                </c:pt>
                <c:pt idx="4">
                  <c:v>766.75</c:v>
                </c:pt>
                <c:pt idx="5">
                  <c:v>1057</c:v>
                </c:pt>
                <c:pt idx="6">
                  <c:v>606.86</c:v>
                </c:pt>
                <c:pt idx="7">
                  <c:v>1050.47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50E1-4FE2-AEDF-F29C140AE742}"/>
            </c:ext>
          </c:extLst>
        </c:ser>
        <c:ser>
          <c:idx val="4"/>
          <c:order val="4"/>
          <c:tx>
            <c:strRef>
              <c:f>'2a Noise'!$I$3</c:f>
              <c:strCache>
                <c:ptCount val="1"/>
                <c:pt idx="0">
                  <c:v>G17 Prov Min</c:v>
                </c:pt>
              </c:strCache>
            </c:strRef>
          </c:tx>
          <c:spPr>
            <a:solidFill>
              <a:srgbClr val="F79646"/>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Noise'!$I$4:$I$11</c:f>
              <c:numCache>
                <c:formatCode>0</c:formatCode>
                <c:ptCount val="8"/>
                <c:pt idx="0">
                  <c:v>970</c:v>
                </c:pt>
                <c:pt idx="1">
                  <c:v>373</c:v>
                </c:pt>
                <c:pt idx="2">
                  <c:v>393</c:v>
                </c:pt>
                <c:pt idx="4">
                  <c:v>658</c:v>
                </c:pt>
                <c:pt idx="5">
                  <c:v>267</c:v>
                </c:pt>
                <c:pt idx="6">
                  <c:v>333</c:v>
                </c:pt>
                <c:pt idx="7">
                  <c:v>604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50E1-4FE2-AEDF-F29C140AE742}"/>
            </c:ext>
          </c:extLst>
        </c:ser>
        <c:ser>
          <c:idx val="5"/>
          <c:order val="5"/>
          <c:tx>
            <c:strRef>
              <c:f>'2a Noise'!$J$3</c:f>
              <c:strCache>
                <c:ptCount val="1"/>
                <c:pt idx="0">
                  <c:v>G17 Prov Mean</c:v>
                </c:pt>
              </c:strCache>
            </c:strRef>
          </c:tx>
          <c:spPr>
            <a:solidFill>
              <a:srgbClr val="C0504D"/>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Noise'!$J$4:$J$11</c:f>
              <c:numCache>
                <c:formatCode>0</c:formatCode>
                <c:ptCount val="8"/>
                <c:pt idx="0">
                  <c:v>1164</c:v>
                </c:pt>
                <c:pt idx="1">
                  <c:v>473</c:v>
                </c:pt>
                <c:pt idx="2">
                  <c:v>488.5</c:v>
                </c:pt>
                <c:pt idx="4">
                  <c:v>774</c:v>
                </c:pt>
                <c:pt idx="5">
                  <c:v>1082</c:v>
                </c:pt>
                <c:pt idx="6">
                  <c:v>619</c:v>
                </c:pt>
                <c:pt idx="7">
                  <c:v>1088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5-50E1-4FE2-AEDF-F29C140AE742}"/>
            </c:ext>
          </c:extLst>
        </c:ser>
        <c:dLbls>
          <c:showLegendKey val="0"/>
          <c:showVal val="0"/>
          <c:showCatName val="0"/>
          <c:showSerName val="0"/>
          <c:showPercent val="0"/>
          <c:showBubbleSize val="0"/>
        </c:dLbls>
        <c:gapWidth val="150"/>
        <c:axId val="135740448"/>
        <c:axId val="166569351"/>
      </c:barChart>
      <c:catAx>
        <c:axId val="135740448"/>
        <c:scaling>
          <c:orientation val="minMax"/>
        </c:scaling>
        <c:delete val="0"/>
        <c:axPos val="b"/>
        <c:title>
          <c:tx>
            <c:rich>
              <a:bodyPr/>
              <a:lstStyle/>
              <a:p>
                <a:pPr>
                  <a:defRPr/>
                </a:pPr>
                <a:r>
                  <a:rPr lang="en-US" dirty="0"/>
                  <a:t>Channels (</a:t>
                </a:r>
                <a:r>
                  <a:rPr lang="en-US" sz="1000" b="1" i="0" u="none" strike="noStrike" baseline="0" dirty="0">
                    <a:effectLst/>
                  </a:rPr>
                  <a:t>Central Wavelength in </a:t>
                </a:r>
                <a:r>
                  <a:rPr lang="en-US" dirty="0"/>
                  <a:t>µm)</a:t>
                </a:r>
              </a:p>
            </c:rich>
          </c:tx>
          <c:layout/>
          <c:overlay val="0"/>
        </c:title>
        <c:numFmt formatCode="General" sourceLinked="1"/>
        <c:majorTickMark val="cross"/>
        <c:minorTickMark val="cross"/>
        <c:tickLblPos val="nextTo"/>
        <c:txPr>
          <a:bodyPr/>
          <a:lstStyle/>
          <a:p>
            <a:pPr lvl="0">
              <a:defRPr sz="900" b="0" i="0">
                <a:solidFill>
                  <a:srgbClr val="595959"/>
                </a:solidFill>
                <a:latin typeface="Calibri"/>
              </a:defRPr>
            </a:pPr>
            <a:endParaRPr lang="en-US"/>
          </a:p>
        </c:txPr>
        <c:crossAx val="166569351"/>
        <c:crosses val="autoZero"/>
        <c:auto val="1"/>
        <c:lblAlgn val="ctr"/>
        <c:lblOffset val="100"/>
        <c:noMultiLvlLbl val="1"/>
      </c:catAx>
      <c:valAx>
        <c:axId val="166569351"/>
        <c:scaling>
          <c:orientation val="minMax"/>
        </c:scaling>
        <c:delete val="0"/>
        <c:axPos val="l"/>
        <c:majorGridlines>
          <c:spPr>
            <a:ln>
              <a:solidFill>
                <a:srgbClr val="D9D9D9"/>
              </a:solidFill>
            </a:ln>
          </c:spPr>
        </c:majorGridlines>
        <c:title>
          <c:tx>
            <c:rich>
              <a:bodyPr/>
              <a:lstStyle/>
              <a:p>
                <a:pPr>
                  <a:defRPr/>
                </a:pPr>
                <a:r>
                  <a:rPr lang="en-US" dirty="0"/>
                  <a:t>SNR (Unitless)</a:t>
                </a:r>
              </a:p>
            </c:rich>
          </c:tx>
          <c:layout/>
          <c:overlay val="0"/>
        </c:title>
        <c:numFmt formatCode="General" sourceLinked="1"/>
        <c:majorTickMark val="cross"/>
        <c:minorTickMark val="cross"/>
        <c:tickLblPos val="nextTo"/>
        <c:spPr>
          <a:ln w="47625">
            <a:noFill/>
          </a:ln>
        </c:spPr>
        <c:txPr>
          <a:bodyPr/>
          <a:lstStyle/>
          <a:p>
            <a:pPr lvl="0">
              <a:defRPr sz="900" b="0" i="0">
                <a:solidFill>
                  <a:srgbClr val="595959"/>
                </a:solidFill>
                <a:latin typeface="Calibri"/>
              </a:defRPr>
            </a:pPr>
            <a:endParaRPr lang="en-US"/>
          </a:p>
        </c:txPr>
        <c:crossAx val="135740448"/>
        <c:crosses val="autoZero"/>
        <c:crossBetween val="between"/>
      </c:valAx>
      <c:spPr>
        <a:solidFill>
          <a:srgbClr val="FFFFFF"/>
        </a:solidFill>
      </c:spPr>
    </c:plotArea>
    <c:legend>
      <c:legendPos val="b"/>
      <c:layout/>
      <c:overlay val="0"/>
      <c:txPr>
        <a:bodyPr/>
        <a:lstStyle/>
        <a:p>
          <a:pPr lvl="0">
            <a:defRPr sz="900">
              <a:solidFill>
                <a:srgbClr val="595959"/>
              </a:solidFill>
              <a:latin typeface="Calibri"/>
            </a:defRPr>
          </a:pPr>
          <a:endParaRPr lang="en-US"/>
        </a:p>
      </c:txPr>
    </c:legend>
    <c:plotVisOnly val="1"/>
    <c:dispBlanksAs val="zero"/>
    <c:showDLblsOverMax val="1"/>
  </c:chart>
  <c:spPr>
    <a:solidFill>
      <a:srgbClr val="FFFFFF"/>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Difference From Reference (%)</a:t>
            </a:r>
            <a:endParaRPr lang="en-US"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strRef>
              <c:f>'2d Accuracy (2)'!$E$4</c:f>
              <c:strCache>
                <c:ptCount val="1"/>
                <c:pt idx="0">
                  <c:v>G16 Prov</c:v>
                </c:pt>
              </c:strCache>
            </c:strRef>
          </c:tx>
          <c:spPr>
            <a:solidFill>
              <a:schemeClr val="accent2"/>
            </a:solidFill>
            <a:ln>
              <a:noFill/>
            </a:ln>
            <a:effectLst/>
          </c:spPr>
          <c:invertIfNegative val="0"/>
          <c:cat>
            <c:numRef>
              <c:f>'2d Accuracy (2)'!$B$5:$B$10</c:f>
              <c:numCache>
                <c:formatCode>0.00</c:formatCode>
                <c:ptCount val="6"/>
                <c:pt idx="0">
                  <c:v>0.47</c:v>
                </c:pt>
                <c:pt idx="1">
                  <c:v>0.64</c:v>
                </c:pt>
                <c:pt idx="2">
                  <c:v>0.86</c:v>
                </c:pt>
                <c:pt idx="3">
                  <c:v>1.38</c:v>
                </c:pt>
                <c:pt idx="4">
                  <c:v>1.61</c:v>
                </c:pt>
                <c:pt idx="5">
                  <c:v>2.25</c:v>
                </c:pt>
              </c:numCache>
            </c:numRef>
          </c:cat>
          <c:val>
            <c:numRef>
              <c:f>'2d Accuracy (2)'!$E$5:$E$10</c:f>
              <c:numCache>
                <c:formatCode>0.00</c:formatCode>
                <c:ptCount val="6"/>
                <c:pt idx="0">
                  <c:v>4.2</c:v>
                </c:pt>
                <c:pt idx="1">
                  <c:v>7.3</c:v>
                </c:pt>
                <c:pt idx="2">
                  <c:v>1.7</c:v>
                </c:pt>
                <c:pt idx="3">
                  <c:v>-5</c:v>
                </c:pt>
                <c:pt idx="4">
                  <c:v>4.5</c:v>
                </c:pt>
                <c:pt idx="5">
                  <c:v>-0.2</c:v>
                </c:pt>
              </c:numCache>
            </c:numRef>
          </c:val>
          <c:extLst>
            <c:ext xmlns:c16="http://schemas.microsoft.com/office/drawing/2014/chart" uri="{C3380CC4-5D6E-409C-BE32-E72D297353CC}">
              <c16:uniqueId val="{00000000-C03F-46C5-827A-3299A2ED493E}"/>
            </c:ext>
          </c:extLst>
        </c:ser>
        <c:ser>
          <c:idx val="4"/>
          <c:order val="1"/>
          <c:tx>
            <c:strRef>
              <c:f>'2d Accuracy (2)'!$G$4</c:f>
              <c:strCache>
                <c:ptCount val="1"/>
                <c:pt idx="0">
                  <c:v>G16 Full</c:v>
                </c:pt>
              </c:strCache>
            </c:strRef>
          </c:tx>
          <c:spPr>
            <a:solidFill>
              <a:schemeClr val="accent5"/>
            </a:solidFill>
            <a:ln>
              <a:noFill/>
            </a:ln>
            <a:effectLst/>
          </c:spPr>
          <c:invertIfNegative val="0"/>
          <c:errBars>
            <c:errBarType val="both"/>
            <c:errValType val="cust"/>
            <c:noEndCap val="0"/>
            <c:plus>
              <c:numRef>
                <c:f>'2d Accuracy (2)'!$H$5:$H$10</c:f>
                <c:numCache>
                  <c:formatCode>General</c:formatCode>
                  <c:ptCount val="6"/>
                  <c:pt idx="0">
                    <c:v>3.3</c:v>
                  </c:pt>
                  <c:pt idx="1">
                    <c:v>4.5</c:v>
                  </c:pt>
                  <c:pt idx="2">
                    <c:v>3.2</c:v>
                  </c:pt>
                  <c:pt idx="3">
                    <c:v>7.5</c:v>
                  </c:pt>
                  <c:pt idx="4">
                    <c:v>5.7</c:v>
                  </c:pt>
                  <c:pt idx="5">
                    <c:v>3.8</c:v>
                  </c:pt>
                </c:numCache>
              </c:numRef>
            </c:plus>
            <c:minus>
              <c:numRef>
                <c:f>'2d Accuracy (2)'!$H$5:$H$10</c:f>
                <c:numCache>
                  <c:formatCode>General</c:formatCode>
                  <c:ptCount val="6"/>
                  <c:pt idx="0">
                    <c:v>3.3</c:v>
                  </c:pt>
                  <c:pt idx="1">
                    <c:v>4.5</c:v>
                  </c:pt>
                  <c:pt idx="2">
                    <c:v>3.2</c:v>
                  </c:pt>
                  <c:pt idx="3">
                    <c:v>7.5</c:v>
                  </c:pt>
                  <c:pt idx="4">
                    <c:v>5.7</c:v>
                  </c:pt>
                  <c:pt idx="5">
                    <c:v>3.8</c:v>
                  </c:pt>
                </c:numCache>
              </c:numRef>
            </c:minus>
            <c:spPr>
              <a:noFill/>
              <a:ln w="9525" cap="flat" cmpd="sng" algn="ctr">
                <a:solidFill>
                  <a:schemeClr val="tx1">
                    <a:lumMod val="65000"/>
                    <a:lumOff val="35000"/>
                  </a:schemeClr>
                </a:solidFill>
                <a:round/>
              </a:ln>
              <a:effectLst/>
            </c:spPr>
          </c:errBars>
          <c:cat>
            <c:numRef>
              <c:f>'2d Accuracy (2)'!$B$5:$B$10</c:f>
              <c:numCache>
                <c:formatCode>0.00</c:formatCode>
                <c:ptCount val="6"/>
                <c:pt idx="0">
                  <c:v>0.47</c:v>
                </c:pt>
                <c:pt idx="1">
                  <c:v>0.64</c:v>
                </c:pt>
                <c:pt idx="2">
                  <c:v>0.86</c:v>
                </c:pt>
                <c:pt idx="3">
                  <c:v>1.38</c:v>
                </c:pt>
                <c:pt idx="4">
                  <c:v>1.61</c:v>
                </c:pt>
                <c:pt idx="5">
                  <c:v>2.25</c:v>
                </c:pt>
              </c:numCache>
            </c:numRef>
          </c:cat>
          <c:val>
            <c:numRef>
              <c:f>'2d Accuracy (2)'!$G$5:$G$10</c:f>
              <c:numCache>
                <c:formatCode>0.00</c:formatCode>
                <c:ptCount val="6"/>
                <c:pt idx="0">
                  <c:v>4.7</c:v>
                </c:pt>
                <c:pt idx="1">
                  <c:v>6.7</c:v>
                </c:pt>
                <c:pt idx="2">
                  <c:v>1.5</c:v>
                </c:pt>
                <c:pt idx="3">
                  <c:v>-0.5</c:v>
                </c:pt>
                <c:pt idx="4">
                  <c:v>3.8</c:v>
                </c:pt>
                <c:pt idx="5">
                  <c:v>0.5</c:v>
                </c:pt>
              </c:numCache>
            </c:numRef>
          </c:val>
          <c:extLst>
            <c:ext xmlns:c16="http://schemas.microsoft.com/office/drawing/2014/chart" uri="{C3380CC4-5D6E-409C-BE32-E72D297353CC}">
              <c16:uniqueId val="{00000001-C03F-46C5-827A-3299A2ED493E}"/>
            </c:ext>
          </c:extLst>
        </c:ser>
        <c:ser>
          <c:idx val="6"/>
          <c:order val="2"/>
          <c:tx>
            <c:strRef>
              <c:f>'2d Accuracy (2)'!$I$4</c:f>
              <c:strCache>
                <c:ptCount val="1"/>
                <c:pt idx="0">
                  <c:v>G17 Prov</c:v>
                </c:pt>
              </c:strCache>
            </c:strRef>
          </c:tx>
          <c:spPr>
            <a:solidFill>
              <a:srgbClr val="008000"/>
            </a:solidFill>
            <a:ln>
              <a:noFill/>
            </a:ln>
            <a:effectLst/>
          </c:spPr>
          <c:invertIfNegative val="0"/>
          <c:errBars>
            <c:errBarType val="both"/>
            <c:errValType val="cust"/>
            <c:noEndCap val="0"/>
            <c:plus>
              <c:numRef>
                <c:f>'2d Accuracy (2)'!$J$5:$J$10</c:f>
                <c:numCache>
                  <c:formatCode>General</c:formatCode>
                  <c:ptCount val="6"/>
                  <c:pt idx="0">
                    <c:v>2.65</c:v>
                  </c:pt>
                  <c:pt idx="1">
                    <c:v>3.67</c:v>
                  </c:pt>
                  <c:pt idx="2">
                    <c:v>3.8</c:v>
                  </c:pt>
                  <c:pt idx="3">
                    <c:v>6.96</c:v>
                  </c:pt>
                  <c:pt idx="4">
                    <c:v>3.51</c:v>
                  </c:pt>
                  <c:pt idx="5">
                    <c:v>3.49</c:v>
                  </c:pt>
                </c:numCache>
              </c:numRef>
            </c:plus>
            <c:minus>
              <c:numRef>
                <c:f>'2d Accuracy (2)'!$J$5:$J$10</c:f>
                <c:numCache>
                  <c:formatCode>General</c:formatCode>
                  <c:ptCount val="6"/>
                  <c:pt idx="0">
                    <c:v>2.65</c:v>
                  </c:pt>
                  <c:pt idx="1">
                    <c:v>3.67</c:v>
                  </c:pt>
                  <c:pt idx="2">
                    <c:v>3.8</c:v>
                  </c:pt>
                  <c:pt idx="3">
                    <c:v>6.96</c:v>
                  </c:pt>
                  <c:pt idx="4">
                    <c:v>3.51</c:v>
                  </c:pt>
                  <c:pt idx="5">
                    <c:v>3.49</c:v>
                  </c:pt>
                </c:numCache>
              </c:numRef>
            </c:minus>
            <c:spPr>
              <a:noFill/>
              <a:ln w="9525" cap="flat" cmpd="sng" algn="ctr">
                <a:solidFill>
                  <a:schemeClr val="tx1">
                    <a:lumMod val="65000"/>
                    <a:lumOff val="35000"/>
                  </a:schemeClr>
                </a:solidFill>
                <a:round/>
              </a:ln>
              <a:effectLst/>
            </c:spPr>
          </c:errBars>
          <c:cat>
            <c:numRef>
              <c:f>'2d Accuracy (2)'!$B$5:$B$10</c:f>
              <c:numCache>
                <c:formatCode>0.00</c:formatCode>
                <c:ptCount val="6"/>
                <c:pt idx="0">
                  <c:v>0.47</c:v>
                </c:pt>
                <c:pt idx="1">
                  <c:v>0.64</c:v>
                </c:pt>
                <c:pt idx="2">
                  <c:v>0.86</c:v>
                </c:pt>
                <c:pt idx="3">
                  <c:v>1.38</c:v>
                </c:pt>
                <c:pt idx="4">
                  <c:v>1.61</c:v>
                </c:pt>
                <c:pt idx="5">
                  <c:v>2.25</c:v>
                </c:pt>
              </c:numCache>
            </c:numRef>
          </c:cat>
          <c:val>
            <c:numRef>
              <c:f>'2d Accuracy (2)'!$I$5:$I$10</c:f>
              <c:numCache>
                <c:formatCode>0.00</c:formatCode>
                <c:ptCount val="6"/>
                <c:pt idx="0">
                  <c:v>-0.66</c:v>
                </c:pt>
                <c:pt idx="1">
                  <c:v>8.85</c:v>
                </c:pt>
                <c:pt idx="2">
                  <c:v>0.42</c:v>
                </c:pt>
                <c:pt idx="3">
                  <c:v>-3.18</c:v>
                </c:pt>
                <c:pt idx="4">
                  <c:v>5.45</c:v>
                </c:pt>
                <c:pt idx="5">
                  <c:v>-2.8</c:v>
                </c:pt>
              </c:numCache>
            </c:numRef>
          </c:val>
          <c:extLst>
            <c:ext xmlns:c16="http://schemas.microsoft.com/office/drawing/2014/chart" uri="{C3380CC4-5D6E-409C-BE32-E72D297353CC}">
              <c16:uniqueId val="{00000002-C03F-46C5-827A-3299A2ED493E}"/>
            </c:ext>
          </c:extLst>
        </c:ser>
        <c:dLbls>
          <c:showLegendKey val="0"/>
          <c:showVal val="0"/>
          <c:showCatName val="0"/>
          <c:showSerName val="0"/>
          <c:showPercent val="0"/>
          <c:showBubbleSize val="0"/>
        </c:dLbls>
        <c:gapWidth val="219"/>
        <c:overlap val="-27"/>
        <c:axId val="1684655519"/>
        <c:axId val="1684655935"/>
      </c:barChart>
      <c:catAx>
        <c:axId val="16846555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t>Channel (Central Wavelength in µm)</a:t>
                </a:r>
              </a:p>
            </c:rich>
          </c:tx>
          <c:layout>
            <c:manualLayout>
              <c:xMode val="edge"/>
              <c:yMode val="edge"/>
              <c:x val="0.34599339835200005"/>
              <c:y val="0.795185697634441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4655935"/>
        <c:crosses val="autoZero"/>
        <c:auto val="1"/>
        <c:lblAlgn val="ctr"/>
        <c:lblOffset val="100"/>
        <c:noMultiLvlLbl val="0"/>
      </c:catAx>
      <c:valAx>
        <c:axId val="16846559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600" b="0" i="0" baseline="0" dirty="0">
                    <a:effectLst/>
                  </a:rPr>
                  <a:t>Reflectance Difference (%)</a:t>
                </a:r>
                <a:endParaRPr lang="en-US" sz="1600" dirty="0">
                  <a:effectLst/>
                </a:endParaRPr>
              </a:p>
            </c:rich>
          </c:tx>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4655519"/>
        <c:crosses val="autoZero"/>
        <c:crossBetween val="between"/>
        <c:majorUnit val="5"/>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595959"/>
                </a:solidFill>
                <a:latin typeface="Calibri"/>
              </a:defRPr>
            </a:pPr>
            <a:r>
              <a:rPr lang="en-US" dirty="0"/>
              <a:t>Noise Equivalent delta Temperature (NEdT, mK) @300K. Lower is better</a:t>
            </a:r>
          </a:p>
        </c:rich>
      </c:tx>
      <c:layout/>
      <c:overlay val="0"/>
    </c:title>
    <c:autoTitleDeleted val="0"/>
    <c:plotArea>
      <c:layout/>
      <c:barChart>
        <c:barDir val="col"/>
        <c:grouping val="clustered"/>
        <c:varyColors val="1"/>
        <c:ser>
          <c:idx val="0"/>
          <c:order val="0"/>
          <c:tx>
            <c:strRef>
              <c:f>'2a Noise'!$C$17</c:f>
              <c:strCache>
                <c:ptCount val="1"/>
                <c:pt idx="0">
                  <c:v>MRD</c:v>
                </c:pt>
              </c:strCache>
            </c:strRef>
          </c:tx>
          <c:spPr>
            <a:solidFill>
              <a:srgbClr val="F79646"/>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Noise'!$C$18:$C$27</c:f>
              <c:numCache>
                <c:formatCode>0</c:formatCode>
                <c:ptCount val="10"/>
                <c:pt idx="0">
                  <c:v>100</c:v>
                </c:pt>
                <c:pt idx="1">
                  <c:v>100</c:v>
                </c:pt>
                <c:pt idx="2">
                  <c:v>100</c:v>
                </c:pt>
                <c:pt idx="3">
                  <c:v>100</c:v>
                </c:pt>
                <c:pt idx="4">
                  <c:v>100</c:v>
                </c:pt>
                <c:pt idx="5">
                  <c:v>100</c:v>
                </c:pt>
                <c:pt idx="6">
                  <c:v>100</c:v>
                </c:pt>
                <c:pt idx="7">
                  <c:v>100</c:v>
                </c:pt>
                <c:pt idx="8">
                  <c:v>100</c:v>
                </c:pt>
                <c:pt idx="9">
                  <c:v>300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E349-45D4-84E8-7345962C86B7}"/>
            </c:ext>
          </c:extLst>
        </c:ser>
        <c:ser>
          <c:idx val="1"/>
          <c:order val="1"/>
          <c:tx>
            <c:strRef>
              <c:f>'2a Noise'!$D$17</c:f>
              <c:strCache>
                <c:ptCount val="1"/>
                <c:pt idx="0">
                  <c:v>Baseline</c:v>
                </c:pt>
              </c:strCache>
            </c:strRef>
          </c:tx>
          <c:spPr>
            <a:solidFill>
              <a:srgbClr val="73302E"/>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Noise'!$D$18:$D$27</c:f>
              <c:numCache>
                <c:formatCode>0</c:formatCode>
                <c:ptCount val="10"/>
                <c:pt idx="0">
                  <c:v>70</c:v>
                </c:pt>
                <c:pt idx="1">
                  <c:v>20</c:v>
                </c:pt>
                <c:pt idx="2">
                  <c:v>19</c:v>
                </c:pt>
                <c:pt idx="3">
                  <c:v>31</c:v>
                </c:pt>
                <c:pt idx="4">
                  <c:v>24</c:v>
                </c:pt>
                <c:pt idx="5">
                  <c:v>30</c:v>
                </c:pt>
                <c:pt idx="6">
                  <c:v>58</c:v>
                </c:pt>
                <c:pt idx="7">
                  <c:v>33</c:v>
                </c:pt>
                <c:pt idx="8">
                  <c:v>37</c:v>
                </c:pt>
                <c:pt idx="9">
                  <c:v>107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E349-45D4-84E8-7345962C86B7}"/>
            </c:ext>
          </c:extLst>
        </c:ser>
        <c:ser>
          <c:idx val="2"/>
          <c:order val="2"/>
          <c:tx>
            <c:strRef>
              <c:f>'2a Noise'!$F$17</c:f>
              <c:strCache>
                <c:ptCount val="1"/>
                <c:pt idx="0">
                  <c:v>G16 Prov Mean</c:v>
                </c:pt>
              </c:strCache>
            </c:strRef>
          </c:tx>
          <c:spPr>
            <a:solidFill>
              <a:srgbClr val="5D7035"/>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Noise'!$F$18:$F$27</c:f>
              <c:numCache>
                <c:formatCode>0</c:formatCode>
                <c:ptCount val="10"/>
                <c:pt idx="0">
                  <c:v>80</c:v>
                </c:pt>
                <c:pt idx="1">
                  <c:v>13</c:v>
                </c:pt>
                <c:pt idx="2">
                  <c:v>15</c:v>
                </c:pt>
                <c:pt idx="3">
                  <c:v>25</c:v>
                </c:pt>
                <c:pt idx="4">
                  <c:v>18</c:v>
                </c:pt>
                <c:pt idx="5">
                  <c:v>20</c:v>
                </c:pt>
                <c:pt idx="6">
                  <c:v>28</c:v>
                </c:pt>
                <c:pt idx="7">
                  <c:v>25</c:v>
                </c:pt>
                <c:pt idx="8">
                  <c:v>22</c:v>
                </c:pt>
                <c:pt idx="9">
                  <c:v>29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E349-45D4-84E8-7345962C86B7}"/>
            </c:ext>
          </c:extLst>
        </c:ser>
        <c:ser>
          <c:idx val="4"/>
          <c:order val="3"/>
          <c:tx>
            <c:strRef>
              <c:f>'2a Noise'!$I$17</c:f>
              <c:strCache>
                <c:ptCount val="1"/>
                <c:pt idx="0">
                  <c:v>G17 Prov Max</c:v>
                </c:pt>
              </c:strCache>
            </c:strRef>
          </c:tx>
          <c:invertIfNegative val="0"/>
          <c:val>
            <c:numRef>
              <c:f>'2a Noise'!$I$18:$I$27</c:f>
              <c:numCache>
                <c:formatCode>0</c:formatCode>
                <c:ptCount val="10"/>
                <c:pt idx="0">
                  <c:v>106.6</c:v>
                </c:pt>
                <c:pt idx="1">
                  <c:v>95.4</c:v>
                </c:pt>
                <c:pt idx="2">
                  <c:v>84</c:v>
                </c:pt>
                <c:pt idx="3">
                  <c:v>151.80000000000001</c:v>
                </c:pt>
                <c:pt idx="4">
                  <c:v>121.2</c:v>
                </c:pt>
                <c:pt idx="5">
                  <c:v>368</c:v>
                </c:pt>
                <c:pt idx="6">
                  <c:v>92.7</c:v>
                </c:pt>
                <c:pt idx="7">
                  <c:v>73</c:v>
                </c:pt>
                <c:pt idx="8">
                  <c:v>138.1</c:v>
                </c:pt>
                <c:pt idx="9">
                  <c:v>1107.4000000000001</c:v>
                </c:pt>
              </c:numCache>
            </c:numRef>
          </c:val>
          <c:extLst>
            <c:ext xmlns:c16="http://schemas.microsoft.com/office/drawing/2014/chart" uri="{C3380CC4-5D6E-409C-BE32-E72D297353CC}">
              <c16:uniqueId val="{00000003-E349-45D4-84E8-7345962C86B7}"/>
            </c:ext>
          </c:extLst>
        </c:ser>
        <c:ser>
          <c:idx val="5"/>
          <c:order val="4"/>
          <c:tx>
            <c:strRef>
              <c:f>'2a Noise'!$J$17</c:f>
              <c:strCache>
                <c:ptCount val="1"/>
                <c:pt idx="0">
                  <c:v>G17 Prov Mean</c:v>
                </c:pt>
              </c:strCache>
            </c:strRef>
          </c:tx>
          <c:invertIfNegative val="0"/>
          <c:val>
            <c:numRef>
              <c:f>'2a Noise'!$J$18:$J$27</c:f>
              <c:numCache>
                <c:formatCode>0</c:formatCode>
                <c:ptCount val="10"/>
                <c:pt idx="0">
                  <c:v>88.3</c:v>
                </c:pt>
                <c:pt idx="1">
                  <c:v>22.5</c:v>
                </c:pt>
                <c:pt idx="2">
                  <c:v>22.2</c:v>
                </c:pt>
                <c:pt idx="3">
                  <c:v>42.6</c:v>
                </c:pt>
                <c:pt idx="4">
                  <c:v>22.6</c:v>
                </c:pt>
                <c:pt idx="5">
                  <c:v>110</c:v>
                </c:pt>
                <c:pt idx="6">
                  <c:v>36.5</c:v>
                </c:pt>
                <c:pt idx="7">
                  <c:v>30.2</c:v>
                </c:pt>
                <c:pt idx="8">
                  <c:v>94</c:v>
                </c:pt>
                <c:pt idx="9">
                  <c:v>349.6</c:v>
                </c:pt>
              </c:numCache>
            </c:numRef>
          </c:val>
          <c:extLst>
            <c:ext xmlns:c16="http://schemas.microsoft.com/office/drawing/2014/chart" uri="{C3380CC4-5D6E-409C-BE32-E72D297353CC}">
              <c16:uniqueId val="{00000004-E349-45D4-84E8-7345962C86B7}"/>
            </c:ext>
          </c:extLst>
        </c:ser>
        <c:dLbls>
          <c:showLegendKey val="0"/>
          <c:showVal val="0"/>
          <c:showCatName val="0"/>
          <c:showSerName val="0"/>
          <c:showPercent val="0"/>
          <c:showBubbleSize val="0"/>
        </c:dLbls>
        <c:gapWidth val="150"/>
        <c:axId val="968297782"/>
        <c:axId val="858787090"/>
      </c:barChart>
      <c:catAx>
        <c:axId val="968297782"/>
        <c:scaling>
          <c:orientation val="minMax"/>
        </c:scaling>
        <c:delete val="0"/>
        <c:axPos val="b"/>
        <c:title>
          <c:tx>
            <c:rich>
              <a:bodyPr/>
              <a:lstStyle/>
              <a:p>
                <a:pPr>
                  <a:defRPr/>
                </a:pPr>
                <a:r>
                  <a:rPr lang="en-US" dirty="0"/>
                  <a:t>Channel</a:t>
                </a:r>
                <a:r>
                  <a:rPr lang="en-US" baseline="0" dirty="0"/>
                  <a:t> (Central Wavelength in µm)</a:t>
                </a:r>
                <a:endParaRPr lang="en-US" dirty="0"/>
              </a:p>
            </c:rich>
          </c:tx>
          <c:layout/>
          <c:overlay val="0"/>
        </c:title>
        <c:numFmt formatCode="0.00" sourceLinked="1"/>
        <c:majorTickMark val="cross"/>
        <c:minorTickMark val="cross"/>
        <c:tickLblPos val="nextTo"/>
        <c:txPr>
          <a:bodyPr/>
          <a:lstStyle/>
          <a:p>
            <a:pPr lvl="0">
              <a:defRPr sz="900" b="0" i="0">
                <a:solidFill>
                  <a:srgbClr val="595959"/>
                </a:solidFill>
                <a:latin typeface="Calibri"/>
              </a:defRPr>
            </a:pPr>
            <a:endParaRPr lang="en-US"/>
          </a:p>
        </c:txPr>
        <c:crossAx val="858787090"/>
        <c:crosses val="autoZero"/>
        <c:auto val="1"/>
        <c:lblAlgn val="ctr"/>
        <c:lblOffset val="100"/>
        <c:noMultiLvlLbl val="1"/>
      </c:catAx>
      <c:valAx>
        <c:axId val="858787090"/>
        <c:scaling>
          <c:orientation val="minMax"/>
        </c:scaling>
        <c:delete val="0"/>
        <c:axPos val="l"/>
        <c:majorGridlines>
          <c:spPr>
            <a:ln>
              <a:solidFill>
                <a:srgbClr val="D9D9D9"/>
              </a:solidFill>
            </a:ln>
          </c:spPr>
        </c:majorGridlines>
        <c:title>
          <c:tx>
            <c:rich>
              <a:bodyPr/>
              <a:lstStyle/>
              <a:p>
                <a:pPr>
                  <a:defRPr/>
                </a:pPr>
                <a:r>
                  <a:rPr lang="en-US" dirty="0"/>
                  <a:t>NEdT (mK)</a:t>
                </a:r>
              </a:p>
            </c:rich>
          </c:tx>
          <c:layout/>
          <c:overlay val="0"/>
        </c:title>
        <c:numFmt formatCode="0" sourceLinked="1"/>
        <c:majorTickMark val="cross"/>
        <c:minorTickMark val="cross"/>
        <c:tickLblPos val="nextTo"/>
        <c:spPr>
          <a:ln w="47625">
            <a:noFill/>
          </a:ln>
        </c:spPr>
        <c:txPr>
          <a:bodyPr/>
          <a:lstStyle/>
          <a:p>
            <a:pPr lvl="0">
              <a:defRPr sz="900" b="0" i="0">
                <a:solidFill>
                  <a:srgbClr val="595959"/>
                </a:solidFill>
                <a:latin typeface="Calibri"/>
              </a:defRPr>
            </a:pPr>
            <a:endParaRPr lang="en-US"/>
          </a:p>
        </c:txPr>
        <c:crossAx val="968297782"/>
        <c:crosses val="autoZero"/>
        <c:crossBetween val="between"/>
      </c:valAx>
      <c:spPr>
        <a:solidFill>
          <a:srgbClr val="FFFFFF"/>
        </a:solidFill>
      </c:spPr>
    </c:plotArea>
    <c:legend>
      <c:legendPos val="b"/>
      <c:layout/>
      <c:overlay val="0"/>
      <c:txPr>
        <a:bodyPr/>
        <a:lstStyle/>
        <a:p>
          <a:pPr lvl="0">
            <a:defRPr sz="900">
              <a:solidFill>
                <a:srgbClr val="595959"/>
              </a:solidFill>
              <a:latin typeface="Calibri"/>
            </a:defRPr>
          </a:pPr>
          <a:endParaRPr lang="en-US"/>
        </a:p>
      </c:txPr>
    </c:legend>
    <c:plotVisOnly val="1"/>
    <c:dispBlanksAs val="zero"/>
    <c:showDLblsOverMax val="1"/>
  </c:chart>
  <c:spPr>
    <a:solidFill>
      <a:srgbClr val="FFFFFF"/>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dirty="0">
                <a:solidFill>
                  <a:schemeClr val="tx1"/>
                </a:solidFill>
              </a:rPr>
              <a:t>G17ABI </a:t>
            </a:r>
            <a:r>
              <a:rPr lang="en-US" sz="1600" baseline="0" dirty="0" smtClean="0">
                <a:solidFill>
                  <a:schemeClr val="tx1"/>
                </a:solidFill>
              </a:rPr>
              <a:t>(Gain Set=1</a:t>
            </a:r>
            <a:r>
              <a:rPr lang="en-US" sz="1600" baseline="0" dirty="0">
                <a:solidFill>
                  <a:schemeClr val="tx1"/>
                </a:solidFill>
              </a:rPr>
              <a:t>)/G16ABI vs. CrIS/IASI, Night Time</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239000269028328"/>
          <c:y val="0.13034728915343635"/>
          <c:w val="0.84791743388842067"/>
          <c:h val="0.71031842925675603"/>
        </c:manualLayout>
      </c:layout>
      <c:barChart>
        <c:barDir val="col"/>
        <c:grouping val="clustered"/>
        <c:varyColors val="0"/>
        <c:ser>
          <c:idx val="0"/>
          <c:order val="0"/>
          <c:tx>
            <c:strRef>
              <c:f>Sheet1!$A$4</c:f>
              <c:strCache>
                <c:ptCount val="1"/>
                <c:pt idx="0">
                  <c:v>NPPCrIS-G17</c:v>
                </c:pt>
              </c:strCache>
            </c:strRef>
          </c:tx>
          <c:spPr>
            <a:solidFill>
              <a:srgbClr val="FFC000"/>
            </a:solidFill>
            <a:ln>
              <a:noFill/>
            </a:ln>
            <a:effectLst/>
          </c:spPr>
          <c:invertIfNegative val="0"/>
          <c:errBars>
            <c:errBarType val="both"/>
            <c:errValType val="cust"/>
            <c:noEndCap val="0"/>
            <c:plus>
              <c:numRef>
                <c:f>Sheet1!$C$5:$L$5</c:f>
                <c:numCache>
                  <c:formatCode>General</c:formatCode>
                  <c:ptCount val="10"/>
                  <c:pt idx="0">
                    <c:v>0</c:v>
                  </c:pt>
                  <c:pt idx="1">
                    <c:v>0.17699999999999999</c:v>
                  </c:pt>
                  <c:pt idx="2">
                    <c:v>0.16900000000000001</c:v>
                  </c:pt>
                  <c:pt idx="3">
                    <c:v>0.16200000000000001</c:v>
                  </c:pt>
                  <c:pt idx="4">
                    <c:v>0</c:v>
                  </c:pt>
                  <c:pt idx="5">
                    <c:v>0.20300000000000001</c:v>
                  </c:pt>
                  <c:pt idx="6">
                    <c:v>0.21099999999999999</c:v>
                  </c:pt>
                  <c:pt idx="7">
                    <c:v>0.218</c:v>
                  </c:pt>
                  <c:pt idx="8">
                    <c:v>0.23599999999999999</c:v>
                  </c:pt>
                  <c:pt idx="9">
                    <c:v>0.30499999999999999</c:v>
                  </c:pt>
                </c:numCache>
              </c:numRef>
            </c:plus>
            <c:minus>
              <c:numRef>
                <c:f>Sheet1!$C$5:$L$5</c:f>
                <c:numCache>
                  <c:formatCode>General</c:formatCode>
                  <c:ptCount val="10"/>
                  <c:pt idx="0">
                    <c:v>0</c:v>
                  </c:pt>
                  <c:pt idx="1">
                    <c:v>0.17699999999999999</c:v>
                  </c:pt>
                  <c:pt idx="2">
                    <c:v>0.16900000000000001</c:v>
                  </c:pt>
                  <c:pt idx="3">
                    <c:v>0.16200000000000001</c:v>
                  </c:pt>
                  <c:pt idx="4">
                    <c:v>0</c:v>
                  </c:pt>
                  <c:pt idx="5">
                    <c:v>0.20300000000000001</c:v>
                  </c:pt>
                  <c:pt idx="6">
                    <c:v>0.21099999999999999</c:v>
                  </c:pt>
                  <c:pt idx="7">
                    <c:v>0.218</c:v>
                  </c:pt>
                  <c:pt idx="8">
                    <c:v>0.23599999999999999</c:v>
                  </c:pt>
                  <c:pt idx="9">
                    <c:v>0.30499999999999999</c:v>
                  </c:pt>
                </c:numCache>
              </c:numRef>
            </c:minus>
            <c:spPr>
              <a:noFill/>
              <a:ln w="9525" cap="flat" cmpd="sng" algn="ctr">
                <a:solidFill>
                  <a:schemeClr val="tx1">
                    <a:lumMod val="65000"/>
                    <a:lumOff val="35000"/>
                  </a:schemeClr>
                </a:solidFill>
                <a:round/>
              </a:ln>
              <a:effectLst/>
            </c:spPr>
          </c:errBars>
          <c:cat>
            <c:strRef>
              <c:f>Sheet1!$C$3:$L$3</c:f>
              <c:strCache>
                <c:ptCount val="10"/>
                <c:pt idx="0">
                  <c:v>B07</c:v>
                </c:pt>
                <c:pt idx="1">
                  <c:v>B08</c:v>
                </c:pt>
                <c:pt idx="2">
                  <c:v>B09</c:v>
                </c:pt>
                <c:pt idx="3">
                  <c:v>B10</c:v>
                </c:pt>
                <c:pt idx="4">
                  <c:v>B11</c:v>
                </c:pt>
                <c:pt idx="5">
                  <c:v>B12</c:v>
                </c:pt>
                <c:pt idx="6">
                  <c:v>B13</c:v>
                </c:pt>
                <c:pt idx="7">
                  <c:v>B14</c:v>
                </c:pt>
                <c:pt idx="8">
                  <c:v>B15</c:v>
                </c:pt>
                <c:pt idx="9">
                  <c:v>B16</c:v>
                </c:pt>
              </c:strCache>
            </c:strRef>
          </c:cat>
          <c:val>
            <c:numRef>
              <c:f>Sheet1!$C$4:$L$4</c:f>
              <c:numCache>
                <c:formatCode>General</c:formatCode>
                <c:ptCount val="10"/>
                <c:pt idx="0">
                  <c:v>0</c:v>
                </c:pt>
                <c:pt idx="1">
                  <c:v>0.47499999999999998</c:v>
                </c:pt>
                <c:pt idx="2">
                  <c:v>4.9000000000000002E-2</c:v>
                </c:pt>
                <c:pt idx="3">
                  <c:v>-3.5000000000000003E-2</c:v>
                </c:pt>
                <c:pt idx="4">
                  <c:v>0</c:v>
                </c:pt>
                <c:pt idx="5">
                  <c:v>-8.3000000000000004E-2</c:v>
                </c:pt>
                <c:pt idx="6">
                  <c:v>-0.124</c:v>
                </c:pt>
                <c:pt idx="7">
                  <c:v>-0.152</c:v>
                </c:pt>
                <c:pt idx="8">
                  <c:v>1.4999999999999999E-2</c:v>
                </c:pt>
                <c:pt idx="9">
                  <c:v>0.44900000000000001</c:v>
                </c:pt>
              </c:numCache>
            </c:numRef>
          </c:val>
          <c:extLst>
            <c:ext xmlns:c16="http://schemas.microsoft.com/office/drawing/2014/chart" uri="{C3380CC4-5D6E-409C-BE32-E72D297353CC}">
              <c16:uniqueId val="{00000000-5EC7-45A8-86BE-B40B48996ECB}"/>
            </c:ext>
          </c:extLst>
        </c:ser>
        <c:ser>
          <c:idx val="1"/>
          <c:order val="1"/>
          <c:tx>
            <c:strRef>
              <c:f>Sheet1!$A$6</c:f>
              <c:strCache>
                <c:ptCount val="1"/>
                <c:pt idx="0">
                  <c:v>N20CrIS-G17</c:v>
                </c:pt>
              </c:strCache>
            </c:strRef>
          </c:tx>
          <c:spPr>
            <a:solidFill>
              <a:schemeClr val="accent2"/>
            </a:solidFill>
            <a:ln>
              <a:noFill/>
            </a:ln>
            <a:effectLst/>
          </c:spPr>
          <c:invertIfNegative val="0"/>
          <c:errBars>
            <c:errBarType val="both"/>
            <c:errValType val="cust"/>
            <c:noEndCap val="0"/>
            <c:plus>
              <c:numRef>
                <c:f>Sheet1!$C$7:$L$7</c:f>
                <c:numCache>
                  <c:formatCode>General</c:formatCode>
                  <c:ptCount val="10"/>
                  <c:pt idx="0">
                    <c:v>0</c:v>
                  </c:pt>
                  <c:pt idx="1">
                    <c:v>0.188</c:v>
                  </c:pt>
                  <c:pt idx="2">
                    <c:v>0.17399999999999999</c:v>
                  </c:pt>
                  <c:pt idx="3">
                    <c:v>0.16800000000000001</c:v>
                  </c:pt>
                  <c:pt idx="4">
                    <c:v>0</c:v>
                  </c:pt>
                  <c:pt idx="5">
                    <c:v>0.21</c:v>
                  </c:pt>
                  <c:pt idx="6">
                    <c:v>0.20399999999999999</c:v>
                  </c:pt>
                  <c:pt idx="7">
                    <c:v>0.22500000000000001</c:v>
                  </c:pt>
                  <c:pt idx="8">
                    <c:v>0.252</c:v>
                  </c:pt>
                  <c:pt idx="9">
                    <c:v>0.316</c:v>
                  </c:pt>
                </c:numCache>
              </c:numRef>
            </c:plus>
            <c:minus>
              <c:numRef>
                <c:f>Sheet1!$C$7:$L$7</c:f>
                <c:numCache>
                  <c:formatCode>General</c:formatCode>
                  <c:ptCount val="10"/>
                  <c:pt idx="0">
                    <c:v>0</c:v>
                  </c:pt>
                  <c:pt idx="1">
                    <c:v>0.188</c:v>
                  </c:pt>
                  <c:pt idx="2">
                    <c:v>0.17399999999999999</c:v>
                  </c:pt>
                  <c:pt idx="3">
                    <c:v>0.16800000000000001</c:v>
                  </c:pt>
                  <c:pt idx="4">
                    <c:v>0</c:v>
                  </c:pt>
                  <c:pt idx="5">
                    <c:v>0.21</c:v>
                  </c:pt>
                  <c:pt idx="6">
                    <c:v>0.20399999999999999</c:v>
                  </c:pt>
                  <c:pt idx="7">
                    <c:v>0.22500000000000001</c:v>
                  </c:pt>
                  <c:pt idx="8">
                    <c:v>0.252</c:v>
                  </c:pt>
                  <c:pt idx="9">
                    <c:v>0.316</c:v>
                  </c:pt>
                </c:numCache>
              </c:numRef>
            </c:minus>
            <c:spPr>
              <a:noFill/>
              <a:ln w="9525" cap="flat" cmpd="sng" algn="ctr">
                <a:solidFill>
                  <a:schemeClr val="tx1">
                    <a:lumMod val="65000"/>
                    <a:lumOff val="35000"/>
                  </a:schemeClr>
                </a:solidFill>
                <a:round/>
              </a:ln>
              <a:effectLst/>
            </c:spPr>
          </c:errBars>
          <c:val>
            <c:numRef>
              <c:f>Sheet1!$C$6:$L$6</c:f>
              <c:numCache>
                <c:formatCode>General</c:formatCode>
                <c:ptCount val="10"/>
                <c:pt idx="0">
                  <c:v>0</c:v>
                </c:pt>
                <c:pt idx="1">
                  <c:v>0.47699999999999998</c:v>
                </c:pt>
                <c:pt idx="2">
                  <c:v>8.5999999999999993E-2</c:v>
                </c:pt>
                <c:pt idx="3">
                  <c:v>2E-3</c:v>
                </c:pt>
                <c:pt idx="4">
                  <c:v>0</c:v>
                </c:pt>
                <c:pt idx="5">
                  <c:v>-6.4000000000000001E-2</c:v>
                </c:pt>
                <c:pt idx="6">
                  <c:v>-5.7000000000000002E-2</c:v>
                </c:pt>
                <c:pt idx="7">
                  <c:v>-9.9000000000000005E-2</c:v>
                </c:pt>
                <c:pt idx="8">
                  <c:v>6.0999999999999999E-2</c:v>
                </c:pt>
                <c:pt idx="9">
                  <c:v>0.46899999999999997</c:v>
                </c:pt>
              </c:numCache>
            </c:numRef>
          </c:val>
          <c:extLst>
            <c:ext xmlns:c16="http://schemas.microsoft.com/office/drawing/2014/chart" uri="{C3380CC4-5D6E-409C-BE32-E72D297353CC}">
              <c16:uniqueId val="{00000001-5EC7-45A8-86BE-B40B48996ECB}"/>
            </c:ext>
          </c:extLst>
        </c:ser>
        <c:ser>
          <c:idx val="2"/>
          <c:order val="2"/>
          <c:tx>
            <c:strRef>
              <c:f>Sheet1!$A$8</c:f>
              <c:strCache>
                <c:ptCount val="1"/>
                <c:pt idx="0">
                  <c:v>IASI-B - G17</c:v>
                </c:pt>
              </c:strCache>
            </c:strRef>
          </c:tx>
          <c:spPr>
            <a:solidFill>
              <a:schemeClr val="accent1">
                <a:lumMod val="75000"/>
              </a:schemeClr>
            </a:solidFill>
            <a:ln>
              <a:noFill/>
            </a:ln>
            <a:effectLst/>
          </c:spPr>
          <c:invertIfNegative val="0"/>
          <c:errBars>
            <c:errBarType val="both"/>
            <c:errValType val="cust"/>
            <c:noEndCap val="0"/>
            <c:plus>
              <c:numRef>
                <c:f>Sheet1!$C$9:$L$9</c:f>
                <c:numCache>
                  <c:formatCode>General</c:formatCode>
                  <c:ptCount val="10"/>
                  <c:pt idx="0">
                    <c:v>0.16900000000000001</c:v>
                  </c:pt>
                  <c:pt idx="1">
                    <c:v>0.20499999999999999</c:v>
                  </c:pt>
                  <c:pt idx="2">
                    <c:v>0.192</c:v>
                  </c:pt>
                  <c:pt idx="3">
                    <c:v>0.188</c:v>
                  </c:pt>
                  <c:pt idx="4">
                    <c:v>0.218</c:v>
                  </c:pt>
                  <c:pt idx="5">
                    <c:v>0.249</c:v>
                  </c:pt>
                  <c:pt idx="6">
                    <c:v>0.28000000000000003</c:v>
                  </c:pt>
                  <c:pt idx="7">
                    <c:v>0.311</c:v>
                  </c:pt>
                  <c:pt idx="8">
                    <c:v>0.32300000000000001</c:v>
                  </c:pt>
                  <c:pt idx="9">
                    <c:v>0.35</c:v>
                  </c:pt>
                </c:numCache>
              </c:numRef>
            </c:plus>
            <c:minus>
              <c:numRef>
                <c:f>Sheet1!$C$9:$L$9</c:f>
                <c:numCache>
                  <c:formatCode>General</c:formatCode>
                  <c:ptCount val="10"/>
                  <c:pt idx="0">
                    <c:v>0.16900000000000001</c:v>
                  </c:pt>
                  <c:pt idx="1">
                    <c:v>0.20499999999999999</c:v>
                  </c:pt>
                  <c:pt idx="2">
                    <c:v>0.192</c:v>
                  </c:pt>
                  <c:pt idx="3">
                    <c:v>0.188</c:v>
                  </c:pt>
                  <c:pt idx="4">
                    <c:v>0.218</c:v>
                  </c:pt>
                  <c:pt idx="5">
                    <c:v>0.249</c:v>
                  </c:pt>
                  <c:pt idx="6">
                    <c:v>0.28000000000000003</c:v>
                  </c:pt>
                  <c:pt idx="7">
                    <c:v>0.311</c:v>
                  </c:pt>
                  <c:pt idx="8">
                    <c:v>0.32300000000000001</c:v>
                  </c:pt>
                  <c:pt idx="9">
                    <c:v>0.35</c:v>
                  </c:pt>
                </c:numCache>
              </c:numRef>
            </c:minus>
            <c:spPr>
              <a:noFill/>
              <a:ln w="9525" cap="flat" cmpd="sng" algn="ctr">
                <a:solidFill>
                  <a:schemeClr val="tx1">
                    <a:lumMod val="65000"/>
                    <a:lumOff val="35000"/>
                  </a:schemeClr>
                </a:solidFill>
                <a:round/>
              </a:ln>
              <a:effectLst/>
            </c:spPr>
          </c:errBars>
          <c:val>
            <c:numRef>
              <c:f>Sheet1!$C$8:$L$8</c:f>
              <c:numCache>
                <c:formatCode>General</c:formatCode>
                <c:ptCount val="10"/>
                <c:pt idx="0">
                  <c:v>-2.3E-2</c:v>
                </c:pt>
                <c:pt idx="1">
                  <c:v>-0.10199999999999999</c:v>
                </c:pt>
                <c:pt idx="2">
                  <c:v>5.3999999999999999E-2</c:v>
                </c:pt>
                <c:pt idx="3">
                  <c:v>-2.9000000000000001E-2</c:v>
                </c:pt>
                <c:pt idx="4">
                  <c:v>-0.02</c:v>
                </c:pt>
                <c:pt idx="5">
                  <c:v>-0.11799999999999999</c:v>
                </c:pt>
                <c:pt idx="6">
                  <c:v>-7.0000000000000007E-2</c:v>
                </c:pt>
                <c:pt idx="7">
                  <c:v>-8.1000000000000003E-2</c:v>
                </c:pt>
                <c:pt idx="8">
                  <c:v>4.5999999999999999E-2</c:v>
                </c:pt>
                <c:pt idx="9">
                  <c:v>0.41299999999999998</c:v>
                </c:pt>
              </c:numCache>
            </c:numRef>
          </c:val>
          <c:extLst>
            <c:ext xmlns:c16="http://schemas.microsoft.com/office/drawing/2014/chart" uri="{C3380CC4-5D6E-409C-BE32-E72D297353CC}">
              <c16:uniqueId val="{00000002-5EC7-45A8-86BE-B40B48996ECB}"/>
            </c:ext>
          </c:extLst>
        </c:ser>
        <c:ser>
          <c:idx val="3"/>
          <c:order val="3"/>
          <c:tx>
            <c:strRef>
              <c:f>Sheet1!$A$10</c:f>
              <c:strCache>
                <c:ptCount val="1"/>
                <c:pt idx="0">
                  <c:v>IASI-A - G17</c:v>
                </c:pt>
              </c:strCache>
            </c:strRef>
          </c:tx>
          <c:spPr>
            <a:solidFill>
              <a:schemeClr val="tx2">
                <a:lumMod val="60000"/>
                <a:lumOff val="40000"/>
              </a:schemeClr>
            </a:solidFill>
            <a:ln>
              <a:noFill/>
            </a:ln>
            <a:effectLst/>
          </c:spPr>
          <c:invertIfNegative val="0"/>
          <c:errBars>
            <c:errBarType val="both"/>
            <c:errValType val="cust"/>
            <c:noEndCap val="0"/>
            <c:plus>
              <c:numRef>
                <c:f>Sheet1!$C$11:$L$11</c:f>
                <c:numCache>
                  <c:formatCode>General</c:formatCode>
                  <c:ptCount val="10"/>
                  <c:pt idx="0">
                    <c:v>0.16800000000000001</c:v>
                  </c:pt>
                  <c:pt idx="1">
                    <c:v>0.23489399999999999</c:v>
                  </c:pt>
                  <c:pt idx="2">
                    <c:v>0.23255899999999999</c:v>
                  </c:pt>
                  <c:pt idx="3">
                    <c:v>0.22765099999999999</c:v>
                  </c:pt>
                  <c:pt idx="4">
                    <c:v>0.32739000000000001</c:v>
                  </c:pt>
                  <c:pt idx="5">
                    <c:v>0.297761</c:v>
                  </c:pt>
                  <c:pt idx="6">
                    <c:v>0.34931400000000001</c:v>
                  </c:pt>
                  <c:pt idx="7">
                    <c:v>0.37801099999999999</c:v>
                  </c:pt>
                  <c:pt idx="8">
                    <c:v>0.39202300000000001</c:v>
                  </c:pt>
                  <c:pt idx="9">
                    <c:v>0.38751600000000003</c:v>
                  </c:pt>
                </c:numCache>
              </c:numRef>
            </c:plus>
            <c:minus>
              <c:numRef>
                <c:f>Sheet1!$C$11:$L$11</c:f>
                <c:numCache>
                  <c:formatCode>General</c:formatCode>
                  <c:ptCount val="10"/>
                  <c:pt idx="0">
                    <c:v>0.16800000000000001</c:v>
                  </c:pt>
                  <c:pt idx="1">
                    <c:v>0.23489399999999999</c:v>
                  </c:pt>
                  <c:pt idx="2">
                    <c:v>0.23255899999999999</c:v>
                  </c:pt>
                  <c:pt idx="3">
                    <c:v>0.22765099999999999</c:v>
                  </c:pt>
                  <c:pt idx="4">
                    <c:v>0.32739000000000001</c:v>
                  </c:pt>
                  <c:pt idx="5">
                    <c:v>0.297761</c:v>
                  </c:pt>
                  <c:pt idx="6">
                    <c:v>0.34931400000000001</c:v>
                  </c:pt>
                  <c:pt idx="7">
                    <c:v>0.37801099999999999</c:v>
                  </c:pt>
                  <c:pt idx="8">
                    <c:v>0.39202300000000001</c:v>
                  </c:pt>
                  <c:pt idx="9">
                    <c:v>0.38751600000000003</c:v>
                  </c:pt>
                </c:numCache>
              </c:numRef>
            </c:minus>
            <c:spPr>
              <a:noFill/>
              <a:ln w="9525" cap="flat" cmpd="sng" algn="ctr">
                <a:solidFill>
                  <a:schemeClr val="tx1">
                    <a:lumMod val="65000"/>
                    <a:lumOff val="35000"/>
                  </a:schemeClr>
                </a:solidFill>
                <a:round/>
              </a:ln>
              <a:effectLst/>
            </c:spPr>
          </c:errBars>
          <c:val>
            <c:numRef>
              <c:f>Sheet1!$C$10:$L$10</c:f>
              <c:numCache>
                <c:formatCode>0.000</c:formatCode>
                <c:ptCount val="10"/>
                <c:pt idx="0">
                  <c:v>-7.8E-2</c:v>
                </c:pt>
                <c:pt idx="1">
                  <c:v>-0.18929499999999999</c:v>
                </c:pt>
                <c:pt idx="2">
                  <c:v>2.0237700000000001E-2</c:v>
                </c:pt>
                <c:pt idx="3">
                  <c:v>-6.4163399999999995E-2</c:v>
                </c:pt>
                <c:pt idx="4">
                  <c:v>-1.5954299999999999E-3</c:v>
                </c:pt>
                <c:pt idx="5">
                  <c:v>-0.11085299999999999</c:v>
                </c:pt>
                <c:pt idx="6">
                  <c:v>-4.2056200000000002E-2</c:v>
                </c:pt>
                <c:pt idx="7">
                  <c:v>-6.7746000000000001E-2</c:v>
                </c:pt>
                <c:pt idx="8">
                  <c:v>5.2314800000000002E-2</c:v>
                </c:pt>
                <c:pt idx="9">
                  <c:v>0.44892199999999999</c:v>
                </c:pt>
              </c:numCache>
            </c:numRef>
          </c:val>
          <c:extLst>
            <c:ext xmlns:c16="http://schemas.microsoft.com/office/drawing/2014/chart" uri="{C3380CC4-5D6E-409C-BE32-E72D297353CC}">
              <c16:uniqueId val="{00000003-5EC7-45A8-86BE-B40B48996ECB}"/>
            </c:ext>
          </c:extLst>
        </c:ser>
        <c:ser>
          <c:idx val="4"/>
          <c:order val="4"/>
          <c:tx>
            <c:strRef>
              <c:f>Sheet1!$A$15</c:f>
              <c:strCache>
                <c:ptCount val="1"/>
                <c:pt idx="0">
                  <c:v>NPPCrIS-G16</c:v>
                </c:pt>
              </c:strCache>
            </c:strRef>
          </c:tx>
          <c:spPr>
            <a:solidFill>
              <a:srgbClr val="FF0000"/>
            </a:solidFill>
            <a:ln>
              <a:noFill/>
            </a:ln>
            <a:effectLst/>
          </c:spPr>
          <c:invertIfNegative val="0"/>
          <c:errBars>
            <c:errBarType val="both"/>
            <c:errValType val="cust"/>
            <c:noEndCap val="0"/>
            <c:plus>
              <c:numRef>
                <c:f>Sheet1!$C$16:$L$16</c:f>
                <c:numCache>
                  <c:formatCode>General</c:formatCode>
                  <c:ptCount val="10"/>
                  <c:pt idx="0">
                    <c:v>0</c:v>
                  </c:pt>
                  <c:pt idx="1">
                    <c:v>0.171182</c:v>
                  </c:pt>
                  <c:pt idx="2">
                    <c:v>0.171432</c:v>
                  </c:pt>
                  <c:pt idx="3">
                    <c:v>0.16178699999999999</c:v>
                  </c:pt>
                  <c:pt idx="4">
                    <c:v>0</c:v>
                  </c:pt>
                  <c:pt idx="5">
                    <c:v>0.20749899999999999</c:v>
                  </c:pt>
                  <c:pt idx="6">
                    <c:v>0.23927999999999999</c:v>
                  </c:pt>
                  <c:pt idx="7">
                    <c:v>0.25804100000000002</c:v>
                  </c:pt>
                  <c:pt idx="8">
                    <c:v>0.27375500000000003</c:v>
                  </c:pt>
                  <c:pt idx="9">
                    <c:v>0.28094799999999998</c:v>
                  </c:pt>
                </c:numCache>
              </c:numRef>
            </c:plus>
            <c:minus>
              <c:numRef>
                <c:f>Sheet1!$C$16:$L$16</c:f>
                <c:numCache>
                  <c:formatCode>General</c:formatCode>
                  <c:ptCount val="10"/>
                  <c:pt idx="0">
                    <c:v>0</c:v>
                  </c:pt>
                  <c:pt idx="1">
                    <c:v>0.171182</c:v>
                  </c:pt>
                  <c:pt idx="2">
                    <c:v>0.171432</c:v>
                  </c:pt>
                  <c:pt idx="3">
                    <c:v>0.16178699999999999</c:v>
                  </c:pt>
                  <c:pt idx="4">
                    <c:v>0</c:v>
                  </c:pt>
                  <c:pt idx="5">
                    <c:v>0.20749899999999999</c:v>
                  </c:pt>
                  <c:pt idx="6">
                    <c:v>0.23927999999999999</c:v>
                  </c:pt>
                  <c:pt idx="7">
                    <c:v>0.25804100000000002</c:v>
                  </c:pt>
                  <c:pt idx="8">
                    <c:v>0.27375500000000003</c:v>
                  </c:pt>
                  <c:pt idx="9">
                    <c:v>0.28094799999999998</c:v>
                  </c:pt>
                </c:numCache>
              </c:numRef>
            </c:minus>
            <c:spPr>
              <a:noFill/>
              <a:ln w="9525" cap="flat" cmpd="sng" algn="ctr">
                <a:solidFill>
                  <a:schemeClr val="tx1">
                    <a:lumMod val="65000"/>
                    <a:lumOff val="35000"/>
                  </a:schemeClr>
                </a:solidFill>
                <a:round/>
              </a:ln>
              <a:effectLst/>
            </c:spPr>
          </c:errBars>
          <c:val>
            <c:numRef>
              <c:f>Sheet1!$C$15:$L$15</c:f>
              <c:numCache>
                <c:formatCode>0.000</c:formatCode>
                <c:ptCount val="10"/>
                <c:pt idx="0">
                  <c:v>0</c:v>
                </c:pt>
                <c:pt idx="1">
                  <c:v>0.23399900000000001</c:v>
                </c:pt>
                <c:pt idx="2">
                  <c:v>-0.15734899999999999</c:v>
                </c:pt>
                <c:pt idx="3">
                  <c:v>-7.4418399999999996E-2</c:v>
                </c:pt>
                <c:pt idx="4">
                  <c:v>0</c:v>
                </c:pt>
                <c:pt idx="5">
                  <c:v>-5.72796E-2</c:v>
                </c:pt>
                <c:pt idx="6">
                  <c:v>-8.1739900000000004E-2</c:v>
                </c:pt>
                <c:pt idx="7">
                  <c:v>-1.9711599999999999E-2</c:v>
                </c:pt>
                <c:pt idx="8">
                  <c:v>-2.5854100000000001E-2</c:v>
                </c:pt>
                <c:pt idx="9">
                  <c:v>-0.165774</c:v>
                </c:pt>
              </c:numCache>
            </c:numRef>
          </c:val>
          <c:extLst>
            <c:ext xmlns:c16="http://schemas.microsoft.com/office/drawing/2014/chart" uri="{C3380CC4-5D6E-409C-BE32-E72D297353CC}">
              <c16:uniqueId val="{00000004-5EC7-45A8-86BE-B40B48996ECB}"/>
            </c:ext>
          </c:extLst>
        </c:ser>
        <c:ser>
          <c:idx val="5"/>
          <c:order val="5"/>
          <c:tx>
            <c:strRef>
              <c:f>Sheet1!$A$17</c:f>
              <c:strCache>
                <c:ptCount val="1"/>
                <c:pt idx="0">
                  <c:v>IASI-B - G16</c:v>
                </c:pt>
              </c:strCache>
            </c:strRef>
          </c:tx>
          <c:spPr>
            <a:solidFill>
              <a:srgbClr val="7030A0"/>
            </a:solidFill>
            <a:ln>
              <a:noFill/>
            </a:ln>
            <a:effectLst/>
          </c:spPr>
          <c:invertIfNegative val="0"/>
          <c:errBars>
            <c:errBarType val="both"/>
            <c:errValType val="cust"/>
            <c:noEndCap val="0"/>
            <c:plus>
              <c:numRef>
                <c:f>Sheet1!$C$18:$L$18</c:f>
                <c:numCache>
                  <c:formatCode>General</c:formatCode>
                  <c:ptCount val="10"/>
                  <c:pt idx="0">
                    <c:v>0.14110700000000001</c:v>
                  </c:pt>
                  <c:pt idx="1">
                    <c:v>0.202573</c:v>
                  </c:pt>
                  <c:pt idx="2">
                    <c:v>0.20352999999999999</c:v>
                  </c:pt>
                  <c:pt idx="3">
                    <c:v>0.19620699999999999</c:v>
                  </c:pt>
                  <c:pt idx="4">
                    <c:v>0.22803699999999999</c:v>
                  </c:pt>
                  <c:pt idx="5">
                    <c:v>0.250282</c:v>
                  </c:pt>
                  <c:pt idx="6">
                    <c:v>0.29291400000000001</c:v>
                  </c:pt>
                  <c:pt idx="7">
                    <c:v>0.32277800000000001</c:v>
                  </c:pt>
                  <c:pt idx="8">
                    <c:v>0.34693800000000002</c:v>
                  </c:pt>
                  <c:pt idx="9">
                    <c:v>0.34785100000000002</c:v>
                  </c:pt>
                </c:numCache>
              </c:numRef>
            </c:plus>
            <c:minus>
              <c:numRef>
                <c:f>Sheet1!$C$18:$L$18</c:f>
                <c:numCache>
                  <c:formatCode>General</c:formatCode>
                  <c:ptCount val="10"/>
                  <c:pt idx="0">
                    <c:v>0.14110700000000001</c:v>
                  </c:pt>
                  <c:pt idx="1">
                    <c:v>0.202573</c:v>
                  </c:pt>
                  <c:pt idx="2">
                    <c:v>0.20352999999999999</c:v>
                  </c:pt>
                  <c:pt idx="3">
                    <c:v>0.19620699999999999</c:v>
                  </c:pt>
                  <c:pt idx="4">
                    <c:v>0.22803699999999999</c:v>
                  </c:pt>
                  <c:pt idx="5">
                    <c:v>0.250282</c:v>
                  </c:pt>
                  <c:pt idx="6">
                    <c:v>0.29291400000000001</c:v>
                  </c:pt>
                  <c:pt idx="7">
                    <c:v>0.32277800000000001</c:v>
                  </c:pt>
                  <c:pt idx="8">
                    <c:v>0.34693800000000002</c:v>
                  </c:pt>
                  <c:pt idx="9">
                    <c:v>0.34785100000000002</c:v>
                  </c:pt>
                </c:numCache>
              </c:numRef>
            </c:minus>
            <c:spPr>
              <a:noFill/>
              <a:ln w="9525" cap="flat" cmpd="sng" algn="ctr">
                <a:solidFill>
                  <a:schemeClr val="tx1">
                    <a:lumMod val="65000"/>
                    <a:lumOff val="35000"/>
                  </a:schemeClr>
                </a:solidFill>
                <a:round/>
              </a:ln>
              <a:effectLst/>
            </c:spPr>
          </c:errBars>
          <c:val>
            <c:numRef>
              <c:f>Sheet1!$C$17:$L$17</c:f>
              <c:numCache>
                <c:formatCode>0.000</c:formatCode>
                <c:ptCount val="10"/>
                <c:pt idx="0">
                  <c:v>-2.11094E-2</c:v>
                </c:pt>
                <c:pt idx="1">
                  <c:v>-0.135519</c:v>
                </c:pt>
                <c:pt idx="2">
                  <c:v>-0.15537999999999999</c:v>
                </c:pt>
                <c:pt idx="3">
                  <c:v>-8.0590899999999993E-2</c:v>
                </c:pt>
                <c:pt idx="4">
                  <c:v>-8.0989800000000001E-2</c:v>
                </c:pt>
                <c:pt idx="5">
                  <c:v>-0.118701</c:v>
                </c:pt>
                <c:pt idx="6">
                  <c:v>-7.3830199999999999E-2</c:v>
                </c:pt>
                <c:pt idx="7">
                  <c:v>-1.06613E-2</c:v>
                </c:pt>
                <c:pt idx="8">
                  <c:v>-1.6439200000000001E-2</c:v>
                </c:pt>
                <c:pt idx="9">
                  <c:v>-0.195743</c:v>
                </c:pt>
              </c:numCache>
            </c:numRef>
          </c:val>
          <c:extLst>
            <c:ext xmlns:c16="http://schemas.microsoft.com/office/drawing/2014/chart" uri="{C3380CC4-5D6E-409C-BE32-E72D297353CC}">
              <c16:uniqueId val="{00000005-5EC7-45A8-86BE-B40B48996ECB}"/>
            </c:ext>
          </c:extLst>
        </c:ser>
        <c:dLbls>
          <c:showLegendKey val="0"/>
          <c:showVal val="0"/>
          <c:showCatName val="0"/>
          <c:showSerName val="0"/>
          <c:showPercent val="0"/>
          <c:showBubbleSize val="0"/>
        </c:dLbls>
        <c:gapWidth val="219"/>
        <c:overlap val="-27"/>
        <c:axId val="1916996000"/>
        <c:axId val="1916998080"/>
      </c:barChart>
      <c:catAx>
        <c:axId val="191699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16998080"/>
        <c:crosses val="autoZero"/>
        <c:auto val="1"/>
        <c:lblAlgn val="ctr"/>
        <c:lblOffset val="100"/>
        <c:noMultiLvlLbl val="0"/>
      </c:catAx>
      <c:valAx>
        <c:axId val="1916998080"/>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i="0" baseline="0" dirty="0">
                    <a:solidFill>
                      <a:schemeClr val="tx1"/>
                    </a:solidFill>
                  </a:rPr>
                  <a:t>GEO - LEO (K)</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916996000"/>
        <c:crosses val="autoZero"/>
        <c:crossBetween val="between"/>
        <c:majorUnit val="0.25"/>
      </c:valAx>
      <c:spPr>
        <a:noFill/>
        <a:ln w="12700">
          <a:solidFill>
            <a:schemeClr val="tx1"/>
          </a:solidFill>
        </a:ln>
        <a:effectLst/>
      </c:spPr>
    </c:plotArea>
    <c:legend>
      <c:legendPos val="b"/>
      <c:layout>
        <c:manualLayout>
          <c:xMode val="edge"/>
          <c:yMode val="edge"/>
          <c:x val="0.12235893796537235"/>
          <c:y val="0.90364910808263166"/>
          <c:w val="0.85256395525666584"/>
          <c:h val="7.4538512160974221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0.09863</cdr:x>
      <cdr:y>0.1426</cdr:y>
    </cdr:from>
    <cdr:to>
      <cdr:x>0.98627</cdr:x>
      <cdr:y>0.14623</cdr:y>
    </cdr:to>
    <cdr:cxnSp macro="">
      <cdr:nvCxnSpPr>
        <cdr:cNvPr id="3" name="Straight Connector 2"/>
        <cdr:cNvCxnSpPr/>
      </cdr:nvCxnSpPr>
      <cdr:spPr>
        <a:xfrm xmlns:a="http://schemas.openxmlformats.org/drawingml/2006/main" flipV="1">
          <a:off x="752475" y="747713"/>
          <a:ext cx="6772275" cy="19050"/>
        </a:xfrm>
        <a:prstGeom xmlns:a="http://schemas.openxmlformats.org/drawingml/2006/main" prst="line">
          <a:avLst/>
        </a:prstGeom>
        <a:ln xmlns:a="http://schemas.openxmlformats.org/drawingml/2006/main" w="1905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808E1E-1226-49A9-AA14-E2515D386EB8}" type="datetimeFigureOut">
              <a:rPr lang="en-US" smtClean="0"/>
              <a:t>3/3/2019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900879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B2F85-C26D-40D0-92D3-6614C1961CA3}" type="datetimeFigureOut">
              <a:rPr lang="en-US" smtClean="0"/>
              <a:t>3/3/2019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E290-1744-4517-8622-DD5D114E3665}" type="slidenum">
              <a:rPr lang="en-US" smtClean="0"/>
              <a:t>‹#›</a:t>
            </a:fld>
            <a:endParaRPr lang="en-US" dirty="0"/>
          </a:p>
        </p:txBody>
      </p:sp>
    </p:spTree>
    <p:extLst>
      <p:ext uri="{BB962C8B-B14F-4D97-AF65-F5344CB8AC3E}">
        <p14:creationId xmlns:p14="http://schemas.microsoft.com/office/powerpoint/2010/main" val="687681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12</a:t>
            </a:fld>
            <a:endParaRPr lang="en-US" dirty="0"/>
          </a:p>
        </p:txBody>
      </p:sp>
    </p:spTree>
    <p:extLst>
      <p:ext uri="{BB962C8B-B14F-4D97-AF65-F5344CB8AC3E}">
        <p14:creationId xmlns:p14="http://schemas.microsoft.com/office/powerpoint/2010/main" val="4183735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13</a:t>
            </a:fld>
            <a:endParaRPr lang="en-US" dirty="0"/>
          </a:p>
        </p:txBody>
      </p:sp>
    </p:spTree>
    <p:extLst>
      <p:ext uri="{BB962C8B-B14F-4D97-AF65-F5344CB8AC3E}">
        <p14:creationId xmlns:p14="http://schemas.microsoft.com/office/powerpoint/2010/main" val="3743748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20</a:t>
            </a:fld>
            <a:endParaRPr lang="en-US" dirty="0"/>
          </a:p>
        </p:txBody>
      </p:sp>
    </p:spTree>
    <p:extLst>
      <p:ext uri="{BB962C8B-B14F-4D97-AF65-F5344CB8AC3E}">
        <p14:creationId xmlns:p14="http://schemas.microsoft.com/office/powerpoint/2010/main" val="121607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21</a:t>
            </a:fld>
            <a:endParaRPr lang="en-US" dirty="0"/>
          </a:p>
        </p:txBody>
      </p:sp>
    </p:spTree>
    <p:extLst>
      <p:ext uri="{BB962C8B-B14F-4D97-AF65-F5344CB8AC3E}">
        <p14:creationId xmlns:p14="http://schemas.microsoft.com/office/powerpoint/2010/main" val="3101360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22</a:t>
            </a:fld>
            <a:endParaRPr lang="en-US" dirty="0"/>
          </a:p>
        </p:txBody>
      </p:sp>
    </p:spTree>
    <p:extLst>
      <p:ext uri="{BB962C8B-B14F-4D97-AF65-F5344CB8AC3E}">
        <p14:creationId xmlns:p14="http://schemas.microsoft.com/office/powerpoint/2010/main" val="191366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23</a:t>
            </a:fld>
            <a:endParaRPr lang="en-US" dirty="0"/>
          </a:p>
        </p:txBody>
      </p:sp>
    </p:spTree>
    <p:extLst>
      <p:ext uri="{BB962C8B-B14F-4D97-AF65-F5344CB8AC3E}">
        <p14:creationId xmlns:p14="http://schemas.microsoft.com/office/powerpoint/2010/main" val="108969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24</a:t>
            </a:fld>
            <a:endParaRPr lang="en-US" dirty="0"/>
          </a:p>
        </p:txBody>
      </p:sp>
    </p:spTree>
    <p:extLst>
      <p:ext uri="{BB962C8B-B14F-4D97-AF65-F5344CB8AC3E}">
        <p14:creationId xmlns:p14="http://schemas.microsoft.com/office/powerpoint/2010/main" val="3225337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25</a:t>
            </a:fld>
            <a:endParaRPr lang="en-US" dirty="0"/>
          </a:p>
        </p:txBody>
      </p:sp>
    </p:spTree>
    <p:extLst>
      <p:ext uri="{BB962C8B-B14F-4D97-AF65-F5344CB8AC3E}">
        <p14:creationId xmlns:p14="http://schemas.microsoft.com/office/powerpoint/2010/main" val="2430437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a:t>
            </a:fld>
            <a:endParaRPr lang="en-US" dirty="0"/>
          </a:p>
        </p:txBody>
      </p:sp>
    </p:spTree>
    <p:extLst>
      <p:ext uri="{BB962C8B-B14F-4D97-AF65-F5344CB8AC3E}">
        <p14:creationId xmlns:p14="http://schemas.microsoft.com/office/powerpoint/2010/main" val="42297958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a:t>
            </a:fld>
            <a:endParaRPr lang="en-US" dirty="0"/>
          </a:p>
        </p:txBody>
      </p:sp>
    </p:spTree>
    <p:extLst>
      <p:ext uri="{BB962C8B-B14F-4D97-AF65-F5344CB8AC3E}">
        <p14:creationId xmlns:p14="http://schemas.microsoft.com/office/powerpoint/2010/main" val="33509938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a:t>
            </a:fld>
            <a:endParaRPr lang="en-US" dirty="0"/>
          </a:p>
        </p:txBody>
      </p:sp>
    </p:spTree>
    <p:extLst>
      <p:ext uri="{BB962C8B-B14F-4D97-AF65-F5344CB8AC3E}">
        <p14:creationId xmlns:p14="http://schemas.microsoft.com/office/powerpoint/2010/main" val="34446119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266700"/>
            <a:ext cx="8458200" cy="914857"/>
          </a:xfrm>
        </p:spPr>
        <p:txBody>
          <a:bodyPr/>
          <a:lstStyle>
            <a:lvl1pPr algn="ct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9250" indent="-349250">
              <a:buFont typeface="Wingdings" panose="05000000000000000000" pitchFamily="2" charset="2"/>
              <a:buChar char="v"/>
              <a:defRPr>
                <a:latin typeface="Times New Roman" panose="02020603050405020304" pitchFamily="18" charset="0"/>
                <a:cs typeface="Times New Roman" panose="02020603050405020304" pitchFamily="18" charset="0"/>
              </a:defRPr>
            </a:lvl1pPr>
            <a:lvl2pPr marL="685800" indent="-336550">
              <a:buFont typeface="Wingdings" panose="05000000000000000000" pitchFamily="2" charset="2"/>
              <a:buChar char="Ø"/>
              <a:defRPr>
                <a:latin typeface="Times New Roman" panose="02020603050405020304" pitchFamily="18" charset="0"/>
                <a:cs typeface="Times New Roman" panose="02020603050405020304" pitchFamily="18" charset="0"/>
              </a:defRPr>
            </a:lvl2pPr>
            <a:lvl3pPr marL="1143000" indent="-228600">
              <a:buFont typeface="Courier New" panose="02070309020205020404" pitchFamily="49" charset="0"/>
              <a:buChar char="o"/>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marL="2057400" indent="-228600">
              <a:buFont typeface="Wingdings" panose="05000000000000000000" pitchFamily="2" charset="2"/>
              <a:buChar char="ü"/>
              <a:defRPr>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a:t>
            </a:fld>
            <a:endParaRPr lang="en-US" dirty="0"/>
          </a:p>
        </p:txBody>
      </p:sp>
    </p:spTree>
    <p:extLst>
      <p:ext uri="{BB962C8B-B14F-4D97-AF65-F5344CB8AC3E}">
        <p14:creationId xmlns:p14="http://schemas.microsoft.com/office/powerpoint/2010/main" val="19848672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a:t>
            </a:fld>
            <a:endParaRPr lang="en-US" dirty="0"/>
          </a:p>
        </p:txBody>
      </p:sp>
    </p:spTree>
    <p:extLst>
      <p:ext uri="{BB962C8B-B14F-4D97-AF65-F5344CB8AC3E}">
        <p14:creationId xmlns:p14="http://schemas.microsoft.com/office/powerpoint/2010/main" val="41397470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2019-03-04, Frascati, Italy</a:t>
            </a:r>
            <a:endParaRPr lang="en-US" dirty="0"/>
          </a:p>
        </p:txBody>
      </p:sp>
      <p:sp>
        <p:nvSpPr>
          <p:cNvPr id="6" name="Footer Placeholder 5"/>
          <p:cNvSpPr>
            <a:spLocks noGrp="1"/>
          </p:cNvSpPr>
          <p:nvPr>
            <p:ph type="ftr" sz="quarter" idx="11"/>
          </p:nvPr>
        </p:nvSpPr>
        <p:spPr/>
        <p:txBody>
          <a:bodyPr/>
          <a:lstStyle/>
          <a:p>
            <a:r>
              <a:rPr lang="en-US" dirty="0" smtClean="0"/>
              <a:t>GSICS Working Group Annual Meeting</a:t>
            </a:r>
            <a:endParaRPr lang="en-US" dirty="0"/>
          </a:p>
        </p:txBody>
      </p:sp>
      <p:sp>
        <p:nvSpPr>
          <p:cNvPr id="7" name="Slide Number Placeholder 6"/>
          <p:cNvSpPr>
            <a:spLocks noGrp="1"/>
          </p:cNvSpPr>
          <p:nvPr>
            <p:ph type="sldNum" sz="quarter" idx="12"/>
          </p:nvPr>
        </p:nvSpPr>
        <p:spPr/>
        <p:txBody>
          <a:bodyPr/>
          <a:lstStyle/>
          <a:p>
            <a:fld id="{342BC26B-BF53-4AE8-86A9-0CB676573B8C}" type="slidenum">
              <a:rPr lang="en-US" smtClean="0"/>
              <a:t>‹#›</a:t>
            </a:fld>
            <a:endParaRPr lang="en-US" dirty="0"/>
          </a:p>
        </p:txBody>
      </p:sp>
    </p:spTree>
    <p:extLst>
      <p:ext uri="{BB962C8B-B14F-4D97-AF65-F5344CB8AC3E}">
        <p14:creationId xmlns:p14="http://schemas.microsoft.com/office/powerpoint/2010/main" val="16051942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2019-03-04, Frascati, Italy</a:t>
            </a:r>
            <a:endParaRPr lang="en-US" dirty="0"/>
          </a:p>
        </p:txBody>
      </p:sp>
      <p:sp>
        <p:nvSpPr>
          <p:cNvPr id="8" name="Footer Placeholder 7"/>
          <p:cNvSpPr>
            <a:spLocks noGrp="1"/>
          </p:cNvSpPr>
          <p:nvPr>
            <p:ph type="ftr" sz="quarter" idx="11"/>
          </p:nvPr>
        </p:nvSpPr>
        <p:spPr/>
        <p:txBody>
          <a:bodyPr/>
          <a:lstStyle/>
          <a:p>
            <a:r>
              <a:rPr lang="en-US" dirty="0" smtClean="0"/>
              <a:t>GSICS Working Group Annual Meeting</a:t>
            </a:r>
            <a:endParaRPr lang="en-US" dirty="0"/>
          </a:p>
        </p:txBody>
      </p:sp>
      <p:sp>
        <p:nvSpPr>
          <p:cNvPr id="9" name="Slide Number Placeholder 8"/>
          <p:cNvSpPr>
            <a:spLocks noGrp="1"/>
          </p:cNvSpPr>
          <p:nvPr>
            <p:ph type="sldNum" sz="quarter" idx="12"/>
          </p:nvPr>
        </p:nvSpPr>
        <p:spPr/>
        <p:txBody>
          <a:bodyPr/>
          <a:lstStyle/>
          <a:p>
            <a:fld id="{342BC26B-BF53-4AE8-86A9-0CB676573B8C}" type="slidenum">
              <a:rPr lang="en-US" smtClean="0"/>
              <a:t>‹#›</a:t>
            </a:fld>
            <a:endParaRPr lang="en-US" dirty="0"/>
          </a:p>
        </p:txBody>
      </p:sp>
    </p:spTree>
    <p:extLst>
      <p:ext uri="{BB962C8B-B14F-4D97-AF65-F5344CB8AC3E}">
        <p14:creationId xmlns:p14="http://schemas.microsoft.com/office/powerpoint/2010/main" val="24649871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t>2019-03-04, Frascati, Italy</a:t>
            </a:r>
            <a:endParaRPr lang="en-US" dirty="0"/>
          </a:p>
        </p:txBody>
      </p:sp>
      <p:sp>
        <p:nvSpPr>
          <p:cNvPr id="4" name="Footer Placeholder 3"/>
          <p:cNvSpPr>
            <a:spLocks noGrp="1"/>
          </p:cNvSpPr>
          <p:nvPr>
            <p:ph type="ftr" sz="quarter" idx="11"/>
          </p:nvPr>
        </p:nvSpPr>
        <p:spPr/>
        <p:txBody>
          <a:bodyPr/>
          <a:lstStyle/>
          <a:p>
            <a:r>
              <a:rPr lang="en-US" dirty="0" smtClean="0"/>
              <a:t>GSICS Working Group Annual Meeting</a:t>
            </a:r>
            <a:endParaRPr lang="en-US" dirty="0"/>
          </a:p>
        </p:txBody>
      </p:sp>
      <p:sp>
        <p:nvSpPr>
          <p:cNvPr id="5" name="Slide Number Placeholder 4"/>
          <p:cNvSpPr>
            <a:spLocks noGrp="1"/>
          </p:cNvSpPr>
          <p:nvPr>
            <p:ph type="sldNum" sz="quarter" idx="12"/>
          </p:nvPr>
        </p:nvSpPr>
        <p:spPr/>
        <p:txBody>
          <a:bodyPr/>
          <a:lstStyle/>
          <a:p>
            <a:fld id="{342BC26B-BF53-4AE8-86A9-0CB676573B8C}" type="slidenum">
              <a:rPr lang="en-US" smtClean="0"/>
              <a:t>‹#›</a:t>
            </a:fld>
            <a:endParaRPr lang="en-US" dirty="0"/>
          </a:p>
        </p:txBody>
      </p:sp>
    </p:spTree>
    <p:extLst>
      <p:ext uri="{BB962C8B-B14F-4D97-AF65-F5344CB8AC3E}">
        <p14:creationId xmlns:p14="http://schemas.microsoft.com/office/powerpoint/2010/main" val="28726833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2019-03-04, Frascati, Italy</a:t>
            </a:r>
            <a:endParaRPr lang="en-US" dirty="0"/>
          </a:p>
        </p:txBody>
      </p:sp>
      <p:sp>
        <p:nvSpPr>
          <p:cNvPr id="3" name="Footer Placeholder 2"/>
          <p:cNvSpPr>
            <a:spLocks noGrp="1"/>
          </p:cNvSpPr>
          <p:nvPr>
            <p:ph type="ftr" sz="quarter" idx="11"/>
          </p:nvPr>
        </p:nvSpPr>
        <p:spPr/>
        <p:txBody>
          <a:bodyPr/>
          <a:lstStyle/>
          <a:p>
            <a:r>
              <a:rPr lang="en-US" dirty="0" smtClean="0"/>
              <a:t>GSICS Working Group Annual Meeting</a:t>
            </a:r>
            <a:endParaRPr lang="en-US" dirty="0"/>
          </a:p>
        </p:txBody>
      </p:sp>
      <p:sp>
        <p:nvSpPr>
          <p:cNvPr id="4" name="Slide Number Placeholder 3"/>
          <p:cNvSpPr>
            <a:spLocks noGrp="1"/>
          </p:cNvSpPr>
          <p:nvPr>
            <p:ph type="sldNum" sz="quarter" idx="12"/>
          </p:nvPr>
        </p:nvSpPr>
        <p:spPr/>
        <p:txBody>
          <a:bodyPr/>
          <a:lstStyle/>
          <a:p>
            <a:fld id="{342BC26B-BF53-4AE8-86A9-0CB676573B8C}" type="slidenum">
              <a:rPr lang="en-US" smtClean="0"/>
              <a:t>‹#›</a:t>
            </a:fld>
            <a:endParaRPr lang="en-US" dirty="0"/>
          </a:p>
        </p:txBody>
      </p:sp>
    </p:spTree>
    <p:extLst>
      <p:ext uri="{BB962C8B-B14F-4D97-AF65-F5344CB8AC3E}">
        <p14:creationId xmlns:p14="http://schemas.microsoft.com/office/powerpoint/2010/main" val="32950804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2019-03-04, Frascati, Italy</a:t>
            </a:r>
            <a:endParaRPr lang="en-US" dirty="0"/>
          </a:p>
        </p:txBody>
      </p:sp>
      <p:sp>
        <p:nvSpPr>
          <p:cNvPr id="6" name="Footer Placeholder 5"/>
          <p:cNvSpPr>
            <a:spLocks noGrp="1"/>
          </p:cNvSpPr>
          <p:nvPr>
            <p:ph type="ftr" sz="quarter" idx="11"/>
          </p:nvPr>
        </p:nvSpPr>
        <p:spPr/>
        <p:txBody>
          <a:bodyPr/>
          <a:lstStyle/>
          <a:p>
            <a:r>
              <a:rPr lang="en-US" dirty="0" smtClean="0"/>
              <a:t>GSICS Working Group Annual Meeting</a:t>
            </a:r>
            <a:endParaRPr lang="en-US" dirty="0"/>
          </a:p>
        </p:txBody>
      </p:sp>
      <p:sp>
        <p:nvSpPr>
          <p:cNvPr id="7" name="Slide Number Placeholder 6"/>
          <p:cNvSpPr>
            <a:spLocks noGrp="1"/>
          </p:cNvSpPr>
          <p:nvPr>
            <p:ph type="sldNum" sz="quarter" idx="12"/>
          </p:nvPr>
        </p:nvSpPr>
        <p:spPr/>
        <p:txBody>
          <a:bodyPr/>
          <a:lstStyle/>
          <a:p>
            <a:fld id="{342BC26B-BF53-4AE8-86A9-0CB676573B8C}" type="slidenum">
              <a:rPr lang="en-US" smtClean="0"/>
              <a:t>‹#›</a:t>
            </a:fld>
            <a:endParaRPr lang="en-US" dirty="0"/>
          </a:p>
        </p:txBody>
      </p:sp>
    </p:spTree>
    <p:extLst>
      <p:ext uri="{BB962C8B-B14F-4D97-AF65-F5344CB8AC3E}">
        <p14:creationId xmlns:p14="http://schemas.microsoft.com/office/powerpoint/2010/main" val="14147805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2019-03-04, Frascati, Italy</a:t>
            </a:r>
            <a:endParaRPr lang="en-US" dirty="0"/>
          </a:p>
        </p:txBody>
      </p:sp>
      <p:sp>
        <p:nvSpPr>
          <p:cNvPr id="6" name="Footer Placeholder 5"/>
          <p:cNvSpPr>
            <a:spLocks noGrp="1"/>
          </p:cNvSpPr>
          <p:nvPr>
            <p:ph type="ftr" sz="quarter" idx="11"/>
          </p:nvPr>
        </p:nvSpPr>
        <p:spPr/>
        <p:txBody>
          <a:bodyPr/>
          <a:lstStyle/>
          <a:p>
            <a:r>
              <a:rPr lang="en-US" dirty="0" smtClean="0"/>
              <a:t>GSICS Working Group Annual Meeting</a:t>
            </a:r>
            <a:endParaRPr lang="en-US" dirty="0"/>
          </a:p>
        </p:txBody>
      </p:sp>
      <p:sp>
        <p:nvSpPr>
          <p:cNvPr id="7" name="Slide Number Placeholder 6"/>
          <p:cNvSpPr>
            <a:spLocks noGrp="1"/>
          </p:cNvSpPr>
          <p:nvPr>
            <p:ph type="sldNum" sz="quarter" idx="12"/>
          </p:nvPr>
        </p:nvSpPr>
        <p:spPr/>
        <p:txBody>
          <a:bodyPr/>
          <a:lstStyle/>
          <a:p>
            <a:fld id="{342BC26B-BF53-4AE8-86A9-0CB676573B8C}" type="slidenum">
              <a:rPr lang="en-US" smtClean="0"/>
              <a:t>‹#›</a:t>
            </a:fld>
            <a:endParaRPr lang="en-US" dirty="0"/>
          </a:p>
        </p:txBody>
      </p:sp>
    </p:spTree>
    <p:extLst>
      <p:ext uri="{BB962C8B-B14F-4D97-AF65-F5344CB8AC3E}">
        <p14:creationId xmlns:p14="http://schemas.microsoft.com/office/powerpoint/2010/main" val="12811826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75831"/>
            <a:ext cx="10515600" cy="91485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2019-03-04, Frascati, Italy</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GSICS Working Group Annual Meeting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BC26B-BF53-4AE8-86A9-0CB676573B8C}" type="slidenum">
              <a:rPr lang="en-US" smtClean="0"/>
              <a:t>‹#›</a:t>
            </a:fld>
            <a:endParaRPr lang="en-US" dirty="0"/>
          </a:p>
        </p:txBody>
      </p:sp>
      <p:pic>
        <p:nvPicPr>
          <p:cNvPr id="7" name="Picture 6" descr="C:\Users\miu\Dropbox\gsics_WG_logo.jpg"/>
          <p:cNvPicPr>
            <a:picLocks noChangeAspect="1" noChangeArrowheads="1"/>
          </p:cNvPicPr>
          <p:nvPr userDrawn="1"/>
        </p:nvPicPr>
        <p:blipFill>
          <a:blip r:embed="rId13" cstate="print"/>
          <a:srcRect/>
          <a:stretch>
            <a:fillRect/>
          </a:stretch>
        </p:blipFill>
        <p:spPr bwMode="auto">
          <a:xfrm>
            <a:off x="190500" y="245838"/>
            <a:ext cx="2743200" cy="701212"/>
          </a:xfrm>
          <a:prstGeom prst="rect">
            <a:avLst/>
          </a:prstGeom>
          <a:noFill/>
        </p:spPr>
      </p:pic>
    </p:spTree>
    <p:extLst>
      <p:ext uri="{BB962C8B-B14F-4D97-AF65-F5344CB8AC3E}">
        <p14:creationId xmlns:p14="http://schemas.microsoft.com/office/powerpoint/2010/main" val="2209382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jars.msubmit.net/" TargetMode="External"/><Relationship Id="rId2" Type="http://schemas.openxmlformats.org/officeDocument/2006/relationships/hyperlink" Target="https://www.spiedigitallibrary.org/journals/journal-of-applied-remote-sensing/author-guidelines" TargetMode="Externa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hyperlink" Target="https://www.spiedigitallibrary.org/journals/open-acces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3050" y="1257300"/>
            <a:ext cx="9144000" cy="876300"/>
          </a:xfrm>
        </p:spPr>
        <p:txBody>
          <a:bodyPr>
            <a:noAutofit/>
          </a:bodyPr>
          <a:lstStyle/>
          <a:p>
            <a:r>
              <a:rPr lang="en-US" sz="4800" b="1" dirty="0" smtClean="0"/>
              <a:t>ABI Calibration Performance</a:t>
            </a:r>
            <a:endParaRPr lang="en-US" sz="5400" b="1" dirty="0">
              <a:latin typeface="+mn-lt"/>
            </a:endParaRPr>
          </a:p>
        </p:txBody>
      </p:sp>
      <p:sp>
        <p:nvSpPr>
          <p:cNvPr id="3" name="Subtitle 2"/>
          <p:cNvSpPr>
            <a:spLocks noGrp="1"/>
          </p:cNvSpPr>
          <p:nvPr>
            <p:ph type="subTitle" idx="1"/>
          </p:nvPr>
        </p:nvSpPr>
        <p:spPr>
          <a:xfrm>
            <a:off x="1104900" y="3468414"/>
            <a:ext cx="10020300" cy="2606948"/>
          </a:xfrm>
        </p:spPr>
        <p:txBody>
          <a:bodyPr>
            <a:normAutofit/>
          </a:bodyPr>
          <a:lstStyle/>
          <a:p>
            <a:r>
              <a:rPr lang="en-US" sz="3200" dirty="0"/>
              <a:t>X. </a:t>
            </a:r>
            <a:r>
              <a:rPr lang="en-US" sz="3200" dirty="0" smtClean="0"/>
              <a:t>Wu</a:t>
            </a:r>
          </a:p>
          <a:p>
            <a:r>
              <a:rPr lang="en-US" sz="3200" dirty="0" smtClean="0"/>
              <a:t>NOAA/NESDIS/STAR and GOES-R CWG</a:t>
            </a:r>
          </a:p>
          <a:p>
            <a:endParaRPr lang="en-US" sz="3200" dirty="0"/>
          </a:p>
          <a:p>
            <a:r>
              <a:rPr lang="en-US" sz="3200" dirty="0" smtClean="0"/>
              <a:t>2019-03-04</a:t>
            </a:r>
            <a:endParaRPr lang="en-US" sz="3200" dirty="0"/>
          </a:p>
        </p:txBody>
      </p:sp>
      <p:sp>
        <p:nvSpPr>
          <p:cNvPr id="8" name="TextBox 7"/>
          <p:cNvSpPr txBox="1"/>
          <p:nvPr/>
        </p:nvSpPr>
        <p:spPr>
          <a:xfrm>
            <a:off x="7886700" y="6356350"/>
            <a:ext cx="2971800" cy="276999"/>
          </a:xfrm>
          <a:prstGeom prst="rect">
            <a:avLst/>
          </a:prstGeom>
          <a:noFill/>
        </p:spPr>
        <p:txBody>
          <a:bodyPr wrap="square" rtlCol="0">
            <a:spAutoFit/>
          </a:bodyPr>
          <a:lstStyle/>
          <a:p>
            <a:pPr algn="r"/>
            <a:r>
              <a:rPr lang="en-US" sz="1200" dirty="0">
                <a:solidFill>
                  <a:schemeClr val="bg1"/>
                </a:solidFill>
              </a:rPr>
              <a:t>Photo courtesy GOES-R Program</a:t>
            </a:r>
          </a:p>
        </p:txBody>
      </p:sp>
    </p:spTree>
    <p:extLst>
      <p:ext uri="{BB962C8B-B14F-4D97-AF65-F5344CB8AC3E}">
        <p14:creationId xmlns:p14="http://schemas.microsoft.com/office/powerpoint/2010/main" val="996512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nvGraphicFramePr>
        <p:xfrm>
          <a:off x="1981200" y="1178358"/>
          <a:ext cx="8229600" cy="495574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dirty="0"/>
              <a:t>VNIR Noise</a:t>
            </a:r>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a:t>
            </a:fld>
            <a:endParaRPr lang="en-US" dirty="0"/>
          </a:p>
        </p:txBody>
      </p:sp>
      <p:sp>
        <p:nvSpPr>
          <p:cNvPr id="3" name="TextBox 2"/>
          <p:cNvSpPr txBox="1"/>
          <p:nvPr/>
        </p:nvSpPr>
        <p:spPr>
          <a:xfrm>
            <a:off x="3808189" y="1600201"/>
            <a:ext cx="5412011" cy="923330"/>
          </a:xfrm>
          <a:prstGeom prst="rect">
            <a:avLst/>
          </a:prstGeom>
          <a:noFill/>
        </p:spPr>
        <p:txBody>
          <a:bodyPr wrap="square" rtlCol="0">
            <a:spAutoFit/>
          </a:bodyPr>
          <a:lstStyle/>
          <a:p>
            <a:pPr marL="285750" indent="-285750">
              <a:buFont typeface="Arial" panose="020B0604020202020204" pitchFamily="34" charset="0"/>
              <a:buChar char="•"/>
            </a:pPr>
            <a:r>
              <a:rPr lang="en-US" dirty="0"/>
              <a:t>Band 1-3 are comparable to G16.</a:t>
            </a:r>
          </a:p>
          <a:p>
            <a:pPr marL="285750" indent="-285750">
              <a:buFont typeface="Arial" panose="020B0604020202020204" pitchFamily="34" charset="0"/>
              <a:buChar char="•"/>
            </a:pPr>
            <a:r>
              <a:rPr lang="en-US" dirty="0" smtClean="0"/>
              <a:t>For Channels 4-6, means </a:t>
            </a:r>
            <a:r>
              <a:rPr lang="en-US" dirty="0"/>
              <a:t>are comparable to G16, suggesting BDS issue</a:t>
            </a:r>
            <a:r>
              <a:rPr lang="en-US" dirty="0" smtClean="0"/>
              <a:t>.</a:t>
            </a:r>
            <a:endParaRPr lang="en-US" dirty="0"/>
          </a:p>
        </p:txBody>
      </p:sp>
      <p:cxnSp>
        <p:nvCxnSpPr>
          <p:cNvPr id="9" name="Straight Arrow Connector 8"/>
          <p:cNvCxnSpPr/>
          <p:nvPr/>
        </p:nvCxnSpPr>
        <p:spPr>
          <a:xfrm flipV="1">
            <a:off x="7962900" y="5410200"/>
            <a:ext cx="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20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GOES-17 ABI - Solar Calibration- VNIR Bands - GS SNR - GS SCT SN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574" y="1178357"/>
            <a:ext cx="8230540" cy="55431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VNIR Noise </a:t>
            </a:r>
            <a:r>
              <a:rPr lang="en-US" dirty="0" smtClean="0"/>
              <a:t>Stability</a:t>
            </a:r>
            <a:endParaRPr lang="en-US" dirty="0"/>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11</a:t>
            </a:fld>
            <a:endParaRPr lang="en-US" dirty="0"/>
          </a:p>
        </p:txBody>
      </p:sp>
    </p:spTree>
    <p:extLst>
      <p:ext uri="{BB962C8B-B14F-4D97-AF65-F5344CB8AC3E}">
        <p14:creationId xmlns:p14="http://schemas.microsoft.com/office/powerpoint/2010/main" val="3732893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VNIR Accuracy</a:t>
            </a:r>
            <a:endParaRPr lang="en-US" dirty="0"/>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12</a:t>
            </a:fld>
            <a:endParaRPr lang="en-US" dirty="0"/>
          </a:p>
        </p:txBody>
      </p:sp>
      <p:graphicFrame>
        <p:nvGraphicFramePr>
          <p:cNvPr id="12" name="Chart 11"/>
          <p:cNvGraphicFramePr>
            <a:graphicFrameLocks/>
          </p:cNvGraphicFramePr>
          <p:nvPr>
            <p:extLst/>
          </p:nvPr>
        </p:nvGraphicFramePr>
        <p:xfrm>
          <a:off x="1981200" y="1178357"/>
          <a:ext cx="8229601" cy="5177994"/>
        </p:xfrm>
        <a:graphic>
          <a:graphicData uri="http://schemas.openxmlformats.org/drawingml/2006/chart">
            <c:chart xmlns:c="http://schemas.openxmlformats.org/drawingml/2006/chart" xmlns:r="http://schemas.openxmlformats.org/officeDocument/2006/relationships" r:id="rId3"/>
          </a:graphicData>
        </a:graphic>
      </p:graphicFrame>
      <p:sp>
        <p:nvSpPr>
          <p:cNvPr id="13" name="Oval 12"/>
          <p:cNvSpPr/>
          <p:nvPr/>
        </p:nvSpPr>
        <p:spPr>
          <a:xfrm>
            <a:off x="4495800" y="1866900"/>
            <a:ext cx="533400" cy="23241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8229600" y="1866900"/>
            <a:ext cx="533400" cy="23241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2628900" y="3009285"/>
            <a:ext cx="7391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28900" y="4343400"/>
            <a:ext cx="7391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26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300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VNIR Accuracy Stability</a:t>
            </a:r>
            <a:endParaRPr lang="en-US" dirty="0"/>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13</a:t>
            </a:fld>
            <a:endParaRPr lang="en-US" dirty="0"/>
          </a:p>
        </p:txBody>
      </p:sp>
      <p:pic>
        <p:nvPicPr>
          <p:cNvPr id="15362" name="Picture 2" descr="GOES-17 ABI - Solar Calibration- VNIR Bands - Gain Comparison - Rat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1"/>
            <a:ext cx="8229601" cy="4984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67700" y="3307224"/>
            <a:ext cx="1943100" cy="369332"/>
          </a:xfrm>
          <a:prstGeom prst="rect">
            <a:avLst/>
          </a:prstGeom>
          <a:noFill/>
        </p:spPr>
        <p:txBody>
          <a:bodyPr wrap="square" rtlCol="0">
            <a:spAutoFit/>
          </a:bodyPr>
          <a:lstStyle/>
          <a:p>
            <a:pPr algn="ctr"/>
            <a:r>
              <a:rPr lang="en-US" b="1" dirty="0">
                <a:solidFill>
                  <a:srgbClr val="FF0000"/>
                </a:solidFill>
              </a:rPr>
              <a:t>Gain Variation</a:t>
            </a:r>
          </a:p>
        </p:txBody>
      </p:sp>
      <p:cxnSp>
        <p:nvCxnSpPr>
          <p:cNvPr id="9" name="Straight Arrow Connector 8"/>
          <p:cNvCxnSpPr>
            <a:stCxn id="3" idx="0"/>
          </p:cNvCxnSpPr>
          <p:nvPr/>
        </p:nvCxnSpPr>
        <p:spPr>
          <a:xfrm flipV="1">
            <a:off x="9239250" y="2895600"/>
            <a:ext cx="171450" cy="4116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1"/>
          </p:cNvCxnSpPr>
          <p:nvPr/>
        </p:nvCxnSpPr>
        <p:spPr>
          <a:xfrm flipH="1" flipV="1">
            <a:off x="6743700" y="2876552"/>
            <a:ext cx="1524000" cy="6153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 idx="1"/>
          </p:cNvCxnSpPr>
          <p:nvPr/>
        </p:nvCxnSpPr>
        <p:spPr>
          <a:xfrm flipH="1" flipV="1">
            <a:off x="3962400" y="2942102"/>
            <a:ext cx="4305300" cy="549788"/>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53100" y="4953001"/>
            <a:ext cx="2019300" cy="646331"/>
          </a:xfrm>
          <a:prstGeom prst="rect">
            <a:avLst/>
          </a:prstGeom>
          <a:noFill/>
        </p:spPr>
        <p:txBody>
          <a:bodyPr wrap="square" rtlCol="0">
            <a:spAutoFit/>
          </a:bodyPr>
          <a:lstStyle/>
          <a:p>
            <a:r>
              <a:rPr lang="en-US" b="1" dirty="0"/>
              <a:t>Good Instrument.</a:t>
            </a:r>
          </a:p>
          <a:p>
            <a:r>
              <a:rPr lang="en-US" b="1" dirty="0">
                <a:solidFill>
                  <a:srgbClr val="FF0000"/>
                </a:solidFill>
              </a:rPr>
              <a:t>Unstable Ground.</a:t>
            </a:r>
          </a:p>
        </p:txBody>
      </p:sp>
      <p:sp>
        <p:nvSpPr>
          <p:cNvPr id="21" name="Oval 20"/>
          <p:cNvSpPr/>
          <p:nvPr/>
        </p:nvSpPr>
        <p:spPr>
          <a:xfrm>
            <a:off x="1981200" y="3563274"/>
            <a:ext cx="8496301" cy="24279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245082" y="1097424"/>
            <a:ext cx="1219200" cy="400110"/>
          </a:xfrm>
          <a:prstGeom prst="rect">
            <a:avLst/>
          </a:prstGeom>
          <a:noFill/>
        </p:spPr>
        <p:txBody>
          <a:bodyPr wrap="square" rtlCol="0">
            <a:spAutoFit/>
          </a:bodyPr>
          <a:lstStyle/>
          <a:p>
            <a:r>
              <a:rPr lang="en-US" sz="2000" dirty="0"/>
              <a:t>Post-Drift</a:t>
            </a:r>
          </a:p>
        </p:txBody>
      </p:sp>
      <p:sp>
        <p:nvSpPr>
          <p:cNvPr id="15" name="Oval 14"/>
          <p:cNvSpPr/>
          <p:nvPr/>
        </p:nvSpPr>
        <p:spPr>
          <a:xfrm>
            <a:off x="9830998" y="2387681"/>
            <a:ext cx="216129"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4063482" y="2088024"/>
            <a:ext cx="279858" cy="2819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6935757" y="2318596"/>
            <a:ext cx="216129"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078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21" grpId="0" animBg="1"/>
      <p:bldP spid="14" grpId="0"/>
      <p:bldP spid="15"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Start with GOES-17 ABI L1b Provisional:</a:t>
            </a:r>
          </a:p>
          <a:p>
            <a:pPr lvl="1"/>
            <a:r>
              <a:rPr lang="en-US" dirty="0" smtClean="0">
                <a:solidFill>
                  <a:schemeClr val="bg1">
                    <a:lumMod val="65000"/>
                  </a:schemeClr>
                </a:solidFill>
              </a:rPr>
              <a:t>A good summary of GOES-16 ABI performance since it was used as reference</a:t>
            </a:r>
          </a:p>
          <a:p>
            <a:r>
              <a:rPr lang="en-US" dirty="0" smtClean="0">
                <a:solidFill>
                  <a:schemeClr val="bg1">
                    <a:lumMod val="65000"/>
                  </a:schemeClr>
                </a:solidFill>
              </a:rPr>
              <a:t>Loop Heat Pipe (LHP) Anomaly</a:t>
            </a:r>
          </a:p>
          <a:p>
            <a:pPr lvl="1"/>
            <a:r>
              <a:rPr lang="en-US" dirty="0" smtClean="0">
                <a:solidFill>
                  <a:schemeClr val="bg1">
                    <a:lumMod val="75000"/>
                  </a:schemeClr>
                </a:solidFill>
              </a:rPr>
              <a:t>Geometric calibration – Not affected.</a:t>
            </a:r>
          </a:p>
          <a:p>
            <a:pPr lvl="1"/>
            <a:r>
              <a:rPr lang="en-US" dirty="0" smtClean="0">
                <a:solidFill>
                  <a:schemeClr val="bg1">
                    <a:lumMod val="75000"/>
                  </a:schemeClr>
                </a:solidFill>
              </a:rPr>
              <a:t>VNIR calibration – Not </a:t>
            </a:r>
            <a:r>
              <a:rPr lang="en-US" dirty="0" smtClean="0">
                <a:solidFill>
                  <a:schemeClr val="bg1">
                    <a:lumMod val="75000"/>
                  </a:schemeClr>
                </a:solidFill>
              </a:rPr>
              <a:t>affected </a:t>
            </a:r>
            <a:r>
              <a:rPr lang="en-US" dirty="0" smtClean="0">
                <a:solidFill>
                  <a:schemeClr val="bg1">
                    <a:lumMod val="75000"/>
                  </a:schemeClr>
                </a:solidFill>
              </a:rPr>
              <a:t>(well, not quite).</a:t>
            </a:r>
          </a:p>
          <a:p>
            <a:pPr lvl="1"/>
            <a:r>
              <a:rPr lang="en-US" dirty="0" smtClean="0"/>
              <a:t>IR calibration </a:t>
            </a:r>
            <a:r>
              <a:rPr lang="en-US" dirty="0" smtClean="0"/>
              <a:t>– Seriously affected, so focus on the stable period first.</a:t>
            </a:r>
          </a:p>
          <a:p>
            <a:r>
              <a:rPr lang="en-US" dirty="0" smtClean="0">
                <a:solidFill>
                  <a:schemeClr val="bg1">
                    <a:lumMod val="65000"/>
                  </a:schemeClr>
                </a:solidFill>
              </a:rPr>
              <a:t>Progress since then</a:t>
            </a:r>
          </a:p>
          <a:p>
            <a:pPr lvl="1"/>
            <a:r>
              <a:rPr lang="en-US" dirty="0" smtClean="0">
                <a:solidFill>
                  <a:schemeClr val="bg1">
                    <a:lumMod val="65000"/>
                  </a:schemeClr>
                </a:solidFill>
              </a:rPr>
              <a:t>Estimate and actual performance</a:t>
            </a:r>
          </a:p>
          <a:p>
            <a:pPr lvl="1"/>
            <a:r>
              <a:rPr lang="en-US" dirty="0" smtClean="0">
                <a:solidFill>
                  <a:schemeClr val="bg1">
                    <a:lumMod val="65000"/>
                  </a:schemeClr>
                </a:solidFill>
              </a:rPr>
              <a:t>Predictive calibration</a:t>
            </a:r>
          </a:p>
          <a:p>
            <a:pPr lvl="1"/>
            <a:r>
              <a:rPr lang="en-US" dirty="0" smtClean="0">
                <a:solidFill>
                  <a:schemeClr val="bg1">
                    <a:lumMod val="65000"/>
                  </a:schemeClr>
                </a:solidFill>
              </a:rPr>
              <a:t>Dependence of VNR gain on FPM temperature</a:t>
            </a:r>
          </a:p>
          <a:p>
            <a:pPr lvl="1"/>
            <a:r>
              <a:rPr lang="en-US" dirty="0" smtClean="0">
                <a:solidFill>
                  <a:schemeClr val="bg1">
                    <a:lumMod val="65000"/>
                  </a:schemeClr>
                </a:solidFill>
              </a:rPr>
              <a:t>De-striping</a:t>
            </a:r>
            <a:endParaRPr lang="en-US" dirty="0">
              <a:solidFill>
                <a:schemeClr val="bg1">
                  <a:lumMod val="65000"/>
                </a:schemeClr>
              </a:solidFill>
            </a:endParaRPr>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14</a:t>
            </a:fld>
            <a:endParaRPr lang="en-US" dirty="0"/>
          </a:p>
        </p:txBody>
      </p:sp>
    </p:spTree>
    <p:extLst>
      <p:ext uri="{BB962C8B-B14F-4D97-AF65-F5344CB8AC3E}">
        <p14:creationId xmlns:p14="http://schemas.microsoft.com/office/powerpoint/2010/main" val="1769334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217818"/>
            <a:ext cx="8001000" cy="914857"/>
          </a:xfrm>
        </p:spPr>
        <p:txBody>
          <a:bodyPr>
            <a:normAutofit/>
          </a:bodyPr>
          <a:lstStyle/>
          <a:p>
            <a:r>
              <a:rPr lang="en-US" b="1" dirty="0" smtClean="0"/>
              <a:t>LHP Anomaly &amp; </a:t>
            </a:r>
            <a:r>
              <a:rPr lang="en-US" b="1" dirty="0"/>
              <a:t>FPM </a:t>
            </a:r>
            <a:r>
              <a:rPr lang="en-US" b="1" dirty="0" smtClean="0"/>
              <a:t>Temperature</a:t>
            </a:r>
            <a:endParaRPr lang="en-US" b="1" dirty="0"/>
          </a:p>
        </p:txBody>
      </p:sp>
      <p:sp>
        <p:nvSpPr>
          <p:cNvPr id="3" name="Date Placeholder 2"/>
          <p:cNvSpPr>
            <a:spLocks noGrp="1"/>
          </p:cNvSpPr>
          <p:nvPr>
            <p:ph type="dt" sz="half" idx="10"/>
          </p:nvPr>
        </p:nvSpPr>
        <p:spPr/>
        <p:txBody>
          <a:bodyPr/>
          <a:lstStyle/>
          <a:p>
            <a:r>
              <a:rPr lang="en-US" dirty="0" smtClean="0"/>
              <a:t>2019-03-04, Frascati, Italy</a:t>
            </a:r>
            <a:endParaRPr lang="en-US" dirty="0"/>
          </a:p>
        </p:txBody>
      </p:sp>
      <p:sp>
        <p:nvSpPr>
          <p:cNvPr id="4" name="Footer Placeholder 3"/>
          <p:cNvSpPr>
            <a:spLocks noGrp="1"/>
          </p:cNvSpPr>
          <p:nvPr>
            <p:ph type="ftr" sz="quarter" idx="11"/>
          </p:nvPr>
        </p:nvSpPr>
        <p:spPr/>
        <p:txBody>
          <a:bodyPr/>
          <a:lstStyle/>
          <a:p>
            <a:r>
              <a:rPr lang="en-US" dirty="0" smtClean="0"/>
              <a:t>GSICS Working Group Annual Meeting</a:t>
            </a:r>
            <a:endParaRPr lang="en-US" dirty="0"/>
          </a:p>
        </p:txBody>
      </p:sp>
      <p:sp>
        <p:nvSpPr>
          <p:cNvPr id="5" name="Slide Number Placeholder 4"/>
          <p:cNvSpPr>
            <a:spLocks noGrp="1"/>
          </p:cNvSpPr>
          <p:nvPr>
            <p:ph type="sldNum" sz="quarter" idx="12"/>
          </p:nvPr>
        </p:nvSpPr>
        <p:spPr/>
        <p:txBody>
          <a:bodyPr/>
          <a:lstStyle/>
          <a:p>
            <a:fld id="{F4187418-5481-4E5B-A2F4-9A93734A0716}" type="slidenum">
              <a:rPr lang="en-US" smtClean="0"/>
              <a:t>15</a:t>
            </a:fld>
            <a:endParaRPr lang="en-US" dirty="0"/>
          </a:p>
        </p:txBody>
      </p:sp>
      <p:pic>
        <p:nvPicPr>
          <p:cNvPr id="6" name="Picture 5"/>
          <p:cNvPicPr>
            <a:picLocks noChangeAspect="1"/>
          </p:cNvPicPr>
          <p:nvPr/>
        </p:nvPicPr>
        <p:blipFill>
          <a:blip r:embed="rId2"/>
          <a:stretch>
            <a:fillRect/>
          </a:stretch>
        </p:blipFill>
        <p:spPr>
          <a:xfrm>
            <a:off x="2057401" y="1160497"/>
            <a:ext cx="4992651" cy="3086101"/>
          </a:xfrm>
          <a:prstGeom prst="rect">
            <a:avLst/>
          </a:prstGeom>
        </p:spPr>
      </p:pic>
      <p:sp>
        <p:nvSpPr>
          <p:cNvPr id="8" name="TextBox 7"/>
          <p:cNvSpPr txBox="1"/>
          <p:nvPr/>
        </p:nvSpPr>
        <p:spPr>
          <a:xfrm>
            <a:off x="342900" y="2948546"/>
            <a:ext cx="1600200" cy="646331"/>
          </a:xfrm>
          <a:prstGeom prst="rect">
            <a:avLst/>
          </a:prstGeom>
          <a:noFill/>
        </p:spPr>
        <p:txBody>
          <a:bodyPr wrap="square" rtlCol="0">
            <a:spAutoFit/>
          </a:bodyPr>
          <a:lstStyle/>
          <a:p>
            <a:pPr algn="ctr"/>
            <a:r>
              <a:rPr lang="en-US" dirty="0"/>
              <a:t>GOES-16</a:t>
            </a:r>
          </a:p>
          <a:p>
            <a:pPr algn="ctr"/>
            <a:r>
              <a:rPr lang="en-US" dirty="0"/>
              <a:t>58.3K – 58.5K</a:t>
            </a:r>
          </a:p>
        </p:txBody>
      </p:sp>
      <p:sp>
        <p:nvSpPr>
          <p:cNvPr id="10" name="TextBox 9"/>
          <p:cNvSpPr txBox="1"/>
          <p:nvPr/>
        </p:nvSpPr>
        <p:spPr>
          <a:xfrm>
            <a:off x="8382778" y="3590936"/>
            <a:ext cx="1600200" cy="646331"/>
          </a:xfrm>
          <a:prstGeom prst="rect">
            <a:avLst/>
          </a:prstGeom>
          <a:noFill/>
        </p:spPr>
        <p:txBody>
          <a:bodyPr wrap="square" rtlCol="0">
            <a:spAutoFit/>
          </a:bodyPr>
          <a:lstStyle/>
          <a:p>
            <a:pPr algn="ctr"/>
            <a:r>
              <a:rPr lang="en-US" dirty="0"/>
              <a:t>GOES-17</a:t>
            </a:r>
          </a:p>
          <a:p>
            <a:pPr algn="ctr"/>
            <a:r>
              <a:rPr lang="en-US" dirty="0"/>
              <a:t>81K – 105K</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266" y="4181335"/>
            <a:ext cx="6502668" cy="2268003"/>
          </a:xfrm>
          <a:prstGeom prst="rect">
            <a:avLst/>
          </a:prstGeom>
        </p:spPr>
      </p:pic>
      <p:sp>
        <p:nvSpPr>
          <p:cNvPr id="11" name="TextBox 10"/>
          <p:cNvSpPr txBox="1"/>
          <p:nvPr/>
        </p:nvSpPr>
        <p:spPr>
          <a:xfrm>
            <a:off x="7467600" y="1533932"/>
            <a:ext cx="4394334" cy="1815882"/>
          </a:xfrm>
          <a:prstGeom prst="rect">
            <a:avLst/>
          </a:prstGeom>
          <a:noFill/>
        </p:spPr>
        <p:txBody>
          <a:bodyPr wrap="square" rtlCol="0">
            <a:spAutoFit/>
          </a:bodyPr>
          <a:lstStyle/>
          <a:p>
            <a:r>
              <a:rPr lang="en-US" sz="2800" dirty="0" smtClean="0"/>
              <a:t>And other optical parts, including </a:t>
            </a:r>
          </a:p>
          <a:p>
            <a:pPr marL="461963" indent="-285750">
              <a:buFont typeface="Arial" panose="020B0604020202020204" pitchFamily="34" charset="0"/>
              <a:buChar char="•"/>
            </a:pPr>
            <a:r>
              <a:rPr lang="en-US" sz="2800" dirty="0" smtClean="0"/>
              <a:t>Internal Calibration Target</a:t>
            </a:r>
          </a:p>
          <a:p>
            <a:pPr marL="461963" indent="-285750">
              <a:buFont typeface="Arial" panose="020B0604020202020204" pitchFamily="34" charset="0"/>
              <a:buChar char="•"/>
            </a:pPr>
            <a:r>
              <a:rPr lang="en-US" sz="2800" dirty="0" smtClean="0"/>
              <a:t>Scan mirrors.</a:t>
            </a:r>
            <a:endParaRPr lang="en-US" sz="2800" dirty="0"/>
          </a:p>
        </p:txBody>
      </p:sp>
    </p:spTree>
    <p:extLst>
      <p:ext uri="{BB962C8B-B14F-4D97-AF65-F5344CB8AC3E}">
        <p14:creationId xmlns:p14="http://schemas.microsoft.com/office/powerpoint/2010/main" val="15140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title="Chart"/>
          <p:cNvGraphicFramePr>
            <a:graphicFrameLocks/>
          </p:cNvGraphicFramePr>
          <p:nvPr>
            <p:extLst/>
          </p:nvPr>
        </p:nvGraphicFramePr>
        <p:xfrm>
          <a:off x="1981199" y="1371601"/>
          <a:ext cx="8229601" cy="480536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981200" y="492557"/>
            <a:ext cx="8229601" cy="685801"/>
          </a:xfrm>
        </p:spPr>
        <p:txBody>
          <a:bodyPr>
            <a:noAutofit/>
          </a:bodyPr>
          <a:lstStyle/>
          <a:p>
            <a:r>
              <a:rPr lang="en-US" sz="4000" dirty="0"/>
              <a:t>IR Noise</a:t>
            </a:r>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16</a:t>
            </a:fld>
            <a:endParaRPr lang="en-US" dirty="0"/>
          </a:p>
        </p:txBody>
      </p:sp>
      <p:sp>
        <p:nvSpPr>
          <p:cNvPr id="10" name="TextBox 9"/>
          <p:cNvSpPr txBox="1"/>
          <p:nvPr/>
        </p:nvSpPr>
        <p:spPr>
          <a:xfrm>
            <a:off x="2752741" y="1943100"/>
            <a:ext cx="6686516"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All worse than </a:t>
            </a:r>
            <a:r>
              <a:rPr lang="en-US" sz="2800" dirty="0" smtClean="0"/>
              <a:t>G16</a:t>
            </a:r>
            <a:r>
              <a:rPr lang="en-US" sz="2800" dirty="0" smtClean="0"/>
              <a:t>, as expected. </a:t>
            </a:r>
          </a:p>
          <a:p>
            <a:pPr marL="285750" indent="-285750">
              <a:buFont typeface="Arial" panose="020B0604020202020204" pitchFamily="34" charset="0"/>
              <a:buChar char="•"/>
            </a:pPr>
            <a:r>
              <a:rPr lang="en-US" sz="2800" dirty="0" smtClean="0"/>
              <a:t>Especially for longer wavelength channels.</a:t>
            </a:r>
            <a:endParaRPr lang="en-US" sz="2800" dirty="0"/>
          </a:p>
        </p:txBody>
      </p:sp>
    </p:spTree>
    <p:extLst>
      <p:ext uri="{BB962C8B-B14F-4D97-AF65-F5344CB8AC3E}">
        <p14:creationId xmlns:p14="http://schemas.microsoft.com/office/powerpoint/2010/main" val="81799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28338"/>
            <a:ext cx="6400800" cy="777517"/>
          </a:xfrm>
        </p:spPr>
        <p:txBody>
          <a:bodyPr>
            <a:normAutofit/>
          </a:bodyPr>
          <a:lstStyle/>
          <a:p>
            <a:r>
              <a:rPr lang="en-US" sz="3600" dirty="0"/>
              <a:t>IR Bias under “Best” Condition</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17</a:t>
            </a:fld>
            <a:endParaRPr lang="en-US" altLang="en-US" dirty="0"/>
          </a:p>
        </p:txBody>
      </p:sp>
      <p:graphicFrame>
        <p:nvGraphicFramePr>
          <p:cNvPr id="16" name="Chart 15"/>
          <p:cNvGraphicFramePr>
            <a:graphicFrameLocks/>
          </p:cNvGraphicFramePr>
          <p:nvPr>
            <p:extLst>
              <p:ext uri="{D42A27DB-BD31-4B8C-83A1-F6EECF244321}">
                <p14:modId xmlns:p14="http://schemas.microsoft.com/office/powerpoint/2010/main" val="3321626677"/>
              </p:ext>
            </p:extLst>
          </p:nvPr>
        </p:nvGraphicFramePr>
        <p:xfrm>
          <a:off x="1066800" y="2268547"/>
          <a:ext cx="10058400" cy="3493429"/>
        </p:xfrm>
        <a:graphic>
          <a:graphicData uri="http://schemas.openxmlformats.org/drawingml/2006/chart">
            <c:chart xmlns:c="http://schemas.openxmlformats.org/drawingml/2006/chart" xmlns:r="http://schemas.openxmlformats.org/officeDocument/2006/relationships" r:id="rId2"/>
          </a:graphicData>
        </a:graphic>
      </p:graphicFrame>
      <p:sp>
        <p:nvSpPr>
          <p:cNvPr id="18" name="Oval 17"/>
          <p:cNvSpPr/>
          <p:nvPr/>
        </p:nvSpPr>
        <p:spPr>
          <a:xfrm>
            <a:off x="10058400" y="3046064"/>
            <a:ext cx="876300" cy="144973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1524000" y="5900901"/>
            <a:ext cx="9182101" cy="455449"/>
          </a:xfrm>
          <a:prstGeom prst="roundRect">
            <a:avLst>
              <a:gd name="adj" fmla="val 305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Overall </a:t>
            </a:r>
            <a:r>
              <a:rPr lang="en-US" dirty="0" smtClean="0"/>
              <a:t>within ~0.1K for most channels.  </a:t>
            </a:r>
            <a:r>
              <a:rPr lang="en-US" dirty="0"/>
              <a:t>Comparable with  G16, except for B16</a:t>
            </a:r>
          </a:p>
        </p:txBody>
      </p:sp>
      <p:sp>
        <p:nvSpPr>
          <p:cNvPr id="3" name="Date Placeholder 2"/>
          <p:cNvSpPr>
            <a:spLocks noGrp="1"/>
          </p:cNvSpPr>
          <p:nvPr>
            <p:ph type="dt" sz="half" idx="10"/>
          </p:nvPr>
        </p:nvSpPr>
        <p:spPr/>
        <p:txBody>
          <a:bodyPr/>
          <a:lstStyle/>
          <a:p>
            <a:r>
              <a:rPr lang="en-US" dirty="0" smtClean="0"/>
              <a:t>2019-03-04, Frascati, Italy</a:t>
            </a:r>
            <a:endParaRPr lang="en-US" dirty="0"/>
          </a:p>
        </p:txBody>
      </p:sp>
      <p:sp>
        <p:nvSpPr>
          <p:cNvPr id="4" name="Footer Placeholder 3"/>
          <p:cNvSpPr>
            <a:spLocks noGrp="1"/>
          </p:cNvSpPr>
          <p:nvPr>
            <p:ph type="ftr" sz="quarter" idx="11"/>
          </p:nvPr>
        </p:nvSpPr>
        <p:spPr/>
        <p:txBody>
          <a:bodyPr/>
          <a:lstStyle/>
          <a:p>
            <a:r>
              <a:rPr lang="en-US" dirty="0" smtClean="0"/>
              <a:t>GSICS Working Group Annual Meeting</a:t>
            </a:r>
            <a:endParaRPr lang="en-US" dirty="0"/>
          </a:p>
        </p:txBody>
      </p:sp>
      <p:sp>
        <p:nvSpPr>
          <p:cNvPr id="15" name="TextBox 14"/>
          <p:cNvSpPr txBox="1"/>
          <p:nvPr/>
        </p:nvSpPr>
        <p:spPr>
          <a:xfrm>
            <a:off x="2476500" y="2769065"/>
            <a:ext cx="3014820" cy="276999"/>
          </a:xfrm>
          <a:prstGeom prst="rect">
            <a:avLst/>
          </a:prstGeom>
          <a:noFill/>
        </p:spPr>
        <p:txBody>
          <a:bodyPr wrap="square" rtlCol="0">
            <a:spAutoFit/>
          </a:bodyPr>
          <a:lstStyle/>
          <a:p>
            <a:r>
              <a:rPr lang="en-US" sz="1200" dirty="0" smtClean="0">
                <a:solidFill>
                  <a:srgbClr val="FF0000"/>
                </a:solidFill>
              </a:rPr>
              <a:t>Limited coverage of </a:t>
            </a:r>
            <a:r>
              <a:rPr lang="en-US" sz="1200" dirty="0">
                <a:solidFill>
                  <a:srgbClr val="FF0000"/>
                </a:solidFill>
              </a:rPr>
              <a:t>ABI </a:t>
            </a:r>
            <a:r>
              <a:rPr lang="en-US" sz="1200" dirty="0" smtClean="0">
                <a:solidFill>
                  <a:srgbClr val="FF0000"/>
                </a:solidFill>
              </a:rPr>
              <a:t>B07 &amp; B08 by CrIS.</a:t>
            </a:r>
            <a:endParaRPr lang="en-US" sz="1200" dirty="0">
              <a:solidFill>
                <a:srgbClr val="FF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50381"/>
            <a:ext cx="2836746" cy="1618684"/>
          </a:xfrm>
          <a:prstGeom prst="rect">
            <a:avLst/>
          </a:prstGeom>
        </p:spPr>
      </p:pic>
    </p:spTree>
    <p:extLst>
      <p:ext uri="{BB962C8B-B14F-4D97-AF65-F5344CB8AC3E}">
        <p14:creationId xmlns:p14="http://schemas.microsoft.com/office/powerpoint/2010/main" val="339223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588" y="128338"/>
            <a:ext cx="8444204" cy="777517"/>
          </a:xfrm>
        </p:spPr>
        <p:txBody>
          <a:bodyPr>
            <a:normAutofit fontScale="90000"/>
          </a:bodyPr>
          <a:lstStyle/>
          <a:p>
            <a:r>
              <a:rPr lang="en-US" sz="2800" dirty="0"/>
              <a:t>Time-Series of GEO-LEO IR Inter-Calibration </a:t>
            </a:r>
            <a:br>
              <a:rPr lang="en-US" sz="2800" dirty="0"/>
            </a:br>
            <a:r>
              <a:rPr lang="en-US" sz="2800" dirty="0"/>
              <a:t>(best condition: Gain Set=1, Night-time Collocations)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18</a:t>
            </a:fld>
            <a:endParaRPr lang="en-US" altLang="en-US" dirty="0"/>
          </a:p>
        </p:txBody>
      </p:sp>
      <p:sp>
        <p:nvSpPr>
          <p:cNvPr id="9" name="Rounded Rectangle 8"/>
          <p:cNvSpPr/>
          <p:nvPr/>
        </p:nvSpPr>
        <p:spPr>
          <a:xfrm>
            <a:off x="2438400" y="6459352"/>
            <a:ext cx="7239000"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Long-term stable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720805"/>
            <a:ext cx="6705600" cy="5812711"/>
          </a:xfrm>
          <a:prstGeom prst="rect">
            <a:avLst/>
          </a:prstGeom>
        </p:spPr>
      </p:pic>
      <p:sp>
        <p:nvSpPr>
          <p:cNvPr id="3" name="Date Placeholder 2"/>
          <p:cNvSpPr>
            <a:spLocks noGrp="1"/>
          </p:cNvSpPr>
          <p:nvPr>
            <p:ph type="dt" sz="half" idx="10"/>
          </p:nvPr>
        </p:nvSpPr>
        <p:spPr/>
        <p:txBody>
          <a:bodyPr/>
          <a:lstStyle/>
          <a:p>
            <a:r>
              <a:rPr lang="en-US" dirty="0" smtClean="0"/>
              <a:t>2019-03-04, Frascati, Italy</a:t>
            </a:r>
            <a:endParaRPr lang="en-US" dirty="0"/>
          </a:p>
        </p:txBody>
      </p:sp>
      <p:sp>
        <p:nvSpPr>
          <p:cNvPr id="4" name="Footer Placeholder 3"/>
          <p:cNvSpPr>
            <a:spLocks noGrp="1"/>
          </p:cNvSpPr>
          <p:nvPr>
            <p:ph type="ftr" sz="quarter" idx="11"/>
          </p:nvPr>
        </p:nvSpPr>
        <p:spPr/>
        <p:txBody>
          <a:bodyPr/>
          <a:lstStyle/>
          <a:p>
            <a:r>
              <a:rPr lang="en-US" dirty="0" smtClean="0"/>
              <a:t>GSICS Working Group Annual Meeting</a:t>
            </a:r>
            <a:endParaRPr lang="en-US" dirty="0"/>
          </a:p>
        </p:txBody>
      </p:sp>
    </p:spTree>
    <p:extLst>
      <p:ext uri="{BB962C8B-B14F-4D97-AF65-F5344CB8AC3E}">
        <p14:creationId xmlns:p14="http://schemas.microsoft.com/office/powerpoint/2010/main" val="28005151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Start with GOES-17 ABI L1b Provisional:</a:t>
            </a:r>
          </a:p>
          <a:p>
            <a:pPr lvl="1"/>
            <a:r>
              <a:rPr lang="en-US" dirty="0" smtClean="0">
                <a:solidFill>
                  <a:schemeClr val="bg1">
                    <a:lumMod val="65000"/>
                  </a:schemeClr>
                </a:solidFill>
              </a:rPr>
              <a:t>A good summary of GOES-16 ABI performance since it was used as reference</a:t>
            </a:r>
          </a:p>
          <a:p>
            <a:r>
              <a:rPr lang="en-US" dirty="0" smtClean="0">
                <a:solidFill>
                  <a:schemeClr val="bg1">
                    <a:lumMod val="65000"/>
                  </a:schemeClr>
                </a:solidFill>
              </a:rPr>
              <a:t>Loop Heat Pipe (LHP) Anomaly</a:t>
            </a:r>
          </a:p>
          <a:p>
            <a:pPr lvl="1"/>
            <a:r>
              <a:rPr lang="en-US" dirty="0" smtClean="0">
                <a:solidFill>
                  <a:schemeClr val="bg1">
                    <a:lumMod val="75000"/>
                  </a:schemeClr>
                </a:solidFill>
              </a:rPr>
              <a:t>Geometric calibration – Not affected.</a:t>
            </a:r>
          </a:p>
          <a:p>
            <a:pPr lvl="1"/>
            <a:r>
              <a:rPr lang="en-US" dirty="0" smtClean="0">
                <a:solidFill>
                  <a:schemeClr val="bg1">
                    <a:lumMod val="75000"/>
                  </a:schemeClr>
                </a:solidFill>
              </a:rPr>
              <a:t>VNIR calibration – Not </a:t>
            </a:r>
            <a:r>
              <a:rPr lang="en-US" dirty="0" smtClean="0">
                <a:solidFill>
                  <a:schemeClr val="bg1">
                    <a:lumMod val="75000"/>
                  </a:schemeClr>
                </a:solidFill>
              </a:rPr>
              <a:t>affected </a:t>
            </a:r>
            <a:r>
              <a:rPr lang="en-US" dirty="0" smtClean="0">
                <a:solidFill>
                  <a:schemeClr val="bg1">
                    <a:lumMod val="75000"/>
                  </a:schemeClr>
                </a:solidFill>
              </a:rPr>
              <a:t>(well, not quite).</a:t>
            </a:r>
          </a:p>
          <a:p>
            <a:pPr lvl="1"/>
            <a:r>
              <a:rPr lang="en-US" dirty="0" smtClean="0">
                <a:solidFill>
                  <a:schemeClr val="bg1">
                    <a:lumMod val="75000"/>
                  </a:schemeClr>
                </a:solidFill>
              </a:rPr>
              <a:t>IR calibration </a:t>
            </a:r>
            <a:r>
              <a:rPr lang="en-US" dirty="0" smtClean="0">
                <a:solidFill>
                  <a:schemeClr val="bg1">
                    <a:lumMod val="75000"/>
                  </a:schemeClr>
                </a:solidFill>
              </a:rPr>
              <a:t>– Seriously affected, so focus on the stable period first.</a:t>
            </a:r>
          </a:p>
          <a:p>
            <a:r>
              <a:rPr lang="en-US" dirty="0" smtClean="0">
                <a:solidFill>
                  <a:schemeClr val="bg1">
                    <a:lumMod val="65000"/>
                  </a:schemeClr>
                </a:solidFill>
              </a:rPr>
              <a:t>Progress since then</a:t>
            </a:r>
          </a:p>
          <a:p>
            <a:pPr lvl="1"/>
            <a:r>
              <a:rPr lang="en-US" dirty="0" smtClean="0"/>
              <a:t>Estimate and actual performance</a:t>
            </a:r>
          </a:p>
          <a:p>
            <a:pPr lvl="1"/>
            <a:r>
              <a:rPr lang="en-US" dirty="0" smtClean="0">
                <a:solidFill>
                  <a:schemeClr val="bg1">
                    <a:lumMod val="65000"/>
                  </a:schemeClr>
                </a:solidFill>
              </a:rPr>
              <a:t>Predictive calibration</a:t>
            </a:r>
          </a:p>
          <a:p>
            <a:pPr lvl="1"/>
            <a:r>
              <a:rPr lang="en-US" dirty="0" smtClean="0">
                <a:solidFill>
                  <a:schemeClr val="bg1">
                    <a:lumMod val="65000"/>
                  </a:schemeClr>
                </a:solidFill>
              </a:rPr>
              <a:t>Dependence of VNR gain on FPM temperature</a:t>
            </a:r>
          </a:p>
          <a:p>
            <a:pPr lvl="1"/>
            <a:r>
              <a:rPr lang="en-US" dirty="0" smtClean="0">
                <a:solidFill>
                  <a:schemeClr val="bg1">
                    <a:lumMod val="65000"/>
                  </a:schemeClr>
                </a:solidFill>
              </a:rPr>
              <a:t>De-striping</a:t>
            </a:r>
            <a:endParaRPr lang="en-US" dirty="0">
              <a:solidFill>
                <a:schemeClr val="bg1">
                  <a:lumMod val="65000"/>
                </a:schemeClr>
              </a:solidFill>
            </a:endParaRPr>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19</a:t>
            </a:fld>
            <a:endParaRPr lang="en-US" dirty="0"/>
          </a:p>
        </p:txBody>
      </p:sp>
    </p:spTree>
    <p:extLst>
      <p:ext uri="{BB962C8B-B14F-4D97-AF65-F5344CB8AC3E}">
        <p14:creationId xmlns:p14="http://schemas.microsoft.com/office/powerpoint/2010/main" val="3339963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 &amp; </a:t>
            </a:r>
            <a:r>
              <a:rPr lang="en-US" dirty="0"/>
              <a:t>Disclaimer</a:t>
            </a:r>
          </a:p>
        </p:txBody>
      </p:sp>
      <p:sp>
        <p:nvSpPr>
          <p:cNvPr id="3" name="Content Placeholder 2"/>
          <p:cNvSpPr>
            <a:spLocks noGrp="1"/>
          </p:cNvSpPr>
          <p:nvPr>
            <p:ph idx="1"/>
          </p:nvPr>
        </p:nvSpPr>
        <p:spPr/>
        <p:txBody>
          <a:bodyPr>
            <a:normAutofit fontScale="92500"/>
          </a:bodyPr>
          <a:lstStyle/>
          <a:p>
            <a:r>
              <a:rPr lang="en-US" sz="3600" dirty="0" smtClean="0"/>
              <a:t>Mason </a:t>
            </a:r>
            <a:r>
              <a:rPr lang="en-US" sz="3600" dirty="0"/>
              <a:t>Black, Changyong Cao, Jim Carr, Monica Coakley, Monica Cook, Frank DeLuccia, Jon Fulbright, Bruce Gibbs, Mat Gunshor, Song Guo, Dave Igli, Liz Kline, Vladimir Kondratovich, Dan Lindsey, Joel McCorkel, Frank Padula, Haifeng Qian, Alan Reth, Matt Seybold, Tim Schmit, Bin Tan, John van Naarden, Zhipeng Wang, Robert Wolfe, </a:t>
            </a:r>
            <a:r>
              <a:rPr lang="en-US" sz="3600" dirty="0" smtClean="0"/>
              <a:t>Hyelim </a:t>
            </a:r>
            <a:r>
              <a:rPr lang="en-US" sz="3600" dirty="0"/>
              <a:t>Yoo, and Fangfang Yu</a:t>
            </a:r>
          </a:p>
          <a:p>
            <a:r>
              <a:rPr lang="en-US" sz="3600" dirty="0" smtClean="0"/>
              <a:t>Personal opinion</a:t>
            </a:r>
            <a:r>
              <a:rPr lang="en-US" sz="3600" dirty="0"/>
              <a:t>, not official positions, policy, or decisions of the NOAA or the U. S. Government.</a:t>
            </a:r>
          </a:p>
          <a:p>
            <a:endParaRPr lang="en-US" dirty="0"/>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2</a:t>
            </a:fld>
            <a:endParaRPr lang="en-US" dirty="0"/>
          </a:p>
        </p:txBody>
      </p:sp>
    </p:spTree>
    <p:extLst>
      <p:ext uri="{BB962C8B-B14F-4D97-AF65-F5344CB8AC3E}">
        <p14:creationId xmlns:p14="http://schemas.microsoft.com/office/powerpoint/2010/main" val="1359375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981200" y="1645920"/>
            <a:ext cx="8229600" cy="5029200"/>
          </a:xfrm>
          <a:prstGeom prst="rect">
            <a:avLst/>
          </a:prstGeom>
        </p:spPr>
      </p:pic>
      <p:sp>
        <p:nvSpPr>
          <p:cNvPr id="2" name="Title 1"/>
          <p:cNvSpPr>
            <a:spLocks noGrp="1"/>
          </p:cNvSpPr>
          <p:nvPr>
            <p:ph type="title"/>
          </p:nvPr>
        </p:nvSpPr>
        <p:spPr/>
        <p:txBody>
          <a:bodyPr>
            <a:normAutofit/>
          </a:bodyPr>
          <a:lstStyle/>
          <a:p>
            <a:r>
              <a:rPr lang="en-US" sz="4000" dirty="0" smtClean="0"/>
              <a:t>Typical GOES-17 ABI NEdT</a:t>
            </a:r>
            <a:endParaRPr lang="en-US" sz="4000"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20</a:t>
            </a:fld>
            <a:endParaRPr lang="en-US" dirty="0"/>
          </a:p>
        </p:txBody>
      </p:sp>
      <p:sp>
        <p:nvSpPr>
          <p:cNvPr id="5" name="TextBox 4"/>
          <p:cNvSpPr txBox="1"/>
          <p:nvPr/>
        </p:nvSpPr>
        <p:spPr>
          <a:xfrm>
            <a:off x="7807105" y="6538918"/>
            <a:ext cx="1602464" cy="307777"/>
          </a:xfrm>
          <a:prstGeom prst="rect">
            <a:avLst/>
          </a:prstGeom>
          <a:noFill/>
        </p:spPr>
        <p:txBody>
          <a:bodyPr wrap="square" rtlCol="0">
            <a:spAutoFit/>
          </a:bodyPr>
          <a:lstStyle/>
          <a:p>
            <a:r>
              <a:rPr lang="en-US" sz="1400" dirty="0"/>
              <a:t>INST-CAL      </a:t>
            </a:r>
            <a:r>
              <a:rPr lang="en-US" sz="1400" dirty="0">
                <a:solidFill>
                  <a:srgbClr val="0000FF"/>
                </a:solidFill>
              </a:rPr>
              <a:t>CWG</a:t>
            </a:r>
            <a:endParaRPr lang="en-US" sz="1400" dirty="0"/>
          </a:p>
        </p:txBody>
      </p:sp>
      <p:sp>
        <p:nvSpPr>
          <p:cNvPr id="6" name="TextBox 5"/>
          <p:cNvSpPr txBox="1"/>
          <p:nvPr/>
        </p:nvSpPr>
        <p:spPr>
          <a:xfrm>
            <a:off x="2165287" y="1304646"/>
            <a:ext cx="7841811" cy="307777"/>
          </a:xfrm>
          <a:prstGeom prst="rect">
            <a:avLst/>
          </a:prstGeom>
          <a:noFill/>
        </p:spPr>
        <p:txBody>
          <a:bodyPr wrap="square" rtlCol="0">
            <a:spAutoFit/>
          </a:bodyPr>
          <a:lstStyle/>
          <a:p>
            <a:r>
              <a:rPr lang="en-US" sz="1400" dirty="0"/>
              <a:t>The NEdT is converted to 300 k. Its ICT temperature dependency is clearly reduced for bands 8-15.</a:t>
            </a:r>
          </a:p>
        </p:txBody>
      </p:sp>
    </p:spTree>
    <p:extLst>
      <p:ext uri="{BB962C8B-B14F-4D97-AF65-F5344CB8AC3E}">
        <p14:creationId xmlns:p14="http://schemas.microsoft.com/office/powerpoint/2010/main" val="3812596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981200" y="1463040"/>
            <a:ext cx="8229600" cy="5029200"/>
          </a:xfrm>
          <a:prstGeom prst="rect">
            <a:avLst/>
          </a:prstGeom>
        </p:spPr>
      </p:pic>
      <p:sp>
        <p:nvSpPr>
          <p:cNvPr id="2" name="Title 1"/>
          <p:cNvSpPr>
            <a:spLocks noGrp="1"/>
          </p:cNvSpPr>
          <p:nvPr>
            <p:ph type="title"/>
          </p:nvPr>
        </p:nvSpPr>
        <p:spPr/>
        <p:txBody>
          <a:bodyPr>
            <a:normAutofit/>
          </a:bodyPr>
          <a:lstStyle/>
          <a:p>
            <a:r>
              <a:rPr lang="en-US" sz="3600" dirty="0" smtClean="0"/>
              <a:t>Typical G17 ABI FPM Temp and Performance</a:t>
            </a:r>
            <a:endParaRPr lang="en-US" sz="3600"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21</a:t>
            </a:fld>
            <a:endParaRPr lang="en-US" dirty="0"/>
          </a:p>
        </p:txBody>
      </p:sp>
      <p:sp>
        <p:nvSpPr>
          <p:cNvPr id="3" name="TextBox 2"/>
          <p:cNvSpPr txBox="1"/>
          <p:nvPr/>
        </p:nvSpPr>
        <p:spPr>
          <a:xfrm>
            <a:off x="4763397" y="2253572"/>
            <a:ext cx="1675504" cy="307777"/>
          </a:xfrm>
          <a:prstGeom prst="rect">
            <a:avLst/>
          </a:prstGeom>
          <a:noFill/>
        </p:spPr>
        <p:txBody>
          <a:bodyPr wrap="square" rtlCol="0">
            <a:spAutoFit/>
          </a:bodyPr>
          <a:lstStyle/>
          <a:p>
            <a:r>
              <a:rPr lang="en-US" sz="1400" dirty="0"/>
              <a:t>ICT look saturation</a:t>
            </a:r>
          </a:p>
        </p:txBody>
      </p:sp>
      <p:sp>
        <p:nvSpPr>
          <p:cNvPr id="5" name="TextBox 4"/>
          <p:cNvSpPr txBox="1"/>
          <p:nvPr/>
        </p:nvSpPr>
        <p:spPr>
          <a:xfrm>
            <a:off x="7727883" y="2009975"/>
            <a:ext cx="1588825" cy="307777"/>
          </a:xfrm>
          <a:prstGeom prst="rect">
            <a:avLst/>
          </a:prstGeom>
          <a:noFill/>
        </p:spPr>
        <p:txBody>
          <a:bodyPr wrap="square" rtlCol="0">
            <a:spAutoFit/>
          </a:bodyPr>
          <a:lstStyle/>
          <a:p>
            <a:r>
              <a:rPr lang="en-US" sz="1400" dirty="0"/>
              <a:t>SL look saturation</a:t>
            </a:r>
          </a:p>
        </p:txBody>
      </p:sp>
      <p:sp>
        <p:nvSpPr>
          <p:cNvPr id="6" name="TextBox 5"/>
          <p:cNvSpPr txBox="1"/>
          <p:nvPr/>
        </p:nvSpPr>
        <p:spPr>
          <a:xfrm>
            <a:off x="7896846" y="3180991"/>
            <a:ext cx="1740250" cy="307777"/>
          </a:xfrm>
          <a:prstGeom prst="rect">
            <a:avLst/>
          </a:prstGeom>
          <a:noFill/>
        </p:spPr>
        <p:txBody>
          <a:bodyPr wrap="square" rtlCol="0">
            <a:spAutoFit/>
          </a:bodyPr>
          <a:lstStyle/>
          <a:p>
            <a:r>
              <a:rPr lang="en-US" sz="1400" dirty="0"/>
              <a:t>NEdT exceed Spec.</a:t>
            </a:r>
          </a:p>
        </p:txBody>
      </p:sp>
      <p:sp>
        <p:nvSpPr>
          <p:cNvPr id="7" name="TextBox 6"/>
          <p:cNvSpPr txBox="1"/>
          <p:nvPr/>
        </p:nvSpPr>
        <p:spPr>
          <a:xfrm>
            <a:off x="3225725" y="4696224"/>
            <a:ext cx="1656826" cy="307777"/>
          </a:xfrm>
          <a:prstGeom prst="rect">
            <a:avLst/>
          </a:prstGeom>
          <a:noFill/>
        </p:spPr>
        <p:txBody>
          <a:bodyPr wrap="square" rtlCol="0">
            <a:spAutoFit/>
          </a:bodyPr>
          <a:lstStyle/>
          <a:p>
            <a:r>
              <a:rPr lang="en-US" sz="1400" dirty="0"/>
              <a:t>Gain set I</a:t>
            </a:r>
          </a:p>
        </p:txBody>
      </p:sp>
      <p:cxnSp>
        <p:nvCxnSpPr>
          <p:cNvPr id="14" name="Straight Arrow Connector 13"/>
          <p:cNvCxnSpPr/>
          <p:nvPr/>
        </p:nvCxnSpPr>
        <p:spPr>
          <a:xfrm>
            <a:off x="5934783" y="2573485"/>
            <a:ext cx="322434" cy="322771"/>
          </a:xfrm>
          <a:prstGeom prst="straightConnector1">
            <a:avLst/>
          </a:prstGeom>
          <a:ln w="508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7727882" y="3574920"/>
            <a:ext cx="337928" cy="365092"/>
          </a:xfrm>
          <a:prstGeom prst="straightConnector1">
            <a:avLst/>
          </a:prstGeom>
          <a:ln w="508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7347419" y="2317752"/>
            <a:ext cx="415514" cy="179415"/>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054138" y="5131734"/>
            <a:ext cx="175582" cy="338544"/>
          </a:xfrm>
          <a:prstGeom prst="straightConnector1">
            <a:avLst/>
          </a:prstGeom>
          <a:ln w="50800">
            <a:solidFill>
              <a:srgbClr val="00CC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609725" y="6578039"/>
            <a:ext cx="4143375" cy="276999"/>
          </a:xfrm>
          <a:prstGeom prst="rect">
            <a:avLst/>
          </a:prstGeom>
          <a:noFill/>
        </p:spPr>
        <p:txBody>
          <a:bodyPr wrap="square" rtlCol="0">
            <a:spAutoFit/>
          </a:bodyPr>
          <a:lstStyle/>
          <a:p>
            <a:r>
              <a:rPr lang="en-US" sz="1200" dirty="0"/>
              <a:t>INST-CAL-ENG FPM temperature has known ~1.5 K cold bias</a:t>
            </a:r>
          </a:p>
        </p:txBody>
      </p:sp>
      <p:sp>
        <p:nvSpPr>
          <p:cNvPr id="22" name="TextBox 21"/>
          <p:cNvSpPr txBox="1"/>
          <p:nvPr/>
        </p:nvSpPr>
        <p:spPr>
          <a:xfrm>
            <a:off x="4448691" y="3943763"/>
            <a:ext cx="1486093" cy="523220"/>
          </a:xfrm>
          <a:prstGeom prst="rect">
            <a:avLst/>
          </a:prstGeom>
          <a:noFill/>
        </p:spPr>
        <p:txBody>
          <a:bodyPr wrap="square" rtlCol="0">
            <a:spAutoFit/>
          </a:bodyPr>
          <a:lstStyle/>
          <a:p>
            <a:r>
              <a:rPr lang="en-US" sz="1400" dirty="0"/>
              <a:t>Gain set III: increased NEdT</a:t>
            </a:r>
          </a:p>
        </p:txBody>
      </p:sp>
      <p:cxnSp>
        <p:nvCxnSpPr>
          <p:cNvPr id="25" name="Straight Arrow Connector 24"/>
          <p:cNvCxnSpPr/>
          <p:nvPr/>
        </p:nvCxnSpPr>
        <p:spPr>
          <a:xfrm>
            <a:off x="5369243" y="4676463"/>
            <a:ext cx="231906" cy="618727"/>
          </a:xfrm>
          <a:prstGeom prst="straightConnector1">
            <a:avLst/>
          </a:prstGeom>
          <a:ln w="50800">
            <a:solidFill>
              <a:srgbClr val="66FF3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3450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981200" y="1463040"/>
            <a:ext cx="8229600" cy="5029200"/>
          </a:xfrm>
          <a:prstGeom prst="rect">
            <a:avLst/>
          </a:prstGeom>
        </p:spPr>
      </p:pic>
      <p:sp>
        <p:nvSpPr>
          <p:cNvPr id="2" name="Title 1"/>
          <p:cNvSpPr>
            <a:spLocks noGrp="1"/>
          </p:cNvSpPr>
          <p:nvPr>
            <p:ph type="title"/>
          </p:nvPr>
        </p:nvSpPr>
        <p:spPr/>
        <p:txBody>
          <a:bodyPr>
            <a:normAutofit/>
          </a:bodyPr>
          <a:lstStyle/>
          <a:p>
            <a:r>
              <a:rPr lang="en-US" sz="3600" dirty="0" smtClean="0"/>
              <a:t>Estimate of G17 ABI Performance</a:t>
            </a:r>
            <a:endParaRPr lang="en-US" sz="3600"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22</a:t>
            </a:fld>
            <a:endParaRPr lang="en-US" dirty="0"/>
          </a:p>
        </p:txBody>
      </p:sp>
      <p:sp>
        <p:nvSpPr>
          <p:cNvPr id="7" name="TextBox 6"/>
          <p:cNvSpPr txBox="1"/>
          <p:nvPr/>
        </p:nvSpPr>
        <p:spPr>
          <a:xfrm>
            <a:off x="5724809" y="6446552"/>
            <a:ext cx="4355359" cy="307777"/>
          </a:xfrm>
          <a:prstGeom prst="rect">
            <a:avLst/>
          </a:prstGeom>
          <a:noFill/>
        </p:spPr>
        <p:txBody>
          <a:bodyPr wrap="square" rtlCol="0">
            <a:spAutoFit/>
          </a:bodyPr>
          <a:lstStyle/>
          <a:p>
            <a:r>
              <a:rPr lang="en-US" sz="1400" i="1" dirty="0"/>
              <a:t>Courtesy of Vendor-flight for modeled FPM temperatures</a:t>
            </a:r>
          </a:p>
        </p:txBody>
      </p:sp>
    </p:spTree>
    <p:extLst>
      <p:ext uri="{BB962C8B-B14F-4D97-AF65-F5344CB8AC3E}">
        <p14:creationId xmlns:p14="http://schemas.microsoft.com/office/powerpoint/2010/main" val="27729710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GOES-17 ABI Actual Performance Band </a:t>
            </a:r>
            <a:r>
              <a:rPr lang="en-US" sz="3600" dirty="0"/>
              <a:t>8</a:t>
            </a:r>
          </a:p>
        </p:txBody>
      </p:sp>
      <p:sp>
        <p:nvSpPr>
          <p:cNvPr id="4" name="Slide Number Placeholder 3"/>
          <p:cNvSpPr>
            <a:spLocks noGrp="1"/>
          </p:cNvSpPr>
          <p:nvPr>
            <p:ph type="sldNum" sz="quarter" idx="12"/>
          </p:nvPr>
        </p:nvSpPr>
        <p:spPr/>
        <p:txBody>
          <a:bodyPr/>
          <a:lstStyle/>
          <a:p>
            <a:fld id="{ACC92CFC-D429-494E-860C-EBB75C38C3B4}" type="slidenum">
              <a:rPr lang="en-US" smtClean="0"/>
              <a:pPr/>
              <a:t>23</a:t>
            </a:fld>
            <a:endParaRPr lang="en-US" dirty="0"/>
          </a:p>
        </p:txBody>
      </p:sp>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981200" y="1371600"/>
            <a:ext cx="8229600" cy="5303520"/>
          </a:xfrm>
          <a:prstGeom prst="rect">
            <a:avLst/>
          </a:prstGeom>
        </p:spPr>
      </p:pic>
      <p:cxnSp>
        <p:nvCxnSpPr>
          <p:cNvPr id="5" name="Straight Arrow Connector 4"/>
          <p:cNvCxnSpPr/>
          <p:nvPr/>
        </p:nvCxnSpPr>
        <p:spPr>
          <a:xfrm>
            <a:off x="2409828" y="5553078"/>
            <a:ext cx="2466973" cy="23705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524000" y="5143800"/>
            <a:ext cx="1352550" cy="646331"/>
          </a:xfrm>
          <a:prstGeom prst="rect">
            <a:avLst/>
          </a:prstGeom>
          <a:noFill/>
        </p:spPr>
        <p:txBody>
          <a:bodyPr wrap="square" rtlCol="0">
            <a:spAutoFit/>
          </a:bodyPr>
          <a:lstStyle/>
          <a:p>
            <a:r>
              <a:rPr lang="en-US" sz="1200" dirty="0"/>
              <a:t>scan mirror temperature LUT insufficiency</a:t>
            </a:r>
          </a:p>
        </p:txBody>
      </p:sp>
      <p:cxnSp>
        <p:nvCxnSpPr>
          <p:cNvPr id="9" name="Straight Arrow Connector 8"/>
          <p:cNvCxnSpPr/>
          <p:nvPr/>
        </p:nvCxnSpPr>
        <p:spPr>
          <a:xfrm flipH="1" flipV="1">
            <a:off x="8153401" y="3552825"/>
            <a:ext cx="1724025" cy="3857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9725027" y="3890965"/>
            <a:ext cx="1171574" cy="461665"/>
          </a:xfrm>
          <a:prstGeom prst="rect">
            <a:avLst/>
          </a:prstGeom>
          <a:noFill/>
        </p:spPr>
        <p:txBody>
          <a:bodyPr wrap="square" rtlCol="0">
            <a:spAutoFit/>
          </a:bodyPr>
          <a:lstStyle/>
          <a:p>
            <a:r>
              <a:rPr lang="en-US" sz="1200" dirty="0"/>
              <a:t>cryocooler anomaly 1 &amp; 2</a:t>
            </a:r>
          </a:p>
        </p:txBody>
      </p:sp>
      <p:cxnSp>
        <p:nvCxnSpPr>
          <p:cNvPr id="11" name="Straight Arrow Connector 10"/>
          <p:cNvCxnSpPr/>
          <p:nvPr/>
        </p:nvCxnSpPr>
        <p:spPr>
          <a:xfrm flipH="1" flipV="1">
            <a:off x="9667876" y="3667962"/>
            <a:ext cx="361950" cy="2611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7" idx="1"/>
          </p:cNvCxnSpPr>
          <p:nvPr/>
        </p:nvCxnSpPr>
        <p:spPr>
          <a:xfrm flipH="1" flipV="1">
            <a:off x="6915152" y="2527363"/>
            <a:ext cx="3033710" cy="4006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9948862" y="2697194"/>
            <a:ext cx="1009648" cy="461665"/>
          </a:xfrm>
          <a:prstGeom prst="rect">
            <a:avLst/>
          </a:prstGeom>
          <a:noFill/>
        </p:spPr>
        <p:txBody>
          <a:bodyPr wrap="square" rtlCol="0">
            <a:spAutoFit/>
          </a:bodyPr>
          <a:lstStyle/>
          <a:p>
            <a:r>
              <a:rPr lang="en-US" sz="1200" dirty="0"/>
              <a:t>Late gain set III turned on</a:t>
            </a:r>
          </a:p>
        </p:txBody>
      </p:sp>
      <p:cxnSp>
        <p:nvCxnSpPr>
          <p:cNvPr id="14" name="Straight Arrow Connector 13"/>
          <p:cNvCxnSpPr>
            <a:stCxn id="15" idx="3"/>
          </p:cNvCxnSpPr>
          <p:nvPr/>
        </p:nvCxnSpPr>
        <p:spPr>
          <a:xfrm>
            <a:off x="2326071" y="2456080"/>
            <a:ext cx="721929" cy="11262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06921" y="2317580"/>
            <a:ext cx="819150" cy="276999"/>
          </a:xfrm>
          <a:prstGeom prst="rect">
            <a:avLst/>
          </a:prstGeom>
          <a:noFill/>
        </p:spPr>
        <p:txBody>
          <a:bodyPr wrap="square" rtlCol="0">
            <a:spAutoFit/>
          </a:bodyPr>
          <a:lstStyle/>
          <a:p>
            <a:pPr algn="r"/>
            <a:r>
              <a:rPr lang="en-US" sz="1200" dirty="0"/>
              <a:t>data gap</a:t>
            </a:r>
          </a:p>
        </p:txBody>
      </p:sp>
      <p:cxnSp>
        <p:nvCxnSpPr>
          <p:cNvPr id="18" name="Straight Arrow Connector 17"/>
          <p:cNvCxnSpPr>
            <a:stCxn id="19" idx="3"/>
          </p:cNvCxnSpPr>
          <p:nvPr/>
        </p:nvCxnSpPr>
        <p:spPr>
          <a:xfrm>
            <a:off x="2409828" y="3684524"/>
            <a:ext cx="400049" cy="23083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371603" y="3453691"/>
            <a:ext cx="1038225" cy="461665"/>
          </a:xfrm>
          <a:prstGeom prst="rect">
            <a:avLst/>
          </a:prstGeom>
          <a:noFill/>
        </p:spPr>
        <p:txBody>
          <a:bodyPr wrap="square" rtlCol="0">
            <a:spAutoFit/>
          </a:bodyPr>
          <a:lstStyle/>
          <a:p>
            <a:pPr algn="r"/>
            <a:r>
              <a:rPr lang="en-US" sz="1200" dirty="0"/>
              <a:t>data gap due to orbit drift</a:t>
            </a:r>
          </a:p>
        </p:txBody>
      </p:sp>
      <p:sp>
        <p:nvSpPr>
          <p:cNvPr id="22" name="TextBox 21"/>
          <p:cNvSpPr txBox="1"/>
          <p:nvPr/>
        </p:nvSpPr>
        <p:spPr>
          <a:xfrm>
            <a:off x="4855779" y="6356350"/>
            <a:ext cx="45719" cy="369332"/>
          </a:xfrm>
          <a:prstGeom prst="rect">
            <a:avLst/>
          </a:prstGeom>
          <a:noFill/>
        </p:spPr>
        <p:txBody>
          <a:bodyPr wrap="square" rtlCol="0">
            <a:spAutoFit/>
          </a:bodyPr>
          <a:lstStyle/>
          <a:p>
            <a:r>
              <a:rPr lang="en-US" dirty="0" smtClean="0"/>
              <a:t>1</a:t>
            </a:r>
            <a:endParaRPr lang="en-US" dirty="0"/>
          </a:p>
        </p:txBody>
      </p:sp>
    </p:spTree>
    <p:extLst>
      <p:ext uri="{BB962C8B-B14F-4D97-AF65-F5344CB8AC3E}">
        <p14:creationId xmlns:p14="http://schemas.microsoft.com/office/powerpoint/2010/main" val="3232222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GOES-17 ABI Actual Performance </a:t>
            </a:r>
            <a:r>
              <a:rPr lang="en-US" sz="3600" dirty="0" smtClean="0"/>
              <a:t>All Bands</a:t>
            </a:r>
            <a:endParaRPr lang="en-US" sz="3600"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24</a:t>
            </a:fld>
            <a:endParaRPr lang="en-US" dirty="0"/>
          </a:p>
        </p:txBody>
      </p:sp>
      <p:pic>
        <p:nvPicPr>
          <p:cNvPr id="8" name="Picture 7"/>
          <p:cNvPicPr>
            <a:picLocks/>
          </p:cNvPicPr>
          <p:nvPr/>
        </p:nvPicPr>
        <p:blipFill>
          <a:blip r:embed="rId3">
            <a:extLst>
              <a:ext uri="{28A0092B-C50C-407E-A947-70E740481C1C}">
                <a14:useLocalDpi xmlns:a14="http://schemas.microsoft.com/office/drawing/2010/main" val="0"/>
              </a:ext>
            </a:extLst>
          </a:blip>
          <a:stretch>
            <a:fillRect/>
          </a:stretch>
        </p:blipFill>
        <p:spPr>
          <a:xfrm>
            <a:off x="1981200" y="1371600"/>
            <a:ext cx="8229600" cy="5303520"/>
          </a:xfrm>
          <a:prstGeom prst="rect">
            <a:avLst/>
          </a:prstGeom>
        </p:spPr>
      </p:pic>
    </p:spTree>
    <p:extLst>
      <p:ext uri="{BB962C8B-B14F-4D97-AF65-F5344CB8AC3E}">
        <p14:creationId xmlns:p14="http://schemas.microsoft.com/office/powerpoint/2010/main" val="35083492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GOES-16 </a:t>
            </a:r>
            <a:r>
              <a:rPr lang="en-US" sz="3600" dirty="0"/>
              <a:t>ABI Actual Performance </a:t>
            </a:r>
            <a:r>
              <a:rPr lang="en-US" sz="3600" dirty="0" smtClean="0"/>
              <a:t>All Bands</a:t>
            </a:r>
            <a:endParaRPr lang="en-US" sz="3600" dirty="0"/>
          </a:p>
        </p:txBody>
      </p:sp>
      <p:sp>
        <p:nvSpPr>
          <p:cNvPr id="4" name="Slide Number Placeholder 3"/>
          <p:cNvSpPr>
            <a:spLocks noGrp="1"/>
          </p:cNvSpPr>
          <p:nvPr>
            <p:ph type="sldNum" sz="quarter" idx="12"/>
          </p:nvPr>
        </p:nvSpPr>
        <p:spPr/>
        <p:txBody>
          <a:bodyPr/>
          <a:lstStyle/>
          <a:p>
            <a:fld id="{ACC92CFC-D429-494E-860C-EBB75C38C3B4}" type="slidenum">
              <a:rPr lang="en-US" smtClean="0"/>
              <a:pPr/>
              <a:t>25</a:t>
            </a:fld>
            <a:endParaRPr lang="en-US" dirty="0"/>
          </a:p>
        </p:txBody>
      </p:sp>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1981200" y="1371600"/>
            <a:ext cx="8229600" cy="5303520"/>
          </a:xfrm>
          <a:prstGeom prst="rect">
            <a:avLst/>
          </a:prstGeom>
        </p:spPr>
      </p:pic>
    </p:spTree>
    <p:extLst>
      <p:ext uri="{BB962C8B-B14F-4D97-AF65-F5344CB8AC3E}">
        <p14:creationId xmlns:p14="http://schemas.microsoft.com/office/powerpoint/2010/main" val="18140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Start with GOES-17 ABI L1b Provisional:</a:t>
            </a:r>
          </a:p>
          <a:p>
            <a:pPr lvl="1"/>
            <a:r>
              <a:rPr lang="en-US" dirty="0" smtClean="0">
                <a:solidFill>
                  <a:schemeClr val="bg1">
                    <a:lumMod val="65000"/>
                  </a:schemeClr>
                </a:solidFill>
              </a:rPr>
              <a:t>A good summary of GOES-16 ABI performance since it was used as reference</a:t>
            </a:r>
          </a:p>
          <a:p>
            <a:r>
              <a:rPr lang="en-US" dirty="0" smtClean="0">
                <a:solidFill>
                  <a:schemeClr val="bg1">
                    <a:lumMod val="65000"/>
                  </a:schemeClr>
                </a:solidFill>
              </a:rPr>
              <a:t>Loop Heat Pipe (LHP) Anomaly</a:t>
            </a:r>
          </a:p>
          <a:p>
            <a:pPr lvl="1"/>
            <a:r>
              <a:rPr lang="en-US" dirty="0" smtClean="0">
                <a:solidFill>
                  <a:schemeClr val="bg1">
                    <a:lumMod val="75000"/>
                  </a:schemeClr>
                </a:solidFill>
              </a:rPr>
              <a:t>Geometric calibration – Not affected.</a:t>
            </a:r>
          </a:p>
          <a:p>
            <a:pPr lvl="1"/>
            <a:r>
              <a:rPr lang="en-US" dirty="0" smtClean="0">
                <a:solidFill>
                  <a:schemeClr val="bg1">
                    <a:lumMod val="75000"/>
                  </a:schemeClr>
                </a:solidFill>
              </a:rPr>
              <a:t>VNIR calibration – Not </a:t>
            </a:r>
            <a:r>
              <a:rPr lang="en-US" dirty="0" smtClean="0">
                <a:solidFill>
                  <a:schemeClr val="bg1">
                    <a:lumMod val="75000"/>
                  </a:schemeClr>
                </a:solidFill>
              </a:rPr>
              <a:t>affected </a:t>
            </a:r>
            <a:r>
              <a:rPr lang="en-US" dirty="0" smtClean="0">
                <a:solidFill>
                  <a:schemeClr val="bg1">
                    <a:lumMod val="75000"/>
                  </a:schemeClr>
                </a:solidFill>
              </a:rPr>
              <a:t>(well, not quite).</a:t>
            </a:r>
          </a:p>
          <a:p>
            <a:pPr lvl="1"/>
            <a:r>
              <a:rPr lang="en-US" dirty="0" smtClean="0">
                <a:solidFill>
                  <a:schemeClr val="bg1">
                    <a:lumMod val="75000"/>
                  </a:schemeClr>
                </a:solidFill>
              </a:rPr>
              <a:t>IR calibration </a:t>
            </a:r>
            <a:r>
              <a:rPr lang="en-US" dirty="0" smtClean="0">
                <a:solidFill>
                  <a:schemeClr val="bg1">
                    <a:lumMod val="75000"/>
                  </a:schemeClr>
                </a:solidFill>
              </a:rPr>
              <a:t>– Seriously affected, so focus on the stable period first.</a:t>
            </a:r>
          </a:p>
          <a:p>
            <a:r>
              <a:rPr lang="en-US" dirty="0" smtClean="0">
                <a:solidFill>
                  <a:schemeClr val="bg1">
                    <a:lumMod val="65000"/>
                  </a:schemeClr>
                </a:solidFill>
              </a:rPr>
              <a:t>Progress since then</a:t>
            </a:r>
          </a:p>
          <a:p>
            <a:pPr lvl="1"/>
            <a:r>
              <a:rPr lang="en-US" dirty="0" smtClean="0">
                <a:solidFill>
                  <a:schemeClr val="bg1">
                    <a:lumMod val="75000"/>
                  </a:schemeClr>
                </a:solidFill>
              </a:rPr>
              <a:t>Estimate and actual performance</a:t>
            </a:r>
          </a:p>
          <a:p>
            <a:pPr lvl="1"/>
            <a:r>
              <a:rPr lang="en-US" dirty="0" smtClean="0"/>
              <a:t>Predictive calibration</a:t>
            </a:r>
          </a:p>
          <a:p>
            <a:pPr lvl="1"/>
            <a:r>
              <a:rPr lang="en-US" dirty="0" smtClean="0">
                <a:solidFill>
                  <a:schemeClr val="bg1">
                    <a:lumMod val="65000"/>
                  </a:schemeClr>
                </a:solidFill>
              </a:rPr>
              <a:t>Dependence of VNR gain on FPM temperature</a:t>
            </a:r>
          </a:p>
          <a:p>
            <a:pPr lvl="1"/>
            <a:r>
              <a:rPr lang="en-US" dirty="0" smtClean="0">
                <a:solidFill>
                  <a:schemeClr val="bg1">
                    <a:lumMod val="65000"/>
                  </a:schemeClr>
                </a:solidFill>
              </a:rPr>
              <a:t>De-striping</a:t>
            </a:r>
            <a:endParaRPr lang="en-US" dirty="0">
              <a:solidFill>
                <a:schemeClr val="bg1">
                  <a:lumMod val="65000"/>
                </a:schemeClr>
              </a:solidFill>
            </a:endParaRPr>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26</a:t>
            </a:fld>
            <a:endParaRPr lang="en-US" dirty="0"/>
          </a:p>
        </p:txBody>
      </p:sp>
    </p:spTree>
    <p:extLst>
      <p:ext uri="{BB962C8B-B14F-4D97-AF65-F5344CB8AC3E}">
        <p14:creationId xmlns:p14="http://schemas.microsoft.com/office/powerpoint/2010/main" val="1601639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 Unstable Thermal</a:t>
            </a:r>
            <a:endParaRPr lang="en-US" dirty="0"/>
          </a:p>
        </p:txBody>
      </p:sp>
      <p:sp>
        <p:nvSpPr>
          <p:cNvPr id="4" name="Date Placeholder 3"/>
          <p:cNvSpPr>
            <a:spLocks noGrp="1"/>
          </p:cNvSpPr>
          <p:nvPr>
            <p:ph type="dt" sz="half" idx="10"/>
          </p:nvPr>
        </p:nvSpPr>
        <p:spPr/>
        <p:txBody>
          <a:bodyPr/>
          <a:lstStyle/>
          <a:p>
            <a:fld id="{69804B0C-10C8-40F2-8501-CAC99EBF2076}" type="datetime1">
              <a:rPr lang="en-US" smtClean="0"/>
              <a:t>3/3/2019</a:t>
            </a:fld>
            <a:endParaRPr lang="en-US" dirty="0"/>
          </a:p>
        </p:txBody>
      </p:sp>
      <p:sp>
        <p:nvSpPr>
          <p:cNvPr id="5" name="Footer Placeholder 4"/>
          <p:cNvSpPr>
            <a:spLocks noGrp="1"/>
          </p:cNvSpPr>
          <p:nvPr>
            <p:ph type="ftr" sz="quarter" idx="11"/>
          </p:nvPr>
        </p:nvSpPr>
        <p:spPr/>
        <p:txBody>
          <a:bodyPr/>
          <a:lstStyle/>
          <a:p>
            <a:r>
              <a:rPr lang="en-US" dirty="0" smtClean="0"/>
              <a:t>GOES-R CWG Weekly Briefing to STAR</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27</a:t>
            </a:fld>
            <a:endParaRPr lang="en-US" dirty="0"/>
          </a:p>
        </p:txBody>
      </p:sp>
      <p:pic>
        <p:nvPicPr>
          <p:cNvPr id="1026" name="Picture 2" descr="GOES-17 ABI Instrument Calibration IR Statistics - M3 spacelook mean - Spacelook mean Band 11 - 02-12-2019"/>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438056" y="1538662"/>
            <a:ext cx="2772744"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ES-16 ABI Instrument Calibration IR Statistics - M3 spacelook mean - Spacelook mean Band 11 - 02-18-2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544434"/>
            <a:ext cx="2743200" cy="44788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724400" y="1540309"/>
            <a:ext cx="2713656" cy="4801314"/>
          </a:xfrm>
          <a:prstGeom prst="rect">
            <a:avLst/>
          </a:prstGeom>
        </p:spPr>
        <p:txBody>
          <a:bodyPr wrap="square">
            <a:spAutoFit/>
          </a:bodyPr>
          <a:lstStyle/>
          <a:p>
            <a:pPr marL="176213" indent="-176213">
              <a:buFont typeface="Arial" panose="020B0604020202020204" pitchFamily="34" charset="0"/>
              <a:buChar char="•"/>
            </a:pPr>
            <a:r>
              <a:rPr lang="en-US" dirty="0"/>
              <a:t>IR (and MW) sensors need </a:t>
            </a:r>
            <a:r>
              <a:rPr lang="en-US" u="sng" dirty="0"/>
              <a:t>frequent</a:t>
            </a:r>
            <a:r>
              <a:rPr lang="en-US" dirty="0"/>
              <a:t> calibration.</a:t>
            </a:r>
          </a:p>
          <a:p>
            <a:pPr marL="341313" lvl="1" indent="-166688">
              <a:buFont typeface="Courier New" panose="02070309020205020404" pitchFamily="49" charset="0"/>
              <a:buChar char="o"/>
            </a:pPr>
            <a:r>
              <a:rPr lang="en-US" dirty="0"/>
              <a:t>Before the thermal environment has changed </a:t>
            </a:r>
            <a:r>
              <a:rPr lang="en-US" u="sng" dirty="0"/>
              <a:t>too much</a:t>
            </a:r>
            <a:r>
              <a:rPr lang="en-US" dirty="0"/>
              <a:t>.</a:t>
            </a:r>
          </a:p>
          <a:p>
            <a:pPr marL="176213" indent="-176213">
              <a:buFont typeface="Arial" panose="020B0604020202020204" pitchFamily="34" charset="0"/>
              <a:buChar char="•"/>
            </a:pPr>
            <a:endParaRPr lang="en-US" dirty="0"/>
          </a:p>
          <a:p>
            <a:pPr marL="176213" indent="-176213">
              <a:buFont typeface="Arial" panose="020B0604020202020204" pitchFamily="34" charset="0"/>
              <a:buChar char="•"/>
            </a:pPr>
            <a:endParaRPr lang="en-US" dirty="0"/>
          </a:p>
          <a:p>
            <a:pPr marL="176213" indent="-176213">
              <a:buFont typeface="Arial" panose="020B0604020202020204" pitchFamily="34" charset="0"/>
              <a:buChar char="•"/>
            </a:pPr>
            <a:endParaRPr lang="en-US" dirty="0"/>
          </a:p>
          <a:p>
            <a:pPr marL="176213" indent="-176213">
              <a:buFont typeface="Arial" panose="020B0604020202020204" pitchFamily="34" charset="0"/>
              <a:buChar char="•"/>
            </a:pPr>
            <a:endParaRPr lang="en-US" dirty="0"/>
          </a:p>
          <a:p>
            <a:pPr marL="176213" indent="-176213">
              <a:buFont typeface="Arial" panose="020B0604020202020204" pitchFamily="34" charset="0"/>
              <a:buChar char="•"/>
            </a:pPr>
            <a:endParaRPr lang="en-US" dirty="0"/>
          </a:p>
          <a:p>
            <a:pPr marL="176213" indent="-176213">
              <a:buFont typeface="Arial" panose="020B0604020202020204" pitchFamily="34" charset="0"/>
              <a:buChar char="•"/>
            </a:pPr>
            <a:endParaRPr lang="en-US" dirty="0"/>
          </a:p>
          <a:p>
            <a:endParaRPr lang="en-US" dirty="0"/>
          </a:p>
          <a:p>
            <a:pPr marL="176213" indent="-176213">
              <a:buFont typeface="Arial" panose="020B0604020202020204" pitchFamily="34" charset="0"/>
              <a:buChar char="•"/>
            </a:pPr>
            <a:r>
              <a:rPr lang="en-US" dirty="0"/>
              <a:t>G17 thermal can change too fast.</a:t>
            </a:r>
          </a:p>
          <a:p>
            <a:pPr marL="341313" lvl="1" indent="-174625">
              <a:buFont typeface="Courier New" panose="02070309020205020404" pitchFamily="49" charset="0"/>
              <a:buChar char="o"/>
            </a:pPr>
            <a:r>
              <a:rPr lang="en-US" dirty="0"/>
              <a:t>Cannot be calibrated </a:t>
            </a:r>
            <a:r>
              <a:rPr lang="en-US" u="sng" dirty="0"/>
              <a:t>more frequently</a:t>
            </a:r>
            <a:r>
              <a:rPr lang="en-US" dirty="0"/>
              <a:t>.</a:t>
            </a:r>
          </a:p>
        </p:txBody>
      </p:sp>
      <p:sp>
        <p:nvSpPr>
          <p:cNvPr id="11" name="TextBox 10"/>
          <p:cNvSpPr txBox="1"/>
          <p:nvPr/>
        </p:nvSpPr>
        <p:spPr>
          <a:xfrm>
            <a:off x="4781551" y="3314907"/>
            <a:ext cx="1562100" cy="923330"/>
          </a:xfrm>
          <a:prstGeom prst="rect">
            <a:avLst/>
          </a:prstGeom>
          <a:noFill/>
        </p:spPr>
        <p:txBody>
          <a:bodyPr wrap="square" rtlCol="0">
            <a:spAutoFit/>
          </a:bodyPr>
          <a:lstStyle/>
          <a:p>
            <a:r>
              <a:rPr lang="en-US" dirty="0">
                <a:solidFill>
                  <a:srgbClr val="006600"/>
                </a:solidFill>
              </a:rPr>
              <a:t>~300 counts in ~600 min. or 0.25 cnt/splk</a:t>
            </a:r>
          </a:p>
        </p:txBody>
      </p:sp>
      <p:sp>
        <p:nvSpPr>
          <p:cNvPr id="14" name="TextBox 13"/>
          <p:cNvSpPr txBox="1"/>
          <p:nvPr/>
        </p:nvSpPr>
        <p:spPr>
          <a:xfrm>
            <a:off x="5666406" y="4252964"/>
            <a:ext cx="1543050" cy="923330"/>
          </a:xfrm>
          <a:prstGeom prst="rect">
            <a:avLst/>
          </a:prstGeom>
          <a:noFill/>
        </p:spPr>
        <p:txBody>
          <a:bodyPr wrap="square" rtlCol="0">
            <a:spAutoFit/>
          </a:bodyPr>
          <a:lstStyle/>
          <a:p>
            <a:r>
              <a:rPr lang="en-US" dirty="0">
                <a:solidFill>
                  <a:srgbClr val="FF0000"/>
                </a:solidFill>
              </a:rPr>
              <a:t>~8000 counts in ~300 min. or 13 cnt/splk</a:t>
            </a:r>
          </a:p>
        </p:txBody>
      </p:sp>
      <p:cxnSp>
        <p:nvCxnSpPr>
          <p:cNvPr id="13" name="Straight Arrow Connector 12"/>
          <p:cNvCxnSpPr/>
          <p:nvPr/>
        </p:nvCxnSpPr>
        <p:spPr>
          <a:xfrm flipV="1">
            <a:off x="6496050" y="2171700"/>
            <a:ext cx="1657350" cy="2057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0"/>
          </p:cNvCxnSpPr>
          <p:nvPr/>
        </p:nvCxnSpPr>
        <p:spPr>
          <a:xfrm flipH="1" flipV="1">
            <a:off x="3657603" y="2007307"/>
            <a:ext cx="1904998" cy="1307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48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9" end="9"/>
                                            </p:txEl>
                                          </p:spTgt>
                                        </p:tgtEl>
                                        <p:attrNameLst>
                                          <p:attrName>style.visibility</p:attrName>
                                        </p:attrNameLst>
                                      </p:cBhvr>
                                      <p:to>
                                        <p:strVal val="visible"/>
                                      </p:to>
                                    </p:set>
                                    <p:anim calcmode="lin" valueType="num">
                                      <p:cBhvr additive="base">
                                        <p:cTn id="19"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10" end="10"/>
                                            </p:txEl>
                                          </p:spTgt>
                                        </p:tgtEl>
                                        <p:attrNameLst>
                                          <p:attrName>style.visibility</p:attrName>
                                        </p:attrNameLst>
                                      </p:cBhvr>
                                      <p:to>
                                        <p:strVal val="visible"/>
                                      </p:to>
                                    </p:set>
                                    <p:anim calcmode="lin" valueType="num">
                                      <p:cBhvr additive="base">
                                        <p:cTn id="23"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 Predictive Calibration</a:t>
            </a:r>
            <a:endParaRPr lang="en-US" dirty="0"/>
          </a:p>
        </p:txBody>
      </p:sp>
      <p:sp>
        <p:nvSpPr>
          <p:cNvPr id="3" name="Content Placeholder 2"/>
          <p:cNvSpPr>
            <a:spLocks noGrp="1"/>
          </p:cNvSpPr>
          <p:nvPr>
            <p:ph idx="1"/>
          </p:nvPr>
        </p:nvSpPr>
        <p:spPr/>
        <p:txBody>
          <a:bodyPr>
            <a:normAutofit/>
          </a:bodyPr>
          <a:lstStyle/>
          <a:p>
            <a:r>
              <a:rPr lang="en-US" dirty="0" smtClean="0"/>
              <a:t>Instead of using the last measurement until the new one is available, extrapolate the last two to a future time, i.e., predictive.</a:t>
            </a:r>
          </a:p>
          <a:p>
            <a:r>
              <a:rPr lang="en-US" dirty="0" smtClean="0"/>
              <a:t>Other relevant information:</a:t>
            </a:r>
          </a:p>
          <a:p>
            <a:pPr lvl="1"/>
            <a:r>
              <a:rPr lang="en-US" dirty="0" smtClean="0"/>
              <a:t>Wish to interpolate, but can’t wait.</a:t>
            </a:r>
          </a:p>
          <a:p>
            <a:pPr lvl="1"/>
            <a:r>
              <a:rPr lang="en-US" dirty="0" smtClean="0"/>
              <a:t>Tried but abandoned nonlinear predictions.</a:t>
            </a:r>
          </a:p>
          <a:p>
            <a:pPr lvl="2"/>
            <a:r>
              <a:rPr lang="en-US" dirty="0" smtClean="0"/>
              <a:t>Likely because of measurement noise.</a:t>
            </a:r>
          </a:p>
          <a:p>
            <a:pPr lvl="1"/>
            <a:r>
              <a:rPr lang="en-US" dirty="0"/>
              <a:t>Similar to those for Imager &amp; Sounder since 1990’s.</a:t>
            </a:r>
          </a:p>
          <a:p>
            <a:pPr lvl="1"/>
            <a:r>
              <a:rPr lang="en-US" dirty="0" smtClean="0"/>
              <a:t>Recovered significant amount of data (see next).</a:t>
            </a:r>
          </a:p>
        </p:txBody>
      </p:sp>
      <p:sp>
        <p:nvSpPr>
          <p:cNvPr id="4" name="Date Placeholder 3"/>
          <p:cNvSpPr>
            <a:spLocks noGrp="1"/>
          </p:cNvSpPr>
          <p:nvPr>
            <p:ph type="dt" sz="half" idx="10"/>
          </p:nvPr>
        </p:nvSpPr>
        <p:spPr/>
        <p:txBody>
          <a:bodyPr/>
          <a:lstStyle/>
          <a:p>
            <a:fld id="{69804B0C-10C8-40F2-8501-CAC99EBF2076}" type="datetime1">
              <a:rPr lang="en-US" smtClean="0"/>
              <a:t>3/3/2019</a:t>
            </a:fld>
            <a:endParaRPr lang="en-US" dirty="0"/>
          </a:p>
        </p:txBody>
      </p:sp>
      <p:sp>
        <p:nvSpPr>
          <p:cNvPr id="5" name="Footer Placeholder 4"/>
          <p:cNvSpPr>
            <a:spLocks noGrp="1"/>
          </p:cNvSpPr>
          <p:nvPr>
            <p:ph type="ftr" sz="quarter" idx="11"/>
          </p:nvPr>
        </p:nvSpPr>
        <p:spPr/>
        <p:txBody>
          <a:bodyPr/>
          <a:lstStyle/>
          <a:p>
            <a:r>
              <a:rPr lang="en-US" dirty="0" smtClean="0"/>
              <a:t>GOES-R CWG Weekly Briefing to STAR</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28</a:t>
            </a:fld>
            <a:endParaRPr lang="en-US" dirty="0"/>
          </a:p>
        </p:txBody>
      </p:sp>
    </p:spTree>
    <p:extLst>
      <p:ext uri="{BB962C8B-B14F-4D97-AF65-F5344CB8AC3E}">
        <p14:creationId xmlns:p14="http://schemas.microsoft.com/office/powerpoint/2010/main" val="266086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38851" y="2768327"/>
            <a:ext cx="4448435" cy="1384995"/>
          </a:xfrm>
          <a:prstGeom prst="rect">
            <a:avLst/>
          </a:prstGeom>
          <a:noFill/>
        </p:spPr>
        <p:txBody>
          <a:bodyPr wrap="square" rtlCol="0">
            <a:spAutoFit/>
          </a:bodyPr>
          <a:lstStyle/>
          <a:p>
            <a:pPr marL="230188" indent="-230188">
              <a:buFont typeface="Arial" panose="020B0604020202020204" pitchFamily="34" charset="0"/>
              <a:buChar char="•"/>
            </a:pPr>
            <a:r>
              <a:rPr lang="en-US" sz="2100" b="1" dirty="0"/>
              <a:t>2018-08-29 data.</a:t>
            </a:r>
          </a:p>
          <a:p>
            <a:pPr marL="230188" indent="-230188">
              <a:buFont typeface="Arial" panose="020B0604020202020204" pitchFamily="34" charset="0"/>
              <a:buChar char="•"/>
            </a:pPr>
            <a:r>
              <a:rPr lang="en-US" sz="2100" b="1" dirty="0"/>
              <a:t>CONUS (frequent comparison)</a:t>
            </a:r>
          </a:p>
          <a:p>
            <a:pPr marL="230188" indent="-230188">
              <a:buFont typeface="Arial" panose="020B0604020202020204" pitchFamily="34" charset="0"/>
              <a:buChar char="•"/>
            </a:pPr>
            <a:r>
              <a:rPr lang="en-US" sz="2100" b="1" dirty="0"/>
              <a:t>Cos(VZA) difference &lt; 2%.</a:t>
            </a:r>
          </a:p>
          <a:p>
            <a:pPr marL="230188" indent="-230188">
              <a:buFont typeface="Arial" panose="020B0604020202020204" pitchFamily="34" charset="0"/>
              <a:buChar char="•"/>
            </a:pPr>
            <a:r>
              <a:rPr lang="en-US" sz="2100" b="1" dirty="0"/>
              <a:t>Pixel-to-pixel for the two satellites</a:t>
            </a:r>
          </a:p>
        </p:txBody>
      </p:sp>
      <p:pic>
        <p:nvPicPr>
          <p:cNvPr id="5" name="Picture 4"/>
          <p:cNvPicPr preferRelativeResize="0">
            <a:picLocks/>
          </p:cNvPicPr>
          <p:nvPr/>
        </p:nvPicPr>
        <p:blipFill rotWithShape="1">
          <a:blip r:embed="rId2"/>
          <a:srcRect l="1656" t="7199" r="1155" b="1351"/>
          <a:stretch/>
        </p:blipFill>
        <p:spPr>
          <a:xfrm>
            <a:off x="1721027" y="1389209"/>
            <a:ext cx="4114800" cy="4114800"/>
          </a:xfrm>
          <a:prstGeom prst="rect">
            <a:avLst/>
          </a:prstGeom>
        </p:spPr>
      </p:pic>
      <p:sp>
        <p:nvSpPr>
          <p:cNvPr id="4"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The Results: GEO-GEO Evaluation</a:t>
            </a:r>
          </a:p>
        </p:txBody>
      </p:sp>
    </p:spTree>
    <p:extLst>
      <p:ext uri="{BB962C8B-B14F-4D97-AF65-F5344CB8AC3E}">
        <p14:creationId xmlns:p14="http://schemas.microsoft.com/office/powerpoint/2010/main" val="176728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00" y="114300"/>
            <a:ext cx="10477500" cy="6591300"/>
          </a:xfrm>
          <a:prstGeom prst="rect">
            <a:avLst/>
          </a:prstGeom>
        </p:spPr>
      </p:pic>
      <p:sp>
        <p:nvSpPr>
          <p:cNvPr id="2" name="Title 1"/>
          <p:cNvSpPr>
            <a:spLocks noGrp="1"/>
          </p:cNvSpPr>
          <p:nvPr>
            <p:ph type="ctrTitle"/>
          </p:nvPr>
        </p:nvSpPr>
        <p:spPr>
          <a:xfrm>
            <a:off x="1524000" y="685800"/>
            <a:ext cx="9133490" cy="838200"/>
          </a:xfrm>
        </p:spPr>
        <p:txBody>
          <a:bodyPr>
            <a:noAutofit/>
          </a:bodyPr>
          <a:lstStyle/>
          <a:p>
            <a:r>
              <a:rPr lang="en-US" sz="4400" b="1" dirty="0" smtClean="0">
                <a:solidFill>
                  <a:srgbClr val="FFFF00"/>
                </a:solidFill>
              </a:rPr>
              <a:t>GOES-16 ABI Full Validation June 2018</a:t>
            </a:r>
            <a:endParaRPr lang="en-US" sz="4400" b="1" dirty="0">
              <a:solidFill>
                <a:srgbClr val="FFFF00"/>
              </a:solidFill>
            </a:endParaRPr>
          </a:p>
        </p:txBody>
      </p:sp>
      <p:sp>
        <p:nvSpPr>
          <p:cNvPr id="8" name="TextBox 7"/>
          <p:cNvSpPr txBox="1"/>
          <p:nvPr/>
        </p:nvSpPr>
        <p:spPr>
          <a:xfrm>
            <a:off x="7886700" y="6356350"/>
            <a:ext cx="2971800" cy="276999"/>
          </a:xfrm>
          <a:prstGeom prst="rect">
            <a:avLst/>
          </a:prstGeom>
          <a:noFill/>
        </p:spPr>
        <p:txBody>
          <a:bodyPr wrap="square" rtlCol="0">
            <a:spAutoFit/>
          </a:bodyPr>
          <a:lstStyle/>
          <a:p>
            <a:pPr algn="r"/>
            <a:r>
              <a:rPr lang="en-US" sz="1200" dirty="0">
                <a:solidFill>
                  <a:schemeClr val="bg1"/>
                </a:solidFill>
              </a:rPr>
              <a:t>Photo courtesy GOES-R Program</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50784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referRelativeResize="0">
            <a:picLocks/>
          </p:cNvPicPr>
          <p:nvPr/>
        </p:nvPicPr>
        <p:blipFill rotWithShape="1">
          <a:blip r:embed="rId2"/>
          <a:srcRect l="4780" t="8018" r="886" b="1352"/>
          <a:stretch/>
        </p:blipFill>
        <p:spPr>
          <a:xfrm>
            <a:off x="1104900" y="685801"/>
            <a:ext cx="10020300" cy="5029200"/>
          </a:xfrm>
          <a:prstGeom prst="rect">
            <a:avLst/>
          </a:prstGeom>
        </p:spPr>
      </p:pic>
      <p:sp>
        <p:nvSpPr>
          <p:cNvPr id="9" name="Oval 8"/>
          <p:cNvSpPr/>
          <p:nvPr/>
        </p:nvSpPr>
        <p:spPr>
          <a:xfrm>
            <a:off x="3505200" y="2057400"/>
            <a:ext cx="1038986" cy="163099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70C0"/>
              </a:solidFill>
            </a:endParaRPr>
          </a:p>
        </p:txBody>
      </p:sp>
      <p:sp>
        <p:nvSpPr>
          <p:cNvPr id="10" name="TextBox 9"/>
          <p:cNvSpPr txBox="1"/>
          <p:nvPr/>
        </p:nvSpPr>
        <p:spPr>
          <a:xfrm>
            <a:off x="3505200" y="1333031"/>
            <a:ext cx="1143000" cy="369332"/>
          </a:xfrm>
          <a:prstGeom prst="rect">
            <a:avLst/>
          </a:prstGeom>
          <a:noFill/>
        </p:spPr>
        <p:txBody>
          <a:bodyPr wrap="square" rtlCol="0">
            <a:spAutoFit/>
          </a:bodyPr>
          <a:lstStyle/>
          <a:p>
            <a:r>
              <a:rPr lang="en-US" dirty="0">
                <a:solidFill>
                  <a:srgbClr val="0070C0"/>
                </a:solidFill>
              </a:rPr>
              <a:t>Stray light</a:t>
            </a:r>
          </a:p>
        </p:txBody>
      </p:sp>
      <p:sp>
        <p:nvSpPr>
          <p:cNvPr id="11" name="TextBox 10"/>
          <p:cNvSpPr txBox="1"/>
          <p:nvPr/>
        </p:nvSpPr>
        <p:spPr>
          <a:xfrm>
            <a:off x="5708207" y="1341759"/>
            <a:ext cx="1143000" cy="369332"/>
          </a:xfrm>
          <a:prstGeom prst="rect">
            <a:avLst/>
          </a:prstGeom>
          <a:noFill/>
        </p:spPr>
        <p:txBody>
          <a:bodyPr wrap="square" rtlCol="0">
            <a:spAutoFit/>
          </a:bodyPr>
          <a:lstStyle/>
          <a:p>
            <a:r>
              <a:rPr lang="en-US" dirty="0">
                <a:solidFill>
                  <a:srgbClr val="009900"/>
                </a:solidFill>
              </a:rPr>
              <a:t>Sun Glint</a:t>
            </a:r>
          </a:p>
        </p:txBody>
      </p:sp>
      <p:sp>
        <p:nvSpPr>
          <p:cNvPr id="12" name="TextBox 11"/>
          <p:cNvSpPr txBox="1"/>
          <p:nvPr/>
        </p:nvSpPr>
        <p:spPr>
          <a:xfrm>
            <a:off x="7391400" y="3503373"/>
            <a:ext cx="2237614" cy="646331"/>
          </a:xfrm>
          <a:prstGeom prst="rect">
            <a:avLst/>
          </a:prstGeom>
          <a:noFill/>
        </p:spPr>
        <p:txBody>
          <a:bodyPr wrap="square" rtlCol="0">
            <a:spAutoFit/>
          </a:bodyPr>
          <a:lstStyle/>
          <a:p>
            <a:pPr algn="ctr"/>
            <a:r>
              <a:rPr lang="en-US" dirty="0">
                <a:solidFill>
                  <a:srgbClr val="FF0000"/>
                </a:solidFill>
              </a:rPr>
              <a:t>Forward and backward scattering</a:t>
            </a:r>
          </a:p>
        </p:txBody>
      </p:sp>
      <p:sp>
        <p:nvSpPr>
          <p:cNvPr id="15" name="TextBox 14"/>
          <p:cNvSpPr txBox="1"/>
          <p:nvPr/>
        </p:nvSpPr>
        <p:spPr>
          <a:xfrm>
            <a:off x="2438400" y="5815400"/>
            <a:ext cx="7315200" cy="646331"/>
          </a:xfrm>
          <a:prstGeom prst="rect">
            <a:avLst/>
          </a:prstGeom>
          <a:noFill/>
        </p:spPr>
        <p:txBody>
          <a:bodyPr wrap="square" rtlCol="0">
            <a:spAutoFit/>
          </a:bodyPr>
          <a:lstStyle/>
          <a:p>
            <a:pPr algn="ctr"/>
            <a:r>
              <a:rPr lang="en-US" dirty="0"/>
              <a:t>Excellent agreement, with the expected (and symmetric) differences.</a:t>
            </a:r>
          </a:p>
          <a:p>
            <a:pPr algn="ctr"/>
            <a:r>
              <a:rPr lang="en-US" dirty="0"/>
              <a:t>Ignore for now whether and why predictive is cooler than operational.</a:t>
            </a:r>
          </a:p>
        </p:txBody>
      </p:sp>
      <p:cxnSp>
        <p:nvCxnSpPr>
          <p:cNvPr id="17" name="Straight Arrow Connector 16"/>
          <p:cNvCxnSpPr/>
          <p:nvPr/>
        </p:nvCxnSpPr>
        <p:spPr>
          <a:xfrm>
            <a:off x="6279707" y="1711091"/>
            <a:ext cx="0" cy="860957"/>
          </a:xfrm>
          <a:prstGeom prst="straightConnector1">
            <a:avLst/>
          </a:prstGeom>
          <a:ln>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2"/>
          </p:cNvCxnSpPr>
          <p:nvPr/>
        </p:nvCxnSpPr>
        <p:spPr>
          <a:xfrm>
            <a:off x="6279707" y="1711091"/>
            <a:ext cx="3456814" cy="1090158"/>
          </a:xfrm>
          <a:prstGeom prst="straightConnector1">
            <a:avLst/>
          </a:prstGeom>
          <a:ln>
            <a:solidFill>
              <a:srgbClr val="00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86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rotWithShape="1">
          <a:blip r:embed="rId2"/>
          <a:srcRect l="5303" t="8255" r="887" b="1116"/>
          <a:stretch/>
        </p:blipFill>
        <p:spPr>
          <a:xfrm>
            <a:off x="1143000" y="685800"/>
            <a:ext cx="9982200" cy="5029200"/>
          </a:xfrm>
          <a:prstGeom prst="rect">
            <a:avLst/>
          </a:prstGeom>
        </p:spPr>
      </p:pic>
      <p:sp>
        <p:nvSpPr>
          <p:cNvPr id="6" name="Oval 5"/>
          <p:cNvSpPr/>
          <p:nvPr/>
        </p:nvSpPr>
        <p:spPr>
          <a:xfrm>
            <a:off x="4229101" y="2628900"/>
            <a:ext cx="914400" cy="613588"/>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286500" y="1181099"/>
            <a:ext cx="694005" cy="361650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p:cNvSpPr txBox="1"/>
          <p:nvPr/>
        </p:nvSpPr>
        <p:spPr>
          <a:xfrm>
            <a:off x="6980506" y="5808242"/>
            <a:ext cx="2003644" cy="646331"/>
          </a:xfrm>
          <a:prstGeom prst="rect">
            <a:avLst/>
          </a:prstGeom>
          <a:noFill/>
        </p:spPr>
        <p:txBody>
          <a:bodyPr wrap="square" rtlCol="0">
            <a:spAutoFit/>
          </a:bodyPr>
          <a:lstStyle/>
          <a:p>
            <a:pPr algn="ctr"/>
            <a:r>
              <a:rPr lang="en-US" dirty="0">
                <a:solidFill>
                  <a:srgbClr val="006600"/>
                </a:solidFill>
              </a:rPr>
              <a:t>Improved by the Predictive Cal</a:t>
            </a:r>
          </a:p>
        </p:txBody>
      </p:sp>
      <p:sp>
        <p:nvSpPr>
          <p:cNvPr id="13" name="TextBox 12"/>
          <p:cNvSpPr txBox="1"/>
          <p:nvPr/>
        </p:nvSpPr>
        <p:spPr>
          <a:xfrm>
            <a:off x="4739334" y="5808243"/>
            <a:ext cx="2003644" cy="646331"/>
          </a:xfrm>
          <a:prstGeom prst="rect">
            <a:avLst/>
          </a:prstGeom>
          <a:noFill/>
        </p:spPr>
        <p:txBody>
          <a:bodyPr wrap="square" rtlCol="0">
            <a:spAutoFit/>
          </a:bodyPr>
          <a:lstStyle/>
          <a:p>
            <a:pPr algn="ctr"/>
            <a:r>
              <a:rPr lang="en-US" dirty="0">
                <a:solidFill>
                  <a:srgbClr val="FF0000"/>
                </a:solidFill>
              </a:rPr>
              <a:t>Artifacts that can be corrected easily</a:t>
            </a:r>
          </a:p>
        </p:txBody>
      </p:sp>
      <p:sp>
        <p:nvSpPr>
          <p:cNvPr id="14" name="TextBox 13"/>
          <p:cNvSpPr txBox="1"/>
          <p:nvPr/>
        </p:nvSpPr>
        <p:spPr>
          <a:xfrm>
            <a:off x="1635211" y="5808243"/>
            <a:ext cx="3146339" cy="646331"/>
          </a:xfrm>
          <a:prstGeom prst="rect">
            <a:avLst/>
          </a:prstGeom>
          <a:noFill/>
        </p:spPr>
        <p:txBody>
          <a:bodyPr wrap="square" rtlCol="0">
            <a:spAutoFit/>
          </a:bodyPr>
          <a:lstStyle/>
          <a:p>
            <a:pPr algn="ctr"/>
            <a:r>
              <a:rPr lang="en-US" dirty="0">
                <a:solidFill>
                  <a:srgbClr val="0070C0"/>
                </a:solidFill>
              </a:rPr>
              <a:t>Effort to guess the gain when the blackbody look is saturated</a:t>
            </a:r>
          </a:p>
        </p:txBody>
      </p:sp>
      <p:sp>
        <p:nvSpPr>
          <p:cNvPr id="15" name="Oval 14"/>
          <p:cNvSpPr/>
          <p:nvPr/>
        </p:nvSpPr>
        <p:spPr>
          <a:xfrm>
            <a:off x="6646087" y="2582871"/>
            <a:ext cx="914400" cy="613588"/>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p:cNvCxnSpPr>
            <a:stCxn id="13" idx="0"/>
          </p:cNvCxnSpPr>
          <p:nvPr/>
        </p:nvCxnSpPr>
        <p:spPr>
          <a:xfrm flipV="1">
            <a:off x="5741156" y="4305300"/>
            <a:ext cx="1574044" cy="15029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3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1+#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p:bldP spid="13" grpId="0"/>
      <p:bldP spid="14"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Start with GOES-17 ABI L1b Provisional:</a:t>
            </a:r>
          </a:p>
          <a:p>
            <a:pPr lvl="1"/>
            <a:r>
              <a:rPr lang="en-US" dirty="0" smtClean="0">
                <a:solidFill>
                  <a:schemeClr val="bg1">
                    <a:lumMod val="65000"/>
                  </a:schemeClr>
                </a:solidFill>
              </a:rPr>
              <a:t>A good summary of GOES-16 ABI performance since it was used as reference</a:t>
            </a:r>
          </a:p>
          <a:p>
            <a:r>
              <a:rPr lang="en-US" dirty="0" smtClean="0">
                <a:solidFill>
                  <a:schemeClr val="bg1">
                    <a:lumMod val="65000"/>
                  </a:schemeClr>
                </a:solidFill>
              </a:rPr>
              <a:t>Loop Heat Pipe (LHP) Anomaly</a:t>
            </a:r>
          </a:p>
          <a:p>
            <a:pPr lvl="1"/>
            <a:r>
              <a:rPr lang="en-US" dirty="0" smtClean="0">
                <a:solidFill>
                  <a:schemeClr val="bg1">
                    <a:lumMod val="75000"/>
                  </a:schemeClr>
                </a:solidFill>
              </a:rPr>
              <a:t>Geometric calibration – Not affected.</a:t>
            </a:r>
          </a:p>
          <a:p>
            <a:pPr lvl="1"/>
            <a:r>
              <a:rPr lang="en-US" dirty="0" smtClean="0">
                <a:solidFill>
                  <a:schemeClr val="bg1">
                    <a:lumMod val="75000"/>
                  </a:schemeClr>
                </a:solidFill>
              </a:rPr>
              <a:t>VNIR calibration – Not </a:t>
            </a:r>
            <a:r>
              <a:rPr lang="en-US" dirty="0" smtClean="0">
                <a:solidFill>
                  <a:schemeClr val="bg1">
                    <a:lumMod val="75000"/>
                  </a:schemeClr>
                </a:solidFill>
              </a:rPr>
              <a:t>affected </a:t>
            </a:r>
            <a:r>
              <a:rPr lang="en-US" dirty="0" smtClean="0">
                <a:solidFill>
                  <a:schemeClr val="bg1">
                    <a:lumMod val="75000"/>
                  </a:schemeClr>
                </a:solidFill>
              </a:rPr>
              <a:t>(well, not quite).</a:t>
            </a:r>
          </a:p>
          <a:p>
            <a:pPr lvl="1"/>
            <a:r>
              <a:rPr lang="en-US" dirty="0" smtClean="0">
                <a:solidFill>
                  <a:schemeClr val="bg1">
                    <a:lumMod val="75000"/>
                  </a:schemeClr>
                </a:solidFill>
              </a:rPr>
              <a:t>IR calibration </a:t>
            </a:r>
            <a:r>
              <a:rPr lang="en-US" dirty="0" smtClean="0">
                <a:solidFill>
                  <a:schemeClr val="bg1">
                    <a:lumMod val="75000"/>
                  </a:schemeClr>
                </a:solidFill>
              </a:rPr>
              <a:t>– Seriously affected, so focus on the stable period first.</a:t>
            </a:r>
          </a:p>
          <a:p>
            <a:r>
              <a:rPr lang="en-US" dirty="0" smtClean="0">
                <a:solidFill>
                  <a:schemeClr val="bg1">
                    <a:lumMod val="65000"/>
                  </a:schemeClr>
                </a:solidFill>
              </a:rPr>
              <a:t>Progress since then</a:t>
            </a:r>
          </a:p>
          <a:p>
            <a:pPr lvl="1"/>
            <a:r>
              <a:rPr lang="en-US" dirty="0" smtClean="0">
                <a:solidFill>
                  <a:schemeClr val="bg1">
                    <a:lumMod val="75000"/>
                  </a:schemeClr>
                </a:solidFill>
              </a:rPr>
              <a:t>Estimate and actual performance</a:t>
            </a:r>
          </a:p>
          <a:p>
            <a:pPr lvl="1"/>
            <a:r>
              <a:rPr lang="en-US" dirty="0" smtClean="0">
                <a:solidFill>
                  <a:schemeClr val="bg1">
                    <a:lumMod val="75000"/>
                  </a:schemeClr>
                </a:solidFill>
              </a:rPr>
              <a:t>Predictive calibration</a:t>
            </a:r>
          </a:p>
          <a:p>
            <a:pPr lvl="1"/>
            <a:r>
              <a:rPr lang="en-US" dirty="0" smtClean="0">
                <a:solidFill>
                  <a:schemeClr val="bg1">
                    <a:lumMod val="65000"/>
                  </a:schemeClr>
                </a:solidFill>
              </a:rPr>
              <a:t>Dependence of VNR gain on FPM temperature</a:t>
            </a:r>
          </a:p>
          <a:p>
            <a:pPr lvl="1"/>
            <a:r>
              <a:rPr lang="en-US" dirty="0" smtClean="0"/>
              <a:t>De-striping</a:t>
            </a:r>
            <a:endParaRPr lang="en-US" dirty="0"/>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32</a:t>
            </a:fld>
            <a:endParaRPr lang="en-US" dirty="0"/>
          </a:p>
        </p:txBody>
      </p:sp>
    </p:spTree>
    <p:extLst>
      <p:ext uri="{BB962C8B-B14F-4D97-AF65-F5344CB8AC3E}">
        <p14:creationId xmlns:p14="http://schemas.microsoft.com/office/powerpoint/2010/main" val="36752423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1DBE2B1-079D-472E-A697-D7C0D141D133}" type="slidenum">
              <a:rPr lang="en-US" smtClean="0"/>
              <a:t>33</a:t>
            </a:fld>
            <a:endParaRPr lang="en-US" dirty="0"/>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940" t="161" r="16052" b="-161"/>
          <a:stretch/>
        </p:blipFill>
        <p:spPr>
          <a:xfrm>
            <a:off x="377510" y="1618839"/>
            <a:ext cx="2284163" cy="2286000"/>
          </a:xfrm>
          <a:prstGeom prst="ellipse">
            <a:avLst/>
          </a:prstGeom>
        </p:spPr>
      </p:pic>
      <p:sp>
        <p:nvSpPr>
          <p:cNvPr id="18" name="Rounded Rectangle 17"/>
          <p:cNvSpPr/>
          <p:nvPr/>
        </p:nvSpPr>
        <p:spPr>
          <a:xfrm>
            <a:off x="638332" y="1153047"/>
            <a:ext cx="1762518" cy="453304"/>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Task ABI NSS</a:t>
            </a:r>
            <a:endParaRPr lang="en-US" b="1" dirty="0">
              <a:solidFill>
                <a:schemeClr val="tx1"/>
              </a:solidFill>
            </a:endParaRPr>
          </a:p>
        </p:txBody>
      </p:sp>
      <p:sp>
        <p:nvSpPr>
          <p:cNvPr id="54" name="Rounded Rectangle 53"/>
          <p:cNvSpPr/>
          <p:nvPr/>
        </p:nvSpPr>
        <p:spPr>
          <a:xfrm>
            <a:off x="155777" y="4000499"/>
            <a:ext cx="2730610" cy="323851"/>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85000"/>
                    <a:lumOff val="15000"/>
                  </a:schemeClr>
                </a:solidFill>
              </a:rPr>
              <a:t>Uniform Target</a:t>
            </a:r>
            <a:endParaRPr lang="en-US" b="1" dirty="0">
              <a:solidFill>
                <a:schemeClr val="tx1">
                  <a:lumMod val="85000"/>
                  <a:lumOff val="15000"/>
                </a:schemeClr>
              </a:solidFill>
            </a:endParaRPr>
          </a:p>
        </p:txBody>
      </p:sp>
      <p:sp>
        <p:nvSpPr>
          <p:cNvPr id="75" name="Title 1"/>
          <p:cNvSpPr txBox="1">
            <a:spLocks/>
          </p:cNvSpPr>
          <p:nvPr/>
        </p:nvSpPr>
        <p:spPr>
          <a:xfrm>
            <a:off x="1667757" y="10942"/>
            <a:ext cx="10515600" cy="7986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dirty="0" smtClean="0">
                <a:latin typeface="Times New Roman" panose="02020603050405020304" pitchFamily="18" charset="0"/>
                <a:cs typeface="Times New Roman" panose="02020603050405020304" pitchFamily="18" charset="0"/>
              </a:rPr>
              <a:t>How It Works</a:t>
            </a:r>
            <a:endParaRPr lang="en-US" sz="4000" dirty="0">
              <a:latin typeface="Times New Roman" panose="02020603050405020304" pitchFamily="18" charset="0"/>
              <a:cs typeface="Times New Roman" panose="02020603050405020304" pitchFamily="18" charset="0"/>
            </a:endParaRPr>
          </a:p>
        </p:txBody>
      </p:sp>
      <p:pic>
        <p:nvPicPr>
          <p:cNvPr id="30" name="Picture 29" descr="https://lh5.googleusercontent.com/LL9v7waLLyspjgGnVfFcVfBZxe7nfrZOIQbN2NLk5CUT17gU3QFTVFO_r8OYyeMcGCkU9-vzbIbTusEFgmfdYhv4L9Y6fzJY1jec_6WAQocJZy7Sh-ua_K8Kz_f3l9DvrfLPI15DWUrZbJXEf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13659">
            <a:off x="626104" y="106016"/>
            <a:ext cx="795538" cy="150651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2550" y="4682823"/>
            <a:ext cx="2471529" cy="1824866"/>
          </a:xfrm>
          <a:prstGeom prst="roundRect">
            <a:avLst/>
          </a:prstGeom>
        </p:spPr>
      </p:pic>
      <p:sp>
        <p:nvSpPr>
          <p:cNvPr id="4" name="Rounded Rectangle 3"/>
          <p:cNvSpPr/>
          <p:nvPr/>
        </p:nvSpPr>
        <p:spPr>
          <a:xfrm>
            <a:off x="7731596" y="2111932"/>
            <a:ext cx="1882808" cy="9144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Apply g</a:t>
            </a:r>
            <a:r>
              <a:rPr lang="en-US" baseline="-25000" dirty="0" smtClean="0">
                <a:solidFill>
                  <a:schemeClr val="tx1"/>
                </a:solidFill>
              </a:rPr>
              <a:t>rel </a:t>
            </a:r>
            <a:r>
              <a:rPr lang="en-US" dirty="0" smtClean="0">
                <a:solidFill>
                  <a:schemeClr val="tx1"/>
                </a:solidFill>
              </a:rPr>
              <a:t>to L1</a:t>
            </a:r>
            <a:r>
              <a:rPr lang="el-GR" dirty="0" smtClean="0">
                <a:solidFill>
                  <a:schemeClr val="tx1"/>
                </a:solidFill>
              </a:rPr>
              <a:t>β</a:t>
            </a:r>
            <a:endParaRPr lang="en-US" dirty="0">
              <a:solidFill>
                <a:schemeClr val="tx1"/>
              </a:solidFill>
            </a:endParaRPr>
          </a:p>
        </p:txBody>
      </p:sp>
      <p:sp>
        <p:nvSpPr>
          <p:cNvPr id="29" name="Rounded Rectangle 28"/>
          <p:cNvSpPr/>
          <p:nvPr/>
        </p:nvSpPr>
        <p:spPr>
          <a:xfrm>
            <a:off x="10049174" y="2111932"/>
            <a:ext cx="1882808"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Improved Image Quality</a:t>
            </a:r>
          </a:p>
        </p:txBody>
      </p:sp>
      <p:sp>
        <p:nvSpPr>
          <p:cNvPr id="19" name="Rounded Rectangle 18"/>
          <p:cNvSpPr/>
          <p:nvPr/>
        </p:nvSpPr>
        <p:spPr>
          <a:xfrm>
            <a:off x="5414019" y="2111932"/>
            <a:ext cx="1882808" cy="9144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Derive Relative Gains</a:t>
            </a:r>
            <a:endParaRPr lang="en-US" dirty="0">
              <a:solidFill>
                <a:schemeClr val="tx1"/>
              </a:solidFill>
            </a:endParaRPr>
          </a:p>
        </p:txBody>
      </p:sp>
      <p:sp>
        <p:nvSpPr>
          <p:cNvPr id="20" name="Rounded Rectangle 19"/>
          <p:cNvSpPr/>
          <p:nvPr/>
        </p:nvSpPr>
        <p:spPr>
          <a:xfrm>
            <a:off x="3096442" y="2111932"/>
            <a:ext cx="1882808" cy="9144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Conduct NSS Data Analysis</a:t>
            </a:r>
            <a:endParaRPr lang="en-US" dirty="0">
              <a:solidFill>
                <a:schemeClr val="tx1"/>
              </a:solidFill>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826" y="4441231"/>
            <a:ext cx="2134513" cy="2308050"/>
          </a:xfrm>
          <a:prstGeom prst="rect">
            <a:avLst/>
          </a:prstGeom>
        </p:spPr>
      </p:pic>
      <p:sp>
        <p:nvSpPr>
          <p:cNvPr id="2" name="Right Arrow 1"/>
          <p:cNvSpPr/>
          <p:nvPr/>
        </p:nvSpPr>
        <p:spPr>
          <a:xfrm>
            <a:off x="2635188" y="5352940"/>
            <a:ext cx="602735" cy="484632"/>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944079" y="5272091"/>
            <a:ext cx="1979033" cy="646331"/>
          </a:xfrm>
          <a:prstGeom prst="rect">
            <a:avLst/>
          </a:prstGeom>
          <a:noFill/>
        </p:spPr>
        <p:txBody>
          <a:bodyPr wrap="square" rtlCol="0">
            <a:spAutoFit/>
          </a:bodyPr>
          <a:lstStyle/>
          <a:p>
            <a:r>
              <a:rPr lang="en-US" dirty="0" smtClean="0">
                <a:solidFill>
                  <a:schemeClr val="tx1">
                    <a:lumMod val="50000"/>
                    <a:lumOff val="50000"/>
                  </a:schemeClr>
                </a:solidFill>
              </a:rPr>
              <a:t>All Detectors Over a Given Target</a:t>
            </a:r>
            <a:endParaRPr lang="en-US" dirty="0">
              <a:solidFill>
                <a:schemeClr val="tx1">
                  <a:lumMod val="50000"/>
                  <a:lumOff val="50000"/>
                </a:schemeClr>
              </a:solidFill>
            </a:endParaRPr>
          </a:p>
        </p:txBody>
      </p:sp>
    </p:spTree>
    <p:extLst>
      <p:ext uri="{BB962C8B-B14F-4D97-AF65-F5344CB8AC3E}">
        <p14:creationId xmlns:p14="http://schemas.microsoft.com/office/powerpoint/2010/main" val="6870994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34</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1</a:t>
            </a:r>
          </a:p>
          <a:p>
            <a:pPr algn="ctr"/>
            <a:r>
              <a:rPr lang="en-US" dirty="0" smtClean="0"/>
              <a:t>Original</a:t>
            </a:r>
          </a:p>
          <a:p>
            <a:r>
              <a:rPr lang="en-US" dirty="0" smtClean="0"/>
              <a:t>Average Streaking Metric Ratio: </a:t>
            </a:r>
            <a:r>
              <a:rPr lang="en-US" b="1" dirty="0" smtClean="0"/>
              <a:t>0.00390</a:t>
            </a:r>
            <a:endParaRPr lang="en-US" b="1" dirty="0"/>
          </a:p>
        </p:txBody>
      </p:sp>
      <p:cxnSp>
        <p:nvCxnSpPr>
          <p:cNvPr id="12" name="Straight Arrow Connector 11"/>
          <p:cNvCxnSpPr/>
          <p:nvPr/>
        </p:nvCxnSpPr>
        <p:spPr>
          <a:xfrm>
            <a:off x="647272" y="3751954"/>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7487907" cy="6858000"/>
          </a:xfrm>
          <a:prstGeom prst="rect">
            <a:avLst/>
          </a:prstGeom>
        </p:spPr>
      </p:pic>
    </p:spTree>
    <p:extLst>
      <p:ext uri="{BB962C8B-B14F-4D97-AF65-F5344CB8AC3E}">
        <p14:creationId xmlns:p14="http://schemas.microsoft.com/office/powerpoint/2010/main" val="30376169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35</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1</a:t>
            </a:r>
          </a:p>
          <a:p>
            <a:pPr algn="ctr"/>
            <a:r>
              <a:rPr lang="en-US" dirty="0" smtClean="0"/>
              <a:t>Destriped</a:t>
            </a:r>
          </a:p>
          <a:p>
            <a:r>
              <a:rPr lang="en-US" dirty="0" smtClean="0"/>
              <a:t>Average Streaking Metric Ratio: </a:t>
            </a:r>
            <a:r>
              <a:rPr lang="en-US" b="1" dirty="0" smtClean="0"/>
              <a:t>0.00260</a:t>
            </a:r>
            <a:endParaRPr lang="en-US" b="1" dirty="0"/>
          </a:p>
        </p:txBody>
      </p:sp>
      <p:cxnSp>
        <p:nvCxnSpPr>
          <p:cNvPr id="12" name="Straight Arrow Connector 11"/>
          <p:cNvCxnSpPr/>
          <p:nvPr/>
        </p:nvCxnSpPr>
        <p:spPr>
          <a:xfrm>
            <a:off x="821933" y="3801439"/>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7487907" cy="6858000"/>
          </a:xfrm>
          <a:prstGeom prst="rect">
            <a:avLst/>
          </a:prstGeom>
        </p:spPr>
      </p:pic>
    </p:spTree>
    <p:extLst>
      <p:ext uri="{BB962C8B-B14F-4D97-AF65-F5344CB8AC3E}">
        <p14:creationId xmlns:p14="http://schemas.microsoft.com/office/powerpoint/2010/main" val="33776859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36</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2</a:t>
            </a:r>
          </a:p>
          <a:p>
            <a:pPr algn="ctr"/>
            <a:r>
              <a:rPr lang="en-US" dirty="0" smtClean="0"/>
              <a:t>Original</a:t>
            </a:r>
          </a:p>
          <a:p>
            <a:r>
              <a:rPr lang="en-US" dirty="0" smtClean="0"/>
              <a:t>Average Streaking Metric Ratio: </a:t>
            </a:r>
            <a:r>
              <a:rPr lang="en-US" b="1" dirty="0" smtClean="0"/>
              <a:t>0.00768</a:t>
            </a:r>
            <a:endParaRPr lang="en-US" b="1" dirty="0"/>
          </a:p>
        </p:txBody>
      </p:sp>
      <p:cxnSp>
        <p:nvCxnSpPr>
          <p:cNvPr id="12" name="Straight Arrow Connector 11"/>
          <p:cNvCxnSpPr/>
          <p:nvPr/>
        </p:nvCxnSpPr>
        <p:spPr>
          <a:xfrm>
            <a:off x="1285213" y="3607173"/>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6916401" cy="6858000"/>
          </a:xfrm>
          <a:prstGeom prst="rect">
            <a:avLst/>
          </a:prstGeom>
        </p:spPr>
      </p:pic>
    </p:spTree>
    <p:extLst>
      <p:ext uri="{BB962C8B-B14F-4D97-AF65-F5344CB8AC3E}">
        <p14:creationId xmlns:p14="http://schemas.microsoft.com/office/powerpoint/2010/main" val="636340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37</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2</a:t>
            </a:r>
          </a:p>
          <a:p>
            <a:pPr algn="ctr"/>
            <a:r>
              <a:rPr lang="en-US" dirty="0" smtClean="0"/>
              <a:t>Destriped</a:t>
            </a:r>
          </a:p>
          <a:p>
            <a:r>
              <a:rPr lang="en-US" dirty="0" smtClean="0"/>
              <a:t>Average Streaking Metric Ratio: </a:t>
            </a:r>
            <a:r>
              <a:rPr lang="en-US" b="1" dirty="0" smtClean="0"/>
              <a:t>0.00224</a:t>
            </a:r>
            <a:endParaRPr lang="en-US" b="1" dirty="0"/>
          </a:p>
        </p:txBody>
      </p:sp>
      <p:cxnSp>
        <p:nvCxnSpPr>
          <p:cNvPr id="12" name="Straight Arrow Connector 11"/>
          <p:cNvCxnSpPr/>
          <p:nvPr/>
        </p:nvCxnSpPr>
        <p:spPr>
          <a:xfrm>
            <a:off x="1458931" y="3832261"/>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6916401" cy="6858000"/>
          </a:xfrm>
          <a:prstGeom prst="rect">
            <a:avLst/>
          </a:prstGeom>
        </p:spPr>
      </p:pic>
    </p:spTree>
    <p:extLst>
      <p:ext uri="{BB962C8B-B14F-4D97-AF65-F5344CB8AC3E}">
        <p14:creationId xmlns:p14="http://schemas.microsoft.com/office/powerpoint/2010/main" val="20217455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38</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3</a:t>
            </a:r>
          </a:p>
          <a:p>
            <a:pPr algn="ctr"/>
            <a:r>
              <a:rPr lang="en-US" dirty="0" smtClean="0"/>
              <a:t>Original</a:t>
            </a:r>
          </a:p>
          <a:p>
            <a:r>
              <a:rPr lang="en-US" dirty="0" smtClean="0"/>
              <a:t>Average Streaking Metric Ratio: </a:t>
            </a:r>
            <a:r>
              <a:rPr lang="en-US" b="1" dirty="0" smtClean="0"/>
              <a:t>0.01096</a:t>
            </a:r>
            <a:endParaRPr lang="en-US" b="1" dirty="0"/>
          </a:p>
        </p:txBody>
      </p:sp>
      <p:cxnSp>
        <p:nvCxnSpPr>
          <p:cNvPr id="12" name="Straight Arrow Connector 11"/>
          <p:cNvCxnSpPr/>
          <p:nvPr/>
        </p:nvCxnSpPr>
        <p:spPr>
          <a:xfrm>
            <a:off x="1911936" y="3452117"/>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7497607" cy="6858000"/>
          </a:xfrm>
          <a:prstGeom prst="rect">
            <a:avLst/>
          </a:prstGeom>
        </p:spPr>
      </p:pic>
    </p:spTree>
    <p:extLst>
      <p:ext uri="{BB962C8B-B14F-4D97-AF65-F5344CB8AC3E}">
        <p14:creationId xmlns:p14="http://schemas.microsoft.com/office/powerpoint/2010/main" val="10166924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39</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3</a:t>
            </a:r>
          </a:p>
          <a:p>
            <a:pPr algn="ctr"/>
            <a:r>
              <a:rPr lang="en-US" dirty="0" smtClean="0"/>
              <a:t>Destriped</a:t>
            </a:r>
          </a:p>
          <a:p>
            <a:r>
              <a:rPr lang="en-US" dirty="0" smtClean="0"/>
              <a:t>Average Streaking Metric Ratio: </a:t>
            </a:r>
            <a:r>
              <a:rPr lang="en-US" b="1" dirty="0" smtClean="0"/>
              <a:t>0.00438</a:t>
            </a:r>
            <a:endParaRPr lang="en-US" b="1" dirty="0"/>
          </a:p>
        </p:txBody>
      </p:sp>
      <p:cxnSp>
        <p:nvCxnSpPr>
          <p:cNvPr id="12" name="Straight Arrow Connector 11"/>
          <p:cNvCxnSpPr/>
          <p:nvPr/>
        </p:nvCxnSpPr>
        <p:spPr>
          <a:xfrm>
            <a:off x="2086598" y="3740737"/>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7497607" cy="6858000"/>
          </a:xfrm>
          <a:prstGeom prst="rect">
            <a:avLst/>
          </a:prstGeom>
        </p:spPr>
      </p:pic>
    </p:spTree>
    <p:extLst>
      <p:ext uri="{BB962C8B-B14F-4D97-AF65-F5344CB8AC3E}">
        <p14:creationId xmlns:p14="http://schemas.microsoft.com/office/powerpoint/2010/main" val="2690256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4</a:t>
            </a:fld>
            <a:endParaRPr lang="en-US" dirty="0"/>
          </a:p>
        </p:txBody>
      </p:sp>
      <p:pic>
        <p:nvPicPr>
          <p:cNvPr id="7" name="Picture 6"/>
          <p:cNvPicPr>
            <a:picLocks noChangeAspect="1"/>
          </p:cNvPicPr>
          <p:nvPr/>
        </p:nvPicPr>
        <p:blipFill>
          <a:blip r:embed="rId2"/>
          <a:stretch>
            <a:fillRect/>
          </a:stretch>
        </p:blipFill>
        <p:spPr>
          <a:xfrm>
            <a:off x="838200" y="114301"/>
            <a:ext cx="10515599" cy="6591300"/>
          </a:xfrm>
          <a:prstGeom prst="rect">
            <a:avLst/>
          </a:prstGeom>
        </p:spPr>
      </p:pic>
      <p:sp>
        <p:nvSpPr>
          <p:cNvPr id="8" name="Title 1"/>
          <p:cNvSpPr txBox="1">
            <a:spLocks/>
          </p:cNvSpPr>
          <p:nvPr/>
        </p:nvSpPr>
        <p:spPr>
          <a:xfrm>
            <a:off x="1066800" y="685800"/>
            <a:ext cx="10096500" cy="838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smtClean="0">
                <a:solidFill>
                  <a:srgbClr val="FFFF00"/>
                </a:solidFill>
              </a:rPr>
              <a:t>GOES-17 ABI Provisional Nov. 2018</a:t>
            </a:r>
            <a:endParaRPr lang="en-US" sz="4400" b="1" dirty="0">
              <a:solidFill>
                <a:srgbClr val="FFFF00"/>
              </a:solidFill>
            </a:endParaRPr>
          </a:p>
        </p:txBody>
      </p:sp>
      <p:sp>
        <p:nvSpPr>
          <p:cNvPr id="9" name="TextBox 8"/>
          <p:cNvSpPr txBox="1"/>
          <p:nvPr/>
        </p:nvSpPr>
        <p:spPr>
          <a:xfrm>
            <a:off x="7886700" y="6356350"/>
            <a:ext cx="2971800" cy="276999"/>
          </a:xfrm>
          <a:prstGeom prst="rect">
            <a:avLst/>
          </a:prstGeom>
          <a:noFill/>
        </p:spPr>
        <p:txBody>
          <a:bodyPr wrap="square" rtlCol="0">
            <a:spAutoFit/>
          </a:bodyPr>
          <a:lstStyle/>
          <a:p>
            <a:pPr algn="r"/>
            <a:r>
              <a:rPr lang="en-US" sz="1200" dirty="0">
                <a:solidFill>
                  <a:schemeClr val="bg1"/>
                </a:solidFill>
              </a:rPr>
              <a:t>Photo courtesy GOES-R Program</a:t>
            </a:r>
          </a:p>
        </p:txBody>
      </p:sp>
    </p:spTree>
    <p:extLst>
      <p:ext uri="{BB962C8B-B14F-4D97-AF65-F5344CB8AC3E}">
        <p14:creationId xmlns:p14="http://schemas.microsoft.com/office/powerpoint/2010/main" val="14726345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40</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4</a:t>
            </a:r>
          </a:p>
          <a:p>
            <a:pPr algn="ctr"/>
            <a:r>
              <a:rPr lang="en-US" dirty="0" smtClean="0"/>
              <a:t>Original</a:t>
            </a:r>
          </a:p>
          <a:p>
            <a:r>
              <a:rPr lang="en-US" dirty="0" smtClean="0"/>
              <a:t>Average Streaking Metric Ratio: </a:t>
            </a:r>
            <a:r>
              <a:rPr lang="en-US" b="1" dirty="0" smtClean="0"/>
              <a:t>0.02118</a:t>
            </a:r>
            <a:endParaRPr lang="en-US" b="1" dirty="0"/>
          </a:p>
        </p:txBody>
      </p:sp>
      <p:cxnSp>
        <p:nvCxnSpPr>
          <p:cNvPr id="12" name="Straight Arrow Connector 11"/>
          <p:cNvCxnSpPr/>
          <p:nvPr/>
        </p:nvCxnSpPr>
        <p:spPr>
          <a:xfrm>
            <a:off x="2538661" y="3021444"/>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6891372" cy="6858000"/>
          </a:xfrm>
          <a:prstGeom prst="rect">
            <a:avLst/>
          </a:prstGeom>
        </p:spPr>
      </p:pic>
    </p:spTree>
    <p:extLst>
      <p:ext uri="{BB962C8B-B14F-4D97-AF65-F5344CB8AC3E}">
        <p14:creationId xmlns:p14="http://schemas.microsoft.com/office/powerpoint/2010/main" val="41914090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41</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4</a:t>
            </a:r>
          </a:p>
          <a:p>
            <a:pPr algn="ctr"/>
            <a:r>
              <a:rPr lang="en-US" dirty="0" smtClean="0"/>
              <a:t>Destriped</a:t>
            </a:r>
          </a:p>
          <a:p>
            <a:r>
              <a:rPr lang="en-US" dirty="0" smtClean="0"/>
              <a:t>Average Streaking Metric Ratio: </a:t>
            </a:r>
            <a:r>
              <a:rPr lang="en-US" b="1" dirty="0" smtClean="0"/>
              <a:t>0.00505</a:t>
            </a:r>
            <a:endParaRPr lang="en-US" b="1" dirty="0"/>
          </a:p>
        </p:txBody>
      </p:sp>
      <p:cxnSp>
        <p:nvCxnSpPr>
          <p:cNvPr id="12" name="Straight Arrow Connector 11"/>
          <p:cNvCxnSpPr/>
          <p:nvPr/>
        </p:nvCxnSpPr>
        <p:spPr>
          <a:xfrm>
            <a:off x="2712378" y="3687275"/>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6891372" cy="6858000"/>
          </a:xfrm>
          <a:prstGeom prst="rect">
            <a:avLst/>
          </a:prstGeom>
        </p:spPr>
      </p:pic>
    </p:spTree>
    <p:extLst>
      <p:ext uri="{BB962C8B-B14F-4D97-AF65-F5344CB8AC3E}">
        <p14:creationId xmlns:p14="http://schemas.microsoft.com/office/powerpoint/2010/main" val="4086558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42</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5</a:t>
            </a:r>
          </a:p>
          <a:p>
            <a:pPr algn="ctr"/>
            <a:r>
              <a:rPr lang="en-US" dirty="0" smtClean="0"/>
              <a:t>Original</a:t>
            </a:r>
          </a:p>
          <a:p>
            <a:r>
              <a:rPr lang="en-US" dirty="0" smtClean="0"/>
              <a:t>Average Streaking Metric Ratio: </a:t>
            </a:r>
            <a:r>
              <a:rPr lang="en-US" b="1" dirty="0" smtClean="0"/>
              <a:t>0.01078</a:t>
            </a:r>
            <a:endParaRPr lang="en-US" b="1" dirty="0"/>
          </a:p>
        </p:txBody>
      </p:sp>
      <p:cxnSp>
        <p:nvCxnSpPr>
          <p:cNvPr id="12" name="Straight Arrow Connector 11"/>
          <p:cNvCxnSpPr/>
          <p:nvPr/>
        </p:nvCxnSpPr>
        <p:spPr>
          <a:xfrm>
            <a:off x="3174715" y="3453060"/>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7458959" cy="6858000"/>
          </a:xfrm>
          <a:prstGeom prst="rect">
            <a:avLst/>
          </a:prstGeom>
        </p:spPr>
      </p:pic>
    </p:spTree>
    <p:extLst>
      <p:ext uri="{BB962C8B-B14F-4D97-AF65-F5344CB8AC3E}">
        <p14:creationId xmlns:p14="http://schemas.microsoft.com/office/powerpoint/2010/main" val="7111014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43</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5</a:t>
            </a:r>
          </a:p>
          <a:p>
            <a:pPr algn="ctr"/>
            <a:r>
              <a:rPr lang="en-US" dirty="0" smtClean="0"/>
              <a:t>Destriped</a:t>
            </a:r>
          </a:p>
          <a:p>
            <a:r>
              <a:rPr lang="en-US" dirty="0" smtClean="0"/>
              <a:t>Average Streaking Metric Ratio: </a:t>
            </a:r>
            <a:r>
              <a:rPr lang="en-US" b="1" dirty="0" smtClean="0"/>
              <a:t>0.00412</a:t>
            </a:r>
            <a:endParaRPr lang="en-US" b="1" dirty="0"/>
          </a:p>
        </p:txBody>
      </p:sp>
      <p:cxnSp>
        <p:nvCxnSpPr>
          <p:cNvPr id="12" name="Straight Arrow Connector 11"/>
          <p:cNvCxnSpPr/>
          <p:nvPr/>
        </p:nvCxnSpPr>
        <p:spPr>
          <a:xfrm>
            <a:off x="3339102" y="3753841"/>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7458959" cy="6858000"/>
          </a:xfrm>
          <a:prstGeom prst="rect">
            <a:avLst/>
          </a:prstGeom>
        </p:spPr>
      </p:pic>
    </p:spTree>
    <p:extLst>
      <p:ext uri="{BB962C8B-B14F-4D97-AF65-F5344CB8AC3E}">
        <p14:creationId xmlns:p14="http://schemas.microsoft.com/office/powerpoint/2010/main" val="1546464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44</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6</a:t>
            </a:r>
          </a:p>
          <a:p>
            <a:pPr algn="ctr"/>
            <a:r>
              <a:rPr lang="en-US" dirty="0" smtClean="0"/>
              <a:t>Original</a:t>
            </a:r>
          </a:p>
          <a:p>
            <a:r>
              <a:rPr lang="en-US" dirty="0" smtClean="0"/>
              <a:t>Average Streaking Metric Ratio: </a:t>
            </a:r>
            <a:r>
              <a:rPr lang="en-US" b="1" dirty="0" smtClean="0"/>
              <a:t>0.01575</a:t>
            </a:r>
            <a:endParaRPr lang="en-US" b="1" dirty="0"/>
          </a:p>
        </p:txBody>
      </p:sp>
      <p:cxnSp>
        <p:nvCxnSpPr>
          <p:cNvPr id="12" name="Straight Arrow Connector 11"/>
          <p:cNvCxnSpPr/>
          <p:nvPr/>
        </p:nvCxnSpPr>
        <p:spPr>
          <a:xfrm>
            <a:off x="3780890" y="3255965"/>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6824627" cy="6858000"/>
          </a:xfrm>
          <a:prstGeom prst="rect">
            <a:avLst/>
          </a:prstGeom>
        </p:spPr>
      </p:pic>
    </p:spTree>
    <p:extLst>
      <p:ext uri="{BB962C8B-B14F-4D97-AF65-F5344CB8AC3E}">
        <p14:creationId xmlns:p14="http://schemas.microsoft.com/office/powerpoint/2010/main" val="37021104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167128"/>
            <a:ext cx="4287181" cy="2523744"/>
          </a:xfrm>
          <a:prstGeom prst="rect">
            <a:avLst/>
          </a:prstGeom>
        </p:spPr>
      </p:pic>
      <p:sp>
        <p:nvSpPr>
          <p:cNvPr id="2" name="Slide Number Placeholder 1"/>
          <p:cNvSpPr>
            <a:spLocks noGrp="1"/>
          </p:cNvSpPr>
          <p:nvPr>
            <p:ph type="sldNum" sz="quarter" idx="12"/>
          </p:nvPr>
        </p:nvSpPr>
        <p:spPr/>
        <p:txBody>
          <a:bodyPr/>
          <a:lstStyle/>
          <a:p>
            <a:fld id="{91DBE2B1-079D-472E-A697-D7C0D141D133}" type="slidenum">
              <a:rPr lang="en-US" smtClean="0"/>
              <a:t>45</a:t>
            </a:fld>
            <a:endParaRPr lang="en-US" dirty="0"/>
          </a:p>
        </p:txBody>
      </p:sp>
      <p:sp>
        <p:nvSpPr>
          <p:cNvPr id="8" name="TextBox 7"/>
          <p:cNvSpPr txBox="1"/>
          <p:nvPr/>
        </p:nvSpPr>
        <p:spPr>
          <a:xfrm>
            <a:off x="96102" y="443007"/>
            <a:ext cx="4088837" cy="923330"/>
          </a:xfrm>
          <a:prstGeom prst="rect">
            <a:avLst/>
          </a:prstGeom>
          <a:noFill/>
        </p:spPr>
        <p:txBody>
          <a:bodyPr wrap="square" rtlCol="0">
            <a:spAutoFit/>
          </a:bodyPr>
          <a:lstStyle/>
          <a:p>
            <a:pPr algn="ctr"/>
            <a:r>
              <a:rPr lang="en-US" dirty="0" smtClean="0"/>
              <a:t>Channel 6</a:t>
            </a:r>
          </a:p>
          <a:p>
            <a:pPr algn="ctr"/>
            <a:r>
              <a:rPr lang="en-US" dirty="0" smtClean="0"/>
              <a:t>Destriped</a:t>
            </a:r>
          </a:p>
          <a:p>
            <a:r>
              <a:rPr lang="en-US" dirty="0" smtClean="0"/>
              <a:t>Average Streaking Metric Ratio: </a:t>
            </a:r>
            <a:r>
              <a:rPr lang="en-US" b="1" dirty="0" smtClean="0"/>
              <a:t>0.00546</a:t>
            </a:r>
            <a:endParaRPr lang="en-US" b="1" dirty="0"/>
          </a:p>
        </p:txBody>
      </p:sp>
      <p:cxnSp>
        <p:nvCxnSpPr>
          <p:cNvPr id="12" name="Straight Arrow Connector 11"/>
          <p:cNvCxnSpPr/>
          <p:nvPr/>
        </p:nvCxnSpPr>
        <p:spPr>
          <a:xfrm>
            <a:off x="3976100" y="3692196"/>
            <a:ext cx="0" cy="380144"/>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0"/>
            <a:ext cx="6824627" cy="6858000"/>
          </a:xfrm>
          <a:prstGeom prst="rect">
            <a:avLst/>
          </a:prstGeom>
        </p:spPr>
      </p:pic>
    </p:spTree>
    <p:extLst>
      <p:ext uri="{BB962C8B-B14F-4D97-AF65-F5344CB8AC3E}">
        <p14:creationId xmlns:p14="http://schemas.microsoft.com/office/powerpoint/2010/main" val="15771437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JARS Special Issue on </a:t>
            </a:r>
            <a:br>
              <a:rPr lang="en-US" dirty="0"/>
            </a:br>
            <a:r>
              <a:rPr lang="en-US" sz="2200" dirty="0"/>
              <a:t>INSTRUMENT CALIBRATION AND PRODUCT VALIDATION OF GOES-R</a:t>
            </a:r>
            <a:endParaRPr lang="en-US" dirty="0"/>
          </a:p>
        </p:txBody>
      </p:sp>
      <p:sp>
        <p:nvSpPr>
          <p:cNvPr id="3" name="Content Placeholder 2"/>
          <p:cNvSpPr>
            <a:spLocks noGrp="1"/>
          </p:cNvSpPr>
          <p:nvPr>
            <p:ph idx="1"/>
          </p:nvPr>
        </p:nvSpPr>
        <p:spPr>
          <a:xfrm>
            <a:off x="266700" y="1600201"/>
            <a:ext cx="8115300" cy="4756149"/>
          </a:xfrm>
        </p:spPr>
        <p:txBody>
          <a:bodyPr>
            <a:normAutofit/>
          </a:bodyPr>
          <a:lstStyle/>
          <a:p>
            <a:pPr marL="0" indent="0">
              <a:buNone/>
            </a:pPr>
            <a:r>
              <a:rPr lang="en-US" sz="1400" dirty="0"/>
              <a:t>The R-Series of Geostationary Operational Environmental Satellite (GOES-R) is a new generation of satellite that the National Oceanic and Atmospheric Administration (NOAA) operates to provide continuous surveillance of the land, ocean, and atmosphere of the United States of America and its environment. GOES-R was launched in November 2016. It became operational as GOES-16 in December 2017, supporting NOAA’s GOES-EAST mission. GOES-S was launched in March 2018. It will become operational as GOES-17 in January 2019, supporting NOAA’s GOES-WEST mission. With the successful deployment of GOES-R instruments and dissemination of its products, the </a:t>
            </a:r>
            <a:r>
              <a:rPr lang="en-US" sz="1400" i="1" dirty="0"/>
              <a:t>Journal of Applied Remote Sensing</a:t>
            </a:r>
            <a:r>
              <a:rPr lang="en-US" sz="1400" dirty="0"/>
              <a:t> will devote a special section to document the instrument calibration and product validation of GOES-R sensors. Calibration of all instruments onboard the GOES-R are welcome, including Advanced Baseline Imager (ABI), Extreme Ultraviolet and X-ray Irradiance Sensor (EXIS), Geostationary Lightning Mapper (GLM), Magnetometer (MAG), Space Environment In-Situ Suite (SEISS), and Solar Ultraviolet Imager (SUVI). Validation of all GOES-R products are welcome, including Level 1b, Level 2, and beyond. Relevant studies of similar instruments and products, for example the Advanced Himawari Imager (AHI) onboard the Japan Meteorological Agency (JMA) satellites and the Advanced Meteorological Imager (AMI) onboard the Korea Meteorological Agency (KMA), are also encouraged to submit. </a:t>
            </a:r>
            <a:br>
              <a:rPr lang="en-US" sz="1400" dirty="0"/>
            </a:br>
            <a:r>
              <a:rPr lang="en-US" sz="1400" dirty="0"/>
              <a:t/>
            </a:r>
            <a:br>
              <a:rPr lang="en-US" sz="1400" dirty="0"/>
            </a:br>
            <a:r>
              <a:rPr lang="en-US" sz="1400" dirty="0"/>
              <a:t>To submit to this special section, please prepare the paper according to  </a:t>
            </a:r>
            <a:r>
              <a:rPr lang="en-US" sz="1400" b="1" dirty="0">
                <a:hlinkClick r:id="rId2"/>
              </a:rPr>
              <a:t>JARS guidelines</a:t>
            </a:r>
            <a:r>
              <a:rPr lang="en-US" sz="1400" dirty="0"/>
              <a:t> and submit via the online submission system ( </a:t>
            </a:r>
            <a:r>
              <a:rPr lang="en-US" sz="1400" b="1" dirty="0">
                <a:hlinkClick r:id="rId3"/>
              </a:rPr>
              <a:t>https://jars.msubmit.net</a:t>
            </a:r>
            <a:r>
              <a:rPr lang="en-US" sz="1400" dirty="0"/>
              <a:t>). Cover letter should indicate that the submission is intended for this special section. Papers in this special section have the option of publishing with </a:t>
            </a:r>
            <a:r>
              <a:rPr lang="en-US" sz="1400" b="1" dirty="0">
                <a:hlinkClick r:id="rId4"/>
              </a:rPr>
              <a:t> open access</a:t>
            </a:r>
            <a:r>
              <a:rPr lang="en-US" sz="1400" dirty="0"/>
              <a:t>. Papers will be peer reviewed in accordance with the journal’s established policies and procedures. Peer review will commence immediately upon manuscript submission, with a goal of making a first decision within 6 weeks of manuscript submission. Special sections are opened online once a minimum of four papers have been accepted. Each paper is published as soon as the copyedited and typeset proofs are approved by the author.</a:t>
            </a:r>
          </a:p>
        </p:txBody>
      </p:sp>
      <p:sp>
        <p:nvSpPr>
          <p:cNvPr id="4" name="Date Placeholder 3"/>
          <p:cNvSpPr>
            <a:spLocks noGrp="1"/>
          </p:cNvSpPr>
          <p:nvPr>
            <p:ph type="dt" sz="half" idx="10"/>
          </p:nvPr>
        </p:nvSpPr>
        <p:spPr/>
        <p:txBody>
          <a:bodyPr/>
          <a:lstStyle/>
          <a:p>
            <a:fld id="{69804B0C-10C8-40F2-8501-CAC99EBF2076}" type="datetime1">
              <a:rPr lang="en-US" smtClean="0"/>
              <a:t>3/3/2019</a:t>
            </a:fld>
            <a:endParaRPr lang="en-US" dirty="0"/>
          </a:p>
        </p:txBody>
      </p:sp>
      <p:sp>
        <p:nvSpPr>
          <p:cNvPr id="5" name="Footer Placeholder 4"/>
          <p:cNvSpPr>
            <a:spLocks noGrp="1"/>
          </p:cNvSpPr>
          <p:nvPr>
            <p:ph type="ftr" sz="quarter" idx="11"/>
          </p:nvPr>
        </p:nvSpPr>
        <p:spPr/>
        <p:txBody>
          <a:bodyPr/>
          <a:lstStyle/>
          <a:p>
            <a:r>
              <a:rPr lang="en-US" dirty="0" smtClean="0"/>
              <a:t>GOES-R CWG Weekly Briefing to STAR</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46</a:t>
            </a:fld>
            <a:endParaRPr lang="en-US" dirty="0"/>
          </a:p>
        </p:txBody>
      </p:sp>
      <p:pic>
        <p:nvPicPr>
          <p:cNvPr id="7" name="Picture 2" descr="Instrument Calibration and Product Vali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8776" y="1600201"/>
            <a:ext cx="3333750" cy="253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7928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838200" y="1181556"/>
            <a:ext cx="10515600" cy="5257343"/>
          </a:xfrm>
        </p:spPr>
        <p:txBody>
          <a:bodyPr>
            <a:normAutofit fontScale="92500" lnSpcReduction="20000"/>
          </a:bodyPr>
          <a:lstStyle/>
          <a:p>
            <a:r>
              <a:rPr lang="en-US" dirty="0" smtClean="0"/>
              <a:t>G16 performs nominally.</a:t>
            </a:r>
          </a:p>
          <a:p>
            <a:pPr lvl="1"/>
            <a:r>
              <a:rPr lang="en-US" dirty="0" smtClean="0"/>
              <a:t>Strong support for G17 evaluation via GEO-GEO.</a:t>
            </a:r>
            <a:endParaRPr lang="en-US" dirty="0" smtClean="0"/>
          </a:p>
          <a:p>
            <a:r>
              <a:rPr lang="en-US" dirty="0" smtClean="0"/>
              <a:t>G17 geometric calibration performs nominally.</a:t>
            </a:r>
          </a:p>
          <a:p>
            <a:pPr lvl="1"/>
            <a:r>
              <a:rPr lang="en-US" dirty="0" smtClean="0"/>
              <a:t>Greatly helped by lessons learned from G16.</a:t>
            </a:r>
            <a:endParaRPr lang="en-US" dirty="0" smtClean="0"/>
          </a:p>
          <a:p>
            <a:r>
              <a:rPr lang="en-US" dirty="0" smtClean="0"/>
              <a:t>G17 VNIR calibration performs nominally overall.</a:t>
            </a:r>
          </a:p>
          <a:p>
            <a:pPr lvl="1"/>
            <a:r>
              <a:rPr lang="en-US" dirty="0" smtClean="0"/>
              <a:t>Need to correct the dependence </a:t>
            </a:r>
            <a:r>
              <a:rPr lang="en-US" dirty="0"/>
              <a:t>of </a:t>
            </a:r>
            <a:r>
              <a:rPr lang="en-US" dirty="0" smtClean="0"/>
              <a:t>VNIR </a:t>
            </a:r>
            <a:r>
              <a:rPr lang="en-US" dirty="0"/>
              <a:t>gain on FPM temperature</a:t>
            </a:r>
          </a:p>
          <a:p>
            <a:r>
              <a:rPr lang="en-US" dirty="0" smtClean="0"/>
              <a:t>G17 IR calibration is compromised by the LHP anomaly.</a:t>
            </a:r>
          </a:p>
          <a:p>
            <a:pPr lvl="1"/>
            <a:r>
              <a:rPr lang="en-US" dirty="0" smtClean="0"/>
              <a:t>When the FPM temperature is stable:</a:t>
            </a:r>
          </a:p>
          <a:p>
            <a:pPr lvl="2"/>
            <a:r>
              <a:rPr lang="en-US" dirty="0" smtClean="0"/>
              <a:t>Bias is comparable to G16 except for B16. </a:t>
            </a:r>
          </a:p>
          <a:p>
            <a:pPr lvl="2"/>
            <a:r>
              <a:rPr lang="en-US" dirty="0" smtClean="0"/>
              <a:t>Noise is much higher than G16, sometime higher than requirements, but remain useful for many applications.</a:t>
            </a:r>
          </a:p>
          <a:p>
            <a:pPr lvl="1"/>
            <a:r>
              <a:rPr lang="en-US" dirty="0" smtClean="0"/>
              <a:t>When the FPM temperature is unstable:</a:t>
            </a:r>
          </a:p>
          <a:p>
            <a:pPr lvl="2"/>
            <a:r>
              <a:rPr lang="en-US" dirty="0" smtClean="0"/>
              <a:t>L1b cannot be generated for some channels during some hours of the day and day of the year.</a:t>
            </a:r>
          </a:p>
          <a:p>
            <a:pPr lvl="2"/>
            <a:r>
              <a:rPr lang="en-US" dirty="0" smtClean="0"/>
              <a:t>Performance are being estimated and monitored.</a:t>
            </a:r>
          </a:p>
          <a:p>
            <a:pPr lvl="2"/>
            <a:r>
              <a:rPr lang="en-US" dirty="0" smtClean="0"/>
              <a:t>Predictive calibration can recover some of the lost data.</a:t>
            </a:r>
          </a:p>
          <a:p>
            <a:r>
              <a:rPr lang="en-US" dirty="0" smtClean="0"/>
              <a:t>Encouraging progress in de-striping using the NSS.</a:t>
            </a:r>
            <a:endParaRPr lang="en-US" dirty="0"/>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47</a:t>
            </a:fld>
            <a:endParaRPr lang="en-US" dirty="0"/>
          </a:p>
        </p:txBody>
      </p:sp>
    </p:spTree>
    <p:extLst>
      <p:ext uri="{BB962C8B-B14F-4D97-AF65-F5344CB8AC3E}">
        <p14:creationId xmlns:p14="http://schemas.microsoft.com/office/powerpoint/2010/main" val="735832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t>Start with GOES-17 ABI L1b Provisional:</a:t>
            </a:r>
          </a:p>
          <a:p>
            <a:pPr lvl="1"/>
            <a:r>
              <a:rPr lang="en-US" dirty="0" smtClean="0"/>
              <a:t>A good summary of GOES-16 ABI performance since it was used as reference</a:t>
            </a:r>
          </a:p>
          <a:p>
            <a:r>
              <a:rPr lang="en-US" dirty="0" smtClean="0"/>
              <a:t>Loop Heat Pipe (LHP) Anomaly</a:t>
            </a:r>
          </a:p>
          <a:p>
            <a:pPr lvl="1"/>
            <a:r>
              <a:rPr lang="en-US" dirty="0" smtClean="0"/>
              <a:t>Geometric calibration – Not affected.</a:t>
            </a:r>
          </a:p>
          <a:p>
            <a:pPr lvl="1"/>
            <a:r>
              <a:rPr lang="en-US" dirty="0" smtClean="0"/>
              <a:t>VNIR calibration – Not </a:t>
            </a:r>
            <a:r>
              <a:rPr lang="en-US" dirty="0" smtClean="0"/>
              <a:t>affected </a:t>
            </a:r>
            <a:r>
              <a:rPr lang="en-US" dirty="0" smtClean="0"/>
              <a:t>(well, not quite).</a:t>
            </a:r>
          </a:p>
          <a:p>
            <a:pPr lvl="1"/>
            <a:r>
              <a:rPr lang="en-US" dirty="0" smtClean="0"/>
              <a:t>IR calibration </a:t>
            </a:r>
            <a:r>
              <a:rPr lang="en-US" dirty="0" smtClean="0"/>
              <a:t>– Seriously affected, so focus on the stable period first.</a:t>
            </a:r>
          </a:p>
          <a:p>
            <a:r>
              <a:rPr lang="en-US" dirty="0" smtClean="0"/>
              <a:t>Progress since then</a:t>
            </a:r>
          </a:p>
          <a:p>
            <a:pPr lvl="1"/>
            <a:r>
              <a:rPr lang="en-US" dirty="0" smtClean="0"/>
              <a:t>Estimate and actual performance</a:t>
            </a:r>
          </a:p>
          <a:p>
            <a:pPr lvl="1"/>
            <a:r>
              <a:rPr lang="en-US" dirty="0" smtClean="0"/>
              <a:t>Predictive calibration</a:t>
            </a:r>
          </a:p>
          <a:p>
            <a:pPr lvl="1"/>
            <a:r>
              <a:rPr lang="en-US" dirty="0" smtClean="0">
                <a:solidFill>
                  <a:schemeClr val="bg1">
                    <a:lumMod val="75000"/>
                  </a:schemeClr>
                </a:solidFill>
              </a:rPr>
              <a:t>Dependence of VNR gain on FPM temperature</a:t>
            </a:r>
          </a:p>
          <a:p>
            <a:pPr lvl="1"/>
            <a:r>
              <a:rPr lang="en-US" dirty="0" smtClean="0"/>
              <a:t>De-striping</a:t>
            </a:r>
            <a:endParaRPr lang="en-US" dirty="0"/>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5</a:t>
            </a:fld>
            <a:endParaRPr lang="en-US" dirty="0"/>
          </a:p>
        </p:txBody>
      </p:sp>
    </p:spTree>
    <p:extLst>
      <p:ext uri="{BB962C8B-B14F-4D97-AF65-F5344CB8AC3E}">
        <p14:creationId xmlns:p14="http://schemas.microsoft.com/office/powerpoint/2010/main" val="10679715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Start with GOES-17 ABI L1b Provisional:</a:t>
            </a:r>
          </a:p>
          <a:p>
            <a:pPr lvl="1"/>
            <a:r>
              <a:rPr lang="en-US" dirty="0" smtClean="0">
                <a:solidFill>
                  <a:schemeClr val="bg1">
                    <a:lumMod val="65000"/>
                  </a:schemeClr>
                </a:solidFill>
              </a:rPr>
              <a:t>A good summary of GOES-16 ABI performance since it was used as reference</a:t>
            </a:r>
          </a:p>
          <a:p>
            <a:r>
              <a:rPr lang="en-US" dirty="0" smtClean="0">
                <a:solidFill>
                  <a:schemeClr val="bg1">
                    <a:lumMod val="65000"/>
                  </a:schemeClr>
                </a:solidFill>
              </a:rPr>
              <a:t>Loop Heat Pipe (LHP) Anomaly</a:t>
            </a:r>
          </a:p>
          <a:p>
            <a:pPr lvl="1"/>
            <a:r>
              <a:rPr lang="en-US" dirty="0" smtClean="0"/>
              <a:t>Geometric calibration – Not affected.</a:t>
            </a:r>
          </a:p>
          <a:p>
            <a:pPr lvl="1"/>
            <a:r>
              <a:rPr lang="en-US" dirty="0" smtClean="0">
                <a:solidFill>
                  <a:schemeClr val="bg1">
                    <a:lumMod val="65000"/>
                  </a:schemeClr>
                </a:solidFill>
              </a:rPr>
              <a:t>VNIR calibration – Not </a:t>
            </a:r>
            <a:r>
              <a:rPr lang="en-US" dirty="0" smtClean="0">
                <a:solidFill>
                  <a:schemeClr val="bg1">
                    <a:lumMod val="65000"/>
                  </a:schemeClr>
                </a:solidFill>
              </a:rPr>
              <a:t>affected </a:t>
            </a:r>
            <a:r>
              <a:rPr lang="en-US" dirty="0" smtClean="0">
                <a:solidFill>
                  <a:schemeClr val="bg1">
                    <a:lumMod val="65000"/>
                  </a:schemeClr>
                </a:solidFill>
              </a:rPr>
              <a:t>(well, not quite).</a:t>
            </a:r>
          </a:p>
          <a:p>
            <a:pPr lvl="1"/>
            <a:r>
              <a:rPr lang="en-US" dirty="0" smtClean="0">
                <a:solidFill>
                  <a:schemeClr val="bg1">
                    <a:lumMod val="65000"/>
                  </a:schemeClr>
                </a:solidFill>
              </a:rPr>
              <a:t>IR calibration </a:t>
            </a:r>
            <a:r>
              <a:rPr lang="en-US" dirty="0" smtClean="0">
                <a:solidFill>
                  <a:schemeClr val="bg1">
                    <a:lumMod val="65000"/>
                  </a:schemeClr>
                </a:solidFill>
              </a:rPr>
              <a:t>– Seriously affected, so focus on the stable period first.</a:t>
            </a:r>
          </a:p>
          <a:p>
            <a:r>
              <a:rPr lang="en-US" dirty="0" smtClean="0">
                <a:solidFill>
                  <a:schemeClr val="bg1">
                    <a:lumMod val="65000"/>
                  </a:schemeClr>
                </a:solidFill>
              </a:rPr>
              <a:t>Progress since then</a:t>
            </a:r>
          </a:p>
          <a:p>
            <a:pPr lvl="1"/>
            <a:r>
              <a:rPr lang="en-US" dirty="0" smtClean="0">
                <a:solidFill>
                  <a:schemeClr val="bg1">
                    <a:lumMod val="65000"/>
                  </a:schemeClr>
                </a:solidFill>
              </a:rPr>
              <a:t>Estimate and actual performance</a:t>
            </a:r>
          </a:p>
          <a:p>
            <a:pPr lvl="1"/>
            <a:r>
              <a:rPr lang="en-US" dirty="0" smtClean="0">
                <a:solidFill>
                  <a:schemeClr val="bg1">
                    <a:lumMod val="65000"/>
                  </a:schemeClr>
                </a:solidFill>
              </a:rPr>
              <a:t>Predictive calibration</a:t>
            </a:r>
          </a:p>
          <a:p>
            <a:pPr lvl="1"/>
            <a:r>
              <a:rPr lang="en-US" dirty="0" smtClean="0">
                <a:solidFill>
                  <a:schemeClr val="bg1">
                    <a:lumMod val="65000"/>
                  </a:schemeClr>
                </a:solidFill>
              </a:rPr>
              <a:t>Dependence of VNR gain on FPM temperature</a:t>
            </a:r>
          </a:p>
          <a:p>
            <a:pPr lvl="1"/>
            <a:r>
              <a:rPr lang="en-US" dirty="0" smtClean="0">
                <a:solidFill>
                  <a:schemeClr val="bg1">
                    <a:lumMod val="65000"/>
                  </a:schemeClr>
                </a:solidFill>
              </a:rPr>
              <a:t>De-striping</a:t>
            </a:r>
            <a:endParaRPr lang="en-US" dirty="0">
              <a:solidFill>
                <a:schemeClr val="bg1">
                  <a:lumMod val="65000"/>
                </a:schemeClr>
              </a:solidFill>
            </a:endParaRPr>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6</a:t>
            </a:fld>
            <a:endParaRPr lang="en-US" dirty="0"/>
          </a:p>
        </p:txBody>
      </p:sp>
    </p:spTree>
    <p:extLst>
      <p:ext uri="{BB962C8B-B14F-4D97-AF65-F5344CB8AC3E}">
        <p14:creationId xmlns:p14="http://schemas.microsoft.com/office/powerpoint/2010/main" val="2944813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1981201" y="914401"/>
          <a:ext cx="8267699" cy="548639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2705100" y="228600"/>
            <a:ext cx="6819900" cy="685800"/>
          </a:xfrm>
        </p:spPr>
        <p:txBody>
          <a:bodyPr>
            <a:noAutofit/>
          </a:bodyPr>
          <a:lstStyle/>
          <a:p>
            <a:r>
              <a:rPr lang="en-US" sz="2800" dirty="0"/>
              <a:t>Navigation Accuracy</a:t>
            </a:r>
          </a:p>
        </p:txBody>
      </p:sp>
      <p:sp>
        <p:nvSpPr>
          <p:cNvPr id="13" name="TextBox 12"/>
          <p:cNvSpPr txBox="1"/>
          <p:nvPr/>
        </p:nvSpPr>
        <p:spPr>
          <a:xfrm>
            <a:off x="2705100" y="1676400"/>
            <a:ext cx="8839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Met MRD. </a:t>
            </a:r>
            <a:endParaRPr lang="en-US" dirty="0" smtClean="0"/>
          </a:p>
          <a:p>
            <a:pPr marL="285750" indent="-285750">
              <a:buFont typeface="Arial" panose="020B0604020202020204" pitchFamily="34" charset="0"/>
              <a:buChar char="•"/>
            </a:pPr>
            <a:r>
              <a:rPr lang="en-US" dirty="0" smtClean="0"/>
              <a:t>Better than </a:t>
            </a:r>
            <a:r>
              <a:rPr lang="en-US" dirty="0"/>
              <a:t>G16 @ Provisional </a:t>
            </a:r>
            <a:r>
              <a:rPr lang="en-US" dirty="0" smtClean="0"/>
              <a:t>(not </a:t>
            </a:r>
            <a:r>
              <a:rPr lang="en-US" dirty="0"/>
              <a:t>shown</a:t>
            </a:r>
            <a:r>
              <a:rPr lang="en-US" dirty="0"/>
              <a:t>) </a:t>
            </a:r>
            <a:r>
              <a:rPr lang="en-US" dirty="0" smtClean="0"/>
              <a:t>but not yet at par with G16 </a:t>
            </a:r>
            <a:r>
              <a:rPr lang="en-US" dirty="0"/>
              <a:t>@ Full </a:t>
            </a:r>
            <a:r>
              <a:rPr lang="en-US" dirty="0" smtClean="0"/>
              <a:t>Validation.</a:t>
            </a:r>
          </a:p>
          <a:p>
            <a:pPr marL="285750" indent="-285750">
              <a:buFont typeface="Arial" panose="020B0604020202020204" pitchFamily="34" charset="0"/>
              <a:buChar char="•"/>
            </a:pPr>
            <a:r>
              <a:rPr lang="en-US" dirty="0" smtClean="0"/>
              <a:t>Similar conclusions for accuracy during eclipse, Channel-to-Channel, Frame-to-Frame, and Swath-to-Swath co-registration (not shown).</a:t>
            </a:r>
            <a:endParaRPr lang="en-US" dirty="0"/>
          </a:p>
        </p:txBody>
      </p:sp>
      <p:sp>
        <p:nvSpPr>
          <p:cNvPr id="10" name="Date Placeholder 9"/>
          <p:cNvSpPr>
            <a:spLocks noGrp="1"/>
          </p:cNvSpPr>
          <p:nvPr>
            <p:ph type="dt" sz="half" idx="10"/>
          </p:nvPr>
        </p:nvSpPr>
        <p:spPr/>
        <p:txBody>
          <a:bodyPr/>
          <a:lstStyle/>
          <a:p>
            <a:r>
              <a:rPr lang="en-US" dirty="0" smtClean="0"/>
              <a:t>2019-03-04, Frascati, Italy</a:t>
            </a:r>
            <a:endParaRPr lang="en-US" dirty="0"/>
          </a:p>
        </p:txBody>
      </p:sp>
      <p:sp>
        <p:nvSpPr>
          <p:cNvPr id="11" name="Footer Placeholder 10"/>
          <p:cNvSpPr>
            <a:spLocks noGrp="1"/>
          </p:cNvSpPr>
          <p:nvPr>
            <p:ph type="ftr" sz="quarter" idx="11"/>
          </p:nvPr>
        </p:nvSpPr>
        <p:spPr/>
        <p:txBody>
          <a:bodyPr/>
          <a:lstStyle/>
          <a:p>
            <a:r>
              <a:rPr lang="en-US" dirty="0" smtClean="0"/>
              <a:t>GSICS Working Group Annual Meeting</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7</a:t>
            </a:fld>
            <a:endParaRPr lang="en-US" dirty="0"/>
          </a:p>
        </p:txBody>
      </p:sp>
    </p:spTree>
    <p:extLst>
      <p:ext uri="{BB962C8B-B14F-4D97-AF65-F5344CB8AC3E}">
        <p14:creationId xmlns:p14="http://schemas.microsoft.com/office/powerpoint/2010/main" val="170888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79834"/>
            <a:ext cx="7315200" cy="580896"/>
          </a:xfrm>
        </p:spPr>
        <p:txBody>
          <a:bodyPr>
            <a:noAutofit/>
          </a:bodyPr>
          <a:lstStyle/>
          <a:p>
            <a:r>
              <a:rPr lang="en-US" sz="2400" dirty="0"/>
              <a:t>VNIR Stars Comparison (PM – CENRAIS, 7/10)</a:t>
            </a:r>
          </a:p>
        </p:txBody>
      </p:sp>
      <p:sp>
        <p:nvSpPr>
          <p:cNvPr id="3" name="Content Placeholder 2"/>
          <p:cNvSpPr>
            <a:spLocks noGrp="1"/>
          </p:cNvSpPr>
          <p:nvPr>
            <p:ph idx="1"/>
          </p:nvPr>
        </p:nvSpPr>
        <p:spPr>
          <a:xfrm>
            <a:off x="1981199" y="5730558"/>
            <a:ext cx="8229602" cy="624522"/>
          </a:xfrm>
        </p:spPr>
        <p:txBody>
          <a:bodyPr>
            <a:normAutofit fontScale="62500" lnSpcReduction="20000"/>
          </a:bodyPr>
          <a:lstStyle/>
          <a:p>
            <a:pPr marL="457200" indent="-457200">
              <a:buNone/>
            </a:pPr>
            <a:r>
              <a:rPr lang="en-US" sz="2600" b="1" dirty="0"/>
              <a:t>Legend:</a:t>
            </a:r>
            <a:r>
              <a:rPr lang="en-US" sz="2600" dirty="0"/>
              <a:t> VNIR star residuals </a:t>
            </a:r>
            <a:r>
              <a:rPr lang="en-US" sz="2600" dirty="0" smtClean="0"/>
              <a:t>by GRITT (blue) in EW (upper panel) and NS (lower panel) directions are in good agreement with the mean </a:t>
            </a:r>
            <a:r>
              <a:rPr lang="en-US" sz="2600" dirty="0"/>
              <a:t>(solid) and 3-</a:t>
            </a:r>
            <a:r>
              <a:rPr lang="el-GR" sz="2600" dirty="0"/>
              <a:t>σ</a:t>
            </a:r>
            <a:r>
              <a:rPr lang="en-US" sz="2600" dirty="0"/>
              <a:t> (dashed) of the </a:t>
            </a:r>
            <a:r>
              <a:rPr lang="en-US" sz="2600" dirty="0" smtClean="0"/>
              <a:t>CENRAIS-measured </a:t>
            </a:r>
            <a:r>
              <a:rPr lang="en-US" sz="2600" dirty="0"/>
              <a:t>VNIR daily navigation </a:t>
            </a:r>
            <a:r>
              <a:rPr lang="en-US" sz="2600" dirty="0" smtClean="0"/>
              <a:t>residuals (in red).</a:t>
            </a:r>
            <a:endParaRPr lang="en-US" sz="2600" dirty="0"/>
          </a:p>
        </p:txBody>
      </p:sp>
      <p:sp>
        <p:nvSpPr>
          <p:cNvPr id="5" name="Date Placeholder 4"/>
          <p:cNvSpPr>
            <a:spLocks noGrp="1"/>
          </p:cNvSpPr>
          <p:nvPr>
            <p:ph type="dt" sz="half" idx="10"/>
          </p:nvPr>
        </p:nvSpPr>
        <p:spPr/>
        <p:txBody>
          <a:bodyPr/>
          <a:lstStyle/>
          <a:p>
            <a:r>
              <a:rPr lang="en-US" dirty="0" smtClean="0"/>
              <a:t>2019-03-04, Frascati, Italy</a:t>
            </a:r>
            <a:endParaRPr lang="en-US" dirty="0"/>
          </a:p>
        </p:txBody>
      </p:sp>
      <p:sp>
        <p:nvSpPr>
          <p:cNvPr id="6" name="Footer Placeholder 5"/>
          <p:cNvSpPr>
            <a:spLocks noGrp="1"/>
          </p:cNvSpPr>
          <p:nvPr>
            <p:ph type="ftr" sz="quarter" idx="11"/>
          </p:nvPr>
        </p:nvSpPr>
        <p:spPr/>
        <p:txBody>
          <a:bodyPr/>
          <a:lstStyle/>
          <a:p>
            <a:r>
              <a:rPr lang="en-US" dirty="0" smtClean="0"/>
              <a:t>GSICS Working Group Annual Meeting</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8</a:t>
            </a:fld>
            <a:endParaRPr lang="en-US" dirty="0"/>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050" t="18111" r="2333" b="1899"/>
          <a:stretch/>
        </p:blipFill>
        <p:spPr>
          <a:xfrm>
            <a:off x="1889760" y="762000"/>
            <a:ext cx="8412480" cy="4846320"/>
          </a:xfrm>
          <a:prstGeom prst="rect">
            <a:avLst/>
          </a:prstGeom>
        </p:spPr>
      </p:pic>
      <p:cxnSp>
        <p:nvCxnSpPr>
          <p:cNvPr id="17" name="Straight Connector 16"/>
          <p:cNvCxnSpPr/>
          <p:nvPr/>
        </p:nvCxnSpPr>
        <p:spPr>
          <a:xfrm>
            <a:off x="2247900" y="1764792"/>
            <a:ext cx="76962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901966" y="1535668"/>
            <a:ext cx="716280" cy="369332"/>
          </a:xfrm>
          <a:prstGeom prst="rect">
            <a:avLst/>
          </a:prstGeom>
          <a:noFill/>
        </p:spPr>
        <p:txBody>
          <a:bodyPr wrap="square" rtlCol="0">
            <a:spAutoFit/>
          </a:bodyPr>
          <a:lstStyle/>
          <a:p>
            <a:r>
              <a:rPr lang="en-US" b="1" dirty="0">
                <a:solidFill>
                  <a:srgbClr val="FF0000"/>
                </a:solidFill>
              </a:rPr>
              <a:t>-0.07</a:t>
            </a:r>
          </a:p>
        </p:txBody>
      </p:sp>
      <p:cxnSp>
        <p:nvCxnSpPr>
          <p:cNvPr id="19" name="Straight Connector 18"/>
          <p:cNvCxnSpPr/>
          <p:nvPr/>
        </p:nvCxnSpPr>
        <p:spPr>
          <a:xfrm>
            <a:off x="2247900" y="4407408"/>
            <a:ext cx="76962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944100" y="4222742"/>
            <a:ext cx="674146" cy="369332"/>
          </a:xfrm>
          <a:prstGeom prst="rect">
            <a:avLst/>
          </a:prstGeom>
          <a:noFill/>
        </p:spPr>
        <p:txBody>
          <a:bodyPr wrap="square" rtlCol="0">
            <a:spAutoFit/>
          </a:bodyPr>
          <a:lstStyle/>
          <a:p>
            <a:r>
              <a:rPr lang="en-US" b="1" dirty="0">
                <a:solidFill>
                  <a:srgbClr val="FF0000"/>
                </a:solidFill>
              </a:rPr>
              <a:t>-0.55</a:t>
            </a:r>
          </a:p>
        </p:txBody>
      </p:sp>
      <p:cxnSp>
        <p:nvCxnSpPr>
          <p:cNvPr id="21" name="Straight Connector 20"/>
          <p:cNvCxnSpPr/>
          <p:nvPr/>
        </p:nvCxnSpPr>
        <p:spPr>
          <a:xfrm>
            <a:off x="2205766" y="1965960"/>
            <a:ext cx="769620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05766" y="1545336"/>
            <a:ext cx="769620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47900" y="4160520"/>
            <a:ext cx="769620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47900" y="4645152"/>
            <a:ext cx="7696200" cy="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618246" y="1535668"/>
            <a:ext cx="1345154" cy="1477328"/>
          </a:xfrm>
          <a:prstGeom prst="rect">
            <a:avLst/>
          </a:prstGeom>
          <a:noFill/>
        </p:spPr>
        <p:txBody>
          <a:bodyPr wrap="square" rtlCol="0">
            <a:spAutoFit/>
          </a:bodyPr>
          <a:lstStyle/>
          <a:p>
            <a:r>
              <a:rPr lang="en-US" dirty="0" smtClean="0"/>
              <a:t>2.5 m</a:t>
            </a:r>
            <a:r>
              <a:rPr lang="en-US" dirty="0" smtClean="0"/>
              <a:t>!</a:t>
            </a:r>
          </a:p>
          <a:p>
            <a:endParaRPr lang="en-US" dirty="0" smtClean="0"/>
          </a:p>
          <a:p>
            <a:r>
              <a:rPr lang="en-US" dirty="0" smtClean="0"/>
              <a:t>Verified the method of evaluation.</a:t>
            </a:r>
            <a:endParaRPr lang="en-US" dirty="0"/>
          </a:p>
        </p:txBody>
      </p:sp>
    </p:spTree>
    <p:extLst>
      <p:ext uri="{BB962C8B-B14F-4D97-AF65-F5344CB8AC3E}">
        <p14:creationId xmlns:p14="http://schemas.microsoft.com/office/powerpoint/2010/main" val="19470647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Start with GOES-17 ABI L1b Provisional:</a:t>
            </a:r>
          </a:p>
          <a:p>
            <a:pPr lvl="1"/>
            <a:r>
              <a:rPr lang="en-US" dirty="0" smtClean="0">
                <a:solidFill>
                  <a:schemeClr val="bg1">
                    <a:lumMod val="65000"/>
                  </a:schemeClr>
                </a:solidFill>
              </a:rPr>
              <a:t>A good summary of GOES-16 ABI performance since it was used as reference</a:t>
            </a:r>
          </a:p>
          <a:p>
            <a:r>
              <a:rPr lang="en-US" dirty="0" smtClean="0">
                <a:solidFill>
                  <a:schemeClr val="bg1">
                    <a:lumMod val="65000"/>
                  </a:schemeClr>
                </a:solidFill>
              </a:rPr>
              <a:t>Loop Heat Pipe (LHP) Anomaly</a:t>
            </a:r>
          </a:p>
          <a:p>
            <a:pPr lvl="1"/>
            <a:r>
              <a:rPr lang="en-US" dirty="0" smtClean="0">
                <a:solidFill>
                  <a:schemeClr val="bg1">
                    <a:lumMod val="75000"/>
                  </a:schemeClr>
                </a:solidFill>
              </a:rPr>
              <a:t>Geometric calibration – Not affected.</a:t>
            </a:r>
          </a:p>
          <a:p>
            <a:pPr lvl="1"/>
            <a:r>
              <a:rPr lang="en-US" dirty="0" smtClean="0"/>
              <a:t>VNIR calibration – Not </a:t>
            </a:r>
            <a:r>
              <a:rPr lang="en-US" dirty="0" smtClean="0"/>
              <a:t>affected </a:t>
            </a:r>
            <a:r>
              <a:rPr lang="en-US" dirty="0" smtClean="0"/>
              <a:t>(well, not quite).</a:t>
            </a:r>
          </a:p>
          <a:p>
            <a:pPr lvl="1"/>
            <a:r>
              <a:rPr lang="en-US" dirty="0" smtClean="0">
                <a:solidFill>
                  <a:schemeClr val="bg1">
                    <a:lumMod val="65000"/>
                  </a:schemeClr>
                </a:solidFill>
              </a:rPr>
              <a:t>IR calibration </a:t>
            </a:r>
            <a:r>
              <a:rPr lang="en-US" dirty="0" smtClean="0">
                <a:solidFill>
                  <a:schemeClr val="bg1">
                    <a:lumMod val="65000"/>
                  </a:schemeClr>
                </a:solidFill>
              </a:rPr>
              <a:t>– Seriously affected, so focus on the stable period first.</a:t>
            </a:r>
          </a:p>
          <a:p>
            <a:r>
              <a:rPr lang="en-US" dirty="0" smtClean="0">
                <a:solidFill>
                  <a:schemeClr val="bg1">
                    <a:lumMod val="65000"/>
                  </a:schemeClr>
                </a:solidFill>
              </a:rPr>
              <a:t>Progress since then</a:t>
            </a:r>
          </a:p>
          <a:p>
            <a:pPr lvl="1"/>
            <a:r>
              <a:rPr lang="en-US" dirty="0" smtClean="0">
                <a:solidFill>
                  <a:schemeClr val="bg1">
                    <a:lumMod val="65000"/>
                  </a:schemeClr>
                </a:solidFill>
              </a:rPr>
              <a:t>Estimate and actual performance</a:t>
            </a:r>
          </a:p>
          <a:p>
            <a:pPr lvl="1"/>
            <a:r>
              <a:rPr lang="en-US" dirty="0" smtClean="0">
                <a:solidFill>
                  <a:schemeClr val="bg1">
                    <a:lumMod val="65000"/>
                  </a:schemeClr>
                </a:solidFill>
              </a:rPr>
              <a:t>Predictive calibration</a:t>
            </a:r>
          </a:p>
          <a:p>
            <a:pPr lvl="1"/>
            <a:r>
              <a:rPr lang="en-US" dirty="0" smtClean="0">
                <a:solidFill>
                  <a:schemeClr val="bg1">
                    <a:lumMod val="65000"/>
                  </a:schemeClr>
                </a:solidFill>
              </a:rPr>
              <a:t>Dependence of VNR gain on FPM temperature</a:t>
            </a:r>
          </a:p>
          <a:p>
            <a:pPr lvl="1"/>
            <a:r>
              <a:rPr lang="en-US" dirty="0" smtClean="0">
                <a:solidFill>
                  <a:schemeClr val="bg1">
                    <a:lumMod val="65000"/>
                  </a:schemeClr>
                </a:solidFill>
              </a:rPr>
              <a:t>De-striping</a:t>
            </a:r>
            <a:endParaRPr lang="en-US" dirty="0">
              <a:solidFill>
                <a:schemeClr val="bg1">
                  <a:lumMod val="65000"/>
                </a:schemeClr>
              </a:solidFill>
            </a:endParaRPr>
          </a:p>
        </p:txBody>
      </p:sp>
      <p:sp>
        <p:nvSpPr>
          <p:cNvPr id="4" name="Date Placeholder 3"/>
          <p:cNvSpPr>
            <a:spLocks noGrp="1"/>
          </p:cNvSpPr>
          <p:nvPr>
            <p:ph type="dt" sz="half" idx="10"/>
          </p:nvPr>
        </p:nvSpPr>
        <p:spPr/>
        <p:txBody>
          <a:bodyPr/>
          <a:lstStyle/>
          <a:p>
            <a:r>
              <a:rPr lang="en-US" dirty="0" smtClean="0"/>
              <a:t>2019-03-04, Frascati, Italy</a:t>
            </a:r>
            <a:endParaRPr lang="en-US" dirty="0"/>
          </a:p>
        </p:txBody>
      </p:sp>
      <p:sp>
        <p:nvSpPr>
          <p:cNvPr id="5" name="Footer Placeholder 4"/>
          <p:cNvSpPr>
            <a:spLocks noGrp="1"/>
          </p:cNvSpPr>
          <p:nvPr>
            <p:ph type="ftr" sz="quarter" idx="11"/>
          </p:nvPr>
        </p:nvSpPr>
        <p:spPr/>
        <p:txBody>
          <a:bodyPr/>
          <a:lstStyle/>
          <a:p>
            <a:r>
              <a:rPr lang="en-US" dirty="0" smtClean="0"/>
              <a:t>GSICS Working Group Annual Meeting</a:t>
            </a:r>
            <a:endParaRPr lang="en-US" dirty="0"/>
          </a:p>
        </p:txBody>
      </p:sp>
      <p:sp>
        <p:nvSpPr>
          <p:cNvPr id="6" name="Slide Number Placeholder 5"/>
          <p:cNvSpPr>
            <a:spLocks noGrp="1"/>
          </p:cNvSpPr>
          <p:nvPr>
            <p:ph type="sldNum" sz="quarter" idx="12"/>
          </p:nvPr>
        </p:nvSpPr>
        <p:spPr/>
        <p:txBody>
          <a:bodyPr/>
          <a:lstStyle/>
          <a:p>
            <a:fld id="{342BC26B-BF53-4AE8-86A9-0CB676573B8C}" type="slidenum">
              <a:rPr lang="en-US" smtClean="0"/>
              <a:t>9</a:t>
            </a:fld>
            <a:endParaRPr lang="en-US" dirty="0"/>
          </a:p>
        </p:txBody>
      </p:sp>
    </p:spTree>
    <p:extLst>
      <p:ext uri="{BB962C8B-B14F-4D97-AF65-F5344CB8AC3E}">
        <p14:creationId xmlns:p14="http://schemas.microsoft.com/office/powerpoint/2010/main" val="13964179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14933</TotalTime>
  <Words>1997</Words>
  <Application>Microsoft Office PowerPoint</Application>
  <PresentationFormat>Widescreen</PresentationFormat>
  <Paragraphs>361</Paragraphs>
  <Slides>47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Courier New</vt:lpstr>
      <vt:lpstr>Times New Roman</vt:lpstr>
      <vt:lpstr>Wingdings</vt:lpstr>
      <vt:lpstr>Office Theme</vt:lpstr>
      <vt:lpstr>ABI Calibration Performance</vt:lpstr>
      <vt:lpstr>Acknowledgement &amp; Disclaimer</vt:lpstr>
      <vt:lpstr>GOES-16 ABI Full Validation June 2018</vt:lpstr>
      <vt:lpstr>PowerPoint Presentation</vt:lpstr>
      <vt:lpstr>Outline</vt:lpstr>
      <vt:lpstr>Outline</vt:lpstr>
      <vt:lpstr>Navigation Accuracy</vt:lpstr>
      <vt:lpstr>VNIR Stars Comparison (PM – CENRAIS, 7/10)</vt:lpstr>
      <vt:lpstr>Outline</vt:lpstr>
      <vt:lpstr>VNIR Noise</vt:lpstr>
      <vt:lpstr>VNIR Noise Stability</vt:lpstr>
      <vt:lpstr>VNIR Accuracy</vt:lpstr>
      <vt:lpstr>VNIR Accuracy Stability</vt:lpstr>
      <vt:lpstr>Outline</vt:lpstr>
      <vt:lpstr>LHP Anomaly &amp; FPM Temperature</vt:lpstr>
      <vt:lpstr>IR Noise</vt:lpstr>
      <vt:lpstr>IR Bias under “Best” Condition</vt:lpstr>
      <vt:lpstr>Time-Series of GEO-LEO IR Inter-Calibration  (best condition: Gain Set=1, Night-time Collocations)</vt:lpstr>
      <vt:lpstr>Outline</vt:lpstr>
      <vt:lpstr>Typical GOES-17 ABI NEdT</vt:lpstr>
      <vt:lpstr>Typical G17 ABI FPM Temp and Performance</vt:lpstr>
      <vt:lpstr>Estimate of G17 ABI Performance</vt:lpstr>
      <vt:lpstr>GOES-17 ABI Actual Performance Band 8</vt:lpstr>
      <vt:lpstr>GOES-17 ABI Actual Performance All Bands</vt:lpstr>
      <vt:lpstr>GOES-16 ABI Actual Performance All Bands</vt:lpstr>
      <vt:lpstr>Outline</vt:lpstr>
      <vt:lpstr>The Problem: Unstable Thermal</vt:lpstr>
      <vt:lpstr>The Solution: Predictive Calibration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JARS Special Issue on  INSTRUMENT CALIBRATION AND PRODUCT VALIDATION OF GOES-R</vt:lpstr>
      <vt:lpstr>Summary</vt:lpstr>
    </vt:vector>
  </TitlesOfParts>
  <Company>DOC\NOAA\NESDIS\OACIO-S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MTF</dc:title>
  <dc:creator>Xiangqian Wu</dc:creator>
  <cp:lastModifiedBy>Xiangqian Wu</cp:lastModifiedBy>
  <cp:revision>125</cp:revision>
  <dcterms:created xsi:type="dcterms:W3CDTF">2018-03-07T21:34:25Z</dcterms:created>
  <dcterms:modified xsi:type="dcterms:W3CDTF">2019-03-03T21:47:43Z</dcterms:modified>
</cp:coreProperties>
</file>