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p:sldMasterIdLst>
    <p:sldMasterId id="2147483648" r:id="rId1"/>
    <p:sldMasterId id="2147483660" r:id="rId2"/>
  </p:sldMasterIdLst>
  <p:notesMasterIdLst>
    <p:notesMasterId r:id="rId40"/>
  </p:notesMasterIdLst>
  <p:handoutMasterIdLst>
    <p:handoutMasterId r:id="rId41"/>
  </p:handoutMasterIdLst>
  <p:sldIdLst>
    <p:sldId id="572" r:id="rId3"/>
    <p:sldId id="266" r:id="rId4"/>
    <p:sldId id="620" r:id="rId5"/>
    <p:sldId id="566" r:id="rId6"/>
    <p:sldId id="642" r:id="rId7"/>
    <p:sldId id="685" r:id="rId8"/>
    <p:sldId id="686" r:id="rId9"/>
    <p:sldId id="621" r:id="rId10"/>
    <p:sldId id="272" r:id="rId11"/>
    <p:sldId id="273" r:id="rId12"/>
    <p:sldId id="623" r:id="rId13"/>
    <p:sldId id="626" r:id="rId14"/>
    <p:sldId id="627" r:id="rId15"/>
    <p:sldId id="624" r:id="rId16"/>
    <p:sldId id="629" r:id="rId17"/>
    <p:sldId id="493" r:id="rId18"/>
    <p:sldId id="318" r:id="rId19"/>
    <p:sldId id="315" r:id="rId20"/>
    <p:sldId id="679" r:id="rId21"/>
    <p:sldId id="680" r:id="rId22"/>
    <p:sldId id="631" r:id="rId23"/>
    <p:sldId id="637" r:id="rId24"/>
    <p:sldId id="527" r:id="rId25"/>
    <p:sldId id="502" r:id="rId26"/>
    <p:sldId id="645" r:id="rId27"/>
    <p:sldId id="646" r:id="rId28"/>
    <p:sldId id="349" r:id="rId29"/>
    <p:sldId id="356" r:id="rId30"/>
    <p:sldId id="687" r:id="rId31"/>
    <p:sldId id="688" r:id="rId32"/>
    <p:sldId id="643" r:id="rId33"/>
    <p:sldId id="531" r:id="rId34"/>
    <p:sldId id="532" r:id="rId35"/>
    <p:sldId id="619" r:id="rId36"/>
    <p:sldId id="617" r:id="rId37"/>
    <p:sldId id="618" r:id="rId38"/>
    <p:sldId id="570" r:id="rId39"/>
  </p:sldIdLst>
  <p:sldSz cx="9144000" cy="6858000" type="screen4x3"/>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93D81CF-94F2-401A-BA57-92F5A7B2D0C5}" styleName="中度样式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1860" autoAdjust="0"/>
    <p:restoredTop sz="94660"/>
  </p:normalViewPr>
  <p:slideViewPr>
    <p:cSldViewPr snapToGrid="0">
      <p:cViewPr varScale="1">
        <p:scale>
          <a:sx n="71" d="100"/>
          <a:sy n="71" d="100"/>
        </p:scale>
        <p:origin x="-1506"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40.wmf"/><Relationship Id="rId2" Type="http://schemas.openxmlformats.org/officeDocument/2006/relationships/image" Target="../media/image39.wmf"/><Relationship Id="rId1" Type="http://schemas.openxmlformats.org/officeDocument/2006/relationships/image" Target="../media/image38.wmf"/><Relationship Id="rId4" Type="http://schemas.openxmlformats.org/officeDocument/2006/relationships/image" Target="../media/image4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5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t>2019/3/4</a:t>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t>‹#›</a:t>
            </a:fld>
            <a:endParaRPr lang="zh-CN" altLang="en-US"/>
          </a:p>
        </p:txBody>
      </p:sp>
    </p:spTree>
    <p:extLst>
      <p:ext uri="{BB962C8B-B14F-4D97-AF65-F5344CB8AC3E}">
        <p14:creationId xmlns:p14="http://schemas.microsoft.com/office/powerpoint/2010/main" val="35971920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25A8C7-CC1A-4A08-9B4B-31F43B054C7F}" type="datetimeFigureOut">
              <a:rPr lang="zh-CN" altLang="en-US" smtClean="0"/>
              <a:t>2019/3/4</a:t>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9E1B693-632D-4080-9CF6-EA28B66DC801}" type="slidenum">
              <a:rPr lang="zh-CN" altLang="en-US" smtClean="0"/>
              <a:t>‹#›</a:t>
            </a:fld>
            <a:endParaRPr lang="zh-CN" altLang="en-US"/>
          </a:p>
        </p:txBody>
      </p:sp>
    </p:spTree>
    <p:extLst>
      <p:ext uri="{BB962C8B-B14F-4D97-AF65-F5344CB8AC3E}">
        <p14:creationId xmlns:p14="http://schemas.microsoft.com/office/powerpoint/2010/main" val="40254923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p:spPr>
        <p:txBody>
          <a:bodyPr/>
          <a:lstStyle/>
          <a:p>
            <a:fld id="{79AD4F94-4851-4065-BA9C-947A644B85B9}" type="slidenum">
              <a:rPr lang="en-US" smtClean="0"/>
              <a:t>1</a:t>
            </a:fld>
            <a:endParaRPr lang="en-US"/>
          </a:p>
        </p:txBody>
      </p:sp>
      <p:sp>
        <p:nvSpPr>
          <p:cNvPr id="8195" name="Rectangle 2"/>
          <p:cNvSpPr>
            <a:spLocks noGrp="1" noRot="1" noChangeAspect="1" noChangeArrowheads="1" noTextEdit="1"/>
          </p:cNvSpPr>
          <p:nvPr>
            <p:ph type="sldImg"/>
          </p:nvPr>
        </p:nvSpPr>
        <p:spPr/>
      </p:sp>
      <p:sp>
        <p:nvSpPr>
          <p:cNvPr id="8196" name="Rectangle 3"/>
          <p:cNvSpPr>
            <a:spLocks noGrp="1" noChangeArrowheads="1"/>
          </p:cNvSpPr>
          <p:nvPr>
            <p:ph type="body" idx="1"/>
          </p:nvPr>
        </p:nvSpPr>
        <p:spPr>
          <a:noFill/>
        </p:spPr>
        <p:txBody>
          <a:bodyPr/>
          <a:lstStyle/>
          <a:p>
            <a:pPr eaLnBrk="1" hangingPunct="1"/>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122" name="幻灯片图像占位符 6145"/>
          <p:cNvSpPr>
            <a:spLocks noGrp="1" noRot="1" noChangeAspect="1" noTextEdit="1"/>
          </p:cNvSpPr>
          <p:nvPr>
            <p:ph type="sldImg"/>
          </p:nvPr>
        </p:nvSpPr>
        <p:spPr/>
      </p:sp>
      <p:sp>
        <p:nvSpPr>
          <p:cNvPr id="5123" name="文本占位符 6146"/>
          <p:cNvSpPr>
            <a:spLocks noGrp="1" noRot="1"/>
          </p:cNvSpPr>
          <p:nvPr>
            <p:ph type="body"/>
          </p:nvPr>
        </p:nvSpPr>
        <p:spPr/>
        <p:txBody>
          <a:bodyPr lIns="91440" tIns="45720" rIns="91440" bIns="45720" anchor="ctr"/>
          <a:lstStyle/>
          <a:p>
            <a:pPr lvl="0" indent="0"/>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sym typeface="+mn-ea"/>
              </a:rPr>
              <a:t>FY-</a:t>
            </a:r>
            <a:r>
              <a:rPr lang="en-US" altLang="zh-CN">
                <a:sym typeface="+mn-ea"/>
              </a:rPr>
              <a:t>2H</a:t>
            </a:r>
            <a:r>
              <a:rPr lang="zh-CN" altLang="en-US">
                <a:sym typeface="+mn-ea"/>
              </a:rPr>
              <a:t> was successfully launched on </a:t>
            </a:r>
            <a:r>
              <a:rPr lang="en-US" altLang="zh-CN">
                <a:sym typeface="+mn-ea"/>
              </a:rPr>
              <a:t>6</a:t>
            </a:r>
            <a:r>
              <a:rPr lang="zh-CN" altLang="en-US">
                <a:sym typeface="+mn-ea"/>
              </a:rPr>
              <a:t> </a:t>
            </a:r>
            <a:r>
              <a:rPr lang="en-US" altLang="zh-CN">
                <a:sym typeface="+mn-ea"/>
              </a:rPr>
              <a:t>June </a:t>
            </a:r>
            <a:r>
              <a:rPr lang="zh-CN" altLang="en-US">
                <a:sym typeface="+mn-ea"/>
              </a:rPr>
              <a:t>201</a:t>
            </a:r>
            <a:r>
              <a:rPr lang="en-US" altLang="zh-CN">
                <a:sym typeface="+mn-ea"/>
              </a:rPr>
              <a:t>8 located at 94</a:t>
            </a:r>
            <a:r>
              <a:rPr lang="zh-CN" altLang="en-US">
                <a:sym typeface="+mn-ea"/>
              </a:rPr>
              <a:t>°</a:t>
            </a:r>
            <a:r>
              <a:rPr lang="en-US" altLang="zh-CN">
                <a:sym typeface="+mn-ea"/>
              </a:rPr>
              <a:t>E. The developing of its GSICS validation products is ongoing</a:t>
            </a:r>
            <a:r>
              <a:rPr lang="zh-CN" altLang="en-US">
                <a:sym typeface="+mn-ea"/>
              </a:rPr>
              <a:t>.</a:t>
            </a:r>
          </a:p>
          <a:p>
            <a:r>
              <a:rPr lang="en-US" altLang="en-US" dirty="0">
                <a:solidFill>
                  <a:srgbClr val="000000"/>
                </a:solidFill>
                <a:effectLst/>
                <a:latin typeface="Arial" panose="020B0604020202020204"/>
                <a:sym typeface="+mn-ea"/>
              </a:rPr>
              <a:t>CMA and EUMETSAT worked together to synchronize GSICS products across the servers,.developed and standardized PICS&amp;SNO data extraction procedure</a:t>
            </a:r>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幻灯片图像占位符 1"/>
          <p:cNvSpPr>
            <a:spLocks noGrp="1" noRot="1" noChangeAspect="1" noTextEdit="1"/>
          </p:cNvSpPr>
          <p:nvPr>
            <p:ph type="sldImg"/>
          </p:nvPr>
        </p:nvSpPr>
        <p:spPr/>
      </p:sp>
      <p:sp>
        <p:nvSpPr>
          <p:cNvPr id="44035" name="备注占位符 2"/>
          <p:cNvSpPr>
            <a:spLocks noGrp="1"/>
          </p:cNvSpPr>
          <p:nvPr>
            <p:ph type="body" idx="1"/>
          </p:nvPr>
        </p:nvSpPr>
        <p:spPr>
          <a:noFill/>
        </p:spPr>
        <p:txBody>
          <a:bodyPr/>
          <a:lstStyle/>
          <a:p>
            <a:r>
              <a:rPr lang="zh-CN" altLang="en-US" smtClean="0">
                <a:latin typeface="Arial" panose="020B0604020202020204" pitchFamily="34" charset="0"/>
                <a:ea typeface="宋体" panose="02010600030101010101" pitchFamily="2" charset="-122"/>
              </a:rPr>
              <a:t>得到高精度辐射产品，灵敏度足够高。创新利用。。，发射初期相关噪声很高，灵敏度不同干涉方向、不同目标不一致，仪器进行定镜精确校正，相关噪声得到很强抑制，随机噪声占主导，灵敏度不同方向和目标达到一致，满足指标。</a:t>
            </a:r>
          </a:p>
        </p:txBody>
      </p:sp>
      <p:sp>
        <p:nvSpPr>
          <p:cNvPr id="44036" name="灯片编号占位符 3"/>
          <p:cNvSpPr>
            <a:spLocks noGrp="1"/>
          </p:cNvSpPr>
          <p:nvPr>
            <p:ph type="sldNum" sz="quarter" idx="5"/>
          </p:nvPr>
        </p:nvSpPr>
        <p:spPr>
          <a:noFill/>
        </p:spPr>
        <p:txBody>
          <a:bodyPr/>
          <a:lstStyle/>
          <a:p>
            <a:fld id="{EC08A7D1-86B0-4BB5-8662-FEE19BBF6A7B}" type="slidenum">
              <a:rPr lang="en-US" altLang="zh-CN" smtClean="0">
                <a:latin typeface="Arial" panose="020B0604020202020204" pitchFamily="34" charset="0"/>
                <a:ea typeface="宋体" panose="02010600030101010101" pitchFamily="2" charset="-122"/>
              </a:rPr>
              <a:t>9</a:t>
            </a:fld>
            <a:endParaRPr lang="en-US" altLang="zh-CN" smtClean="0">
              <a:latin typeface="Arial" panose="020B0604020202020204" pitchFamily="3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幻灯片图像占位符 1"/>
          <p:cNvSpPr>
            <a:spLocks noGrp="1" noRot="1" noChangeAspect="1" noTextEdit="1"/>
          </p:cNvSpPr>
          <p:nvPr>
            <p:ph type="sldImg"/>
          </p:nvPr>
        </p:nvSpPr>
        <p:spPr>
          <a:ln>
            <a:solidFill>
              <a:srgbClr val="000000"/>
            </a:solidFill>
            <a:miter/>
          </a:ln>
        </p:spPr>
      </p:sp>
      <p:sp>
        <p:nvSpPr>
          <p:cNvPr id="49154" name="备注占位符 2"/>
          <p:cNvSpPr>
            <a:spLocks noGrp="1"/>
          </p:cNvSpPr>
          <p:nvPr>
            <p:ph type="body"/>
          </p:nvPr>
        </p:nvSpPr>
        <p:spPr/>
        <p:txBody>
          <a:bodyPr wrap="square" lIns="91440" tIns="45720" rIns="91440" bIns="45720" anchor="t"/>
          <a:lstStyle/>
          <a:p>
            <a:pPr lvl="0"/>
            <a:r>
              <a:rPr lang="zh-CN" altLang="en-US" dirty="0">
                <a:solidFill>
                  <a:srgbClr val="000000"/>
                </a:solidFill>
                <a:latin typeface="Calibri" panose="020F0502020204030204" charset="0"/>
                <a:ea typeface="黑体" panose="02010609060101010101" pitchFamily="49" charset="-122"/>
              </a:rPr>
              <a:t>高光谱、高精度月球辐照度模型</a:t>
            </a:r>
            <a:endParaRPr lang="en-US" altLang="zh-CN" dirty="0">
              <a:solidFill>
                <a:srgbClr val="000000"/>
              </a:solidFill>
              <a:latin typeface="Calibri" panose="020F0502020204030204" charset="0"/>
              <a:ea typeface="黑体" panose="02010609060101010101" pitchFamily="49" charset="-122"/>
            </a:endParaRPr>
          </a:p>
          <a:p>
            <a:pPr lvl="0"/>
            <a:r>
              <a:rPr lang="zh-CN" altLang="en-US" dirty="0">
                <a:solidFill>
                  <a:srgbClr val="000000"/>
                </a:solidFill>
                <a:latin typeface="Calibri" panose="020F0502020204030204" charset="0"/>
                <a:ea typeface="黑体" panose="02010609060101010101" pitchFamily="49" charset="-122"/>
              </a:rPr>
              <a:t>地基观测和卫星观测手段结合</a:t>
            </a:r>
            <a:endParaRPr lang="en-US" altLang="zh-CN" dirty="0">
              <a:solidFill>
                <a:srgbClr val="000000"/>
              </a:solidFill>
              <a:latin typeface="Calibri" panose="020F0502020204030204" charset="0"/>
              <a:ea typeface="黑体" panose="02010609060101010101" pitchFamily="49" charset="-122"/>
            </a:endParaRPr>
          </a:p>
          <a:p>
            <a:pPr lvl="0"/>
            <a:r>
              <a:rPr lang="en-US" altLang="zh-CN" dirty="0">
                <a:solidFill>
                  <a:srgbClr val="000000"/>
                </a:solidFill>
                <a:latin typeface="Calibri" panose="020F0502020204030204" charset="0"/>
                <a:ea typeface="黑体" panose="02010609060101010101" pitchFamily="49" charset="-122"/>
              </a:rPr>
              <a:t>DCC</a:t>
            </a:r>
            <a:r>
              <a:rPr lang="zh-CN" altLang="en-US" dirty="0">
                <a:solidFill>
                  <a:srgbClr val="000000"/>
                </a:solidFill>
                <a:latin typeface="Calibri" panose="020F0502020204030204" charset="0"/>
                <a:ea typeface="黑体" panose="02010609060101010101" pitchFamily="49" charset="-122"/>
              </a:rPr>
              <a:t>反射率模型</a:t>
            </a:r>
            <a:endParaRPr lang="en-US" altLang="zh-CN" dirty="0">
              <a:solidFill>
                <a:srgbClr val="000000"/>
              </a:solidFill>
              <a:latin typeface="Calibri" panose="020F0502020204030204" charset="0"/>
              <a:ea typeface="黑体" panose="02010609060101010101" pitchFamily="49" charset="-122"/>
            </a:endParaRPr>
          </a:p>
          <a:p>
            <a:pPr lvl="0"/>
            <a:r>
              <a:rPr lang="zh-CN" altLang="en-US" dirty="0">
                <a:solidFill>
                  <a:srgbClr val="000000"/>
                </a:solidFill>
                <a:latin typeface="Calibri" panose="020F0502020204030204" charset="0"/>
                <a:ea typeface="黑体" panose="02010609060101010101" pitchFamily="49" charset="-122"/>
              </a:rPr>
              <a:t>宽动态稳定目标联合</a:t>
            </a:r>
            <a:endParaRPr lang="en-US" altLang="zh-CN" dirty="0">
              <a:solidFill>
                <a:srgbClr val="000000"/>
              </a:solidFill>
              <a:latin typeface="Calibri" panose="020F0502020204030204" charset="0"/>
              <a:ea typeface="黑体" panose="02010609060101010101" pitchFamily="49" charset="-122"/>
            </a:endParaRPr>
          </a:p>
          <a:p>
            <a:pPr lvl="0"/>
            <a:r>
              <a:rPr lang="zh-CN" altLang="en-US" dirty="0">
                <a:solidFill>
                  <a:srgbClr val="000000"/>
                </a:solidFill>
                <a:latin typeface="Calibri" panose="020F0502020204030204" charset="0"/>
                <a:ea typeface="黑体" panose="02010609060101010101" pitchFamily="49" charset="-122"/>
              </a:rPr>
              <a:t>基准卫星轨道设计，在多目标同时获得高交叉频次</a:t>
            </a:r>
            <a:endParaRPr lang="en-US" altLang="zh-CN" dirty="0">
              <a:solidFill>
                <a:srgbClr val="000000"/>
              </a:solidFill>
              <a:latin typeface="Calibri" panose="020F0502020204030204" charset="0"/>
              <a:ea typeface="黑体" panose="02010609060101010101" pitchFamily="49" charset="-122"/>
            </a:endParaRPr>
          </a:p>
          <a:p>
            <a:pPr lvl="0"/>
            <a:r>
              <a:rPr lang="zh-CN" altLang="en-US" dirty="0">
                <a:solidFill>
                  <a:srgbClr val="000000"/>
                </a:solidFill>
                <a:latin typeface="Calibri" panose="020F0502020204030204" charset="0"/>
                <a:ea typeface="黑体" panose="02010609060101010101" pitchFamily="49" charset="-122"/>
              </a:rPr>
              <a:t>保证基于不同目标的基准传递定标一致性</a:t>
            </a:r>
            <a:endParaRPr lang="en-US" altLang="zh-CN" dirty="0">
              <a:solidFill>
                <a:srgbClr val="000000"/>
              </a:solidFill>
              <a:latin typeface="Calibri" panose="020F0502020204030204" charset="0"/>
              <a:ea typeface="黑体" panose="02010609060101010101" pitchFamily="49" charset="-122"/>
            </a:endParaRPr>
          </a:p>
          <a:p>
            <a:pPr lvl="0"/>
            <a:endParaRPr lang="zh-CN" altLang="en-US" dirty="0">
              <a:ea typeface="等线" panose="02010600030101010101" charset="-122"/>
            </a:endParaRPr>
          </a:p>
        </p:txBody>
      </p:sp>
      <p:sp>
        <p:nvSpPr>
          <p:cNvPr id="49155" name="灯片编号占位符 3"/>
          <p:cNvSpPr txBox="1">
            <a:spLocks noGrp="1"/>
          </p:cNvSpPr>
          <p:nvPr>
            <p:ph type="sldNum" sz="quarter"/>
          </p:nvPr>
        </p:nvSpPr>
        <p:spPr>
          <a:xfrm>
            <a:off x="3884613" y="8685213"/>
            <a:ext cx="2971800" cy="458787"/>
          </a:xfrm>
          <a:prstGeom prst="rect">
            <a:avLst/>
          </a:prstGeom>
          <a:noFill/>
          <a:ln w="9525">
            <a:noFill/>
          </a:ln>
        </p:spPr>
        <p:txBody>
          <a:bodyPr vert="horz" wrap="square" lIns="91440" tIns="45720" rIns="91440" bIns="45720" anchor="b"/>
          <a:lstStyle/>
          <a:p>
            <a:pPr lvl="0" indent="0" algn="r" eaLnBrk="1" hangingPunct="1"/>
            <a:fld id="{9A0DB2DC-4C9A-4742-B13C-FB6460FD3503}" type="slidenum">
              <a:rPr lang="en-US" altLang="zh-CN" sz="1200" dirty="0">
                <a:latin typeface="等线" panose="02010600030101010101" charset="-122"/>
                <a:ea typeface="等线" panose="02010600030101010101" charset="-122"/>
              </a:rPr>
              <a:t>12</a:t>
            </a:fld>
            <a:endParaRPr lang="en-US" altLang="zh-CN" sz="1200" dirty="0">
              <a:latin typeface="等线" panose="02010600030101010101" charset="-122"/>
              <a:ea typeface="等线" panose="02010600030101010101" charset="-122"/>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defRPr/>
            </a:pPr>
            <a:endParaRPr lang="zh-CN" altLang="en-US" dirty="0"/>
          </a:p>
        </p:txBody>
      </p:sp>
      <p:sp>
        <p:nvSpPr>
          <p:cNvPr id="4" name="灯片编号占位符 3"/>
          <p:cNvSpPr>
            <a:spLocks noGrp="1"/>
          </p:cNvSpPr>
          <p:nvPr>
            <p:ph type="sldNum" sz="quarter" idx="10"/>
          </p:nvPr>
        </p:nvSpPr>
        <p:spPr/>
        <p:txBody>
          <a:bodyPr/>
          <a:lstStyle/>
          <a:p>
            <a:pPr>
              <a:defRPr/>
            </a:pPr>
            <a:fld id="{85503E2C-9890-4FDC-98E4-4C77C8B052EA}" type="slidenum">
              <a:rPr lang="en-US" altLang="zh-CN" smtClean="0"/>
              <a:t>18</a:t>
            </a:fld>
            <a:endParaRPr lang="en-US" altLang="zh-CN"/>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GSICS Processing and Research </a:t>
            </a:r>
            <a:r>
              <a:rPr lang="en-US" altLang="zh-CN" dirty="0" err="1" smtClean="0"/>
              <a:t>Centers</a:t>
            </a:r>
            <a:r>
              <a:rPr lang="en-US" altLang="zh-CN" dirty="0" smtClean="0"/>
              <a:t> (GPRC)</a:t>
            </a:r>
            <a:endParaRPr lang="zh-CN" altLang="en-US" dirty="0"/>
          </a:p>
        </p:txBody>
      </p:sp>
      <p:sp>
        <p:nvSpPr>
          <p:cNvPr id="4" name="灯片编号占位符 3"/>
          <p:cNvSpPr>
            <a:spLocks noGrp="1"/>
          </p:cNvSpPr>
          <p:nvPr>
            <p:ph type="sldNum" sz="quarter" idx="10"/>
          </p:nvPr>
        </p:nvSpPr>
        <p:spPr/>
        <p:txBody>
          <a:bodyPr/>
          <a:lstStyle/>
          <a:p>
            <a:pPr>
              <a:defRPr/>
            </a:pPr>
            <a:fld id="{D2E840EC-3661-47EA-B292-7ED791E1B58E}" type="slidenum">
              <a:rPr lang="en-US" smtClean="0"/>
              <a:t>32</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smtClean="0"/>
              <a:t>GSICS Processing and Research </a:t>
            </a:r>
            <a:r>
              <a:rPr lang="en-US" altLang="zh-CN" dirty="0" err="1" smtClean="0"/>
              <a:t>Centers</a:t>
            </a:r>
            <a:r>
              <a:rPr lang="en-US" altLang="zh-CN" dirty="0" smtClean="0"/>
              <a:t> (GPRC)</a:t>
            </a:r>
          </a:p>
          <a:p>
            <a:r>
              <a:rPr lang="zh-CN" altLang="en-US" dirty="0"/>
              <a:t> 响应EP的指示，备份RAC产品. CMA在2018年已经实现了对EUM产品的备份，2018年年会将备份方案共享给全体GDWG成员，年会后的任务是，EUM根据CMA的脚本编写代码，然后由CMA测试</a:t>
            </a:r>
          </a:p>
          <a:p>
            <a:r>
              <a:rPr lang="zh-CN" altLang="en-US" dirty="0" smtClean="0">
                <a:solidFill>
                  <a:schemeClr val="bg1">
                    <a:lumMod val="50000"/>
                  </a:schemeClr>
                </a:solidFill>
                <a:sym typeface="+mn-ea"/>
              </a:rPr>
              <a:t>（</a:t>
            </a:r>
            <a:r>
              <a:rPr lang="en-US" altLang="zh-CN" dirty="0" smtClean="0">
                <a:solidFill>
                  <a:schemeClr val="bg1">
                    <a:lumMod val="50000"/>
                  </a:schemeClr>
                </a:solidFill>
                <a:sym typeface="+mn-ea"/>
              </a:rPr>
              <a:t>EP</a:t>
            </a:r>
            <a:r>
              <a:rPr lang="zh-CN" altLang="en-US" dirty="0" smtClean="0">
                <a:solidFill>
                  <a:schemeClr val="bg1">
                    <a:lumMod val="50000"/>
                  </a:schemeClr>
                </a:solidFill>
                <a:sym typeface="+mn-ea"/>
              </a:rPr>
              <a:t>要求</a:t>
            </a:r>
            <a:r>
              <a:rPr lang="en-US" altLang="zh-CN" dirty="0" smtClean="0">
                <a:solidFill>
                  <a:schemeClr val="bg1">
                    <a:lumMod val="50000"/>
                  </a:schemeClr>
                </a:solidFill>
                <a:sym typeface="+mn-ea"/>
              </a:rPr>
              <a:t>GDWG</a:t>
            </a:r>
            <a:r>
              <a:rPr lang="zh-CN" altLang="en-US" dirty="0" smtClean="0">
                <a:solidFill>
                  <a:schemeClr val="bg1">
                    <a:lumMod val="50000"/>
                  </a:schemeClr>
                </a:solidFill>
                <a:sym typeface="+mn-ea"/>
              </a:rPr>
              <a:t>实现三大数据中心</a:t>
            </a:r>
            <a:r>
              <a:rPr lang="en-US" altLang="zh-CN" dirty="0" smtClean="0">
                <a:solidFill>
                  <a:schemeClr val="bg1">
                    <a:lumMod val="50000"/>
                  </a:schemeClr>
                </a:solidFill>
                <a:sym typeface="+mn-ea"/>
              </a:rPr>
              <a:t>RAC</a:t>
            </a:r>
            <a:r>
              <a:rPr lang="zh-CN" altLang="en-US" dirty="0" smtClean="0">
                <a:solidFill>
                  <a:schemeClr val="bg1">
                    <a:lumMod val="50000"/>
                  </a:schemeClr>
                </a:solidFill>
                <a:sym typeface="+mn-ea"/>
              </a:rPr>
              <a:t>产品互备）</a:t>
            </a:r>
            <a:endParaRPr lang="zh-CN" altLang="en-US" dirty="0"/>
          </a:p>
        </p:txBody>
      </p:sp>
      <p:sp>
        <p:nvSpPr>
          <p:cNvPr id="4" name="灯片编号占位符 3"/>
          <p:cNvSpPr>
            <a:spLocks noGrp="1"/>
          </p:cNvSpPr>
          <p:nvPr>
            <p:ph type="sldNum" sz="quarter" idx="10"/>
          </p:nvPr>
        </p:nvSpPr>
        <p:spPr/>
        <p:txBody>
          <a:bodyPr/>
          <a:lstStyle/>
          <a:p>
            <a:pPr>
              <a:defRPr/>
            </a:pPr>
            <a:fld id="{D2E840EC-3661-47EA-B292-7ED791E1B58E}" type="slidenum">
              <a:rPr lang="en-US" smtClean="0"/>
              <a:t>33</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7"/>
          <p:cNvSpPr>
            <a:spLocks noGrp="1" noChangeArrowheads="1"/>
          </p:cNvSpPr>
          <p:nvPr>
            <p:ph type="sldNum" sz="quarter" idx="5"/>
          </p:nvPr>
        </p:nvSpPr>
        <p:spPr>
          <a:noFill/>
        </p:spPr>
        <p:txBody>
          <a:bodyPr/>
          <a:lstStyle/>
          <a:p>
            <a:fld id="{C616E1F4-C91A-4F44-BD9C-370F412BC276}" type="slidenum">
              <a:rPr lang="en-US" smtClean="0"/>
              <a:t>37</a:t>
            </a:fld>
            <a:endParaRPr lang="en-US"/>
          </a:p>
        </p:txBody>
      </p:sp>
      <p:sp>
        <p:nvSpPr>
          <p:cNvPr id="11267" name="Rectangle 2"/>
          <p:cNvSpPr>
            <a:spLocks noGrp="1" noRot="1" noChangeAspect="1" noChangeArrowheads="1" noTextEdit="1"/>
          </p:cNvSpPr>
          <p:nvPr>
            <p:ph type="sldImg"/>
          </p:nvPr>
        </p:nvSpPr>
        <p:spPr/>
      </p:sp>
      <p:sp>
        <p:nvSpPr>
          <p:cNvPr id="11268" name="Rectangle 3"/>
          <p:cNvSpPr>
            <a:spLocks noGrp="1" noChangeArrowheads="1"/>
          </p:cNvSpPr>
          <p:nvPr>
            <p:ph type="body" idx="1"/>
          </p:nvPr>
        </p:nvSpPr>
        <p:spPr>
          <a:noFill/>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143000" y="1854199"/>
            <a:ext cx="6858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143000" y="3602038"/>
            <a:ext cx="6858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2019/3/4</a:t>
            </a:fld>
            <a:endParaRPr lang="zh-CN" altLang="en-US" dirty="0"/>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760FBDFE-C587-4B4C-A407-44438C67B59E}" type="datetimeFigureOut">
              <a:rPr lang="zh-CN" altLang="en-US" smtClean="0"/>
              <a:t>2019/3/4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628650" y="551543"/>
            <a:ext cx="78867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pic>
        <p:nvPicPr>
          <p:cNvPr id="2050" name="Picture 7"/>
          <p:cNvPicPr>
            <a:picLocks noChangeAspect="1"/>
          </p:cNvPicPr>
          <p:nvPr userDrawn="1"/>
        </p:nvPicPr>
        <p:blipFill>
          <a:blip r:embed="rId2"/>
          <a:stretch>
            <a:fillRect/>
          </a:stretch>
        </p:blipFill>
        <p:spPr>
          <a:xfrm>
            <a:off x="7572375" y="260350"/>
            <a:ext cx="1506538" cy="425450"/>
          </a:xfrm>
          <a:prstGeom prst="rect">
            <a:avLst/>
          </a:prstGeom>
          <a:noFill/>
          <a:ln w="9525">
            <a:noFill/>
          </a:ln>
        </p:spPr>
      </p:pic>
      <p:pic>
        <p:nvPicPr>
          <p:cNvPr id="2051" name="Picture 4" descr="NSMC logo"/>
          <p:cNvPicPr>
            <a:picLocks noChangeAspect="1"/>
          </p:cNvPicPr>
          <p:nvPr userDrawn="1"/>
        </p:nvPicPr>
        <p:blipFill>
          <a:blip r:embed="rId3"/>
          <a:stretch>
            <a:fillRect/>
          </a:stretch>
        </p:blipFill>
        <p:spPr>
          <a:xfrm>
            <a:off x="200025" y="260350"/>
            <a:ext cx="2214563" cy="425450"/>
          </a:xfrm>
          <a:prstGeom prst="rect">
            <a:avLst/>
          </a:prstGeom>
          <a:noFill/>
          <a:ln w="9525">
            <a:noFill/>
          </a:ln>
        </p:spPr>
      </p:pic>
      <p:sp>
        <p:nvSpPr>
          <p:cNvPr id="9" name="Line 5"/>
          <p:cNvSpPr>
            <a:spLocks noChangeShapeType="1"/>
          </p:cNvSpPr>
          <p:nvPr/>
        </p:nvSpPr>
        <p:spPr bwMode="auto">
          <a:xfrm>
            <a:off x="31750" y="785813"/>
            <a:ext cx="9080500" cy="253365"/>
          </a:xfrm>
          <a:prstGeom prst="line">
            <a:avLst/>
          </a:prstGeom>
          <a:noFill/>
          <a:ln w="28575">
            <a:solidFill>
              <a:schemeClr val="tx1"/>
            </a:solidFill>
            <a:round/>
          </a:ln>
          <a:effectLst/>
        </p:spPr>
        <p:txBody>
          <a:bodyPr lIns="46455" tIns="23228" rIns="46455" bIns="23228">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 name="TextBox 5"/>
          <p:cNvSpPr txBox="1"/>
          <p:nvPr/>
        </p:nvSpPr>
        <p:spPr>
          <a:xfrm>
            <a:off x="2378075" y="260350"/>
            <a:ext cx="4392613" cy="299085"/>
          </a:xfrm>
          <a:prstGeom prst="rect">
            <a:avLst/>
          </a:prstGeom>
          <a:noFill/>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dirty="0">
              <a:ln>
                <a:noFill/>
              </a:ln>
              <a:solidFill>
                <a:schemeClr val="tx1"/>
              </a:solidFill>
              <a:effectLst/>
              <a:uLnTx/>
              <a:uFillTx/>
              <a:latin typeface="Arial" panose="020B0604020202020204" pitchFamily="34" charset="0"/>
              <a:ea typeface="宋体" panose="02010600030101010101" pitchFamily="2" charset="-122"/>
              <a:cs typeface="+mn-cs"/>
            </a:endParaRPr>
          </a:p>
        </p:txBody>
      </p:sp>
      <p:sp>
        <p:nvSpPr>
          <p:cNvPr id="14" name="标题 13"/>
          <p:cNvSpPr>
            <a:spLocks noGrp="1"/>
          </p:cNvSpPr>
          <p:nvPr>
            <p:ph type="title"/>
          </p:nvPr>
        </p:nvSpPr>
        <p:spPr>
          <a:xfrm>
            <a:off x="1393304" y="188640"/>
            <a:ext cx="6347048" cy="580926"/>
          </a:xfrm>
        </p:spPr>
        <p:txBody>
          <a:bodyPr>
            <a:normAutofit/>
          </a:bodyPr>
          <a:lstStyle>
            <a:lvl1pPr>
              <a:defRPr sz="2400"/>
            </a:lvl1pPr>
          </a:lstStyle>
          <a:p>
            <a:pPr fontAlgn="auto"/>
            <a:r>
              <a:rPr lang="zh-CN" altLang="en-US" strike="noStrike" noProof="1"/>
              <a:t>单击此处编辑母版标题样式</a:t>
            </a:r>
          </a:p>
        </p:txBody>
      </p:sp>
      <p:sp>
        <p:nvSpPr>
          <p:cNvPr id="11" name="日期占位符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2" name="页脚占位符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13" name="灯片编号占位符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p>
            <a:pPr lvl="0" algn="r" fontAlgn="base"/>
            <a:fld id="{9A0DB2DC-4C9A-4742-B13C-FB6460FD3503}" type="slidenum">
              <a:rPr lang="zh-CN" altLang="en-US" sz="1200" strike="noStrike" noProof="1" dirty="0">
                <a:solidFill>
                  <a:srgbClr val="898989"/>
                </a:solidFill>
                <a:latin typeface="Arial" panose="020B0604020202020204" pitchFamily="34" charset="0"/>
                <a:ea typeface="宋体" panose="02010600030101010101" pitchFamily="2" charset="-122"/>
                <a:cs typeface="+mn-cs"/>
              </a:rPr>
              <a:t>‹#›</a:t>
            </a:fld>
            <a:endParaRPr lang="zh-CN" altLang="en-US" sz="1200" strike="noStrike" noProof="1">
              <a:solidFill>
                <a:srgbClr val="898989"/>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1122363"/>
            <a:ext cx="6858000" cy="2387600"/>
          </a:xfrm>
          <a:prstGeom prst="rect">
            <a:avLst/>
          </a:prstGeom>
        </p:spPr>
        <p:txBody>
          <a:bodyPr anchor="b"/>
          <a:lstStyle>
            <a:lvl1pPr algn="ctr">
              <a:defRPr sz="4500"/>
            </a:lvl1pPr>
          </a:lstStyle>
          <a:p>
            <a:pPr fontAlgn="base"/>
            <a:r>
              <a:rPr lang="zh-CN" altLang="en-US" strike="noStrike" noProof="1" smtClean="0"/>
              <a:t>单击此处编辑母版标题样式</a:t>
            </a:r>
            <a:endParaRPr lang="zh-CN" altLang="en-US" strike="noStrike" noProof="1"/>
          </a:p>
        </p:txBody>
      </p:sp>
      <p:sp>
        <p:nvSpPr>
          <p:cNvPr id="3" name="副标题 2"/>
          <p:cNvSpPr>
            <a:spLocks noGrp="1"/>
          </p:cNvSpPr>
          <p:nvPr>
            <p:ph type="subTitle" idx="1"/>
          </p:nvPr>
        </p:nvSpPr>
        <p:spPr>
          <a:xfrm>
            <a:off x="1143000" y="3602038"/>
            <a:ext cx="6858000" cy="1655762"/>
          </a:xfrm>
          <a:prstGeom prst="rect">
            <a:avLst/>
          </a:prstGeo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pPr fontAlgn="base"/>
            <a:r>
              <a:rPr lang="zh-CN" altLang="en-US" strike="noStrike" noProof="1" smtClean="0"/>
              <a:t>单击此处编辑母版副标题样式</a:t>
            </a:r>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151765"/>
            <a:ext cx="8229600" cy="706120"/>
          </a:xfrm>
          <a:prstGeom prst="rect">
            <a:avLst/>
          </a:prstGeom>
        </p:spPr>
        <p:txBody>
          <a:bodyPr/>
          <a:lstStyle>
            <a:lvl1pPr>
              <a:defRPr sz="3600">
                <a:latin typeface="微软雅黑" panose="020B0503020204020204" pitchFamily="34" charset="-122"/>
                <a:ea typeface="微软雅黑" panose="020B0503020204020204" pitchFamily="34" charset="-122"/>
              </a:defRPr>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05435" y="922020"/>
            <a:ext cx="8229600" cy="4526280"/>
          </a:xfrm>
          <a:prstGeom prst="rect">
            <a:avLst/>
          </a:prstGeom>
        </p:spPr>
        <p:txBody>
          <a:bodyPr/>
          <a:lstStyle>
            <a:lvl1pPr>
              <a:defRPr sz="2800">
                <a:latin typeface="等线" panose="02010600030101010101" charset="-122"/>
                <a:ea typeface="等线" panose="02010600030101010101" charset="-122"/>
              </a:defRPr>
            </a:lvl1pPr>
            <a:lvl2pPr>
              <a:defRPr sz="2400">
                <a:latin typeface="等线" panose="02010600030101010101" charset="-122"/>
                <a:ea typeface="等线" panose="02010600030101010101" charset="-122"/>
              </a:defRPr>
            </a:lvl2pPr>
            <a:lvl3pPr>
              <a:defRPr sz="2000">
                <a:latin typeface="等线" panose="02010600030101010101" charset="-122"/>
                <a:ea typeface="等线" panose="02010600030101010101" charset="-122"/>
              </a:defRPr>
            </a:lvl3pPr>
            <a:lvl4pPr>
              <a:defRPr sz="1800">
                <a:latin typeface="等线" panose="02010600030101010101" charset="-122"/>
                <a:ea typeface="等线" panose="02010600030101010101" charset="-122"/>
              </a:defRPr>
            </a:lvl4pPr>
            <a:lvl5pPr>
              <a:defRPr sz="1800">
                <a:latin typeface="等线" panose="02010600030101010101" charset="-122"/>
                <a:ea typeface="等线" panose="02010600030101010101" charset="-122"/>
              </a:defRPr>
            </a:lvl5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623888" y="1709738"/>
            <a:ext cx="7886700" cy="2852737"/>
          </a:xfrm>
          <a:prstGeom prst="rect">
            <a:avLst/>
          </a:prstGeom>
        </p:spPr>
        <p:txBody>
          <a:bodyPr anchor="b"/>
          <a:lstStyle>
            <a:lvl1pPr>
              <a:defRPr sz="4500"/>
            </a:lvl1p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623888" y="4589463"/>
            <a:ext cx="7886700" cy="1500187"/>
          </a:xfrm>
          <a:prstGeom prst="rect">
            <a:avLst/>
          </a:prstGeo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fontAlgn="base"/>
            <a:r>
              <a:rPr lang="zh-CN" altLang="en-US" strike="noStrike" noProof="1" smtClean="0"/>
              <a:t>单击此处编辑母版文本样式</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sz="half" idx="1"/>
          </p:nvPr>
        </p:nvSpPr>
        <p:spPr>
          <a:xfrm>
            <a:off x="628650" y="1825625"/>
            <a:ext cx="38862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内容占位符 3"/>
          <p:cNvSpPr>
            <a:spLocks noGrp="1"/>
          </p:cNvSpPr>
          <p:nvPr>
            <p:ph sz="half" idx="2"/>
          </p:nvPr>
        </p:nvSpPr>
        <p:spPr>
          <a:xfrm>
            <a:off x="4629150" y="1825625"/>
            <a:ext cx="3886200" cy="4351338"/>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文本占位符 2"/>
          <p:cNvSpPr>
            <a:spLocks noGrp="1"/>
          </p:cNvSpPr>
          <p:nvPr>
            <p:ph type="body" idx="1"/>
          </p:nvPr>
        </p:nvSpPr>
        <p:spPr>
          <a:xfrm>
            <a:off x="890081" y="1778438"/>
            <a:ext cx="3655181"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4" name="内容占位符 3"/>
          <p:cNvSpPr>
            <a:spLocks noGrp="1"/>
          </p:cNvSpPr>
          <p:nvPr>
            <p:ph sz="half" idx="2"/>
          </p:nvPr>
        </p:nvSpPr>
        <p:spPr>
          <a:xfrm>
            <a:off x="890081" y="2665379"/>
            <a:ext cx="3655181" cy="3524284"/>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5" name="文本占位符 4"/>
          <p:cNvSpPr>
            <a:spLocks noGrp="1"/>
          </p:cNvSpPr>
          <p:nvPr>
            <p:ph type="body" sz="quarter" idx="3"/>
          </p:nvPr>
        </p:nvSpPr>
        <p:spPr>
          <a:xfrm>
            <a:off x="4692704" y="1778438"/>
            <a:ext cx="3673182" cy="823912"/>
          </a:xfrm>
          <a:prstGeom prst="rect">
            <a:avLst/>
          </a:prstGeom>
        </p:spPr>
        <p:txBody>
          <a:bodyPr anchor="ctr" anchorCtr="0"/>
          <a:lstStyle>
            <a:lvl1pPr marL="0" indent="0">
              <a:buNone/>
              <a:defRPr sz="2100"/>
            </a:lvl1pPr>
            <a:lvl2pPr marL="342900" indent="0">
              <a:buNone/>
              <a:defRPr sz="1800"/>
            </a:lvl2pPr>
            <a:lvl3pPr marL="685800" indent="0">
              <a:buNone/>
              <a:defRPr sz="1500"/>
            </a:lvl3pPr>
            <a:lvl4pPr marL="1028700" indent="0">
              <a:buNone/>
              <a:defRPr sz="1350"/>
            </a:lvl4pPr>
            <a:lvl5pPr marL="1371600" indent="0">
              <a:buNone/>
              <a:defRPr sz="1350"/>
            </a:lvl5pPr>
            <a:lvl6pPr marL="1714500" indent="0">
              <a:buNone/>
              <a:defRPr sz="1350"/>
            </a:lvl6pPr>
            <a:lvl7pPr marL="2057400" indent="0">
              <a:buNone/>
              <a:defRPr sz="1350"/>
            </a:lvl7pPr>
            <a:lvl8pPr marL="2400300" indent="0">
              <a:buNone/>
              <a:defRPr sz="1350"/>
            </a:lvl8pPr>
            <a:lvl9pPr marL="2743200" indent="0">
              <a:buNone/>
              <a:defRPr sz="1350"/>
            </a:lvl9pPr>
          </a:lstStyle>
          <a:p>
            <a:pPr lvl="0" fontAlgn="base"/>
            <a:r>
              <a:rPr lang="zh-CN" altLang="en-US" strike="noStrike" noProof="1" smtClean="0"/>
              <a:t>单击此处编辑母版文本样式</a:t>
            </a:r>
          </a:p>
        </p:txBody>
      </p:sp>
      <p:sp>
        <p:nvSpPr>
          <p:cNvPr id="6" name="内容占位符 5"/>
          <p:cNvSpPr>
            <a:spLocks noGrp="1"/>
          </p:cNvSpPr>
          <p:nvPr>
            <p:ph sz="quarter" idx="4"/>
          </p:nvPr>
        </p:nvSpPr>
        <p:spPr>
          <a:xfrm>
            <a:off x="4692704" y="2665379"/>
            <a:ext cx="3673182" cy="3524284"/>
          </a:xfrm>
          <a:prstGeom prst="rect">
            <a:avLst/>
          </a:prstGeom>
        </p:spPr>
        <p:txBody>
          <a:body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2949178"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内容占位符 2"/>
          <p:cNvSpPr>
            <a:spLocks noGrp="1"/>
          </p:cNvSpPr>
          <p:nvPr>
            <p:ph idx="1"/>
          </p:nvPr>
        </p:nvSpPr>
        <p:spPr>
          <a:xfrm>
            <a:off x="3887391" y="987425"/>
            <a:ext cx="4629150" cy="4873625"/>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
        <p:nvSpPr>
          <p:cNvPr id="4" name="文本占位符 3"/>
          <p:cNvSpPr>
            <a:spLocks noGrp="1"/>
          </p:cNvSpPr>
          <p:nvPr>
            <p:ph type="body" sz="half" idx="2"/>
          </p:nvPr>
        </p:nvSpPr>
        <p:spPr>
          <a:xfrm>
            <a:off x="629841" y="2057400"/>
            <a:ext cx="2949178" cy="3811588"/>
          </a:xfrm>
          <a:prstGeom prst="rect">
            <a:avLst/>
          </a:prstGeo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fontAlgn="base"/>
            <a:r>
              <a:rPr lang="zh-CN" altLang="en-US" strike="noStrike" noProof="1" smtClean="0"/>
              <a:t>单击此处编辑母版文本样式</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2019/3/4</a:t>
            </a:fld>
            <a:endParaRPr lang="zh-CN" altLang="en-US" dirty="0"/>
          </a:p>
        </p:txBody>
      </p:sp>
      <p:sp>
        <p:nvSpPr>
          <p:cNvPr id="5" name="页脚占位符 4"/>
          <p:cNvSpPr>
            <a:spLocks noGrp="1"/>
          </p:cNvSpPr>
          <p:nvPr>
            <p:ph type="ftr" sz="quarter" idx="11"/>
          </p:nvPr>
        </p:nvSpPr>
        <p:spPr/>
        <p:txBody>
          <a:bodyPr/>
          <a:lstStyle/>
          <a:p>
            <a:endParaRPr lang="zh-CN" altLang="en-US" dirty="0"/>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629841" y="457200"/>
            <a:ext cx="3124012" cy="1600200"/>
          </a:xfrm>
          <a:prstGeom prst="rect">
            <a:avLst/>
          </a:prstGeom>
        </p:spPr>
        <p:txBody>
          <a:bodyPr anchor="b"/>
          <a:lstStyle>
            <a:lvl1pPr>
              <a:defRPr sz="2400"/>
            </a:lvl1pPr>
          </a:lstStyle>
          <a:p>
            <a:pPr fontAlgn="base"/>
            <a:r>
              <a:rPr lang="zh-CN" altLang="en-US" strike="noStrike" noProof="1" smtClean="0"/>
              <a:t>单击此处编辑母版标题样式</a:t>
            </a:r>
            <a:endParaRPr lang="zh-CN" altLang="en-US" strike="noStrike" noProof="1"/>
          </a:p>
        </p:txBody>
      </p:sp>
      <p:sp>
        <p:nvSpPr>
          <p:cNvPr id="3" name="图片占位符 2"/>
          <p:cNvSpPr>
            <a:spLocks noGrp="1"/>
          </p:cNvSpPr>
          <p:nvPr>
            <p:ph type="pic" idx="1"/>
          </p:nvPr>
        </p:nvSpPr>
        <p:spPr>
          <a:xfrm>
            <a:off x="3887391" y="457201"/>
            <a:ext cx="4629150" cy="540385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fontAlgn="base"/>
            <a:endParaRPr lang="zh-CN" altLang="en-US" strike="noStrike" noProof="1"/>
          </a:p>
        </p:txBody>
      </p:sp>
      <p:sp>
        <p:nvSpPr>
          <p:cNvPr id="4" name="文本占位符 3"/>
          <p:cNvSpPr>
            <a:spLocks noGrp="1"/>
          </p:cNvSpPr>
          <p:nvPr>
            <p:ph type="body" sz="half" idx="2"/>
          </p:nvPr>
        </p:nvSpPr>
        <p:spPr>
          <a:xfrm>
            <a:off x="629841" y="2057400"/>
            <a:ext cx="3124012" cy="3811588"/>
          </a:xfrm>
          <a:prstGeom prst="rect">
            <a:avLst/>
          </a:prstGeom>
        </p:spPr>
        <p:txBody>
          <a:bodyPr/>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fontAlgn="base"/>
            <a:r>
              <a:rPr lang="zh-CN" altLang="en-US" strike="noStrike" noProof="1" smtClean="0"/>
              <a:t>单击此处编辑母版文本样式</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955"/>
            <a:ext cx="8229600" cy="1143000"/>
          </a:xfrm>
          <a:prstGeom prst="rect">
            <a:avLst/>
          </a:prstGeom>
        </p:spPr>
        <p:txBody>
          <a:bodyPr/>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457200" y="1600200"/>
            <a:ext cx="8229600" cy="4526280"/>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365125"/>
            <a:ext cx="1971675" cy="5811838"/>
          </a:xfrm>
          <a:prstGeom prst="rect">
            <a:avLst/>
          </a:prstGeom>
        </p:spPr>
        <p:txBody>
          <a:bodyPr vert="eaVert"/>
          <a:lstStyle/>
          <a:p>
            <a:pPr fontAlgn="base"/>
            <a:r>
              <a:rPr lang="zh-CN" altLang="en-US" strike="noStrike" noProof="1" smtClean="0"/>
              <a:t>单击此处编辑母版标题样式</a:t>
            </a:r>
            <a:endParaRPr lang="zh-CN" altLang="en-US" strike="noStrike" noProof="1"/>
          </a:p>
        </p:txBody>
      </p:sp>
      <p:sp>
        <p:nvSpPr>
          <p:cNvPr id="3" name="竖排文字占位符 2"/>
          <p:cNvSpPr>
            <a:spLocks noGrp="1"/>
          </p:cNvSpPr>
          <p:nvPr>
            <p:ph type="body" orient="vert" idx="1"/>
          </p:nvPr>
        </p:nvSpPr>
        <p:spPr>
          <a:xfrm>
            <a:off x="628650" y="365125"/>
            <a:ext cx="5800725" cy="5811838"/>
          </a:xfrm>
          <a:prstGeom prst="rect">
            <a:avLst/>
          </a:prstGeom>
        </p:spPr>
        <p:txBody>
          <a:bodyPr vert="eaVert"/>
          <a:lstStyle/>
          <a:p>
            <a:pPr lvl="0" fontAlgn="base"/>
            <a:r>
              <a:rPr lang="zh-CN" altLang="en-US" strike="noStrike" noProof="1" smtClean="0"/>
              <a:t>单击此处编辑母版文本样式</a:t>
            </a:r>
          </a:p>
          <a:p>
            <a:pPr lvl="1" fontAlgn="base"/>
            <a:r>
              <a:rPr lang="zh-CN" altLang="en-US" strike="noStrike" noProof="1" smtClean="0"/>
              <a:t>第二级</a:t>
            </a:r>
          </a:p>
          <a:p>
            <a:pPr lvl="2" fontAlgn="base"/>
            <a:r>
              <a:rPr lang="zh-CN" altLang="en-US" strike="noStrike" noProof="1" smtClean="0"/>
              <a:t>第三级</a:t>
            </a:r>
          </a:p>
          <a:p>
            <a:pPr lvl="3" fontAlgn="base"/>
            <a:r>
              <a:rPr lang="zh-CN" altLang="en-US" strike="noStrike" noProof="1" smtClean="0"/>
              <a:t>第四级</a:t>
            </a:r>
          </a:p>
          <a:p>
            <a:pPr lvl="4" fontAlgn="base"/>
            <a:r>
              <a:rPr lang="zh-CN" altLang="en-US" strike="noStrike" noProof="1" smtClean="0"/>
              <a:t>第五级</a:t>
            </a:r>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空白">
    <p:spTree>
      <p:nvGrpSpPr>
        <p:cNvPr id="1" name=""/>
        <p:cNvGrpSpPr/>
        <p:nvPr/>
      </p:nvGrpSpPr>
      <p:grpSpPr>
        <a:xfrm>
          <a:off x="0" y="0"/>
          <a:ext cx="0" cy="0"/>
          <a:chOff x="0" y="0"/>
          <a:chExt cx="0" cy="0"/>
        </a:xfrm>
      </p:grpSpPr>
      <p:sp>
        <p:nvSpPr>
          <p:cNvPr id="2" name="标题 1"/>
          <p:cNvSpPr>
            <a:spLocks noGrp="1"/>
          </p:cNvSpPr>
          <p:nvPr>
            <p:ph type="title"/>
          </p:nvPr>
        </p:nvSpPr>
        <p:spPr>
          <a:xfrm>
            <a:off x="457200" y="116632"/>
            <a:ext cx="8229600" cy="792088"/>
          </a:xfrm>
          <a:prstGeom prst="rect">
            <a:avLst/>
          </a:prstGeom>
        </p:spPr>
        <p:txBody>
          <a:bodyPr/>
          <a:lstStyle>
            <a:lvl1pPr>
              <a:defRPr sz="3200"/>
            </a:lvl1pPr>
          </a:lstStyle>
          <a:p>
            <a:r>
              <a:rPr lang="zh-CN" altLang="en-US" dirty="0" smtClean="0"/>
              <a:t>单击此处编辑母版标题样式</a:t>
            </a:r>
            <a:endParaRPr lang="zh-CN" altLang="en-US" dirty="0"/>
          </a:p>
        </p:txBody>
      </p:sp>
      <p:sp>
        <p:nvSpPr>
          <p:cNvPr id="3" name="内容占位符 2"/>
          <p:cNvSpPr>
            <a:spLocks noGrp="1"/>
          </p:cNvSpPr>
          <p:nvPr>
            <p:ph idx="1"/>
          </p:nvPr>
        </p:nvSpPr>
        <p:spPr>
          <a:xfrm>
            <a:off x="467544" y="1052736"/>
            <a:ext cx="8219256" cy="5073427"/>
          </a:xfrm>
          <a:prstGeom prst="rect">
            <a:avLst/>
          </a:prstGeom>
        </p:spPr>
        <p:txBody>
          <a:bodyPr/>
          <a:lstStyle>
            <a:lvl1pPr>
              <a:defRPr sz="2800"/>
            </a:lvl1pPr>
            <a:lvl2pPr>
              <a:lnSpc>
                <a:spcPct val="150000"/>
              </a:lnSpc>
              <a:spcBef>
                <a:spcPts val="600"/>
              </a:spcBef>
              <a:defRPr sz="2400"/>
            </a:lvl2pPr>
            <a:lvl3pPr>
              <a:defRPr sz="2000"/>
            </a:lvl3pPr>
            <a:lvl4pPr>
              <a:defRPr sz="1800"/>
            </a:lvl4pPr>
            <a:lvl5pPr>
              <a:defRPr sz="1800"/>
            </a:lvl5pPr>
            <a:lvl6pPr>
              <a:defRPr sz="2000"/>
            </a:lvl6pPr>
            <a:lvl7pPr>
              <a:defRPr sz="2000"/>
            </a:lvl7pPr>
            <a:lvl8pPr>
              <a:defRPr sz="2000"/>
            </a:lvl8pPr>
            <a:lvl9pPr>
              <a:defRPr sz="2000"/>
            </a:lvl9p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628650" y="6356350"/>
            <a:ext cx="2057400" cy="365125"/>
          </a:xfrm>
        </p:spPr>
        <p:txBody>
          <a:bodyPr/>
          <a:lstStyle/>
          <a:p>
            <a:fld id="{C764DE79-268F-4C1A-8933-263129D2AF90}" type="datetimeFigureOut">
              <a:rPr lang="en-US" smtClean="0"/>
              <a:t>3/4/2019</a:t>
            </a:fld>
            <a:endParaRPr lang="en-US" dirty="0"/>
          </a:p>
        </p:txBody>
      </p:sp>
      <p:sp>
        <p:nvSpPr>
          <p:cNvPr id="4" name="页脚占位符 3"/>
          <p:cNvSpPr>
            <a:spLocks noGrp="1"/>
          </p:cNvSpPr>
          <p:nvPr>
            <p:ph type="ftr" sz="quarter" idx="11"/>
          </p:nvPr>
        </p:nvSpPr>
        <p:spPr>
          <a:xfrm>
            <a:off x="3028950" y="6356350"/>
            <a:ext cx="3086100" cy="365125"/>
          </a:xfrm>
        </p:spPr>
        <p:txBody>
          <a:bodyPr/>
          <a:lstStyle/>
          <a:p>
            <a:endParaRPr lang="en-US" dirty="0"/>
          </a:p>
        </p:txBody>
      </p:sp>
      <p:sp>
        <p:nvSpPr>
          <p:cNvPr id="5" name="灯片编号占位符 4"/>
          <p:cNvSpPr>
            <a:spLocks noGrp="1"/>
          </p:cNvSpPr>
          <p:nvPr>
            <p:ph type="sldNum" sz="quarter" idx="12"/>
          </p:nvPr>
        </p:nvSpPr>
        <p:spPr>
          <a:xfrm>
            <a:off x="6457950" y="6356350"/>
            <a:ext cx="2057400" cy="365125"/>
          </a:xfrm>
        </p:spPr>
        <p:txBody>
          <a:bodyPr/>
          <a:lstStyle/>
          <a:p>
            <a:fld id="{48F63A3B-78C7-47BE-AE5E-E10140E04643}" type="slidenum">
              <a:rPr lang="en-US" smtClean="0"/>
              <a:t>‹#›</a:t>
            </a:fld>
            <a:endParaRPr lang="en-US" dirty="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a:p>
        </p:txBody>
      </p:sp>
      <p:sp>
        <p:nvSpPr>
          <p:cNvPr id="4" name="Rectangle 6"/>
          <p:cNvSpPr>
            <a:spLocks noGrp="1" noChangeArrowheads="1"/>
          </p:cNvSpPr>
          <p:nvPr>
            <p:ph type="sldNum" sz="quarter" idx="10"/>
          </p:nvPr>
        </p:nvSpPr>
        <p:spPr>
          <a:xfrm>
            <a:off x="6629400" y="6400800"/>
            <a:ext cx="2133600" cy="323850"/>
          </a:xfrm>
        </p:spPr>
        <p:txBody>
          <a:bodyPr/>
          <a:lstStyle>
            <a:lvl1pPr>
              <a:defRPr/>
            </a:lvl1pPr>
          </a:lstStyle>
          <a:p>
            <a:pPr>
              <a:defRPr/>
            </a:pPr>
            <a:fld id="{CAF0C06C-A120-4CEF-A9AD-F4118C12BC70}" type="slidenum">
              <a:rPr lang="en-US"/>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0DD7636-5BE1-44BC-BB5F-15739D9E18E1}" type="datetimeFigureOut">
              <a:rPr lang="zh-CN" altLang="en-US" smtClean="0"/>
              <a:t>2019/3/4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628650" y="2187443"/>
            <a:ext cx="7886700" cy="2483115"/>
          </a:xfrm>
        </p:spPr>
        <p:txBody>
          <a:bodyPr>
            <a:normAutofit/>
          </a:bodyPr>
          <a:lstStyle>
            <a:lvl1pPr algn="ctr">
              <a:defRPr sz="6000" b="0"/>
            </a:lvl1pPr>
          </a:lstStyle>
          <a:p>
            <a:r>
              <a:rPr lang="zh-CN" altLang="en-US" dirty="0"/>
              <a:t>单击此处编辑标题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6286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4629150" y="1825625"/>
            <a:ext cx="38862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fld id="{760FBDFE-C587-4B4C-A407-44438C67B59E}" type="datetimeFigureOut">
              <a:rPr lang="zh-CN" altLang="en-US" smtClean="0"/>
              <a:t>2019/3/4</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629841" y="365125"/>
            <a:ext cx="78867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629841" y="1744961"/>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629841" y="2615609"/>
            <a:ext cx="3868340"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4629150" y="1744961"/>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4629150" y="2615609"/>
            <a:ext cx="3887391"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fld id="{760FBDFE-C587-4B4C-A407-44438C67B59E}" type="datetimeFigureOut">
              <a:rPr lang="zh-CN" altLang="en-US" smtClean="0"/>
              <a:t>2019/3/4</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2428875" y="2159000"/>
            <a:ext cx="428625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p:txBody>
          <a:bodyPr/>
          <a:lstStyle/>
          <a:p>
            <a:fld id="{20DD7636-5BE1-44BC-BB5F-15739D9E18E1}" type="datetimeFigureOut">
              <a:rPr lang="zh-CN" altLang="en-US" smtClean="0"/>
              <a:t>2019/3/4</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2428875" y="3733201"/>
            <a:ext cx="428625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t>2019/3/4</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28650" y="713673"/>
            <a:ext cx="3511241"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4231888" y="713673"/>
            <a:ext cx="428391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628650" y="2313873"/>
            <a:ext cx="3511241"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fld id="{9EFD9D74-47D9-4702-A33C-335B63B48DBF}" type="datetimeFigureOut">
              <a:rPr lang="zh-CN" altLang="en-US" smtClean="0"/>
              <a:t>2019/3/4</a:t>
            </a:fld>
            <a:endParaRPr lang="zh-CN" altLang="en-US" dirty="0"/>
          </a:p>
        </p:txBody>
      </p:sp>
      <p:sp>
        <p:nvSpPr>
          <p:cNvPr id="6" name="页脚占位符 5"/>
          <p:cNvSpPr>
            <a:spLocks noGrp="1"/>
          </p:cNvSpPr>
          <p:nvPr>
            <p:ph type="ftr" sz="quarter" idx="11"/>
          </p:nvPr>
        </p:nvSpPr>
        <p:spPr/>
        <p:txBody>
          <a:bodyPr/>
          <a:lstStyle/>
          <a:p>
            <a:endParaRPr lang="zh-CN" altLang="en-US" dirty="0"/>
          </a:p>
        </p:txBody>
      </p:sp>
      <p:sp>
        <p:nvSpPr>
          <p:cNvPr id="7" name="灯片编号占位符 6"/>
          <p:cNvSpPr>
            <a:spLocks noGrp="1"/>
          </p:cNvSpPr>
          <p:nvPr>
            <p:ph type="sldNum" sz="quarter" idx="12"/>
          </p:nvPr>
        </p:nvSpPr>
        <p:spPr/>
        <p:txBody>
          <a:body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7833674" y="365125"/>
            <a:ext cx="681676"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628649" y="365125"/>
            <a:ext cx="7084832"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fld id="{760FBDFE-C587-4B4C-A407-44438C67B59E}" type="datetimeFigureOut">
              <a:rPr lang="zh-CN" altLang="en-US" smtClean="0"/>
              <a:t>2019/3/4</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ags" Target="../tags/tag3.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1.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标题占位符 1"/>
          <p:cNvSpPr>
            <a:spLocks noGrp="1"/>
          </p:cNvSpPr>
          <p:nvPr>
            <p:ph type="title"/>
            <p:custDataLst>
              <p:tags r:id="rId13"/>
            </p:custDataLst>
          </p:nvPr>
        </p:nvSpPr>
        <p:spPr>
          <a:xfrm>
            <a:off x="628650" y="365125"/>
            <a:ext cx="78867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14"/>
            </p:custDataLst>
          </p:nvPr>
        </p:nvSpPr>
        <p:spPr>
          <a:xfrm>
            <a:off x="628650" y="1825625"/>
            <a:ext cx="78867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6286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D997B5FA-0921-464F-AAE1-844C04324D75}" type="datetimeFigureOut">
              <a:rPr lang="zh-CN" altLang="en-US" smtClean="0"/>
              <a:t>2019/3/4</a:t>
            </a:fld>
            <a:endParaRPr lang="zh-CN" altLang="en-US" dirty="0"/>
          </a:p>
        </p:txBody>
      </p:sp>
      <p:sp>
        <p:nvSpPr>
          <p:cNvPr id="10" name="页脚占位符 4"/>
          <p:cNvSpPr>
            <a:spLocks noGrp="1"/>
          </p:cNvSpPr>
          <p:nvPr>
            <p:ph type="ftr" sz="quarter" idx="3"/>
          </p:nvPr>
        </p:nvSpPr>
        <p:spPr>
          <a:xfrm>
            <a:off x="3028950" y="6356350"/>
            <a:ext cx="30861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endParaRPr lang="zh-CN" altLang="en-US"/>
          </a:p>
        </p:txBody>
      </p:sp>
      <p:sp>
        <p:nvSpPr>
          <p:cNvPr id="11" name="灯片编号占位符 5"/>
          <p:cNvSpPr>
            <a:spLocks noGrp="1"/>
          </p:cNvSpPr>
          <p:nvPr>
            <p:ph type="sldNum" sz="quarter" idx="4"/>
          </p:nvPr>
        </p:nvSpPr>
        <p:spPr>
          <a:xfrm>
            <a:off x="6457950" y="6356350"/>
            <a:ext cx="20574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fld id="{565CE74E-AB26-4998-AD42-012C4C1AD076}" type="slidenum">
              <a:rPr lang="zh-CN" altLang="en-US" smtClean="0"/>
              <a:t>‹#›</a:t>
            </a:fld>
            <a:endParaRPr lang="zh-CN" altLang="en-US"/>
          </a:p>
        </p:txBody>
      </p:sp>
      <p:sp>
        <p:nvSpPr>
          <p:cNvPr id="2" name="KSO_TEMPLATE" hidden="1"/>
          <p:cNvSpPr/>
          <p:nvPr userDrawn="1">
            <p:custDataLst>
              <p:tags r:id="rId15"/>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图片 1025"/>
          <p:cNvPicPr>
            <a:picLocks noChangeAspect="1"/>
          </p:cNvPicPr>
          <p:nvPr userDrawn="1"/>
        </p:nvPicPr>
        <p:blipFill>
          <a:blip r:embed="rId16"/>
          <a:stretch>
            <a:fillRect/>
          </a:stretch>
        </p:blipFill>
        <p:spPr>
          <a:xfrm>
            <a:off x="250825" y="150813"/>
            <a:ext cx="1571625" cy="600075"/>
          </a:xfrm>
          <a:prstGeom prst="rect">
            <a:avLst/>
          </a:prstGeom>
          <a:noFill/>
          <a:ln w="9525">
            <a:noFill/>
          </a:ln>
        </p:spPr>
      </p:pic>
      <p:pic>
        <p:nvPicPr>
          <p:cNvPr id="1027" name="图片 1027"/>
          <p:cNvPicPr>
            <a:picLocks noChangeAspect="1"/>
          </p:cNvPicPr>
          <p:nvPr userDrawn="1"/>
        </p:nvPicPr>
        <p:blipFill>
          <a:blip r:embed="rId17"/>
          <a:stretch>
            <a:fillRect/>
          </a:stretch>
        </p:blipFill>
        <p:spPr>
          <a:xfrm>
            <a:off x="8312150" y="150813"/>
            <a:ext cx="742950" cy="647700"/>
          </a:xfrm>
          <a:prstGeom prst="rect">
            <a:avLst/>
          </a:prstGeom>
          <a:noFill/>
          <a:ln w="9525">
            <a:noFill/>
          </a:ln>
        </p:spPr>
      </p:pic>
      <p:sp>
        <p:nvSpPr>
          <p:cNvPr id="1028" name="直接连接符 1028"/>
          <p:cNvSpPr/>
          <p:nvPr userDrawn="1"/>
        </p:nvSpPr>
        <p:spPr>
          <a:xfrm>
            <a:off x="107950" y="836613"/>
            <a:ext cx="8893175" cy="0"/>
          </a:xfrm>
          <a:prstGeom prst="line">
            <a:avLst/>
          </a:prstGeom>
          <a:ln w="9525" cap="flat" cmpd="sng">
            <a:solidFill>
              <a:schemeClr val="tx1"/>
            </a:solidFill>
            <a:prstDash val="solid"/>
            <a:round/>
            <a:headEnd type="none" w="med" len="med"/>
            <a:tailEnd type="none" w="med" len="med"/>
          </a:ln>
        </p:spPr>
      </p:sp>
      <p:sp>
        <p:nvSpPr>
          <p:cNvPr id="1029" name="直接连接符 1029"/>
          <p:cNvSpPr/>
          <p:nvPr userDrawn="1"/>
        </p:nvSpPr>
        <p:spPr>
          <a:xfrm>
            <a:off x="179388" y="6381750"/>
            <a:ext cx="8893175" cy="0"/>
          </a:xfrm>
          <a:prstGeom prst="line">
            <a:avLst/>
          </a:prstGeom>
          <a:ln w="9525" cap="flat" cmpd="sng">
            <a:solidFill>
              <a:schemeClr val="tx1"/>
            </a:solidFill>
            <a:prstDash val="solid"/>
            <a:round/>
            <a:headEnd type="none" w="med" len="med"/>
            <a:tailEnd type="none" w="med" len="med"/>
          </a:ln>
        </p:spPr>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hf sldNum="0" hdr="0" ftr="0" dt="0"/>
  <p:txStyles>
    <p:titleStyle>
      <a:lvl1pPr marL="0" lvl="0" indent="0" algn="ctr" defTabSz="914400" rtl="0" eaLnBrk="1" fontAlgn="base" latinLnBrk="0" hangingPunct="1">
        <a:lnSpc>
          <a:spcPct val="100000"/>
        </a:lnSpc>
        <a:spcBef>
          <a:spcPct val="0"/>
        </a:spcBef>
        <a:spcAft>
          <a:spcPct val="0"/>
        </a:spcAft>
        <a:buClr>
          <a:srgbClr val="000000"/>
        </a:buClr>
        <a:buNone/>
        <a:defRPr sz="4400" b="0" i="0" u="none" kern="1200" baseline="0">
          <a:solidFill>
            <a:schemeClr val="tx2"/>
          </a:solidFill>
          <a:latin typeface="+mj-lt"/>
          <a:ea typeface="+mj-ea"/>
          <a:cs typeface="+mj-cs"/>
        </a:defRPr>
      </a:lvl1pPr>
    </p:titleStyle>
    <p:bodyStyle>
      <a:lvl1pPr marL="342900" lvl="0" indent="-342900" algn="l" defTabSz="914400" rtl="0" eaLnBrk="1" fontAlgn="base" latinLnBrk="0" hangingPunct="1">
        <a:lnSpc>
          <a:spcPct val="100000"/>
        </a:lnSpc>
        <a:spcBef>
          <a:spcPct val="20000"/>
        </a:spcBef>
        <a:spcAft>
          <a:spcPct val="0"/>
        </a:spcAft>
        <a:buChar char="•"/>
        <a:defRPr sz="3200" b="0" i="0" u="none" kern="1200" baseline="0">
          <a:solidFill>
            <a:schemeClr val="tx1"/>
          </a:solidFill>
          <a:latin typeface="+mn-lt"/>
          <a:ea typeface="+mn-ea"/>
          <a:cs typeface="+mn-cs"/>
        </a:defRPr>
      </a:lvl1pPr>
      <a:lvl2pPr marL="742950" lvl="1" indent="-28575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mn-lt"/>
          <a:ea typeface="+mn-ea"/>
          <a:cs typeface="+mn-cs"/>
        </a:defRPr>
      </a:lvl2pPr>
      <a:lvl3pPr marL="1143000" lvl="2" indent="-22860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mn-lt"/>
          <a:ea typeface="+mn-ea"/>
          <a:cs typeface="+mn-cs"/>
        </a:defRPr>
      </a:lvl3pPr>
      <a:lvl4pPr marL="1600200" lvl="3"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4pPr>
      <a:lvl5pPr marL="2057400" lvl="4"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p:bodyStyle>
    <p:otherStyle>
      <a:lvl1pPr marL="0" lvl="0" indent="0" algn="l" defTabSz="914400" rtl="0" eaLnBrk="1" fontAlgn="base" latinLnBrk="0" hangingPunct="1">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宋体" panose="02010600030101010101" pitchFamily="2" charset="-122"/>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image" Target="../media/image12.emf"/><Relationship Id="rId1" Type="http://schemas.openxmlformats.org/officeDocument/2006/relationships/slideLayout" Target="../slideLayouts/slideLayout13.xml"/><Relationship Id="rId4" Type="http://schemas.openxmlformats.org/officeDocument/2006/relationships/image" Target="../media/image14.emf"/></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tiff"/><Relationship Id="rId7" Type="http://schemas.openxmlformats.org/officeDocument/2006/relationships/image" Target="../media/image25.png"/><Relationship Id="rId2" Type="http://schemas.openxmlformats.org/officeDocument/2006/relationships/image" Target="../media/image20.tiff"/><Relationship Id="rId1" Type="http://schemas.openxmlformats.org/officeDocument/2006/relationships/slideLayout" Target="../slideLayouts/slideLayout13.xml"/><Relationship Id="rId6" Type="http://schemas.openxmlformats.org/officeDocument/2006/relationships/image" Target="../media/image24.jpeg"/><Relationship Id="rId5" Type="http://schemas.openxmlformats.org/officeDocument/2006/relationships/image" Target="../media/image23.tiff"/><Relationship Id="rId4" Type="http://schemas.openxmlformats.org/officeDocument/2006/relationships/image" Target="../media/image22.tiff"/></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13.xml"/><Relationship Id="rId1" Type="http://schemas.openxmlformats.org/officeDocument/2006/relationships/tags" Target="../tags/tag4.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3.xml"/><Relationship Id="rId6" Type="http://schemas.openxmlformats.org/officeDocument/2006/relationships/image" Target="../media/image32.emf"/><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8" Type="http://schemas.openxmlformats.org/officeDocument/2006/relationships/oleObject" Target="../embeddings/oleObject1.bin"/><Relationship Id="rId13" Type="http://schemas.openxmlformats.org/officeDocument/2006/relationships/image" Target="../media/image40.wmf"/><Relationship Id="rId3" Type="http://schemas.openxmlformats.org/officeDocument/2006/relationships/image" Target="../media/image42.png"/><Relationship Id="rId7" Type="http://schemas.openxmlformats.org/officeDocument/2006/relationships/image" Target="../media/image46.png"/><Relationship Id="rId12" Type="http://schemas.openxmlformats.org/officeDocument/2006/relationships/oleObject" Target="../embeddings/oleObject3.bin"/><Relationship Id="rId2" Type="http://schemas.openxmlformats.org/officeDocument/2006/relationships/slideLayout" Target="../slideLayouts/slideLayout13.xml"/><Relationship Id="rId16" Type="http://schemas.openxmlformats.org/officeDocument/2006/relationships/image" Target="../media/image47.png"/><Relationship Id="rId1" Type="http://schemas.openxmlformats.org/officeDocument/2006/relationships/vmlDrawing" Target="../drawings/vmlDrawing1.vml"/><Relationship Id="rId6" Type="http://schemas.openxmlformats.org/officeDocument/2006/relationships/image" Target="../media/image45.png"/><Relationship Id="rId11" Type="http://schemas.openxmlformats.org/officeDocument/2006/relationships/image" Target="../media/image39.wmf"/><Relationship Id="rId5" Type="http://schemas.openxmlformats.org/officeDocument/2006/relationships/image" Target="../media/image44.emf"/><Relationship Id="rId15" Type="http://schemas.openxmlformats.org/officeDocument/2006/relationships/image" Target="../media/image41.wmf"/><Relationship Id="rId10" Type="http://schemas.openxmlformats.org/officeDocument/2006/relationships/oleObject" Target="../embeddings/oleObject2.bin"/><Relationship Id="rId4" Type="http://schemas.openxmlformats.org/officeDocument/2006/relationships/image" Target="../media/image43.png"/><Relationship Id="rId9" Type="http://schemas.openxmlformats.org/officeDocument/2006/relationships/image" Target="../media/image38.wmf"/><Relationship Id="rId14" Type="http://schemas.openxmlformats.org/officeDocument/2006/relationships/oleObject" Target="../embeddings/oleObject4.bin"/></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image" Target="../media/image51.png"/><Relationship Id="rId7" Type="http://schemas.openxmlformats.org/officeDocument/2006/relationships/image" Target="../media/image53.png"/><Relationship Id="rId2" Type="http://schemas.openxmlformats.org/officeDocument/2006/relationships/slideLayout" Target="../slideLayouts/slideLayout18.xml"/><Relationship Id="rId1" Type="http://schemas.openxmlformats.org/officeDocument/2006/relationships/vmlDrawing" Target="../drawings/vmlDrawing2.vml"/><Relationship Id="rId6" Type="http://schemas.openxmlformats.org/officeDocument/2006/relationships/image" Target="../media/image52.png"/><Relationship Id="rId5" Type="http://schemas.openxmlformats.org/officeDocument/2006/relationships/image" Target="../media/image50.png"/><Relationship Id="rId4" Type="http://schemas.openxmlformats.org/officeDocument/2006/relationships/oleObject" Target="../embeddings/oleObject5.bin"/></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image" Target="../media/image55.emf"/><Relationship Id="rId1" Type="http://schemas.openxmlformats.org/officeDocument/2006/relationships/slideLayout" Target="../slideLayouts/slideLayout18.xml"/><Relationship Id="rId4" Type="http://schemas.openxmlformats.org/officeDocument/2006/relationships/image" Target="../media/image57.emf"/></Relationships>
</file>

<file path=ppt/slides/_rels/slide21.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59.png"/><Relationship Id="rId7" Type="http://schemas.openxmlformats.org/officeDocument/2006/relationships/image" Target="../media/image63.png"/><Relationship Id="rId2" Type="http://schemas.openxmlformats.org/officeDocument/2006/relationships/image" Target="../media/image58.png"/><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12.xml"/><Relationship Id="rId5" Type="http://schemas.openxmlformats.org/officeDocument/2006/relationships/image" Target="../media/image68.jpeg"/><Relationship Id="rId4" Type="http://schemas.openxmlformats.org/officeDocument/2006/relationships/image" Target="../media/image67.jpeg"/></Relationships>
</file>

<file path=ppt/slides/_rels/slide23.xml.rels><?xml version="1.0" encoding="UTF-8" standalone="yes"?>
<Relationships xmlns="http://schemas.openxmlformats.org/package/2006/relationships"><Relationship Id="rId8" Type="http://schemas.openxmlformats.org/officeDocument/2006/relationships/image" Target="../media/image74.png"/><Relationship Id="rId3" Type="http://schemas.microsoft.com/office/2007/relationships/hdphoto" Target="../media/hdphoto1.wdp"/><Relationship Id="rId7" Type="http://schemas.openxmlformats.org/officeDocument/2006/relationships/image" Target="../media/image73.png"/><Relationship Id="rId2" Type="http://schemas.openxmlformats.org/officeDocument/2006/relationships/image" Target="../media/image69.jpeg"/><Relationship Id="rId1" Type="http://schemas.openxmlformats.org/officeDocument/2006/relationships/slideLayout" Target="../slideLayouts/slideLayout18.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s>
</file>

<file path=ppt/slides/_rels/slide2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g"/><Relationship Id="rId1" Type="http://schemas.openxmlformats.org/officeDocument/2006/relationships/slideLayout" Target="../slideLayouts/slideLayout13.xml"/><Relationship Id="rId6" Type="http://schemas.openxmlformats.org/officeDocument/2006/relationships/image" Target="../media/image79.png"/><Relationship Id="rId5" Type="http://schemas.openxmlformats.org/officeDocument/2006/relationships/image" Target="../media/image78.jpeg"/><Relationship Id="rId4" Type="http://schemas.openxmlformats.org/officeDocument/2006/relationships/image" Target="../media/image77.jpeg"/></Relationships>
</file>

<file path=ppt/slides/_rels/slide2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13.xml"/><Relationship Id="rId4" Type="http://schemas.openxmlformats.org/officeDocument/2006/relationships/image" Target="../media/image82.jpeg"/></Relationships>
</file>

<file path=ppt/slides/_rels/slide26.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3.xml"/><Relationship Id="rId4" Type="http://schemas.openxmlformats.org/officeDocument/2006/relationships/image" Target="../media/image87.png"/></Relationships>
</file>

<file path=ppt/slides/_rels/slide28.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13.xml"/><Relationship Id="rId6" Type="http://schemas.openxmlformats.org/officeDocument/2006/relationships/image" Target="../media/image92.png"/><Relationship Id="rId5" Type="http://schemas.openxmlformats.org/officeDocument/2006/relationships/image" Target="../media/image91.emf"/><Relationship Id="rId4" Type="http://schemas.openxmlformats.org/officeDocument/2006/relationships/image" Target="../media/image90.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9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3.xml"/><Relationship Id="rId5" Type="http://schemas.openxmlformats.org/officeDocument/2006/relationships/image" Target="../media/image7.jpe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Slide Number Placeholder 3"/>
          <p:cNvSpPr>
            <a:spLocks noGrp="1"/>
          </p:cNvSpPr>
          <p:nvPr>
            <p:ph type="sldNum" sz="quarter" idx="10"/>
          </p:nvPr>
        </p:nvSpPr>
        <p:spPr>
          <a:noFill/>
        </p:spPr>
        <p:txBody>
          <a:bodyPr/>
          <a:lstStyle/>
          <a:p>
            <a:fld id="{7C66A421-960F-40DF-BDE6-CED4FB09D906}" type="slidenum">
              <a:rPr lang="en-US" smtClean="0"/>
              <a:t>1</a:t>
            </a:fld>
            <a:endParaRPr lang="en-US"/>
          </a:p>
        </p:txBody>
      </p:sp>
      <p:sp>
        <p:nvSpPr>
          <p:cNvPr id="2051" name="Rectangle 2"/>
          <p:cNvSpPr>
            <a:spLocks noGrp="1" noChangeArrowheads="1"/>
          </p:cNvSpPr>
          <p:nvPr>
            <p:ph type="ctrTitle"/>
          </p:nvPr>
        </p:nvSpPr>
        <p:spPr bwMode="auto">
          <a:xfrm>
            <a:off x="668338" y="1727200"/>
            <a:ext cx="7772400" cy="1659812"/>
          </a:xfrm>
          <a:noFill/>
          <a:ln>
            <a:miter lim="800000"/>
          </a:ln>
        </p:spPr>
        <p:txBody>
          <a:bodyPr vert="horz" wrap="square" lIns="91440" tIns="45720" rIns="91440" bIns="45720" numCol="1" anchor="t" anchorCtr="0" compatLnSpc="1"/>
          <a:lstStyle/>
          <a:p>
            <a:pPr eaLnBrk="1" hangingPunct="1"/>
            <a:r>
              <a:rPr lang="en-IE" sz="4000" b="1" dirty="0">
                <a:solidFill>
                  <a:srgbClr val="FF0000"/>
                </a:solidFill>
              </a:rPr>
              <a:t/>
            </a:r>
            <a:br>
              <a:rPr lang="en-IE" sz="4000" b="1" dirty="0">
                <a:solidFill>
                  <a:srgbClr val="FF0000"/>
                </a:solidFill>
              </a:rPr>
            </a:br>
            <a:r>
              <a:rPr lang="en-US" altLang="en-IE" sz="4000" b="1" dirty="0">
                <a:solidFill>
                  <a:srgbClr val="0000FF"/>
                </a:solidFill>
              </a:rPr>
              <a:t>C</a:t>
            </a:r>
            <a:r>
              <a:rPr lang="en-IE" sz="4000" b="1" dirty="0">
                <a:solidFill>
                  <a:srgbClr val="0000FF"/>
                </a:solidFill>
              </a:rPr>
              <a:t>MA Agency Report 201</a:t>
            </a:r>
            <a:r>
              <a:rPr lang="en-US" altLang="en-IE" sz="4000" b="1" dirty="0">
                <a:solidFill>
                  <a:srgbClr val="0000FF"/>
                </a:solidFill>
              </a:rPr>
              <a:t>9</a:t>
            </a:r>
            <a:r>
              <a:rPr lang="en-IE" sz="4000" b="1" dirty="0">
                <a:solidFill>
                  <a:srgbClr val="0000FF"/>
                </a:solidFill>
              </a:rPr>
              <a:t> </a:t>
            </a:r>
            <a:br>
              <a:rPr lang="en-IE" sz="4000" b="1" dirty="0">
                <a:solidFill>
                  <a:srgbClr val="0000FF"/>
                </a:solidFill>
              </a:rPr>
            </a:br>
            <a:endParaRPr lang="en-US" sz="4000" b="1" i="1" dirty="0">
              <a:solidFill>
                <a:srgbClr val="FF0000"/>
              </a:solidFill>
            </a:endParaRPr>
          </a:p>
        </p:txBody>
      </p:sp>
      <p:sp>
        <p:nvSpPr>
          <p:cNvPr id="2052" name="Rectangle 3"/>
          <p:cNvSpPr>
            <a:spLocks noGrp="1" noChangeArrowheads="1"/>
          </p:cNvSpPr>
          <p:nvPr>
            <p:ph type="subTitle" idx="1"/>
          </p:nvPr>
        </p:nvSpPr>
        <p:spPr>
          <a:xfrm>
            <a:off x="914400" y="3787140"/>
            <a:ext cx="7315200" cy="2212975"/>
          </a:xfrm>
        </p:spPr>
        <p:txBody>
          <a:bodyPr/>
          <a:lstStyle/>
          <a:p>
            <a:pPr eaLnBrk="1" hangingPunct="1"/>
            <a:r>
              <a:rPr lang="en-US" altLang="zh-CN" sz="2400" b="1" dirty="0">
                <a:latin typeface="微软雅黑" panose="020B0503020204020204" pitchFamily="34" charset="-122"/>
                <a:ea typeface="微软雅黑" panose="020B0503020204020204" pitchFamily="34" charset="-122"/>
              </a:rPr>
              <a:t>Xiuqing Hu, Na Xu</a:t>
            </a:r>
          </a:p>
          <a:p>
            <a:pPr eaLnBrk="1" hangingPunct="1"/>
            <a:endParaRPr lang="en-US" altLang="zh-CN" sz="2400" b="1" dirty="0">
              <a:latin typeface="微软雅黑" panose="020B0503020204020204" pitchFamily="34" charset="-122"/>
              <a:ea typeface="微软雅黑" panose="020B0503020204020204" pitchFamily="34" charset="-122"/>
            </a:endParaRPr>
          </a:p>
          <a:p>
            <a:pPr algn="ct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National Satellite Meteorological Center(NSMC), CMA</a:t>
            </a:r>
          </a:p>
          <a:p>
            <a:pPr algn="ctr"/>
            <a:endParaRPr lang="en-US" altLang="zh-CN" sz="2000" dirty="0">
              <a:latin typeface="微软雅黑" panose="020B0503020204020204" pitchFamily="34" charset="-122"/>
              <a:ea typeface="微软雅黑" panose="020B0503020204020204" pitchFamily="34" charset="-122"/>
              <a:sym typeface="微软雅黑" panose="020B0503020204020204" pitchFamily="34" charset="-122"/>
            </a:endParaRPr>
          </a:p>
          <a:p>
            <a:pPr algn="ctr">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sym typeface="微软雅黑" panose="020B0503020204020204" pitchFamily="34" charset="-122"/>
              </a:rPr>
              <a:t>2019 GSICS Annual Meeting, </a:t>
            </a:r>
            <a:r>
              <a:rPr lang="en-US" altLang="zh-CN" sz="2000" dirty="0">
                <a:latin typeface="微软雅黑" panose="020B0503020204020204" pitchFamily="34" charset="-122"/>
                <a:ea typeface="微软雅黑" panose="020B0503020204020204" pitchFamily="34" charset="-122"/>
                <a:sym typeface="+mn-ea"/>
              </a:rPr>
              <a:t>Frascati, Italy, </a:t>
            </a:r>
          </a:p>
          <a:p>
            <a:pPr algn="ctr">
              <a:buFont typeface="Arial" panose="020B0604020202020204" pitchFamily="34" charset="0"/>
              <a:buNone/>
            </a:pPr>
            <a:r>
              <a:rPr lang="en-US" altLang="zh-CN" sz="2000" dirty="0">
                <a:latin typeface="微软雅黑" panose="020B0503020204020204" pitchFamily="34" charset="-122"/>
                <a:ea typeface="微软雅黑" panose="020B0503020204020204" pitchFamily="34" charset="-122"/>
                <a:sym typeface="+mn-ea"/>
              </a:rPr>
              <a:t>04-08, March, 2019</a:t>
            </a:r>
            <a:endParaRPr lang="zh-CN" altLang="en-US" sz="2000" b="1" dirty="0">
              <a:solidFill>
                <a:srgbClr val="002060"/>
              </a:solidFill>
              <a:latin typeface="Malgun Gothic" panose="020B0503020000020004" charset="-127"/>
              <a:ea typeface="Malgun Gothic" panose="020B0503020000020004" charset="-127"/>
              <a:sym typeface="微软雅黑" panose="020B0503020204020204" pitchFamily="34" charset="-122"/>
            </a:endParaRPr>
          </a:p>
          <a:p>
            <a:pPr algn="ctr"/>
            <a:endParaRPr lang="en-US" altLang="zh-CN" sz="2000" b="1" dirty="0">
              <a:latin typeface="Times New Roman" panose="02020603050405020304" pitchFamily="18" charset="0"/>
              <a:ea typeface="宋体" panose="02010600030101010101" pitchFamily="2"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3" descr="H:\0605-spc\MW2_spc_bias_optv1p4.emf"/>
          <p:cNvPicPr>
            <a:picLocks noChangeAspect="1" noChangeArrowheads="1"/>
          </p:cNvPicPr>
          <p:nvPr/>
        </p:nvPicPr>
        <p:blipFill>
          <a:blip r:embed="rId2" cstate="print"/>
          <a:srcRect l="7060" r="8434" b="1780"/>
          <a:stretch>
            <a:fillRect/>
          </a:stretch>
        </p:blipFill>
        <p:spPr bwMode="auto">
          <a:xfrm>
            <a:off x="6111286" y="1737664"/>
            <a:ext cx="2863939" cy="2372990"/>
          </a:xfrm>
          <a:prstGeom prst="rect">
            <a:avLst/>
          </a:prstGeom>
          <a:noFill/>
        </p:spPr>
      </p:pic>
      <p:pic>
        <p:nvPicPr>
          <p:cNvPr id="9" name="Picture 2" descr="H:\0605-spc\MW1_spc_bias_optv1p4.emf"/>
          <p:cNvPicPr>
            <a:picLocks noChangeAspect="1" noChangeArrowheads="1"/>
          </p:cNvPicPr>
          <p:nvPr/>
        </p:nvPicPr>
        <p:blipFill>
          <a:blip r:embed="rId3" cstate="print"/>
          <a:srcRect l="7243" r="8250" b="1780"/>
          <a:stretch>
            <a:fillRect/>
          </a:stretch>
        </p:blipFill>
        <p:spPr bwMode="auto">
          <a:xfrm>
            <a:off x="3302940" y="1737664"/>
            <a:ext cx="2863973" cy="2372990"/>
          </a:xfrm>
          <a:prstGeom prst="rect">
            <a:avLst/>
          </a:prstGeom>
          <a:noFill/>
        </p:spPr>
      </p:pic>
      <p:graphicFrame>
        <p:nvGraphicFramePr>
          <p:cNvPr id="15" name="表格 14"/>
          <p:cNvGraphicFramePr>
            <a:graphicFrameLocks noGrp="1"/>
          </p:cNvGraphicFramePr>
          <p:nvPr>
            <p:extLst>
              <p:ext uri="{D42A27DB-BD31-4B8C-83A1-F6EECF244321}">
                <p14:modId xmlns:p14="http://schemas.microsoft.com/office/powerpoint/2010/main" val="4029504710"/>
              </p:ext>
            </p:extLst>
          </p:nvPr>
        </p:nvGraphicFramePr>
        <p:xfrm>
          <a:off x="810491" y="4643137"/>
          <a:ext cx="7848870" cy="1539240"/>
        </p:xfrm>
        <a:graphic>
          <a:graphicData uri="http://schemas.openxmlformats.org/drawingml/2006/table">
            <a:tbl>
              <a:tblPr firstRow="1" bandRow="1">
                <a:tableStyleId>{5C22544A-7EE6-4342-B048-85BDC9FD1C3A}</a:tableStyleId>
              </a:tblPr>
              <a:tblGrid>
                <a:gridCol w="1569774"/>
                <a:gridCol w="1569774"/>
                <a:gridCol w="1569774"/>
                <a:gridCol w="1569774"/>
                <a:gridCol w="1569774"/>
              </a:tblGrid>
              <a:tr h="370840">
                <a:tc>
                  <a:txBody>
                    <a:bodyPr/>
                    <a:lstStyle/>
                    <a:p>
                      <a:pPr algn="ctr"/>
                      <a:r>
                        <a:rPr lang="en-US" altLang="zh-CN" sz="1100" dirty="0" err="1" smtClean="0">
                          <a:solidFill>
                            <a:srgbClr val="0000FF"/>
                          </a:solidFill>
                          <a:latin typeface="+mj-lt"/>
                        </a:rPr>
                        <a:t>Spc</a:t>
                      </a:r>
                      <a:r>
                        <a:rPr lang="en-US" altLang="zh-CN" sz="1100" baseline="0" dirty="0" smtClean="0">
                          <a:solidFill>
                            <a:srgbClr val="0000FF"/>
                          </a:solidFill>
                          <a:latin typeface="+mj-lt"/>
                        </a:rPr>
                        <a:t> </a:t>
                      </a:r>
                      <a:r>
                        <a:rPr lang="en-US" altLang="zh-CN" sz="1100" dirty="0" smtClean="0">
                          <a:solidFill>
                            <a:srgbClr val="0000FF"/>
                          </a:solidFill>
                          <a:latin typeface="+mj-lt"/>
                        </a:rPr>
                        <a:t>Bias mean</a:t>
                      </a:r>
                      <a:r>
                        <a:rPr lang="zh-CN" altLang="en-US" sz="1100" dirty="0" smtClean="0">
                          <a:solidFill>
                            <a:srgbClr val="0000FF"/>
                          </a:solidFill>
                          <a:latin typeface="+mj-lt"/>
                        </a:rPr>
                        <a:t>（</a:t>
                      </a:r>
                      <a:r>
                        <a:rPr lang="en-US" altLang="zh-CN" sz="1100" dirty="0" err="1" smtClean="0">
                          <a:solidFill>
                            <a:srgbClr val="0000FF"/>
                          </a:solidFill>
                          <a:latin typeface="+mj-lt"/>
                        </a:rPr>
                        <a:t>ppm</a:t>
                      </a:r>
                      <a:r>
                        <a:rPr lang="zh-CN" altLang="en-US" sz="1100" dirty="0" smtClean="0">
                          <a:solidFill>
                            <a:srgbClr val="0000FF"/>
                          </a:solidFill>
                          <a:latin typeface="+mj-lt"/>
                        </a:rPr>
                        <a:t>）</a:t>
                      </a:r>
                      <a:endParaRPr lang="zh-CN" altLang="en-US" sz="1100" dirty="0">
                        <a:solidFill>
                          <a:srgbClr val="0000FF"/>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solidFill>
                            <a:srgbClr val="0000FF"/>
                          </a:solidFill>
                          <a:latin typeface="+mj-lt"/>
                        </a:rPr>
                        <a:t>FOV1</a:t>
                      </a:r>
                      <a:endParaRPr lang="zh-CN" altLang="en-US" sz="1400" dirty="0">
                        <a:solidFill>
                          <a:srgbClr val="0000FF"/>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solidFill>
                            <a:srgbClr val="0000FF"/>
                          </a:solidFill>
                          <a:latin typeface="+mj-lt"/>
                        </a:rPr>
                        <a:t>FOV2</a:t>
                      </a:r>
                      <a:endParaRPr lang="zh-CN" altLang="en-US" sz="1400" dirty="0">
                        <a:solidFill>
                          <a:srgbClr val="0000FF"/>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solidFill>
                            <a:srgbClr val="0000FF"/>
                          </a:solidFill>
                          <a:latin typeface="+mj-lt"/>
                        </a:rPr>
                        <a:t>FOV3</a:t>
                      </a:r>
                      <a:endParaRPr lang="zh-CN" altLang="en-US" sz="1400" dirty="0">
                        <a:solidFill>
                          <a:srgbClr val="0000FF"/>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solidFill>
                            <a:srgbClr val="0000FF"/>
                          </a:solidFill>
                          <a:latin typeface="+mj-lt"/>
                        </a:rPr>
                        <a:t>FOV4</a:t>
                      </a:r>
                      <a:endParaRPr lang="zh-CN" altLang="en-US" sz="1400" dirty="0">
                        <a:solidFill>
                          <a:srgbClr val="0000FF"/>
                        </a:solidFill>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altLang="zh-CN" sz="1400" dirty="0" smtClean="0">
                          <a:latin typeface="+mj-lt"/>
                        </a:rPr>
                        <a:t>LW</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-3.06</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-0.67</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1.05</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1.58</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altLang="zh-CN" sz="1400" dirty="0" smtClean="0">
                          <a:latin typeface="+mj-lt"/>
                        </a:rPr>
                        <a:t>MW</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-3.76</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-1.02</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defRPr/>
                      </a:pPr>
                      <a:r>
                        <a:rPr lang="en-US" altLang="zh-CN" sz="1400" dirty="0" smtClean="0">
                          <a:latin typeface="+mj-lt"/>
                        </a:rPr>
                        <a:t>-1.17</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-2.60</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70840">
                <a:tc>
                  <a:txBody>
                    <a:bodyPr/>
                    <a:lstStyle/>
                    <a:p>
                      <a:pPr algn="ctr"/>
                      <a:r>
                        <a:rPr lang="en-US" altLang="zh-CN" sz="1400" dirty="0" smtClean="0">
                          <a:latin typeface="+mj-lt"/>
                        </a:rPr>
                        <a:t>SW</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-1.38</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1.05</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1.61</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altLang="zh-CN" sz="1400" dirty="0" smtClean="0">
                          <a:latin typeface="+mj-lt"/>
                        </a:rPr>
                        <a:t>2.39</a:t>
                      </a:r>
                      <a:endParaRPr lang="zh-CN" altLang="en-US" sz="1400" dirty="0">
                        <a:latin typeface="+mj-lt"/>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8" name="Picture 2" descr="H:\0605-spc\LW_spc_bias_optv1p4.emf"/>
          <p:cNvPicPr>
            <a:picLocks noChangeAspect="1" noChangeArrowheads="1"/>
          </p:cNvPicPr>
          <p:nvPr/>
        </p:nvPicPr>
        <p:blipFill>
          <a:blip r:embed="rId4" cstate="print"/>
          <a:srcRect r="8250" b="1780"/>
          <a:stretch>
            <a:fillRect/>
          </a:stretch>
        </p:blipFill>
        <p:spPr bwMode="auto">
          <a:xfrm>
            <a:off x="226761" y="1737664"/>
            <a:ext cx="3109441" cy="2372990"/>
          </a:xfrm>
          <a:prstGeom prst="rect">
            <a:avLst/>
          </a:prstGeom>
          <a:noFill/>
        </p:spPr>
      </p:pic>
      <p:sp>
        <p:nvSpPr>
          <p:cNvPr id="2" name="TextBox 10"/>
          <p:cNvSpPr txBox="1"/>
          <p:nvPr/>
        </p:nvSpPr>
        <p:spPr>
          <a:xfrm>
            <a:off x="1729024" y="171588"/>
            <a:ext cx="6396303" cy="523220"/>
          </a:xfrm>
          <a:prstGeom prst="rect">
            <a:avLst/>
          </a:prstGeom>
          <a:noFill/>
        </p:spPr>
        <p:txBody>
          <a:bodyPr wrap="none" rtlCol="0">
            <a:spAutoFit/>
          </a:bodyPr>
          <a:lstStyle/>
          <a:p>
            <a:r>
              <a:rPr lang="en-US" altLang="zh-CN" sz="2800" b="1" dirty="0" smtClean="0">
                <a:solidFill>
                  <a:srgbClr val="FF00FF"/>
                </a:solidFill>
              </a:rPr>
              <a:t>Spectral bias </a:t>
            </a:r>
            <a:r>
              <a:rPr lang="en-US" altLang="zh-CN" sz="2800" b="1" dirty="0" err="1" smtClean="0">
                <a:solidFill>
                  <a:srgbClr val="FF00FF"/>
                </a:solidFill>
              </a:rPr>
              <a:t>vs</a:t>
            </a:r>
            <a:r>
              <a:rPr lang="en-US" altLang="zh-CN" sz="2800" b="1" dirty="0" smtClean="0">
                <a:solidFill>
                  <a:srgbClr val="FF00FF"/>
                </a:solidFill>
              </a:rPr>
              <a:t> LBLRTM simulation</a:t>
            </a:r>
          </a:p>
        </p:txBody>
      </p:sp>
      <p:sp>
        <p:nvSpPr>
          <p:cNvPr id="3" name="矩形 2"/>
          <p:cNvSpPr/>
          <p:nvPr/>
        </p:nvSpPr>
        <p:spPr>
          <a:xfrm>
            <a:off x="226761" y="906667"/>
            <a:ext cx="8073044" cy="830997"/>
          </a:xfrm>
          <a:prstGeom prst="rect">
            <a:avLst/>
          </a:prstGeom>
        </p:spPr>
        <p:txBody>
          <a:bodyPr wrap="none">
            <a:spAutoFit/>
          </a:bodyPr>
          <a:lstStyle/>
          <a:p>
            <a:r>
              <a:rPr lang="en-US" altLang="zh-CN" sz="2400" b="1" dirty="0" smtClean="0">
                <a:solidFill>
                  <a:schemeClr val="tx2"/>
                </a:solidFill>
              </a:rPr>
              <a:t>Spectral accuracy within 2ppm, </a:t>
            </a:r>
          </a:p>
          <a:p>
            <a:r>
              <a:rPr lang="en-US" altLang="zh-CN" sz="2400" b="1" dirty="0" smtClean="0">
                <a:solidFill>
                  <a:schemeClr val="tx2"/>
                </a:solidFill>
              </a:rPr>
              <a:t>But we also find the </a:t>
            </a:r>
            <a:r>
              <a:rPr lang="en-US" altLang="zh-CN" sz="2400" b="1" dirty="0" smtClean="0">
                <a:solidFill>
                  <a:srgbClr val="FF0000"/>
                </a:solidFill>
              </a:rPr>
              <a:t>small shift </a:t>
            </a:r>
            <a:r>
              <a:rPr lang="en-US" altLang="zh-CN" sz="2400" b="1" dirty="0" smtClean="0">
                <a:solidFill>
                  <a:schemeClr val="tx2"/>
                </a:solidFill>
              </a:rPr>
              <a:t>on orbit for long term. </a:t>
            </a:r>
            <a:endParaRPr lang="en-US" altLang="zh-CN" sz="2400" b="1" dirty="0">
              <a:solidFill>
                <a:schemeClr val="tx2"/>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灯片编号占位符 1"/>
          <p:cNvSpPr>
            <a:spLocks noGrp="1"/>
          </p:cNvSpPr>
          <p:nvPr>
            <p:ph type="sldNum" sz="quarter" idx="12"/>
          </p:nvPr>
        </p:nvSpPr>
        <p:spPr>
          <a:xfrm>
            <a:off x="6553200" y="6356350"/>
            <a:ext cx="2133600" cy="365125"/>
          </a:xfrm>
        </p:spPr>
        <p:txBody>
          <a:bodyPr/>
          <a:lstStyle/>
          <a:p>
            <a:fld id="{4C0B181F-CDAB-404C-A660-15C015D83A29}" type="slidenum">
              <a:rPr kumimoji="0" lang="en-US" smtClean="0"/>
              <a:t>11</a:t>
            </a:fld>
            <a:endParaRPr kumimoji="0" lang="en-US"/>
          </a:p>
        </p:txBody>
      </p:sp>
      <p:pic>
        <p:nvPicPr>
          <p:cNvPr id="3" name="图片 2" descr="20180422-20180526_Samples_  337_Lat_-90-90_IASI_HIRAS_Tbb"/>
          <p:cNvPicPr/>
          <p:nvPr/>
        </p:nvPicPr>
        <p:blipFill>
          <a:blip r:embed="rId2" cstate="print">
            <a:extLst>
              <a:ext uri="{28A0092B-C50C-407E-A947-70E740481C1C}">
                <a14:useLocalDpi xmlns:a14="http://schemas.microsoft.com/office/drawing/2010/main" val="0"/>
              </a:ext>
            </a:extLst>
          </a:blip>
          <a:srcRect l="-612" t="32654"/>
          <a:stretch>
            <a:fillRect/>
          </a:stretch>
        </p:blipFill>
        <p:spPr bwMode="auto">
          <a:xfrm>
            <a:off x="591239" y="846576"/>
            <a:ext cx="7529554" cy="4392170"/>
          </a:xfrm>
          <a:prstGeom prst="rect">
            <a:avLst/>
          </a:prstGeom>
          <a:noFill/>
          <a:ln>
            <a:noFill/>
          </a:ln>
        </p:spPr>
      </p:pic>
      <p:sp>
        <p:nvSpPr>
          <p:cNvPr id="4" name="TextBox 3"/>
          <p:cNvSpPr txBox="1"/>
          <p:nvPr/>
        </p:nvSpPr>
        <p:spPr>
          <a:xfrm>
            <a:off x="753834" y="5206244"/>
            <a:ext cx="8640960" cy="1200329"/>
          </a:xfrm>
          <a:prstGeom prst="rect">
            <a:avLst/>
          </a:prstGeom>
          <a:noFill/>
        </p:spPr>
        <p:txBody>
          <a:bodyPr wrap="square" rtlCol="0">
            <a:spAutoFit/>
          </a:bodyPr>
          <a:lstStyle/>
          <a:p>
            <a:pPr>
              <a:buFont typeface="Arial" panose="020B0604020202020204" pitchFamily="34" charset="0"/>
              <a:buChar char="•"/>
            </a:pPr>
            <a:r>
              <a:rPr lang="zh-CN" altLang="en-US" dirty="0" smtClean="0"/>
              <a:t>  </a:t>
            </a:r>
            <a:r>
              <a:rPr lang="en-US" altLang="zh-CN" dirty="0" smtClean="0"/>
              <a:t>Data:2018.04.22-2018.05.26</a:t>
            </a:r>
            <a:r>
              <a:rPr lang="zh-CN" altLang="en-US" dirty="0" smtClean="0"/>
              <a:t> </a:t>
            </a:r>
            <a:r>
              <a:rPr lang="en-US" altLang="zh-CN" dirty="0" smtClean="0"/>
              <a:t>17 days</a:t>
            </a:r>
          </a:p>
          <a:p>
            <a:pPr>
              <a:buFont typeface="Arial" panose="020B0604020202020204" pitchFamily="34" charset="0"/>
              <a:buChar char="•"/>
            </a:pPr>
            <a:r>
              <a:rPr lang="en-US" altLang="zh-CN" dirty="0" smtClean="0"/>
              <a:t>  LW</a:t>
            </a:r>
            <a:r>
              <a:rPr lang="zh-CN" altLang="en-US" dirty="0" smtClean="0"/>
              <a:t> </a:t>
            </a:r>
            <a:r>
              <a:rPr lang="en-US" altLang="zh-CN" dirty="0" err="1" smtClean="0"/>
              <a:t>bt</a:t>
            </a:r>
            <a:r>
              <a:rPr lang="en-US" altLang="zh-CN" dirty="0" smtClean="0"/>
              <a:t> bias better than 0.5K</a:t>
            </a:r>
            <a:r>
              <a:rPr lang="zh-CN" altLang="en-US" dirty="0" smtClean="0"/>
              <a:t>，</a:t>
            </a:r>
            <a:r>
              <a:rPr lang="en-US" altLang="zh-CN" dirty="0" smtClean="0"/>
              <a:t>MW </a:t>
            </a:r>
            <a:r>
              <a:rPr lang="en-US" altLang="zh-CN" dirty="0" err="1" smtClean="0"/>
              <a:t>bt</a:t>
            </a:r>
            <a:r>
              <a:rPr lang="en-US" altLang="zh-CN" dirty="0" smtClean="0"/>
              <a:t> bias less than 0.7K</a:t>
            </a:r>
            <a:r>
              <a:rPr lang="zh-CN" altLang="en-US" dirty="0" smtClean="0"/>
              <a:t>；</a:t>
            </a:r>
            <a:endParaRPr lang="en-US" altLang="zh-CN" dirty="0" smtClean="0"/>
          </a:p>
          <a:p>
            <a:pPr>
              <a:buFont typeface="Arial" panose="020B0604020202020204" pitchFamily="34" charset="0"/>
              <a:buChar char="•"/>
            </a:pPr>
            <a:r>
              <a:rPr lang="en-US" altLang="zh-CN" dirty="0" smtClean="0"/>
              <a:t>  LW</a:t>
            </a:r>
            <a:r>
              <a:rPr lang="zh-CN" altLang="en-US" dirty="0" smtClean="0"/>
              <a:t> </a:t>
            </a:r>
            <a:r>
              <a:rPr lang="en-US" altLang="zh-CN" dirty="0" smtClean="0"/>
              <a:t>bias std </a:t>
            </a:r>
            <a:r>
              <a:rPr lang="en-US" altLang="zh-CN" dirty="0" err="1" smtClean="0"/>
              <a:t>less</a:t>
            </a:r>
            <a:r>
              <a:rPr lang="en-US" altLang="zh-CN" dirty="0" smtClean="0"/>
              <a:t> than 0.5K</a:t>
            </a:r>
            <a:r>
              <a:rPr lang="zh-CN" altLang="en-US" dirty="0" smtClean="0"/>
              <a:t>，</a:t>
            </a:r>
            <a:r>
              <a:rPr lang="en-US" altLang="zh-CN" dirty="0" smtClean="0"/>
              <a:t> MW bias std in 0.5~1K</a:t>
            </a:r>
            <a:r>
              <a:rPr lang="zh-CN" altLang="en-US" dirty="0" smtClean="0"/>
              <a:t>，</a:t>
            </a:r>
            <a:r>
              <a:rPr lang="en-US" altLang="zh-CN" dirty="0" smtClean="0"/>
              <a:t> SW</a:t>
            </a:r>
            <a:r>
              <a:rPr lang="zh-CN" altLang="en-US" dirty="0" smtClean="0"/>
              <a:t> </a:t>
            </a:r>
            <a:r>
              <a:rPr lang="en-US" altLang="zh-CN" dirty="0" smtClean="0"/>
              <a:t>window and weak absorption region meet 0.5K </a:t>
            </a:r>
            <a:r>
              <a:rPr lang="zh-CN" altLang="en-US" dirty="0" smtClean="0"/>
              <a:t>；</a:t>
            </a:r>
            <a:endParaRPr lang="zh-CN" altLang="en-US" dirty="0"/>
          </a:p>
        </p:txBody>
      </p:sp>
      <p:sp>
        <p:nvSpPr>
          <p:cNvPr id="5" name="TextBox 10"/>
          <p:cNvSpPr txBox="1"/>
          <p:nvPr/>
        </p:nvSpPr>
        <p:spPr>
          <a:xfrm>
            <a:off x="1530901" y="160953"/>
            <a:ext cx="5429692" cy="461665"/>
          </a:xfrm>
          <a:prstGeom prst="rect">
            <a:avLst/>
          </a:prstGeom>
          <a:noFill/>
        </p:spPr>
        <p:txBody>
          <a:bodyPr wrap="none" rtlCol="0">
            <a:spAutoFit/>
          </a:bodyPr>
          <a:lstStyle/>
          <a:p>
            <a:r>
              <a:rPr lang="en-US" altLang="zh-CN" sz="2400" b="1" dirty="0" smtClean="0">
                <a:solidFill>
                  <a:schemeClr val="accent2"/>
                </a:solidFill>
              </a:rPr>
              <a:t>Calibration bias with respect to IASI</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图片 2"/>
          <p:cNvPicPr>
            <a:picLocks noChangeAspect="1"/>
          </p:cNvPicPr>
          <p:nvPr/>
        </p:nvPicPr>
        <p:blipFill>
          <a:blip r:embed="rId3"/>
          <a:srcRect r="66615"/>
          <a:stretch>
            <a:fillRect/>
          </a:stretch>
        </p:blipFill>
        <p:spPr>
          <a:xfrm>
            <a:off x="4939030" y="1176020"/>
            <a:ext cx="4133850" cy="3321050"/>
          </a:xfrm>
          <a:prstGeom prst="rect">
            <a:avLst/>
          </a:prstGeom>
          <a:noFill/>
          <a:ln w="9525">
            <a:noFill/>
          </a:ln>
        </p:spPr>
      </p:pic>
      <p:sp>
        <p:nvSpPr>
          <p:cNvPr id="48129" name="矩形 4"/>
          <p:cNvSpPr/>
          <p:nvPr/>
        </p:nvSpPr>
        <p:spPr>
          <a:xfrm>
            <a:off x="97790" y="804545"/>
            <a:ext cx="7139940" cy="521970"/>
          </a:xfrm>
          <a:prstGeom prst="rect">
            <a:avLst/>
          </a:prstGeom>
          <a:noFill/>
          <a:ln w="9525">
            <a:noFill/>
          </a:ln>
        </p:spPr>
        <p:txBody>
          <a:bodyPr wrap="square" anchor="t">
            <a:spAutoFit/>
          </a:bodyPr>
          <a:lstStyle/>
          <a:p>
            <a:r>
              <a:rPr lang="en-US" altLang="de-DE" sz="2800" b="1" dirty="0" smtClean="0">
                <a:latin typeface="Calibri" panose="020F0502020204030204" charset="0"/>
                <a:cs typeface="Calibri" panose="020F0502020204030204" charset="0"/>
                <a:sym typeface="+mn-ea"/>
              </a:rPr>
              <a:t>RSBs Integrated Vicarious calibration</a:t>
            </a:r>
            <a:endParaRPr lang="en-US" altLang="de-DE" sz="2800" b="1" dirty="0" smtClean="0">
              <a:latin typeface="Calibri" panose="020F0502020204030204" charset="0"/>
              <a:ea typeface="宋体" panose="02010600030101010101" pitchFamily="2" charset="-122"/>
              <a:cs typeface="Calibri" panose="020F0502020204030204" charset="0"/>
              <a:sym typeface="+mn-ea"/>
            </a:endParaRPr>
          </a:p>
        </p:txBody>
      </p:sp>
      <p:sp>
        <p:nvSpPr>
          <p:cNvPr id="48133" name="文本框 34"/>
          <p:cNvSpPr txBox="1"/>
          <p:nvPr/>
        </p:nvSpPr>
        <p:spPr>
          <a:xfrm>
            <a:off x="681038" y="6122988"/>
            <a:ext cx="601662" cy="584200"/>
          </a:xfrm>
          <a:prstGeom prst="rect">
            <a:avLst/>
          </a:prstGeom>
          <a:noFill/>
          <a:ln w="9525">
            <a:noFill/>
          </a:ln>
        </p:spPr>
        <p:txBody>
          <a:bodyPr wrap="none" anchor="t">
            <a:spAutoFit/>
          </a:bodyPr>
          <a:lstStyle/>
          <a:p>
            <a:pPr algn="ctr" defTabSz="914400"/>
            <a:r>
              <a:rPr lang="en-US" altLang="zh-CN" sz="1600" dirty="0">
                <a:solidFill>
                  <a:srgbClr val="000000"/>
                </a:solidFill>
                <a:latin typeface="Arial" panose="020B0604020202020204" pitchFamily="34" charset="0"/>
                <a:ea typeface="黑体" panose="02010609060101010101" pitchFamily="49" charset="-122"/>
              </a:rPr>
              <a:t>Sea</a:t>
            </a:r>
          </a:p>
          <a:p>
            <a:pPr algn="ctr" defTabSz="914400"/>
            <a:r>
              <a:rPr lang="en-US" altLang="zh-CN" sz="1600" dirty="0">
                <a:solidFill>
                  <a:srgbClr val="000000"/>
                </a:solidFill>
                <a:latin typeface="Arial" panose="020B0604020202020204" pitchFamily="34" charset="0"/>
                <a:ea typeface="黑体" panose="02010609060101010101" pitchFamily="49" charset="-122"/>
              </a:rPr>
              <a:t>&lt;5%</a:t>
            </a:r>
            <a:endParaRPr lang="zh-CN" altLang="en-US" sz="1600" dirty="0">
              <a:solidFill>
                <a:srgbClr val="000000"/>
              </a:solidFill>
              <a:latin typeface="Arial" panose="020B0604020202020204" pitchFamily="34" charset="0"/>
              <a:ea typeface="黑体" panose="02010609060101010101" pitchFamily="49" charset="-122"/>
            </a:endParaRPr>
          </a:p>
        </p:txBody>
      </p:sp>
      <p:sp>
        <p:nvSpPr>
          <p:cNvPr id="48134" name="文本框 35"/>
          <p:cNvSpPr txBox="1"/>
          <p:nvPr/>
        </p:nvSpPr>
        <p:spPr>
          <a:xfrm>
            <a:off x="2481263" y="6111875"/>
            <a:ext cx="777875" cy="584200"/>
          </a:xfrm>
          <a:prstGeom prst="rect">
            <a:avLst/>
          </a:prstGeom>
          <a:noFill/>
          <a:ln w="9525">
            <a:noFill/>
          </a:ln>
        </p:spPr>
        <p:txBody>
          <a:bodyPr wrap="none" anchor="t">
            <a:spAutoFit/>
          </a:bodyPr>
          <a:lstStyle/>
          <a:p>
            <a:pPr algn="ctr" defTabSz="914400"/>
            <a:r>
              <a:rPr lang="en-US" altLang="zh-CN" sz="1600" dirty="0">
                <a:solidFill>
                  <a:srgbClr val="000000"/>
                </a:solidFill>
                <a:latin typeface="Arial" panose="020B0604020202020204" pitchFamily="34" charset="0"/>
                <a:ea typeface="黑体" panose="02010609060101010101" pitchFamily="49" charset="-122"/>
              </a:rPr>
              <a:t>Moon</a:t>
            </a:r>
          </a:p>
          <a:p>
            <a:pPr algn="ctr" defTabSz="914400"/>
            <a:r>
              <a:rPr lang="en-US" altLang="zh-CN" sz="1600" dirty="0">
                <a:solidFill>
                  <a:srgbClr val="000000"/>
                </a:solidFill>
                <a:latin typeface="Arial" panose="020B0604020202020204" pitchFamily="34" charset="0"/>
                <a:ea typeface="黑体" panose="02010609060101010101" pitchFamily="49" charset="-122"/>
              </a:rPr>
              <a:t>5-10%</a:t>
            </a:r>
            <a:endParaRPr lang="zh-CN" altLang="en-US" sz="1600" dirty="0">
              <a:solidFill>
                <a:srgbClr val="000000"/>
              </a:solidFill>
              <a:latin typeface="Arial" panose="020B0604020202020204" pitchFamily="34" charset="0"/>
              <a:ea typeface="黑体" panose="02010609060101010101" pitchFamily="49" charset="-122"/>
            </a:endParaRPr>
          </a:p>
        </p:txBody>
      </p:sp>
      <p:sp>
        <p:nvSpPr>
          <p:cNvPr id="48135" name="文本框 36"/>
          <p:cNvSpPr txBox="1"/>
          <p:nvPr/>
        </p:nvSpPr>
        <p:spPr>
          <a:xfrm>
            <a:off x="4187825" y="6096000"/>
            <a:ext cx="890588" cy="585788"/>
          </a:xfrm>
          <a:prstGeom prst="rect">
            <a:avLst/>
          </a:prstGeom>
          <a:noFill/>
          <a:ln w="9525">
            <a:noFill/>
          </a:ln>
        </p:spPr>
        <p:txBody>
          <a:bodyPr wrap="none" anchor="t">
            <a:spAutoFit/>
          </a:bodyPr>
          <a:lstStyle/>
          <a:p>
            <a:pPr algn="ctr" defTabSz="914400"/>
            <a:r>
              <a:rPr lang="en-US" altLang="zh-CN" sz="1600" dirty="0">
                <a:solidFill>
                  <a:srgbClr val="000000"/>
                </a:solidFill>
                <a:latin typeface="Arial" panose="020B0604020202020204" pitchFamily="34" charset="0"/>
                <a:ea typeface="黑体" panose="02010609060101010101" pitchFamily="49" charset="-122"/>
              </a:rPr>
              <a:t>Desert</a:t>
            </a:r>
          </a:p>
          <a:p>
            <a:pPr algn="ctr" defTabSz="914400"/>
            <a:r>
              <a:rPr lang="en-US" altLang="zh-CN" sz="1600" dirty="0">
                <a:solidFill>
                  <a:srgbClr val="000000"/>
                </a:solidFill>
                <a:latin typeface="Arial" panose="020B0604020202020204" pitchFamily="34" charset="0"/>
                <a:ea typeface="黑体" panose="02010609060101010101" pitchFamily="49" charset="-122"/>
              </a:rPr>
              <a:t>20-30%</a:t>
            </a:r>
            <a:endParaRPr lang="zh-CN" altLang="en-US" sz="1600" dirty="0">
              <a:solidFill>
                <a:srgbClr val="000000"/>
              </a:solidFill>
              <a:latin typeface="Arial" panose="020B0604020202020204" pitchFamily="34" charset="0"/>
              <a:ea typeface="黑体" panose="02010609060101010101" pitchFamily="49" charset="-122"/>
            </a:endParaRPr>
          </a:p>
        </p:txBody>
      </p:sp>
      <p:sp>
        <p:nvSpPr>
          <p:cNvPr id="48136" name="文本框 37"/>
          <p:cNvSpPr txBox="1"/>
          <p:nvPr/>
        </p:nvSpPr>
        <p:spPr>
          <a:xfrm>
            <a:off x="6126163" y="6100763"/>
            <a:ext cx="1017587" cy="585787"/>
          </a:xfrm>
          <a:prstGeom prst="rect">
            <a:avLst/>
          </a:prstGeom>
          <a:noFill/>
          <a:ln w="9525">
            <a:noFill/>
          </a:ln>
        </p:spPr>
        <p:txBody>
          <a:bodyPr wrap="none" anchor="t">
            <a:spAutoFit/>
          </a:bodyPr>
          <a:lstStyle/>
          <a:p>
            <a:pPr algn="ctr" defTabSz="914400"/>
            <a:r>
              <a:rPr lang="en-US" altLang="zh-CN" sz="1600" dirty="0">
                <a:solidFill>
                  <a:srgbClr val="000000"/>
                </a:solidFill>
                <a:latin typeface="Arial" panose="020B0604020202020204" pitchFamily="34" charset="0"/>
                <a:ea typeface="黑体" panose="02010609060101010101" pitchFamily="49" charset="-122"/>
              </a:rPr>
              <a:t>Ice sheet</a:t>
            </a:r>
          </a:p>
          <a:p>
            <a:pPr algn="ctr" defTabSz="914400"/>
            <a:r>
              <a:rPr lang="en-US" altLang="zh-CN" sz="1600" dirty="0">
                <a:solidFill>
                  <a:srgbClr val="000000"/>
                </a:solidFill>
                <a:latin typeface="Arial" panose="020B0604020202020204" pitchFamily="34" charset="0"/>
                <a:ea typeface="黑体" panose="02010609060101010101" pitchFamily="49" charset="-122"/>
              </a:rPr>
              <a:t>50-80%</a:t>
            </a:r>
            <a:endParaRPr lang="zh-CN" altLang="en-US" sz="1600" dirty="0">
              <a:solidFill>
                <a:srgbClr val="000000"/>
              </a:solidFill>
              <a:latin typeface="Arial" panose="020B0604020202020204" pitchFamily="34" charset="0"/>
              <a:ea typeface="黑体" panose="02010609060101010101" pitchFamily="49" charset="-122"/>
            </a:endParaRPr>
          </a:p>
        </p:txBody>
      </p:sp>
      <p:sp>
        <p:nvSpPr>
          <p:cNvPr id="48137" name="文本框 38"/>
          <p:cNvSpPr txBox="1"/>
          <p:nvPr/>
        </p:nvSpPr>
        <p:spPr>
          <a:xfrm>
            <a:off x="7837488" y="6073775"/>
            <a:ext cx="714375" cy="585788"/>
          </a:xfrm>
          <a:prstGeom prst="rect">
            <a:avLst/>
          </a:prstGeom>
          <a:noFill/>
          <a:ln w="9525">
            <a:noFill/>
          </a:ln>
        </p:spPr>
        <p:txBody>
          <a:bodyPr wrap="none" anchor="t">
            <a:spAutoFit/>
          </a:bodyPr>
          <a:lstStyle/>
          <a:p>
            <a:pPr algn="ctr" defTabSz="914400"/>
            <a:r>
              <a:rPr lang="en-US" altLang="zh-CN" sz="1600" dirty="0">
                <a:solidFill>
                  <a:srgbClr val="000000"/>
                </a:solidFill>
                <a:latin typeface="Arial" panose="020B0604020202020204" pitchFamily="34" charset="0"/>
                <a:ea typeface="黑体" panose="02010609060101010101" pitchFamily="49" charset="-122"/>
              </a:rPr>
              <a:t>DCC</a:t>
            </a:r>
          </a:p>
          <a:p>
            <a:pPr algn="ctr" defTabSz="914400"/>
            <a:r>
              <a:rPr lang="en-US" altLang="zh-CN" sz="1600" dirty="0">
                <a:solidFill>
                  <a:srgbClr val="000000"/>
                </a:solidFill>
                <a:latin typeface="Arial" panose="020B0604020202020204" pitchFamily="34" charset="0"/>
                <a:ea typeface="黑体" panose="02010609060101010101" pitchFamily="49" charset="-122"/>
              </a:rPr>
              <a:t>&gt;90%</a:t>
            </a:r>
            <a:endParaRPr lang="zh-CN" altLang="en-US" sz="1600" dirty="0">
              <a:solidFill>
                <a:srgbClr val="000000"/>
              </a:solidFill>
              <a:latin typeface="Arial" panose="020B0604020202020204" pitchFamily="34" charset="0"/>
              <a:ea typeface="黑体" panose="02010609060101010101" pitchFamily="49" charset="-122"/>
            </a:endParaRPr>
          </a:p>
        </p:txBody>
      </p:sp>
      <p:grpSp>
        <p:nvGrpSpPr>
          <p:cNvPr id="48138" name="组合 2"/>
          <p:cNvGrpSpPr/>
          <p:nvPr/>
        </p:nvGrpSpPr>
        <p:grpSpPr>
          <a:xfrm>
            <a:off x="220663" y="4791075"/>
            <a:ext cx="8851900" cy="1417638"/>
            <a:chOff x="228438" y="5020260"/>
            <a:chExt cx="9702166" cy="1361302"/>
          </a:xfrm>
        </p:grpSpPr>
        <p:pic>
          <p:nvPicPr>
            <p:cNvPr id="48139" name="图片 30"/>
            <p:cNvPicPr>
              <a:picLocks noChangeAspect="1"/>
            </p:cNvPicPr>
            <p:nvPr/>
          </p:nvPicPr>
          <p:blipFill>
            <a:blip r:embed="rId4"/>
            <a:srcRect l="17453" t="12421" r="66408" b="9003"/>
            <a:stretch>
              <a:fillRect/>
            </a:stretch>
          </p:blipFill>
          <p:spPr>
            <a:xfrm>
              <a:off x="4114786" y="5040541"/>
              <a:ext cx="1816677" cy="1305405"/>
            </a:xfrm>
            <a:prstGeom prst="rect">
              <a:avLst/>
            </a:prstGeom>
            <a:noFill/>
            <a:ln w="9525">
              <a:noFill/>
            </a:ln>
          </p:spPr>
        </p:pic>
        <p:pic>
          <p:nvPicPr>
            <p:cNvPr id="48140" name="图片 4" descr="file3"/>
            <p:cNvPicPr>
              <a:picLocks noChangeAspect="1"/>
            </p:cNvPicPr>
            <p:nvPr/>
          </p:nvPicPr>
          <p:blipFill>
            <a:blip r:embed="rId5"/>
            <a:srcRect l="11610" t="17188" b="15929"/>
            <a:stretch>
              <a:fillRect/>
            </a:stretch>
          </p:blipFill>
          <p:spPr>
            <a:xfrm>
              <a:off x="2212724" y="5020260"/>
              <a:ext cx="1798997" cy="1361302"/>
            </a:xfrm>
            <a:prstGeom prst="rect">
              <a:avLst/>
            </a:prstGeom>
            <a:noFill/>
            <a:ln w="28575">
              <a:noFill/>
            </a:ln>
          </p:spPr>
        </p:pic>
        <p:pic>
          <p:nvPicPr>
            <p:cNvPr id="48141" name="图片 32"/>
            <p:cNvPicPr>
              <a:picLocks noChangeAspect="1"/>
            </p:cNvPicPr>
            <p:nvPr/>
          </p:nvPicPr>
          <p:blipFill>
            <a:blip r:embed="rId4"/>
            <a:srcRect l="50270" t="15582" r="34352" b="7890"/>
            <a:stretch>
              <a:fillRect/>
            </a:stretch>
          </p:blipFill>
          <p:spPr>
            <a:xfrm>
              <a:off x="8078050" y="5040541"/>
              <a:ext cx="1852554" cy="1296031"/>
            </a:xfrm>
            <a:prstGeom prst="rect">
              <a:avLst/>
            </a:prstGeom>
            <a:noFill/>
            <a:ln w="9525">
              <a:noFill/>
            </a:ln>
          </p:spPr>
        </p:pic>
        <p:pic>
          <p:nvPicPr>
            <p:cNvPr id="48142" name="图片 33"/>
            <p:cNvPicPr>
              <a:picLocks noChangeAspect="1"/>
            </p:cNvPicPr>
            <p:nvPr/>
          </p:nvPicPr>
          <p:blipFill>
            <a:blip r:embed="rId4"/>
            <a:srcRect l="82481" t="12944" r="1379" b="10530"/>
            <a:stretch>
              <a:fillRect/>
            </a:stretch>
          </p:blipFill>
          <p:spPr>
            <a:xfrm>
              <a:off x="6063314" y="5040541"/>
              <a:ext cx="1856265" cy="1298327"/>
            </a:xfrm>
            <a:prstGeom prst="rect">
              <a:avLst/>
            </a:prstGeom>
            <a:noFill/>
            <a:ln w="9525">
              <a:noFill/>
            </a:ln>
          </p:spPr>
        </p:pic>
        <p:pic>
          <p:nvPicPr>
            <p:cNvPr id="48143" name="图片 39"/>
            <p:cNvPicPr>
              <a:picLocks noChangeAspect="1"/>
            </p:cNvPicPr>
            <p:nvPr/>
          </p:nvPicPr>
          <p:blipFill>
            <a:blip r:embed="rId6"/>
            <a:srcRect t="9264"/>
            <a:stretch>
              <a:fillRect/>
            </a:stretch>
          </p:blipFill>
          <p:spPr>
            <a:xfrm>
              <a:off x="228438" y="5020260"/>
              <a:ext cx="1860047" cy="1361302"/>
            </a:xfrm>
            <a:prstGeom prst="rect">
              <a:avLst/>
            </a:prstGeom>
            <a:noFill/>
            <a:ln w="9525">
              <a:noFill/>
            </a:ln>
          </p:spPr>
        </p:pic>
      </p:grpSp>
      <p:sp>
        <p:nvSpPr>
          <p:cNvPr id="52" name="下箭头 5"/>
          <p:cNvSpPr/>
          <p:nvPr/>
        </p:nvSpPr>
        <p:spPr>
          <a:xfrm rot="16200000">
            <a:off x="4456906" y="2332831"/>
            <a:ext cx="233363" cy="8705850"/>
          </a:xfrm>
          <a:prstGeom prst="downArrow">
            <a:avLst>
              <a:gd name="adj1" fmla="val 50000"/>
              <a:gd name="adj2" fmla="val 88938"/>
            </a:avLst>
          </a:prstGeom>
          <a:gradFill rotWithShape="1">
            <a:gsLst>
              <a:gs pos="0">
                <a:srgbClr val="4F81BD">
                  <a:tint val="50000"/>
                  <a:satMod val="300000"/>
                </a:srgbClr>
              </a:gs>
              <a:gs pos="35000">
                <a:srgbClr val="4F81BD">
                  <a:tint val="37000"/>
                  <a:satMod val="300000"/>
                </a:srgbClr>
              </a:gs>
              <a:gs pos="100000">
                <a:srgbClr val="4F81BD">
                  <a:tint val="15000"/>
                  <a:satMod val="350000"/>
                </a:srgbClr>
              </a:gs>
            </a:gsLst>
            <a:lin ang="16200000" scaled="1"/>
          </a:gradFill>
          <a:ln w="9525" cap="flat" cmpd="sng" algn="ctr">
            <a:solidFill>
              <a:srgbClr val="4F81BD">
                <a:shade val="95000"/>
                <a:satMod val="105000"/>
              </a:srgbClr>
            </a:solidFill>
            <a:prstDash val="solid"/>
          </a:ln>
          <a:effectLst>
            <a:outerShdw blurRad="40000" dist="20000" dir="5400000" rotWithShape="0">
              <a:srgbClr val="000000">
                <a:alpha val="38000"/>
              </a:srgbClr>
            </a:outerShdw>
          </a:effectLst>
        </p:spPr>
        <p:txBody>
          <a:bodyPr wrap="square" rtlCol="0" anchor="ctr">
            <a:noAutofit/>
          </a:bodyPr>
          <a:lstStyle/>
          <a:p>
            <a:pPr marL="0" marR="0" lvl="0" indent="0" algn="ctr" defTabSz="914400" rtl="0" eaLnBrk="1" fontAlgn="auto" latinLnBrk="0" hangingPunct="1">
              <a:lnSpc>
                <a:spcPct val="110000"/>
              </a:lnSpc>
              <a:spcBef>
                <a:spcPts val="0"/>
              </a:spcBef>
              <a:spcAft>
                <a:spcPts val="0"/>
              </a:spcAft>
              <a:buClrTx/>
              <a:buSzTx/>
              <a:buFontTx/>
              <a:buNone/>
              <a:defRPr/>
            </a:pPr>
            <a:endParaRPr kumimoji="0" lang="zh-CN" altLang="en-US" sz="2400" b="1" i="0" u="none" strike="noStrike" kern="0" cap="none" spc="0" normalizeH="0" baseline="0" noProof="0" dirty="0">
              <a:ln>
                <a:noFill/>
              </a:ln>
              <a:solidFill>
                <a:prstClr val="black"/>
              </a:solidFill>
              <a:effectLst/>
              <a:uLnTx/>
              <a:uFillTx/>
              <a:latin typeface="黑体" panose="02010609060101010101" pitchFamily="49" charset="-122"/>
              <a:ea typeface="宋体" panose="02010600030101010101" pitchFamily="2" charset="-122"/>
              <a:cs typeface="+mn-cs"/>
            </a:endParaRPr>
          </a:p>
        </p:txBody>
      </p:sp>
      <p:sp>
        <p:nvSpPr>
          <p:cNvPr id="48152" name="文本框 52"/>
          <p:cNvSpPr txBox="1"/>
          <p:nvPr/>
        </p:nvSpPr>
        <p:spPr>
          <a:xfrm>
            <a:off x="3417888" y="6526213"/>
            <a:ext cx="1031875" cy="276225"/>
          </a:xfrm>
          <a:prstGeom prst="rect">
            <a:avLst/>
          </a:prstGeom>
          <a:noFill/>
          <a:ln w="9525">
            <a:noFill/>
          </a:ln>
        </p:spPr>
        <p:txBody>
          <a:bodyPr anchor="t">
            <a:spAutoFit/>
          </a:bodyPr>
          <a:lstStyle/>
          <a:p>
            <a:pPr algn="ctr" defTabSz="914400"/>
            <a:r>
              <a:rPr lang="en-US" altLang="zh-CN" sz="1200" b="1" dirty="0">
                <a:solidFill>
                  <a:srgbClr val="000000"/>
                </a:solidFill>
                <a:latin typeface="Arial" panose="020B0604020202020204" pitchFamily="34" charset="0"/>
              </a:rPr>
              <a:t>Radiance</a:t>
            </a:r>
            <a:endParaRPr lang="zh-CN" altLang="en-US" sz="1200" b="1" dirty="0">
              <a:solidFill>
                <a:srgbClr val="000000"/>
              </a:solidFill>
              <a:latin typeface="Arial" panose="020B0604020202020204" pitchFamily="34" charset="0"/>
              <a:ea typeface="宋体" panose="02010600030101010101" pitchFamily="2" charset="-122"/>
            </a:endParaRPr>
          </a:p>
        </p:txBody>
      </p:sp>
      <p:cxnSp>
        <p:nvCxnSpPr>
          <p:cNvPr id="48153" name="直接箭头连接符 45"/>
          <p:cNvCxnSpPr>
            <a:endCxn id="2" idx="3"/>
          </p:cNvCxnSpPr>
          <p:nvPr/>
        </p:nvCxnSpPr>
        <p:spPr>
          <a:xfrm flipV="1">
            <a:off x="7978775" y="2205990"/>
            <a:ext cx="570230" cy="2555875"/>
          </a:xfrm>
          <a:prstGeom prst="straightConnector1">
            <a:avLst/>
          </a:prstGeom>
          <a:ln w="19050" cap="flat" cmpd="sng">
            <a:solidFill>
              <a:srgbClr val="0000FF"/>
            </a:solidFill>
            <a:prstDash val="dash"/>
            <a:round/>
            <a:headEnd type="none" w="med" len="med"/>
            <a:tailEnd type="triangle" w="med" len="med"/>
          </a:ln>
        </p:spPr>
      </p:cxnSp>
      <p:cxnSp>
        <p:nvCxnSpPr>
          <p:cNvPr id="48154" name="直接箭头连接符 44"/>
          <p:cNvCxnSpPr/>
          <p:nvPr/>
        </p:nvCxnSpPr>
        <p:spPr>
          <a:xfrm flipV="1">
            <a:off x="6583045" y="2981325"/>
            <a:ext cx="846455" cy="1780540"/>
          </a:xfrm>
          <a:prstGeom prst="straightConnector1">
            <a:avLst/>
          </a:prstGeom>
          <a:ln w="19050" cap="flat" cmpd="sng">
            <a:solidFill>
              <a:srgbClr val="0000FF"/>
            </a:solidFill>
            <a:prstDash val="dash"/>
            <a:round/>
            <a:headEnd type="none" w="med" len="med"/>
            <a:tailEnd type="triangle" w="med" len="med"/>
          </a:ln>
        </p:spPr>
      </p:cxnSp>
      <p:cxnSp>
        <p:nvCxnSpPr>
          <p:cNvPr id="48155" name="直接箭头连接符 43"/>
          <p:cNvCxnSpPr/>
          <p:nvPr/>
        </p:nvCxnSpPr>
        <p:spPr>
          <a:xfrm flipV="1">
            <a:off x="5314950" y="3387725"/>
            <a:ext cx="1584325" cy="1409065"/>
          </a:xfrm>
          <a:prstGeom prst="straightConnector1">
            <a:avLst/>
          </a:prstGeom>
          <a:ln w="19050" cap="flat" cmpd="sng">
            <a:solidFill>
              <a:srgbClr val="0000FF"/>
            </a:solidFill>
            <a:prstDash val="dash"/>
            <a:round/>
            <a:headEnd type="none" w="med" len="med"/>
            <a:tailEnd type="triangle" w="med" len="med"/>
          </a:ln>
        </p:spPr>
      </p:cxnSp>
      <p:cxnSp>
        <p:nvCxnSpPr>
          <p:cNvPr id="48156" name="直接箭头连接符 42"/>
          <p:cNvCxnSpPr>
            <a:stCxn id="48140" idx="0"/>
            <a:endCxn id="5" idx="1"/>
          </p:cNvCxnSpPr>
          <p:nvPr/>
        </p:nvCxnSpPr>
        <p:spPr>
          <a:xfrm flipV="1">
            <a:off x="2852420" y="3756025"/>
            <a:ext cx="3217545" cy="1035050"/>
          </a:xfrm>
          <a:prstGeom prst="straightConnector1">
            <a:avLst/>
          </a:prstGeom>
          <a:ln w="19050" cap="flat" cmpd="sng">
            <a:solidFill>
              <a:srgbClr val="0000FF"/>
            </a:solidFill>
            <a:prstDash val="dash"/>
            <a:round/>
            <a:headEnd type="none" w="med" len="med"/>
            <a:tailEnd type="triangle" w="med" len="med"/>
          </a:ln>
        </p:spPr>
      </p:cxnSp>
      <p:cxnSp>
        <p:nvCxnSpPr>
          <p:cNvPr id="48157" name="直接箭头连接符 41"/>
          <p:cNvCxnSpPr>
            <a:stCxn id="48143" idx="0"/>
            <a:endCxn id="9" idx="3"/>
          </p:cNvCxnSpPr>
          <p:nvPr/>
        </p:nvCxnSpPr>
        <p:spPr>
          <a:xfrm flipV="1">
            <a:off x="1069975" y="4039235"/>
            <a:ext cx="4793615" cy="751840"/>
          </a:xfrm>
          <a:prstGeom prst="straightConnector1">
            <a:avLst/>
          </a:prstGeom>
          <a:ln w="19050" cap="flat" cmpd="sng">
            <a:solidFill>
              <a:srgbClr val="0000FF"/>
            </a:solidFill>
            <a:prstDash val="dash"/>
            <a:round/>
            <a:headEnd type="none" w="med" len="med"/>
            <a:tailEnd type="triangle" w="med" len="med"/>
          </a:ln>
        </p:spPr>
      </p:cxnSp>
      <p:sp>
        <p:nvSpPr>
          <p:cNvPr id="2" name="椭圆 1"/>
          <p:cNvSpPr/>
          <p:nvPr/>
        </p:nvSpPr>
        <p:spPr>
          <a:xfrm>
            <a:off x="8517890" y="2011045"/>
            <a:ext cx="212725" cy="228600"/>
          </a:xfrm>
          <a:prstGeom prst="ellipse">
            <a:avLst/>
          </a:prstGeom>
          <a:solidFill>
            <a:srgbClr val="FFFF00"/>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3" name="椭圆 2"/>
          <p:cNvSpPr/>
          <p:nvPr/>
        </p:nvSpPr>
        <p:spPr>
          <a:xfrm>
            <a:off x="7382510" y="2770505"/>
            <a:ext cx="212725" cy="228600"/>
          </a:xfrm>
          <a:prstGeom prst="ellipse">
            <a:avLst/>
          </a:prstGeom>
          <a:solidFill>
            <a:srgbClr val="FFFF00"/>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4" name="椭圆 3"/>
          <p:cNvSpPr/>
          <p:nvPr/>
        </p:nvSpPr>
        <p:spPr>
          <a:xfrm>
            <a:off x="6899275" y="3159125"/>
            <a:ext cx="212725" cy="228600"/>
          </a:xfrm>
          <a:prstGeom prst="ellipse">
            <a:avLst/>
          </a:prstGeom>
          <a:solidFill>
            <a:srgbClr val="FFFF00"/>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5" name="椭圆 4"/>
          <p:cNvSpPr/>
          <p:nvPr/>
        </p:nvSpPr>
        <p:spPr>
          <a:xfrm>
            <a:off x="6038850" y="3722370"/>
            <a:ext cx="212725" cy="228600"/>
          </a:xfrm>
          <a:prstGeom prst="ellipse">
            <a:avLst/>
          </a:prstGeom>
          <a:solidFill>
            <a:srgbClr val="FFFF00"/>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9" name="椭圆 8"/>
          <p:cNvSpPr/>
          <p:nvPr/>
        </p:nvSpPr>
        <p:spPr>
          <a:xfrm>
            <a:off x="5832475" y="3844290"/>
            <a:ext cx="212725" cy="228600"/>
          </a:xfrm>
          <a:prstGeom prst="ellipse">
            <a:avLst/>
          </a:prstGeom>
          <a:solidFill>
            <a:srgbClr val="FFFF00"/>
          </a:solidFill>
          <a:ln w="28575" cmpd="sng">
            <a:solidFill>
              <a:srgbClr val="FFC000"/>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FFFF00"/>
              </a:solidFill>
            </a:endParaRPr>
          </a:p>
        </p:txBody>
      </p:sp>
      <p:sp>
        <p:nvSpPr>
          <p:cNvPr id="10" name="内容占位符 9"/>
          <p:cNvSpPr>
            <a:spLocks noGrp="1"/>
          </p:cNvSpPr>
          <p:nvPr>
            <p:ph idx="1"/>
          </p:nvPr>
        </p:nvSpPr>
        <p:spPr>
          <a:xfrm>
            <a:off x="97790" y="1586230"/>
            <a:ext cx="4787265" cy="1572895"/>
          </a:xfrm>
        </p:spPr>
        <p:txBody>
          <a:bodyPr/>
          <a:lstStyle/>
          <a:p>
            <a:pPr marL="0" indent="0">
              <a:buNone/>
            </a:pPr>
            <a:r>
              <a:rPr lang="zh-CN" altLang="en-US" sz="2000" b="1">
                <a:solidFill>
                  <a:schemeClr val="accent6"/>
                </a:solidFill>
              </a:rPr>
              <a:t>Integrated Vicarious Calibration method </a:t>
            </a:r>
            <a:r>
              <a:rPr lang="en-US" altLang="zh-CN" sz="2000" b="1">
                <a:solidFill>
                  <a:schemeClr val="accent6"/>
                </a:solidFill>
              </a:rPr>
              <a:t>was implemented to </a:t>
            </a:r>
            <a:r>
              <a:rPr lang="en-US" altLang="zh-CN" sz="2000" b="1">
                <a:solidFill>
                  <a:schemeClr val="accent6"/>
                </a:solidFill>
                <a:sym typeface="+mn-ea"/>
              </a:rPr>
              <a:t>MERSI II  </a:t>
            </a:r>
            <a:r>
              <a:rPr lang="en-US" sz="2000" b="1">
                <a:solidFill>
                  <a:schemeClr val="accent6"/>
                </a:solidFill>
              </a:rPr>
              <a:t>for </a:t>
            </a:r>
            <a:r>
              <a:rPr lang="zh-CN" altLang="en-US" sz="2000" b="1">
                <a:solidFill>
                  <a:schemeClr val="accent6"/>
                </a:solidFill>
                <a:sym typeface="+mn-ea"/>
              </a:rPr>
              <a:t>Wide Dynamic calibration by combining various stable targets and SNO p</a:t>
            </a:r>
            <a:r>
              <a:rPr lang="en-US" altLang="zh-CN" sz="2000" b="1">
                <a:solidFill>
                  <a:schemeClr val="accent6"/>
                </a:solidFill>
                <a:sym typeface="+mn-ea"/>
              </a:rPr>
              <a:t>ixels</a:t>
            </a:r>
          </a:p>
        </p:txBody>
      </p:sp>
      <p:sp>
        <p:nvSpPr>
          <p:cNvPr id="28" name="标题 4"/>
          <p:cNvSpPr>
            <a:spLocks noGrp="1"/>
          </p:cNvSpPr>
          <p:nvPr>
            <p:ph type="title"/>
          </p:nvPr>
        </p:nvSpPr>
        <p:spPr>
          <a:xfrm>
            <a:off x="1199701" y="111760"/>
            <a:ext cx="7391400" cy="712470"/>
          </a:xfrm>
        </p:spPr>
        <p:txBody>
          <a:bodyPr/>
          <a:lstStyle/>
          <a:p>
            <a:pPr>
              <a:lnSpc>
                <a:spcPct val="120000"/>
              </a:lnSpc>
            </a:pPr>
            <a:r>
              <a:rPr lang="en-US" altLang="zh-CN" b="1" dirty="0" smtClean="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MERSI-II IVC calibration(operational)</a:t>
            </a:r>
            <a:endParaRPr lang="en-US" altLang="zh-CN" b="1" dirty="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descr="FY3D_MERSI B01 Degradation"/>
          <p:cNvPicPr>
            <a:picLocks noChangeAspect="1"/>
          </p:cNvPicPr>
          <p:nvPr/>
        </p:nvPicPr>
        <p:blipFill>
          <a:blip r:embed="rId2"/>
          <a:stretch>
            <a:fillRect/>
          </a:stretch>
        </p:blipFill>
        <p:spPr>
          <a:xfrm>
            <a:off x="-28575" y="1778000"/>
            <a:ext cx="4784090" cy="1922145"/>
          </a:xfrm>
          <a:prstGeom prst="rect">
            <a:avLst/>
          </a:prstGeom>
        </p:spPr>
      </p:pic>
      <p:pic>
        <p:nvPicPr>
          <p:cNvPr id="13" name="图片 12" descr="FY3D_MERSI B02 Degradation"/>
          <p:cNvPicPr>
            <a:picLocks noChangeAspect="1"/>
          </p:cNvPicPr>
          <p:nvPr/>
        </p:nvPicPr>
        <p:blipFill>
          <a:blip r:embed="rId3"/>
          <a:stretch>
            <a:fillRect/>
          </a:stretch>
        </p:blipFill>
        <p:spPr>
          <a:xfrm>
            <a:off x="4460240" y="1778000"/>
            <a:ext cx="4784090" cy="1922145"/>
          </a:xfrm>
          <a:prstGeom prst="rect">
            <a:avLst/>
          </a:prstGeom>
        </p:spPr>
      </p:pic>
      <p:pic>
        <p:nvPicPr>
          <p:cNvPr id="14" name="图片 13" descr="FY3D_MERSI B03 Degradation"/>
          <p:cNvPicPr>
            <a:picLocks noChangeAspect="1"/>
          </p:cNvPicPr>
          <p:nvPr/>
        </p:nvPicPr>
        <p:blipFill>
          <a:blip r:embed="rId4"/>
          <a:stretch>
            <a:fillRect/>
          </a:stretch>
        </p:blipFill>
        <p:spPr>
          <a:xfrm>
            <a:off x="-28575" y="3541395"/>
            <a:ext cx="4784090" cy="1922145"/>
          </a:xfrm>
          <a:prstGeom prst="rect">
            <a:avLst/>
          </a:prstGeom>
        </p:spPr>
      </p:pic>
      <p:pic>
        <p:nvPicPr>
          <p:cNvPr id="15" name="图片 14" descr="FY3D_MERSI B04 Degradation"/>
          <p:cNvPicPr>
            <a:picLocks noChangeAspect="1"/>
          </p:cNvPicPr>
          <p:nvPr/>
        </p:nvPicPr>
        <p:blipFill>
          <a:blip r:embed="rId5"/>
          <a:stretch>
            <a:fillRect/>
          </a:stretch>
        </p:blipFill>
        <p:spPr>
          <a:xfrm>
            <a:off x="4431665" y="3541395"/>
            <a:ext cx="4784090" cy="1922145"/>
          </a:xfrm>
          <a:prstGeom prst="rect">
            <a:avLst/>
          </a:prstGeom>
        </p:spPr>
      </p:pic>
      <p:sp>
        <p:nvSpPr>
          <p:cNvPr id="10" name="标题 9"/>
          <p:cNvSpPr>
            <a:spLocks noGrp="1"/>
          </p:cNvSpPr>
          <p:nvPr>
            <p:ph type="title"/>
          </p:nvPr>
        </p:nvSpPr>
        <p:spPr>
          <a:xfrm>
            <a:off x="91440" y="1057910"/>
            <a:ext cx="8229600" cy="873760"/>
          </a:xfrm>
        </p:spPr>
        <p:txBody>
          <a:bodyPr/>
          <a:lstStyle/>
          <a:p>
            <a:pPr algn="l"/>
            <a:r>
              <a:rPr lang="en-US" altLang="zh-CN" sz="2800" b="1" dirty="0" smtClean="0">
                <a:sym typeface="+mn-ea"/>
              </a:rPr>
              <a:t>Combined Degradation Monitoring</a:t>
            </a:r>
          </a:p>
        </p:txBody>
      </p:sp>
      <p:pic>
        <p:nvPicPr>
          <p:cNvPr id="25610" name="Picture 8" descr="clouds"/>
          <p:cNvPicPr/>
          <p:nvPr/>
        </p:nvPicPr>
        <p:blipFill>
          <a:blip r:embed="rId6"/>
          <a:stretch>
            <a:fillRect/>
          </a:stretch>
        </p:blipFill>
        <p:spPr>
          <a:xfrm>
            <a:off x="7559654" y="5613718"/>
            <a:ext cx="1294016" cy="1190260"/>
          </a:xfrm>
          <a:prstGeom prst="rect">
            <a:avLst/>
          </a:prstGeom>
          <a:noFill/>
          <a:ln w="9525">
            <a:noFill/>
          </a:ln>
        </p:spPr>
      </p:pic>
      <p:pic>
        <p:nvPicPr>
          <p:cNvPr id="25616" name="图片 3" descr="图片1.png"/>
          <p:cNvPicPr>
            <a:picLocks noChangeAspect="1"/>
          </p:cNvPicPr>
          <p:nvPr/>
        </p:nvPicPr>
        <p:blipFill>
          <a:blip r:embed="rId7"/>
          <a:srcRect l="49904" t="11290" r="27536" b="23595"/>
          <a:stretch>
            <a:fillRect/>
          </a:stretch>
        </p:blipFill>
        <p:spPr>
          <a:xfrm>
            <a:off x="5198542" y="5649278"/>
            <a:ext cx="1175588" cy="1188997"/>
          </a:xfrm>
          <a:prstGeom prst="rect">
            <a:avLst/>
          </a:prstGeom>
          <a:noFill/>
          <a:ln w="9525">
            <a:noFill/>
          </a:ln>
        </p:spPr>
      </p:pic>
      <p:sp>
        <p:nvSpPr>
          <p:cNvPr id="25617" name="矩形 56365"/>
          <p:cNvSpPr/>
          <p:nvPr/>
        </p:nvSpPr>
        <p:spPr>
          <a:xfrm>
            <a:off x="5198576" y="6581767"/>
            <a:ext cx="1028234" cy="256524"/>
          </a:xfrm>
          <a:prstGeom prst="rect">
            <a:avLst/>
          </a:prstGeom>
          <a:noFill/>
          <a:ln w="9525">
            <a:noFill/>
          </a:ln>
        </p:spPr>
        <p:txBody>
          <a:bodyPr lIns="0" anchor="t">
            <a:spAutoFit/>
          </a:bodyPr>
          <a:lstStyle/>
          <a:p>
            <a:pPr>
              <a:lnSpc>
                <a:spcPct val="90000"/>
              </a:lnSpc>
              <a:spcBef>
                <a:spcPct val="50000"/>
              </a:spcBef>
              <a:buSzPct val="80000"/>
              <a:buFont typeface="Wingdings" panose="05000000000000000000" pitchFamily="2" charset="2"/>
              <a:buNone/>
            </a:pPr>
            <a:r>
              <a:rPr lang="en-US" altLang="zh-CN" sz="1200" b="1">
                <a:solidFill>
                  <a:srgbClr val="FFFF66"/>
                </a:solidFill>
                <a:latin typeface="Arial" panose="020B0604020202020204" pitchFamily="34" charset="0"/>
                <a:ea typeface="宋体" panose="02010600030101010101" pitchFamily="2" charset="-122"/>
              </a:rPr>
              <a:t>Moon</a:t>
            </a:r>
          </a:p>
        </p:txBody>
      </p:sp>
      <p:pic>
        <p:nvPicPr>
          <p:cNvPr id="18443" name="Picture 5" descr="FY3A_MERSI_GBAL_L1_20080820_0940_Libya1-2"/>
          <p:cNvPicPr>
            <a:picLocks noGrp="1" noChangeAspect="1"/>
          </p:cNvPicPr>
          <p:nvPr>
            <p:ph idx="1"/>
          </p:nvPr>
        </p:nvPicPr>
        <p:blipFill>
          <a:blip r:embed="rId8"/>
          <a:stretch>
            <a:fillRect/>
          </a:stretch>
        </p:blipFill>
        <p:spPr>
          <a:xfrm>
            <a:off x="6374130" y="5618480"/>
            <a:ext cx="1185545" cy="1185545"/>
          </a:xfrm>
          <a:prstGeom prst="rect">
            <a:avLst/>
          </a:prstGeom>
          <a:noFill/>
          <a:ln w="9525">
            <a:noFill/>
          </a:ln>
        </p:spPr>
      </p:pic>
      <p:sp>
        <p:nvSpPr>
          <p:cNvPr id="9" name="文本框 8"/>
          <p:cNvSpPr txBox="1"/>
          <p:nvPr/>
        </p:nvSpPr>
        <p:spPr>
          <a:xfrm>
            <a:off x="6374130" y="6528435"/>
            <a:ext cx="581025" cy="275590"/>
          </a:xfrm>
          <a:prstGeom prst="rect">
            <a:avLst/>
          </a:prstGeom>
          <a:noFill/>
        </p:spPr>
        <p:txBody>
          <a:bodyPr wrap="none" rtlCol="0" anchor="t">
            <a:spAutoFit/>
          </a:bodyPr>
          <a:lstStyle/>
          <a:p>
            <a:r>
              <a:rPr lang="en-US" altLang="zh-CN" sz="1200" b="1">
                <a:solidFill>
                  <a:srgbClr val="FFFF66"/>
                </a:solidFill>
                <a:latin typeface="Arial" panose="020B0604020202020204" pitchFamily="34" charset="0"/>
                <a:ea typeface="宋体" panose="02010600030101010101" pitchFamily="2" charset="-122"/>
                <a:sym typeface="+mn-ea"/>
              </a:rPr>
              <a:t>Libya</a:t>
            </a:r>
            <a:endParaRPr lang="zh-CN" altLang="en-US"/>
          </a:p>
        </p:txBody>
      </p:sp>
      <p:sp>
        <p:nvSpPr>
          <p:cNvPr id="6" name="文本框 5"/>
          <p:cNvSpPr txBox="1"/>
          <p:nvPr/>
        </p:nvSpPr>
        <p:spPr>
          <a:xfrm>
            <a:off x="7559675" y="6547485"/>
            <a:ext cx="512445" cy="275590"/>
          </a:xfrm>
          <a:prstGeom prst="rect">
            <a:avLst/>
          </a:prstGeom>
          <a:noFill/>
        </p:spPr>
        <p:txBody>
          <a:bodyPr wrap="none" rtlCol="0" anchor="t">
            <a:spAutoFit/>
          </a:bodyPr>
          <a:lstStyle/>
          <a:p>
            <a:r>
              <a:rPr lang="en-US" sz="1200" b="1">
                <a:solidFill>
                  <a:srgbClr val="FFFF66"/>
                </a:solidFill>
                <a:latin typeface="Arial" panose="020B0604020202020204" pitchFamily="34" charset="0"/>
                <a:ea typeface="宋体" panose="02010600030101010101" pitchFamily="2" charset="-122"/>
                <a:sym typeface="+mn-ea"/>
              </a:rPr>
              <a:t>DCC</a:t>
            </a:r>
            <a:endParaRPr lang="en-US"/>
          </a:p>
        </p:txBody>
      </p:sp>
      <p:sp>
        <p:nvSpPr>
          <p:cNvPr id="16" name="标题 4"/>
          <p:cNvSpPr txBox="1">
            <a:spLocks/>
          </p:cNvSpPr>
          <p:nvPr/>
        </p:nvSpPr>
        <p:spPr>
          <a:xfrm>
            <a:off x="1024890" y="111760"/>
            <a:ext cx="7391400" cy="712470"/>
          </a:xfrm>
          <a:prstGeom prst="rect">
            <a:avLst/>
          </a:prstGeom>
        </p:spPr>
        <p:txBody>
          <a:bodyPr/>
          <a:lstStyle>
            <a:lvl1pPr marL="0" lvl="0" indent="0" algn="ctr" defTabSz="914400" rtl="0" eaLnBrk="1" fontAlgn="base" latinLnBrk="0" hangingPunct="1">
              <a:lnSpc>
                <a:spcPct val="100000"/>
              </a:lnSpc>
              <a:spcBef>
                <a:spcPct val="0"/>
              </a:spcBef>
              <a:spcAft>
                <a:spcPct val="0"/>
              </a:spcAft>
              <a:buClr>
                <a:srgbClr val="000000"/>
              </a:buClr>
              <a:buNone/>
              <a:defRPr sz="3600" b="0" i="0" u="none" kern="1200" baseline="0">
                <a:solidFill>
                  <a:schemeClr val="tx2"/>
                </a:solidFill>
                <a:latin typeface="微软雅黑" panose="020B0503020204020204" pitchFamily="34" charset="-122"/>
                <a:ea typeface="微软雅黑" panose="020B0503020204020204" pitchFamily="34" charset="-122"/>
                <a:cs typeface="+mj-cs"/>
              </a:defRPr>
            </a:lvl1pPr>
          </a:lstStyle>
          <a:p>
            <a:pPr>
              <a:lnSpc>
                <a:spcPct val="120000"/>
              </a:lnSpc>
            </a:pPr>
            <a:r>
              <a:rPr lang="en-US" altLang="zh-CN" sz="4000" b="1" dirty="0" smtClean="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MERSI-II calibration monitoring</a:t>
            </a:r>
            <a:endParaRPr lang="en-US" altLang="zh-CN" sz="4000" b="1" dirty="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页脚占位符 3"/>
          <p:cNvSpPr>
            <a:spLocks noGrp="1"/>
          </p:cNvSpPr>
          <p:nvPr>
            <p:ph type="ftr" sz="quarter" idx="11"/>
          </p:nvPr>
        </p:nvSpPr>
        <p:spPr>
          <a:xfrm>
            <a:off x="522288" y="6515100"/>
            <a:ext cx="3086100" cy="206375"/>
          </a:xfrm>
        </p:spPr>
        <p:txBody>
          <a:bodyPr vert="horz" lIns="91440" tIns="45720" rIns="91440" bIns="45720" rtlCol="0" anchor="ctr"/>
          <a:lstStyle/>
          <a:p>
            <a:pPr fontAlgn="base"/>
            <a:r>
              <a:rPr lang="en-US" altLang="zh-CN" sz="750" strike="noStrike" noProof="1" smtClean="0">
                <a:latin typeface="Arial" panose="020B0604020202020204" pitchFamily="34" charset="0"/>
                <a:ea typeface="宋体" panose="02010600030101010101" pitchFamily="2" charset="-122"/>
                <a:cs typeface="+mn-cs"/>
              </a:rPr>
              <a:t>www.wps.cn </a:t>
            </a:r>
            <a:r>
              <a:rPr lang="zh-CN" altLang="en-US" sz="750" strike="noStrike" noProof="1" smtClean="0">
                <a:latin typeface="Arial" panose="020B0604020202020204" pitchFamily="34" charset="0"/>
                <a:ea typeface="宋体" panose="02010600030101010101" pitchFamily="2" charset="-122"/>
                <a:cs typeface="+mn-cs"/>
              </a:rPr>
              <a:t>「 让</a:t>
            </a:r>
            <a:r>
              <a:rPr lang="en-US" altLang="zh-CN" sz="750" strike="noStrike" noProof="1" smtClean="0">
                <a:latin typeface="Arial" panose="020B0604020202020204" pitchFamily="34" charset="0"/>
                <a:ea typeface="宋体" panose="02010600030101010101" pitchFamily="2" charset="-122"/>
                <a:cs typeface="+mn-cs"/>
              </a:rPr>
              <a:t>PPT</a:t>
            </a:r>
            <a:r>
              <a:rPr lang="zh-CN" altLang="en-US" sz="750" strike="noStrike" noProof="1" smtClean="0">
                <a:latin typeface="Arial" panose="020B0604020202020204" pitchFamily="34" charset="0"/>
                <a:ea typeface="宋体" panose="02010600030101010101" pitchFamily="2" charset="-122"/>
                <a:cs typeface="+mn-cs"/>
              </a:rPr>
              <a:t>设计简单起来！」</a:t>
            </a:r>
            <a:endParaRPr lang="zh-CN" altLang="en-US" strike="noStrike" noProof="1"/>
          </a:p>
        </p:txBody>
      </p:sp>
      <p:sp>
        <p:nvSpPr>
          <p:cNvPr id="5" name="灯片编号占位符 4"/>
          <p:cNvSpPr>
            <a:spLocks noGrp="1"/>
          </p:cNvSpPr>
          <p:nvPr>
            <p:ph type="sldNum" sz="quarter" idx="12"/>
          </p:nvPr>
        </p:nvSpPr>
        <p:spPr>
          <a:xfrm>
            <a:off x="6457950" y="6515100"/>
            <a:ext cx="2163763" cy="206375"/>
          </a:xfrm>
        </p:spPr>
        <p:txBody>
          <a:bodyPr vert="horz" lIns="91440" tIns="45720" rIns="91440" bIns="45720" rtlCol="0" anchor="ctr"/>
          <a:lstStyle/>
          <a:p>
            <a:pPr fontAlgn="base"/>
            <a:fld id="{5DD3DB80-B894-403A-B48E-6FDC1A72010E}" type="slidenum">
              <a:rPr lang="zh-CN" altLang="en-US" sz="750" strike="noStrike" noProof="1" smtClean="0">
                <a:latin typeface="Arial" panose="020B0604020202020204" pitchFamily="34" charset="0"/>
                <a:ea typeface="宋体" panose="02010600030101010101" pitchFamily="2" charset="-122"/>
                <a:cs typeface="+mn-cs"/>
              </a:rPr>
              <a:t>14</a:t>
            </a:fld>
            <a:endParaRPr lang="zh-CN" altLang="en-US" strike="noStrike" noProof="1"/>
          </a:p>
        </p:txBody>
      </p:sp>
      <p:sp>
        <p:nvSpPr>
          <p:cNvPr id="13316" name="内容占位符 7"/>
          <p:cNvSpPr>
            <a:spLocks noGrp="1"/>
          </p:cNvSpPr>
          <p:nvPr>
            <p:ph idx="1"/>
          </p:nvPr>
        </p:nvSpPr>
        <p:spPr>
          <a:xfrm>
            <a:off x="82550" y="857885"/>
            <a:ext cx="8904605" cy="4670425"/>
          </a:xfrm>
          <a:noFill/>
          <a:ln>
            <a:noFill/>
          </a:ln>
        </p:spPr>
        <p:txBody>
          <a:bodyPr lIns="91440" tIns="45720" rIns="91440" bIns="45720" anchor="t"/>
          <a:lstStyle/>
          <a:p>
            <a:pPr marL="0" indent="0" defTabSz="685800">
              <a:buFont typeface="Arial" panose="020B0604020202020204" pitchFamily="34" charset="0"/>
              <a:buNone/>
            </a:pPr>
            <a:r>
              <a:rPr lang="en-US" sz="2400" b="1">
                <a:solidFill>
                  <a:srgbClr val="0070C0"/>
                </a:solidFill>
                <a:sym typeface="微软雅黑" panose="020B0503020204020204" pitchFamily="34" charset="-122"/>
              </a:rPr>
              <a:t>Prelaunch calibration On-orbit validation based on </a:t>
            </a:r>
            <a:r>
              <a:rPr lang="en-US" sz="2400" b="1">
                <a:solidFill>
                  <a:srgbClr val="0070C0"/>
                </a:solidFill>
                <a:sym typeface="+mn-ea"/>
              </a:rPr>
              <a:t>vicarious calibration (VC)</a:t>
            </a:r>
            <a:endParaRPr lang="en-US" sz="2400" b="1" kern="1200">
              <a:solidFill>
                <a:srgbClr val="0070C0"/>
              </a:solidFill>
              <a:latin typeface="+mn-lt"/>
              <a:ea typeface="+mn-ea"/>
              <a:cs typeface="+mn-cs"/>
              <a:sym typeface="+mn-ea"/>
            </a:endParaRPr>
          </a:p>
        </p:txBody>
      </p:sp>
      <p:pic>
        <p:nvPicPr>
          <p:cNvPr id="13317" name="图片 8" descr="偏差检验new"/>
          <p:cNvPicPr>
            <a:picLocks noChangeAspect="1"/>
          </p:cNvPicPr>
          <p:nvPr/>
        </p:nvPicPr>
        <p:blipFill>
          <a:blip r:embed="rId3"/>
          <a:srcRect l="10625" t="9361" r="12057" b="6093"/>
          <a:stretch>
            <a:fillRect/>
          </a:stretch>
        </p:blipFill>
        <p:spPr>
          <a:xfrm>
            <a:off x="82550" y="2995930"/>
            <a:ext cx="5869940" cy="2826385"/>
          </a:xfrm>
          <a:prstGeom prst="rect">
            <a:avLst/>
          </a:prstGeom>
          <a:noFill/>
          <a:ln w="9525">
            <a:noFill/>
          </a:ln>
        </p:spPr>
      </p:pic>
      <p:sp>
        <p:nvSpPr>
          <p:cNvPr id="13318" name="文本框 99"/>
          <p:cNvSpPr txBox="1"/>
          <p:nvPr/>
        </p:nvSpPr>
        <p:spPr>
          <a:xfrm>
            <a:off x="-24130" y="1779905"/>
            <a:ext cx="5977255" cy="829945"/>
          </a:xfrm>
          <a:prstGeom prst="rect">
            <a:avLst/>
          </a:prstGeom>
          <a:solidFill>
            <a:srgbClr val="FFFF00">
              <a:alpha val="26999"/>
            </a:srgbClr>
          </a:solidFill>
          <a:ln w="9525">
            <a:noFill/>
          </a:ln>
        </p:spPr>
        <p:txBody>
          <a:bodyPr wrap="square" anchor="t">
            <a:spAutoFit/>
          </a:bodyPr>
          <a:lstStyle/>
          <a:p>
            <a:pPr>
              <a:lnSpc>
                <a:spcPct val="100000"/>
              </a:lnSpc>
            </a:pPr>
            <a:r>
              <a:rPr lang="en-US" sz="1600">
                <a:latin typeface="Times New Roman" panose="02020603050405020304" pitchFamily="18" charset="0"/>
                <a:ea typeface="仿宋" panose="02010609060101010101" charset="-122"/>
              </a:rPr>
              <a:t>Prelaunch </a:t>
            </a:r>
            <a:r>
              <a:rPr altLang="zh-CN" sz="1600">
                <a:latin typeface="Times New Roman" panose="02020603050405020304" pitchFamily="18" charset="0"/>
                <a:ea typeface="仿宋" panose="02010609060101010101" charset="-122"/>
                <a:sym typeface="+mn-ea"/>
              </a:rPr>
              <a:t>laboratory </a:t>
            </a:r>
            <a:r>
              <a:rPr altLang="zh-CN" sz="1600">
                <a:latin typeface="Times New Roman" panose="02020603050405020304" pitchFamily="18" charset="0"/>
                <a:ea typeface="仿宋" panose="02010609060101010101" charset="-122"/>
              </a:rPr>
              <a:t>calibration</a:t>
            </a:r>
            <a:r>
              <a:rPr lang="en-US" sz="1600">
                <a:latin typeface="Times New Roman" panose="02020603050405020304" pitchFamily="18" charset="0"/>
                <a:ea typeface="仿宋" panose="02010609060101010101" charset="-122"/>
              </a:rPr>
              <a:t> perform well on-orbit</a:t>
            </a:r>
            <a:r>
              <a:rPr altLang="zh-CN" sz="1600">
                <a:latin typeface="Times New Roman" panose="02020603050405020304" pitchFamily="18" charset="0"/>
                <a:ea typeface="仿宋" panose="02010609060101010101" charset="-122"/>
              </a:rPr>
              <a:t>, and </a:t>
            </a:r>
            <a:r>
              <a:rPr lang="en-US" sz="1600">
                <a:latin typeface="Times New Roman" panose="02020603050405020304" pitchFamily="18" charset="0"/>
                <a:ea typeface="仿宋" panose="02010609060101010101" charset="-122"/>
              </a:rPr>
              <a:t>the biases of</a:t>
            </a:r>
            <a:r>
              <a:rPr altLang="zh-CN" sz="1600">
                <a:latin typeface="Times New Roman" panose="02020603050405020304" pitchFamily="18" charset="0"/>
                <a:ea typeface="仿宋" panose="02010609060101010101" charset="-122"/>
              </a:rPr>
              <a:t> most </a:t>
            </a:r>
            <a:r>
              <a:rPr lang="en-US" sz="1600">
                <a:latin typeface="Times New Roman" panose="02020603050405020304" pitchFamily="18" charset="0"/>
                <a:ea typeface="仿宋" panose="02010609060101010101" charset="-122"/>
              </a:rPr>
              <a:t>bands are </a:t>
            </a:r>
            <a:r>
              <a:rPr altLang="zh-CN" sz="1600">
                <a:latin typeface="Times New Roman" panose="02020603050405020304" pitchFamily="18" charset="0"/>
                <a:ea typeface="仿宋" panose="02010609060101010101" charset="-122"/>
              </a:rPr>
              <a:t>within 5%. </a:t>
            </a:r>
            <a:r>
              <a:rPr lang="en-US" sz="1600">
                <a:latin typeface="Times New Roman" panose="02020603050405020304" pitchFamily="18" charset="0"/>
                <a:ea typeface="仿宋" panose="02010609060101010101" charset="-122"/>
              </a:rPr>
              <a:t>The two independent validation results show good consistency.</a:t>
            </a:r>
          </a:p>
        </p:txBody>
      </p:sp>
      <p:graphicFrame>
        <p:nvGraphicFramePr>
          <p:cNvPr id="6" name="表格 5"/>
          <p:cNvGraphicFramePr/>
          <p:nvPr/>
        </p:nvGraphicFramePr>
        <p:xfrm>
          <a:off x="5906770" y="1587500"/>
          <a:ext cx="3133090" cy="4709160"/>
        </p:xfrm>
        <a:graphic>
          <a:graphicData uri="http://schemas.openxmlformats.org/drawingml/2006/table">
            <a:tbl>
              <a:tblPr firstRow="1" bandRow="1">
                <a:tableStyleId>{5C22544A-7EE6-4342-B048-85BDC9FD1C3A}</a:tableStyleId>
              </a:tblPr>
              <a:tblGrid>
                <a:gridCol w="402590"/>
                <a:gridCol w="836295"/>
                <a:gridCol w="935355"/>
                <a:gridCol w="958850"/>
              </a:tblGrid>
              <a:tr h="365760">
                <a:tc>
                  <a:txBody>
                    <a:bodyPr/>
                    <a:lstStyle/>
                    <a:p>
                      <a:pPr indent="0" algn="ctr">
                        <a:buNone/>
                      </a:pPr>
                      <a:r>
                        <a:rPr lang="en-US" altLang="zh-CN" sz="900" b="0">
                          <a:solidFill>
                            <a:srgbClr val="000000"/>
                          </a:solidFill>
                          <a:latin typeface="宋体" panose="02010600030101010101" pitchFamily="2" charset="-122"/>
                        </a:rPr>
                        <a:t>band</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900" b="0">
                          <a:solidFill>
                            <a:srgbClr val="000000"/>
                          </a:solidFill>
                          <a:latin typeface="宋体" panose="02010600030101010101" pitchFamily="2" charset="-122"/>
                        </a:rPr>
                        <a:t>Center Spectral nm</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900" b="0">
                          <a:solidFill>
                            <a:srgbClr val="FF0000"/>
                          </a:solidFill>
                          <a:latin typeface="宋体" panose="02010600030101010101" pitchFamily="2" charset="-122"/>
                        </a:rPr>
                        <a:t>Integrated-VC</a:t>
                      </a:r>
                      <a:r>
                        <a:rPr lang="zh-CN" altLang="en-US" sz="900" b="0">
                          <a:solidFill>
                            <a:srgbClr val="FF0000"/>
                          </a:solidFill>
                          <a:latin typeface="宋体" panose="02010600030101010101" pitchFamily="2" charset="-122"/>
                        </a:rPr>
                        <a:t> </a:t>
                      </a:r>
                      <a:r>
                        <a:rPr lang="en-US" altLang="zh-CN" sz="900" b="0">
                          <a:solidFill>
                            <a:srgbClr val="FF0000"/>
                          </a:solidFill>
                          <a:latin typeface="宋体" panose="02010600030101010101" pitchFamily="2" charset="-122"/>
                        </a:rPr>
                        <a:t>%</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indent="0" algn="ctr">
                        <a:buNone/>
                      </a:pPr>
                      <a:r>
                        <a:rPr lang="en-US" altLang="zh-CN" sz="900" b="0">
                          <a:solidFill>
                            <a:srgbClr val="000000"/>
                          </a:solidFill>
                          <a:latin typeface="宋体" panose="02010600030101010101" pitchFamily="2" charset="-122"/>
                        </a:rPr>
                        <a:t>Dunhuang Insitu VC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470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-1.79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-1.28</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2</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550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7.99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5.09</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3</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650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5.14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4.22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4</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865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1.37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1.12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5</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1380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rgbClr val="FF0000"/>
                          </a:solidFill>
                          <a:latin typeface="宋体" panose="02010600030101010101" pitchFamily="2" charset="-122"/>
                        </a:rPr>
                        <a:t>14.63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0">
                          <a:solidFill>
                            <a:schemeClr val="tx1"/>
                          </a:solidFill>
                          <a:latin typeface="宋体" panose="02010600030101010101" pitchFamily="2" charset="-122"/>
                        </a:rPr>
                        <a:t>6</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1640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2.47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-2.6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7</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2130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rgbClr val="FF0000"/>
                          </a:solidFill>
                          <a:latin typeface="宋体" panose="02010600030101010101" pitchFamily="2" charset="-122"/>
                        </a:rPr>
                        <a:t>14.42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16.08</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0">
                          <a:solidFill>
                            <a:schemeClr val="tx1"/>
                          </a:solidFill>
                          <a:latin typeface="宋体" panose="02010600030101010101" pitchFamily="2" charset="-122"/>
                        </a:rPr>
                        <a:t>8</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412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rgbClr val="FF0000"/>
                          </a:solidFill>
                          <a:latin typeface="宋体" panose="02010600030101010101" pitchFamily="2" charset="-122"/>
                        </a:rPr>
                        <a:t>-16.72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-17.63</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0">
                          <a:solidFill>
                            <a:schemeClr val="tx1"/>
                          </a:solidFill>
                          <a:latin typeface="宋体" panose="02010600030101010101" pitchFamily="2" charset="-122"/>
                        </a:rPr>
                        <a:t>9</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443</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-0.91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-2.48</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10</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490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2.49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-0.06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11</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555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3.82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2.62</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12</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670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-2.52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-3.46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13</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709</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0.59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-2.11</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14</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746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2.27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0.83</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15</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865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1.92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1.36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16</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905</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4.74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17</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936</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rgbClr val="FF0000"/>
                          </a:solidFill>
                          <a:latin typeface="宋体" panose="02010600030101010101" pitchFamily="2" charset="-122"/>
                        </a:rPr>
                        <a:t>7.22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r h="228600">
                <a:tc>
                  <a:txBody>
                    <a:bodyPr/>
                    <a:lstStyle/>
                    <a:p>
                      <a:pPr indent="0" algn="ctr">
                        <a:buNone/>
                      </a:pPr>
                      <a:r>
                        <a:rPr lang="en-US" sz="900" b="0">
                          <a:solidFill>
                            <a:schemeClr val="tx1"/>
                          </a:solidFill>
                          <a:latin typeface="宋体" panose="02010600030101010101" pitchFamily="2" charset="-122"/>
                        </a:rPr>
                        <a:t>18</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940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rgbClr val="FF0000"/>
                          </a:solidFill>
                          <a:latin typeface="宋体" panose="02010600030101010101" pitchFamily="2" charset="-122"/>
                        </a:rPr>
                        <a:t>0.19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c>
                  <a:txBody>
                    <a:bodyPr/>
                    <a:lstStyle/>
                    <a:p>
                      <a:pPr algn="ctr">
                        <a:buNone/>
                      </a:pPr>
                      <a:r>
                        <a:rPr lang="en-US" sz="900" b="0">
                          <a:solidFill>
                            <a:schemeClr val="tx1"/>
                          </a:solidFill>
                          <a:latin typeface="宋体" panose="02010600030101010101" pitchFamily="2" charset="-122"/>
                        </a:rPr>
                        <a:t>NaN</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noFill/>
                  </a:tcPr>
                </a:tc>
              </a:tr>
              <a:tr h="228600">
                <a:tc>
                  <a:txBody>
                    <a:bodyPr/>
                    <a:lstStyle/>
                    <a:p>
                      <a:pPr indent="0" algn="ctr">
                        <a:buNone/>
                      </a:pPr>
                      <a:r>
                        <a:rPr lang="en-US" sz="900" b="0">
                          <a:solidFill>
                            <a:schemeClr val="tx1"/>
                          </a:solidFill>
                          <a:latin typeface="宋体" panose="02010600030101010101" pitchFamily="2" charset="-122"/>
                        </a:rPr>
                        <a:t>19</a:t>
                      </a:r>
                      <a:endParaRPr lang="en-US" altLang="en-US" sz="900" b="0">
                        <a:solidFill>
                          <a:schemeClr val="tx1"/>
                        </a:solidFill>
                        <a:latin typeface="宋体" panose="02010600030101010101" pitchFamily="2" charset="-122"/>
                      </a:endParaRP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chemeClr val="tx1"/>
                          </a:solidFill>
                          <a:latin typeface="宋体" panose="02010600030101010101" pitchFamily="2" charset="-122"/>
                        </a:rPr>
                        <a:t>1030</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a:solidFill>
                            <a:srgbClr val="FF0000"/>
                          </a:solidFill>
                          <a:latin typeface="宋体" panose="02010600030101010101" pitchFamily="2" charset="-122"/>
                        </a:rPr>
                        <a:t>-7.52 </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c>
                  <a:txBody>
                    <a:bodyPr/>
                    <a:lstStyle/>
                    <a:p>
                      <a:pPr algn="ctr">
                        <a:buNone/>
                      </a:pPr>
                      <a:r>
                        <a:rPr lang="en-US" sz="900" b="0" dirty="0">
                          <a:solidFill>
                            <a:schemeClr val="tx1"/>
                          </a:solidFill>
                          <a:latin typeface="宋体" panose="02010600030101010101" pitchFamily="2" charset="-122"/>
                        </a:rPr>
                        <a:t>-6.67</a:t>
                      </a:r>
                    </a:p>
                  </a:txBody>
                  <a:tcPr anchor="ctr">
                    <a:lnL w="9525" cap="flat" cmpd="sng">
                      <a:solidFill>
                        <a:srgbClr val="000000"/>
                      </a:solidFill>
                      <a:prstDash val="solid"/>
                      <a:headEnd type="none" w="med" len="med"/>
                      <a:tailEnd type="none" w="med" len="med"/>
                    </a:lnL>
                    <a:lnR w="9525" cap="flat" cmpd="sng">
                      <a:solidFill>
                        <a:srgbClr val="000000"/>
                      </a:solidFill>
                      <a:prstDash val="solid"/>
                      <a:headEnd type="none" w="med" len="med"/>
                      <a:tailEnd type="none" w="med" len="med"/>
                    </a:lnR>
                    <a:lnT w="9525" cap="flat" cmpd="sng">
                      <a:solidFill>
                        <a:srgbClr val="000000"/>
                      </a:solidFill>
                      <a:prstDash val="solid"/>
                      <a:headEnd type="none" w="med" len="med"/>
                      <a:tailEnd type="none" w="med" len="med"/>
                    </a:lnT>
                    <a:lnB w="9525" cap="flat" cmpd="sng">
                      <a:solidFill>
                        <a:srgbClr val="000000"/>
                      </a:solidFill>
                      <a:prstDash val="solid"/>
                      <a:headEnd type="none" w="med" len="med"/>
                      <a:tailEnd type="none" w="med" len="med"/>
                    </a:lnB>
                    <a:lnTlToBr>
                      <a:noFill/>
                    </a:lnTlToBr>
                    <a:lnBlToTr>
                      <a:noFill/>
                    </a:lnBlToTr>
                    <a:solidFill>
                      <a:srgbClr val="FFFF00"/>
                    </a:solidFill>
                  </a:tcPr>
                </a:tc>
              </a:tr>
            </a:tbl>
          </a:graphicData>
        </a:graphic>
      </p:graphicFrame>
      <p:sp>
        <p:nvSpPr>
          <p:cNvPr id="2" name="文本框 1"/>
          <p:cNvSpPr txBox="1"/>
          <p:nvPr/>
        </p:nvSpPr>
        <p:spPr>
          <a:xfrm>
            <a:off x="-24130" y="5764530"/>
            <a:ext cx="5977255" cy="737235"/>
          </a:xfrm>
          <a:prstGeom prst="rect">
            <a:avLst/>
          </a:prstGeom>
          <a:noFill/>
        </p:spPr>
        <p:txBody>
          <a:bodyPr wrap="square" rtlCol="0">
            <a:spAutoFit/>
            <a:scene3d>
              <a:camera prst="orthographicFront"/>
              <a:lightRig rig="threePt" dir="t"/>
            </a:scene3d>
          </a:bodyPr>
          <a:lstStyle/>
          <a:p>
            <a:r>
              <a:rPr lang="en-US" altLang="zh-CN" sz="140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 Validation results comparison between integrated vicarious calibration (without insitu measurement) and Dunhuang site insitu </a:t>
            </a:r>
            <a:r>
              <a:rPr lang="en-US" sz="140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calibration</a:t>
            </a:r>
            <a:r>
              <a:rPr lang="zh-CN" altLang="en-US" sz="140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a:t>
            </a:r>
            <a:r>
              <a:rPr lang="en-US" altLang="zh-CN" sz="140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2018.05</a:t>
            </a:r>
            <a:r>
              <a:rPr lang="zh-CN" altLang="en-US" sz="1400">
                <a:solidFill>
                  <a:schemeClr val="tx1"/>
                </a:solidFill>
                <a:effectLst>
                  <a:outerShdw blurRad="38100" dist="19050" dir="2700000" algn="tl" rotWithShape="0">
                    <a:schemeClr val="dk1">
                      <a:alpha val="40000"/>
                    </a:schemeClr>
                  </a:outerShdw>
                </a:effectLst>
                <a:latin typeface="Arial" panose="020B0604020202020204" pitchFamily="34" charset="0"/>
                <a:ea typeface="+mj-ea"/>
                <a:cs typeface="Arial" panose="020B0604020202020204" pitchFamily="34" charset="0"/>
              </a:rPr>
              <a:t>）</a:t>
            </a:r>
          </a:p>
        </p:txBody>
      </p:sp>
      <p:sp>
        <p:nvSpPr>
          <p:cNvPr id="7" name="标题 6"/>
          <p:cNvSpPr>
            <a:spLocks noGrp="1"/>
          </p:cNvSpPr>
          <p:nvPr>
            <p:ph type="title"/>
          </p:nvPr>
        </p:nvSpPr>
        <p:spPr>
          <a:xfrm>
            <a:off x="665480" y="242570"/>
            <a:ext cx="8229600" cy="706120"/>
          </a:xfrm>
        </p:spPr>
        <p:txBody>
          <a:bodyPr/>
          <a:lstStyle/>
          <a:p>
            <a:r>
              <a:rPr lang="en-US" altLang="zh-CN" sz="2800" b="1" dirty="0" smtClean="0">
                <a:sym typeface="+mn-ea"/>
              </a:rPr>
              <a:t>GSICS Validation using </a:t>
            </a:r>
            <a:r>
              <a:rPr lang="en-US" altLang="zh-CN" sz="2800" b="1" dirty="0" err="1" smtClean="0">
                <a:sym typeface="+mn-ea"/>
              </a:rPr>
              <a:t>Dunhuang</a:t>
            </a:r>
            <a:endParaRPr lang="en-US" altLang="zh-CN" sz="2800" b="1" dirty="0" smtClean="0">
              <a:sym typeface="+mn-ea"/>
            </a:endParaRPr>
          </a:p>
        </p:txBody>
      </p:sp>
      <p:sp>
        <p:nvSpPr>
          <p:cNvPr id="3" name="文本框 2"/>
          <p:cNvSpPr txBox="1"/>
          <p:nvPr/>
        </p:nvSpPr>
        <p:spPr>
          <a:xfrm>
            <a:off x="4826000" y="3120390"/>
            <a:ext cx="1126490" cy="398780"/>
          </a:xfrm>
          <a:prstGeom prst="rect">
            <a:avLst/>
          </a:prstGeom>
          <a:solidFill>
            <a:schemeClr val="bg1"/>
          </a:solidFill>
        </p:spPr>
        <p:txBody>
          <a:bodyPr wrap="square" rtlCol="0">
            <a:spAutoFit/>
          </a:bodyPr>
          <a:lstStyle/>
          <a:p>
            <a:r>
              <a:rPr lang="en-US" altLang="zh-CN" sz="1000" b="1"/>
              <a:t>Dunhuang VC</a:t>
            </a:r>
          </a:p>
          <a:p>
            <a:r>
              <a:rPr lang="en-US" altLang="zh-CN" sz="1000" b="1">
                <a:solidFill>
                  <a:srgbClr val="FF0000"/>
                </a:solidFill>
              </a:rPr>
              <a:t>Integrated VC</a:t>
            </a:r>
          </a:p>
        </p:txBody>
      </p:sp>
      <p:grpSp>
        <p:nvGrpSpPr>
          <p:cNvPr id="10" name="组合 9"/>
          <p:cNvGrpSpPr/>
          <p:nvPr/>
        </p:nvGrpSpPr>
        <p:grpSpPr>
          <a:xfrm>
            <a:off x="36830" y="2820035"/>
            <a:ext cx="5869940" cy="2825750"/>
            <a:chOff x="131" y="4718"/>
            <a:chExt cx="9244" cy="4450"/>
          </a:xfrm>
        </p:grpSpPr>
        <p:pic>
          <p:nvPicPr>
            <p:cNvPr id="8" name="图片 8" descr="偏差检验new"/>
            <p:cNvPicPr>
              <a:picLocks noChangeAspect="1"/>
            </p:cNvPicPr>
            <p:nvPr/>
          </p:nvPicPr>
          <p:blipFill>
            <a:blip r:embed="rId3"/>
            <a:srcRect l="10625" t="9361" r="12057" b="6093"/>
            <a:stretch>
              <a:fillRect/>
            </a:stretch>
          </p:blipFill>
          <p:spPr>
            <a:xfrm>
              <a:off x="131" y="4718"/>
              <a:ext cx="9244" cy="4451"/>
            </a:xfrm>
            <a:prstGeom prst="rect">
              <a:avLst/>
            </a:prstGeom>
            <a:noFill/>
            <a:ln w="9525">
              <a:noFill/>
            </a:ln>
          </p:spPr>
        </p:pic>
        <p:sp>
          <p:nvSpPr>
            <p:cNvPr id="9" name="文本框 8"/>
            <p:cNvSpPr txBox="1"/>
            <p:nvPr/>
          </p:nvSpPr>
          <p:spPr>
            <a:xfrm>
              <a:off x="7601" y="4914"/>
              <a:ext cx="1774" cy="628"/>
            </a:xfrm>
            <a:prstGeom prst="rect">
              <a:avLst/>
            </a:prstGeom>
            <a:solidFill>
              <a:schemeClr val="bg1"/>
            </a:solidFill>
          </p:spPr>
          <p:txBody>
            <a:bodyPr wrap="square" rtlCol="0">
              <a:spAutoFit/>
            </a:bodyPr>
            <a:lstStyle/>
            <a:p>
              <a:r>
                <a:rPr lang="en-US" altLang="zh-CN" sz="1000" b="1"/>
                <a:t>Dunhuang VC</a:t>
              </a:r>
            </a:p>
            <a:p>
              <a:r>
                <a:rPr lang="en-US" altLang="zh-CN" sz="1000" b="1">
                  <a:solidFill>
                    <a:srgbClr val="FF0000"/>
                  </a:solidFill>
                </a:rPr>
                <a:t>Integrated VC</a:t>
              </a:r>
            </a:p>
          </p:txBody>
        </p:sp>
      </p:grpSp>
    </p:spTree>
    <p:custDataLst>
      <p:tags r:id="rId1"/>
    </p:custData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FY3D+MERSI_AQUA+MODIS_REF_MD_CH_04_ALL_Launch"/>
          <p:cNvPicPr>
            <a:picLocks noChangeAspect="1"/>
          </p:cNvPicPr>
          <p:nvPr/>
        </p:nvPicPr>
        <p:blipFill>
          <a:blip r:embed="rId2"/>
          <a:stretch>
            <a:fillRect/>
          </a:stretch>
        </p:blipFill>
        <p:spPr>
          <a:xfrm>
            <a:off x="3255645" y="3804285"/>
            <a:ext cx="3228340" cy="2153285"/>
          </a:xfrm>
          <a:prstGeom prst="rect">
            <a:avLst/>
          </a:prstGeom>
        </p:spPr>
      </p:pic>
      <p:pic>
        <p:nvPicPr>
          <p:cNvPr id="5" name="图片 4" descr="FY3D+MERSI_AQUA+MODIS_REF_MD_CH_01_ALL_Launch"/>
          <p:cNvPicPr>
            <a:picLocks noChangeAspect="1"/>
          </p:cNvPicPr>
          <p:nvPr/>
        </p:nvPicPr>
        <p:blipFill>
          <a:blip r:embed="rId3"/>
          <a:stretch>
            <a:fillRect/>
          </a:stretch>
        </p:blipFill>
        <p:spPr>
          <a:xfrm>
            <a:off x="-13970" y="1651000"/>
            <a:ext cx="3228340" cy="2153285"/>
          </a:xfrm>
          <a:prstGeom prst="rect">
            <a:avLst/>
          </a:prstGeom>
        </p:spPr>
      </p:pic>
      <p:pic>
        <p:nvPicPr>
          <p:cNvPr id="6" name="图片 5" descr="FY3D+MERSI_AQUA+MODIS_REF_MD_CH_02_ALL_Launch"/>
          <p:cNvPicPr>
            <a:picLocks noChangeAspect="1"/>
          </p:cNvPicPr>
          <p:nvPr/>
        </p:nvPicPr>
        <p:blipFill>
          <a:blip r:embed="rId4"/>
          <a:stretch>
            <a:fillRect/>
          </a:stretch>
        </p:blipFill>
        <p:spPr>
          <a:xfrm>
            <a:off x="3214370" y="1695450"/>
            <a:ext cx="3228340" cy="2153285"/>
          </a:xfrm>
          <a:prstGeom prst="rect">
            <a:avLst/>
          </a:prstGeom>
        </p:spPr>
      </p:pic>
      <p:pic>
        <p:nvPicPr>
          <p:cNvPr id="7" name="图片 6" descr="FY3D+MERSI_AQUA+MODIS_REF_MD_CH_03_ALL_Launch"/>
          <p:cNvPicPr>
            <a:picLocks noChangeAspect="1"/>
          </p:cNvPicPr>
          <p:nvPr/>
        </p:nvPicPr>
        <p:blipFill>
          <a:blip r:embed="rId5"/>
          <a:stretch>
            <a:fillRect/>
          </a:stretch>
        </p:blipFill>
        <p:spPr>
          <a:xfrm>
            <a:off x="-13970" y="3804285"/>
            <a:ext cx="3228340" cy="2153285"/>
          </a:xfrm>
          <a:prstGeom prst="rect">
            <a:avLst/>
          </a:prstGeom>
        </p:spPr>
      </p:pic>
      <p:sp>
        <p:nvSpPr>
          <p:cNvPr id="10" name="文本框 9"/>
          <p:cNvSpPr txBox="1"/>
          <p:nvPr/>
        </p:nvSpPr>
        <p:spPr>
          <a:xfrm>
            <a:off x="213360" y="961073"/>
            <a:ext cx="7866380" cy="460375"/>
          </a:xfrm>
          <a:prstGeom prst="rect">
            <a:avLst/>
          </a:prstGeom>
          <a:noFill/>
        </p:spPr>
        <p:txBody>
          <a:bodyPr wrap="none" rtlCol="0" anchor="t">
            <a:spAutoFit/>
          </a:bodyPr>
          <a:lstStyle/>
          <a:p>
            <a:pPr algn="l"/>
            <a:r>
              <a:rPr lang="en-US" altLang="zh-CN" sz="2400" b="1">
                <a:solidFill>
                  <a:srgbClr val="FF0000"/>
                </a:solidFill>
                <a:effectLst>
                  <a:outerShdw blurRad="38100" dist="25400" dir="5400000" algn="ctr" rotWithShape="0">
                    <a:srgbClr val="6E747A">
                      <a:alpha val="43000"/>
                    </a:srgbClr>
                  </a:outerShdw>
                </a:effectLst>
                <a:latin typeface="隶书" panose="02010509060101010101" pitchFamily="49" charset="-122"/>
                <a:ea typeface="隶书" panose="02010509060101010101" pitchFamily="49" charset="-122"/>
                <a:cs typeface="隶书" panose="02010509060101010101" pitchFamily="49" charset="-122"/>
                <a:sym typeface="+mn-ea"/>
              </a:rPr>
              <a:t>RSBs Calibration Bias Monitoring w.r.t. AQUA/MODIS</a:t>
            </a:r>
            <a:endParaRPr lang="zh-CN" altLang="en-US" sz="2400">
              <a:solidFill>
                <a:srgbClr val="002060"/>
              </a:solidFill>
              <a:effectLst>
                <a:outerShdw blurRad="38100" dist="25400" dir="5400000" algn="ctr" rotWithShape="0">
                  <a:srgbClr val="6E747A">
                    <a:alpha val="43000"/>
                  </a:srgbClr>
                </a:outerShdw>
              </a:effectLst>
              <a:latin typeface="等线" panose="02010600030101010101" charset="-122"/>
              <a:ea typeface="等线" panose="02010600030101010101" charset="-122"/>
              <a:sym typeface="+mn-ea"/>
            </a:endParaRPr>
          </a:p>
        </p:txBody>
      </p:sp>
      <p:sp>
        <p:nvSpPr>
          <p:cNvPr id="13318" name="文本框 99"/>
          <p:cNvSpPr txBox="1"/>
          <p:nvPr/>
        </p:nvSpPr>
        <p:spPr>
          <a:xfrm>
            <a:off x="6483985" y="1877695"/>
            <a:ext cx="2575560" cy="2297430"/>
          </a:xfrm>
          <a:prstGeom prst="rect">
            <a:avLst/>
          </a:prstGeom>
          <a:solidFill>
            <a:srgbClr val="FFFF00">
              <a:alpha val="10000"/>
            </a:srgbClr>
          </a:solidFill>
          <a:ln w="9525">
            <a:noFill/>
          </a:ln>
        </p:spPr>
        <p:txBody>
          <a:bodyPr wrap="square" anchor="t">
            <a:spAutoFit/>
          </a:bodyPr>
          <a:lstStyle/>
          <a:p>
            <a:pPr marL="228600" indent="-228600" fontAlgn="auto">
              <a:lnSpc>
                <a:spcPct val="110000"/>
              </a:lnSpc>
              <a:spcBef>
                <a:spcPts val="600"/>
              </a:spcBef>
              <a:buFont typeface="Wingdings" panose="05000000000000000000" charset="0"/>
              <a:buChar char="ü"/>
            </a:pPr>
            <a:r>
              <a:rPr lang="en-US" sz="1400">
                <a:latin typeface="Times New Roman" panose="02020603050405020304" pitchFamily="18" charset="0"/>
                <a:ea typeface="仿宋" panose="02010609060101010101" charset="-122"/>
                <a:sym typeface="+mn-ea"/>
              </a:rPr>
              <a:t>The data stability of MERSI II is greatly improved, no obviously degradation was found since launched</a:t>
            </a:r>
            <a:r>
              <a:rPr lang="zh-CN" altLang="en-US" sz="1400">
                <a:latin typeface="Times New Roman" panose="02020603050405020304" pitchFamily="18" charset="0"/>
                <a:ea typeface="仿宋" panose="02010609060101010101" charset="-122"/>
                <a:sym typeface="+mn-ea"/>
              </a:rPr>
              <a:t>；</a:t>
            </a:r>
          </a:p>
          <a:p>
            <a:pPr marL="228600" indent="-228600" fontAlgn="auto">
              <a:lnSpc>
                <a:spcPct val="110000"/>
              </a:lnSpc>
              <a:spcBef>
                <a:spcPts val="600"/>
              </a:spcBef>
              <a:buFont typeface="Wingdings" panose="05000000000000000000" charset="0"/>
              <a:buChar char="ü"/>
            </a:pPr>
            <a:r>
              <a:rPr lang="en-US" sz="1400">
                <a:latin typeface="Times New Roman" panose="02020603050405020304" pitchFamily="18" charset="0"/>
                <a:ea typeface="仿宋" panose="02010609060101010101" charset="-122"/>
                <a:sym typeface="+mn-ea"/>
              </a:rPr>
              <a:t>The relative differences between MERSI II and MODIS can be kept within 2%(ref=25%) based on the new calibration coefficients</a:t>
            </a:r>
            <a:r>
              <a:rPr lang="zh-CN" sz="1400">
                <a:latin typeface="Times New Roman" panose="02020603050405020304" pitchFamily="18" charset="0"/>
                <a:ea typeface="仿宋" panose="02010609060101010101" charset="-122"/>
              </a:rPr>
              <a:t>。</a:t>
            </a:r>
            <a:endParaRPr lang="zh-CN" sz="1400">
              <a:latin typeface="Times New Roman" panose="02020603050405020304" pitchFamily="18" charset="0"/>
              <a:ea typeface="仿宋" panose="02010609060101010101" charset="-122"/>
              <a:sym typeface="+mn-ea"/>
            </a:endParaRPr>
          </a:p>
        </p:txBody>
      </p:sp>
      <p:pic>
        <p:nvPicPr>
          <p:cNvPr id="35844" name="Picture 4" descr="FY3A_MERSI_Cal_v3"/>
          <p:cNvPicPr>
            <a:picLocks noChangeAspect="1"/>
          </p:cNvPicPr>
          <p:nvPr/>
        </p:nvPicPr>
        <p:blipFill>
          <a:blip r:embed="rId6"/>
          <a:srcRect l="7722" t="5102" r="16275" b="67355"/>
          <a:stretch>
            <a:fillRect/>
          </a:stretch>
        </p:blipFill>
        <p:spPr>
          <a:xfrm>
            <a:off x="4919345" y="5466715"/>
            <a:ext cx="4170045" cy="1237615"/>
          </a:xfrm>
          <a:prstGeom prst="rect">
            <a:avLst/>
          </a:prstGeom>
          <a:noFill/>
          <a:ln w="9525">
            <a:noFill/>
          </a:ln>
        </p:spPr>
      </p:pic>
      <p:sp>
        <p:nvSpPr>
          <p:cNvPr id="8" name="文本框 7"/>
          <p:cNvSpPr txBox="1"/>
          <p:nvPr/>
        </p:nvSpPr>
        <p:spPr>
          <a:xfrm>
            <a:off x="5831205" y="5432425"/>
            <a:ext cx="2508885" cy="245110"/>
          </a:xfrm>
          <a:prstGeom prst="rect">
            <a:avLst/>
          </a:prstGeom>
          <a:solidFill>
            <a:schemeClr val="bg1"/>
          </a:solidFill>
        </p:spPr>
        <p:txBody>
          <a:bodyPr wrap="square" rtlCol="0">
            <a:spAutoFit/>
          </a:bodyPr>
          <a:lstStyle/>
          <a:p>
            <a:pPr algn="ctr"/>
            <a:r>
              <a:rPr lang="en-US" altLang="zh-CN" sz="1000">
                <a:solidFill>
                  <a:srgbClr val="FF0000"/>
                </a:solidFill>
                <a:latin typeface="方正姚体" panose="02010601030101010101" charset="-122"/>
                <a:ea typeface="方正姚体" panose="02010601030101010101" charset="-122"/>
                <a:cs typeface="方正姚体" panose="02010601030101010101" charset="-122"/>
              </a:rPr>
              <a:t>Degradation Evaluation of FY-3A MERSI</a:t>
            </a:r>
            <a:endParaRPr lang="zh-CN" altLang="en-US" sz="1000">
              <a:solidFill>
                <a:srgbClr val="FF0000"/>
              </a:solidFill>
              <a:latin typeface="方正姚体" panose="02010601030101010101" charset="-122"/>
              <a:ea typeface="方正姚体" panose="02010601030101010101" charset="-122"/>
              <a:cs typeface="方正姚体" panose="02010601030101010101" charset="-122"/>
            </a:endParaRPr>
          </a:p>
        </p:txBody>
      </p:sp>
      <p:sp>
        <p:nvSpPr>
          <p:cNvPr id="3" name="文本框 2"/>
          <p:cNvSpPr txBox="1"/>
          <p:nvPr/>
        </p:nvSpPr>
        <p:spPr>
          <a:xfrm>
            <a:off x="4919345" y="2965450"/>
            <a:ext cx="1753870" cy="245110"/>
          </a:xfrm>
          <a:prstGeom prst="rect">
            <a:avLst/>
          </a:prstGeom>
          <a:noFill/>
        </p:spPr>
        <p:txBody>
          <a:bodyPr wrap="square" rtlCol="0">
            <a:spAutoFit/>
          </a:bodyPr>
          <a:lstStyle/>
          <a:p>
            <a:r>
              <a:rPr lang="en-US" altLang="zh-CN" sz="1000">
                <a:solidFill>
                  <a:srgbClr val="FF0000"/>
                </a:solidFill>
              </a:rPr>
              <a:t>Calibration Coeff. Update</a:t>
            </a:r>
          </a:p>
        </p:txBody>
      </p:sp>
      <p:cxnSp>
        <p:nvCxnSpPr>
          <p:cNvPr id="11" name="直接箭头连接符 10"/>
          <p:cNvCxnSpPr/>
          <p:nvPr/>
        </p:nvCxnSpPr>
        <p:spPr>
          <a:xfrm flipV="1">
            <a:off x="6220460" y="2547620"/>
            <a:ext cx="0" cy="4667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1663065" y="5055870"/>
            <a:ext cx="1753870" cy="245110"/>
          </a:xfrm>
          <a:prstGeom prst="rect">
            <a:avLst/>
          </a:prstGeom>
          <a:noFill/>
        </p:spPr>
        <p:txBody>
          <a:bodyPr wrap="square" rtlCol="0">
            <a:spAutoFit/>
          </a:bodyPr>
          <a:lstStyle/>
          <a:p>
            <a:r>
              <a:rPr lang="en-US" altLang="zh-CN" sz="1000">
                <a:solidFill>
                  <a:srgbClr val="FF0000"/>
                </a:solidFill>
              </a:rPr>
              <a:t>Calibration Coeff. Update</a:t>
            </a:r>
          </a:p>
        </p:txBody>
      </p:sp>
      <p:cxnSp>
        <p:nvCxnSpPr>
          <p:cNvPr id="13" name="直接箭头连接符 12"/>
          <p:cNvCxnSpPr/>
          <p:nvPr/>
        </p:nvCxnSpPr>
        <p:spPr>
          <a:xfrm flipV="1">
            <a:off x="2964180" y="4638040"/>
            <a:ext cx="0" cy="466725"/>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8" name="文本框 17"/>
          <p:cNvSpPr txBox="1"/>
          <p:nvPr/>
        </p:nvSpPr>
        <p:spPr>
          <a:xfrm>
            <a:off x="213360" y="1300163"/>
            <a:ext cx="939800" cy="368300"/>
          </a:xfrm>
          <a:prstGeom prst="rect">
            <a:avLst/>
          </a:prstGeom>
          <a:noFill/>
        </p:spPr>
        <p:txBody>
          <a:bodyPr wrap="none" rtlCol="0" anchor="t">
            <a:spAutoFit/>
          </a:bodyPr>
          <a:lstStyle/>
          <a:p>
            <a:r>
              <a:rPr lang="en-US" altLang="zh-CN">
                <a:effectLst>
                  <a:outerShdw blurRad="38100" dist="19050" dir="2700000" algn="tl" rotWithShape="0">
                    <a:schemeClr val="dk1">
                      <a:alpha val="40000"/>
                    </a:schemeClr>
                  </a:outerShdw>
                </a:effectLst>
                <a:latin typeface="等线" panose="02010600030101010101" charset="-122"/>
                <a:ea typeface="等线" panose="02010600030101010101" charset="-122"/>
                <a:sym typeface="+mn-ea"/>
              </a:rPr>
              <a:t>CH1~4</a:t>
            </a:r>
            <a:r>
              <a:rPr lang="en-US" altLang="zh-CN">
                <a:solidFill>
                  <a:srgbClr val="002060"/>
                </a:solidFill>
                <a:effectLst>
                  <a:outerShdw blurRad="38100" dist="25400" dir="5400000" algn="ctr" rotWithShape="0">
                    <a:srgbClr val="6E747A">
                      <a:alpha val="43000"/>
                    </a:srgbClr>
                  </a:outerShdw>
                </a:effectLst>
                <a:latin typeface="等线" panose="02010600030101010101" charset="-122"/>
                <a:ea typeface="等线" panose="02010600030101010101" charset="-122"/>
                <a:sym typeface="+mn-ea"/>
              </a:rPr>
              <a:t> </a:t>
            </a:r>
            <a:endParaRPr lang="zh-CN" altLang="en-US"/>
          </a:p>
        </p:txBody>
      </p:sp>
      <p:sp>
        <p:nvSpPr>
          <p:cNvPr id="14" name="标题 13"/>
          <p:cNvSpPr>
            <a:spLocks noGrp="1"/>
          </p:cNvSpPr>
          <p:nvPr>
            <p:ph type="title"/>
          </p:nvPr>
        </p:nvSpPr>
        <p:spPr>
          <a:xfrm>
            <a:off x="1048870" y="254953"/>
            <a:ext cx="8229600" cy="706120"/>
          </a:xfrm>
        </p:spPr>
        <p:txBody>
          <a:bodyPr/>
          <a:lstStyle/>
          <a:p>
            <a:r>
              <a:rPr lang="en-US" altLang="zh-CN" sz="2800" b="1" dirty="0" smtClean="0">
                <a:sym typeface="+mn-ea"/>
              </a:rPr>
              <a:t>MERSI-II monitoring using MODIS </a:t>
            </a:r>
          </a:p>
        </p:txBody>
      </p:sp>
    </p:spTree>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p:cNvSpPr txBox="1"/>
          <p:nvPr/>
        </p:nvSpPr>
        <p:spPr>
          <a:xfrm>
            <a:off x="151130" y="912178"/>
            <a:ext cx="8020050" cy="460375"/>
          </a:xfrm>
          <a:prstGeom prst="rect">
            <a:avLst/>
          </a:prstGeom>
          <a:noFill/>
        </p:spPr>
        <p:txBody>
          <a:bodyPr wrap="none" rtlCol="0" anchor="t">
            <a:spAutoFit/>
          </a:bodyPr>
          <a:lstStyle/>
          <a:p>
            <a:pPr algn="l"/>
            <a:r>
              <a:rPr lang="en-US" altLang="zh-CN" sz="2400" b="1">
                <a:solidFill>
                  <a:srgbClr val="FF0000"/>
                </a:solidFill>
                <a:effectLst>
                  <a:outerShdw blurRad="38100" dist="25400" dir="5400000" algn="ctr" rotWithShape="0">
                    <a:srgbClr val="6E747A">
                      <a:alpha val="43000"/>
                    </a:srgbClr>
                  </a:outerShdw>
                </a:effectLst>
                <a:latin typeface="隶书" panose="02010509060101010101" pitchFamily="49" charset="-122"/>
                <a:ea typeface="隶书" panose="02010509060101010101" pitchFamily="49" charset="-122"/>
                <a:cs typeface="隶书" panose="02010509060101010101" pitchFamily="49" charset="-122"/>
                <a:sym typeface="+mn-ea"/>
              </a:rPr>
              <a:t>TEBs Calibration Bias Monitoring w.r.t.</a:t>
            </a:r>
            <a:r>
              <a:rPr lang="en-US" sz="2400" b="1">
                <a:solidFill>
                  <a:srgbClr val="FF0000"/>
                </a:solidFill>
                <a:effectLst>
                  <a:outerShdw blurRad="38100" dist="25400" dir="5400000" algn="ctr" rotWithShape="0">
                    <a:srgbClr val="6E747A">
                      <a:alpha val="43000"/>
                    </a:srgbClr>
                  </a:outerShdw>
                </a:effectLst>
                <a:latin typeface="隶书" panose="02010509060101010101" pitchFamily="49" charset="-122"/>
                <a:ea typeface="隶书" panose="02010509060101010101" pitchFamily="49" charset="-122"/>
                <a:cs typeface="隶书" panose="02010509060101010101" pitchFamily="49" charset="-122"/>
                <a:sym typeface="+mn-ea"/>
              </a:rPr>
              <a:t>METOP-B IASI</a:t>
            </a:r>
            <a:endParaRPr lang="en-US" sz="2400">
              <a:solidFill>
                <a:srgbClr val="002060"/>
              </a:solidFill>
              <a:effectLst>
                <a:outerShdw blurRad="38100" dist="25400" dir="5400000" algn="ctr" rotWithShape="0">
                  <a:srgbClr val="6E747A">
                    <a:alpha val="43000"/>
                  </a:srgbClr>
                </a:outerShdw>
              </a:effectLst>
              <a:latin typeface="等线" panose="02010600030101010101" charset="-122"/>
              <a:ea typeface="等线" panose="02010600030101010101" charset="-122"/>
              <a:sym typeface="+mn-ea"/>
            </a:endParaRPr>
          </a:p>
        </p:txBody>
      </p:sp>
      <p:sp>
        <p:nvSpPr>
          <p:cNvPr id="6" name="文本框 5"/>
          <p:cNvSpPr txBox="1"/>
          <p:nvPr/>
        </p:nvSpPr>
        <p:spPr>
          <a:xfrm>
            <a:off x="47625" y="1105535"/>
            <a:ext cx="8972550" cy="953135"/>
          </a:xfrm>
          <a:prstGeom prst="rect">
            <a:avLst/>
          </a:prstGeom>
          <a:noFill/>
        </p:spPr>
        <p:txBody>
          <a:bodyPr wrap="square" rtlCol="0">
            <a:spAutoFit/>
          </a:bodyPr>
          <a:lstStyle/>
          <a:p>
            <a:endParaRPr lang="zh-CN" altLang="en-US" sz="2000" noProof="1">
              <a:latin typeface="Calibri" panose="020F0502020204030204" charset="0"/>
              <a:ea typeface="微软雅黑" panose="020B0503020204020204" pitchFamily="34" charset="-122"/>
              <a:cs typeface="Calibri" panose="020F0502020204030204" charset="0"/>
            </a:endParaRPr>
          </a:p>
          <a:p>
            <a:pPr marL="342900" indent="-342900">
              <a:lnSpc>
                <a:spcPct val="100000"/>
              </a:lnSpc>
              <a:buFont typeface="Arial" panose="020B0604020202020204" pitchFamily="34" charset="0"/>
              <a:buChar char="•"/>
            </a:pPr>
            <a:r>
              <a:rPr lang="en-US" altLang="zh-CN" noProof="1">
                <a:latin typeface="Calibri" panose="020F0502020204030204" charset="0"/>
                <a:ea typeface="仿宋" panose="02010609060101010101" charset="-122"/>
                <a:cs typeface="Calibri" panose="020F0502020204030204" charset="0"/>
              </a:rPr>
              <a:t>MERSI II IR Biases are less than 0.5K for B20/22/23/25, and about 0.8K for B24</a:t>
            </a:r>
            <a:r>
              <a:rPr lang="zh-CN" altLang="en-US" noProof="1">
                <a:latin typeface="Calibri" panose="020F0502020204030204" charset="0"/>
                <a:ea typeface="仿宋" panose="02010609060101010101" charset="-122"/>
                <a:cs typeface="Calibri" panose="020F0502020204030204" charset="0"/>
              </a:rPr>
              <a:t>；</a:t>
            </a:r>
          </a:p>
          <a:p>
            <a:pPr marL="342900" indent="-342900">
              <a:lnSpc>
                <a:spcPct val="100000"/>
              </a:lnSpc>
              <a:buFont typeface="Arial" panose="020B0604020202020204" pitchFamily="34" charset="0"/>
              <a:buChar char="•"/>
            </a:pPr>
            <a:r>
              <a:rPr lang="en-US" noProof="1">
                <a:latin typeface="Calibri" panose="020F0502020204030204" charset="0"/>
                <a:ea typeface="仿宋" panose="02010609060101010101" charset="-122"/>
                <a:cs typeface="Calibri" panose="020F0502020204030204" charset="0"/>
              </a:rPr>
              <a:t>The time sequence of TB </a:t>
            </a:r>
            <a:r>
              <a:rPr lang="en-US">
                <a:latin typeface="Calibri" panose="020F0502020204030204" charset="0"/>
                <a:ea typeface="仿宋" panose="02010609060101010101" charset="-122"/>
                <a:cs typeface="Calibri" panose="020F0502020204030204" charset="0"/>
                <a:sym typeface="+mn-ea"/>
              </a:rPr>
              <a:t>biases</a:t>
            </a:r>
            <a:r>
              <a:rPr lang="en-US" noProof="1">
                <a:latin typeface="Calibri" panose="020F0502020204030204" charset="0"/>
                <a:ea typeface="仿宋" panose="02010609060101010101" charset="-122"/>
                <a:cs typeface="Calibri" panose="020F0502020204030204" charset="0"/>
              </a:rPr>
              <a:t> is stable.</a:t>
            </a:r>
          </a:p>
        </p:txBody>
      </p:sp>
      <p:grpSp>
        <p:nvGrpSpPr>
          <p:cNvPr id="23" name="组合 22"/>
          <p:cNvGrpSpPr/>
          <p:nvPr/>
        </p:nvGrpSpPr>
        <p:grpSpPr>
          <a:xfrm>
            <a:off x="47625" y="2359025"/>
            <a:ext cx="9070340" cy="3902710"/>
            <a:chOff x="-79" y="4099"/>
            <a:chExt cx="14752" cy="6146"/>
          </a:xfrm>
        </p:grpSpPr>
        <p:pic>
          <p:nvPicPr>
            <p:cNvPr id="7" name="图片 3" descr="FY3D+MERSI_METOP-B+IASI_TBBias_CH_25_ALL_Launch_250K"/>
            <p:cNvPicPr>
              <a:picLocks noChangeAspect="1"/>
            </p:cNvPicPr>
            <p:nvPr/>
          </p:nvPicPr>
          <p:blipFill>
            <a:blip r:embed="rId2"/>
            <a:stretch>
              <a:fillRect/>
            </a:stretch>
          </p:blipFill>
          <p:spPr>
            <a:xfrm>
              <a:off x="9721" y="7064"/>
              <a:ext cx="4952" cy="2792"/>
            </a:xfrm>
            <a:prstGeom prst="rect">
              <a:avLst/>
            </a:prstGeom>
            <a:noFill/>
            <a:ln w="9525">
              <a:noFill/>
            </a:ln>
          </p:spPr>
        </p:pic>
        <p:pic>
          <p:nvPicPr>
            <p:cNvPr id="8" name="图片 4" descr="FY3D+MERSI_METOP-B+IASI_TBBias_CH_20_ALL_Launch_250K"/>
            <p:cNvPicPr>
              <a:picLocks noChangeAspect="1"/>
            </p:cNvPicPr>
            <p:nvPr/>
          </p:nvPicPr>
          <p:blipFill>
            <a:blip r:embed="rId3"/>
            <a:stretch>
              <a:fillRect/>
            </a:stretch>
          </p:blipFill>
          <p:spPr>
            <a:xfrm>
              <a:off x="2361" y="4154"/>
              <a:ext cx="4952" cy="2793"/>
            </a:xfrm>
            <a:prstGeom prst="rect">
              <a:avLst/>
            </a:prstGeom>
            <a:noFill/>
            <a:ln w="9525">
              <a:noFill/>
            </a:ln>
          </p:spPr>
        </p:pic>
        <p:pic>
          <p:nvPicPr>
            <p:cNvPr id="10" name="图片 5" descr="FY3D+MERSI_METOP-B+IASI_TBBias_CH_22_ALL_Launch_250K"/>
            <p:cNvPicPr>
              <a:picLocks noChangeAspect="1"/>
            </p:cNvPicPr>
            <p:nvPr/>
          </p:nvPicPr>
          <p:blipFill>
            <a:blip r:embed="rId4"/>
            <a:stretch>
              <a:fillRect/>
            </a:stretch>
          </p:blipFill>
          <p:spPr>
            <a:xfrm>
              <a:off x="8048" y="4099"/>
              <a:ext cx="4953" cy="2793"/>
            </a:xfrm>
            <a:prstGeom prst="rect">
              <a:avLst/>
            </a:prstGeom>
            <a:noFill/>
            <a:ln w="9525">
              <a:noFill/>
            </a:ln>
          </p:spPr>
        </p:pic>
        <p:pic>
          <p:nvPicPr>
            <p:cNvPr id="11" name="图片 6" descr="FY3D+MERSI_METOP-B+IASI_TBBias_CH_23_ALL_Launch_250K"/>
            <p:cNvPicPr>
              <a:picLocks noChangeAspect="1"/>
            </p:cNvPicPr>
            <p:nvPr/>
          </p:nvPicPr>
          <p:blipFill>
            <a:blip r:embed="rId5"/>
            <a:stretch>
              <a:fillRect/>
            </a:stretch>
          </p:blipFill>
          <p:spPr>
            <a:xfrm>
              <a:off x="-79" y="7064"/>
              <a:ext cx="4953" cy="2792"/>
            </a:xfrm>
            <a:prstGeom prst="rect">
              <a:avLst/>
            </a:prstGeom>
            <a:noFill/>
            <a:ln w="9525">
              <a:noFill/>
            </a:ln>
          </p:spPr>
        </p:pic>
        <p:pic>
          <p:nvPicPr>
            <p:cNvPr id="12" name="图片 7" descr="FY3D+MERSI_METOP-B+IASI_TBBias_CH_24_ALL_Launch_250K"/>
            <p:cNvPicPr>
              <a:picLocks noChangeAspect="1"/>
            </p:cNvPicPr>
            <p:nvPr/>
          </p:nvPicPr>
          <p:blipFill>
            <a:blip r:embed="rId6"/>
            <a:stretch>
              <a:fillRect/>
            </a:stretch>
          </p:blipFill>
          <p:spPr>
            <a:xfrm>
              <a:off x="5041" y="7064"/>
              <a:ext cx="4955" cy="2792"/>
            </a:xfrm>
            <a:prstGeom prst="rect">
              <a:avLst/>
            </a:prstGeom>
            <a:noFill/>
            <a:ln w="9525">
              <a:noFill/>
            </a:ln>
          </p:spPr>
        </p:pic>
        <p:sp>
          <p:nvSpPr>
            <p:cNvPr id="13" name="文本框 12"/>
            <p:cNvSpPr txBox="1"/>
            <p:nvPr/>
          </p:nvSpPr>
          <p:spPr>
            <a:xfrm>
              <a:off x="10516" y="8807"/>
              <a:ext cx="2222" cy="434"/>
            </a:xfrm>
            <a:prstGeom prst="rect">
              <a:avLst/>
            </a:prstGeom>
            <a:noFill/>
          </p:spPr>
          <p:txBody>
            <a:bodyPr wrap="square" rtlCol="0">
              <a:spAutoFit/>
              <a:scene3d>
                <a:camera prst="orthographicFront"/>
                <a:lightRig rig="threePt" dir="t"/>
              </a:scene3d>
            </a:bodyPr>
            <a:lstStyle/>
            <a:p>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B25(12</a:t>
              </a:r>
              <a:r>
                <a:rPr lang="en-US" altLang="zh-CN" sz="1200">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sym typeface="+mn-ea"/>
                </a:rPr>
                <a:t>μm</a:t>
              </a:r>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a:t>
              </a:r>
              <a:endPar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endParaRPr>
            </a:p>
          </p:txBody>
        </p:sp>
        <p:sp>
          <p:nvSpPr>
            <p:cNvPr id="14" name="文本框 13"/>
            <p:cNvSpPr txBox="1"/>
            <p:nvPr/>
          </p:nvSpPr>
          <p:spPr>
            <a:xfrm>
              <a:off x="8607" y="4530"/>
              <a:ext cx="2047" cy="434"/>
            </a:xfrm>
            <a:prstGeom prst="rect">
              <a:avLst/>
            </a:prstGeom>
            <a:noFill/>
          </p:spPr>
          <p:txBody>
            <a:bodyPr wrap="square" rtlCol="0">
              <a:spAutoFit/>
              <a:scene3d>
                <a:camera prst="orthographicFront"/>
                <a:lightRig rig="threePt" dir="t"/>
              </a:scene3d>
            </a:bodyPr>
            <a:lstStyle/>
            <a:p>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B22(7.2μm)</a:t>
              </a:r>
              <a:endPar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endParaRPr>
            </a:p>
          </p:txBody>
        </p:sp>
        <p:sp>
          <p:nvSpPr>
            <p:cNvPr id="19" name="文本框 18"/>
            <p:cNvSpPr txBox="1"/>
            <p:nvPr/>
          </p:nvSpPr>
          <p:spPr>
            <a:xfrm>
              <a:off x="575" y="8807"/>
              <a:ext cx="2057" cy="434"/>
            </a:xfrm>
            <a:prstGeom prst="rect">
              <a:avLst/>
            </a:prstGeom>
            <a:noFill/>
          </p:spPr>
          <p:txBody>
            <a:bodyPr wrap="square" rtlCol="0">
              <a:spAutoFit/>
              <a:scene3d>
                <a:camera prst="orthographicFront"/>
                <a:lightRig rig="threePt" dir="t"/>
              </a:scene3d>
            </a:bodyPr>
            <a:lstStyle/>
            <a:p>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B23(8.5</a:t>
              </a:r>
              <a:r>
                <a:rPr lang="en-US" altLang="zh-CN" sz="1200">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sym typeface="+mn-ea"/>
                </a:rPr>
                <a:t>μm</a:t>
              </a:r>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a:t>
              </a:r>
              <a:endPar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endParaRPr>
            </a:p>
          </p:txBody>
        </p:sp>
        <p:sp>
          <p:nvSpPr>
            <p:cNvPr id="21" name="文本框 20"/>
            <p:cNvSpPr txBox="1"/>
            <p:nvPr/>
          </p:nvSpPr>
          <p:spPr>
            <a:xfrm>
              <a:off x="5914" y="8807"/>
              <a:ext cx="1983" cy="434"/>
            </a:xfrm>
            <a:prstGeom prst="rect">
              <a:avLst/>
            </a:prstGeom>
            <a:noFill/>
          </p:spPr>
          <p:txBody>
            <a:bodyPr wrap="square" rtlCol="0">
              <a:spAutoFit/>
              <a:scene3d>
                <a:camera prst="orthographicFront"/>
                <a:lightRig rig="threePt" dir="t"/>
              </a:scene3d>
            </a:bodyPr>
            <a:lstStyle/>
            <a:p>
              <a:r>
                <a:rPr lang="en-US"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B24(10.8</a:t>
              </a:r>
              <a:r>
                <a:rPr lang="en-US" altLang="zh-CN" sz="1200">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sym typeface="+mn-ea"/>
                </a:rPr>
                <a:t>μm</a:t>
              </a:r>
              <a:r>
                <a:rPr lang="en-US"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rPr>
                <a:t>)</a:t>
              </a:r>
            </a:p>
          </p:txBody>
        </p:sp>
        <p:sp>
          <p:nvSpPr>
            <p:cNvPr id="22" name="文本框 21"/>
            <p:cNvSpPr txBox="1"/>
            <p:nvPr/>
          </p:nvSpPr>
          <p:spPr>
            <a:xfrm>
              <a:off x="3142" y="4530"/>
              <a:ext cx="1899" cy="434"/>
            </a:xfrm>
            <a:prstGeom prst="rect">
              <a:avLst/>
            </a:prstGeom>
            <a:noFill/>
          </p:spPr>
          <p:txBody>
            <a:bodyPr wrap="square" rtlCol="0">
              <a:spAutoFit/>
              <a:scene3d>
                <a:camera prst="orthographicFront"/>
                <a:lightRig rig="threePt" dir="t"/>
              </a:scene3d>
            </a:bodyPr>
            <a:lstStyle/>
            <a:p>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B20(3.8</a:t>
              </a:r>
              <a:r>
                <a:rPr lang="en-US" altLang="zh-CN" sz="1200">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sym typeface="+mn-ea"/>
                </a:rPr>
                <a:t>μm</a:t>
              </a:r>
              <a:r>
                <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cs typeface="+mn-cs"/>
                </a:rPr>
                <a:t>)</a:t>
              </a:r>
              <a:endParaRPr lang="en-US" altLang="zh-CN" sz="1200" noProof="1">
                <a:effectLst>
                  <a:outerShdw blurRad="38100" dist="19050" dir="2700000" algn="tl" rotWithShape="0">
                    <a:schemeClr val="dk1">
                      <a:alpha val="40000"/>
                    </a:schemeClr>
                  </a:outerShdw>
                </a:effectLst>
                <a:latin typeface="隶书" panose="02010509060101010101" pitchFamily="49" charset="-122"/>
                <a:ea typeface="隶书" panose="02010509060101010101" pitchFamily="49" charset="-122"/>
              </a:endParaRPr>
            </a:p>
          </p:txBody>
        </p:sp>
        <p:sp>
          <p:nvSpPr>
            <p:cNvPr id="13324" name="文本框 16"/>
            <p:cNvSpPr txBox="1"/>
            <p:nvPr/>
          </p:nvSpPr>
          <p:spPr>
            <a:xfrm>
              <a:off x="1970" y="9762"/>
              <a:ext cx="7084" cy="483"/>
            </a:xfrm>
            <a:prstGeom prst="rect">
              <a:avLst/>
            </a:prstGeom>
            <a:noFill/>
            <a:ln w="9525">
              <a:noFill/>
            </a:ln>
          </p:spPr>
          <p:txBody>
            <a:bodyPr wrap="square" anchor="t">
              <a:spAutoFit/>
            </a:bodyPr>
            <a:lstStyle/>
            <a:p>
              <a:pPr algn="ctr"/>
              <a:r>
                <a:rPr lang="en-US" altLang="zh-CN" sz="1400">
                  <a:latin typeface="微软雅黑" panose="020B0503020204020204" pitchFamily="34" charset="-122"/>
                  <a:ea typeface="微软雅黑" panose="020B0503020204020204" pitchFamily="34" charset="-122"/>
                  <a:sym typeface="+mn-ea"/>
                </a:rPr>
                <a:t>Time sequence  of FY-3D MERSI II TB Biases </a:t>
              </a:r>
              <a:endParaRPr lang="zh-CN" altLang="en-US" sz="1400">
                <a:latin typeface="微软雅黑" panose="020B0503020204020204" pitchFamily="34" charset="-122"/>
                <a:ea typeface="微软雅黑" panose="020B0503020204020204" pitchFamily="34" charset="-122"/>
              </a:endParaRPr>
            </a:p>
          </p:txBody>
        </p:sp>
      </p:grpSp>
      <p:sp>
        <p:nvSpPr>
          <p:cNvPr id="25" name="标题 24"/>
          <p:cNvSpPr>
            <a:spLocks noGrp="1"/>
          </p:cNvSpPr>
          <p:nvPr>
            <p:ph type="title"/>
          </p:nvPr>
        </p:nvSpPr>
        <p:spPr>
          <a:xfrm>
            <a:off x="457200" y="242570"/>
            <a:ext cx="8229600" cy="706120"/>
          </a:xfrm>
        </p:spPr>
        <p:txBody>
          <a:bodyPr/>
          <a:lstStyle/>
          <a:p>
            <a:r>
              <a:rPr lang="en-US" altLang="zh-CN" sz="2800" b="1" dirty="0" smtClean="0">
                <a:sym typeface="+mn-ea"/>
              </a:rPr>
              <a:t>MERSI-II IR GSICS Monitoring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图片 9"/>
          <p:cNvPicPr>
            <a:picLocks noChangeAspect="1" noChangeArrowheads="1"/>
          </p:cNvPicPr>
          <p:nvPr/>
        </p:nvPicPr>
        <p:blipFill>
          <a:blip r:embed="rId3" cstate="print">
            <a:extLst>
              <a:ext uri="{28A0092B-C50C-407E-A947-70E740481C1C}">
                <a14:useLocalDpi xmlns:a14="http://schemas.microsoft.com/office/drawing/2010/main" val="0"/>
              </a:ext>
            </a:extLst>
          </a:blip>
          <a:srcRect l="14413" t="16785" b="3021"/>
          <a:stretch>
            <a:fillRect/>
          </a:stretch>
        </p:blipFill>
        <p:spPr bwMode="auto">
          <a:xfrm>
            <a:off x="272743" y="2003632"/>
            <a:ext cx="2433507" cy="20760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图片 10"/>
          <p:cNvPicPr>
            <a:picLocks noChangeAspect="1" noChangeArrowheads="1"/>
          </p:cNvPicPr>
          <p:nvPr/>
        </p:nvPicPr>
        <p:blipFill>
          <a:blip r:embed="rId4" cstate="print">
            <a:extLst>
              <a:ext uri="{28A0092B-C50C-407E-A947-70E740481C1C}">
                <a14:useLocalDpi xmlns:a14="http://schemas.microsoft.com/office/drawing/2010/main" val="0"/>
              </a:ext>
            </a:extLst>
          </a:blip>
          <a:srcRect t="18649" b="3021"/>
          <a:stretch>
            <a:fillRect/>
          </a:stretch>
        </p:blipFill>
        <p:spPr bwMode="auto">
          <a:xfrm>
            <a:off x="2865031" y="2034122"/>
            <a:ext cx="2870199" cy="2045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图片 37"/>
          <p:cNvPicPr>
            <a:picLocks noChangeAspect="1"/>
          </p:cNvPicPr>
          <p:nvPr/>
        </p:nvPicPr>
        <p:blipFill rotWithShape="1">
          <a:blip r:embed="rId5">
            <a:extLst>
              <a:ext uri="{28A0092B-C50C-407E-A947-70E740481C1C}">
                <a14:useLocalDpi xmlns:a14="http://schemas.microsoft.com/office/drawing/2010/main" val="0"/>
              </a:ext>
            </a:extLst>
          </a:blip>
          <a:srcRect t="5648" b="50000"/>
          <a:stretch>
            <a:fillRect/>
          </a:stretch>
        </p:blipFill>
        <p:spPr>
          <a:xfrm>
            <a:off x="-21704" y="4394533"/>
            <a:ext cx="5635231" cy="2000635"/>
          </a:xfrm>
          <a:prstGeom prst="rect">
            <a:avLst/>
          </a:prstGeom>
        </p:spPr>
      </p:pic>
      <p:grpSp>
        <p:nvGrpSpPr>
          <p:cNvPr id="39" name="组合 38"/>
          <p:cNvGrpSpPr/>
          <p:nvPr/>
        </p:nvGrpSpPr>
        <p:grpSpPr>
          <a:xfrm>
            <a:off x="2472338" y="5803834"/>
            <a:ext cx="969004" cy="1174691"/>
            <a:chOff x="5650930" y="3593072"/>
            <a:chExt cx="1103996" cy="1208244"/>
          </a:xfrm>
        </p:grpSpPr>
        <p:pic>
          <p:nvPicPr>
            <p:cNvPr id="40" name="图片 39"/>
            <p:cNvPicPr>
              <a:picLocks noChangeAspect="1"/>
            </p:cNvPicPr>
            <p:nvPr/>
          </p:nvPicPr>
          <p:blipFill rotWithShape="1">
            <a:blip r:embed="rId6"/>
            <a:srcRect l="37843" t="40849" r="39036" b="35172"/>
            <a:stretch>
              <a:fillRect/>
            </a:stretch>
          </p:blipFill>
          <p:spPr>
            <a:xfrm>
              <a:off x="5650930" y="3593072"/>
              <a:ext cx="1040772" cy="880653"/>
            </a:xfrm>
            <a:prstGeom prst="rect">
              <a:avLst/>
            </a:prstGeom>
          </p:spPr>
        </p:pic>
        <p:sp>
          <p:nvSpPr>
            <p:cNvPr id="41" name="文本框 40"/>
            <p:cNvSpPr txBox="1"/>
            <p:nvPr/>
          </p:nvSpPr>
          <p:spPr>
            <a:xfrm>
              <a:off x="5818822" y="4431984"/>
              <a:ext cx="936104" cy="369332"/>
            </a:xfrm>
            <a:prstGeom prst="rect">
              <a:avLst/>
            </a:prstGeom>
            <a:noFill/>
          </p:spPr>
          <p:txBody>
            <a:bodyPr wrap="square" rtlCol="0">
              <a:spAutoFit/>
            </a:bodyPr>
            <a:lstStyle/>
            <a:p>
              <a:r>
                <a:rPr lang="en-US" altLang="zh-CN" dirty="0"/>
                <a:t>16km</a:t>
              </a:r>
              <a:endParaRPr lang="zh-CN" altLang="en-US" dirty="0"/>
            </a:p>
          </p:txBody>
        </p:sp>
      </p:grpSp>
      <p:grpSp>
        <p:nvGrpSpPr>
          <p:cNvPr id="42" name="组合 41"/>
          <p:cNvGrpSpPr/>
          <p:nvPr/>
        </p:nvGrpSpPr>
        <p:grpSpPr>
          <a:xfrm>
            <a:off x="59419" y="3935218"/>
            <a:ext cx="1613863" cy="1122309"/>
            <a:chOff x="152277" y="916938"/>
            <a:chExt cx="2271315" cy="1432436"/>
          </a:xfrm>
          <a:solidFill>
            <a:schemeClr val="bg1"/>
          </a:solidFill>
        </p:grpSpPr>
        <p:pic>
          <p:nvPicPr>
            <p:cNvPr id="43" name="图片 42"/>
            <p:cNvPicPr>
              <a:picLocks noChangeAspect="1"/>
            </p:cNvPicPr>
            <p:nvPr/>
          </p:nvPicPr>
          <p:blipFill rotWithShape="1">
            <a:blip r:embed="rId7"/>
            <a:srcRect l="41697" t="42943" r="40146" b="40833"/>
            <a:stretch>
              <a:fillRect/>
            </a:stretch>
          </p:blipFill>
          <p:spPr>
            <a:xfrm>
              <a:off x="479376" y="916938"/>
              <a:ext cx="1944216" cy="977162"/>
            </a:xfrm>
            <a:prstGeom prst="rect">
              <a:avLst/>
            </a:prstGeom>
            <a:grpFill/>
          </p:spPr>
        </p:pic>
        <p:sp>
          <p:nvSpPr>
            <p:cNvPr id="44" name="文本框 43"/>
            <p:cNvSpPr txBox="1"/>
            <p:nvPr/>
          </p:nvSpPr>
          <p:spPr>
            <a:xfrm>
              <a:off x="983432" y="1877985"/>
              <a:ext cx="1263368" cy="471389"/>
            </a:xfrm>
            <a:prstGeom prst="rect">
              <a:avLst/>
            </a:prstGeom>
            <a:grpFill/>
          </p:spPr>
          <p:txBody>
            <a:bodyPr wrap="square" rtlCol="0">
              <a:spAutoFit/>
            </a:bodyPr>
            <a:lstStyle/>
            <a:p>
              <a:r>
                <a:rPr lang="en-US" altLang="zh-CN" dirty="0"/>
                <a:t>55km</a:t>
              </a:r>
              <a:endParaRPr lang="zh-CN" altLang="en-US" dirty="0"/>
            </a:p>
          </p:txBody>
        </p:sp>
        <p:sp>
          <p:nvSpPr>
            <p:cNvPr id="45" name="文本框 44"/>
            <p:cNvSpPr txBox="1"/>
            <p:nvPr/>
          </p:nvSpPr>
          <p:spPr>
            <a:xfrm rot="16200000">
              <a:off x="-117082" y="1186298"/>
              <a:ext cx="1058508" cy="519790"/>
            </a:xfrm>
            <a:prstGeom prst="rect">
              <a:avLst/>
            </a:prstGeom>
            <a:grpFill/>
          </p:spPr>
          <p:txBody>
            <a:bodyPr wrap="square" rtlCol="0">
              <a:spAutoFit/>
            </a:bodyPr>
            <a:lstStyle/>
            <a:p>
              <a:r>
                <a:rPr lang="en-US" altLang="zh-CN" dirty="0"/>
                <a:t>29 km</a:t>
              </a:r>
              <a:endParaRPr lang="zh-CN" altLang="en-US" dirty="0"/>
            </a:p>
          </p:txBody>
        </p:sp>
      </p:grpSp>
      <p:grpSp>
        <p:nvGrpSpPr>
          <p:cNvPr id="46" name="组合 23"/>
          <p:cNvGrpSpPr/>
          <p:nvPr/>
        </p:nvGrpSpPr>
        <p:grpSpPr bwMode="auto">
          <a:xfrm>
            <a:off x="5891195" y="1957865"/>
            <a:ext cx="2090064" cy="2190866"/>
            <a:chOff x="1547664" y="739907"/>
            <a:chExt cx="4001818" cy="3985237"/>
          </a:xfrm>
        </p:grpSpPr>
        <p:sp>
          <p:nvSpPr>
            <p:cNvPr id="47" name="椭圆 46"/>
            <p:cNvSpPr/>
            <p:nvPr/>
          </p:nvSpPr>
          <p:spPr>
            <a:xfrm>
              <a:off x="1547664" y="2565069"/>
              <a:ext cx="2161430" cy="216007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cxnSp>
          <p:nvCxnSpPr>
            <p:cNvPr id="48" name="直接箭头连接符 47"/>
            <p:cNvCxnSpPr/>
            <p:nvPr/>
          </p:nvCxnSpPr>
          <p:spPr>
            <a:xfrm flipV="1">
              <a:off x="2627378" y="1197223"/>
              <a:ext cx="2377772" cy="244888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9" name="直接箭头连接符 48"/>
            <p:cNvCxnSpPr/>
            <p:nvPr/>
          </p:nvCxnSpPr>
          <p:spPr>
            <a:xfrm flipH="1">
              <a:off x="2395009" y="1223296"/>
              <a:ext cx="2594115" cy="13678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0" name="直接箭头连接符 49"/>
            <p:cNvCxnSpPr/>
            <p:nvPr/>
          </p:nvCxnSpPr>
          <p:spPr>
            <a:xfrm flipH="1" flipV="1">
              <a:off x="2411034" y="2565069"/>
              <a:ext cx="216343" cy="1081041"/>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直接箭头连接符 50"/>
            <p:cNvCxnSpPr/>
            <p:nvPr/>
          </p:nvCxnSpPr>
          <p:spPr>
            <a:xfrm flipH="1">
              <a:off x="2843721" y="1267421"/>
              <a:ext cx="2089314" cy="129764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直接箭头连接符 51"/>
            <p:cNvCxnSpPr/>
            <p:nvPr/>
          </p:nvCxnSpPr>
          <p:spPr>
            <a:xfrm flipV="1">
              <a:off x="2635390" y="2565069"/>
              <a:ext cx="208331" cy="108104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3" name="矩形 52"/>
            <p:cNvSpPr/>
            <p:nvPr/>
          </p:nvSpPr>
          <p:spPr>
            <a:xfrm>
              <a:off x="4989124" y="1052816"/>
              <a:ext cx="152242" cy="214604"/>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
          <p:nvSpPr>
            <p:cNvPr id="54" name="文本框 16"/>
            <p:cNvSpPr txBox="1">
              <a:spLocks noChangeArrowheads="1"/>
            </p:cNvSpPr>
            <p:nvPr/>
          </p:nvSpPr>
          <p:spPr bwMode="auto">
            <a:xfrm>
              <a:off x="3460168" y="739907"/>
              <a:ext cx="2089314" cy="61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600" dirty="0"/>
                <a:t>Satellite</a:t>
              </a:r>
              <a:endParaRPr lang="zh-CN" altLang="en-US" sz="1600" dirty="0"/>
            </a:p>
          </p:txBody>
        </p:sp>
        <p:sp>
          <p:nvSpPr>
            <p:cNvPr id="55" name="文本框 17"/>
            <p:cNvSpPr txBox="1">
              <a:spLocks noChangeArrowheads="1"/>
            </p:cNvSpPr>
            <p:nvPr/>
          </p:nvSpPr>
          <p:spPr bwMode="auto">
            <a:xfrm>
              <a:off x="3757932" y="2366964"/>
              <a:ext cx="648072" cy="46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a:t>P</a:t>
              </a:r>
              <a:endParaRPr lang="zh-CN" altLang="en-US" sz="1800"/>
            </a:p>
          </p:txBody>
        </p:sp>
        <p:graphicFrame>
          <p:nvGraphicFramePr>
            <p:cNvPr id="56" name="对象 19"/>
            <p:cNvGraphicFramePr>
              <a:graphicFrameLocks noChangeAspect="1"/>
            </p:cNvGraphicFramePr>
            <p:nvPr/>
          </p:nvGraphicFramePr>
          <p:xfrm>
            <a:off x="2491724" y="1883382"/>
            <a:ext cx="720080" cy="308606"/>
          </p:xfrm>
          <a:graphic>
            <a:graphicData uri="http://schemas.openxmlformats.org/presentationml/2006/ole">
              <mc:AlternateContent xmlns:mc="http://schemas.openxmlformats.org/markup-compatibility/2006">
                <mc:Choice xmlns:v="urn:schemas-microsoft-com:vml" Requires="v">
                  <p:oleObj spid="_x0000_s1101" name="公式" r:id="rId8" imgW="533400" imgH="228600" progId="Equation.3">
                    <p:embed/>
                  </p:oleObj>
                </mc:Choice>
                <mc:Fallback>
                  <p:oleObj name="公式" r:id="rId8" imgW="533400" imgH="228600" progId="Equation.3">
                    <p:embed/>
                    <p:pic>
                      <p:nvPicPr>
                        <p:cNvPr id="0" name="对象 19"/>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91724" y="1883382"/>
                          <a:ext cx="720080" cy="3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58" name="对象 20"/>
            <p:cNvGraphicFramePr>
              <a:graphicFrameLocks noChangeAspect="1"/>
            </p:cNvGraphicFramePr>
            <p:nvPr/>
          </p:nvGraphicFramePr>
          <p:xfrm>
            <a:off x="1982788" y="2982913"/>
            <a:ext cx="498475" cy="307975"/>
          </p:xfrm>
          <a:graphic>
            <a:graphicData uri="http://schemas.openxmlformats.org/presentationml/2006/ole">
              <mc:AlternateContent xmlns:mc="http://schemas.openxmlformats.org/markup-compatibility/2006">
                <mc:Choice xmlns:v="urn:schemas-microsoft-com:vml" Requires="v">
                  <p:oleObj spid="_x0000_s1102" name="公式" r:id="rId10" imgW="368300" imgH="228600" progId="Equation.3">
                    <p:embed/>
                  </p:oleObj>
                </mc:Choice>
                <mc:Fallback>
                  <p:oleObj name="公式" r:id="rId10" imgW="368300" imgH="228600" progId="Equation.3">
                    <p:embed/>
                    <p:pic>
                      <p:nvPicPr>
                        <p:cNvPr id="0" name="对象 2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82788" y="2982913"/>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0" name="对象 21"/>
            <p:cNvGraphicFramePr>
              <a:graphicFrameLocks noChangeAspect="1"/>
            </p:cNvGraphicFramePr>
            <p:nvPr/>
          </p:nvGraphicFramePr>
          <p:xfrm>
            <a:off x="3115828" y="3008124"/>
            <a:ext cx="720080" cy="308606"/>
          </p:xfrm>
          <a:graphic>
            <a:graphicData uri="http://schemas.openxmlformats.org/presentationml/2006/ole">
              <mc:AlternateContent xmlns:mc="http://schemas.openxmlformats.org/markup-compatibility/2006">
                <mc:Choice xmlns:v="urn:schemas-microsoft-com:vml" Requires="v">
                  <p:oleObj spid="_x0000_s1103" name="公式" r:id="rId12" imgW="533400" imgH="228600" progId="Equation.3">
                    <p:embed/>
                  </p:oleObj>
                </mc:Choice>
                <mc:Fallback>
                  <p:oleObj name="公式" r:id="rId12" imgW="533400" imgH="228600" progId="Equation.3">
                    <p:embed/>
                    <p:pic>
                      <p:nvPicPr>
                        <p:cNvPr id="0" name="对象 2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3115828" y="3008124"/>
                          <a:ext cx="720080" cy="3086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62" name="对象 22"/>
            <p:cNvGraphicFramePr>
              <a:graphicFrameLocks noChangeAspect="1"/>
            </p:cNvGraphicFramePr>
            <p:nvPr/>
          </p:nvGraphicFramePr>
          <p:xfrm>
            <a:off x="2744167" y="2767346"/>
            <a:ext cx="498475" cy="307975"/>
          </p:xfrm>
          <a:graphic>
            <a:graphicData uri="http://schemas.openxmlformats.org/presentationml/2006/ole">
              <mc:AlternateContent xmlns:mc="http://schemas.openxmlformats.org/markup-compatibility/2006">
                <mc:Choice xmlns:v="urn:schemas-microsoft-com:vml" Requires="v">
                  <p:oleObj spid="_x0000_s1104" name="公式" r:id="rId14" imgW="368300" imgH="228600" progId="Equation.3">
                    <p:embed/>
                  </p:oleObj>
                </mc:Choice>
                <mc:Fallback>
                  <p:oleObj name="公式" r:id="rId14" imgW="368300" imgH="228600" progId="Equation.3">
                    <p:embed/>
                    <p:pic>
                      <p:nvPicPr>
                        <p:cNvPr id="0" name="对象 22"/>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744167" y="2767346"/>
                          <a:ext cx="4984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pSp>
      <p:sp>
        <p:nvSpPr>
          <p:cNvPr id="64" name="箭头: 右 27"/>
          <p:cNvSpPr/>
          <p:nvPr/>
        </p:nvSpPr>
        <p:spPr>
          <a:xfrm rot="5400000">
            <a:off x="6257719" y="4372586"/>
            <a:ext cx="411499" cy="209259"/>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5" name="图片 64"/>
          <p:cNvPicPr>
            <a:picLocks noChangeAspect="1"/>
          </p:cNvPicPr>
          <p:nvPr/>
        </p:nvPicPr>
        <p:blipFill rotWithShape="1">
          <a:blip r:embed="rId6"/>
          <a:srcRect l="37843" t="40849" r="39036" b="35172"/>
          <a:stretch>
            <a:fillRect/>
          </a:stretch>
        </p:blipFill>
        <p:spPr>
          <a:xfrm>
            <a:off x="5793435" y="4703414"/>
            <a:ext cx="1691715" cy="1431451"/>
          </a:xfrm>
          <a:prstGeom prst="rect">
            <a:avLst/>
          </a:prstGeom>
        </p:spPr>
      </p:pic>
      <p:sp>
        <p:nvSpPr>
          <p:cNvPr id="66" name="文本框 65"/>
          <p:cNvSpPr txBox="1"/>
          <p:nvPr/>
        </p:nvSpPr>
        <p:spPr>
          <a:xfrm>
            <a:off x="1286329" y="3393846"/>
            <a:ext cx="936104" cy="368300"/>
          </a:xfrm>
          <a:prstGeom prst="rect">
            <a:avLst/>
          </a:prstGeom>
          <a:noFill/>
        </p:spPr>
        <p:txBody>
          <a:bodyPr wrap="square" rtlCol="0">
            <a:spAutoFit/>
          </a:bodyPr>
          <a:lstStyle/>
          <a:p>
            <a:r>
              <a:rPr lang="en-US" altLang="zh-CN" b="1" dirty="0">
                <a:solidFill>
                  <a:schemeClr val="accent2"/>
                </a:solidFill>
              </a:rPr>
              <a:t>Nadir</a:t>
            </a:r>
          </a:p>
        </p:txBody>
      </p:sp>
      <p:sp>
        <p:nvSpPr>
          <p:cNvPr id="67" name="文本框 66"/>
          <p:cNvSpPr txBox="1"/>
          <p:nvPr/>
        </p:nvSpPr>
        <p:spPr>
          <a:xfrm>
            <a:off x="4300130" y="3396423"/>
            <a:ext cx="1160835" cy="368300"/>
          </a:xfrm>
          <a:prstGeom prst="rect">
            <a:avLst/>
          </a:prstGeom>
          <a:noFill/>
        </p:spPr>
        <p:txBody>
          <a:bodyPr wrap="square" rtlCol="0">
            <a:spAutoFit/>
          </a:bodyPr>
          <a:lstStyle/>
          <a:p>
            <a:r>
              <a:rPr lang="en-US" altLang="zh-CN" dirty="0">
                <a:sym typeface="+mn-ea"/>
              </a:rPr>
              <a:t>Off-nadir</a:t>
            </a:r>
            <a:endParaRPr lang="zh-CN" altLang="en-US" b="1" dirty="0">
              <a:solidFill>
                <a:schemeClr val="accent2"/>
              </a:solidFill>
            </a:endParaRPr>
          </a:p>
        </p:txBody>
      </p:sp>
      <p:sp>
        <p:nvSpPr>
          <p:cNvPr id="3" name="文本框 2"/>
          <p:cNvSpPr txBox="1"/>
          <p:nvPr/>
        </p:nvSpPr>
        <p:spPr>
          <a:xfrm>
            <a:off x="6638925" y="4201160"/>
            <a:ext cx="1800225" cy="275590"/>
          </a:xfrm>
          <a:prstGeom prst="rect">
            <a:avLst/>
          </a:prstGeom>
          <a:noFill/>
        </p:spPr>
        <p:txBody>
          <a:bodyPr wrap="square" rtlCol="0">
            <a:spAutoFit/>
          </a:bodyPr>
          <a:lstStyle/>
          <a:p>
            <a:r>
              <a:rPr lang="en-US" altLang="zh-CN" sz="1200"/>
              <a:t>wang et al.,2015</a:t>
            </a:r>
          </a:p>
        </p:txBody>
      </p:sp>
      <p:pic>
        <p:nvPicPr>
          <p:cNvPr id="13" name="Picture 4" descr="C:\Users\lwang\AppData\Local\Temp\1\scp41115\net\orbit274l\home\pub\lwang\orbit135l_disk2\lwang\JPSS\Off_Scan_Geo\collocation_paper\Spatial_Response.ps.1.png"/>
          <p:cNvPicPr/>
          <p:nvPr/>
        </p:nvPicPr>
        <p:blipFill>
          <a:blip r:embed="rId16" cstate="screen"/>
          <a:srcRect/>
          <a:stretch>
            <a:fillRect/>
          </a:stretch>
        </p:blipFill>
        <p:spPr bwMode="auto">
          <a:xfrm>
            <a:off x="7659370" y="4794250"/>
            <a:ext cx="1535430" cy="1270635"/>
          </a:xfrm>
          <a:prstGeom prst="rect">
            <a:avLst/>
          </a:prstGeom>
          <a:noFill/>
          <a:ln w="9525">
            <a:noFill/>
            <a:miter lim="800000"/>
            <a:headEnd/>
            <a:tailEnd/>
          </a:ln>
        </p:spPr>
      </p:pic>
      <p:sp>
        <p:nvSpPr>
          <p:cNvPr id="7" name="标题 6"/>
          <p:cNvSpPr>
            <a:spLocks noGrp="1"/>
          </p:cNvSpPr>
          <p:nvPr>
            <p:ph type="title"/>
          </p:nvPr>
        </p:nvSpPr>
        <p:spPr>
          <a:xfrm>
            <a:off x="1047750" y="35560"/>
            <a:ext cx="7391400" cy="712470"/>
          </a:xfrm>
        </p:spPr>
        <p:txBody>
          <a:bodyPr/>
          <a:lstStyle/>
          <a:p>
            <a:pPr>
              <a:lnSpc>
                <a:spcPct val="100000"/>
              </a:lnSpc>
            </a:pPr>
            <a:r>
              <a:rPr lang="en-US" altLang="zh-CN" sz="3200" b="1" dirty="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MERSI &amp; HIRAS </a:t>
            </a:r>
            <a:r>
              <a:rPr lang="en-US" altLang="zh-CN" sz="3200" b="1" dirty="0" smtClean="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Intra-platform </a:t>
            </a:r>
            <a:r>
              <a:rPr lang="en-US" altLang="zh-CN" sz="3200" b="1" dirty="0">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Comparison under GSICS framework </a:t>
            </a:r>
          </a:p>
        </p:txBody>
      </p:sp>
      <p:sp>
        <p:nvSpPr>
          <p:cNvPr id="9" name="文本框 8"/>
          <p:cNvSpPr txBox="1"/>
          <p:nvPr/>
        </p:nvSpPr>
        <p:spPr>
          <a:xfrm>
            <a:off x="-21590" y="952500"/>
            <a:ext cx="9343390" cy="706755"/>
          </a:xfrm>
          <a:prstGeom prst="rect">
            <a:avLst/>
          </a:prstGeom>
          <a:noFill/>
        </p:spPr>
        <p:txBody>
          <a:bodyPr wrap="square" rtlCol="0">
            <a:spAutoFit/>
          </a:bodyPr>
          <a:lstStyle/>
          <a:p>
            <a:r>
              <a:rPr lang="en-US" altLang="zh-CN" sz="2000" dirty="0">
                <a:latin typeface="Arial" panose="020B0604020202020204" pitchFamily="34" charset="0"/>
                <a:cs typeface="Arial" panose="020B0604020202020204" pitchFamily="34" charset="0"/>
              </a:rPr>
              <a:t>Accurate collocation method </a:t>
            </a:r>
            <a:r>
              <a:rPr lang="en-US" altLang="zh-CN" sz="2000" dirty="0">
                <a:latin typeface="Arial" panose="020B0604020202020204" pitchFamily="34" charset="0"/>
                <a:cs typeface="Arial" panose="020B0604020202020204" pitchFamily="34" charset="0"/>
                <a:sym typeface="+mn-ea"/>
              </a:rPr>
              <a:t>based on line-of-sight pointing vectors </a:t>
            </a:r>
            <a:r>
              <a:rPr lang="en-US" altLang="zh-CN" sz="2000" dirty="0">
                <a:latin typeface="Arial" panose="020B0604020202020204" pitchFamily="34" charset="0"/>
                <a:cs typeface="Arial" panose="020B0604020202020204" pitchFamily="34" charset="0"/>
              </a:rPr>
              <a:t>from GSICS is used for inter-calibration on the same platform. (Wang et al., 2013,2016).</a:t>
            </a:r>
          </a:p>
        </p:txBody>
      </p:sp>
      <p:sp>
        <p:nvSpPr>
          <p:cNvPr id="10" name="TextBox 12"/>
          <p:cNvSpPr txBox="1">
            <a:spLocks noChangeArrowheads="1"/>
          </p:cNvSpPr>
          <p:nvPr/>
        </p:nvSpPr>
        <p:spPr bwMode="auto">
          <a:xfrm>
            <a:off x="27440" y="1666611"/>
            <a:ext cx="43211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1800" dirty="0">
                <a:solidFill>
                  <a:srgbClr val="002060"/>
                </a:solidFill>
                <a:latin typeface="Arial Black" panose="020B0A04020102020204" charset="0"/>
                <a:ea typeface="+mj-ea"/>
                <a:cs typeface="+mj-cs"/>
              </a:rPr>
              <a:t>HIRAS FOVs variation along scan</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p:cNvSpPr txBox="1"/>
          <p:nvPr/>
        </p:nvSpPr>
        <p:spPr>
          <a:xfrm>
            <a:off x="3576" y="4925849"/>
            <a:ext cx="4248979" cy="914400"/>
          </a:xfrm>
          <a:prstGeom prst="rect">
            <a:avLst/>
          </a:prstGeom>
          <a:solidFill>
            <a:schemeClr val="accent3">
              <a:lumMod val="40000"/>
              <a:lumOff val="60000"/>
            </a:schemeClr>
          </a:solidFill>
        </p:spPr>
        <p:txBody>
          <a:bodyPr wrap="square" rtlCol="0">
            <a:spAutoFit/>
          </a:bodyPr>
          <a:lstStyle/>
          <a:p>
            <a:pPr marL="342900" indent="-342900">
              <a:lnSpc>
                <a:spcPct val="120000"/>
              </a:lnSpc>
              <a:spcAft>
                <a:spcPts val="600"/>
              </a:spcAft>
              <a:buFont typeface="+mj-lt"/>
              <a:buAutoNum type="arabicPeriod"/>
            </a:pPr>
            <a:r>
              <a:rPr lang="en-US" altLang="zh-CN" sz="1350" dirty="0">
                <a:latin typeface="Arial" panose="020B0604020202020204" pitchFamily="34" charset="0"/>
                <a:cs typeface="Arial" panose="020B0604020202020204" pitchFamily="34" charset="0"/>
              </a:rPr>
              <a:t>MERSI and HIRAS have a good consistency;</a:t>
            </a:r>
          </a:p>
          <a:p>
            <a:pPr marL="342900" indent="-342900">
              <a:lnSpc>
                <a:spcPct val="120000"/>
              </a:lnSpc>
              <a:spcAft>
                <a:spcPts val="600"/>
              </a:spcAft>
              <a:buFont typeface="+mj-lt"/>
              <a:buAutoNum type="arabicPeriod"/>
            </a:pPr>
            <a:r>
              <a:rPr lang="en-US" altLang="zh-CN" sz="1350" dirty="0">
                <a:latin typeface="Arial" panose="020B0604020202020204" pitchFamily="34" charset="0"/>
                <a:cs typeface="Arial" panose="020B0604020202020204" pitchFamily="34" charset="0"/>
              </a:rPr>
              <a:t>Biases show scene-dependent feature due to nonlinear response;</a:t>
            </a:r>
            <a:endParaRPr lang="zh-CN" altLang="en-US" sz="1350" dirty="0">
              <a:latin typeface="Arial" panose="020B0604020202020204" pitchFamily="34" charset="0"/>
              <a:cs typeface="Arial" panose="020B0604020202020204" pitchFamily="34" charset="0"/>
            </a:endParaRPr>
          </a:p>
        </p:txBody>
      </p:sp>
      <p:pic>
        <p:nvPicPr>
          <p:cNvPr id="11" name="图片 10"/>
          <p:cNvPicPr>
            <a:picLocks noChangeAspect="1"/>
          </p:cNvPicPr>
          <p:nvPr/>
        </p:nvPicPr>
        <p:blipFill rotWithShape="1">
          <a:blip r:embed="rId3"/>
          <a:srcRect l="21651" t="17728" r="24603" b="6951"/>
          <a:stretch>
            <a:fillRect/>
          </a:stretch>
        </p:blipFill>
        <p:spPr>
          <a:xfrm>
            <a:off x="178999" y="1225074"/>
            <a:ext cx="4384597" cy="3456386"/>
          </a:xfrm>
          <a:prstGeom prst="rect">
            <a:avLst/>
          </a:prstGeom>
        </p:spPr>
      </p:pic>
      <p:pic>
        <p:nvPicPr>
          <p:cNvPr id="10" name="图片 9"/>
          <p:cNvPicPr>
            <a:picLocks noChangeAspect="1"/>
          </p:cNvPicPr>
          <p:nvPr/>
        </p:nvPicPr>
        <p:blipFill rotWithShape="1">
          <a:blip r:embed="rId4"/>
          <a:srcRect l="26376" t="21200" r="27556" b="12361"/>
          <a:stretch>
            <a:fillRect/>
          </a:stretch>
        </p:blipFill>
        <p:spPr>
          <a:xfrm>
            <a:off x="4655577" y="1124743"/>
            <a:ext cx="4384596" cy="3556923"/>
          </a:xfrm>
          <a:prstGeom prst="rect">
            <a:avLst/>
          </a:prstGeom>
        </p:spPr>
      </p:pic>
      <p:sp>
        <p:nvSpPr>
          <p:cNvPr id="15" name="TextBox 1"/>
          <p:cNvSpPr txBox="1">
            <a:spLocks noChangeArrowheads="1"/>
          </p:cNvSpPr>
          <p:nvPr/>
        </p:nvSpPr>
        <p:spPr bwMode="auto">
          <a:xfrm>
            <a:off x="1627991" y="63761"/>
            <a:ext cx="6456680"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sz="2800" b="1" dirty="0" smtClean="0">
                <a:solidFill>
                  <a:srgbClr val="000066"/>
                </a:solidFill>
                <a:latin typeface="+mj-lt"/>
                <a:ea typeface="黑体" panose="02010609060101010101" pitchFamily="49" charset="-122"/>
              </a:rPr>
              <a:t>MERSI-II/HIRAS Inter-calibration </a:t>
            </a:r>
          </a:p>
          <a:p>
            <a:pPr algn="ctr" eaLnBrk="1" hangingPunct="1"/>
            <a:r>
              <a:rPr lang="en-US" sz="2800" b="1" dirty="0" smtClean="0">
                <a:solidFill>
                  <a:srgbClr val="000066"/>
                </a:solidFill>
                <a:latin typeface="+mj-lt"/>
                <a:ea typeface="黑体" panose="02010609060101010101" pitchFamily="49" charset="-122"/>
              </a:rPr>
              <a:t>using  accurate </a:t>
            </a:r>
            <a:r>
              <a:rPr lang="en-US" sz="2800" b="1" dirty="0">
                <a:solidFill>
                  <a:srgbClr val="000066"/>
                </a:solidFill>
                <a:latin typeface="+mj-lt"/>
                <a:ea typeface="黑体" panose="02010609060101010101" pitchFamily="49" charset="-122"/>
              </a:rPr>
              <a:t>collocation</a:t>
            </a:r>
          </a:p>
        </p:txBody>
      </p:sp>
      <p:graphicFrame>
        <p:nvGraphicFramePr>
          <p:cNvPr id="2" name="表格 1"/>
          <p:cNvGraphicFramePr>
            <a:graphicFrameLocks noGrp="1"/>
          </p:cNvGraphicFramePr>
          <p:nvPr/>
        </p:nvGraphicFramePr>
        <p:xfrm>
          <a:off x="4097728" y="5321146"/>
          <a:ext cx="5040557" cy="1102425"/>
        </p:xfrm>
        <a:graphic>
          <a:graphicData uri="http://schemas.openxmlformats.org/drawingml/2006/table">
            <a:tbl>
              <a:tblPr firstRow="1" bandRow="1">
                <a:tableStyleId>{5C22544A-7EE6-4342-B048-85BDC9FD1C3A}</a:tableStyleId>
              </a:tblPr>
              <a:tblGrid>
                <a:gridCol w="1728189"/>
                <a:gridCol w="864096"/>
                <a:gridCol w="720080"/>
                <a:gridCol w="792088"/>
                <a:gridCol w="936104"/>
              </a:tblGrid>
              <a:tr h="203858">
                <a:tc>
                  <a:txBody>
                    <a:bodyPr/>
                    <a:lstStyle/>
                    <a:p>
                      <a:r>
                        <a:rPr lang="en-US" altLang="zh-CN" sz="1400" b="1" dirty="0" smtClean="0">
                          <a:solidFill>
                            <a:srgbClr val="C00000"/>
                          </a:solidFill>
                        </a:rPr>
                        <a:t>MERSI</a:t>
                      </a:r>
                      <a:r>
                        <a:rPr lang="en-US" altLang="zh-CN" sz="1400" b="1" baseline="0" dirty="0" smtClean="0">
                          <a:solidFill>
                            <a:srgbClr val="C00000"/>
                          </a:solidFill>
                        </a:rPr>
                        <a:t> Ch</a:t>
                      </a:r>
                      <a:endParaRPr lang="zh-CN" altLang="en-US" sz="14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C00000"/>
                          </a:solidFill>
                        </a:rPr>
                        <a:t>4.05</a:t>
                      </a:r>
                      <a:endParaRPr lang="zh-CN" altLang="en-US" sz="14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C00000"/>
                          </a:solidFill>
                        </a:rPr>
                        <a:t>7.2</a:t>
                      </a:r>
                      <a:endParaRPr lang="zh-CN" altLang="en-US" sz="14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C00000"/>
                          </a:solidFill>
                        </a:rPr>
                        <a:t>10.8</a:t>
                      </a:r>
                      <a:endParaRPr lang="zh-CN" altLang="en-US" sz="14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C00000"/>
                          </a:solidFill>
                        </a:rPr>
                        <a:t>12.0</a:t>
                      </a:r>
                      <a:endParaRPr lang="zh-CN" altLang="en-US" sz="1400" b="1" dirty="0">
                        <a:solidFill>
                          <a:srgbClr val="C0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45760">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600" b="1" dirty="0" err="1" smtClean="0"/>
                        <a:t>Scene_bt</a:t>
                      </a:r>
                      <a:r>
                        <a:rPr lang="en-US" altLang="zh-CN" sz="1600" b="1" dirty="0" smtClean="0"/>
                        <a:t>(K)</a:t>
                      </a:r>
                      <a:endParaRPr lang="zh-CN" altLang="en-US" sz="20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t>284</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t>251</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t>286</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t>285</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351865">
                <a:tc>
                  <a:txBody>
                    <a:bodyPr/>
                    <a:lstStyle/>
                    <a:p>
                      <a:pPr marL="0" marR="0" indent="0" algn="l" defTabSz="914400" rtl="0" eaLnBrk="1" fontAlgn="auto" latinLnBrk="0" hangingPunct="1">
                        <a:lnSpc>
                          <a:spcPct val="100000"/>
                        </a:lnSpc>
                        <a:spcBef>
                          <a:spcPts val="0"/>
                        </a:spcBef>
                        <a:spcAft>
                          <a:spcPts val="0"/>
                        </a:spcAft>
                        <a:buClrTx/>
                        <a:buSzTx/>
                        <a:buFontTx/>
                        <a:buNone/>
                        <a:defRPr/>
                      </a:pPr>
                      <a:r>
                        <a:rPr lang="en-US" altLang="zh-CN" sz="1400" b="1" dirty="0" smtClean="0">
                          <a:solidFill>
                            <a:srgbClr val="FF0000"/>
                          </a:solidFill>
                        </a:rPr>
                        <a:t>Mean bias(K)</a:t>
                      </a:r>
                      <a:endParaRPr lang="zh-CN" altLang="en-US" sz="1400" b="1"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FF0000"/>
                          </a:solidFill>
                        </a:rPr>
                        <a:t>-0.90</a:t>
                      </a:r>
                      <a:endParaRPr lang="zh-CN" alt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FF0000"/>
                          </a:solidFill>
                        </a:rPr>
                        <a:t>0.68</a:t>
                      </a:r>
                      <a:endParaRPr lang="zh-CN" alt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FF0000"/>
                          </a:solidFill>
                        </a:rPr>
                        <a:t>0.74</a:t>
                      </a:r>
                      <a:endParaRPr lang="zh-CN" alt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altLang="zh-CN" sz="1400" b="1" dirty="0">
                          <a:solidFill>
                            <a:srgbClr val="FF0000"/>
                          </a:solidFill>
                        </a:rPr>
                        <a:t>0.26</a:t>
                      </a:r>
                      <a:endParaRPr lang="zh-CN" altLang="en-US" sz="1400" b="1" dirty="0">
                        <a:solidFill>
                          <a:srgbClr val="FF0000"/>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组合 18"/>
          <p:cNvGrpSpPr/>
          <p:nvPr/>
        </p:nvGrpSpPr>
        <p:grpSpPr>
          <a:xfrm>
            <a:off x="467544" y="4581128"/>
            <a:ext cx="4032448" cy="2132856"/>
            <a:chOff x="467544" y="4581128"/>
            <a:chExt cx="4032448" cy="2132856"/>
          </a:xfrm>
        </p:grpSpPr>
        <p:pic>
          <p:nvPicPr>
            <p:cNvPr id="9" name="图片 3"/>
            <p:cNvPicPr>
              <a:picLocks noChangeAspect="1"/>
            </p:cNvPicPr>
            <p:nvPr/>
          </p:nvPicPr>
          <p:blipFill>
            <a:blip r:embed="rId3" cstate="print"/>
            <a:srcRect/>
            <a:stretch>
              <a:fillRect/>
            </a:stretch>
          </p:blipFill>
          <p:spPr bwMode="auto">
            <a:xfrm>
              <a:off x="467544" y="4581128"/>
              <a:ext cx="4032448" cy="2132856"/>
            </a:xfrm>
            <a:prstGeom prst="rect">
              <a:avLst/>
            </a:prstGeom>
            <a:noFill/>
            <a:ln w="9525">
              <a:noFill/>
              <a:miter lim="800000"/>
              <a:headEnd/>
              <a:tailEnd/>
            </a:ln>
          </p:spPr>
        </p:pic>
        <p:sp>
          <p:nvSpPr>
            <p:cNvPr id="18" name="TextBox 17"/>
            <p:cNvSpPr txBox="1"/>
            <p:nvPr/>
          </p:nvSpPr>
          <p:spPr>
            <a:xfrm>
              <a:off x="1835696" y="5805264"/>
              <a:ext cx="2016224" cy="400110"/>
            </a:xfrm>
            <a:prstGeom prst="rect">
              <a:avLst/>
            </a:prstGeom>
            <a:noFill/>
          </p:spPr>
          <p:txBody>
            <a:bodyPr wrap="square" rtlCol="0">
              <a:spAutoFit/>
            </a:bodyPr>
            <a:lstStyle/>
            <a:p>
              <a:r>
                <a:rPr lang="en-US" altLang="zh-CN" sz="2000" dirty="0" smtClean="0"/>
                <a:t>Bias with GMI</a:t>
              </a:r>
              <a:endParaRPr lang="zh-CN" altLang="en-US" sz="2000" dirty="0"/>
            </a:p>
          </p:txBody>
        </p:sp>
      </p:grpSp>
      <p:graphicFrame>
        <p:nvGraphicFramePr>
          <p:cNvPr id="15362" name="对象 6"/>
          <p:cNvGraphicFramePr>
            <a:graphicFrameLocks noChangeAspect="1"/>
          </p:cNvGraphicFramePr>
          <p:nvPr/>
        </p:nvGraphicFramePr>
        <p:xfrm>
          <a:off x="3347864" y="1196752"/>
          <a:ext cx="5688632" cy="1257235"/>
        </p:xfrm>
        <a:graphic>
          <a:graphicData uri="http://schemas.openxmlformats.org/presentationml/2006/ole">
            <mc:AlternateContent xmlns:mc="http://schemas.openxmlformats.org/markup-compatibility/2006">
              <mc:Choice xmlns:v="urn:schemas-microsoft-com:vml" Requires="v">
                <p:oleObj spid="_x0000_s15384" name="BMP 图像" r:id="rId4" imgW="9277350" imgH="2505075" progId="PBrush">
                  <p:embed/>
                </p:oleObj>
              </mc:Choice>
              <mc:Fallback>
                <p:oleObj name="BMP 图像" r:id="rId4" imgW="9277350" imgH="2505075" progId="PBrush">
                  <p:embed/>
                  <p:pic>
                    <p:nvPicPr>
                      <p:cNvPr id="0" name="对象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1196752"/>
                        <a:ext cx="5688632" cy="125723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5" name="图片 1"/>
          <p:cNvPicPr>
            <a:picLocks noChangeAspect="1"/>
          </p:cNvPicPr>
          <p:nvPr/>
        </p:nvPicPr>
        <p:blipFill>
          <a:blip r:embed="rId6" cstate="print"/>
          <a:srcRect/>
          <a:stretch>
            <a:fillRect/>
          </a:stretch>
        </p:blipFill>
        <p:spPr bwMode="auto">
          <a:xfrm>
            <a:off x="179512" y="2924944"/>
            <a:ext cx="1656183" cy="864096"/>
          </a:xfrm>
          <a:prstGeom prst="rect">
            <a:avLst/>
          </a:prstGeom>
          <a:noFill/>
          <a:ln w="9525">
            <a:noFill/>
            <a:miter lim="800000"/>
            <a:headEnd/>
            <a:tailEnd/>
          </a:ln>
        </p:spPr>
      </p:pic>
      <p:pic>
        <p:nvPicPr>
          <p:cNvPr id="6" name="图片 2"/>
          <p:cNvPicPr>
            <a:picLocks noChangeAspect="1"/>
          </p:cNvPicPr>
          <p:nvPr/>
        </p:nvPicPr>
        <p:blipFill>
          <a:blip r:embed="rId7" cstate="print"/>
          <a:srcRect/>
          <a:stretch>
            <a:fillRect/>
          </a:stretch>
        </p:blipFill>
        <p:spPr bwMode="auto">
          <a:xfrm>
            <a:off x="2555776" y="2924944"/>
            <a:ext cx="1726669" cy="864000"/>
          </a:xfrm>
          <a:prstGeom prst="rect">
            <a:avLst/>
          </a:prstGeom>
          <a:noFill/>
          <a:ln w="9525">
            <a:noFill/>
            <a:miter lim="800000"/>
            <a:headEnd/>
            <a:tailEnd/>
          </a:ln>
        </p:spPr>
      </p:pic>
      <p:sp>
        <p:nvSpPr>
          <p:cNvPr id="7" name="右箭头 6"/>
          <p:cNvSpPr/>
          <p:nvPr/>
        </p:nvSpPr>
        <p:spPr>
          <a:xfrm>
            <a:off x="1889598" y="3329833"/>
            <a:ext cx="648072" cy="457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1" name="Picture 2"/>
          <p:cNvPicPr>
            <a:picLocks noChangeAspect="1" noChangeArrowheads="1"/>
          </p:cNvPicPr>
          <p:nvPr/>
        </p:nvPicPr>
        <p:blipFill>
          <a:blip r:embed="rId8" cstate="print"/>
          <a:srcRect l="28641" t="23750" r="11707" b="32150"/>
          <a:stretch>
            <a:fillRect/>
          </a:stretch>
        </p:blipFill>
        <p:spPr bwMode="auto">
          <a:xfrm>
            <a:off x="4427984" y="4437112"/>
            <a:ext cx="4536504" cy="2240426"/>
          </a:xfrm>
          <a:prstGeom prst="rect">
            <a:avLst/>
          </a:prstGeom>
          <a:noFill/>
          <a:ln w="9525">
            <a:noFill/>
            <a:miter lim="800000"/>
            <a:headEnd/>
            <a:tailEnd/>
          </a:ln>
        </p:spPr>
      </p:pic>
      <p:sp>
        <p:nvSpPr>
          <p:cNvPr id="12" name="矩形 11"/>
          <p:cNvSpPr/>
          <p:nvPr/>
        </p:nvSpPr>
        <p:spPr>
          <a:xfrm>
            <a:off x="179512" y="1376204"/>
            <a:ext cx="3384376" cy="1076325"/>
          </a:xfrm>
          <a:prstGeom prst="rect">
            <a:avLst/>
          </a:prstGeom>
        </p:spPr>
        <p:txBody>
          <a:bodyPr wrap="square">
            <a:spAutoFit/>
          </a:bodyPr>
          <a:lstStyle/>
          <a:p>
            <a:r>
              <a:rPr lang="en-US" altLang="zh-CN" sz="1600" b="1" dirty="0" smtClean="0"/>
              <a:t>1, Improvement on the A/D Bias, using O-B result to decrease the A/D Bias to less than 0.5 K in average.</a:t>
            </a:r>
          </a:p>
        </p:txBody>
      </p:sp>
      <p:sp>
        <p:nvSpPr>
          <p:cNvPr id="13" name="矩形 12"/>
          <p:cNvSpPr/>
          <p:nvPr/>
        </p:nvSpPr>
        <p:spPr>
          <a:xfrm>
            <a:off x="4427984" y="2852936"/>
            <a:ext cx="4572000" cy="1076325"/>
          </a:xfrm>
          <a:prstGeom prst="rect">
            <a:avLst/>
          </a:prstGeom>
        </p:spPr>
        <p:txBody>
          <a:bodyPr>
            <a:spAutoFit/>
          </a:bodyPr>
          <a:lstStyle/>
          <a:p>
            <a:r>
              <a:rPr lang="en-US" altLang="zh-CN" sz="1600" b="1" dirty="0" smtClean="0"/>
              <a:t>2, Improvement on the cold sky mirror noise filter, especially on the television transmission satellite of EU and US, 10G and 19G.</a:t>
            </a:r>
          </a:p>
        </p:txBody>
      </p:sp>
      <p:sp>
        <p:nvSpPr>
          <p:cNvPr id="14" name="矩形 13"/>
          <p:cNvSpPr/>
          <p:nvPr/>
        </p:nvSpPr>
        <p:spPr>
          <a:xfrm>
            <a:off x="467162" y="4012302"/>
            <a:ext cx="8352928" cy="583565"/>
          </a:xfrm>
          <a:prstGeom prst="rect">
            <a:avLst/>
          </a:prstGeom>
        </p:spPr>
        <p:txBody>
          <a:bodyPr wrap="square">
            <a:spAutoFit/>
          </a:bodyPr>
          <a:lstStyle/>
          <a:p>
            <a:r>
              <a:rPr lang="en-US" altLang="zh-CN" sz="1600" b="1" dirty="0" smtClean="0"/>
              <a:t>3, Inter calibration with GMI, 1-2K bias in ocean and 2-4K in land for most channels, std  for all channel are  ~1K or less.</a:t>
            </a:r>
          </a:p>
        </p:txBody>
      </p:sp>
      <p:sp>
        <p:nvSpPr>
          <p:cNvPr id="15" name="矩形 14"/>
          <p:cNvSpPr/>
          <p:nvPr/>
        </p:nvSpPr>
        <p:spPr>
          <a:xfrm>
            <a:off x="179512" y="980728"/>
            <a:ext cx="8784976" cy="172819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p:cNvSpPr/>
          <p:nvPr/>
        </p:nvSpPr>
        <p:spPr>
          <a:xfrm>
            <a:off x="179512" y="2780928"/>
            <a:ext cx="8784976" cy="108012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p:cNvSpPr/>
          <p:nvPr/>
        </p:nvSpPr>
        <p:spPr>
          <a:xfrm>
            <a:off x="179512" y="3933056"/>
            <a:ext cx="8784976" cy="280831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标题 3"/>
          <p:cNvSpPr>
            <a:spLocks noGrp="1"/>
          </p:cNvSpPr>
          <p:nvPr/>
        </p:nvSpPr>
        <p:spPr>
          <a:xfrm>
            <a:off x="760730" y="111760"/>
            <a:ext cx="8090535" cy="712470"/>
          </a:xfrm>
          <a:prstGeom prst="rect">
            <a:avLst/>
          </a:prstGeom>
        </p:spPr>
        <p:txBody>
          <a:bodyPr/>
          <a:lstStyle>
            <a:lvl1pPr marL="0" lvl="0" indent="0" algn="ctr" defTabSz="914400" rtl="0" eaLnBrk="1" fontAlgn="base" latinLnBrk="0" hangingPunct="1">
              <a:lnSpc>
                <a:spcPct val="100000"/>
              </a:lnSpc>
              <a:spcBef>
                <a:spcPct val="0"/>
              </a:spcBef>
              <a:spcAft>
                <a:spcPct val="0"/>
              </a:spcAft>
              <a:buClr>
                <a:srgbClr val="000000"/>
              </a:buClr>
              <a:buNone/>
              <a:defRPr sz="3600" b="0" i="0" u="none" kern="1200" baseline="0">
                <a:solidFill>
                  <a:schemeClr val="tx2"/>
                </a:solidFill>
                <a:latin typeface="微软雅黑" panose="020B0503020204020204" pitchFamily="34" charset="-122"/>
                <a:ea typeface="微软雅黑" panose="020B0503020204020204" pitchFamily="34" charset="-122"/>
                <a:cs typeface="+mj-cs"/>
              </a:defRPr>
            </a:lvl1pPr>
          </a:lstStyle>
          <a:p>
            <a:pPr>
              <a:lnSpc>
                <a:spcPct val="90000"/>
              </a:lnSpc>
            </a:pPr>
            <a:r>
              <a:rPr lang="en-US" altLang="zh-CN" sz="3200" b="1" dirty="0">
                <a:solidFill>
                  <a:schemeClr val="accent2"/>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MW sensors performance and GSICS validation</a:t>
            </a:r>
          </a:p>
        </p:txBody>
      </p:sp>
      <p:sp>
        <p:nvSpPr>
          <p:cNvPr id="2" name="TextBox 1"/>
          <p:cNvSpPr txBox="1"/>
          <p:nvPr/>
        </p:nvSpPr>
        <p:spPr>
          <a:xfrm>
            <a:off x="113030" y="824230"/>
            <a:ext cx="1533525" cy="460375"/>
          </a:xfrm>
          <a:prstGeom prst="rect">
            <a:avLst/>
          </a:prstGeom>
          <a:solidFill>
            <a:schemeClr val="accent1">
              <a:lumMod val="90000"/>
            </a:schemeClr>
          </a:solidFill>
        </p:spPr>
        <p:txBody>
          <a:bodyPr wrap="square" rtlCol="0">
            <a:spAutoFit/>
          </a:bodyPr>
          <a:lstStyle/>
          <a:p>
            <a:pPr algn="ctr"/>
            <a:r>
              <a:rPr lang="en-US" altLang="zh-CN" sz="2400" b="1" dirty="0" smtClean="0">
                <a:latin typeface="Times New Roman" panose="02020603050405020304" pitchFamily="18" charset="0"/>
                <a:cs typeface="Times New Roman" panose="02020603050405020304" pitchFamily="18" charset="0"/>
              </a:rPr>
              <a:t>MWRI</a:t>
            </a:r>
            <a:endParaRPr lang="zh-CN" alt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矩形 5121"/>
          <p:cNvSpPr/>
          <p:nvPr/>
        </p:nvSpPr>
        <p:spPr>
          <a:xfrm>
            <a:off x="663575" y="957263"/>
            <a:ext cx="2736850" cy="727710"/>
          </a:xfrm>
          <a:prstGeom prst="rect">
            <a:avLst/>
          </a:prstGeom>
          <a:noFill/>
          <a:ln w="9525">
            <a:noFill/>
          </a:ln>
        </p:spPr>
        <p:txBody>
          <a:bodyPr anchor="t">
            <a:spAutoFit/>
            <a:scene3d>
              <a:camera prst="orthographicFront"/>
              <a:lightRig rig="threePt" dir="t"/>
            </a:scene3d>
          </a:bodyPr>
          <a:lstStyle/>
          <a:p>
            <a:pPr>
              <a:lnSpc>
                <a:spcPct val="115000"/>
              </a:lnSpc>
              <a:spcBef>
                <a:spcPct val="50000"/>
              </a:spcBef>
            </a:pPr>
            <a:r>
              <a:rPr lang="en-US" altLang="zh-CN" sz="3600" b="1">
                <a:solidFill>
                  <a:schemeClr val="tx1"/>
                </a:solidFill>
                <a:effectLst>
                  <a:outerShdw blurRad="38100" dist="19050" dir="2700000" algn="tl" rotWithShape="0">
                    <a:schemeClr val="dk1">
                      <a:alpha val="40000"/>
                    </a:schemeClr>
                  </a:outerShdw>
                </a:effectLst>
                <a:latin typeface="Calibri" panose="020F0502020204030204" charset="0"/>
                <a:ea typeface="黑体" panose="02010609060101010101" pitchFamily="49" charset="-122"/>
                <a:cs typeface="Calibri" panose="020F0502020204030204" charset="0"/>
              </a:rPr>
              <a:t>Overview</a:t>
            </a:r>
          </a:p>
        </p:txBody>
      </p:sp>
      <p:sp>
        <p:nvSpPr>
          <p:cNvPr id="4098" name="矩形 5122"/>
          <p:cNvSpPr/>
          <p:nvPr/>
        </p:nvSpPr>
        <p:spPr>
          <a:xfrm>
            <a:off x="438150" y="1819910"/>
            <a:ext cx="8390890" cy="3969385"/>
          </a:xfrm>
          <a:prstGeom prst="rect">
            <a:avLst/>
          </a:prstGeom>
          <a:noFill/>
          <a:ln w="9525">
            <a:noFill/>
          </a:ln>
        </p:spPr>
        <p:txBody>
          <a:bodyPr wrap="square" anchor="t">
            <a:spAutoFit/>
          </a:bodyPr>
          <a:lstStyle/>
          <a:p>
            <a:pPr marL="1028700" lvl="1" indent="-571500" algn="l">
              <a:lnSpc>
                <a:spcPct val="150000"/>
              </a:lnSpc>
              <a:buFont typeface="Wingdings" panose="05000000000000000000" charset="0"/>
              <a:buChar char="p"/>
            </a:pPr>
            <a:r>
              <a:rPr lang="zh-CN" altLang="en-US" sz="2800" dirty="0">
                <a:latin typeface="Calibri" panose="020F0502020204030204" charset="0"/>
                <a:ea typeface="微软雅黑" panose="020B0503020204020204" pitchFamily="34" charset="-122"/>
                <a:cs typeface="Calibri" panose="020F0502020204030204" charset="0"/>
                <a:sym typeface="+mn-ea"/>
              </a:rPr>
              <a:t>CMA</a:t>
            </a:r>
            <a:r>
              <a:rPr lang="en-US" altLang="zh-CN" sz="2800" dirty="0">
                <a:latin typeface="Calibri" panose="020F0502020204030204" charset="0"/>
                <a:ea typeface="微软雅黑" panose="020B0503020204020204" pitchFamily="34" charset="-122"/>
                <a:cs typeface="Calibri" panose="020F0502020204030204" charset="0"/>
                <a:sym typeface="+mn-ea"/>
              </a:rPr>
              <a:t>'</a:t>
            </a:r>
            <a:r>
              <a:rPr lang="zh-CN" altLang="en-US" sz="2800" dirty="0">
                <a:latin typeface="Calibri" panose="020F0502020204030204" charset="0"/>
                <a:ea typeface="微软雅黑" panose="020B0503020204020204" pitchFamily="34" charset="-122"/>
                <a:cs typeface="Calibri" panose="020F0502020204030204" charset="0"/>
                <a:sym typeface="+mn-ea"/>
              </a:rPr>
              <a:t>s GSICS Activities, Action &amp; Achievements Summary</a:t>
            </a:r>
            <a:endParaRPr lang="zh-CN" altLang="en-US" sz="2800" dirty="0">
              <a:latin typeface="Calibri" panose="020F0502020204030204" charset="0"/>
              <a:ea typeface="微软雅黑" panose="020B0503020204020204" pitchFamily="34" charset="-122"/>
              <a:cs typeface="Calibri" panose="020F0502020204030204" charset="0"/>
            </a:endParaRPr>
          </a:p>
          <a:p>
            <a:pPr marL="1028700" lvl="1" indent="-571500" algn="l">
              <a:lnSpc>
                <a:spcPct val="150000"/>
              </a:lnSpc>
              <a:buFont typeface="Wingdings" panose="05000000000000000000" charset="0"/>
              <a:buChar char="p"/>
            </a:pPr>
            <a:r>
              <a:rPr lang="zh-CN" altLang="en-US" sz="2800" dirty="0">
                <a:latin typeface="Calibri" panose="020F0502020204030204" charset="0"/>
                <a:ea typeface="微软雅黑" panose="020B0503020204020204" pitchFamily="34" charset="-122"/>
                <a:cs typeface="Calibri" panose="020F0502020204030204" charset="0"/>
                <a:sym typeface="+mn-ea"/>
              </a:rPr>
              <a:t>CMA</a:t>
            </a:r>
            <a:r>
              <a:rPr lang="en-US" altLang="zh-CN" sz="2800" dirty="0">
                <a:latin typeface="Calibri" panose="020F0502020204030204" charset="0"/>
                <a:ea typeface="微软雅黑" panose="020B0503020204020204" pitchFamily="34" charset="-122"/>
                <a:cs typeface="Calibri" panose="020F0502020204030204" charset="0"/>
                <a:sym typeface="+mn-ea"/>
              </a:rPr>
              <a:t>'</a:t>
            </a:r>
            <a:r>
              <a:rPr lang="zh-CN" altLang="en-US" sz="2800" dirty="0">
                <a:latin typeface="Calibri" panose="020F0502020204030204" charset="0"/>
                <a:ea typeface="微软雅黑" panose="020B0503020204020204" pitchFamily="34" charset="-122"/>
                <a:cs typeface="Calibri" panose="020F0502020204030204" charset="0"/>
                <a:sym typeface="+mn-ea"/>
              </a:rPr>
              <a:t>s support to GRWG Activities</a:t>
            </a:r>
          </a:p>
          <a:p>
            <a:pPr marL="1028700" lvl="1" indent="-571500" algn="l">
              <a:lnSpc>
                <a:spcPct val="150000"/>
              </a:lnSpc>
              <a:buFont typeface="Wingdings" panose="05000000000000000000" charset="0"/>
              <a:buChar char="p"/>
            </a:pPr>
            <a:r>
              <a:rPr lang="zh-CN" altLang="en-US" sz="2800" dirty="0">
                <a:latin typeface="Calibri" panose="020F0502020204030204" charset="0"/>
                <a:ea typeface="微软雅黑" panose="020B0503020204020204" pitchFamily="34" charset="-122"/>
                <a:cs typeface="Calibri" panose="020F0502020204030204" charset="0"/>
                <a:sym typeface="+mn-ea"/>
              </a:rPr>
              <a:t>CMA</a:t>
            </a:r>
            <a:r>
              <a:rPr lang="en-US" altLang="zh-CN" sz="2800" dirty="0">
                <a:latin typeface="Calibri" panose="020F0502020204030204" charset="0"/>
                <a:ea typeface="微软雅黑" panose="020B0503020204020204" pitchFamily="34" charset="-122"/>
                <a:cs typeface="Calibri" panose="020F0502020204030204" charset="0"/>
                <a:sym typeface="+mn-ea"/>
              </a:rPr>
              <a:t>'</a:t>
            </a:r>
            <a:r>
              <a:rPr lang="zh-CN" altLang="en-US" sz="2800" dirty="0">
                <a:latin typeface="Calibri" panose="020F0502020204030204" charset="0"/>
                <a:ea typeface="微软雅黑" panose="020B0503020204020204" pitchFamily="34" charset="-122"/>
                <a:cs typeface="Calibri" panose="020F0502020204030204" charset="0"/>
                <a:sym typeface="+mn-ea"/>
              </a:rPr>
              <a:t>s support to GDWG Activities</a:t>
            </a:r>
          </a:p>
          <a:p>
            <a:pPr marL="1028700" lvl="1" indent="-571500" algn="l">
              <a:lnSpc>
                <a:spcPct val="150000"/>
              </a:lnSpc>
              <a:buFont typeface="Wingdings" panose="05000000000000000000" charset="0"/>
              <a:buChar char="p"/>
            </a:pPr>
            <a:r>
              <a:rPr lang="zh-CN" altLang="en-US" sz="2800" dirty="0">
                <a:latin typeface="Calibri" panose="020F0502020204030204" charset="0"/>
                <a:ea typeface="微软雅黑" panose="020B0503020204020204" pitchFamily="34" charset="-122"/>
                <a:cs typeface="Calibri" panose="020F0502020204030204" charset="0"/>
                <a:sym typeface="+mn-ea"/>
              </a:rPr>
              <a:t>Agenda items reported by CMA</a:t>
            </a:r>
            <a:endParaRPr lang="en-GB" sz="2800" b="1" dirty="0">
              <a:latin typeface="Calibri" panose="020F0502020204030204" charset="0"/>
              <a:cs typeface="Calibri" panose="020F0502020204030204" charset="0"/>
            </a:endParaRPr>
          </a:p>
          <a:p>
            <a:pPr marL="1028700" lvl="1" indent="-571500">
              <a:lnSpc>
                <a:spcPct val="150000"/>
              </a:lnSpc>
              <a:buFont typeface="Wingdings" panose="05000000000000000000" charset="0"/>
              <a:buChar char="p"/>
            </a:pPr>
            <a:endParaRPr lang="zh-CN" altLang="en-US" sz="2800" dirty="0" smtClean="0">
              <a:latin typeface="Calibri" panose="020F0502020204030204" charset="0"/>
              <a:ea typeface="微软雅黑" panose="020B0503020204020204" pitchFamily="34" charset="-122"/>
              <a:cs typeface="Calibri" panose="020F0502020204030204" charset="0"/>
              <a:sym typeface="+mn-ea"/>
            </a:endParaRPr>
          </a:p>
        </p:txBody>
      </p:sp>
    </p:spTree>
  </p:cSld>
  <p:clrMapOvr>
    <a:masterClrMapping/>
  </p:clrMapOvr>
  <p:transition advTm="1828"/>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91680" y="332656"/>
            <a:ext cx="5688632" cy="461665"/>
          </a:xfrm>
          <a:prstGeom prst="rect">
            <a:avLst/>
          </a:prstGeom>
          <a:noFill/>
        </p:spPr>
        <p:txBody>
          <a:bodyPr wrap="square" rtlCol="0">
            <a:spAutoFit/>
          </a:bodyPr>
          <a:lstStyle/>
          <a:p>
            <a:pPr algn="ctr"/>
            <a:r>
              <a:rPr lang="en-US" altLang="zh-CN" sz="2400" b="1" dirty="0" smtClean="0">
                <a:latin typeface="Times New Roman" panose="02020603050405020304" pitchFamily="18" charset="0"/>
                <a:cs typeface="Times New Roman" panose="02020603050405020304" pitchFamily="18" charset="0"/>
              </a:rPr>
              <a:t>MWTS and MWHS </a:t>
            </a:r>
            <a:r>
              <a:rPr lang="en-US" altLang="zh-CN" sz="2400" b="1" dirty="0" err="1" smtClean="0">
                <a:latin typeface="Times New Roman" panose="02020603050405020304" pitchFamily="18" charset="0"/>
                <a:cs typeface="Times New Roman" panose="02020603050405020304" pitchFamily="18" charset="0"/>
              </a:rPr>
              <a:t>wrt</a:t>
            </a:r>
            <a:r>
              <a:rPr lang="en-US" altLang="zh-CN" sz="2400" b="1" dirty="0" smtClean="0">
                <a:latin typeface="Times New Roman" panose="02020603050405020304" pitchFamily="18" charset="0"/>
                <a:cs typeface="Times New Roman" panose="02020603050405020304" pitchFamily="18" charset="0"/>
              </a:rPr>
              <a:t>  NPP/ATMS</a:t>
            </a:r>
            <a:endParaRPr lang="zh-CN" altLang="en-US" sz="2400" b="1" dirty="0">
              <a:latin typeface="Times New Roman" panose="02020603050405020304" pitchFamily="18" charset="0"/>
              <a:cs typeface="Times New Roman" panose="02020603050405020304" pitchFamily="18" charset="0"/>
            </a:endParaRPr>
          </a:p>
        </p:txBody>
      </p:sp>
      <p:sp>
        <p:nvSpPr>
          <p:cNvPr id="3" name="矩形 2"/>
          <p:cNvSpPr/>
          <p:nvPr/>
        </p:nvSpPr>
        <p:spPr>
          <a:xfrm>
            <a:off x="395536" y="908720"/>
            <a:ext cx="8352928" cy="3970318"/>
          </a:xfrm>
          <a:prstGeom prst="rect">
            <a:avLst/>
          </a:prstGeom>
        </p:spPr>
        <p:txBody>
          <a:bodyPr wrap="square">
            <a:spAutoFit/>
          </a:bodyPr>
          <a:lstStyle/>
          <a:p>
            <a:r>
              <a:rPr lang="en-US" altLang="zh-CN" b="1" dirty="0" smtClean="0">
                <a:solidFill>
                  <a:srgbClr val="00B050"/>
                </a:solidFill>
              </a:rPr>
              <a:t>MWTS</a:t>
            </a:r>
            <a:endParaRPr lang="en-US" altLang="zh-CN" dirty="0" smtClean="0">
              <a:solidFill>
                <a:srgbClr val="00B050"/>
              </a:solidFill>
            </a:endParaRPr>
          </a:p>
          <a:p>
            <a:r>
              <a:rPr lang="en-US" altLang="zh-CN" dirty="0" smtClean="0"/>
              <a:t>The FY3D-MWTS channel bias is better than 0.6 K except channel 5 , and the middle and upper layers have higher accuracy;  Bias </a:t>
            </a:r>
            <a:r>
              <a:rPr lang="en-US" altLang="zh-CN" dirty="0" err="1" smtClean="0"/>
              <a:t>std</a:t>
            </a:r>
            <a:r>
              <a:rPr lang="en-US" altLang="zh-CN" dirty="0" smtClean="0"/>
              <a:t> has higher accuracy in the middle atmosphere and better than 0.5 K.</a:t>
            </a:r>
          </a:p>
          <a:p>
            <a:endParaRPr lang="en-US" altLang="zh-CN" dirty="0" smtClean="0">
              <a:solidFill>
                <a:srgbClr val="00B050"/>
              </a:solidFill>
            </a:endParaRPr>
          </a:p>
          <a:p>
            <a:endParaRPr lang="en-US" altLang="zh-CN" dirty="0" smtClean="0">
              <a:solidFill>
                <a:srgbClr val="00B050"/>
              </a:solidFill>
            </a:endParaRPr>
          </a:p>
          <a:p>
            <a:endParaRPr lang="en-US" altLang="zh-CN" dirty="0" smtClean="0">
              <a:solidFill>
                <a:srgbClr val="00B050"/>
              </a:solidFill>
            </a:endParaRPr>
          </a:p>
          <a:p>
            <a:endParaRPr lang="en-US" altLang="zh-CN" dirty="0" smtClean="0">
              <a:solidFill>
                <a:schemeClr val="accent1"/>
              </a:solidFill>
            </a:endParaRPr>
          </a:p>
          <a:p>
            <a:endParaRPr lang="en-US" altLang="zh-CN" dirty="0" smtClean="0">
              <a:solidFill>
                <a:schemeClr val="accent1"/>
              </a:solidFill>
            </a:endParaRPr>
          </a:p>
          <a:p>
            <a:endParaRPr lang="en-US" altLang="zh-CN" dirty="0" smtClean="0">
              <a:solidFill>
                <a:schemeClr val="accent1"/>
              </a:solidFill>
            </a:endParaRPr>
          </a:p>
          <a:p>
            <a:endParaRPr lang="en-US" altLang="zh-CN" dirty="0" smtClean="0">
              <a:solidFill>
                <a:schemeClr val="accent1"/>
              </a:solidFill>
            </a:endParaRPr>
          </a:p>
          <a:p>
            <a:r>
              <a:rPr lang="en-US" altLang="zh-CN" b="1" dirty="0" smtClean="0">
                <a:solidFill>
                  <a:schemeClr val="tx1"/>
                </a:solidFill>
                <a:effectLst>
                  <a:outerShdw blurRad="38100" dist="19050" dir="2700000" algn="tl" rotWithShape="0">
                    <a:schemeClr val="dk1">
                      <a:alpha val="40000"/>
                    </a:schemeClr>
                  </a:outerShdw>
                </a:effectLst>
              </a:rPr>
              <a:t>MWHS   Bias </a:t>
            </a:r>
            <a:r>
              <a:rPr lang="en-US" altLang="zh-CN" dirty="0" err="1" smtClean="0">
                <a:solidFill>
                  <a:schemeClr val="tx1"/>
                </a:solidFill>
                <a:effectLst>
                  <a:outerShdw blurRad="38100" dist="19050" dir="2700000" algn="tl" rotWithShape="0">
                    <a:schemeClr val="dk1">
                      <a:alpha val="40000"/>
                    </a:schemeClr>
                  </a:outerShdw>
                </a:effectLst>
              </a:rPr>
              <a:t>Std</a:t>
            </a:r>
            <a:r>
              <a:rPr lang="en-US" altLang="zh-CN" dirty="0" smtClean="0">
                <a:solidFill>
                  <a:schemeClr val="tx1"/>
                </a:solidFill>
                <a:effectLst>
                  <a:outerShdw blurRad="38100" dist="19050" dir="2700000" algn="tl" rotWithShape="0">
                    <a:schemeClr val="dk1">
                      <a:alpha val="40000"/>
                    </a:schemeClr>
                  </a:outerShdw>
                </a:effectLst>
              </a:rPr>
              <a:t> for five humidity sounding channels are less than specification and the performance of MWHS II onboard FY3D (green bar) and FY3C (blue bar) is almost similar.</a:t>
            </a:r>
          </a:p>
        </p:txBody>
      </p:sp>
      <p:pic>
        <p:nvPicPr>
          <p:cNvPr id="4" name="Picture 20"/>
          <p:cNvPicPr>
            <a:picLocks noChangeAspect="1" noChangeArrowheads="1"/>
          </p:cNvPicPr>
          <p:nvPr/>
        </p:nvPicPr>
        <p:blipFill>
          <a:blip r:embed="rId2" cstate="print"/>
          <a:srcRect l="7817" t="7556" r="8589"/>
          <a:stretch>
            <a:fillRect/>
          </a:stretch>
        </p:blipFill>
        <p:spPr bwMode="auto">
          <a:xfrm>
            <a:off x="251520" y="2060848"/>
            <a:ext cx="4286202" cy="1620000"/>
          </a:xfrm>
          <a:prstGeom prst="rect">
            <a:avLst/>
          </a:prstGeom>
          <a:noFill/>
          <a:ln w="9525">
            <a:noFill/>
            <a:miter lim="800000"/>
            <a:headEnd/>
            <a:tailEnd/>
          </a:ln>
        </p:spPr>
      </p:pic>
      <p:pic>
        <p:nvPicPr>
          <p:cNvPr id="5" name="Picture 21"/>
          <p:cNvPicPr>
            <a:picLocks noChangeAspect="1" noChangeArrowheads="1"/>
          </p:cNvPicPr>
          <p:nvPr/>
        </p:nvPicPr>
        <p:blipFill>
          <a:blip r:embed="rId3" cstate="print"/>
          <a:srcRect l="8546" t="7234" r="7756"/>
          <a:stretch>
            <a:fillRect/>
          </a:stretch>
        </p:blipFill>
        <p:spPr bwMode="auto">
          <a:xfrm>
            <a:off x="4455143" y="2060848"/>
            <a:ext cx="4304184" cy="1620000"/>
          </a:xfrm>
          <a:prstGeom prst="rect">
            <a:avLst/>
          </a:prstGeom>
          <a:noFill/>
          <a:ln w="9525">
            <a:noFill/>
            <a:miter lim="800000"/>
            <a:headEnd/>
            <a:tailEnd/>
          </a:ln>
        </p:spPr>
      </p:pic>
      <p:pic>
        <p:nvPicPr>
          <p:cNvPr id="6" name="Picture 2" descr="J:\Brightness Temperature of MWHS versus ATMSfy3candd10daynew.emf"/>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3964" r="4362"/>
          <a:stretch>
            <a:fillRect/>
          </a:stretch>
        </p:blipFill>
        <p:spPr bwMode="auto">
          <a:xfrm>
            <a:off x="2084234" y="4649011"/>
            <a:ext cx="5256584" cy="1916832"/>
          </a:xfrm>
          <a:prstGeom prst="rect">
            <a:avLst/>
          </a:prstGeom>
          <a:noFill/>
          <a:extLst>
            <a:ext uri="{909E8E84-426E-40DD-AFC4-6F175D3DCCD1}">
              <a14:hiddenFill xmlns:a14="http://schemas.microsoft.com/office/drawing/2010/main">
                <a:solidFill>
                  <a:srgbClr val="FFFFFF"/>
                </a:solidFill>
              </a14:hiddenFill>
            </a:ext>
          </a:extLst>
        </p:spPr>
      </p:pic>
      <p:sp>
        <p:nvSpPr>
          <p:cNvPr id="7" name="矩形 6"/>
          <p:cNvSpPr/>
          <p:nvPr/>
        </p:nvSpPr>
        <p:spPr>
          <a:xfrm>
            <a:off x="179512" y="908720"/>
            <a:ext cx="8784976" cy="2808312"/>
          </a:xfrm>
          <a:prstGeom prst="rect">
            <a:avLst/>
          </a:prstGeom>
          <a:noFill/>
          <a:ln>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179512" y="3861048"/>
            <a:ext cx="8784976" cy="2880320"/>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TextBox 1"/>
          <p:cNvSpPr txBox="1"/>
          <p:nvPr/>
        </p:nvSpPr>
        <p:spPr>
          <a:xfrm>
            <a:off x="300355" y="794385"/>
            <a:ext cx="1063625" cy="398780"/>
          </a:xfrm>
          <a:prstGeom prst="rect">
            <a:avLst/>
          </a:prstGeom>
          <a:solidFill>
            <a:schemeClr val="accent1">
              <a:lumMod val="90000"/>
            </a:schemeClr>
          </a:solidFill>
        </p:spPr>
        <p:txBody>
          <a:bodyPr wrap="square" rtlCol="0">
            <a:spAutoFit/>
          </a:bodyPr>
          <a:lstStyle/>
          <a:p>
            <a:pPr algn="ctr"/>
            <a:r>
              <a:rPr lang="en-US" altLang="zh-CN" sz="2000" b="1" dirty="0" smtClean="0">
                <a:latin typeface="Times New Roman" panose="02020603050405020304" pitchFamily="18" charset="0"/>
                <a:cs typeface="Times New Roman" panose="02020603050405020304" pitchFamily="18" charset="0"/>
              </a:rPr>
              <a:t>MWTS</a:t>
            </a:r>
          </a:p>
        </p:txBody>
      </p:sp>
      <p:sp>
        <p:nvSpPr>
          <p:cNvPr id="10" name="TextBox 1"/>
          <p:cNvSpPr txBox="1"/>
          <p:nvPr/>
        </p:nvSpPr>
        <p:spPr>
          <a:xfrm>
            <a:off x="251520" y="3853245"/>
            <a:ext cx="1063625" cy="398780"/>
          </a:xfrm>
          <a:prstGeom prst="rect">
            <a:avLst/>
          </a:prstGeom>
          <a:solidFill>
            <a:schemeClr val="accent1">
              <a:lumMod val="90000"/>
            </a:schemeClr>
          </a:solidFill>
        </p:spPr>
        <p:txBody>
          <a:bodyPr wrap="square" rtlCol="0">
            <a:spAutoFit/>
          </a:bodyPr>
          <a:lstStyle/>
          <a:p>
            <a:pPr algn="ctr"/>
            <a:r>
              <a:rPr lang="en-US" altLang="zh-CN" sz="2000" b="1" dirty="0" smtClean="0">
                <a:latin typeface="Times New Roman" panose="02020603050405020304" pitchFamily="18" charset="0"/>
                <a:cs typeface="Times New Roman" panose="02020603050405020304" pitchFamily="18" charset="0"/>
              </a:rPr>
              <a:t>MWHS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spcBef>
                <a:spcPct val="20000"/>
              </a:spcBef>
            </a:pPr>
            <a:r>
              <a:rPr lang="en-US" altLang="zh-CN" sz="3200" b="1" dirty="0" smtClean="0">
                <a:solidFill>
                  <a:schemeClr val="accent2"/>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FY-4 GSICS </a:t>
            </a:r>
            <a:r>
              <a:rPr lang="en-US" altLang="zh-CN" sz="3200" b="1" dirty="0">
                <a:solidFill>
                  <a:schemeClr val="accent2"/>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IR </a:t>
            </a:r>
            <a:r>
              <a:rPr lang="en-US" altLang="zh-CN" sz="3200" b="1" dirty="0" smtClean="0">
                <a:solidFill>
                  <a:schemeClr val="accent2"/>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Inter-calibration</a:t>
            </a:r>
            <a:endParaRPr lang="en-US" altLang="zh-CN" sz="3200" b="1" dirty="0">
              <a:solidFill>
                <a:schemeClr val="accent2"/>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endParaRPr>
          </a:p>
        </p:txBody>
      </p:sp>
      <p:grpSp>
        <p:nvGrpSpPr>
          <p:cNvPr id="11" name="组合 10"/>
          <p:cNvGrpSpPr/>
          <p:nvPr/>
        </p:nvGrpSpPr>
        <p:grpSpPr>
          <a:xfrm>
            <a:off x="28575" y="1151890"/>
            <a:ext cx="5621655" cy="5279390"/>
            <a:chOff x="3038" y="1605"/>
            <a:chExt cx="8853" cy="8314"/>
          </a:xfrm>
        </p:grpSpPr>
        <p:pic>
          <p:nvPicPr>
            <p:cNvPr id="12" name="图片 11" descr="FY4A+AGRI_METOP-B+IASI_TBBias_CH_09_ALL_Launch_237K"/>
            <p:cNvPicPr>
              <a:picLocks noChangeAspect="1"/>
            </p:cNvPicPr>
            <p:nvPr/>
          </p:nvPicPr>
          <p:blipFill>
            <a:blip r:embed="rId2"/>
            <a:stretch>
              <a:fillRect/>
            </a:stretch>
          </p:blipFill>
          <p:spPr>
            <a:xfrm>
              <a:off x="3038" y="1605"/>
              <a:ext cx="4358" cy="2905"/>
            </a:xfrm>
            <a:prstGeom prst="rect">
              <a:avLst/>
            </a:prstGeom>
          </p:spPr>
        </p:pic>
        <p:pic>
          <p:nvPicPr>
            <p:cNvPr id="13" name="图片 12" descr="FY4A+AGRI_METOP-B+IASI_TBBias_CH_10_ALL_Launch_248K"/>
            <p:cNvPicPr>
              <a:picLocks noChangeAspect="1"/>
            </p:cNvPicPr>
            <p:nvPr/>
          </p:nvPicPr>
          <p:blipFill>
            <a:blip r:embed="rId3"/>
            <a:stretch>
              <a:fillRect/>
            </a:stretch>
          </p:blipFill>
          <p:spPr>
            <a:xfrm>
              <a:off x="7460" y="1605"/>
              <a:ext cx="4358" cy="2905"/>
            </a:xfrm>
            <a:prstGeom prst="rect">
              <a:avLst/>
            </a:prstGeom>
          </p:spPr>
        </p:pic>
        <p:pic>
          <p:nvPicPr>
            <p:cNvPr id="14" name="图片 13" descr="FY4A+AGRI_METOP-B+IASI_TBBias_CH_11_ALL_Launch_283K"/>
            <p:cNvPicPr>
              <a:picLocks noChangeAspect="1"/>
            </p:cNvPicPr>
            <p:nvPr/>
          </p:nvPicPr>
          <p:blipFill>
            <a:blip r:embed="rId4"/>
            <a:stretch>
              <a:fillRect/>
            </a:stretch>
          </p:blipFill>
          <p:spPr>
            <a:xfrm>
              <a:off x="3038" y="4334"/>
              <a:ext cx="4358" cy="2905"/>
            </a:xfrm>
            <a:prstGeom prst="rect">
              <a:avLst/>
            </a:prstGeom>
          </p:spPr>
        </p:pic>
        <p:pic>
          <p:nvPicPr>
            <p:cNvPr id="15" name="图片 14" descr="FY4A+AGRI_METOP-B+IASI_TBBias_CH_12_ALL_Launch_286K"/>
            <p:cNvPicPr>
              <a:picLocks noChangeAspect="1"/>
            </p:cNvPicPr>
            <p:nvPr/>
          </p:nvPicPr>
          <p:blipFill>
            <a:blip r:embed="rId5"/>
            <a:stretch>
              <a:fillRect/>
            </a:stretch>
          </p:blipFill>
          <p:spPr>
            <a:xfrm>
              <a:off x="7460" y="4334"/>
              <a:ext cx="4358" cy="2905"/>
            </a:xfrm>
            <a:prstGeom prst="rect">
              <a:avLst/>
            </a:prstGeom>
          </p:spPr>
        </p:pic>
        <p:pic>
          <p:nvPicPr>
            <p:cNvPr id="16" name="图片 15" descr="FY4A+AGRI_METOP-B+IASI_TBBias_CH_13_ALL_Launch_285K"/>
            <p:cNvPicPr>
              <a:picLocks noChangeAspect="1"/>
            </p:cNvPicPr>
            <p:nvPr/>
          </p:nvPicPr>
          <p:blipFill>
            <a:blip r:embed="rId6"/>
            <a:stretch>
              <a:fillRect/>
            </a:stretch>
          </p:blipFill>
          <p:spPr>
            <a:xfrm>
              <a:off x="3038" y="7014"/>
              <a:ext cx="4358" cy="2905"/>
            </a:xfrm>
            <a:prstGeom prst="rect">
              <a:avLst/>
            </a:prstGeom>
          </p:spPr>
        </p:pic>
        <p:pic>
          <p:nvPicPr>
            <p:cNvPr id="17" name="图片 16" descr="FY4A+AGRI_METOP-B+IASI_TBBias_CH_14_ALL_Launch_258K"/>
            <p:cNvPicPr>
              <a:picLocks noChangeAspect="1"/>
            </p:cNvPicPr>
            <p:nvPr/>
          </p:nvPicPr>
          <p:blipFill>
            <a:blip r:embed="rId7"/>
            <a:stretch>
              <a:fillRect/>
            </a:stretch>
          </p:blipFill>
          <p:spPr>
            <a:xfrm>
              <a:off x="7533" y="7014"/>
              <a:ext cx="4358" cy="2905"/>
            </a:xfrm>
            <a:prstGeom prst="rect">
              <a:avLst/>
            </a:prstGeom>
          </p:spPr>
        </p:pic>
      </p:grpSp>
      <p:sp>
        <p:nvSpPr>
          <p:cNvPr id="13325" name="文本框 17"/>
          <p:cNvSpPr txBox="1"/>
          <p:nvPr/>
        </p:nvSpPr>
        <p:spPr>
          <a:xfrm>
            <a:off x="407035" y="2320290"/>
            <a:ext cx="1404938" cy="338138"/>
          </a:xfrm>
          <a:prstGeom prst="rect">
            <a:avLst/>
          </a:prstGeom>
          <a:noFill/>
          <a:ln w="9525">
            <a:noFill/>
          </a:ln>
        </p:spPr>
        <p:txBody>
          <a:bodyPr wrap="square" anchor="t">
            <a:spAutoFit/>
          </a:bodyPr>
          <a:lstStyle/>
          <a:p>
            <a:r>
              <a:rPr lang="en-US" altLang="zh-CN" sz="1600">
                <a:latin typeface="Arial" panose="020B0604020202020204" pitchFamily="34" charset="0"/>
                <a:ea typeface="宋体" panose="02010600030101010101" pitchFamily="2" charset="-122"/>
              </a:rPr>
              <a:t>B9</a:t>
            </a:r>
            <a:r>
              <a:rPr lang="zh-CN" altLang="en-US" sz="1600">
                <a:latin typeface="Arial" panose="020B0604020202020204" pitchFamily="34" charset="0"/>
                <a:ea typeface="宋体" panose="02010600030101010101" pitchFamily="2" charset="-122"/>
              </a:rPr>
              <a:t>：</a:t>
            </a:r>
            <a:r>
              <a:rPr lang="en-US" altLang="zh-CN" sz="1600">
                <a:latin typeface="Arial" panose="020B0604020202020204" pitchFamily="34" charset="0"/>
                <a:ea typeface="宋体" panose="02010600030101010101" pitchFamily="2" charset="-122"/>
              </a:rPr>
              <a:t>~0.3K</a:t>
            </a:r>
          </a:p>
        </p:txBody>
      </p:sp>
      <p:sp>
        <p:nvSpPr>
          <p:cNvPr id="13326" name="文本框 18"/>
          <p:cNvSpPr txBox="1"/>
          <p:nvPr/>
        </p:nvSpPr>
        <p:spPr>
          <a:xfrm>
            <a:off x="3102610" y="2320290"/>
            <a:ext cx="1404938" cy="337185"/>
          </a:xfrm>
          <a:prstGeom prst="rect">
            <a:avLst/>
          </a:prstGeom>
          <a:noFill/>
          <a:ln w="9525">
            <a:noFill/>
          </a:ln>
        </p:spPr>
        <p:txBody>
          <a:bodyPr wrap="square" anchor="t">
            <a:spAutoFit/>
          </a:bodyPr>
          <a:lstStyle/>
          <a:p>
            <a:r>
              <a:rPr lang="en-US" altLang="zh-CN" sz="1600">
                <a:latin typeface="Arial" panose="020B0604020202020204" pitchFamily="34" charset="0"/>
                <a:ea typeface="宋体" panose="02010600030101010101" pitchFamily="2" charset="-122"/>
              </a:rPr>
              <a:t>B10</a:t>
            </a:r>
            <a:r>
              <a:rPr lang="zh-CN" altLang="en-US" sz="1600">
                <a:latin typeface="Arial" panose="020B0604020202020204" pitchFamily="34" charset="0"/>
                <a:ea typeface="宋体" panose="02010600030101010101" pitchFamily="2" charset="-122"/>
              </a:rPr>
              <a:t>：</a:t>
            </a:r>
            <a:r>
              <a:rPr lang="en-US" altLang="zh-CN" sz="1600">
                <a:latin typeface="Arial" panose="020B0604020202020204" pitchFamily="34" charset="0"/>
                <a:ea typeface="宋体" panose="02010600030101010101" pitchFamily="2" charset="-122"/>
              </a:rPr>
              <a:t>~0.8K</a:t>
            </a:r>
          </a:p>
        </p:txBody>
      </p:sp>
      <p:sp>
        <p:nvSpPr>
          <p:cNvPr id="13327" name="文本框 19"/>
          <p:cNvSpPr txBox="1"/>
          <p:nvPr/>
        </p:nvSpPr>
        <p:spPr>
          <a:xfrm>
            <a:off x="407035" y="3942715"/>
            <a:ext cx="1404938" cy="338138"/>
          </a:xfrm>
          <a:prstGeom prst="rect">
            <a:avLst/>
          </a:prstGeom>
          <a:noFill/>
          <a:ln w="9525">
            <a:noFill/>
          </a:ln>
        </p:spPr>
        <p:txBody>
          <a:bodyPr wrap="square" anchor="t">
            <a:spAutoFit/>
          </a:bodyPr>
          <a:lstStyle/>
          <a:p>
            <a:r>
              <a:rPr lang="en-US" altLang="zh-CN" sz="1600">
                <a:latin typeface="Arial" panose="020B0604020202020204" pitchFamily="34" charset="0"/>
                <a:ea typeface="宋体" panose="02010600030101010101" pitchFamily="2" charset="-122"/>
              </a:rPr>
              <a:t>B11</a:t>
            </a:r>
            <a:r>
              <a:rPr lang="zh-CN" altLang="en-US" sz="1600">
                <a:latin typeface="Arial" panose="020B0604020202020204" pitchFamily="34" charset="0"/>
                <a:ea typeface="宋体" panose="02010600030101010101" pitchFamily="2" charset="-122"/>
              </a:rPr>
              <a:t>：</a:t>
            </a:r>
            <a:r>
              <a:rPr lang="en-US" altLang="zh-CN" sz="1600">
                <a:latin typeface="Arial" panose="020B0604020202020204" pitchFamily="34" charset="0"/>
                <a:ea typeface="宋体" panose="02010600030101010101" pitchFamily="2" charset="-122"/>
              </a:rPr>
              <a:t>~0.5K</a:t>
            </a:r>
          </a:p>
        </p:txBody>
      </p:sp>
      <p:sp>
        <p:nvSpPr>
          <p:cNvPr id="13328" name="文本框 20"/>
          <p:cNvSpPr txBox="1"/>
          <p:nvPr/>
        </p:nvSpPr>
        <p:spPr>
          <a:xfrm>
            <a:off x="3102610" y="3942715"/>
            <a:ext cx="1404938" cy="338138"/>
          </a:xfrm>
          <a:prstGeom prst="rect">
            <a:avLst/>
          </a:prstGeom>
          <a:noFill/>
          <a:ln w="9525">
            <a:noFill/>
          </a:ln>
        </p:spPr>
        <p:txBody>
          <a:bodyPr wrap="square" anchor="t">
            <a:spAutoFit/>
          </a:bodyPr>
          <a:lstStyle/>
          <a:p>
            <a:r>
              <a:rPr lang="en-US" altLang="zh-CN" sz="1600">
                <a:latin typeface="Arial" panose="020B0604020202020204" pitchFamily="34" charset="0"/>
                <a:ea typeface="宋体" panose="02010600030101010101" pitchFamily="2" charset="-122"/>
              </a:rPr>
              <a:t>B12</a:t>
            </a:r>
            <a:r>
              <a:rPr lang="zh-CN" altLang="en-US" sz="1600">
                <a:latin typeface="Arial" panose="020B0604020202020204" pitchFamily="34" charset="0"/>
                <a:ea typeface="宋体" panose="02010600030101010101" pitchFamily="2" charset="-122"/>
              </a:rPr>
              <a:t>：</a:t>
            </a:r>
            <a:r>
              <a:rPr lang="en-US" altLang="zh-CN" sz="1600">
                <a:latin typeface="Arial" panose="020B0604020202020204" pitchFamily="34" charset="0"/>
                <a:ea typeface="宋体" panose="02010600030101010101" pitchFamily="2" charset="-122"/>
              </a:rPr>
              <a:t>~-0.2K</a:t>
            </a:r>
          </a:p>
        </p:txBody>
      </p:sp>
      <p:sp>
        <p:nvSpPr>
          <p:cNvPr id="13329" name="文本框 21"/>
          <p:cNvSpPr txBox="1"/>
          <p:nvPr/>
        </p:nvSpPr>
        <p:spPr>
          <a:xfrm>
            <a:off x="407035" y="5420678"/>
            <a:ext cx="1404938" cy="336550"/>
          </a:xfrm>
          <a:prstGeom prst="rect">
            <a:avLst/>
          </a:prstGeom>
          <a:noFill/>
          <a:ln w="9525">
            <a:noFill/>
          </a:ln>
        </p:spPr>
        <p:txBody>
          <a:bodyPr wrap="square" anchor="t">
            <a:spAutoFit/>
          </a:bodyPr>
          <a:lstStyle/>
          <a:p>
            <a:r>
              <a:rPr lang="en-US" altLang="zh-CN" sz="1600">
                <a:latin typeface="Arial" panose="020B0604020202020204" pitchFamily="34" charset="0"/>
                <a:ea typeface="宋体" panose="02010600030101010101" pitchFamily="2" charset="-122"/>
              </a:rPr>
              <a:t>B13</a:t>
            </a:r>
            <a:r>
              <a:rPr lang="zh-CN" altLang="en-US" sz="1600">
                <a:latin typeface="Arial" panose="020B0604020202020204" pitchFamily="34" charset="0"/>
                <a:ea typeface="宋体" panose="02010600030101010101" pitchFamily="2" charset="-122"/>
              </a:rPr>
              <a:t>：</a:t>
            </a:r>
            <a:r>
              <a:rPr lang="en-US" altLang="zh-CN" sz="1600">
                <a:latin typeface="Arial" panose="020B0604020202020204" pitchFamily="34" charset="0"/>
                <a:ea typeface="宋体" panose="02010600030101010101" pitchFamily="2" charset="-122"/>
              </a:rPr>
              <a:t>~-0.2K</a:t>
            </a:r>
          </a:p>
        </p:txBody>
      </p:sp>
      <p:sp>
        <p:nvSpPr>
          <p:cNvPr id="13330" name="文本框 22"/>
          <p:cNvSpPr txBox="1"/>
          <p:nvPr/>
        </p:nvSpPr>
        <p:spPr>
          <a:xfrm>
            <a:off x="3102610" y="5420678"/>
            <a:ext cx="1404938" cy="336550"/>
          </a:xfrm>
          <a:prstGeom prst="rect">
            <a:avLst/>
          </a:prstGeom>
          <a:noFill/>
          <a:ln w="9525">
            <a:noFill/>
          </a:ln>
        </p:spPr>
        <p:txBody>
          <a:bodyPr wrap="square" anchor="t">
            <a:spAutoFit/>
          </a:bodyPr>
          <a:lstStyle/>
          <a:p>
            <a:r>
              <a:rPr lang="en-US" altLang="zh-CN" sz="1600">
                <a:latin typeface="Arial" panose="020B0604020202020204" pitchFamily="34" charset="0"/>
                <a:ea typeface="宋体" panose="02010600030101010101" pitchFamily="2" charset="-122"/>
              </a:rPr>
              <a:t>B14</a:t>
            </a:r>
            <a:r>
              <a:rPr lang="zh-CN" altLang="en-US" sz="1600">
                <a:latin typeface="Arial" panose="020B0604020202020204" pitchFamily="34" charset="0"/>
                <a:ea typeface="宋体" panose="02010600030101010101" pitchFamily="2" charset="-122"/>
              </a:rPr>
              <a:t>：</a:t>
            </a:r>
            <a:r>
              <a:rPr lang="en-US" altLang="zh-CN" sz="1600">
                <a:latin typeface="Arial" panose="020B0604020202020204" pitchFamily="34" charset="0"/>
                <a:ea typeface="宋体" panose="02010600030101010101" pitchFamily="2" charset="-122"/>
              </a:rPr>
              <a:t>~-0.4K</a:t>
            </a:r>
          </a:p>
        </p:txBody>
      </p:sp>
      <p:sp>
        <p:nvSpPr>
          <p:cNvPr id="38" name="文本框 37"/>
          <p:cNvSpPr txBox="1"/>
          <p:nvPr/>
        </p:nvSpPr>
        <p:spPr>
          <a:xfrm>
            <a:off x="-43180" y="846903"/>
            <a:ext cx="10607675" cy="675640"/>
          </a:xfrm>
          <a:prstGeom prst="rect">
            <a:avLst/>
          </a:prstGeom>
          <a:noFill/>
        </p:spPr>
        <p:txBody>
          <a:bodyPr wrap="square" rtlCol="0">
            <a:spAutoFit/>
          </a:bodyPr>
          <a:lstStyle/>
          <a:p>
            <a:r>
              <a:rPr lang="en-US" altLang="zh-CN" sz="2000" b="1" noProof="1">
                <a:solidFill>
                  <a:srgbClr val="002060"/>
                </a:solidFill>
                <a:latin typeface="微软雅黑" panose="020B0503020204020204" pitchFamily="34" charset="-122"/>
                <a:ea typeface="微软雅黑" panose="020B0503020204020204" pitchFamily="34" charset="-122"/>
                <a:cs typeface="+mn-cs"/>
              </a:rPr>
              <a:t>FY4/AGRI  VS  METOP-B/IASI</a:t>
            </a:r>
            <a:endParaRPr lang="zh-CN" altLang="en-US" sz="2000" b="1" noProof="1">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endParaRPr lang="en-US" b="1" noProof="1">
              <a:latin typeface="仿宋" panose="02010609060101010101" charset="-122"/>
              <a:ea typeface="仿宋" panose="02010609060101010101" charset="-122"/>
            </a:endParaRPr>
          </a:p>
        </p:txBody>
      </p:sp>
      <p:sp>
        <p:nvSpPr>
          <p:cNvPr id="39" name="文本框 38"/>
          <p:cNvSpPr txBox="1"/>
          <p:nvPr/>
        </p:nvSpPr>
        <p:spPr>
          <a:xfrm>
            <a:off x="5708650" y="1197610"/>
            <a:ext cx="2978150" cy="2306955"/>
          </a:xfrm>
          <a:prstGeom prst="rect">
            <a:avLst/>
          </a:prstGeom>
          <a:noFill/>
        </p:spPr>
        <p:txBody>
          <a:bodyPr wrap="square" rtlCol="0" anchor="t">
            <a:spAutoFit/>
          </a:bodyPr>
          <a:lstStyle/>
          <a:p>
            <a:pPr marL="342900" indent="-342900">
              <a:lnSpc>
                <a:spcPct val="100000"/>
              </a:lnSpc>
              <a:buFont typeface="Arial" panose="020B0604020202020204" pitchFamily="34" charset="0"/>
              <a:buChar char="•"/>
            </a:pPr>
            <a:r>
              <a:rPr lang="en-US" altLang="zh-CN" b="1">
                <a:latin typeface="仿宋" panose="02010609060101010101" charset="-122"/>
                <a:ea typeface="仿宋" panose="02010609060101010101" charset="-122"/>
                <a:sym typeface="+mn-ea"/>
              </a:rPr>
              <a:t>AGRI IR Biases are less than 0.5K for B9/11</a:t>
            </a:r>
            <a:r>
              <a:rPr lang="en-US" altLang="zh-CN" b="1">
                <a:latin typeface="Times New Roman" panose="02020603050405020304" pitchFamily="18" charset="0"/>
                <a:ea typeface="仿宋" panose="02010609060101010101" charset="-122"/>
                <a:cs typeface="Times New Roman" panose="02020603050405020304" pitchFamily="18" charset="0"/>
                <a:sym typeface="+mn-ea"/>
              </a:rPr>
              <a:t>~</a:t>
            </a:r>
            <a:r>
              <a:rPr lang="en-US" altLang="zh-CN" b="1">
                <a:latin typeface="仿宋" panose="02010609060101010101" charset="-122"/>
                <a:ea typeface="仿宋" panose="02010609060101010101" charset="-122"/>
                <a:sym typeface="+mn-ea"/>
              </a:rPr>
              <a:t>14, and about 0.8K for B10</a:t>
            </a:r>
            <a:r>
              <a:rPr lang="zh-CN" altLang="en-US" b="1">
                <a:latin typeface="仿宋" panose="02010609060101010101" charset="-122"/>
                <a:ea typeface="仿宋" panose="02010609060101010101" charset="-122"/>
                <a:sym typeface="+mn-ea"/>
              </a:rPr>
              <a:t>；</a:t>
            </a:r>
            <a:endParaRPr lang="zh-CN" altLang="en-US" b="1" noProof="1">
              <a:latin typeface="仿宋" panose="02010609060101010101" charset="-122"/>
              <a:ea typeface="仿宋" panose="02010609060101010101" charset="-122"/>
            </a:endParaRPr>
          </a:p>
          <a:p>
            <a:pPr marL="342900" indent="-342900">
              <a:lnSpc>
                <a:spcPct val="100000"/>
              </a:lnSpc>
              <a:buFont typeface="Arial" panose="020B0604020202020204" pitchFamily="34" charset="0"/>
              <a:buChar char="•"/>
            </a:pPr>
            <a:r>
              <a:rPr lang="en-US" b="1">
                <a:latin typeface="仿宋" panose="02010609060101010101" charset="-122"/>
                <a:ea typeface="仿宋" panose="02010609060101010101" charset="-122"/>
                <a:sym typeface="+mn-ea"/>
              </a:rPr>
              <a:t>The stability of B11 and B14 is slight worse than other bands.</a:t>
            </a:r>
            <a:endParaRPr lang="zh-CN" altLang="en-US"/>
          </a:p>
        </p:txBody>
      </p:sp>
      <p:pic>
        <p:nvPicPr>
          <p:cNvPr id="40" name="图片 4" descr="FY4A+AGRI_METOP-A+IASI_TBBCalCoeff_CH_10_Night_20170910"/>
          <p:cNvPicPr>
            <a:picLocks noChangeAspect="1"/>
          </p:cNvPicPr>
          <p:nvPr/>
        </p:nvPicPr>
        <p:blipFill>
          <a:blip r:embed="rId8"/>
          <a:stretch>
            <a:fillRect/>
          </a:stretch>
        </p:blipFill>
        <p:spPr>
          <a:xfrm>
            <a:off x="6256655" y="4359275"/>
            <a:ext cx="2479040" cy="1652905"/>
          </a:xfrm>
          <a:prstGeom prst="rect">
            <a:avLst/>
          </a:prstGeom>
          <a:noFill/>
          <a:ln w="9525">
            <a:noFill/>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文本框 37"/>
          <p:cNvSpPr txBox="1"/>
          <p:nvPr/>
        </p:nvSpPr>
        <p:spPr>
          <a:xfrm>
            <a:off x="1853248" y="241786"/>
            <a:ext cx="6631846" cy="523220"/>
          </a:xfrm>
          <a:prstGeom prst="rect">
            <a:avLst/>
          </a:prstGeom>
          <a:noFill/>
        </p:spPr>
        <p:txBody>
          <a:bodyPr wrap="square" rtlCol="0">
            <a:spAutoFit/>
          </a:bodyPr>
          <a:lstStyle/>
          <a:p>
            <a:r>
              <a:rPr lang="en-US" altLang="zh-CN" sz="2800" b="1" noProof="1">
                <a:solidFill>
                  <a:srgbClr val="002060"/>
                </a:solidFill>
                <a:latin typeface="微软雅黑" panose="020B0503020204020204" pitchFamily="34" charset="-122"/>
                <a:ea typeface="微软雅黑" panose="020B0503020204020204" pitchFamily="34" charset="-122"/>
              </a:rPr>
              <a:t>Latest </a:t>
            </a:r>
            <a:r>
              <a:rPr lang="en-US" altLang="zh-CN" sz="2800" b="1" noProof="1" smtClean="0">
                <a:solidFill>
                  <a:srgbClr val="002060"/>
                </a:solidFill>
                <a:latin typeface="微软雅黑" panose="020B0503020204020204" pitchFamily="34" charset="-122"/>
                <a:ea typeface="微软雅黑" panose="020B0503020204020204" pitchFamily="34" charset="-122"/>
              </a:rPr>
              <a:t>update of </a:t>
            </a:r>
            <a:r>
              <a:rPr lang="en-US" altLang="zh-CN" sz="2800" b="1" noProof="1" smtClean="0">
                <a:solidFill>
                  <a:srgbClr val="002060"/>
                </a:solidFill>
                <a:latin typeface="微软雅黑" panose="020B0503020204020204" pitchFamily="34" charset="-122"/>
                <a:ea typeface="微软雅黑" panose="020B0503020204020204" pitchFamily="34" charset="-122"/>
                <a:cs typeface="+mn-cs"/>
              </a:rPr>
              <a:t>FY4/GIIRS  </a:t>
            </a:r>
            <a:r>
              <a:rPr lang="en-US" altLang="zh-CN" sz="2800" b="1" noProof="1">
                <a:solidFill>
                  <a:srgbClr val="002060"/>
                </a:solidFill>
                <a:latin typeface="微软雅黑" panose="020B0503020204020204" pitchFamily="34" charset="-122"/>
                <a:ea typeface="微软雅黑" panose="020B0503020204020204" pitchFamily="34" charset="-122"/>
                <a:cs typeface="+mn-cs"/>
              </a:rPr>
              <a:t>VS </a:t>
            </a:r>
            <a:r>
              <a:rPr lang="en-US" sz="2800" b="1" noProof="1" smtClean="0">
                <a:solidFill>
                  <a:srgbClr val="002060"/>
                </a:solidFill>
                <a:latin typeface="微软雅黑" panose="020B0503020204020204" pitchFamily="34" charset="-122"/>
                <a:ea typeface="微软雅黑" panose="020B0503020204020204" pitchFamily="34" charset="-122"/>
                <a:cs typeface="+mn-cs"/>
              </a:rPr>
              <a:t>IASI</a:t>
            </a:r>
            <a:endParaRPr lang="en-US" sz="2400" b="1" noProof="1">
              <a:latin typeface="仿宋" panose="02010609060101010101" charset="-122"/>
              <a:ea typeface="仿宋" panose="02010609060101010101" charset="-122"/>
            </a:endParaRPr>
          </a:p>
        </p:txBody>
      </p:sp>
      <p:pic>
        <p:nvPicPr>
          <p:cNvPr id="7" name="图片 6" descr="C:\Users\q\Desktop\DOC\FY-4A\manuscript\GIIRS_Validation\figures\201801300230_107_SPF_LW.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0952" y="1262243"/>
            <a:ext cx="4320000" cy="2520826"/>
          </a:xfrm>
          <a:prstGeom prst="rect">
            <a:avLst/>
          </a:prstGeom>
          <a:noFill/>
          <a:ln>
            <a:noFill/>
          </a:ln>
        </p:spPr>
      </p:pic>
      <p:pic>
        <p:nvPicPr>
          <p:cNvPr id="8" name="图片 7" descr="C:\Users\q\Desktop\DOC\FY-4A\manuscript\GIIRS_Validation\figures\201801300230_042_SPF_MW.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96" y="1263005"/>
            <a:ext cx="4320000" cy="2520064"/>
          </a:xfrm>
          <a:prstGeom prst="rect">
            <a:avLst/>
          </a:prstGeom>
          <a:noFill/>
          <a:ln>
            <a:noFill/>
          </a:ln>
        </p:spPr>
      </p:pic>
      <p:pic>
        <p:nvPicPr>
          <p:cNvPr id="9" name="图片 8" descr="C:\Users\q\Desktop\DOC\FY-4A\manuscript\GIIRS_Validation\figures\201801300230_042_SPA_MW.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3592580"/>
            <a:ext cx="3550024" cy="2070900"/>
          </a:xfrm>
          <a:prstGeom prst="rect">
            <a:avLst/>
          </a:prstGeom>
          <a:noFill/>
          <a:ln>
            <a:noFill/>
          </a:ln>
        </p:spPr>
      </p:pic>
      <p:pic>
        <p:nvPicPr>
          <p:cNvPr id="11" name="图片 10" descr="C:\Users\q\Desktop\DOC\FY-4A\manuscript\GIIRS_Validation\figures\201801300230_042_POS_MW.jpg"/>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78825" y="4976018"/>
            <a:ext cx="2053587" cy="1881981"/>
          </a:xfrm>
          <a:prstGeom prst="rect">
            <a:avLst/>
          </a:prstGeom>
          <a:noFill/>
          <a:ln>
            <a:noFill/>
          </a:ln>
        </p:spPr>
      </p:pic>
      <p:sp>
        <p:nvSpPr>
          <p:cNvPr id="12" name="矩形 11"/>
          <p:cNvSpPr/>
          <p:nvPr/>
        </p:nvSpPr>
        <p:spPr>
          <a:xfrm>
            <a:off x="0" y="795496"/>
            <a:ext cx="9144000" cy="584775"/>
          </a:xfrm>
          <a:prstGeom prst="rect">
            <a:avLst/>
          </a:prstGeom>
        </p:spPr>
        <p:txBody>
          <a:bodyPr wrap="square">
            <a:spAutoFit/>
          </a:bodyPr>
          <a:lstStyle/>
          <a:p>
            <a:pPr algn="ctr"/>
            <a:r>
              <a:rPr lang="en-US" altLang="zh-CN" b="1" dirty="0"/>
              <a:t>Examples of paired spectra between GIIRS and IASI at UTC 0230, 30 January, </a:t>
            </a:r>
            <a:r>
              <a:rPr lang="en-US" altLang="zh-CN" b="1" dirty="0" smtClean="0"/>
              <a:t>2018 </a:t>
            </a:r>
          </a:p>
          <a:p>
            <a:pPr algn="ctr"/>
            <a:r>
              <a:rPr lang="en-US" altLang="zh-CN" sz="1400" b="1" dirty="0" smtClean="0"/>
              <a:t>(</a:t>
            </a:r>
            <a:r>
              <a:rPr lang="en-US" altLang="zh-CN" sz="1400" b="1" i="1" dirty="0"/>
              <a:t>Notes</a:t>
            </a:r>
            <a:r>
              <a:rPr lang="en-US" altLang="zh-CN" sz="1400" b="1" dirty="0"/>
              <a:t>: red line for IASI, blue line for </a:t>
            </a:r>
            <a:r>
              <a:rPr lang="en-US" altLang="zh-CN" sz="1400" b="1" dirty="0" smtClean="0"/>
              <a:t>GIIRS)</a:t>
            </a:r>
            <a:endParaRPr lang="zh-CN" altLang="en-US" sz="1400" b="1" dirty="0"/>
          </a:p>
        </p:txBody>
      </p:sp>
      <p:sp>
        <p:nvSpPr>
          <p:cNvPr id="3" name="矩形 2"/>
          <p:cNvSpPr/>
          <p:nvPr/>
        </p:nvSpPr>
        <p:spPr>
          <a:xfrm>
            <a:off x="3550024" y="3980330"/>
            <a:ext cx="5459506" cy="1991379"/>
          </a:xfrm>
          <a:prstGeom prst="rect">
            <a:avLst/>
          </a:prstGeom>
        </p:spPr>
        <p:txBody>
          <a:bodyPr wrap="square">
            <a:spAutoFit/>
          </a:bodyPr>
          <a:lstStyle/>
          <a:p>
            <a:pPr marL="285750" indent="-285750">
              <a:lnSpc>
                <a:spcPct val="150000"/>
              </a:lnSpc>
              <a:spcBef>
                <a:spcPts val="600"/>
              </a:spcBef>
              <a:buFont typeface="Wingdings" pitchFamily="2" charset="2"/>
              <a:buChar char="ü"/>
            </a:pPr>
            <a:r>
              <a:rPr lang="en-US" altLang="zh-CN" sz="1400" b="1" dirty="0"/>
              <a:t>For a period between August 2017 and March 2018, the averaged absolute monthly biases of GIIRS are assessed to be </a:t>
            </a:r>
            <a:r>
              <a:rPr lang="en-US" altLang="zh-CN" sz="1400" b="1" dirty="0">
                <a:solidFill>
                  <a:srgbClr val="FF0000"/>
                </a:solidFill>
              </a:rPr>
              <a:t>0.25K</a:t>
            </a:r>
            <a:r>
              <a:rPr lang="en-US" altLang="zh-CN" sz="1400" b="1" dirty="0"/>
              <a:t> and </a:t>
            </a:r>
            <a:r>
              <a:rPr lang="en-US" altLang="zh-CN" sz="1400" b="1" dirty="0">
                <a:solidFill>
                  <a:srgbClr val="FF0000"/>
                </a:solidFill>
              </a:rPr>
              <a:t>0.42K</a:t>
            </a:r>
            <a:r>
              <a:rPr lang="en-US" altLang="zh-CN" sz="1400" b="1" dirty="0"/>
              <a:t> for the two uncontaminated spectral </a:t>
            </a:r>
            <a:r>
              <a:rPr lang="en-US" altLang="zh-CN" sz="1400" b="1" dirty="0" err="1"/>
              <a:t>coverages</a:t>
            </a:r>
            <a:r>
              <a:rPr lang="en-US" altLang="zh-CN" sz="1400" b="1" dirty="0"/>
              <a:t> (i.e. 760-1050 cm</a:t>
            </a:r>
            <a:r>
              <a:rPr lang="en-US" altLang="zh-CN" sz="1400" b="1" baseline="30000" dirty="0"/>
              <a:t>-1</a:t>
            </a:r>
            <a:r>
              <a:rPr lang="en-US" altLang="zh-CN" sz="1400" b="1" dirty="0"/>
              <a:t> and 1800-2188 cm</a:t>
            </a:r>
            <a:r>
              <a:rPr lang="en-US" altLang="zh-CN" sz="1400" b="1" baseline="30000" dirty="0"/>
              <a:t>-1</a:t>
            </a:r>
            <a:r>
              <a:rPr lang="en-US" altLang="zh-CN" sz="1400" b="1" dirty="0"/>
              <a:t>) respectively, while the </a:t>
            </a:r>
            <a:r>
              <a:rPr lang="en-US" altLang="zh-CN" sz="1400" b="1" dirty="0">
                <a:solidFill>
                  <a:srgbClr val="FF0000"/>
                </a:solidFill>
              </a:rPr>
              <a:t>annual variation feature </a:t>
            </a:r>
            <a:r>
              <a:rPr lang="en-US" altLang="zh-CN" sz="1400" b="1" dirty="0"/>
              <a:t>of monthly biases appears clearly.</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1"/>
          <p:cNvPicPr>
            <a:picLocks noChangeAspect="1"/>
          </p:cNvPicPr>
          <p:nvPr/>
        </p:nvPicPr>
        <p:blipFill rotWithShape="1">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4174" r="7263"/>
          <a:stretch/>
        </p:blipFill>
        <p:spPr>
          <a:xfrm>
            <a:off x="6884893" y="2212309"/>
            <a:ext cx="2259107" cy="2550841"/>
          </a:xfrm>
          <a:prstGeom prst="rect">
            <a:avLst/>
          </a:prstGeom>
        </p:spPr>
      </p:pic>
      <p:pic>
        <p:nvPicPr>
          <p:cNvPr id="5" name="图片 4"/>
          <p:cNvPicPr>
            <a:picLocks noChangeAspect="1"/>
          </p:cNvPicPr>
          <p:nvPr/>
        </p:nvPicPr>
        <p:blipFill>
          <a:blip r:embed="rId4"/>
          <a:srcRect t="50590"/>
          <a:stretch>
            <a:fillRect/>
          </a:stretch>
        </p:blipFill>
        <p:spPr>
          <a:xfrm>
            <a:off x="3996055" y="4506595"/>
            <a:ext cx="2992120" cy="1478280"/>
          </a:xfrm>
          <a:prstGeom prst="rect">
            <a:avLst/>
          </a:prstGeom>
        </p:spPr>
      </p:pic>
      <p:pic>
        <p:nvPicPr>
          <p:cNvPr id="4" name="图片 3"/>
          <p:cNvPicPr>
            <a:picLocks noChangeAspect="1"/>
          </p:cNvPicPr>
          <p:nvPr/>
        </p:nvPicPr>
        <p:blipFill>
          <a:blip r:embed="rId5"/>
          <a:stretch>
            <a:fillRect/>
          </a:stretch>
        </p:blipFill>
        <p:spPr>
          <a:xfrm>
            <a:off x="3980180" y="1572895"/>
            <a:ext cx="3023235" cy="3023235"/>
          </a:xfrm>
          <a:prstGeom prst="rect">
            <a:avLst/>
          </a:prstGeom>
        </p:spPr>
      </p:pic>
      <p:pic>
        <p:nvPicPr>
          <p:cNvPr id="10243" name="图片 1"/>
          <p:cNvPicPr>
            <a:picLocks noChangeAspect="1" noChangeArrowheads="1"/>
          </p:cNvPicPr>
          <p:nvPr/>
        </p:nvPicPr>
        <p:blipFill>
          <a:blip r:embed="rId6" cstate="print">
            <a:extLst>
              <a:ext uri="{28A0092B-C50C-407E-A947-70E740481C1C}">
                <a14:useLocalDpi xmlns:a14="http://schemas.microsoft.com/office/drawing/2010/main" val="0"/>
              </a:ext>
            </a:extLst>
          </a:blip>
          <a:srcRect l="1935" t="15129" r="11140" b="3879"/>
          <a:stretch>
            <a:fillRect/>
          </a:stretch>
        </p:blipFill>
        <p:spPr bwMode="auto">
          <a:xfrm>
            <a:off x="386231" y="1879055"/>
            <a:ext cx="3059906" cy="25919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Rectangle 2"/>
          <p:cNvSpPr txBox="1">
            <a:spLocks noChangeArrowheads="1"/>
          </p:cNvSpPr>
          <p:nvPr/>
        </p:nvSpPr>
        <p:spPr bwMode="auto">
          <a:xfrm>
            <a:off x="59313" y="1252748"/>
            <a:ext cx="7406037" cy="422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lgn="ctr">
              <a:spcBef>
                <a:spcPct val="0"/>
              </a:spcBef>
              <a:buNone/>
            </a:pPr>
            <a:r>
              <a:rPr lang="en-US" altLang="zh-CN" sz="1800" b="1" dirty="0">
                <a:solidFill>
                  <a:srgbClr val="002060"/>
                </a:solidFill>
                <a:latin typeface="Times New Roman" panose="02020603050405020304" pitchFamily="18" charset="0"/>
                <a:ea typeface="隶书" panose="02010509060101010101" pitchFamily="49" charset="-122"/>
              </a:rPr>
              <a:t>  Comparison Results between hyperspectral sounders on GEO and LEO</a:t>
            </a:r>
          </a:p>
        </p:txBody>
      </p:sp>
      <p:sp>
        <p:nvSpPr>
          <p:cNvPr id="10245" name="文本框 2"/>
          <p:cNvSpPr txBox="1">
            <a:spLocks noChangeArrowheads="1"/>
          </p:cNvSpPr>
          <p:nvPr/>
        </p:nvSpPr>
        <p:spPr bwMode="auto">
          <a:xfrm>
            <a:off x="386081" y="5879504"/>
            <a:ext cx="3348038" cy="54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lnSpc>
                <a:spcPct val="110000"/>
              </a:lnSpc>
              <a:spcBef>
                <a:spcPct val="0"/>
              </a:spcBef>
              <a:buFontTx/>
              <a:buNone/>
            </a:pPr>
            <a:r>
              <a:rPr lang="en-US" altLang="zh-CN" sz="1350" dirty="0"/>
              <a:t>Period: 20180201-20180205</a:t>
            </a:r>
          </a:p>
          <a:p>
            <a:pPr>
              <a:lnSpc>
                <a:spcPct val="110000"/>
              </a:lnSpc>
              <a:spcBef>
                <a:spcPct val="0"/>
              </a:spcBef>
              <a:buFontTx/>
              <a:buNone/>
            </a:pPr>
            <a:r>
              <a:rPr lang="en-US" altLang="zh-CN" sz="1350" dirty="0"/>
              <a:t>Matched Number: 240</a:t>
            </a:r>
          </a:p>
        </p:txBody>
      </p:sp>
      <p:pic>
        <p:nvPicPr>
          <p:cNvPr id="10247" name="图片 5"/>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2328" y="4596149"/>
            <a:ext cx="2983706" cy="1283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p:cNvSpPr/>
          <p:nvPr/>
        </p:nvSpPr>
        <p:spPr>
          <a:xfrm>
            <a:off x="1281977" y="2165123"/>
            <a:ext cx="1403747" cy="342661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1350"/>
          </a:p>
        </p:txBody>
      </p:sp>
      <p:pic>
        <p:nvPicPr>
          <p:cNvPr id="2" name="图片 1"/>
          <p:cNvPicPr>
            <a:picLocks noChangeAspect="1"/>
          </p:cNvPicPr>
          <p:nvPr/>
        </p:nvPicPr>
        <p:blipFill rotWithShape="1">
          <a:blip r:embed="rId8"/>
          <a:srcRect t="55278"/>
          <a:stretch>
            <a:fillRect/>
          </a:stretch>
        </p:blipFill>
        <p:spPr>
          <a:xfrm>
            <a:off x="283396" y="3159284"/>
            <a:ext cx="3553865" cy="1276567"/>
          </a:xfrm>
          <a:prstGeom prst="rect">
            <a:avLst/>
          </a:prstGeom>
        </p:spPr>
      </p:pic>
      <p:sp>
        <p:nvSpPr>
          <p:cNvPr id="13" name="文本框 12"/>
          <p:cNvSpPr txBox="1"/>
          <p:nvPr/>
        </p:nvSpPr>
        <p:spPr>
          <a:xfrm>
            <a:off x="722978" y="1675787"/>
            <a:ext cx="1673942" cy="299085"/>
          </a:xfrm>
          <a:prstGeom prst="rect">
            <a:avLst/>
          </a:prstGeom>
          <a:noFill/>
        </p:spPr>
        <p:txBody>
          <a:bodyPr wrap="square" rtlCol="0">
            <a:spAutoFit/>
          </a:bodyPr>
          <a:lstStyle/>
          <a:p>
            <a:pPr algn="ctr"/>
            <a:r>
              <a:rPr lang="en-US" altLang="zh-CN" sz="1350" b="1" dirty="0">
                <a:solidFill>
                  <a:srgbClr val="0000CC"/>
                </a:solidFill>
              </a:rPr>
              <a:t>GIIRS and </a:t>
            </a:r>
            <a:r>
              <a:rPr lang="en-US" altLang="zh-CN" sz="1350" b="1" dirty="0" err="1">
                <a:solidFill>
                  <a:srgbClr val="0000CC"/>
                </a:solidFill>
              </a:rPr>
              <a:t>CrIS</a:t>
            </a:r>
            <a:endParaRPr lang="zh-CN" altLang="en-US" sz="1350" b="1" dirty="0">
              <a:solidFill>
                <a:srgbClr val="0000CC"/>
              </a:solidFill>
            </a:endParaRPr>
          </a:p>
        </p:txBody>
      </p:sp>
      <p:sp>
        <p:nvSpPr>
          <p:cNvPr id="3" name="文本框 2"/>
          <p:cNvSpPr txBox="1"/>
          <p:nvPr/>
        </p:nvSpPr>
        <p:spPr>
          <a:xfrm>
            <a:off x="4220797" y="1675505"/>
            <a:ext cx="1673942" cy="299085"/>
          </a:xfrm>
          <a:prstGeom prst="rect">
            <a:avLst/>
          </a:prstGeom>
          <a:noFill/>
        </p:spPr>
        <p:txBody>
          <a:bodyPr wrap="square" rtlCol="0">
            <a:spAutoFit/>
          </a:bodyPr>
          <a:lstStyle/>
          <a:p>
            <a:pPr algn="ctr"/>
            <a:r>
              <a:rPr lang="en-US" altLang="zh-CN" sz="1350" b="1" dirty="0">
                <a:solidFill>
                  <a:srgbClr val="0000CC"/>
                </a:solidFill>
              </a:rPr>
              <a:t>GIIRS and HIRAS</a:t>
            </a:r>
            <a:endParaRPr lang="zh-CN" altLang="en-US" sz="1350" b="1" dirty="0">
              <a:solidFill>
                <a:srgbClr val="0000CC"/>
              </a:solidFill>
            </a:endParaRPr>
          </a:p>
        </p:txBody>
      </p:sp>
      <p:sp>
        <p:nvSpPr>
          <p:cNvPr id="6" name="矩形 5"/>
          <p:cNvSpPr/>
          <p:nvPr/>
        </p:nvSpPr>
        <p:spPr>
          <a:xfrm>
            <a:off x="4368664" y="3694332"/>
            <a:ext cx="2386807" cy="136281"/>
          </a:xfrm>
          <a:prstGeom prst="rect">
            <a:avLst/>
          </a:prstGeom>
          <a:solidFill>
            <a:schemeClr val="bg1">
              <a:lumMod val="8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9" name="文本框 2"/>
          <p:cNvSpPr txBox="1">
            <a:spLocks noChangeArrowheads="1"/>
          </p:cNvSpPr>
          <p:nvPr/>
        </p:nvSpPr>
        <p:spPr bwMode="auto">
          <a:xfrm>
            <a:off x="4477339" y="5717579"/>
            <a:ext cx="3348038" cy="547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800">
                <a:solidFill>
                  <a:schemeClr val="tx1"/>
                </a:solidFill>
                <a:latin typeface="Arial" panose="020B0604020202020204" pitchFamily="34" charset="0"/>
                <a:ea typeface="宋体" panose="02010600030101010101" pitchFamily="2" charset="-122"/>
              </a:defRPr>
            </a:lvl1pPr>
            <a:lvl2pPr marL="742950" indent="-285750">
              <a:spcBef>
                <a:spcPct val="20000"/>
              </a:spcBef>
              <a:buChar char="–"/>
              <a:defRPr sz="2400">
                <a:solidFill>
                  <a:schemeClr val="tx1"/>
                </a:solidFill>
                <a:latin typeface="Arial" panose="020B0604020202020204" pitchFamily="34" charset="0"/>
                <a:ea typeface="宋体" panose="02010600030101010101" pitchFamily="2" charset="-122"/>
              </a:defRPr>
            </a:lvl2pPr>
            <a:lvl3pPr marL="1143000" indent="-228600">
              <a:spcBef>
                <a:spcPct val="20000"/>
              </a:spcBef>
              <a:buChar char="•"/>
              <a:defRPr sz="20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a:solidFill>
                  <a:schemeClr val="tx1"/>
                </a:solidFill>
                <a:latin typeface="Arial" panose="020B0604020202020204" pitchFamily="34" charset="0"/>
                <a:ea typeface="宋体" panose="02010600030101010101" pitchFamily="2" charset="-122"/>
              </a:defRPr>
            </a:lvl9pPr>
          </a:lstStyle>
          <a:p>
            <a:pPr>
              <a:lnSpc>
                <a:spcPct val="110000"/>
              </a:lnSpc>
              <a:spcBef>
                <a:spcPct val="0"/>
              </a:spcBef>
              <a:buFontTx/>
              <a:buNone/>
            </a:pPr>
            <a:r>
              <a:rPr lang="en-US" altLang="zh-CN" sz="1350" dirty="0"/>
              <a:t>Period: 20190209-20190214</a:t>
            </a:r>
          </a:p>
          <a:p>
            <a:pPr>
              <a:lnSpc>
                <a:spcPct val="110000"/>
              </a:lnSpc>
              <a:spcBef>
                <a:spcPct val="0"/>
              </a:spcBef>
              <a:buFontTx/>
              <a:buNone/>
            </a:pPr>
            <a:r>
              <a:rPr lang="en-US" altLang="zh-CN" sz="1350" dirty="0"/>
              <a:t>Matched Number: 158</a:t>
            </a:r>
          </a:p>
        </p:txBody>
      </p:sp>
      <p:sp>
        <p:nvSpPr>
          <p:cNvPr id="7" name="矩形 6"/>
          <p:cNvSpPr/>
          <p:nvPr/>
        </p:nvSpPr>
        <p:spPr>
          <a:xfrm>
            <a:off x="4368800" y="5041900"/>
            <a:ext cx="2261870" cy="229235"/>
          </a:xfrm>
          <a:prstGeom prst="rect">
            <a:avLst/>
          </a:prstGeom>
          <a:solidFill>
            <a:schemeClr val="bg1">
              <a:lumMod val="85000"/>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38" name="文本框 37"/>
          <p:cNvSpPr txBox="1"/>
          <p:nvPr/>
        </p:nvSpPr>
        <p:spPr>
          <a:xfrm>
            <a:off x="1793483" y="113975"/>
            <a:ext cx="6528569" cy="1138773"/>
          </a:xfrm>
          <a:prstGeom prst="rect">
            <a:avLst/>
          </a:prstGeom>
          <a:noFill/>
        </p:spPr>
        <p:txBody>
          <a:bodyPr wrap="square" rtlCol="0">
            <a:spAutoFit/>
          </a:bodyPr>
          <a:lstStyle/>
          <a:p>
            <a:r>
              <a:rPr lang="en-US" altLang="zh-CN" sz="2400" b="1" noProof="1">
                <a:solidFill>
                  <a:srgbClr val="002060"/>
                </a:solidFill>
                <a:latin typeface="微软雅黑" panose="020B0503020204020204" pitchFamily="34" charset="-122"/>
                <a:ea typeface="微软雅黑" panose="020B0503020204020204" pitchFamily="34" charset="-122"/>
              </a:rPr>
              <a:t>FY4/GIIRS  VS  </a:t>
            </a:r>
            <a:r>
              <a:rPr lang="en-US" altLang="zh-CN" sz="2400" b="1" noProof="1" smtClean="0">
                <a:solidFill>
                  <a:srgbClr val="002060"/>
                </a:solidFill>
                <a:latin typeface="微软雅黑" panose="020B0503020204020204" pitchFamily="34" charset="-122"/>
                <a:ea typeface="微软雅黑" panose="020B0503020204020204" pitchFamily="34" charset="-122"/>
              </a:rPr>
              <a:t>CrIS&amp;HIRAS  wthin CMA GEO-LEO hyperspetral intercomparison</a:t>
            </a:r>
            <a:endParaRPr lang="zh-CN" altLang="en-US" sz="2400" b="1" noProof="1">
              <a:latin typeface="微软雅黑" panose="020B0503020204020204" pitchFamily="34" charset="-122"/>
              <a:ea typeface="微软雅黑" panose="020B0503020204020204" pitchFamily="34" charset="-122"/>
            </a:endParaRPr>
          </a:p>
          <a:p>
            <a:pPr marL="342900" indent="-342900">
              <a:lnSpc>
                <a:spcPct val="100000"/>
              </a:lnSpc>
              <a:buFont typeface="Arial" panose="020B0604020202020204" pitchFamily="34" charset="0"/>
              <a:buChar char="•"/>
            </a:pPr>
            <a:endParaRPr lang="en-US" sz="2000" b="1" noProof="1">
              <a:latin typeface="仿宋" panose="02010609060101010101" charset="-122"/>
              <a:ea typeface="仿宋" panose="02010609060101010101" charset="-122"/>
            </a:endParaRPr>
          </a:p>
        </p:txBody>
      </p:sp>
      <p:sp>
        <p:nvSpPr>
          <p:cNvPr id="8" name="TextBox 7"/>
          <p:cNvSpPr txBox="1"/>
          <p:nvPr/>
        </p:nvSpPr>
        <p:spPr>
          <a:xfrm>
            <a:off x="2141444" y="6444734"/>
            <a:ext cx="7156767" cy="369332"/>
          </a:xfrm>
          <a:prstGeom prst="rect">
            <a:avLst/>
          </a:prstGeom>
          <a:noFill/>
        </p:spPr>
        <p:txBody>
          <a:bodyPr wrap="none" rtlCol="0">
            <a:spAutoFit/>
          </a:bodyPr>
          <a:lstStyle/>
          <a:p>
            <a:r>
              <a:rPr lang="en-US" altLang="zh-CN" b="1" dirty="0" smtClean="0">
                <a:solidFill>
                  <a:schemeClr val="accent2"/>
                </a:solidFill>
                <a:effectLst>
                  <a:outerShdw blurRad="38100" dist="38100" dir="2700000" algn="tl">
                    <a:srgbClr val="000000">
                      <a:alpha val="43137"/>
                    </a:srgbClr>
                  </a:outerShdw>
                </a:effectLst>
                <a:latin typeface="+mj-lt"/>
              </a:rPr>
              <a:t>We can also check the HIRAS with </a:t>
            </a:r>
            <a:r>
              <a:rPr lang="en-US" altLang="zh-CN" b="1" dirty="0" err="1" smtClean="0">
                <a:solidFill>
                  <a:schemeClr val="accent2"/>
                </a:solidFill>
                <a:effectLst>
                  <a:outerShdw blurRad="38100" dist="38100" dir="2700000" algn="tl">
                    <a:srgbClr val="000000">
                      <a:alpha val="43137"/>
                    </a:srgbClr>
                  </a:outerShdw>
                </a:effectLst>
                <a:latin typeface="+mj-lt"/>
              </a:rPr>
              <a:t>CrIS</a:t>
            </a:r>
            <a:r>
              <a:rPr lang="en-US" altLang="zh-CN" b="1" dirty="0" smtClean="0">
                <a:solidFill>
                  <a:schemeClr val="accent2"/>
                </a:solidFill>
                <a:effectLst>
                  <a:outerShdw blurRad="38100" dist="38100" dir="2700000" algn="tl">
                    <a:srgbClr val="000000">
                      <a:alpha val="43137"/>
                    </a:srgbClr>
                  </a:outerShdw>
                </a:effectLst>
                <a:latin typeface="+mj-lt"/>
              </a:rPr>
              <a:t> using double difference</a:t>
            </a:r>
            <a:endParaRPr lang="zh-CN" altLang="en-US" b="1" dirty="0">
              <a:solidFill>
                <a:schemeClr val="accent2"/>
              </a:solidFill>
              <a:effectLst>
                <a:outerShdw blurRad="38100" dist="38100" dir="2700000" algn="tl">
                  <a:srgbClr val="000000">
                    <a:alpha val="43137"/>
                  </a:srgbClr>
                </a:outerShdw>
              </a:effectLst>
              <a:latin typeface="+mj-lt"/>
            </a:endParaRPr>
          </a:p>
        </p:txBody>
      </p:sp>
      <p:sp>
        <p:nvSpPr>
          <p:cNvPr id="9" name="TextBox 8"/>
          <p:cNvSpPr txBox="1"/>
          <p:nvPr/>
        </p:nvSpPr>
        <p:spPr>
          <a:xfrm>
            <a:off x="7026839" y="4763150"/>
            <a:ext cx="2056973" cy="646331"/>
          </a:xfrm>
          <a:prstGeom prst="rect">
            <a:avLst/>
          </a:prstGeom>
          <a:noFill/>
        </p:spPr>
        <p:txBody>
          <a:bodyPr wrap="none" rtlCol="0">
            <a:spAutoFit/>
          </a:bodyPr>
          <a:lstStyle/>
          <a:p>
            <a:r>
              <a:rPr lang="en-US" altLang="zh-CN" b="1" dirty="0" smtClean="0">
                <a:solidFill>
                  <a:srgbClr val="FF0000"/>
                </a:solidFill>
                <a:effectLst>
                  <a:outerShdw blurRad="38100" dist="38100" dir="2700000" algn="tl">
                    <a:srgbClr val="000000">
                      <a:alpha val="43137"/>
                    </a:srgbClr>
                  </a:outerShdw>
                </a:effectLst>
              </a:rPr>
              <a:t>GIIRS Bias -0.2K </a:t>
            </a:r>
          </a:p>
          <a:p>
            <a:r>
              <a:rPr lang="en-US" altLang="zh-CN" b="1" dirty="0" err="1">
                <a:solidFill>
                  <a:srgbClr val="FF0000"/>
                </a:solidFill>
                <a:effectLst>
                  <a:outerShdw blurRad="38100" dist="38100" dir="2700000" algn="tl">
                    <a:srgbClr val="000000">
                      <a:alpha val="43137"/>
                    </a:srgbClr>
                  </a:outerShdw>
                </a:effectLst>
              </a:rPr>
              <a:t>W</a:t>
            </a:r>
            <a:r>
              <a:rPr lang="en-US" altLang="zh-CN" b="1" dirty="0" err="1" smtClean="0">
                <a:solidFill>
                  <a:srgbClr val="FF0000"/>
                </a:solidFill>
                <a:effectLst>
                  <a:outerShdw blurRad="38100" dist="38100" dir="2700000" algn="tl">
                    <a:srgbClr val="000000">
                      <a:alpha val="43137"/>
                    </a:srgbClr>
                  </a:outerShdw>
                </a:effectLst>
              </a:rPr>
              <a:t>rt</a:t>
            </a:r>
            <a:r>
              <a:rPr lang="en-US" altLang="zh-CN" b="1" dirty="0" smtClean="0">
                <a:solidFill>
                  <a:srgbClr val="FF0000"/>
                </a:solidFill>
                <a:effectLst>
                  <a:outerShdw blurRad="38100" dist="38100" dir="2700000" algn="tl">
                    <a:srgbClr val="000000">
                      <a:alpha val="43137"/>
                    </a:srgbClr>
                  </a:outerShdw>
                </a:effectLst>
              </a:rPr>
              <a:t> HIRAS</a:t>
            </a:r>
            <a:endParaRPr lang="zh-CN" altLang="en-US" b="1" dirty="0">
              <a:solidFill>
                <a:srgbClr val="FF0000"/>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692737" y="205592"/>
            <a:ext cx="8451263" cy="706120"/>
          </a:xfrm>
        </p:spPr>
        <p:txBody>
          <a:bodyPr/>
          <a:lstStyle/>
          <a:p>
            <a:r>
              <a:rPr lang="en-US" altLang="zh-CN" sz="3200" b="1" dirty="0" smtClean="0">
                <a:solidFill>
                  <a:schemeClr val="accent2"/>
                </a:solidFill>
                <a:effectLst>
                  <a:outerShdw blurRad="38100" dist="38100" dir="2700000" algn="tl">
                    <a:srgbClr val="000000">
                      <a:alpha val="43137"/>
                    </a:srgbClr>
                  </a:outerShdw>
                </a:effectLst>
              </a:rPr>
              <a:t>CMA lunar ground measurement</a:t>
            </a:r>
            <a:endParaRPr lang="zh-CN" altLang="en-US" sz="3200" b="1" dirty="0">
              <a:solidFill>
                <a:schemeClr val="accent2"/>
              </a:solidFill>
              <a:effectLst>
                <a:outerShdw blurRad="38100" dist="38100" dir="2700000" algn="tl">
                  <a:srgbClr val="000000">
                    <a:alpha val="43137"/>
                  </a:srgbClr>
                </a:outerShdw>
              </a:effectLst>
            </a:endParaRPr>
          </a:p>
        </p:txBody>
      </p:sp>
      <p:sp>
        <p:nvSpPr>
          <p:cNvPr id="3" name="内容占位符 2"/>
          <p:cNvSpPr>
            <a:spLocks noGrp="1"/>
          </p:cNvSpPr>
          <p:nvPr>
            <p:ph idx="1"/>
          </p:nvPr>
        </p:nvSpPr>
        <p:spPr>
          <a:xfrm>
            <a:off x="265094" y="911712"/>
            <a:ext cx="8229600" cy="4526280"/>
          </a:xfrm>
        </p:spPr>
        <p:txBody>
          <a:bodyPr/>
          <a:lstStyle/>
          <a:p>
            <a:r>
              <a:rPr lang="en-US" altLang="zh-CN" dirty="0" err="1" smtClean="0"/>
              <a:t>Lijiang</a:t>
            </a:r>
            <a:r>
              <a:rPr lang="en-US" altLang="zh-CN" dirty="0" smtClean="0"/>
              <a:t> </a:t>
            </a:r>
            <a:endParaRPr lang="zh-CN" altLang="en-US" dirty="0"/>
          </a:p>
        </p:txBody>
      </p:sp>
      <p:sp>
        <p:nvSpPr>
          <p:cNvPr id="4" name="内容占位符 2"/>
          <p:cNvSpPr txBox="1">
            <a:spLocks/>
          </p:cNvSpPr>
          <p:nvPr/>
        </p:nvSpPr>
        <p:spPr>
          <a:xfrm>
            <a:off x="2920621" y="1091821"/>
            <a:ext cx="5725837" cy="1975511"/>
          </a:xfrm>
          <a:prstGeom prst="rect">
            <a:avLst/>
          </a:prstGeom>
        </p:spPr>
        <p:txBody>
          <a:bodyPr/>
          <a:lstStyle>
            <a:lvl1pPr marL="342900" lvl="0" indent="-342900" algn="l" defTabSz="914400" rtl="0" eaLnBrk="1" fontAlgn="base" latinLnBrk="0" hangingPunct="1">
              <a:lnSpc>
                <a:spcPct val="100000"/>
              </a:lnSpc>
              <a:spcBef>
                <a:spcPct val="20000"/>
              </a:spcBef>
              <a:spcAft>
                <a:spcPct val="0"/>
              </a:spcAft>
              <a:buChar char="•"/>
              <a:defRPr sz="2800" b="0" i="0" u="none" kern="1200" baseline="0">
                <a:solidFill>
                  <a:schemeClr val="tx1"/>
                </a:solidFill>
                <a:latin typeface="等线" panose="02010600030101010101" charset="-122"/>
                <a:ea typeface="等线" panose="02010600030101010101" charset="-122"/>
                <a:cs typeface="+mn-cs"/>
              </a:defRPr>
            </a:lvl1pPr>
            <a:lvl2pPr marL="742950" lvl="1" indent="-285750" algn="l" defTabSz="914400" rtl="0" eaLnBrk="1" fontAlgn="base" latinLnBrk="0" hangingPunct="1">
              <a:lnSpc>
                <a:spcPct val="100000"/>
              </a:lnSpc>
              <a:spcBef>
                <a:spcPct val="20000"/>
              </a:spcBef>
              <a:spcAft>
                <a:spcPct val="0"/>
              </a:spcAft>
              <a:buChar char="–"/>
              <a:defRPr sz="2400" b="0" i="0" u="none" kern="1200" baseline="0">
                <a:solidFill>
                  <a:schemeClr val="tx1"/>
                </a:solidFill>
                <a:latin typeface="等线" panose="02010600030101010101" charset="-122"/>
                <a:ea typeface="等线" panose="02010600030101010101" charset="-122"/>
                <a:cs typeface="+mn-cs"/>
              </a:defRPr>
            </a:lvl2pPr>
            <a:lvl3pPr marL="1143000" lvl="2"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等线" panose="02010600030101010101" charset="-122"/>
                <a:ea typeface="等线" panose="02010600030101010101" charset="-122"/>
                <a:cs typeface="+mn-cs"/>
              </a:defRPr>
            </a:lvl3pPr>
            <a:lvl4pPr marL="1600200" lvl="3"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等线" panose="02010600030101010101" charset="-122"/>
                <a:ea typeface="等线" panose="02010600030101010101" charset="-122"/>
                <a:cs typeface="+mn-cs"/>
              </a:defRPr>
            </a:lvl4pPr>
            <a:lvl5pPr marL="2057400" lvl="4" indent="-228600" algn="l" defTabSz="914400" rtl="0" eaLnBrk="1" fontAlgn="base" latinLnBrk="0" hangingPunct="1">
              <a:lnSpc>
                <a:spcPct val="100000"/>
              </a:lnSpc>
              <a:spcBef>
                <a:spcPct val="20000"/>
              </a:spcBef>
              <a:spcAft>
                <a:spcPct val="0"/>
              </a:spcAft>
              <a:buChar char="»"/>
              <a:defRPr sz="1800" b="0" i="0" u="none" kern="1200" baseline="0">
                <a:solidFill>
                  <a:schemeClr val="tx1"/>
                </a:solidFill>
                <a:latin typeface="等线" panose="02010600030101010101" charset="-122"/>
                <a:ea typeface="等线" panose="02010600030101010101" charset="-122"/>
                <a:cs typeface="+mn-cs"/>
              </a:defRPr>
            </a:lvl5pPr>
            <a:lvl6pPr marL="2514600" lvl="5"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6pPr>
            <a:lvl7pPr marL="2971800" lvl="6"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7pPr>
            <a:lvl8pPr marL="3429000" lvl="7"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8pPr>
            <a:lvl9pPr marL="3886200" lvl="8" indent="-228600" algn="l" defTabSz="914400" rtl="0" eaLnBrk="1" fontAlgn="base" latinLnBrk="0" hangingPunct="1">
              <a:lnSpc>
                <a:spcPct val="100000"/>
              </a:lnSpc>
              <a:spcBef>
                <a:spcPct val="20000"/>
              </a:spcBef>
              <a:spcAft>
                <a:spcPct val="0"/>
              </a:spcAft>
              <a:buChar char="»"/>
              <a:defRPr sz="2000" b="0" i="0" u="none" kern="1200" baseline="0">
                <a:solidFill>
                  <a:schemeClr val="tx1"/>
                </a:solidFill>
                <a:latin typeface="+mn-lt"/>
                <a:ea typeface="+mn-ea"/>
                <a:cs typeface="+mn-cs"/>
              </a:defRPr>
            </a:lvl9pPr>
          </a:lstStyle>
          <a:p>
            <a:pPr marL="342900" lvl="1" indent="-342900"/>
            <a:r>
              <a:rPr lang="en-US" altLang="zh-CN" dirty="0" smtClean="0">
                <a:latin typeface="微软雅黑" pitchFamily="34" charset="-122"/>
                <a:ea typeface="微软雅黑" pitchFamily="34" charset="-122"/>
              </a:rPr>
              <a:t>Realization of </a:t>
            </a:r>
            <a:r>
              <a:rPr lang="en-US" altLang="zh-CN" sz="1800" dirty="0" smtClean="0">
                <a:cs typeface="Arial Unicode MS" pitchFamily="34" charset="-122"/>
              </a:rPr>
              <a:t>Long </a:t>
            </a:r>
            <a:r>
              <a:rPr lang="en-US" altLang="zh-CN" sz="1800" dirty="0">
                <a:cs typeface="Arial Unicode MS" pitchFamily="34" charset="-122"/>
              </a:rPr>
              <a:t>term observation </a:t>
            </a:r>
            <a:r>
              <a:rPr lang="en-US" altLang="zh-CN" sz="1800" dirty="0" smtClean="0">
                <a:cs typeface="Arial Unicode MS" pitchFamily="34" charset="-122"/>
              </a:rPr>
              <a:t>with </a:t>
            </a:r>
            <a:r>
              <a:rPr lang="en-US" altLang="zh-CN" sz="1800" dirty="0">
                <a:cs typeface="Arial Unicode MS" pitchFamily="34" charset="-122"/>
              </a:rPr>
              <a:t>automatic control by </a:t>
            </a:r>
            <a:r>
              <a:rPr lang="en-US" altLang="zh-CN" sz="1800" dirty="0" smtClean="0">
                <a:cs typeface="Arial Unicode MS" pitchFamily="34" charset="-122"/>
              </a:rPr>
              <a:t>remote and local </a:t>
            </a:r>
            <a:r>
              <a:rPr lang="en-US" altLang="zh-CN" sz="1800" dirty="0" smtClean="0"/>
              <a:t>Maintenance</a:t>
            </a:r>
            <a:endParaRPr lang="en-US" altLang="zh-CN" dirty="0" smtClean="0">
              <a:latin typeface="微软雅黑" pitchFamily="34" charset="-122"/>
              <a:ea typeface="微软雅黑" pitchFamily="34" charset="-122"/>
            </a:endParaRPr>
          </a:p>
          <a:p>
            <a:pPr>
              <a:buFont typeface="Wingdings" pitchFamily="2" charset="2"/>
              <a:buChar char="Ø"/>
            </a:pPr>
            <a:r>
              <a:rPr lang="en-US" altLang="zh-CN" sz="1400" b="1" dirty="0" smtClean="0">
                <a:solidFill>
                  <a:srgbClr val="7030A0"/>
                </a:solidFill>
                <a:latin typeface="黑体" panose="02010609060101010101" pitchFamily="49" charset="-122"/>
                <a:ea typeface="黑体" panose="02010609060101010101" pitchFamily="49" charset="-122"/>
              </a:rPr>
              <a:t>Location</a:t>
            </a:r>
            <a:r>
              <a:rPr lang="zh-CN" altLang="en-US" sz="1400" b="1" dirty="0" smtClean="0">
                <a:solidFill>
                  <a:srgbClr val="7030A0"/>
                </a:solidFill>
                <a:latin typeface="黑体" panose="02010609060101010101" pitchFamily="49" charset="-122"/>
                <a:ea typeface="黑体" panose="02010609060101010101" pitchFamily="49" charset="-122"/>
              </a:rPr>
              <a:t>：</a:t>
            </a:r>
            <a:r>
              <a:rPr lang="en-US" altLang="zh-CN" sz="1400" b="1" dirty="0" smtClean="0">
                <a:solidFill>
                  <a:srgbClr val="7030A0"/>
                </a:solidFill>
                <a:latin typeface="黑体" panose="02010609060101010101" pitchFamily="49" charset="-122"/>
                <a:ea typeface="黑体" panose="02010609060101010101" pitchFamily="49" charset="-122"/>
              </a:rPr>
              <a:t>100</a:t>
            </a:r>
            <a:r>
              <a:rPr lang="zh-CN" altLang="en-US" sz="1400" b="1" dirty="0" smtClean="0">
                <a:solidFill>
                  <a:srgbClr val="7030A0"/>
                </a:solidFill>
                <a:latin typeface="黑体" panose="02010609060101010101" pitchFamily="49" charset="-122"/>
                <a:ea typeface="黑体" panose="02010609060101010101" pitchFamily="49" charset="-122"/>
                <a:sym typeface="Symbol"/>
              </a:rPr>
              <a:t></a:t>
            </a:r>
            <a:r>
              <a:rPr lang="en-US" altLang="zh-CN" sz="1400" b="1" dirty="0" smtClean="0">
                <a:solidFill>
                  <a:srgbClr val="7030A0"/>
                </a:solidFill>
                <a:latin typeface="黑体" panose="02010609060101010101" pitchFamily="49" charset="-122"/>
                <a:ea typeface="黑体" panose="02010609060101010101" pitchFamily="49" charset="-122"/>
              </a:rPr>
              <a:t>2</a:t>
            </a:r>
            <a:r>
              <a:rPr lang="zh-CN" altLang="en-US" sz="1400" b="1" dirty="0" smtClean="0">
                <a:solidFill>
                  <a:srgbClr val="7030A0"/>
                </a:solidFill>
                <a:latin typeface="黑体" panose="02010609060101010101" pitchFamily="49" charset="-122"/>
                <a:ea typeface="黑体" panose="02010609060101010101" pitchFamily="49" charset="-122"/>
                <a:sym typeface="Symbol"/>
              </a:rPr>
              <a:t></a:t>
            </a:r>
            <a:r>
              <a:rPr lang="en-US" altLang="zh-CN" sz="1400" b="1" dirty="0" smtClean="0">
                <a:solidFill>
                  <a:srgbClr val="7030A0"/>
                </a:solidFill>
                <a:latin typeface="黑体" panose="02010609060101010101" pitchFamily="49" charset="-122"/>
                <a:ea typeface="黑体" panose="02010609060101010101" pitchFamily="49" charset="-122"/>
              </a:rPr>
              <a:t>33”, 26</a:t>
            </a:r>
            <a:r>
              <a:rPr lang="zh-CN" altLang="en-US" sz="1400" b="1" dirty="0" smtClean="0">
                <a:solidFill>
                  <a:srgbClr val="7030A0"/>
                </a:solidFill>
                <a:latin typeface="黑体" panose="02010609060101010101" pitchFamily="49" charset="-122"/>
                <a:ea typeface="黑体" panose="02010609060101010101" pitchFamily="49" charset="-122"/>
                <a:sym typeface="Symbol"/>
              </a:rPr>
              <a:t></a:t>
            </a:r>
            <a:r>
              <a:rPr lang="en-US" altLang="zh-CN" sz="1400" b="1" dirty="0" smtClean="0">
                <a:solidFill>
                  <a:srgbClr val="7030A0"/>
                </a:solidFill>
                <a:latin typeface="黑体" panose="02010609060101010101" pitchFamily="49" charset="-122"/>
                <a:ea typeface="黑体" panose="02010609060101010101" pitchFamily="49" charset="-122"/>
              </a:rPr>
              <a:t>45</a:t>
            </a:r>
            <a:r>
              <a:rPr lang="en-US" altLang="zh-CN" sz="1400" b="1" dirty="0" smtClean="0">
                <a:solidFill>
                  <a:srgbClr val="7030A0"/>
                </a:solidFill>
                <a:latin typeface="黑体" panose="02010609060101010101" pitchFamily="49" charset="-122"/>
                <a:ea typeface="黑体" panose="02010609060101010101" pitchFamily="49" charset="-122"/>
                <a:sym typeface="Symbol"/>
              </a:rPr>
              <a:t></a:t>
            </a:r>
            <a:r>
              <a:rPr lang="en-US" altLang="zh-CN" sz="1400" b="1" dirty="0" smtClean="0">
                <a:solidFill>
                  <a:srgbClr val="7030A0"/>
                </a:solidFill>
                <a:latin typeface="黑体" panose="02010609060101010101" pitchFamily="49" charset="-122"/>
                <a:ea typeface="黑体" panose="02010609060101010101" pitchFamily="49" charset="-122"/>
              </a:rPr>
              <a:t>40”</a:t>
            </a:r>
          </a:p>
          <a:p>
            <a:pPr>
              <a:buFont typeface="Wingdings" pitchFamily="2" charset="2"/>
              <a:buChar char="Ø"/>
            </a:pPr>
            <a:r>
              <a:rPr lang="en-US" altLang="zh-CN" sz="1400" b="1" dirty="0" err="1" smtClean="0">
                <a:solidFill>
                  <a:srgbClr val="7030A0"/>
                </a:solidFill>
                <a:latin typeface="黑体" panose="02010609060101010101" pitchFamily="49" charset="-122"/>
                <a:ea typeface="黑体" panose="02010609060101010101" pitchFamily="49" charset="-122"/>
              </a:rPr>
              <a:t>Atitude</a:t>
            </a:r>
            <a:r>
              <a:rPr lang="zh-CN" altLang="en-US" sz="1400" b="1" dirty="0" smtClean="0">
                <a:solidFill>
                  <a:srgbClr val="7030A0"/>
                </a:solidFill>
                <a:latin typeface="黑体" panose="02010609060101010101" pitchFamily="49" charset="-122"/>
                <a:ea typeface="黑体" panose="02010609060101010101" pitchFamily="49" charset="-122"/>
              </a:rPr>
              <a:t>：</a:t>
            </a:r>
            <a:r>
              <a:rPr lang="en-US" altLang="zh-CN" sz="1400" b="1" dirty="0" smtClean="0">
                <a:solidFill>
                  <a:srgbClr val="7030A0"/>
                </a:solidFill>
                <a:latin typeface="黑体" panose="02010609060101010101" pitchFamily="49" charset="-122"/>
                <a:ea typeface="黑体" panose="02010609060101010101" pitchFamily="49" charset="-122"/>
              </a:rPr>
              <a:t>3175km</a:t>
            </a:r>
          </a:p>
          <a:p>
            <a:pPr>
              <a:buFont typeface="Wingdings" pitchFamily="2" charset="2"/>
              <a:buChar char="Ø"/>
            </a:pPr>
            <a:r>
              <a:rPr lang="en-US" altLang="zh-CN" sz="1400" b="1" dirty="0" smtClean="0">
                <a:solidFill>
                  <a:srgbClr val="7030A0"/>
                </a:solidFill>
                <a:latin typeface="黑体" panose="02010609060101010101" pitchFamily="49" charset="-122"/>
                <a:ea typeface="黑体" panose="02010609060101010101" pitchFamily="49" charset="-122"/>
              </a:rPr>
              <a:t>Press</a:t>
            </a:r>
            <a:r>
              <a:rPr lang="zh-CN" altLang="en-US" sz="1400" b="1" dirty="0" smtClean="0">
                <a:solidFill>
                  <a:srgbClr val="7030A0"/>
                </a:solidFill>
                <a:latin typeface="黑体" panose="02010609060101010101" pitchFamily="49" charset="-122"/>
                <a:ea typeface="黑体" panose="02010609060101010101" pitchFamily="49" charset="-122"/>
              </a:rPr>
              <a:t>：</a:t>
            </a:r>
            <a:r>
              <a:rPr lang="en-US" altLang="zh-CN" sz="1400" b="1" dirty="0" smtClean="0">
                <a:solidFill>
                  <a:srgbClr val="7030A0"/>
                </a:solidFill>
                <a:latin typeface="黑体" panose="02010609060101010101" pitchFamily="49" charset="-122"/>
                <a:ea typeface="黑体" panose="02010609060101010101" pitchFamily="49" charset="-122"/>
              </a:rPr>
              <a:t>695.75hpa</a:t>
            </a:r>
          </a:p>
          <a:p>
            <a:pPr>
              <a:buFont typeface="Wingdings" pitchFamily="2" charset="2"/>
              <a:buChar char="Ø"/>
            </a:pPr>
            <a:r>
              <a:rPr lang="en-US" altLang="zh-CN" sz="1400" b="1" dirty="0" smtClean="0">
                <a:solidFill>
                  <a:srgbClr val="7030A0"/>
                </a:solidFill>
                <a:latin typeface="黑体" panose="02010609060101010101" pitchFamily="49" charset="-122"/>
                <a:ea typeface="黑体" panose="02010609060101010101" pitchFamily="49" charset="-122"/>
              </a:rPr>
              <a:t>Aerosol AOD</a:t>
            </a:r>
            <a:r>
              <a:rPr lang="zh-CN" altLang="en-US" sz="1400" b="1" dirty="0" smtClean="0">
                <a:solidFill>
                  <a:srgbClr val="7030A0"/>
                </a:solidFill>
                <a:latin typeface="黑体" panose="02010609060101010101" pitchFamily="49" charset="-122"/>
                <a:ea typeface="黑体" panose="02010609060101010101" pitchFamily="49" charset="-122"/>
              </a:rPr>
              <a:t>：</a:t>
            </a:r>
            <a:r>
              <a:rPr lang="en-US" altLang="zh-CN" sz="1400" b="1" dirty="0" smtClean="0">
                <a:solidFill>
                  <a:srgbClr val="7030A0"/>
                </a:solidFill>
                <a:latin typeface="黑体" panose="02010609060101010101" pitchFamily="49" charset="-122"/>
                <a:ea typeface="黑体" panose="02010609060101010101" pitchFamily="49" charset="-122"/>
              </a:rPr>
              <a:t>0.05</a:t>
            </a:r>
          </a:p>
          <a:p>
            <a:pPr>
              <a:buFont typeface="Wingdings" pitchFamily="2" charset="2"/>
              <a:buChar char="Ø"/>
            </a:pPr>
            <a:r>
              <a:rPr lang="en-US" altLang="zh-CN" sz="1400" b="1" dirty="0" smtClean="0">
                <a:solidFill>
                  <a:srgbClr val="7030A0"/>
                </a:solidFill>
                <a:latin typeface="黑体" panose="02010609060101010101" pitchFamily="49" charset="-122"/>
                <a:ea typeface="黑体" panose="02010609060101010101" pitchFamily="49" charset="-122"/>
              </a:rPr>
              <a:t>High opportunity of cloud free</a:t>
            </a:r>
          </a:p>
          <a:p>
            <a:pPr>
              <a:buFont typeface="Wingdings" pitchFamily="2" charset="2"/>
              <a:buChar char="Ø"/>
            </a:pPr>
            <a:r>
              <a:rPr lang="en-US" altLang="zh-CN" sz="1400" b="1" dirty="0" smtClean="0">
                <a:solidFill>
                  <a:srgbClr val="7030A0"/>
                </a:solidFill>
                <a:latin typeface="黑体" panose="02010609060101010101" pitchFamily="49" charset="-122"/>
                <a:ea typeface="黑体" panose="02010609060101010101" pitchFamily="49" charset="-122"/>
              </a:rPr>
              <a:t>No light contamination</a:t>
            </a:r>
          </a:p>
          <a:p>
            <a:pPr>
              <a:buFont typeface="Wingdings" pitchFamily="2" charset="2"/>
              <a:buChar char="Ø"/>
            </a:pPr>
            <a:endParaRPr lang="zh-CN" altLang="en-US" dirty="0">
              <a:latin typeface="微软雅黑" pitchFamily="34" charset="-122"/>
              <a:ea typeface="微软雅黑" pitchFamily="34" charset="-122"/>
            </a:endParaRPr>
          </a:p>
        </p:txBody>
      </p:sp>
      <p:sp>
        <p:nvSpPr>
          <p:cNvPr id="10" name="TextBox 9"/>
          <p:cNvSpPr txBox="1"/>
          <p:nvPr/>
        </p:nvSpPr>
        <p:spPr>
          <a:xfrm>
            <a:off x="5346776" y="6148778"/>
            <a:ext cx="3635859" cy="707886"/>
          </a:xfrm>
          <a:prstGeom prst="rect">
            <a:avLst/>
          </a:prstGeom>
          <a:solidFill>
            <a:schemeClr val="accent2">
              <a:lumMod val="20000"/>
              <a:lumOff val="80000"/>
            </a:schemeClr>
          </a:solidFill>
        </p:spPr>
        <p:txBody>
          <a:bodyPr wrap="square" rtlCol="0">
            <a:spAutoFit/>
          </a:bodyPr>
          <a:lstStyle/>
          <a:p>
            <a:r>
              <a:rPr lang="en-US" altLang="zh-CN" sz="2000" b="1" dirty="0" smtClean="0">
                <a:solidFill>
                  <a:schemeClr val="accent2"/>
                </a:solidFill>
                <a:effectLst>
                  <a:outerShdw blurRad="38100" dist="38100" dir="2700000" algn="tl">
                    <a:srgbClr val="000000">
                      <a:alpha val="43137"/>
                    </a:srgbClr>
                  </a:outerShdw>
                </a:effectLst>
                <a:latin typeface="+mj-lt"/>
                <a:ea typeface="微软雅黑" pitchFamily="34" charset="-122"/>
              </a:rPr>
              <a:t>New lunar </a:t>
            </a:r>
            <a:r>
              <a:rPr lang="en-US" altLang="zh-CN" sz="2000" b="1" dirty="0" err="1" smtClean="0">
                <a:solidFill>
                  <a:schemeClr val="accent2"/>
                </a:solidFill>
                <a:effectLst>
                  <a:outerShdw blurRad="38100" dist="38100" dir="2700000" algn="tl">
                    <a:srgbClr val="000000">
                      <a:alpha val="43137"/>
                    </a:srgbClr>
                  </a:outerShdw>
                </a:effectLst>
                <a:latin typeface="+mj-lt"/>
                <a:ea typeface="微软雅黑" pitchFamily="34" charset="-122"/>
              </a:rPr>
              <a:t>hyperspectral</a:t>
            </a:r>
            <a:r>
              <a:rPr lang="en-US" altLang="zh-CN" sz="2000" b="1" dirty="0" smtClean="0">
                <a:solidFill>
                  <a:schemeClr val="accent2"/>
                </a:solidFill>
                <a:effectLst>
                  <a:outerShdw blurRad="38100" dist="38100" dir="2700000" algn="tl">
                    <a:srgbClr val="000000">
                      <a:alpha val="43137"/>
                    </a:srgbClr>
                  </a:outerShdw>
                </a:effectLst>
                <a:latin typeface="+mj-lt"/>
                <a:ea typeface="微软雅黑" pitchFamily="34" charset="-122"/>
              </a:rPr>
              <a:t> imager was test Dec, 2018</a:t>
            </a:r>
            <a:endParaRPr lang="zh-CN" altLang="en-US" sz="2000" b="1" dirty="0">
              <a:solidFill>
                <a:schemeClr val="accent2"/>
              </a:solidFill>
              <a:effectLst>
                <a:outerShdw blurRad="38100" dist="38100" dir="2700000" algn="tl">
                  <a:srgbClr val="000000">
                    <a:alpha val="43137"/>
                  </a:srgbClr>
                </a:outerShdw>
              </a:effectLst>
              <a:latin typeface="+mj-lt"/>
              <a:ea typeface="微软雅黑" pitchFamily="34" charset="-122"/>
            </a:endParaRPr>
          </a:p>
        </p:txBody>
      </p:sp>
      <p:pic>
        <p:nvPicPr>
          <p:cNvPr id="11" name="图片 10">
            <a:extLst>
              <a:ext uri="{FF2B5EF4-FFF2-40B4-BE49-F238E27FC236}">
                <a16:creationId xmlns:a16="http://schemas.microsoft.com/office/drawing/2014/main" xmlns="" id="{08F1F19F-AD62-4CA9-91FA-19A401AD4B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 y="4591710"/>
            <a:ext cx="3227294" cy="2264954"/>
          </a:xfrm>
          <a:prstGeom prst="rect">
            <a:avLst/>
          </a:prstGeom>
        </p:spPr>
      </p:pic>
      <p:pic>
        <p:nvPicPr>
          <p:cNvPr id="16386" name="Picture 2" descr="D:\国产卫星历史数据再定标项目\课题1-光学共性\课题进展\场地-月球\微信图片_20181224174339.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0626"/>
          <a:stretch/>
        </p:blipFill>
        <p:spPr bwMode="auto">
          <a:xfrm rot="5400000">
            <a:off x="6291206" y="3275560"/>
            <a:ext cx="3554058" cy="211573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descr="D:\国产卫星历史数据再定标项目\课题1-光学共性\课题进展\场地-月球\微信图片_20190103212641_看图王small.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27292" y="4034118"/>
            <a:ext cx="3739027" cy="2114660"/>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descr="D:\国产卫星历史数据再定标项目\课题1-光学共性\课题进展\场地-月球\丽江照片\微信图片_2018122321594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938755"/>
            <a:ext cx="2474259" cy="329901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C:\Users\lenovo\Downloads\微信图片_20190304131308.png"/>
          <p:cNvPicPr>
            <a:picLocks noChangeAspect="1" noChangeArrowheads="1"/>
          </p:cNvPicPr>
          <p:nvPr/>
        </p:nvPicPr>
        <p:blipFill rotWithShape="1">
          <a:blip r:embed="rId6">
            <a:extLst>
              <a:ext uri="{28A0092B-C50C-407E-A947-70E740481C1C}">
                <a14:useLocalDpi xmlns:a14="http://schemas.microsoft.com/office/drawing/2010/main" val="0"/>
              </a:ext>
            </a:extLst>
          </a:blip>
          <a:srcRect l="5120" r="7904"/>
          <a:stretch/>
        </p:blipFill>
        <p:spPr bwMode="auto">
          <a:xfrm>
            <a:off x="-98585" y="2231916"/>
            <a:ext cx="9265026" cy="4692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C:\Users\袁志\Desktop\2.jpg2"/>
          <p:cNvPicPr>
            <a:picLocks noChangeAspect="1"/>
          </p:cNvPicPr>
          <p:nvPr/>
        </p:nvPicPr>
        <p:blipFill>
          <a:blip r:embed="rId2" cstate="print"/>
          <a:srcRect l="7318" t="2896" r="11088" b="9649"/>
          <a:stretch>
            <a:fillRect/>
          </a:stretch>
        </p:blipFill>
        <p:spPr>
          <a:xfrm>
            <a:off x="179512" y="620688"/>
            <a:ext cx="8712968" cy="3384376"/>
          </a:xfrm>
          <a:prstGeom prst="rect">
            <a:avLst/>
          </a:prstGeom>
        </p:spPr>
      </p:pic>
      <p:pic>
        <p:nvPicPr>
          <p:cNvPr id="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6840" y="4099520"/>
            <a:ext cx="4320480" cy="25698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21"/>
          <p:cNvSpPr txBox="1">
            <a:spLocks noChangeArrowheads="1"/>
          </p:cNvSpPr>
          <p:nvPr/>
        </p:nvSpPr>
        <p:spPr bwMode="auto">
          <a:xfrm>
            <a:off x="206840" y="6084585"/>
            <a:ext cx="271260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defRPr/>
            </a:pPr>
            <a:r>
              <a:rPr lang="en-US" altLang="zh-CN" sz="1600" b="1" dirty="0" err="1" smtClean="0">
                <a:solidFill>
                  <a:srgbClr val="FFFF00"/>
                </a:solidFill>
                <a:latin typeface="Arial" panose="020B0604020202020204" pitchFamily="34" charset="0"/>
                <a:ea typeface="黑体" panose="02010609060101010101" pitchFamily="49" charset="-122"/>
                <a:cs typeface="Arial" panose="020B0604020202020204" pitchFamily="34" charset="0"/>
              </a:rPr>
              <a:t>Bowa</a:t>
            </a:r>
            <a:r>
              <a:rPr lang="en-US" altLang="zh-CN" sz="1600" b="1" dirty="0" smtClean="0">
                <a:solidFill>
                  <a:srgbClr val="FFFF00"/>
                </a:solidFill>
                <a:latin typeface="Arial" panose="020B0604020202020204" pitchFamily="34" charset="0"/>
                <a:ea typeface="黑体" panose="02010609060101010101" pitchFamily="49" charset="-122"/>
                <a:cs typeface="Arial" panose="020B0604020202020204" pitchFamily="34" charset="0"/>
              </a:rPr>
              <a:t> Mountain (~4700m),</a:t>
            </a:r>
          </a:p>
          <a:p>
            <a:pPr eaLnBrk="1" hangingPunct="1">
              <a:defRPr/>
            </a:pPr>
            <a:r>
              <a:rPr lang="en-US" altLang="zh-CN" sz="1600" b="1" dirty="0" smtClean="0">
                <a:solidFill>
                  <a:srgbClr val="FFFF00"/>
                </a:solidFill>
                <a:latin typeface="Arial" panose="020B0604020202020204" pitchFamily="34" charset="0"/>
                <a:ea typeface="黑体" panose="02010609060101010101" pitchFamily="49" charset="-122"/>
                <a:cs typeface="Arial" panose="020B0604020202020204" pitchFamily="34" charset="0"/>
              </a:rPr>
              <a:t>Dao City, Sichuan, China</a:t>
            </a:r>
            <a:endParaRPr lang="zh-CN" altLang="en-US" sz="1600" b="1" dirty="0" smtClean="0">
              <a:solidFill>
                <a:srgbClr val="FFFF00"/>
              </a:solidFill>
              <a:latin typeface="Arial" panose="020B0604020202020204" pitchFamily="34" charset="0"/>
              <a:ea typeface="黑体" panose="02010609060101010101" pitchFamily="49" charset="-122"/>
              <a:cs typeface="Arial" panose="020B0604020202020204" pitchFamily="34" charset="0"/>
            </a:endParaRPr>
          </a:p>
        </p:txBody>
      </p:sp>
      <p:sp>
        <p:nvSpPr>
          <p:cNvPr id="9" name="TextBox 28"/>
          <p:cNvSpPr txBox="1"/>
          <p:nvPr/>
        </p:nvSpPr>
        <p:spPr>
          <a:xfrm>
            <a:off x="247955" y="1002228"/>
            <a:ext cx="2667861" cy="338540"/>
          </a:xfrm>
          <a:prstGeom prst="rect">
            <a:avLst/>
          </a:prstGeom>
          <a:noFill/>
        </p:spPr>
        <p:txBody>
          <a:bodyPr wrap="square" lIns="91428" tIns="45713" rIns="91428" bIns="45713" rtlCol="0">
            <a:spAutoFit/>
          </a:bodyPr>
          <a:lstStyle/>
          <a:p>
            <a:pPr algn="ctr"/>
            <a:r>
              <a:rPr lang="en-US" altLang="zh-CN" sz="1600" b="1" dirty="0" smtClean="0">
                <a:solidFill>
                  <a:srgbClr val="FFFF00"/>
                </a:solidFill>
                <a:latin typeface="微软雅黑" panose="020B0503020204020204" pitchFamily="34" charset="-122"/>
                <a:ea typeface="微软雅黑" panose="020B0503020204020204" pitchFamily="34" charset="-122"/>
              </a:rPr>
              <a:t>OMOS Airscape Map</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pic>
        <p:nvPicPr>
          <p:cNvPr id="10" name="图片 9"/>
          <p:cNvPicPr/>
          <p:nvPr/>
        </p:nvPicPr>
        <p:blipFill>
          <a:blip r:embed="rId4" cstate="print">
            <a:extLst>
              <a:ext uri="{28A0092B-C50C-407E-A947-70E740481C1C}">
                <a14:useLocalDpi xmlns:a14="http://schemas.microsoft.com/office/drawing/2010/main" val="0"/>
              </a:ext>
            </a:extLst>
          </a:blip>
          <a:stretch>
            <a:fillRect/>
          </a:stretch>
        </p:blipFill>
        <p:spPr>
          <a:xfrm>
            <a:off x="4607496" y="4106360"/>
            <a:ext cx="4284984" cy="2563000"/>
          </a:xfrm>
          <a:prstGeom prst="rect">
            <a:avLst/>
          </a:prstGeom>
        </p:spPr>
      </p:pic>
      <p:sp>
        <p:nvSpPr>
          <p:cNvPr id="11" name="TextBox 10"/>
          <p:cNvSpPr txBox="1"/>
          <p:nvPr/>
        </p:nvSpPr>
        <p:spPr>
          <a:xfrm>
            <a:off x="0" y="108229"/>
            <a:ext cx="9144000" cy="707886"/>
          </a:xfrm>
          <a:prstGeom prst="rect">
            <a:avLst/>
          </a:prstGeom>
          <a:solidFill>
            <a:schemeClr val="accent5"/>
          </a:solidFill>
        </p:spPr>
        <p:txBody>
          <a:bodyPr wrap="square" rtlCol="0">
            <a:spAutoFit/>
          </a:bodyPr>
          <a:lstStyle/>
          <a:p>
            <a:pPr algn="ctr"/>
            <a:r>
              <a:rPr lang="en-US" altLang="zh-CN" sz="2000" b="1" dirty="0" smtClean="0"/>
              <a:t>On-ground Moon Observation System (OMOS) is being established at </a:t>
            </a:r>
            <a:r>
              <a:rPr lang="en-US" altLang="zh-CN" sz="2000" b="1" dirty="0" err="1" smtClean="0"/>
              <a:t>Daocheng</a:t>
            </a:r>
            <a:r>
              <a:rPr lang="en-US" altLang="zh-CN" sz="2000" b="1" dirty="0" smtClean="0"/>
              <a:t>,  Sichuan province</a:t>
            </a:r>
            <a:endParaRPr lang="zh-CN" altLang="en-US" sz="2000" b="1" dirty="0"/>
          </a:p>
        </p:txBody>
      </p:sp>
      <p:sp>
        <p:nvSpPr>
          <p:cNvPr id="12" name="TextBox 28"/>
          <p:cNvSpPr txBox="1"/>
          <p:nvPr/>
        </p:nvSpPr>
        <p:spPr>
          <a:xfrm>
            <a:off x="4624665" y="6207702"/>
            <a:ext cx="1603519" cy="338540"/>
          </a:xfrm>
          <a:prstGeom prst="rect">
            <a:avLst/>
          </a:prstGeom>
          <a:noFill/>
        </p:spPr>
        <p:txBody>
          <a:bodyPr wrap="square" lIns="91428" tIns="45713" rIns="91428" bIns="45713" rtlCol="0">
            <a:spAutoFit/>
          </a:bodyPr>
          <a:lstStyle/>
          <a:p>
            <a:pPr algn="ctr"/>
            <a:r>
              <a:rPr lang="en-US" altLang="zh-CN" sz="1600" b="1" dirty="0" smtClean="0">
                <a:solidFill>
                  <a:srgbClr val="FFFF00"/>
                </a:solidFill>
                <a:latin typeface="微软雅黑" panose="020B0503020204020204" pitchFamily="34" charset="-122"/>
                <a:ea typeface="微软雅黑" panose="020B0503020204020204" pitchFamily="34" charset="-122"/>
              </a:rPr>
              <a:t>Telescope</a:t>
            </a:r>
            <a:endParaRPr lang="zh-CN" altLang="en-US" sz="1600" b="1" dirty="0">
              <a:solidFill>
                <a:srgbClr val="FFFF00"/>
              </a:solidFill>
              <a:latin typeface="微软雅黑" panose="020B0503020204020204" pitchFamily="34" charset="-122"/>
              <a:ea typeface="微软雅黑" panose="020B0503020204020204" pitchFamily="34" charset="-122"/>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表格 3"/>
          <p:cNvGraphicFramePr>
            <a:graphicFrameLocks noGrp="1"/>
          </p:cNvGraphicFramePr>
          <p:nvPr>
            <p:extLst>
              <p:ext uri="{D42A27DB-BD31-4B8C-83A1-F6EECF244321}">
                <p14:modId xmlns:p14="http://schemas.microsoft.com/office/powerpoint/2010/main" val="3581761080"/>
              </p:ext>
            </p:extLst>
          </p:nvPr>
        </p:nvGraphicFramePr>
        <p:xfrm>
          <a:off x="446293" y="1254567"/>
          <a:ext cx="3600400" cy="5088953"/>
        </p:xfrm>
        <a:graphic>
          <a:graphicData uri="http://schemas.openxmlformats.org/drawingml/2006/table">
            <a:tbl>
              <a:tblPr firstRow="1" firstCol="1" bandRow="1">
                <a:tableStyleId>{5C22544A-7EE6-4342-B048-85BDC9FD1C3A}</a:tableStyleId>
              </a:tblPr>
              <a:tblGrid>
                <a:gridCol w="1038577"/>
                <a:gridCol w="1205221"/>
                <a:gridCol w="1356602"/>
              </a:tblGrid>
              <a:tr h="266233">
                <a:tc>
                  <a:txBody>
                    <a:bodyPr/>
                    <a:lstStyle/>
                    <a:p>
                      <a:pPr indent="0" algn="ctr">
                        <a:lnSpc>
                          <a:spcPts val="2500"/>
                        </a:lnSpc>
                        <a:spcAft>
                          <a:spcPts val="0"/>
                        </a:spcAft>
                      </a:pPr>
                      <a:r>
                        <a:rPr lang="en-US" altLang="zh-CN" sz="1200" kern="100" dirty="0" smtClean="0">
                          <a:effectLst/>
                        </a:rPr>
                        <a:t>Band</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b="1" kern="100" dirty="0" smtClean="0">
                          <a:effectLst/>
                          <a:latin typeface="+mn-lt"/>
                          <a:ea typeface="+mn-ea"/>
                        </a:rPr>
                        <a:t>Spectral</a:t>
                      </a:r>
                      <a:r>
                        <a:rPr lang="en-US" altLang="zh-CN" sz="1200" b="1" kern="100" baseline="0" dirty="0" smtClean="0">
                          <a:effectLst/>
                          <a:latin typeface="+mn-lt"/>
                          <a:ea typeface="+mn-ea"/>
                        </a:rPr>
                        <a:t> Range</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b="1" kern="100" dirty="0" smtClean="0">
                          <a:effectLst/>
                          <a:latin typeface="+mn-lt"/>
                          <a:ea typeface="+mn-ea"/>
                        </a:rPr>
                        <a:t>SNR/NEDT</a:t>
                      </a:r>
                      <a:endParaRPr lang="zh-CN" sz="1200" b="1" kern="100" dirty="0">
                        <a:effectLst/>
                        <a:latin typeface="Times New Roman" panose="02020603050405020304"/>
                        <a:ea typeface="宋体" panose="02010600030101010101" pitchFamily="2" charset="-122"/>
                      </a:endParaRPr>
                    </a:p>
                  </a:txBody>
                  <a:tcPr marL="35941" marR="35941" marT="0" marB="0"/>
                </a:tc>
              </a:tr>
              <a:tr h="266233">
                <a:tc rowSpan="7">
                  <a:txBody>
                    <a:bodyPr/>
                    <a:lstStyle/>
                    <a:p>
                      <a:pPr indent="0" algn="ctr">
                        <a:lnSpc>
                          <a:spcPts val="2500"/>
                        </a:lnSpc>
                        <a:spcAft>
                          <a:spcPts val="0"/>
                        </a:spcAft>
                      </a:pPr>
                      <a:r>
                        <a:rPr lang="en-US" altLang="zh-CN" sz="1200" kern="100" dirty="0" smtClean="0">
                          <a:effectLst/>
                        </a:rPr>
                        <a:t>VIS</a:t>
                      </a:r>
                      <a:endParaRPr lang="zh-CN" sz="1200" kern="100" dirty="0">
                        <a:effectLst/>
                      </a:endParaRPr>
                    </a:p>
                  </a:txBody>
                  <a:tcPr marL="35941" marR="35941" marT="0" marB="0"/>
                </a:tc>
                <a:tc>
                  <a:txBody>
                    <a:bodyPr/>
                    <a:lstStyle/>
                    <a:p>
                      <a:pPr indent="0" algn="ctr">
                        <a:lnSpc>
                          <a:spcPts val="2500"/>
                        </a:lnSpc>
                        <a:spcAft>
                          <a:spcPts val="0"/>
                        </a:spcAft>
                      </a:pPr>
                      <a:r>
                        <a:rPr lang="en-US" sz="1200" kern="100">
                          <a:effectLst/>
                        </a:rPr>
                        <a:t>0.55~0.625μm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dirty="0">
                          <a:effectLst/>
                        </a:rPr>
                        <a:t>≥</a:t>
                      </a:r>
                      <a:r>
                        <a:rPr lang="en-US" sz="1200" kern="100" dirty="0" smtClean="0">
                          <a:effectLst/>
                        </a:rPr>
                        <a:t>6@</a:t>
                      </a:r>
                      <a:r>
                        <a:rPr lang="el-GR" sz="1200" kern="100" dirty="0" smtClean="0">
                          <a:effectLst/>
                        </a:rPr>
                        <a:t>ρ</a:t>
                      </a:r>
                      <a:r>
                        <a:rPr lang="en-US" sz="1200" kern="100" dirty="0" smtClean="0">
                          <a:effectLst/>
                        </a:rPr>
                        <a:t>=1%</a:t>
                      </a:r>
                      <a:endParaRPr lang="zh-CN" sz="1200" b="1" kern="100" dirty="0">
                        <a:effectLst/>
                        <a:latin typeface="Times New Roman" panose="02020603050405020304"/>
                        <a:ea typeface="宋体" panose="02010600030101010101" pitchFamily="2" charset="-122"/>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0.675~0.697μm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0.662~0.671μm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0.686~0.703μm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0.697~0.714μm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0.71~0.75μm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0.55~0.75μm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rowSpan="2">
                  <a:txBody>
                    <a:bodyPr/>
                    <a:lstStyle/>
                    <a:p>
                      <a:pPr indent="0" algn="ctr">
                        <a:lnSpc>
                          <a:spcPts val="2500"/>
                        </a:lnSpc>
                        <a:spcAft>
                          <a:spcPts val="0"/>
                        </a:spcAft>
                      </a:pPr>
                      <a:r>
                        <a:rPr lang="en-US" altLang="zh-CN" sz="1200" b="1" kern="100" dirty="0" smtClean="0">
                          <a:effectLst/>
                          <a:latin typeface="+mn-lt"/>
                          <a:ea typeface="+mn-ea"/>
                        </a:rPr>
                        <a:t>NIR</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a:effectLst/>
                        </a:rPr>
                        <a:t>1.58~1.64μm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1.626~1.650μm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rowSpan="3">
                  <a:txBody>
                    <a:bodyPr/>
                    <a:lstStyle/>
                    <a:p>
                      <a:pPr indent="0" algn="ctr">
                        <a:lnSpc>
                          <a:spcPts val="2500"/>
                        </a:lnSpc>
                        <a:spcAft>
                          <a:spcPts val="0"/>
                        </a:spcAft>
                      </a:pPr>
                      <a:r>
                        <a:rPr lang="en-US" altLang="zh-CN" sz="1200" b="1" kern="100" dirty="0" smtClean="0">
                          <a:effectLst/>
                          <a:latin typeface="+mn-lt"/>
                          <a:ea typeface="+mn-ea"/>
                        </a:rPr>
                        <a:t>SIR</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a:effectLst/>
                        </a:rPr>
                        <a:t>2.104~2.159μm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2.232~2.280μm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2.10~2.35μm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altLang="zh-CN" sz="1200" kern="100" dirty="0" smtClean="0">
                          <a:effectLst/>
                        </a:rPr>
                        <a:t>≥6@</a:t>
                      </a:r>
                      <a:r>
                        <a:rPr lang="el-GR" altLang="zh-CN" sz="1200" kern="100" dirty="0" smtClean="0">
                          <a:effectLst/>
                        </a:rPr>
                        <a:t>ρ</a:t>
                      </a:r>
                      <a:r>
                        <a:rPr lang="en-US" altLang="zh-CN" sz="1200" kern="100" dirty="0" smtClean="0">
                          <a:effectLst/>
                        </a:rPr>
                        <a:t>=1%</a:t>
                      </a:r>
                      <a:endParaRPr lang="zh-CN" altLang="zh-CN" sz="1200" b="1" kern="100" dirty="0">
                        <a:effectLst/>
                        <a:latin typeface="Times New Roman" panose="02020603050405020304"/>
                        <a:ea typeface="+mn-ea"/>
                      </a:endParaRPr>
                    </a:p>
                  </a:txBody>
                  <a:tcPr marL="35941" marR="35941" marT="0" marB="0"/>
                </a:tc>
              </a:tr>
              <a:tr h="326453">
                <a:tc>
                  <a:txBody>
                    <a:bodyPr/>
                    <a:lstStyle/>
                    <a:p>
                      <a:pPr indent="0" algn="ctr">
                        <a:lnSpc>
                          <a:spcPts val="2500"/>
                        </a:lnSpc>
                        <a:spcAft>
                          <a:spcPts val="0"/>
                        </a:spcAft>
                      </a:pPr>
                      <a:r>
                        <a:rPr lang="en-US" altLang="zh-CN" sz="1200" b="1" kern="100" dirty="0" smtClean="0">
                          <a:effectLst/>
                          <a:latin typeface="+mn-lt"/>
                          <a:ea typeface="+mn-ea"/>
                        </a:rPr>
                        <a:t>MIR</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dirty="0">
                          <a:effectLst/>
                        </a:rPr>
                        <a:t>3.70~4.75μm</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dirty="0" smtClean="0">
                          <a:effectLst/>
                        </a:rPr>
                        <a:t>50mK@300K</a:t>
                      </a:r>
                      <a:endParaRPr lang="zh-CN" sz="1200" b="1" kern="100" dirty="0">
                        <a:effectLst/>
                        <a:latin typeface="Times New Roman" panose="02020603050405020304"/>
                        <a:ea typeface="宋体" panose="02010600030101010101" pitchFamily="2" charset="-122"/>
                      </a:endParaRPr>
                    </a:p>
                  </a:txBody>
                  <a:tcPr marL="35941" marR="35941" marT="0" marB="0"/>
                </a:tc>
              </a:tr>
              <a:tr h="266233">
                <a:tc rowSpan="2">
                  <a:txBody>
                    <a:bodyPr/>
                    <a:lstStyle/>
                    <a:p>
                      <a:pPr indent="0" algn="ctr">
                        <a:lnSpc>
                          <a:spcPts val="2500"/>
                        </a:lnSpc>
                        <a:spcAft>
                          <a:spcPts val="0"/>
                        </a:spcAft>
                      </a:pPr>
                      <a:r>
                        <a:rPr lang="en-US" altLang="zh-CN" sz="1200" b="1" kern="100" dirty="0" smtClean="0">
                          <a:effectLst/>
                          <a:latin typeface="+mn-lt"/>
                          <a:ea typeface="+mn-ea"/>
                        </a:rPr>
                        <a:t>LIR</a:t>
                      </a:r>
                      <a:endParaRPr lang="zh-CN" sz="1200" b="1" kern="100" dirty="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a:effectLst/>
                        </a:rPr>
                        <a:t>10.3~11.3μm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dirty="0" smtClean="0">
                          <a:effectLst/>
                        </a:rPr>
                        <a:t>50mK@300K</a:t>
                      </a:r>
                      <a:endParaRPr lang="zh-CN" sz="1200" b="1" kern="100" dirty="0">
                        <a:effectLst/>
                        <a:latin typeface="Times New Roman" panose="02020603050405020304"/>
                        <a:ea typeface="宋体" panose="02010600030101010101" pitchFamily="2" charset="-122"/>
                      </a:endParaRPr>
                    </a:p>
                  </a:txBody>
                  <a:tcPr marL="35941" marR="35941" marT="0" marB="0"/>
                </a:tc>
              </a:tr>
              <a:tr h="266233">
                <a:tc vMerge="1">
                  <a:txBody>
                    <a:bodyPr/>
                    <a:lstStyle/>
                    <a:p>
                      <a:endParaRPr lang="zh-CN"/>
                    </a:p>
                  </a:txBody>
                  <a:tcPr/>
                </a:tc>
                <a:tc>
                  <a:txBody>
                    <a:bodyPr/>
                    <a:lstStyle/>
                    <a:p>
                      <a:pPr indent="0" algn="ctr">
                        <a:lnSpc>
                          <a:spcPts val="2500"/>
                        </a:lnSpc>
                        <a:spcAft>
                          <a:spcPts val="0"/>
                        </a:spcAft>
                      </a:pPr>
                      <a:r>
                        <a:rPr lang="en-US" sz="1200" kern="100">
                          <a:effectLst/>
                        </a:rPr>
                        <a:t>11.3~12.5μm</a:t>
                      </a:r>
                      <a:endParaRPr lang="zh-CN" sz="1200" b="1" kern="100">
                        <a:effectLst/>
                        <a:latin typeface="Times New Roman" panose="02020603050405020304"/>
                        <a:ea typeface="宋体" panose="02010600030101010101" pitchFamily="2" charset="-122"/>
                      </a:endParaRPr>
                    </a:p>
                  </a:txBody>
                  <a:tcPr marL="35941" marR="35941" marT="0" marB="0"/>
                </a:tc>
                <a:tc>
                  <a:txBody>
                    <a:bodyPr/>
                    <a:lstStyle/>
                    <a:p>
                      <a:pPr indent="0" algn="ctr">
                        <a:lnSpc>
                          <a:spcPts val="2500"/>
                        </a:lnSpc>
                        <a:spcAft>
                          <a:spcPts val="0"/>
                        </a:spcAft>
                      </a:pPr>
                      <a:r>
                        <a:rPr lang="en-US" sz="1200" kern="100" dirty="0" smtClean="0">
                          <a:effectLst/>
                        </a:rPr>
                        <a:t>50mK@300K</a:t>
                      </a:r>
                      <a:endParaRPr lang="zh-CN" sz="1200" b="1" kern="100" dirty="0">
                        <a:effectLst/>
                        <a:latin typeface="Times New Roman" panose="02020603050405020304"/>
                        <a:ea typeface="宋体" panose="02010600030101010101" pitchFamily="2" charset="-122"/>
                      </a:endParaRPr>
                    </a:p>
                  </a:txBody>
                  <a:tcPr marL="35941" marR="35941" marT="0" marB="0"/>
                </a:tc>
              </a:tr>
            </a:tbl>
          </a:graphicData>
        </a:graphic>
      </p:graphicFrame>
      <p:pic>
        <p:nvPicPr>
          <p:cNvPr id="5" name="图片 4"/>
          <p:cNvPicPr/>
          <p:nvPr/>
        </p:nvPicPr>
        <p:blipFill>
          <a:blip r:embed="rId2">
            <a:extLst>
              <a:ext uri="{28A0092B-C50C-407E-A947-70E740481C1C}">
                <a14:useLocalDpi xmlns:a14="http://schemas.microsoft.com/office/drawing/2010/main" val="0"/>
              </a:ext>
            </a:extLst>
          </a:blip>
          <a:srcRect/>
          <a:stretch>
            <a:fillRect/>
          </a:stretch>
        </p:blipFill>
        <p:spPr bwMode="auto">
          <a:xfrm>
            <a:off x="6592425" y="1396462"/>
            <a:ext cx="2233573" cy="3017657"/>
          </a:xfrm>
          <a:prstGeom prst="rect">
            <a:avLst/>
          </a:prstGeom>
          <a:noFill/>
          <a:ln>
            <a:noFill/>
          </a:ln>
        </p:spPr>
      </p:pic>
      <p:sp>
        <p:nvSpPr>
          <p:cNvPr id="6" name="TextBox 5"/>
          <p:cNvSpPr txBox="1"/>
          <p:nvPr/>
        </p:nvSpPr>
        <p:spPr>
          <a:xfrm>
            <a:off x="5417916" y="1027130"/>
            <a:ext cx="3140796" cy="369332"/>
          </a:xfrm>
          <a:prstGeom prst="rect">
            <a:avLst/>
          </a:prstGeom>
          <a:noFill/>
        </p:spPr>
        <p:txBody>
          <a:bodyPr wrap="none" rtlCol="0">
            <a:spAutoFit/>
          </a:bodyPr>
          <a:lstStyle/>
          <a:p>
            <a:r>
              <a:rPr lang="en-US" altLang="zh-CN" b="1" dirty="0" smtClean="0"/>
              <a:t>Off-axis Optics with </a:t>
            </a:r>
            <a:r>
              <a:rPr lang="el-GR" altLang="zh-CN" b="1" dirty="0" smtClean="0"/>
              <a:t>Φ</a:t>
            </a:r>
            <a:r>
              <a:rPr lang="en-US" altLang="zh-CN" b="1" dirty="0" smtClean="0"/>
              <a:t>=500mm</a:t>
            </a:r>
            <a:endParaRPr lang="zh-CN" altLang="en-US" b="1" dirty="0"/>
          </a:p>
        </p:txBody>
      </p:sp>
      <p:sp>
        <p:nvSpPr>
          <p:cNvPr id="7" name="TextBox 6"/>
          <p:cNvSpPr txBox="1"/>
          <p:nvPr/>
        </p:nvSpPr>
        <p:spPr>
          <a:xfrm>
            <a:off x="526976" y="906107"/>
            <a:ext cx="3600400" cy="369332"/>
          </a:xfrm>
          <a:prstGeom prst="rect">
            <a:avLst/>
          </a:prstGeom>
          <a:noFill/>
        </p:spPr>
        <p:txBody>
          <a:bodyPr wrap="square" rtlCol="0">
            <a:spAutoFit/>
          </a:bodyPr>
          <a:lstStyle/>
          <a:p>
            <a:pPr algn="ctr"/>
            <a:r>
              <a:rPr lang="en-US" altLang="zh-CN" b="1" dirty="0" smtClean="0"/>
              <a:t>Main Specifications</a:t>
            </a:r>
            <a:endParaRPr lang="zh-CN" altLang="en-US" b="1" dirty="0"/>
          </a:p>
        </p:txBody>
      </p:sp>
      <p:pic>
        <p:nvPicPr>
          <p:cNvPr id="8" name="图片 7" descr="说明: 说明: 说明: E:\Docments\Projects\f4\Design Files\机械结构\滤光片轮.JPG"/>
          <p:cNvPicPr/>
          <p:nvPr/>
        </p:nvPicPr>
        <p:blipFill rotWithShape="1">
          <a:blip r:embed="rId3" cstate="print">
            <a:extLst>
              <a:ext uri="{28A0092B-C50C-407E-A947-70E740481C1C}">
                <a14:useLocalDpi xmlns:a14="http://schemas.microsoft.com/office/drawing/2010/main" val="0"/>
              </a:ext>
            </a:extLst>
          </a:blip>
          <a:srcRect l="17623"/>
          <a:stretch>
            <a:fillRect/>
          </a:stretch>
        </p:blipFill>
        <p:spPr bwMode="auto">
          <a:xfrm>
            <a:off x="5652120" y="4797152"/>
            <a:ext cx="2906592" cy="2016224"/>
          </a:xfrm>
          <a:prstGeom prst="rect">
            <a:avLst/>
          </a:prstGeom>
          <a:noFill/>
          <a:ln>
            <a:noFill/>
          </a:ln>
        </p:spPr>
      </p:pic>
      <p:sp>
        <p:nvSpPr>
          <p:cNvPr id="9" name="TextBox 8"/>
          <p:cNvSpPr txBox="1"/>
          <p:nvPr/>
        </p:nvSpPr>
        <p:spPr>
          <a:xfrm>
            <a:off x="4868872" y="4620434"/>
            <a:ext cx="3874522" cy="369332"/>
          </a:xfrm>
          <a:prstGeom prst="rect">
            <a:avLst/>
          </a:prstGeom>
          <a:noFill/>
        </p:spPr>
        <p:txBody>
          <a:bodyPr wrap="none" rtlCol="0">
            <a:spAutoFit/>
          </a:bodyPr>
          <a:lstStyle/>
          <a:p>
            <a:r>
              <a:rPr lang="en-US" altLang="zh-CN" b="1" dirty="0" smtClean="0"/>
              <a:t>Rotation Mechanism for Band Filtering</a:t>
            </a:r>
            <a:endParaRPr lang="zh-CN" altLang="en-US" b="1" dirty="0"/>
          </a:p>
        </p:txBody>
      </p:sp>
      <p:sp>
        <p:nvSpPr>
          <p:cNvPr id="10" name="TextBox 9"/>
          <p:cNvSpPr txBox="1"/>
          <p:nvPr/>
        </p:nvSpPr>
        <p:spPr>
          <a:xfrm>
            <a:off x="236038" y="6444044"/>
            <a:ext cx="4639475" cy="369332"/>
          </a:xfrm>
          <a:prstGeom prst="rect">
            <a:avLst/>
          </a:prstGeom>
          <a:noFill/>
        </p:spPr>
        <p:txBody>
          <a:bodyPr wrap="none" rtlCol="0">
            <a:spAutoFit/>
          </a:bodyPr>
          <a:lstStyle/>
          <a:p>
            <a:r>
              <a:rPr lang="en-US" altLang="zh-CN" b="1" dirty="0" smtClean="0"/>
              <a:t>Currently, </a:t>
            </a:r>
            <a:r>
              <a:rPr lang="en-US" altLang="zh-CN" b="1" dirty="0" smtClean="0">
                <a:solidFill>
                  <a:srgbClr val="0000FF"/>
                </a:solidFill>
              </a:rPr>
              <a:t>15</a:t>
            </a:r>
            <a:r>
              <a:rPr lang="en-US" altLang="zh-CN" b="1" dirty="0" smtClean="0"/>
              <a:t> channels; Maximum: </a:t>
            </a:r>
            <a:r>
              <a:rPr lang="en-US" altLang="zh-CN" b="1" dirty="0" smtClean="0">
                <a:solidFill>
                  <a:srgbClr val="FF0000"/>
                </a:solidFill>
              </a:rPr>
              <a:t>39 </a:t>
            </a:r>
            <a:r>
              <a:rPr lang="en-US" altLang="zh-CN" b="1" dirty="0" smtClean="0"/>
              <a:t>channels</a:t>
            </a:r>
            <a:endParaRPr lang="zh-CN" altLang="en-US" b="1" dirty="0"/>
          </a:p>
        </p:txBody>
      </p:sp>
      <p:sp>
        <p:nvSpPr>
          <p:cNvPr id="2" name="TextBox 1"/>
          <p:cNvSpPr txBox="1"/>
          <p:nvPr/>
        </p:nvSpPr>
        <p:spPr>
          <a:xfrm>
            <a:off x="1882589" y="132001"/>
            <a:ext cx="6391493" cy="646331"/>
          </a:xfrm>
          <a:prstGeom prst="rect">
            <a:avLst/>
          </a:prstGeom>
          <a:noFill/>
        </p:spPr>
        <p:txBody>
          <a:bodyPr wrap="none" rtlCol="0">
            <a:spAutoFit/>
          </a:bodyPr>
          <a:lstStyle/>
          <a:p>
            <a:r>
              <a:rPr lang="en-US" altLang="zh-CN" sz="3600" b="1" dirty="0" smtClean="0">
                <a:solidFill>
                  <a:schemeClr val="accent2"/>
                </a:solidFill>
                <a:effectLst>
                  <a:outerShdw blurRad="38100" dist="38100" dir="2700000" algn="tl">
                    <a:srgbClr val="000000">
                      <a:alpha val="43137"/>
                    </a:srgbClr>
                  </a:outerShdw>
                </a:effectLst>
              </a:rPr>
              <a:t>Ground-based Lunar Imager</a:t>
            </a:r>
            <a:endParaRPr lang="zh-CN" altLang="en-US" sz="3600" b="1" dirty="0">
              <a:solidFill>
                <a:schemeClr val="accent2"/>
              </a:solidFill>
              <a:effectLst>
                <a:outerShdw blurRad="38100" dist="38100" dir="2700000" algn="tl">
                  <a:srgbClr val="000000">
                    <a:alpha val="43137"/>
                  </a:srgbClr>
                </a:outerShdw>
              </a:effectLs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55" y="887095"/>
            <a:ext cx="9175115" cy="483870"/>
          </a:xfrm>
          <a:solidFill>
            <a:srgbClr val="00B0F0">
              <a:alpha val="49000"/>
            </a:srgbClr>
          </a:solidFill>
        </p:spPr>
        <p:txBody>
          <a:bodyPr>
            <a:noAutofit/>
          </a:bodyPr>
          <a:lstStyle/>
          <a:p>
            <a:pPr algn="l"/>
            <a:r>
              <a:rPr lang="zh-CN" altLang="en-US" sz="2200" b="1" dirty="0">
                <a:latin typeface="等线" panose="02010600030101010101" charset="-122"/>
                <a:ea typeface="等线" panose="02010600030101010101" charset="-122"/>
                <a:sym typeface="+mn-ea"/>
              </a:rPr>
              <a:t>Primary Selection </a:t>
            </a:r>
            <a:r>
              <a:rPr lang="en-US" altLang="zh-CN" sz="2200" b="1" dirty="0">
                <a:latin typeface="等线" panose="02010600030101010101" charset="-122"/>
                <a:ea typeface="等线" panose="02010600030101010101" charset="-122"/>
                <a:sym typeface="+mn-ea"/>
              </a:rPr>
              <a:t>for </a:t>
            </a:r>
            <a:r>
              <a:rPr lang="zh-CN" altLang="en-US" sz="2200" b="1" dirty="0">
                <a:latin typeface="等线" panose="02010600030101010101" charset="-122"/>
                <a:ea typeface="等线" panose="02010600030101010101" charset="-122"/>
              </a:rPr>
              <a:t>Historical </a:t>
            </a:r>
            <a:r>
              <a:rPr lang="zh-CN" altLang="en-US" sz="2200" b="1" dirty="0">
                <a:latin typeface="等线" panose="02010600030101010101" charset="-122"/>
                <a:ea typeface="等线" panose="02010600030101010101" charset="-122"/>
                <a:sym typeface="+mn-ea"/>
              </a:rPr>
              <a:t>Global and China </a:t>
            </a:r>
            <a:r>
              <a:rPr lang="en-US" altLang="zh-CN" sz="2200" b="1" dirty="0">
                <a:latin typeface="等线" panose="02010600030101010101" charset="-122"/>
                <a:ea typeface="等线" panose="02010600030101010101" charset="-122"/>
              </a:rPr>
              <a:t>Reference </a:t>
            </a:r>
            <a:r>
              <a:rPr lang="zh-CN" altLang="en-US" sz="2200" b="1" dirty="0">
                <a:latin typeface="等线" panose="02010600030101010101" charset="-122"/>
                <a:ea typeface="等线" panose="02010600030101010101" charset="-122"/>
              </a:rPr>
              <a:t> Site</a:t>
            </a:r>
            <a:r>
              <a:rPr lang="en-US" altLang="zh-CN" sz="2200" b="1" dirty="0">
                <a:latin typeface="等线" panose="02010600030101010101" charset="-122"/>
                <a:ea typeface="等线" panose="02010600030101010101" charset="-122"/>
              </a:rPr>
              <a:t>s</a:t>
            </a:r>
            <a:r>
              <a:rPr lang="zh-CN" altLang="en-US" sz="2200" b="1" dirty="0">
                <a:latin typeface="等线" panose="02010600030101010101" charset="-122"/>
                <a:ea typeface="等线" panose="02010600030101010101" charset="-122"/>
              </a:rPr>
              <a:t> </a:t>
            </a:r>
          </a:p>
        </p:txBody>
      </p:sp>
      <p:pic>
        <p:nvPicPr>
          <p:cNvPr id="4" name="图片 3"/>
          <p:cNvPicPr/>
          <p:nvPr/>
        </p:nvPicPr>
        <p:blipFill>
          <a:blip r:embed="rId2" cstate="print">
            <a:extLst>
              <a:ext uri="{28A0092B-C50C-407E-A947-70E740481C1C}">
                <a14:useLocalDpi xmlns:a14="http://schemas.microsoft.com/office/drawing/2010/main" val="0"/>
              </a:ext>
            </a:extLst>
          </a:blip>
          <a:stretch>
            <a:fillRect/>
          </a:stretch>
        </p:blipFill>
        <p:spPr>
          <a:xfrm>
            <a:off x="382270" y="4381500"/>
            <a:ext cx="3351530" cy="1794510"/>
          </a:xfrm>
          <a:prstGeom prst="rect">
            <a:avLst/>
          </a:prstGeom>
        </p:spPr>
      </p:pic>
      <p:pic>
        <p:nvPicPr>
          <p:cNvPr id="5" name="图片 4"/>
          <p:cNvPicPr/>
          <p:nvPr/>
        </p:nvPicPr>
        <p:blipFill rotWithShape="1">
          <a:blip r:embed="rId3" cstate="print">
            <a:extLst>
              <a:ext uri="{28A0092B-C50C-407E-A947-70E740481C1C}">
                <a14:useLocalDpi xmlns:a14="http://schemas.microsoft.com/office/drawing/2010/main" val="0"/>
              </a:ext>
            </a:extLst>
          </a:blip>
          <a:srcRect l="9504" t="18599" r="10414" b="15565"/>
          <a:stretch>
            <a:fillRect/>
          </a:stretch>
        </p:blipFill>
        <p:spPr bwMode="auto">
          <a:xfrm>
            <a:off x="62230" y="1965960"/>
            <a:ext cx="4282440" cy="2116455"/>
          </a:xfrm>
          <a:prstGeom prst="rect">
            <a:avLst/>
          </a:prstGeom>
          <a:ln>
            <a:noFill/>
          </a:ln>
        </p:spPr>
      </p:pic>
      <p:pic>
        <p:nvPicPr>
          <p:cNvPr id="7" name="图片 6"/>
          <p:cNvPicPr>
            <a:picLocks noChangeAspect="1"/>
          </p:cNvPicPr>
          <p:nvPr/>
        </p:nvPicPr>
        <p:blipFill>
          <a:blip r:embed="rId4"/>
          <a:stretch>
            <a:fillRect/>
          </a:stretch>
        </p:blipFill>
        <p:spPr>
          <a:xfrm>
            <a:off x="4469765" y="1553210"/>
            <a:ext cx="4361180" cy="2705100"/>
          </a:xfrm>
          <a:prstGeom prst="rect">
            <a:avLst/>
          </a:prstGeom>
        </p:spPr>
      </p:pic>
      <p:sp>
        <p:nvSpPr>
          <p:cNvPr id="8" name="标题 1"/>
          <p:cNvSpPr>
            <a:spLocks noGrp="1"/>
          </p:cNvSpPr>
          <p:nvPr/>
        </p:nvSpPr>
        <p:spPr>
          <a:xfrm>
            <a:off x="382270" y="208915"/>
            <a:ext cx="8229600" cy="678180"/>
          </a:xfrm>
          <a:prstGeom prst="rect">
            <a:avLst/>
          </a:prstGeom>
          <a:solidFill>
            <a:schemeClr val="accent5"/>
          </a:solidFill>
        </p:spPr>
        <p:txBody>
          <a:bodyPr>
            <a:scene3d>
              <a:camera prst="orthographicFront"/>
              <a:lightRig rig="threePt" dir="t"/>
            </a:scene3d>
          </a:bodyPr>
          <a:lstStyle>
            <a:lvl1pPr marL="0" lvl="0" indent="0" algn="ctr" defTabSz="914400" rtl="0" eaLnBrk="1" fontAlgn="base" latinLnBrk="0" hangingPunct="1">
              <a:lnSpc>
                <a:spcPct val="100000"/>
              </a:lnSpc>
              <a:spcBef>
                <a:spcPct val="0"/>
              </a:spcBef>
              <a:spcAft>
                <a:spcPct val="0"/>
              </a:spcAft>
              <a:buClr>
                <a:srgbClr val="000000"/>
              </a:buClr>
              <a:buNone/>
              <a:defRPr sz="3600" b="0" i="0" u="none" kern="1200" baseline="0">
                <a:solidFill>
                  <a:schemeClr val="tx2"/>
                </a:solidFill>
                <a:latin typeface="微软雅黑" panose="020B0503020204020204" pitchFamily="34" charset="-122"/>
                <a:ea typeface="微软雅黑" panose="020B0503020204020204" pitchFamily="34" charset="-122"/>
                <a:cs typeface="+mj-cs"/>
              </a:defRPr>
            </a:lvl1pPr>
          </a:lstStyle>
          <a:p>
            <a:r>
              <a:rPr lang="zh-CN" altLang="en-US" dirty="0">
                <a:solidFill>
                  <a:schemeClr val="accent2"/>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rPr>
              <a:t> </a:t>
            </a:r>
            <a:r>
              <a:rPr lang="en-US" altLang="zh-CN" sz="3200" b="1" dirty="0">
                <a:solidFill>
                  <a:schemeClr val="accent2"/>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Retrospective calibration for FY FCDR </a:t>
            </a:r>
            <a:endParaRPr lang="zh-CN" altLang="en-US" dirty="0">
              <a:solidFill>
                <a:schemeClr val="accent2"/>
              </a:solidFill>
              <a:effectLst>
                <a:outerShdw blurRad="38100" dist="19050" dir="2700000" algn="tl" rotWithShape="0">
                  <a:schemeClr val="dk1">
                    <a:alpha val="40000"/>
                  </a:schemeClr>
                </a:outerShdw>
              </a:effectLst>
              <a:latin typeface="华文琥珀" panose="02010800040101010101" charset="-122"/>
              <a:ea typeface="华文琥珀" panose="02010800040101010101" charset="-122"/>
              <a:cs typeface="华文琥珀" panose="02010800040101010101" charset="-122"/>
            </a:endParaRPr>
          </a:p>
        </p:txBody>
      </p:sp>
      <p:sp>
        <p:nvSpPr>
          <p:cNvPr id="9" name="文本框 8"/>
          <p:cNvSpPr txBox="1"/>
          <p:nvPr/>
        </p:nvSpPr>
        <p:spPr>
          <a:xfrm>
            <a:off x="268605" y="1597660"/>
            <a:ext cx="3254524" cy="369332"/>
          </a:xfrm>
          <a:prstGeom prst="rect">
            <a:avLst/>
          </a:prstGeom>
          <a:noFill/>
        </p:spPr>
        <p:txBody>
          <a:bodyPr wrap="square" rtlCol="0">
            <a:spAutoFit/>
          </a:bodyPr>
          <a:lstStyle/>
          <a:p>
            <a:r>
              <a:rPr lang="en-US" altLang="zh-CN" dirty="0" smtClean="0"/>
              <a:t>Previous Global PICS Sites</a:t>
            </a:r>
            <a:endParaRPr lang="en-US" altLang="zh-CN" dirty="0"/>
          </a:p>
        </p:txBody>
      </p:sp>
      <p:sp>
        <p:nvSpPr>
          <p:cNvPr id="10" name="矩形 9"/>
          <p:cNvSpPr/>
          <p:nvPr/>
        </p:nvSpPr>
        <p:spPr>
          <a:xfrm>
            <a:off x="4669155" y="1548130"/>
            <a:ext cx="3775598" cy="41783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80000"/>
              </a:lnSpc>
            </a:pPr>
            <a:r>
              <a:rPr lang="zh-CN" altLang="en-US" sz="1400" b="1" dirty="0">
                <a:solidFill>
                  <a:schemeClr val="tx1"/>
                </a:solidFill>
                <a:ea typeface="等线" panose="02010600030101010101" charset="-122"/>
                <a:cs typeface="+mn-lt"/>
                <a:sym typeface="+mn-ea"/>
              </a:rPr>
              <a:t>China Sites Selection </a:t>
            </a:r>
            <a:r>
              <a:rPr lang="en-US" altLang="zh-CN" sz="1400" b="1" dirty="0">
                <a:solidFill>
                  <a:schemeClr val="tx1"/>
                </a:solidFill>
                <a:ea typeface="等线" panose="02010600030101010101" charset="-122"/>
                <a:cs typeface="+mn-lt"/>
                <a:sym typeface="+mn-ea"/>
              </a:rPr>
              <a:t>based on MODIS</a:t>
            </a:r>
            <a:endParaRPr lang="zh-CN" altLang="en-US"/>
          </a:p>
        </p:txBody>
      </p:sp>
      <p:graphicFrame>
        <p:nvGraphicFramePr>
          <p:cNvPr id="12" name="内容占位符 11"/>
          <p:cNvGraphicFramePr>
            <a:graphicFrameLocks noGrp="1"/>
          </p:cNvGraphicFramePr>
          <p:nvPr>
            <p:ph idx="1"/>
          </p:nvPr>
        </p:nvGraphicFramePr>
        <p:xfrm>
          <a:off x="4286885" y="4381500"/>
          <a:ext cx="4727575" cy="2194560"/>
        </p:xfrm>
        <a:graphic>
          <a:graphicData uri="http://schemas.openxmlformats.org/drawingml/2006/table">
            <a:tbl>
              <a:tblPr firstRow="1" bandRow="1">
                <a:tableStyleId>{5C22544A-7EE6-4342-B048-85BDC9FD1C3A}</a:tableStyleId>
              </a:tblPr>
              <a:tblGrid>
                <a:gridCol w="389890"/>
                <a:gridCol w="1311275"/>
                <a:gridCol w="1119505"/>
                <a:gridCol w="1019175"/>
                <a:gridCol w="887730"/>
              </a:tblGrid>
              <a:tr h="238760">
                <a:tc>
                  <a:txBody>
                    <a:bodyPr/>
                    <a:lstStyle/>
                    <a:p>
                      <a:pPr algn="ctr">
                        <a:spcAft>
                          <a:spcPts val="0"/>
                        </a:spcAft>
                        <a:buNone/>
                      </a:pPr>
                      <a:r>
                        <a:rPr lang="en-US" sz="700" b="1" kern="100">
                          <a:solidFill>
                            <a:schemeClr val="dk1"/>
                          </a:solidFill>
                          <a:effectLst/>
                        </a:rPr>
                        <a:t>No.</a:t>
                      </a:r>
                    </a:p>
                  </a:txBody>
                  <a:tcPr marT="10795" marB="10795" anchor="ctr"/>
                </a:tc>
                <a:tc>
                  <a:txBody>
                    <a:bodyPr/>
                    <a:lstStyle/>
                    <a:p>
                      <a:pPr algn="ctr">
                        <a:spcAft>
                          <a:spcPts val="0"/>
                        </a:spcAft>
                        <a:buNone/>
                      </a:pPr>
                      <a:r>
                        <a:rPr lang="en-US" sz="700" b="1" kern="100">
                          <a:solidFill>
                            <a:schemeClr val="dk1"/>
                          </a:solidFill>
                          <a:effectLst/>
                        </a:rPr>
                        <a:t>Site name</a:t>
                      </a:r>
                    </a:p>
                  </a:txBody>
                  <a:tcPr marT="10795" marB="10795" anchor="ctr"/>
                </a:tc>
                <a:tc>
                  <a:txBody>
                    <a:bodyPr/>
                    <a:lstStyle/>
                    <a:p>
                      <a:pPr algn="ctr">
                        <a:spcAft>
                          <a:spcPts val="0"/>
                        </a:spcAft>
                        <a:buNone/>
                      </a:pPr>
                      <a:r>
                        <a:rPr lang="en-US" sz="700" b="1" kern="100">
                          <a:solidFill>
                            <a:schemeClr val="dk1"/>
                          </a:solidFill>
                          <a:effectLst/>
                        </a:rPr>
                        <a:t>Center Latitude</a:t>
                      </a:r>
                    </a:p>
                  </a:txBody>
                  <a:tcPr marT="10795" marB="10795" anchor="ctr"/>
                </a:tc>
                <a:tc>
                  <a:txBody>
                    <a:bodyPr/>
                    <a:lstStyle/>
                    <a:p>
                      <a:pPr algn="ctr">
                        <a:spcAft>
                          <a:spcPts val="0"/>
                        </a:spcAft>
                        <a:buNone/>
                      </a:pPr>
                      <a:r>
                        <a:rPr lang="en-US" sz="700" b="1" kern="100">
                          <a:solidFill>
                            <a:schemeClr val="dk1"/>
                          </a:solidFill>
                          <a:effectLst/>
                          <a:sym typeface="+mn-ea"/>
                        </a:rPr>
                        <a:t>Center Longitude</a:t>
                      </a:r>
                    </a:p>
                  </a:txBody>
                  <a:tcPr marT="10795" marB="10795" anchor="ctr"/>
                </a:tc>
                <a:tc>
                  <a:txBody>
                    <a:bodyPr/>
                    <a:lstStyle/>
                    <a:p>
                      <a:pPr algn="ctr">
                        <a:spcAft>
                          <a:spcPts val="0"/>
                        </a:spcAft>
                        <a:buNone/>
                      </a:pPr>
                      <a:r>
                        <a:rPr lang="en-US" sz="700" b="1" kern="100">
                          <a:solidFill>
                            <a:schemeClr val="dk1"/>
                          </a:solidFill>
                          <a:effectLst/>
                        </a:rPr>
                        <a:t>Type</a:t>
                      </a:r>
                    </a:p>
                  </a:txBody>
                  <a:tcPr marT="10795" marB="10795" anchor="ctr"/>
                </a:tc>
              </a:tr>
              <a:tr h="130175">
                <a:tc>
                  <a:txBody>
                    <a:bodyPr/>
                    <a:lstStyle/>
                    <a:p>
                      <a:pPr algn="ctr">
                        <a:spcAft>
                          <a:spcPts val="0"/>
                        </a:spcAft>
                        <a:buNone/>
                      </a:pPr>
                      <a:r>
                        <a:rPr lang="en-US" sz="700" kern="100">
                          <a:effectLst/>
                        </a:rPr>
                        <a:t>1</a:t>
                      </a:r>
                    </a:p>
                  </a:txBody>
                  <a:tcPr marT="10795" marB="10795" anchor="ctr"/>
                </a:tc>
                <a:tc>
                  <a:txBody>
                    <a:bodyPr/>
                    <a:lstStyle/>
                    <a:p>
                      <a:pPr algn="ctr">
                        <a:spcAft>
                          <a:spcPts val="0"/>
                        </a:spcAft>
                        <a:buNone/>
                      </a:pPr>
                      <a:r>
                        <a:rPr lang="en-US" sz="700" kern="100">
                          <a:effectLst/>
                        </a:rPr>
                        <a:t>Dunhuang</a:t>
                      </a:r>
                    </a:p>
                  </a:txBody>
                  <a:tcPr marT="10795" marB="10795" anchor="ctr"/>
                </a:tc>
                <a:tc>
                  <a:txBody>
                    <a:bodyPr/>
                    <a:lstStyle/>
                    <a:p>
                      <a:pPr algn="ctr">
                        <a:spcAft>
                          <a:spcPts val="0"/>
                        </a:spcAft>
                        <a:buNone/>
                      </a:pPr>
                      <a:r>
                        <a:rPr lang="en-US" sz="700" kern="100">
                          <a:effectLst/>
                        </a:rPr>
                        <a:t>40.14</a:t>
                      </a:r>
                    </a:p>
                  </a:txBody>
                  <a:tcPr marT="10795" marB="10795" anchor="ctr"/>
                </a:tc>
                <a:tc>
                  <a:txBody>
                    <a:bodyPr/>
                    <a:lstStyle/>
                    <a:p>
                      <a:pPr algn="ctr">
                        <a:spcAft>
                          <a:spcPts val="0"/>
                        </a:spcAft>
                        <a:buNone/>
                      </a:pPr>
                      <a:r>
                        <a:rPr lang="en-US" sz="700" kern="100">
                          <a:effectLst/>
                        </a:rPr>
                        <a:t>94.32</a:t>
                      </a:r>
                    </a:p>
                  </a:txBody>
                  <a:tcPr marT="10795" marB="10795" anchor="ctr"/>
                </a:tc>
                <a:tc>
                  <a:txBody>
                    <a:bodyPr/>
                    <a:lstStyle/>
                    <a:p>
                      <a:pPr algn="ctr">
                        <a:spcAft>
                          <a:spcPts val="0"/>
                        </a:spcAft>
                        <a:buNone/>
                      </a:pPr>
                      <a:r>
                        <a:rPr lang="en-US" sz="700" kern="100">
                          <a:effectLst/>
                        </a:rPr>
                        <a:t>desert</a:t>
                      </a:r>
                    </a:p>
                  </a:txBody>
                  <a:tcPr marT="10795" marB="10795" anchor="ctr"/>
                </a:tc>
              </a:tr>
              <a:tr h="130810">
                <a:tc>
                  <a:txBody>
                    <a:bodyPr/>
                    <a:lstStyle/>
                    <a:p>
                      <a:pPr algn="ctr">
                        <a:spcAft>
                          <a:spcPts val="0"/>
                        </a:spcAft>
                        <a:buNone/>
                      </a:pPr>
                      <a:r>
                        <a:rPr lang="en-US" sz="700" kern="100">
                          <a:effectLst/>
                        </a:rPr>
                        <a:t>2</a:t>
                      </a:r>
                    </a:p>
                  </a:txBody>
                  <a:tcPr marT="10795" marB="10795" anchor="ctr"/>
                </a:tc>
                <a:tc>
                  <a:txBody>
                    <a:bodyPr/>
                    <a:lstStyle/>
                    <a:p>
                      <a:pPr algn="ctr">
                        <a:spcAft>
                          <a:spcPts val="0"/>
                        </a:spcAft>
                        <a:buNone/>
                      </a:pPr>
                      <a:r>
                        <a:rPr lang="en-US" sz="700" kern="100">
                          <a:effectLst/>
                        </a:rPr>
                        <a:t>Taklamakan</a:t>
                      </a:r>
                    </a:p>
                  </a:txBody>
                  <a:tcPr marT="10795" marB="10795" anchor="ctr"/>
                </a:tc>
                <a:tc>
                  <a:txBody>
                    <a:bodyPr/>
                    <a:lstStyle/>
                    <a:p>
                      <a:pPr algn="ctr">
                        <a:spcAft>
                          <a:spcPts val="0"/>
                        </a:spcAft>
                        <a:buNone/>
                      </a:pPr>
                      <a:r>
                        <a:rPr lang="en-US" sz="700" kern="100">
                          <a:effectLst/>
                        </a:rPr>
                        <a:t>39.83</a:t>
                      </a:r>
                    </a:p>
                  </a:txBody>
                  <a:tcPr marT="10795" marB="10795" anchor="ctr"/>
                </a:tc>
                <a:tc>
                  <a:txBody>
                    <a:bodyPr/>
                    <a:lstStyle/>
                    <a:p>
                      <a:pPr algn="ctr">
                        <a:spcAft>
                          <a:spcPts val="0"/>
                        </a:spcAft>
                        <a:buNone/>
                      </a:pPr>
                      <a:r>
                        <a:rPr lang="en-US" sz="700" kern="100">
                          <a:effectLst/>
                        </a:rPr>
                        <a:t>80.17</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175">
                <a:tc>
                  <a:txBody>
                    <a:bodyPr/>
                    <a:lstStyle/>
                    <a:p>
                      <a:pPr algn="ctr">
                        <a:spcAft>
                          <a:spcPts val="0"/>
                        </a:spcAft>
                        <a:buNone/>
                      </a:pPr>
                      <a:r>
                        <a:rPr lang="en-US" sz="700" kern="100">
                          <a:effectLst/>
                        </a:rPr>
                        <a:t>3</a:t>
                      </a:r>
                    </a:p>
                  </a:txBody>
                  <a:tcPr marT="10795" marB="10795" anchor="ctr"/>
                </a:tc>
                <a:tc>
                  <a:txBody>
                    <a:bodyPr/>
                    <a:lstStyle/>
                    <a:p>
                      <a:pPr algn="ctr">
                        <a:spcAft>
                          <a:spcPts val="0"/>
                        </a:spcAft>
                        <a:buNone/>
                      </a:pPr>
                      <a:r>
                        <a:rPr lang="en-US" sz="700" kern="100">
                          <a:effectLst/>
                        </a:rPr>
                        <a:t>Wuwei</a:t>
                      </a:r>
                    </a:p>
                  </a:txBody>
                  <a:tcPr marT="10795" marB="10795" anchor="ctr"/>
                </a:tc>
                <a:tc>
                  <a:txBody>
                    <a:bodyPr/>
                    <a:lstStyle/>
                    <a:p>
                      <a:pPr algn="ctr">
                        <a:spcAft>
                          <a:spcPts val="0"/>
                        </a:spcAft>
                        <a:buNone/>
                      </a:pPr>
                      <a:r>
                        <a:rPr lang="en-US" sz="700" kern="100">
                          <a:effectLst/>
                        </a:rPr>
                        <a:t>38.10</a:t>
                      </a:r>
                    </a:p>
                  </a:txBody>
                  <a:tcPr marT="10795" marB="10795" anchor="ctr"/>
                </a:tc>
                <a:tc>
                  <a:txBody>
                    <a:bodyPr/>
                    <a:lstStyle/>
                    <a:p>
                      <a:pPr algn="ctr">
                        <a:spcAft>
                          <a:spcPts val="0"/>
                        </a:spcAft>
                        <a:buNone/>
                      </a:pPr>
                      <a:r>
                        <a:rPr lang="en-US" sz="700" kern="100">
                          <a:effectLst/>
                        </a:rPr>
                        <a:t>102.97</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175">
                <a:tc>
                  <a:txBody>
                    <a:bodyPr/>
                    <a:lstStyle/>
                    <a:p>
                      <a:pPr algn="ctr">
                        <a:spcAft>
                          <a:spcPts val="0"/>
                        </a:spcAft>
                        <a:buNone/>
                      </a:pPr>
                      <a:r>
                        <a:rPr lang="en-US" sz="700" kern="100">
                          <a:effectLst/>
                        </a:rPr>
                        <a:t>4</a:t>
                      </a:r>
                    </a:p>
                  </a:txBody>
                  <a:tcPr marT="10795" marB="10795" anchor="ctr"/>
                </a:tc>
                <a:tc>
                  <a:txBody>
                    <a:bodyPr/>
                    <a:lstStyle/>
                    <a:p>
                      <a:pPr algn="ctr">
                        <a:spcAft>
                          <a:spcPts val="0"/>
                        </a:spcAft>
                        <a:buNone/>
                      </a:pPr>
                      <a:r>
                        <a:rPr lang="en-US" sz="700" kern="100">
                          <a:effectLst/>
                        </a:rPr>
                        <a:t>Milan</a:t>
                      </a:r>
                    </a:p>
                  </a:txBody>
                  <a:tcPr marT="10795" marB="10795" anchor="ctr"/>
                </a:tc>
                <a:tc>
                  <a:txBody>
                    <a:bodyPr/>
                    <a:lstStyle/>
                    <a:p>
                      <a:pPr algn="ctr">
                        <a:spcAft>
                          <a:spcPts val="0"/>
                        </a:spcAft>
                        <a:buNone/>
                      </a:pPr>
                      <a:r>
                        <a:rPr lang="en-US" sz="700" kern="100">
                          <a:effectLst/>
                        </a:rPr>
                        <a:t>39.12</a:t>
                      </a:r>
                    </a:p>
                  </a:txBody>
                  <a:tcPr marT="10795" marB="10795" anchor="ctr"/>
                </a:tc>
                <a:tc>
                  <a:txBody>
                    <a:bodyPr/>
                    <a:lstStyle/>
                    <a:p>
                      <a:pPr algn="ctr">
                        <a:spcAft>
                          <a:spcPts val="0"/>
                        </a:spcAft>
                        <a:buNone/>
                      </a:pPr>
                      <a:r>
                        <a:rPr lang="en-US" sz="700" kern="100">
                          <a:effectLst/>
                        </a:rPr>
                        <a:t>88.73</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810">
                <a:tc>
                  <a:txBody>
                    <a:bodyPr/>
                    <a:lstStyle/>
                    <a:p>
                      <a:pPr algn="ctr">
                        <a:spcAft>
                          <a:spcPts val="0"/>
                        </a:spcAft>
                        <a:buNone/>
                      </a:pPr>
                      <a:r>
                        <a:rPr lang="en-US" sz="700" kern="100">
                          <a:effectLst/>
                        </a:rPr>
                        <a:t>5</a:t>
                      </a:r>
                    </a:p>
                  </a:txBody>
                  <a:tcPr marT="10795" marB="10795" anchor="ctr"/>
                </a:tc>
                <a:tc>
                  <a:txBody>
                    <a:bodyPr/>
                    <a:lstStyle/>
                    <a:p>
                      <a:pPr algn="ctr">
                        <a:spcAft>
                          <a:spcPts val="0"/>
                        </a:spcAft>
                        <a:buNone/>
                      </a:pPr>
                      <a:r>
                        <a:rPr lang="en-US" sz="700" kern="100">
                          <a:effectLst/>
                        </a:rPr>
                        <a:t>Tumushuk</a:t>
                      </a:r>
                    </a:p>
                  </a:txBody>
                  <a:tcPr marT="10795" marB="10795" anchor="ctr"/>
                </a:tc>
                <a:tc>
                  <a:txBody>
                    <a:bodyPr/>
                    <a:lstStyle/>
                    <a:p>
                      <a:pPr algn="ctr">
                        <a:spcAft>
                          <a:spcPts val="0"/>
                        </a:spcAft>
                        <a:buNone/>
                      </a:pPr>
                      <a:r>
                        <a:rPr lang="en-US" sz="700" kern="100">
                          <a:effectLst/>
                        </a:rPr>
                        <a:t>39.77</a:t>
                      </a:r>
                    </a:p>
                  </a:txBody>
                  <a:tcPr marT="10795" marB="10795" anchor="ctr"/>
                </a:tc>
                <a:tc>
                  <a:txBody>
                    <a:bodyPr/>
                    <a:lstStyle/>
                    <a:p>
                      <a:pPr algn="ctr">
                        <a:spcAft>
                          <a:spcPts val="0"/>
                        </a:spcAft>
                        <a:buNone/>
                      </a:pPr>
                      <a:r>
                        <a:rPr lang="en-US" sz="700" kern="100">
                          <a:effectLst/>
                        </a:rPr>
                        <a:t>80.02</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175">
                <a:tc>
                  <a:txBody>
                    <a:bodyPr/>
                    <a:lstStyle/>
                    <a:p>
                      <a:pPr algn="ctr">
                        <a:spcAft>
                          <a:spcPts val="0"/>
                        </a:spcAft>
                        <a:buNone/>
                      </a:pPr>
                      <a:r>
                        <a:rPr lang="en-US" sz="700" kern="100">
                          <a:effectLst/>
                        </a:rPr>
                        <a:t>6</a:t>
                      </a:r>
                    </a:p>
                  </a:txBody>
                  <a:tcPr marT="10795" marB="10795" anchor="ctr"/>
                </a:tc>
                <a:tc>
                  <a:txBody>
                    <a:bodyPr/>
                    <a:lstStyle/>
                    <a:p>
                      <a:pPr algn="ctr">
                        <a:spcAft>
                          <a:spcPts val="0"/>
                        </a:spcAft>
                        <a:buNone/>
                      </a:pPr>
                      <a:r>
                        <a:rPr lang="en-US" sz="700" kern="100">
                          <a:effectLst/>
                        </a:rPr>
                        <a:t>Chaidamu</a:t>
                      </a:r>
                    </a:p>
                  </a:txBody>
                  <a:tcPr marT="10795" marB="10795" anchor="ctr"/>
                </a:tc>
                <a:tc>
                  <a:txBody>
                    <a:bodyPr/>
                    <a:lstStyle/>
                    <a:p>
                      <a:pPr algn="ctr">
                        <a:spcAft>
                          <a:spcPts val="0"/>
                        </a:spcAft>
                        <a:buNone/>
                      </a:pPr>
                      <a:r>
                        <a:rPr lang="en-US" sz="700" kern="100">
                          <a:effectLst/>
                        </a:rPr>
                        <a:t>38.58</a:t>
                      </a:r>
                    </a:p>
                  </a:txBody>
                  <a:tcPr marT="10795" marB="10795" anchor="ctr"/>
                </a:tc>
                <a:tc>
                  <a:txBody>
                    <a:bodyPr/>
                    <a:lstStyle/>
                    <a:p>
                      <a:pPr algn="ctr">
                        <a:spcAft>
                          <a:spcPts val="0"/>
                        </a:spcAft>
                        <a:buNone/>
                      </a:pPr>
                      <a:r>
                        <a:rPr lang="en-US" sz="700" kern="100">
                          <a:effectLst/>
                        </a:rPr>
                        <a:t>93.12</a:t>
                      </a:r>
                    </a:p>
                  </a:txBody>
                  <a:tcPr marT="10795" marB="10795" anchor="ctr"/>
                </a:tc>
                <a:tc>
                  <a:txBody>
                    <a:bodyPr/>
                    <a:lstStyle/>
                    <a:p>
                      <a:pPr algn="ctr">
                        <a:spcAft>
                          <a:spcPts val="0"/>
                        </a:spcAft>
                        <a:buNone/>
                      </a:pPr>
                      <a:r>
                        <a:rPr lang="en-US" sz="700" kern="100">
                          <a:effectLst/>
                          <a:sym typeface="+mn-ea"/>
                        </a:rPr>
                        <a:t>salt</a:t>
                      </a:r>
                    </a:p>
                  </a:txBody>
                  <a:tcPr marT="10795" marB="10795" anchor="ctr"/>
                </a:tc>
              </a:tr>
              <a:tr h="130175">
                <a:tc>
                  <a:txBody>
                    <a:bodyPr/>
                    <a:lstStyle/>
                    <a:p>
                      <a:pPr algn="ctr">
                        <a:spcAft>
                          <a:spcPts val="0"/>
                        </a:spcAft>
                        <a:buNone/>
                      </a:pPr>
                      <a:r>
                        <a:rPr lang="en-US" sz="700" kern="100">
                          <a:effectLst/>
                        </a:rPr>
                        <a:t>7</a:t>
                      </a:r>
                    </a:p>
                  </a:txBody>
                  <a:tcPr marT="10795" marB="10795" anchor="ctr"/>
                </a:tc>
                <a:tc>
                  <a:txBody>
                    <a:bodyPr/>
                    <a:lstStyle/>
                    <a:p>
                      <a:pPr algn="ctr">
                        <a:spcAft>
                          <a:spcPts val="0"/>
                        </a:spcAft>
                        <a:buNone/>
                      </a:pPr>
                      <a:r>
                        <a:rPr lang="en-US" sz="700" kern="100">
                          <a:effectLst/>
                        </a:rPr>
                        <a:t>Qinghai Lake</a:t>
                      </a:r>
                    </a:p>
                  </a:txBody>
                  <a:tcPr marT="10795" marB="10795" anchor="ctr"/>
                </a:tc>
                <a:tc>
                  <a:txBody>
                    <a:bodyPr/>
                    <a:lstStyle/>
                    <a:p>
                      <a:pPr algn="ctr">
                        <a:spcAft>
                          <a:spcPts val="0"/>
                        </a:spcAft>
                        <a:buNone/>
                      </a:pPr>
                      <a:r>
                        <a:rPr lang="en-US" sz="700" kern="100">
                          <a:effectLst/>
                        </a:rPr>
                        <a:t>36.88</a:t>
                      </a:r>
                    </a:p>
                  </a:txBody>
                  <a:tcPr marT="10795" marB="10795" anchor="ctr"/>
                </a:tc>
                <a:tc>
                  <a:txBody>
                    <a:bodyPr/>
                    <a:lstStyle/>
                    <a:p>
                      <a:pPr algn="ctr">
                        <a:spcAft>
                          <a:spcPts val="0"/>
                        </a:spcAft>
                        <a:buNone/>
                      </a:pPr>
                      <a:r>
                        <a:rPr lang="en-US" sz="700" kern="100">
                          <a:effectLst/>
                        </a:rPr>
                        <a:t>100.15</a:t>
                      </a:r>
                    </a:p>
                  </a:txBody>
                  <a:tcPr marT="10795" marB="10795" anchor="ctr"/>
                </a:tc>
                <a:tc>
                  <a:txBody>
                    <a:bodyPr/>
                    <a:lstStyle/>
                    <a:p>
                      <a:pPr algn="ctr">
                        <a:spcAft>
                          <a:spcPts val="0"/>
                        </a:spcAft>
                        <a:buNone/>
                      </a:pPr>
                      <a:r>
                        <a:rPr lang="en-US" sz="700" kern="100">
                          <a:effectLst/>
                        </a:rPr>
                        <a:t>lake</a:t>
                      </a:r>
                    </a:p>
                  </a:txBody>
                  <a:tcPr marT="10795" marB="10795" anchor="ctr"/>
                </a:tc>
              </a:tr>
              <a:tr h="130810">
                <a:tc>
                  <a:txBody>
                    <a:bodyPr/>
                    <a:lstStyle/>
                    <a:p>
                      <a:pPr algn="ctr">
                        <a:spcAft>
                          <a:spcPts val="0"/>
                        </a:spcAft>
                        <a:buNone/>
                      </a:pPr>
                      <a:r>
                        <a:rPr lang="en-US" sz="700" kern="100">
                          <a:effectLst/>
                        </a:rPr>
                        <a:t>8</a:t>
                      </a:r>
                    </a:p>
                  </a:txBody>
                  <a:tcPr marT="10795" marB="10795" anchor="ctr"/>
                </a:tc>
                <a:tc>
                  <a:txBody>
                    <a:bodyPr/>
                    <a:lstStyle/>
                    <a:p>
                      <a:pPr algn="ctr">
                        <a:spcAft>
                          <a:spcPts val="0"/>
                        </a:spcAft>
                        <a:buNone/>
                      </a:pPr>
                      <a:r>
                        <a:rPr lang="en-US" sz="700" kern="100">
                          <a:effectLst/>
                        </a:rPr>
                        <a:t>Namco Lake</a:t>
                      </a:r>
                    </a:p>
                  </a:txBody>
                  <a:tcPr marT="10795" marB="10795" anchor="ctr"/>
                </a:tc>
                <a:tc>
                  <a:txBody>
                    <a:bodyPr/>
                    <a:lstStyle/>
                    <a:p>
                      <a:pPr algn="ctr">
                        <a:spcAft>
                          <a:spcPts val="0"/>
                        </a:spcAft>
                        <a:buNone/>
                      </a:pPr>
                      <a:r>
                        <a:rPr lang="en-US" sz="700" kern="100">
                          <a:effectLst/>
                        </a:rPr>
                        <a:t>30.65</a:t>
                      </a:r>
                    </a:p>
                  </a:txBody>
                  <a:tcPr marT="10795" marB="10795" anchor="ctr"/>
                </a:tc>
                <a:tc>
                  <a:txBody>
                    <a:bodyPr/>
                    <a:lstStyle/>
                    <a:p>
                      <a:pPr algn="ctr">
                        <a:spcAft>
                          <a:spcPts val="0"/>
                        </a:spcAft>
                        <a:buNone/>
                      </a:pPr>
                      <a:r>
                        <a:rPr lang="en-US" sz="700" kern="100">
                          <a:effectLst/>
                        </a:rPr>
                        <a:t>90.57</a:t>
                      </a:r>
                    </a:p>
                  </a:txBody>
                  <a:tcPr marT="10795" marB="10795" anchor="ctr"/>
                </a:tc>
                <a:tc>
                  <a:txBody>
                    <a:bodyPr/>
                    <a:lstStyle/>
                    <a:p>
                      <a:pPr algn="ctr">
                        <a:spcAft>
                          <a:spcPts val="0"/>
                        </a:spcAft>
                        <a:buNone/>
                      </a:pPr>
                      <a:r>
                        <a:rPr lang="en-US" sz="700" kern="100">
                          <a:effectLst/>
                          <a:sym typeface="+mn-ea"/>
                        </a:rPr>
                        <a:t>lake</a:t>
                      </a:r>
                    </a:p>
                  </a:txBody>
                  <a:tcPr marT="10795" marB="10795" anchor="ctr"/>
                </a:tc>
              </a:tr>
              <a:tr h="130175">
                <a:tc>
                  <a:txBody>
                    <a:bodyPr/>
                    <a:lstStyle/>
                    <a:p>
                      <a:pPr algn="ctr">
                        <a:spcAft>
                          <a:spcPts val="0"/>
                        </a:spcAft>
                        <a:buNone/>
                      </a:pPr>
                      <a:r>
                        <a:rPr lang="en-US" sz="700" kern="100">
                          <a:effectLst/>
                        </a:rPr>
                        <a:t>9</a:t>
                      </a:r>
                    </a:p>
                  </a:txBody>
                  <a:tcPr marT="10795" marB="10795" anchor="ctr"/>
                </a:tc>
                <a:tc>
                  <a:txBody>
                    <a:bodyPr/>
                    <a:lstStyle/>
                    <a:p>
                      <a:pPr algn="ctr">
                        <a:spcAft>
                          <a:spcPts val="0"/>
                        </a:spcAft>
                        <a:buNone/>
                      </a:pPr>
                      <a:r>
                        <a:rPr lang="en-US" sz="700" kern="100">
                          <a:effectLst/>
                        </a:rPr>
                        <a:t>Kunlunfeng</a:t>
                      </a:r>
                    </a:p>
                  </a:txBody>
                  <a:tcPr marT="10795" marB="10795" anchor="ctr"/>
                </a:tc>
                <a:tc>
                  <a:txBody>
                    <a:bodyPr/>
                    <a:lstStyle/>
                    <a:p>
                      <a:pPr algn="ctr">
                        <a:spcAft>
                          <a:spcPts val="0"/>
                        </a:spcAft>
                        <a:buNone/>
                      </a:pPr>
                      <a:r>
                        <a:rPr lang="en-US" sz="700" b="0" kern="100">
                          <a:effectLst/>
                        </a:rPr>
                        <a:t>35.37</a:t>
                      </a:r>
                    </a:p>
                  </a:txBody>
                  <a:tcPr marT="10795" marB="10795" anchor="ctr"/>
                </a:tc>
                <a:tc>
                  <a:txBody>
                    <a:bodyPr/>
                    <a:lstStyle/>
                    <a:p>
                      <a:pPr algn="ctr">
                        <a:spcAft>
                          <a:spcPts val="0"/>
                        </a:spcAft>
                        <a:buNone/>
                      </a:pPr>
                      <a:r>
                        <a:rPr lang="en-US" sz="700" b="0" kern="100">
                          <a:effectLst/>
                        </a:rPr>
                        <a:t>81.06</a:t>
                      </a:r>
                    </a:p>
                  </a:txBody>
                  <a:tcPr marT="10795" marB="10795" anchor="ctr"/>
                </a:tc>
                <a:tc>
                  <a:txBody>
                    <a:bodyPr/>
                    <a:lstStyle/>
                    <a:p>
                      <a:pPr algn="ctr">
                        <a:spcAft>
                          <a:spcPts val="0"/>
                        </a:spcAft>
                        <a:buNone/>
                      </a:pPr>
                      <a:r>
                        <a:rPr lang="en-US" sz="700" kern="100">
                          <a:effectLst/>
                        </a:rPr>
                        <a:t>snow</a:t>
                      </a:r>
                    </a:p>
                  </a:txBody>
                  <a:tcPr marT="10795" marB="10795" anchor="ctr"/>
                </a:tc>
              </a:tr>
              <a:tr h="130175">
                <a:tc>
                  <a:txBody>
                    <a:bodyPr/>
                    <a:lstStyle/>
                    <a:p>
                      <a:pPr algn="ctr">
                        <a:spcAft>
                          <a:spcPts val="0"/>
                        </a:spcAft>
                        <a:buNone/>
                      </a:pPr>
                      <a:r>
                        <a:rPr lang="en-US" sz="700" kern="100">
                          <a:effectLst/>
                        </a:rPr>
                        <a:t>10</a:t>
                      </a:r>
                    </a:p>
                  </a:txBody>
                  <a:tcPr marT="10795" marB="10795" anchor="ctr"/>
                </a:tc>
                <a:tc>
                  <a:txBody>
                    <a:bodyPr/>
                    <a:lstStyle/>
                    <a:p>
                      <a:pPr algn="ctr">
                        <a:spcAft>
                          <a:spcPts val="0"/>
                        </a:spcAft>
                        <a:buNone/>
                      </a:pPr>
                      <a:r>
                        <a:rPr lang="en-US" sz="700" kern="100">
                          <a:effectLst/>
                        </a:rPr>
                        <a:t>Purog</a:t>
                      </a:r>
                    </a:p>
                  </a:txBody>
                  <a:tcPr marT="10795" marB="10795" anchor="ctr"/>
                </a:tc>
                <a:tc>
                  <a:txBody>
                    <a:bodyPr/>
                    <a:lstStyle/>
                    <a:p>
                      <a:pPr algn="ctr">
                        <a:spcAft>
                          <a:spcPts val="0"/>
                        </a:spcAft>
                        <a:buNone/>
                      </a:pPr>
                      <a:r>
                        <a:rPr lang="en-US" sz="700" b="0" kern="100">
                          <a:effectLst/>
                        </a:rPr>
                        <a:t>33.88</a:t>
                      </a:r>
                    </a:p>
                  </a:txBody>
                  <a:tcPr marT="10795" marB="10795" anchor="ctr"/>
                </a:tc>
                <a:tc>
                  <a:txBody>
                    <a:bodyPr/>
                    <a:lstStyle/>
                    <a:p>
                      <a:pPr algn="ctr">
                        <a:spcAft>
                          <a:spcPts val="0"/>
                        </a:spcAft>
                        <a:buNone/>
                      </a:pPr>
                      <a:r>
                        <a:rPr lang="en-US" sz="700" b="0" kern="100">
                          <a:effectLst/>
                        </a:rPr>
                        <a:t>89.15</a:t>
                      </a:r>
                    </a:p>
                  </a:txBody>
                  <a:tcPr marT="10795" marB="10795" anchor="ctr"/>
                </a:tc>
                <a:tc>
                  <a:txBody>
                    <a:bodyPr/>
                    <a:lstStyle/>
                    <a:p>
                      <a:pPr algn="ctr">
                        <a:spcAft>
                          <a:spcPts val="0"/>
                        </a:spcAft>
                        <a:buNone/>
                      </a:pPr>
                      <a:r>
                        <a:rPr lang="en-US" sz="700" kern="100">
                          <a:effectLst/>
                        </a:rPr>
                        <a:t>snow</a:t>
                      </a:r>
                    </a:p>
                  </a:txBody>
                  <a:tcPr marT="10795" marB="10795" anchor="ctr"/>
                </a:tc>
              </a:tr>
              <a:tr h="130810">
                <a:tc>
                  <a:txBody>
                    <a:bodyPr/>
                    <a:lstStyle/>
                    <a:p>
                      <a:pPr algn="ctr">
                        <a:spcAft>
                          <a:spcPts val="0"/>
                        </a:spcAft>
                        <a:buNone/>
                      </a:pPr>
                      <a:r>
                        <a:rPr lang="en-US" sz="700" kern="100">
                          <a:effectLst/>
                        </a:rPr>
                        <a:t>11</a:t>
                      </a:r>
                    </a:p>
                  </a:txBody>
                  <a:tcPr marT="10795" marB="10795" anchor="ctr"/>
                </a:tc>
                <a:tc>
                  <a:txBody>
                    <a:bodyPr/>
                    <a:lstStyle/>
                    <a:p>
                      <a:pPr algn="ctr">
                        <a:spcAft>
                          <a:spcPts val="0"/>
                        </a:spcAft>
                        <a:buNone/>
                      </a:pPr>
                      <a:r>
                        <a:rPr lang="en-US" sz="700" kern="100">
                          <a:effectLst/>
                        </a:rPr>
                        <a:t>Qira</a:t>
                      </a:r>
                    </a:p>
                  </a:txBody>
                  <a:tcPr marT="10795" marB="10795" anchor="ctr"/>
                </a:tc>
                <a:tc>
                  <a:txBody>
                    <a:bodyPr/>
                    <a:lstStyle/>
                    <a:p>
                      <a:pPr algn="ctr">
                        <a:spcAft>
                          <a:spcPts val="0"/>
                        </a:spcAft>
                        <a:buNone/>
                      </a:pPr>
                      <a:r>
                        <a:rPr lang="en-US" sz="700" kern="100">
                          <a:effectLst/>
                        </a:rPr>
                        <a:t>36.85</a:t>
                      </a:r>
                    </a:p>
                  </a:txBody>
                  <a:tcPr marT="10795" marB="10795" anchor="ctr"/>
                </a:tc>
                <a:tc>
                  <a:txBody>
                    <a:bodyPr/>
                    <a:lstStyle/>
                    <a:p>
                      <a:pPr algn="ctr">
                        <a:spcAft>
                          <a:spcPts val="0"/>
                        </a:spcAft>
                        <a:buNone/>
                      </a:pPr>
                      <a:r>
                        <a:rPr lang="en-US" sz="700" kern="100">
                          <a:effectLst/>
                        </a:rPr>
                        <a:t>80.9</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175">
                <a:tc>
                  <a:txBody>
                    <a:bodyPr/>
                    <a:lstStyle/>
                    <a:p>
                      <a:pPr algn="ctr">
                        <a:spcAft>
                          <a:spcPts val="0"/>
                        </a:spcAft>
                        <a:buNone/>
                      </a:pPr>
                      <a:r>
                        <a:rPr lang="en-US" sz="700" kern="100">
                          <a:effectLst/>
                        </a:rPr>
                        <a:t>12</a:t>
                      </a:r>
                    </a:p>
                  </a:txBody>
                  <a:tcPr marT="10795" marB="10795" anchor="ctr"/>
                </a:tc>
                <a:tc>
                  <a:txBody>
                    <a:bodyPr/>
                    <a:lstStyle/>
                    <a:p>
                      <a:pPr algn="ctr">
                        <a:spcAft>
                          <a:spcPts val="0"/>
                        </a:spcAft>
                        <a:buNone/>
                      </a:pPr>
                      <a:r>
                        <a:rPr lang="en-US" sz="700" kern="100">
                          <a:effectLst/>
                        </a:rPr>
                        <a:t>Alxa Right Banner</a:t>
                      </a:r>
                    </a:p>
                  </a:txBody>
                  <a:tcPr marT="10795" marB="10795" anchor="ctr"/>
                </a:tc>
                <a:tc>
                  <a:txBody>
                    <a:bodyPr/>
                    <a:lstStyle/>
                    <a:p>
                      <a:pPr algn="ctr">
                        <a:spcAft>
                          <a:spcPts val="0"/>
                        </a:spcAft>
                        <a:buNone/>
                      </a:pPr>
                      <a:r>
                        <a:rPr lang="en-US" sz="700" kern="100">
                          <a:effectLst/>
                        </a:rPr>
                        <a:t>40.146</a:t>
                      </a:r>
                    </a:p>
                  </a:txBody>
                  <a:tcPr marT="10795" marB="10795" anchor="ctr"/>
                </a:tc>
                <a:tc>
                  <a:txBody>
                    <a:bodyPr/>
                    <a:lstStyle/>
                    <a:p>
                      <a:pPr algn="ctr">
                        <a:spcAft>
                          <a:spcPts val="0"/>
                        </a:spcAft>
                        <a:buNone/>
                      </a:pPr>
                      <a:r>
                        <a:rPr lang="en-US" sz="700" kern="100">
                          <a:effectLst/>
                        </a:rPr>
                        <a:t>101.021</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175">
                <a:tc>
                  <a:txBody>
                    <a:bodyPr/>
                    <a:lstStyle/>
                    <a:p>
                      <a:pPr algn="ctr">
                        <a:spcAft>
                          <a:spcPts val="0"/>
                        </a:spcAft>
                        <a:buNone/>
                      </a:pPr>
                      <a:r>
                        <a:rPr lang="en-US" sz="700" kern="100">
                          <a:effectLst/>
                        </a:rPr>
                        <a:t>13</a:t>
                      </a:r>
                    </a:p>
                  </a:txBody>
                  <a:tcPr marT="10795" marB="10795" anchor="ctr"/>
                </a:tc>
                <a:tc>
                  <a:txBody>
                    <a:bodyPr/>
                    <a:lstStyle/>
                    <a:p>
                      <a:pPr algn="ctr">
                        <a:spcAft>
                          <a:spcPts val="0"/>
                        </a:spcAft>
                        <a:buNone/>
                      </a:pPr>
                      <a:r>
                        <a:rPr lang="en-US" sz="700" kern="100">
                          <a:effectLst/>
                        </a:rPr>
                        <a:t>Golmud</a:t>
                      </a:r>
                    </a:p>
                  </a:txBody>
                  <a:tcPr marT="10795" marB="10795" anchor="ctr"/>
                </a:tc>
                <a:tc>
                  <a:txBody>
                    <a:bodyPr/>
                    <a:lstStyle/>
                    <a:p>
                      <a:pPr algn="ctr">
                        <a:spcAft>
                          <a:spcPts val="0"/>
                        </a:spcAft>
                        <a:buNone/>
                      </a:pPr>
                      <a:r>
                        <a:rPr lang="en-US" sz="700" kern="100">
                          <a:effectLst/>
                        </a:rPr>
                        <a:t>36.35</a:t>
                      </a:r>
                    </a:p>
                  </a:txBody>
                  <a:tcPr marT="10795" marB="10795" anchor="ctr"/>
                </a:tc>
                <a:tc>
                  <a:txBody>
                    <a:bodyPr/>
                    <a:lstStyle/>
                    <a:p>
                      <a:pPr algn="ctr">
                        <a:spcAft>
                          <a:spcPts val="0"/>
                        </a:spcAft>
                        <a:buNone/>
                      </a:pPr>
                      <a:r>
                        <a:rPr lang="en-US" sz="700" kern="100">
                          <a:effectLst/>
                        </a:rPr>
                        <a:t>94.69</a:t>
                      </a:r>
                    </a:p>
                  </a:txBody>
                  <a:tcPr marT="10795" marB="10795" anchor="ctr"/>
                </a:tc>
                <a:tc>
                  <a:txBody>
                    <a:bodyPr/>
                    <a:lstStyle/>
                    <a:p>
                      <a:pPr algn="ctr">
                        <a:spcAft>
                          <a:spcPts val="0"/>
                        </a:spcAft>
                        <a:buNone/>
                      </a:pPr>
                      <a:r>
                        <a:rPr lang="en-US" sz="700" kern="100">
                          <a:effectLst/>
                          <a:sym typeface="+mn-ea"/>
                        </a:rPr>
                        <a:t>desert</a:t>
                      </a:r>
                    </a:p>
                  </a:txBody>
                  <a:tcPr marT="10795" marB="10795" anchor="ctr"/>
                </a:tc>
              </a:tr>
              <a:tr h="130810">
                <a:tc>
                  <a:txBody>
                    <a:bodyPr/>
                    <a:lstStyle/>
                    <a:p>
                      <a:pPr algn="ctr">
                        <a:spcAft>
                          <a:spcPts val="0"/>
                        </a:spcAft>
                        <a:buNone/>
                      </a:pPr>
                      <a:r>
                        <a:rPr lang="en-US" sz="700" kern="100">
                          <a:effectLst/>
                        </a:rPr>
                        <a:t>14</a:t>
                      </a:r>
                    </a:p>
                  </a:txBody>
                  <a:tcPr marT="10795" marB="10795" anchor="ctr"/>
                </a:tc>
                <a:tc>
                  <a:txBody>
                    <a:bodyPr/>
                    <a:lstStyle/>
                    <a:p>
                      <a:pPr algn="ctr">
                        <a:spcAft>
                          <a:spcPts val="0"/>
                        </a:spcAft>
                        <a:buNone/>
                      </a:pPr>
                      <a:r>
                        <a:rPr lang="en-US" sz="700" kern="100">
                          <a:effectLst/>
                        </a:rPr>
                        <a:t>Dali lakeside grassland</a:t>
                      </a:r>
                    </a:p>
                  </a:txBody>
                  <a:tcPr marT="10795" marB="10795" anchor="ctr"/>
                </a:tc>
                <a:tc>
                  <a:txBody>
                    <a:bodyPr/>
                    <a:lstStyle/>
                    <a:p>
                      <a:pPr algn="ctr">
                        <a:spcAft>
                          <a:spcPts val="0"/>
                        </a:spcAft>
                        <a:buNone/>
                      </a:pPr>
                      <a:r>
                        <a:rPr lang="en-US" sz="700" kern="100">
                          <a:effectLst/>
                        </a:rPr>
                        <a:t>43.444</a:t>
                      </a:r>
                    </a:p>
                  </a:txBody>
                  <a:tcPr marT="10795" marB="10795" anchor="ctr"/>
                </a:tc>
                <a:tc>
                  <a:txBody>
                    <a:bodyPr/>
                    <a:lstStyle/>
                    <a:p>
                      <a:pPr algn="ctr">
                        <a:spcAft>
                          <a:spcPts val="0"/>
                        </a:spcAft>
                        <a:buNone/>
                      </a:pPr>
                      <a:r>
                        <a:rPr lang="en-US" sz="700" kern="100">
                          <a:effectLst/>
                        </a:rPr>
                        <a:t>116.659</a:t>
                      </a:r>
                    </a:p>
                  </a:txBody>
                  <a:tcPr marT="10795" marB="10795" anchor="ctr"/>
                </a:tc>
                <a:tc>
                  <a:txBody>
                    <a:bodyPr/>
                    <a:lstStyle/>
                    <a:p>
                      <a:pPr algn="ctr">
                        <a:spcAft>
                          <a:spcPts val="0"/>
                        </a:spcAft>
                        <a:buNone/>
                      </a:pPr>
                      <a:r>
                        <a:rPr lang="en-US" sz="700" kern="100">
                          <a:effectLst/>
                        </a:rPr>
                        <a:t>sparse grass</a:t>
                      </a:r>
                    </a:p>
                  </a:txBody>
                  <a:tcPr marT="10795" marB="10795" anchor="ctr"/>
                </a:tc>
              </a:tr>
              <a:tr h="130175">
                <a:tc>
                  <a:txBody>
                    <a:bodyPr/>
                    <a:lstStyle/>
                    <a:p>
                      <a:pPr algn="ctr">
                        <a:spcAft>
                          <a:spcPts val="0"/>
                        </a:spcAft>
                        <a:buNone/>
                      </a:pPr>
                      <a:r>
                        <a:rPr lang="en-US" sz="700" kern="100">
                          <a:effectLst/>
                        </a:rPr>
                        <a:t>15</a:t>
                      </a:r>
                    </a:p>
                  </a:txBody>
                  <a:tcPr marT="10795" marB="10795" anchor="ctr"/>
                </a:tc>
                <a:tc>
                  <a:txBody>
                    <a:bodyPr/>
                    <a:lstStyle/>
                    <a:p>
                      <a:pPr algn="ctr">
                        <a:spcAft>
                          <a:spcPts val="0"/>
                        </a:spcAft>
                        <a:buNone/>
                      </a:pPr>
                      <a:r>
                        <a:rPr lang="en-US" sz="700" kern="100">
                          <a:effectLst/>
                        </a:rPr>
                        <a:t>Caka Salt Lake</a:t>
                      </a:r>
                    </a:p>
                  </a:txBody>
                  <a:tcPr marT="10795" marB="10795" anchor="ctr"/>
                </a:tc>
                <a:tc>
                  <a:txBody>
                    <a:bodyPr/>
                    <a:lstStyle/>
                    <a:p>
                      <a:pPr algn="ctr">
                        <a:spcAft>
                          <a:spcPts val="0"/>
                        </a:spcAft>
                        <a:buNone/>
                      </a:pPr>
                      <a:r>
                        <a:rPr lang="en-US" sz="700" kern="100">
                          <a:effectLst/>
                        </a:rPr>
                        <a:t>36.675</a:t>
                      </a:r>
                    </a:p>
                  </a:txBody>
                  <a:tcPr marT="10795" marB="10795" anchor="ctr"/>
                </a:tc>
                <a:tc>
                  <a:txBody>
                    <a:bodyPr/>
                    <a:lstStyle/>
                    <a:p>
                      <a:pPr algn="ctr">
                        <a:spcAft>
                          <a:spcPts val="0"/>
                        </a:spcAft>
                        <a:buNone/>
                      </a:pPr>
                      <a:r>
                        <a:rPr lang="en-US" sz="700" kern="100">
                          <a:effectLst/>
                        </a:rPr>
                        <a:t>99.097</a:t>
                      </a:r>
                    </a:p>
                  </a:txBody>
                  <a:tcPr marT="10795" marB="10795" anchor="ctr"/>
                </a:tc>
                <a:tc>
                  <a:txBody>
                    <a:bodyPr/>
                    <a:lstStyle/>
                    <a:p>
                      <a:pPr algn="ctr">
                        <a:spcAft>
                          <a:spcPts val="0"/>
                        </a:spcAft>
                        <a:buNone/>
                      </a:pPr>
                      <a:r>
                        <a:rPr lang="en-US" sz="700" kern="100">
                          <a:effectLst/>
                        </a:rPr>
                        <a:t>salt</a:t>
                      </a:r>
                    </a:p>
                  </a:txBody>
                  <a:tcPr marT="10795" marB="10795" anchor="ctr"/>
                </a:tc>
              </a:tr>
            </a:tbl>
          </a:graphicData>
        </a:graphic>
      </p:graphicFrame>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7785" y="929005"/>
            <a:ext cx="8945245" cy="762635"/>
          </a:xfrm>
          <a:solidFill>
            <a:srgbClr val="00B0F0">
              <a:alpha val="49000"/>
            </a:srgbClr>
          </a:solidFill>
        </p:spPr>
        <p:txBody>
          <a:bodyPr>
            <a:noAutofit/>
          </a:bodyPr>
          <a:lstStyle/>
          <a:p>
            <a:pPr algn="l"/>
            <a:r>
              <a:rPr lang="zh-CN" altLang="en-US" sz="2200" b="1" dirty="0">
                <a:latin typeface="等线" panose="02010600030101010101" charset="-122"/>
                <a:ea typeface="等线" panose="02010600030101010101" charset="-122"/>
              </a:rPr>
              <a:t>Consistent Calibration of VIRR Reflective Solar Channels Onboard FY-3A, FY-3B, and FY-3C Using a Multisite Calibration Method</a:t>
            </a:r>
          </a:p>
        </p:txBody>
      </p:sp>
      <p:pic>
        <p:nvPicPr>
          <p:cNvPr id="6" name="图片 5"/>
          <p:cNvPicPr/>
          <p:nvPr/>
        </p:nvPicPr>
        <p:blipFill>
          <a:blip r:embed="rId2">
            <a:extLst>
              <a:ext uri="{28A0092B-C50C-407E-A947-70E740481C1C}">
                <a14:useLocalDpi xmlns:a14="http://schemas.microsoft.com/office/drawing/2010/main" val="0"/>
              </a:ext>
            </a:extLst>
          </a:blip>
          <a:srcRect/>
          <a:stretch>
            <a:fillRect/>
          </a:stretch>
        </p:blipFill>
        <p:spPr bwMode="auto">
          <a:xfrm>
            <a:off x="184150" y="3288665"/>
            <a:ext cx="2339340" cy="1669415"/>
          </a:xfrm>
          <a:prstGeom prst="rect">
            <a:avLst/>
          </a:prstGeom>
          <a:noFill/>
          <a:ln>
            <a:noFill/>
          </a:ln>
        </p:spPr>
      </p:pic>
      <p:pic>
        <p:nvPicPr>
          <p:cNvPr id="7" name="图片 6"/>
          <p:cNvPicPr/>
          <p:nvPr/>
        </p:nvPicPr>
        <p:blipFill>
          <a:blip r:embed="rId3">
            <a:extLst>
              <a:ext uri="{28A0092B-C50C-407E-A947-70E740481C1C}">
                <a14:useLocalDpi xmlns:a14="http://schemas.microsoft.com/office/drawing/2010/main" val="0"/>
              </a:ext>
            </a:extLst>
          </a:blip>
          <a:srcRect/>
          <a:stretch>
            <a:fillRect/>
          </a:stretch>
        </p:blipFill>
        <p:spPr bwMode="auto">
          <a:xfrm>
            <a:off x="2523490" y="3288665"/>
            <a:ext cx="2100580" cy="1669415"/>
          </a:xfrm>
          <a:prstGeom prst="rect">
            <a:avLst/>
          </a:prstGeom>
          <a:noFill/>
          <a:ln>
            <a:noFill/>
          </a:ln>
        </p:spPr>
      </p:pic>
      <p:pic>
        <p:nvPicPr>
          <p:cNvPr id="8" name="图片 7"/>
          <p:cNvPicPr/>
          <p:nvPr/>
        </p:nvPicPr>
        <p:blipFill>
          <a:blip r:embed="rId4">
            <a:extLst>
              <a:ext uri="{28A0092B-C50C-407E-A947-70E740481C1C}">
                <a14:useLocalDpi xmlns:a14="http://schemas.microsoft.com/office/drawing/2010/main" val="0"/>
              </a:ext>
            </a:extLst>
          </a:blip>
          <a:srcRect/>
          <a:stretch>
            <a:fillRect/>
          </a:stretch>
        </p:blipFill>
        <p:spPr bwMode="auto">
          <a:xfrm>
            <a:off x="2523490" y="4842510"/>
            <a:ext cx="2167255" cy="1643380"/>
          </a:xfrm>
          <a:prstGeom prst="rect">
            <a:avLst/>
          </a:prstGeom>
          <a:noFill/>
          <a:ln>
            <a:noFill/>
          </a:ln>
        </p:spPr>
      </p:pic>
      <p:sp>
        <p:nvSpPr>
          <p:cNvPr id="9" name="矩形 8"/>
          <p:cNvSpPr/>
          <p:nvPr/>
        </p:nvSpPr>
        <p:spPr>
          <a:xfrm>
            <a:off x="138430" y="5295900"/>
            <a:ext cx="2575560" cy="737235"/>
          </a:xfrm>
          <a:prstGeom prst="rect">
            <a:avLst/>
          </a:prstGeom>
        </p:spPr>
        <p:txBody>
          <a:bodyPr wrap="square">
            <a:spAutoFit/>
          </a:bodyPr>
          <a:lstStyle/>
          <a:p>
            <a:pPr algn="l"/>
            <a:r>
              <a:rPr altLang="zh-CN" sz="1400" dirty="0">
                <a:latin typeface="Calibri" panose="020F0502020204030204" charset="0"/>
                <a:cs typeface="Calibri" panose="020F0502020204030204" charset="0"/>
              </a:rPr>
              <a:t>Trends in the VIRR normalized calibration slopes for (a) FY-3A, (b) FY-3B, and (c) FY-3C.</a:t>
            </a:r>
          </a:p>
        </p:txBody>
      </p:sp>
      <p:pic>
        <p:nvPicPr>
          <p:cNvPr id="10" name="图片 9"/>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61205" y="1960880"/>
            <a:ext cx="4497070" cy="2958465"/>
          </a:xfrm>
          <a:prstGeom prst="rect">
            <a:avLst/>
          </a:prstGeom>
          <a:noFill/>
          <a:ln>
            <a:noFill/>
          </a:ln>
        </p:spPr>
      </p:pic>
      <p:sp>
        <p:nvSpPr>
          <p:cNvPr id="11" name="矩形 10"/>
          <p:cNvSpPr/>
          <p:nvPr/>
        </p:nvSpPr>
        <p:spPr>
          <a:xfrm>
            <a:off x="4761230" y="5003800"/>
            <a:ext cx="4541520" cy="953135"/>
          </a:xfrm>
          <a:prstGeom prst="rect">
            <a:avLst/>
          </a:prstGeom>
        </p:spPr>
        <p:txBody>
          <a:bodyPr wrap="square">
            <a:spAutoFit/>
          </a:bodyPr>
          <a:lstStyle/>
          <a:p>
            <a:r>
              <a:rPr altLang="zh-CN" sz="1400" dirty="0">
                <a:latin typeface="Calibri" panose="020F0502020204030204" charset="0"/>
                <a:cs typeface="Calibri" panose="020F0502020204030204" charset="0"/>
              </a:rPr>
              <a:t> Time series of the nadir (viewing angle within 10</a:t>
            </a:r>
            <a:r>
              <a:rPr lang="zh-CN" sz="1400" dirty="0">
                <a:latin typeface="Calibri" panose="020F0502020204030204" charset="0"/>
                <a:cs typeface="Calibri" panose="020F0502020204030204" charset="0"/>
              </a:rPr>
              <a:t>°</a:t>
            </a:r>
            <a:r>
              <a:rPr altLang="zh-CN" sz="1400" dirty="0">
                <a:latin typeface="Calibri" panose="020F0502020204030204" charset="0"/>
                <a:cs typeface="Calibri" panose="020F0502020204030204" charset="0"/>
              </a:rPr>
              <a:t>) reflectance data in RSBs over Libya 4 from January 2009 to December 2017. (a,b) Operational calibration results; (c,d) recalibrated results using the MST calibration method</a:t>
            </a:r>
          </a:p>
        </p:txBody>
      </p:sp>
      <p:sp>
        <p:nvSpPr>
          <p:cNvPr id="12" name="矩形 11"/>
          <p:cNvSpPr/>
          <p:nvPr/>
        </p:nvSpPr>
        <p:spPr>
          <a:xfrm>
            <a:off x="4690745" y="6380480"/>
            <a:ext cx="4494530" cy="460375"/>
          </a:xfrm>
          <a:prstGeom prst="rect">
            <a:avLst/>
          </a:prstGeom>
        </p:spPr>
        <p:txBody>
          <a:bodyPr wrap="square">
            <a:spAutoFit/>
            <a:scene3d>
              <a:camera prst="orthographicFront"/>
              <a:lightRig rig="threePt" dir="t"/>
            </a:scene3d>
          </a:bodyPr>
          <a:lstStyle/>
          <a:p>
            <a:r>
              <a:rPr lang="en-US" altLang="zh-CN" sz="1200" dirty="0">
                <a:solidFill>
                  <a:schemeClr val="bg2">
                    <a:lumMod val="75000"/>
                  </a:schemeClr>
                </a:solidFill>
                <a:effectLst/>
              </a:rPr>
              <a:t>Ling Wang, </a:t>
            </a:r>
            <a:r>
              <a:rPr lang="en-US" altLang="zh-CN" sz="1200" dirty="0" err="1">
                <a:solidFill>
                  <a:schemeClr val="bg2">
                    <a:lumMod val="75000"/>
                  </a:schemeClr>
                </a:solidFill>
                <a:effectLst/>
              </a:rPr>
              <a:t>Xiuqing</a:t>
            </a:r>
            <a:r>
              <a:rPr lang="en-US" altLang="zh-CN" sz="1200" dirty="0">
                <a:solidFill>
                  <a:schemeClr val="bg2">
                    <a:lumMod val="75000"/>
                  </a:schemeClr>
                </a:solidFill>
                <a:effectLst/>
              </a:rPr>
              <a:t> Hu , Lin Chen, et al. . Remote Sensing, 2018, 10(9), 1336.</a:t>
            </a:r>
          </a:p>
        </p:txBody>
      </p:sp>
      <p:pic>
        <p:nvPicPr>
          <p:cNvPr id="4" name="图片 3"/>
          <p:cNvPicPr>
            <a:picLocks noChangeAspect="1"/>
          </p:cNvPicPr>
          <p:nvPr/>
        </p:nvPicPr>
        <p:blipFill>
          <a:blip r:embed="rId6"/>
          <a:stretch>
            <a:fillRect/>
          </a:stretch>
        </p:blipFill>
        <p:spPr>
          <a:xfrm>
            <a:off x="440055" y="1802765"/>
            <a:ext cx="3486150" cy="152908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323528" y="335558"/>
            <a:ext cx="8575743" cy="707886"/>
          </a:xfrm>
          <a:prstGeom prst="rect">
            <a:avLst/>
          </a:prstGeom>
          <a:noFill/>
        </p:spPr>
        <p:txBody>
          <a:bodyPr wrap="square" rtlCol="0">
            <a:spAutoFit/>
          </a:bodyPr>
          <a:lstStyle/>
          <a:p>
            <a:r>
              <a:rPr lang="en-US" altLang="ja-JP" sz="4000" b="1" dirty="0" smtClean="0"/>
              <a:t>Summary</a:t>
            </a:r>
            <a:endParaRPr kumimoji="1" lang="ja-JP" altLang="en-US" sz="4000" b="1" dirty="0"/>
          </a:p>
        </p:txBody>
      </p:sp>
      <p:sp>
        <p:nvSpPr>
          <p:cNvPr id="5" name="テキスト ボックス 4"/>
          <p:cNvSpPr txBox="1"/>
          <p:nvPr/>
        </p:nvSpPr>
        <p:spPr>
          <a:xfrm>
            <a:off x="323528" y="1196752"/>
            <a:ext cx="8604448" cy="5001369"/>
          </a:xfrm>
          <a:prstGeom prst="rect">
            <a:avLst/>
          </a:prstGeom>
          <a:noFill/>
          <a:ln>
            <a:noFill/>
          </a:ln>
        </p:spPr>
        <p:txBody>
          <a:bodyPr wrap="square" rtlCol="0">
            <a:spAutoFit/>
          </a:bodyPr>
          <a:lstStyle/>
          <a:p>
            <a:pPr marL="342900" indent="-342900">
              <a:lnSpc>
                <a:spcPct val="130000"/>
              </a:lnSpc>
              <a:buFont typeface="Arial" panose="020B0604020202020204" pitchFamily="34" charset="0"/>
              <a:buChar char="•"/>
            </a:pPr>
            <a:r>
              <a:rPr lang="en-US" altLang="ja-JP" sz="2000" dirty="0" smtClean="0"/>
              <a:t>JMA GSICS algorithm was applied to FY-2G IR1-3 (10.8, 12.0, 6.95 </a:t>
            </a:r>
            <a:r>
              <a:rPr lang="el-GR" altLang="ja-JP" sz="2000" dirty="0" smtClean="0">
                <a:latin typeface="Calibri" panose="020F0502020204030204" pitchFamily="34" charset="0"/>
                <a:cs typeface="Calibri" panose="020F0502020204030204" pitchFamily="34" charset="0"/>
              </a:rPr>
              <a:t>μ</a:t>
            </a:r>
            <a:r>
              <a:rPr lang="en-US" altLang="ja-JP" sz="2000" dirty="0" smtClean="0"/>
              <a:t>m) w.r.t. </a:t>
            </a:r>
            <a:r>
              <a:rPr lang="en-US" altLang="ja-JP" sz="2000" dirty="0" err="1" smtClean="0"/>
              <a:t>Metop</a:t>
            </a:r>
            <a:r>
              <a:rPr lang="en-US" altLang="ja-JP" sz="2000" dirty="0" smtClean="0"/>
              <a:t>-A/IASI to find the root cause of discrepancies between CMA-GSICS and </a:t>
            </a:r>
            <a:r>
              <a:rPr lang="en-US" altLang="ja-JP" sz="2000" dirty="0" err="1" smtClean="0"/>
              <a:t>GeoCAVS</a:t>
            </a:r>
            <a:r>
              <a:rPr lang="en-US" altLang="ja-JP" sz="2000" dirty="0" smtClean="0"/>
              <a:t> results.</a:t>
            </a:r>
          </a:p>
          <a:p>
            <a:pPr marL="342900" indent="-342900">
              <a:lnSpc>
                <a:spcPct val="130000"/>
              </a:lnSpc>
              <a:spcBef>
                <a:spcPts val="1200"/>
              </a:spcBef>
              <a:buFont typeface="Arial" panose="020B0604020202020204" pitchFamily="34" charset="0"/>
              <a:buChar char="•"/>
            </a:pPr>
            <a:r>
              <a:rPr lang="en-US" altLang="ja-JP" sz="2000" dirty="0" smtClean="0"/>
              <a:t>Results/findings in this study (3-month validation for MJJ 2017)</a:t>
            </a:r>
          </a:p>
          <a:p>
            <a:pPr marL="452438" indent="-271463">
              <a:lnSpc>
                <a:spcPct val="130000"/>
              </a:lnSpc>
              <a:buFont typeface="Calibri" panose="020F0502020204030204" pitchFamily="34" charset="0"/>
              <a:buChar char="–"/>
            </a:pPr>
            <a:r>
              <a:rPr lang="en-US" altLang="ja-JP" dirty="0" smtClean="0"/>
              <a:t>Original IR2 SRF is used in CMA-GSICS</a:t>
            </a:r>
          </a:p>
          <a:p>
            <a:pPr marL="452438" indent="-271463">
              <a:lnSpc>
                <a:spcPct val="130000"/>
              </a:lnSpc>
              <a:buFont typeface="Calibri" panose="020F0502020204030204" pitchFamily="34" charset="0"/>
              <a:buChar char="–"/>
            </a:pPr>
            <a:r>
              <a:rPr lang="en-US" altLang="ja-JP" dirty="0" smtClean="0"/>
              <a:t>JMA-GSICS and CMA-GSICS: </a:t>
            </a:r>
            <a:r>
              <a:rPr lang="en-US" altLang="ja-JP" dirty="0" smtClean="0">
                <a:solidFill>
                  <a:srgbClr val="0000FF"/>
                </a:solidFill>
              </a:rPr>
              <a:t>good agreement (0.1K) for </a:t>
            </a:r>
            <a:r>
              <a:rPr lang="en-US" altLang="ja-JP" dirty="0">
                <a:solidFill>
                  <a:srgbClr val="0000FF"/>
                </a:solidFill>
              </a:rPr>
              <a:t>IR1-IR3 </a:t>
            </a:r>
            <a:r>
              <a:rPr lang="en-US" altLang="ja-JP" dirty="0"/>
              <a:t>under the condition of  averaging during the 3-month period</a:t>
            </a:r>
          </a:p>
          <a:p>
            <a:pPr marL="452438" indent="-271463">
              <a:lnSpc>
                <a:spcPct val="130000"/>
              </a:lnSpc>
              <a:buFont typeface="Calibri" panose="020F0502020204030204" pitchFamily="34" charset="0"/>
              <a:buChar char="–"/>
            </a:pPr>
            <a:r>
              <a:rPr lang="en-US" altLang="ja-JP" dirty="0"/>
              <a:t>GSICS and </a:t>
            </a:r>
            <a:r>
              <a:rPr lang="en-US" altLang="ja-JP" dirty="0" err="1"/>
              <a:t>GeoCAVS</a:t>
            </a:r>
            <a:r>
              <a:rPr lang="en-US" altLang="ja-JP" dirty="0"/>
              <a:t>: </a:t>
            </a:r>
            <a:r>
              <a:rPr lang="en-US" altLang="ja-JP" dirty="0">
                <a:solidFill>
                  <a:srgbClr val="0000FF"/>
                </a:solidFill>
              </a:rPr>
              <a:t>general agreement </a:t>
            </a:r>
            <a:r>
              <a:rPr lang="en-US" altLang="ja-JP" dirty="0" smtClean="0">
                <a:solidFill>
                  <a:srgbClr val="0000FF"/>
                </a:solidFill>
              </a:rPr>
              <a:t>( 0.3 K</a:t>
            </a:r>
            <a:r>
              <a:rPr lang="en-US" altLang="ja-JP" dirty="0">
                <a:solidFill>
                  <a:srgbClr val="0000FF"/>
                </a:solidFill>
              </a:rPr>
              <a:t>) for </a:t>
            </a:r>
            <a:r>
              <a:rPr lang="en-US" altLang="ja-JP" dirty="0" smtClean="0">
                <a:solidFill>
                  <a:srgbClr val="0000FF"/>
                </a:solidFill>
              </a:rPr>
              <a:t>IR1 &amp; IR2</a:t>
            </a:r>
            <a:r>
              <a:rPr lang="en-US" altLang="ja-JP" dirty="0" smtClean="0"/>
              <a:t> </a:t>
            </a:r>
            <a:r>
              <a:rPr lang="en-US" altLang="ja-JP" dirty="0"/>
              <a:t>under the condition of  averaging during the 3-month period</a:t>
            </a:r>
          </a:p>
          <a:p>
            <a:pPr marL="452438" indent="-271463">
              <a:lnSpc>
                <a:spcPct val="130000"/>
              </a:lnSpc>
              <a:buFont typeface="Calibri" panose="020F0502020204030204" pitchFamily="34" charset="0"/>
              <a:buChar char="–"/>
            </a:pPr>
            <a:r>
              <a:rPr lang="en-US" altLang="ja-JP" dirty="0" smtClean="0"/>
              <a:t>GSICS Algorithm: negative bias in IR3 (&gt; 1 K) compared with </a:t>
            </a:r>
            <a:r>
              <a:rPr lang="en-US" altLang="ja-JP" dirty="0" err="1" smtClean="0"/>
              <a:t>GeoCAVS</a:t>
            </a:r>
            <a:endParaRPr lang="en-US" altLang="ja-JP" dirty="0" smtClean="0"/>
          </a:p>
          <a:p>
            <a:pPr marL="981075" lvl="1" indent="-342900">
              <a:lnSpc>
                <a:spcPct val="130000"/>
              </a:lnSpc>
              <a:buFont typeface="Wingdings" panose="05000000000000000000" pitchFamily="2" charset="2"/>
              <a:buChar char="ü"/>
            </a:pPr>
            <a:r>
              <a:rPr lang="en-US" altLang="ja-JP" dirty="0" smtClean="0"/>
              <a:t>Need for further investigation to find the root cause(s)</a:t>
            </a:r>
          </a:p>
          <a:p>
            <a:pPr marL="363538" lvl="1" indent="-363538">
              <a:lnSpc>
                <a:spcPct val="130000"/>
              </a:lnSpc>
              <a:spcBef>
                <a:spcPts val="1200"/>
              </a:spcBef>
              <a:buFont typeface="Arial" panose="020B0604020202020204" pitchFamily="34" charset="0"/>
              <a:buChar char="•"/>
            </a:pPr>
            <a:r>
              <a:rPr lang="en-US" altLang="ja-JP" sz="2000" dirty="0" smtClean="0"/>
              <a:t>Future tasks/collaborations: to be discussed in next slide</a:t>
            </a:r>
          </a:p>
        </p:txBody>
      </p:sp>
      <p:sp>
        <p:nvSpPr>
          <p:cNvPr id="7" name="フッター プレースホルダー 5"/>
          <p:cNvSpPr>
            <a:spLocks noGrp="1"/>
          </p:cNvSpPr>
          <p:nvPr>
            <p:ph type="ftr" sz="quarter" idx="4294967295"/>
          </p:nvPr>
        </p:nvSpPr>
        <p:spPr>
          <a:xfrm>
            <a:off x="2627784" y="6356350"/>
            <a:ext cx="4248472" cy="365125"/>
          </a:xfrm>
          <a:prstGeom prst="rect">
            <a:avLst/>
          </a:prstGeom>
        </p:spPr>
        <p:txBody>
          <a:bodyPr/>
          <a:lstStyle/>
          <a:p>
            <a:r>
              <a:rPr kumimoji="1" lang="en-US" altLang="ja-JP" dirty="0" smtClean="0"/>
              <a:t>2019 GRWG/GDWG Annual Meeting, 4-8 March, </a:t>
            </a:r>
            <a:r>
              <a:rPr kumimoji="1" lang="en-US" altLang="ja-JP" dirty="0" err="1" smtClean="0"/>
              <a:t>Frascati</a:t>
            </a:r>
            <a:r>
              <a:rPr kumimoji="1" lang="en-US" altLang="ja-JP" dirty="0" smtClean="0"/>
              <a:t>, Italy</a:t>
            </a:r>
            <a:endParaRPr kumimoji="1" lang="ja-JP" altLang="en-US" dirty="0"/>
          </a:p>
        </p:txBody>
      </p:sp>
    </p:spTree>
    <p:extLst>
      <p:ext uri="{BB962C8B-B14F-4D97-AF65-F5344CB8AC3E}">
        <p14:creationId xmlns:p14="http://schemas.microsoft.com/office/powerpoint/2010/main" val="1481812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marL="0" marR="0" lvl="1" indent="-285750" algn="ctr" defTabSz="914400" rtl="0" eaLnBrk="1" fontAlgn="base" latinLnBrk="0" hangingPunct="1">
              <a:lnSpc>
                <a:spcPct val="80000"/>
              </a:lnSpc>
              <a:spcBef>
                <a:spcPct val="20000"/>
              </a:spcBef>
              <a:buNone/>
            </a:pPr>
            <a:r>
              <a:rPr kumimoji="0" lang="zh-CN" altLang="en-US" sz="3600" b="1" i="0" u="none" strike="noStrike" kern="1200" cap="none" spc="0" normalizeH="0" baseline="0" noProof="1">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CMA's GSICS Activities &amp; Achievements Summary</a:t>
            </a:r>
          </a:p>
        </p:txBody>
      </p:sp>
      <p:sp>
        <p:nvSpPr>
          <p:cNvPr id="3" name="内容占位符 2"/>
          <p:cNvSpPr>
            <a:spLocks noGrp="1"/>
          </p:cNvSpPr>
          <p:nvPr>
            <p:ph idx="1"/>
          </p:nvPr>
        </p:nvSpPr>
        <p:spPr>
          <a:xfrm>
            <a:off x="87630" y="1108075"/>
            <a:ext cx="8969375" cy="5004435"/>
          </a:xfrm>
        </p:spPr>
        <p:txBody>
          <a:bodyPr/>
          <a:lstStyle/>
          <a:p>
            <a:pPr>
              <a:lnSpc>
                <a:spcPct val="90000"/>
              </a:lnSpc>
              <a:spcBef>
                <a:spcPts val="1200"/>
              </a:spcBef>
            </a:pPr>
            <a:r>
              <a:rPr lang="en-US" altLang="zh-CN" sz="2000" dirty="0"/>
              <a:t>The c</a:t>
            </a:r>
            <a:r>
              <a:rPr lang="zh-CN" altLang="en-US" sz="2000" dirty="0"/>
              <a:t>ommissioning Test of FY-</a:t>
            </a:r>
            <a:r>
              <a:rPr lang="en-US" altLang="zh-CN" sz="2000" dirty="0"/>
              <a:t>3D</a:t>
            </a:r>
            <a:r>
              <a:rPr lang="zh-CN" altLang="en-US" sz="2000" dirty="0"/>
              <a:t> </a:t>
            </a:r>
            <a:r>
              <a:rPr lang="en-US" altLang="zh-CN" sz="2000" dirty="0"/>
              <a:t>was </a:t>
            </a:r>
            <a:r>
              <a:rPr lang="zh-CN" altLang="en-US" sz="2000" dirty="0"/>
              <a:t>finished</a:t>
            </a:r>
            <a:r>
              <a:rPr lang="en-US" altLang="zh-CN" sz="2000" dirty="0"/>
              <a:t>, MERSI II ,HIRAS, and MW sensors are all showing well performances than its former sensors.</a:t>
            </a:r>
          </a:p>
          <a:p>
            <a:pPr>
              <a:lnSpc>
                <a:spcPct val="90000"/>
              </a:lnSpc>
              <a:spcBef>
                <a:spcPts val="1200"/>
              </a:spcBef>
            </a:pPr>
            <a:r>
              <a:rPr lang="en-US" altLang="zh-CN" sz="2000" dirty="0">
                <a:sym typeface="+mn-ea"/>
              </a:rPr>
              <a:t>Under the GSICS framework, the baseline IR </a:t>
            </a:r>
            <a:r>
              <a:rPr lang="en-US" altLang="zh-CN" sz="2000" dirty="0" err="1">
                <a:sym typeface="+mn-ea"/>
              </a:rPr>
              <a:t>intercalibration</a:t>
            </a:r>
            <a:r>
              <a:rPr lang="en-US" altLang="zh-CN" sz="2000" dirty="0">
                <a:sym typeface="+mn-ea"/>
              </a:rPr>
              <a:t> methodology was updated by applying </a:t>
            </a:r>
            <a:r>
              <a:rPr lang="en-US" altLang="zh-CN" sz="2000" dirty="0" err="1">
                <a:sym typeface="+mn-ea"/>
              </a:rPr>
              <a:t>Likun</a:t>
            </a:r>
            <a:r>
              <a:rPr lang="en-US" altLang="zh-CN" sz="2000" dirty="0">
                <a:sym typeface="+mn-ea"/>
              </a:rPr>
              <a:t> </a:t>
            </a:r>
            <a:r>
              <a:rPr lang="en-US" altLang="de-DE" sz="2000" dirty="0" smtClean="0">
                <a:sym typeface="+mn-ea"/>
              </a:rPr>
              <a:t>Wang's </a:t>
            </a:r>
            <a:r>
              <a:rPr lang="en-US" altLang="zh-CN" sz="2000" dirty="0">
                <a:sym typeface="+mn-ea"/>
              </a:rPr>
              <a:t>accurate </a:t>
            </a:r>
            <a:r>
              <a:rPr lang="en-US" altLang="de-DE" sz="2000" dirty="0" smtClean="0">
                <a:sym typeface="+mn-ea"/>
              </a:rPr>
              <a:t>collocation and Hui Xu's spectral gapfilling methods (7h,7i,7t).</a:t>
            </a:r>
          </a:p>
          <a:p>
            <a:pPr>
              <a:lnSpc>
                <a:spcPct val="90000"/>
              </a:lnSpc>
              <a:spcBef>
                <a:spcPts val="1200"/>
              </a:spcBef>
            </a:pPr>
            <a:r>
              <a:rPr lang="en-US" altLang="de-DE" sz="2000" dirty="0" smtClean="0">
                <a:sym typeface="+mn-ea"/>
              </a:rPr>
              <a:t>Integrated Vicarious calibration was applied for MERSI II RSBs postlaunch calibration and degradation monitoring.</a:t>
            </a:r>
          </a:p>
          <a:p>
            <a:pPr>
              <a:lnSpc>
                <a:spcPct val="90000"/>
              </a:lnSpc>
              <a:spcBef>
                <a:spcPts val="1200"/>
              </a:spcBef>
            </a:pPr>
            <a:r>
              <a:rPr lang="en-US" altLang="de-DE" sz="2000" dirty="0" smtClean="0">
                <a:sym typeface="+mn-ea"/>
              </a:rPr>
              <a:t>GSICS IR intercalibration was implemented to FENGYUN's new multispectral and hyperspectral sensors including FY-4A/AGRI,GIIRS, FY-3D/MERSI-II,HIRAS and microwave sensors based on CMA GSICS platform (7c, 7e, 7i)</a:t>
            </a:r>
          </a:p>
          <a:p>
            <a:pPr>
              <a:lnSpc>
                <a:spcPct val="90000"/>
              </a:lnSpc>
              <a:spcBef>
                <a:spcPts val="1200"/>
              </a:spcBef>
            </a:pPr>
            <a:r>
              <a:rPr lang="en-US" altLang="de-DE" sz="2000" dirty="0" smtClean="0">
                <a:sym typeface="+mn-ea"/>
              </a:rPr>
              <a:t>MW group has made remarkable progresses on SNO intercalibration, O-B, and its contributions to calibration process correction(5j,5w).</a:t>
            </a:r>
          </a:p>
          <a:p>
            <a:pPr>
              <a:lnSpc>
                <a:spcPct val="90000"/>
              </a:lnSpc>
              <a:spcBef>
                <a:spcPts val="1200"/>
              </a:spcBef>
            </a:pPr>
            <a:r>
              <a:rPr lang="en-US" altLang="zh-CN" sz="2000" dirty="0">
                <a:sym typeface="+mn-ea"/>
              </a:rPr>
              <a:t>The </a:t>
            </a:r>
            <a:r>
              <a:rPr lang="zh-CN" altLang="en-US" sz="2000" dirty="0">
                <a:sym typeface="+mn-ea"/>
              </a:rPr>
              <a:t>retrospective recalibration </a:t>
            </a:r>
            <a:r>
              <a:rPr lang="en-US" altLang="zh-CN" sz="2000" dirty="0">
                <a:sym typeface="+mn-ea"/>
              </a:rPr>
              <a:t>for FY FCDR</a:t>
            </a:r>
            <a:r>
              <a:rPr lang="zh-CN" altLang="en-US" sz="2000" dirty="0">
                <a:sym typeface="+mn-ea"/>
              </a:rPr>
              <a:t> </a:t>
            </a:r>
            <a:r>
              <a:rPr lang="en-US" altLang="zh-CN" sz="2000" dirty="0">
                <a:sym typeface="+mn-ea"/>
              </a:rPr>
              <a:t>was fully carried out, and </a:t>
            </a:r>
            <a:r>
              <a:rPr lang="zh-CN" altLang="en-US" sz="2000" dirty="0">
                <a:sym typeface="+mn-ea"/>
              </a:rPr>
              <a:t>achieved stage results</a:t>
            </a:r>
            <a:r>
              <a:rPr lang="en-US" altLang="zh-CN" sz="2000" dirty="0">
                <a:sym typeface="+mn-ea"/>
              </a:rPr>
              <a:t>(3a, 5a).</a:t>
            </a:r>
            <a:endParaRPr lang="zh-CN" altLang="en-US" sz="2000" dirty="0">
              <a:sym typeface="+mn-ea"/>
            </a:endParaRPr>
          </a:p>
          <a:p>
            <a:pPr>
              <a:lnSpc>
                <a:spcPct val="90000"/>
              </a:lnSpc>
              <a:spcBef>
                <a:spcPts val="1200"/>
              </a:spcBef>
            </a:pPr>
            <a:r>
              <a:rPr lang="en-US" altLang="zh-CN" sz="2000" dirty="0" smtClean="0">
                <a:cs typeface="Arial Unicode MS" pitchFamily="34" charset="-122"/>
              </a:rPr>
              <a:t>Initiate Long </a:t>
            </a:r>
            <a:r>
              <a:rPr lang="en-US" altLang="zh-CN" sz="2000" dirty="0">
                <a:cs typeface="Arial Unicode MS" pitchFamily="34" charset="-122"/>
              </a:rPr>
              <a:t>term observation with automatic control by remote and local </a:t>
            </a:r>
            <a:r>
              <a:rPr lang="en-US" altLang="zh-CN" sz="2000" dirty="0" smtClean="0"/>
              <a:t>Maintenance and New instruments is being developed ( </a:t>
            </a:r>
            <a:r>
              <a:rPr lang="en-US" altLang="zh-CN" sz="2000" dirty="0" smtClean="0">
                <a:solidFill>
                  <a:srgbClr val="FF0000"/>
                </a:solidFill>
                <a:sym typeface="+mn-ea"/>
              </a:rPr>
              <a:t>4d)</a:t>
            </a:r>
            <a:endParaRPr lang="en-US" altLang="zh-CN" sz="2000" dirty="0">
              <a:solidFill>
                <a:srgbClr val="FF0000"/>
              </a:solidFill>
              <a:sym typeface="+mn-ea"/>
            </a:endParaRPr>
          </a:p>
          <a:p>
            <a:pPr>
              <a:lnSpc>
                <a:spcPct val="90000"/>
              </a:lnSpc>
              <a:spcBef>
                <a:spcPts val="600"/>
              </a:spcBef>
            </a:pPr>
            <a:endParaRPr lang="en-US" altLang="en-US" sz="2000" dirty="0">
              <a:solidFill>
                <a:srgbClr val="000000"/>
              </a:solidFill>
              <a:effectLst/>
              <a:latin typeface="Arial" panose="020B0604020202020204"/>
              <a:sym typeface="+mn-ea"/>
            </a:endParaRPr>
          </a:p>
          <a:p>
            <a:pPr>
              <a:spcBef>
                <a:spcPts val="600"/>
              </a:spcBef>
            </a:pPr>
            <a:endParaRPr lang="zh-CN" altLang="en-US" sz="2000" dirty="0">
              <a:solidFill>
                <a:srgbClr val="FF0000"/>
              </a:solidFill>
              <a:sym typeface="+mn-ea"/>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1" y="10226"/>
            <a:ext cx="9144000" cy="1126462"/>
          </a:xfrm>
          <a:prstGeom prst="rect">
            <a:avLst/>
          </a:prstGeom>
          <a:solidFill>
            <a:schemeClr val="accent5"/>
          </a:solidFill>
        </p:spPr>
        <p:txBody>
          <a:bodyPr wrap="square" rtlCol="0">
            <a:spAutoFit/>
          </a:bodyPr>
          <a:lstStyle/>
          <a:p>
            <a:pPr>
              <a:lnSpc>
                <a:spcPct val="120000"/>
              </a:lnSpc>
            </a:pPr>
            <a:r>
              <a:rPr lang="en-US" altLang="ja-JP" sz="2800" b="1" dirty="0">
                <a:effectLst>
                  <a:outerShdw blurRad="38100" dist="38100" dir="2700000" algn="tl">
                    <a:srgbClr val="000000">
                      <a:alpha val="43137"/>
                    </a:srgbClr>
                  </a:outerShdw>
                </a:effectLst>
              </a:rPr>
              <a:t>Collaborative Research of Applying JMA's GSICS Approach to FY-2G IR Channels w.r.t. </a:t>
            </a:r>
            <a:r>
              <a:rPr lang="en-US" altLang="ja-JP" sz="2800" b="1" dirty="0" err="1">
                <a:effectLst>
                  <a:outerShdw blurRad="38100" dist="38100" dir="2700000" algn="tl">
                    <a:srgbClr val="000000">
                      <a:alpha val="43137"/>
                    </a:srgbClr>
                  </a:outerShdw>
                </a:effectLst>
              </a:rPr>
              <a:t>Metop</a:t>
            </a:r>
            <a:r>
              <a:rPr lang="en-US" altLang="ja-JP" sz="2800" b="1" dirty="0">
                <a:effectLst>
                  <a:outerShdw blurRad="38100" dist="38100" dir="2700000" algn="tl">
                    <a:srgbClr val="000000">
                      <a:alpha val="43137"/>
                    </a:srgbClr>
                  </a:outerShdw>
                </a:effectLst>
              </a:rPr>
              <a:t>-A/IASI</a:t>
            </a:r>
            <a:endParaRPr lang="ja-JP" altLang="en-US" sz="2800" b="1" dirty="0">
              <a:effectLst>
                <a:outerShdw blurRad="38100" dist="38100" dir="2700000" algn="tl">
                  <a:srgbClr val="000000">
                    <a:alpha val="43137"/>
                  </a:srgbClr>
                </a:outerShdw>
              </a:effectLst>
            </a:endParaRPr>
          </a:p>
        </p:txBody>
      </p:sp>
      <p:sp>
        <p:nvSpPr>
          <p:cNvPr id="5" name="テキスト ボックス 4"/>
          <p:cNvSpPr txBox="1"/>
          <p:nvPr/>
        </p:nvSpPr>
        <p:spPr>
          <a:xfrm>
            <a:off x="323528" y="1196752"/>
            <a:ext cx="8604448" cy="5001369"/>
          </a:xfrm>
          <a:prstGeom prst="rect">
            <a:avLst/>
          </a:prstGeom>
          <a:noFill/>
          <a:ln>
            <a:noFill/>
          </a:ln>
        </p:spPr>
        <p:txBody>
          <a:bodyPr wrap="square" rtlCol="0">
            <a:spAutoFit/>
          </a:bodyPr>
          <a:lstStyle/>
          <a:p>
            <a:pPr marL="342900" indent="-342900">
              <a:lnSpc>
                <a:spcPct val="130000"/>
              </a:lnSpc>
              <a:buFont typeface="Arial" panose="020B0604020202020204" pitchFamily="34" charset="0"/>
              <a:buChar char="•"/>
            </a:pPr>
            <a:r>
              <a:rPr lang="en-US" altLang="ja-JP" sz="2000" dirty="0" smtClean="0"/>
              <a:t>JMA GSICS algorithm was applied to FY-2G IR1-3 (10.8, 12.0, 6.95 </a:t>
            </a:r>
            <a:r>
              <a:rPr lang="el-GR" altLang="ja-JP" sz="2000" dirty="0" smtClean="0">
                <a:latin typeface="Calibri" panose="020F0502020204030204" pitchFamily="34" charset="0"/>
                <a:cs typeface="Calibri" panose="020F0502020204030204" pitchFamily="34" charset="0"/>
              </a:rPr>
              <a:t>μ</a:t>
            </a:r>
            <a:r>
              <a:rPr lang="en-US" altLang="ja-JP" sz="2000" dirty="0" smtClean="0"/>
              <a:t>m) w.r.t. </a:t>
            </a:r>
            <a:r>
              <a:rPr lang="en-US" altLang="ja-JP" sz="2000" dirty="0" err="1" smtClean="0"/>
              <a:t>Metop</a:t>
            </a:r>
            <a:r>
              <a:rPr lang="en-US" altLang="ja-JP" sz="2000" dirty="0" smtClean="0"/>
              <a:t>-A/IASI to find the root cause of discrepancies between CMA-GSICS and </a:t>
            </a:r>
            <a:r>
              <a:rPr lang="en-US" altLang="ja-JP" sz="2000" dirty="0" err="1" smtClean="0"/>
              <a:t>GeoCAVS</a:t>
            </a:r>
            <a:r>
              <a:rPr lang="en-US" altLang="ja-JP" sz="2000" dirty="0" smtClean="0"/>
              <a:t> results.</a:t>
            </a:r>
          </a:p>
          <a:p>
            <a:pPr marL="342900" indent="-342900">
              <a:lnSpc>
                <a:spcPct val="130000"/>
              </a:lnSpc>
              <a:spcBef>
                <a:spcPts val="1200"/>
              </a:spcBef>
              <a:buFont typeface="Arial" panose="020B0604020202020204" pitchFamily="34" charset="0"/>
              <a:buChar char="•"/>
            </a:pPr>
            <a:r>
              <a:rPr lang="en-US" altLang="ja-JP" sz="2000" dirty="0" smtClean="0"/>
              <a:t>Results/findings in this study (3-month validation for MJJ 2017)</a:t>
            </a:r>
          </a:p>
          <a:p>
            <a:pPr marL="452438" indent="-271463">
              <a:lnSpc>
                <a:spcPct val="130000"/>
              </a:lnSpc>
              <a:buFont typeface="Calibri" panose="020F0502020204030204" pitchFamily="34" charset="0"/>
              <a:buChar char="–"/>
            </a:pPr>
            <a:r>
              <a:rPr lang="en-US" altLang="ja-JP" dirty="0" smtClean="0"/>
              <a:t>Original IR2 SRF is used in CMA-GSICS</a:t>
            </a:r>
          </a:p>
          <a:p>
            <a:pPr marL="452438" indent="-271463">
              <a:lnSpc>
                <a:spcPct val="130000"/>
              </a:lnSpc>
              <a:buFont typeface="Calibri" panose="020F0502020204030204" pitchFamily="34" charset="0"/>
              <a:buChar char="–"/>
            </a:pPr>
            <a:r>
              <a:rPr lang="en-US" altLang="ja-JP" dirty="0" smtClean="0"/>
              <a:t>JMA-GSICS and CMA-GSICS: </a:t>
            </a:r>
            <a:r>
              <a:rPr lang="en-US" altLang="ja-JP" dirty="0" smtClean="0">
                <a:solidFill>
                  <a:srgbClr val="0000FF"/>
                </a:solidFill>
              </a:rPr>
              <a:t>good agreement (0.1K) for </a:t>
            </a:r>
            <a:r>
              <a:rPr lang="en-US" altLang="ja-JP" dirty="0">
                <a:solidFill>
                  <a:srgbClr val="0000FF"/>
                </a:solidFill>
              </a:rPr>
              <a:t>IR1-IR3 </a:t>
            </a:r>
            <a:r>
              <a:rPr lang="en-US" altLang="ja-JP" dirty="0"/>
              <a:t>under the condition of  averaging during the 3-month period</a:t>
            </a:r>
          </a:p>
          <a:p>
            <a:pPr marL="452438" indent="-271463">
              <a:lnSpc>
                <a:spcPct val="130000"/>
              </a:lnSpc>
              <a:buFont typeface="Calibri" panose="020F0502020204030204" pitchFamily="34" charset="0"/>
              <a:buChar char="–"/>
            </a:pPr>
            <a:r>
              <a:rPr lang="en-US" altLang="ja-JP" dirty="0"/>
              <a:t>GSICS and </a:t>
            </a:r>
            <a:r>
              <a:rPr lang="en-US" altLang="ja-JP" dirty="0" err="1"/>
              <a:t>GeoCAVS</a:t>
            </a:r>
            <a:r>
              <a:rPr lang="en-US" altLang="ja-JP" dirty="0"/>
              <a:t>: </a:t>
            </a:r>
            <a:r>
              <a:rPr lang="en-US" altLang="ja-JP" dirty="0">
                <a:solidFill>
                  <a:srgbClr val="0000FF"/>
                </a:solidFill>
              </a:rPr>
              <a:t>general agreement </a:t>
            </a:r>
            <a:r>
              <a:rPr lang="en-US" altLang="ja-JP" dirty="0" smtClean="0">
                <a:solidFill>
                  <a:srgbClr val="0000FF"/>
                </a:solidFill>
              </a:rPr>
              <a:t>( 0.3 K</a:t>
            </a:r>
            <a:r>
              <a:rPr lang="en-US" altLang="ja-JP" dirty="0">
                <a:solidFill>
                  <a:srgbClr val="0000FF"/>
                </a:solidFill>
              </a:rPr>
              <a:t>) for </a:t>
            </a:r>
            <a:r>
              <a:rPr lang="en-US" altLang="ja-JP" dirty="0" smtClean="0">
                <a:solidFill>
                  <a:srgbClr val="0000FF"/>
                </a:solidFill>
              </a:rPr>
              <a:t>IR1 &amp; IR2</a:t>
            </a:r>
            <a:r>
              <a:rPr lang="en-US" altLang="ja-JP" dirty="0" smtClean="0"/>
              <a:t> </a:t>
            </a:r>
            <a:r>
              <a:rPr lang="en-US" altLang="ja-JP" dirty="0"/>
              <a:t>under the condition of  averaging during the 3-month period</a:t>
            </a:r>
          </a:p>
          <a:p>
            <a:pPr marL="452438" indent="-271463">
              <a:lnSpc>
                <a:spcPct val="130000"/>
              </a:lnSpc>
              <a:buFont typeface="Calibri" panose="020F0502020204030204" pitchFamily="34" charset="0"/>
              <a:buChar char="–"/>
            </a:pPr>
            <a:r>
              <a:rPr lang="en-US" altLang="ja-JP" dirty="0" smtClean="0"/>
              <a:t>GSICS Algorithm: negative bias in IR3 (&gt; 1 K) compared with </a:t>
            </a:r>
            <a:r>
              <a:rPr lang="en-US" altLang="ja-JP" dirty="0" err="1" smtClean="0"/>
              <a:t>GeoCAVS</a:t>
            </a:r>
            <a:endParaRPr lang="en-US" altLang="ja-JP" dirty="0" smtClean="0"/>
          </a:p>
          <a:p>
            <a:pPr marL="981075" lvl="1" indent="-342900">
              <a:lnSpc>
                <a:spcPct val="130000"/>
              </a:lnSpc>
              <a:buFont typeface="Wingdings" panose="05000000000000000000" pitchFamily="2" charset="2"/>
              <a:buChar char="ü"/>
            </a:pPr>
            <a:r>
              <a:rPr lang="en-US" altLang="ja-JP" dirty="0" smtClean="0"/>
              <a:t>Need for further investigation to find the root cause(s)</a:t>
            </a:r>
          </a:p>
          <a:p>
            <a:pPr marL="363538" lvl="1" indent="-363538">
              <a:lnSpc>
                <a:spcPct val="130000"/>
              </a:lnSpc>
              <a:spcBef>
                <a:spcPts val="1200"/>
              </a:spcBef>
              <a:buFont typeface="Arial" panose="020B0604020202020204" pitchFamily="34" charset="0"/>
              <a:buChar char="•"/>
            </a:pPr>
            <a:r>
              <a:rPr lang="en-US" altLang="ja-JP" sz="2000" dirty="0" smtClean="0"/>
              <a:t>Future tasks/collaborations: to be discussed in this meeting</a:t>
            </a:r>
          </a:p>
        </p:txBody>
      </p:sp>
      <p:sp>
        <p:nvSpPr>
          <p:cNvPr id="7" name="フッター プレースホルダー 5"/>
          <p:cNvSpPr>
            <a:spLocks noGrp="1"/>
          </p:cNvSpPr>
          <p:nvPr>
            <p:ph type="ftr" sz="quarter" idx="4294967295"/>
          </p:nvPr>
        </p:nvSpPr>
        <p:spPr>
          <a:xfrm>
            <a:off x="2627784" y="6316009"/>
            <a:ext cx="4216769" cy="365125"/>
          </a:xfrm>
          <a:prstGeom prst="rect">
            <a:avLst/>
          </a:prstGeom>
        </p:spPr>
        <p:txBody>
          <a:bodyPr/>
          <a:lstStyle/>
          <a:p>
            <a:r>
              <a:rPr kumimoji="1" lang="en-US" altLang="ja-JP" dirty="0" smtClean="0"/>
              <a:t>2019 GRWG/GDWG Annual Meeting, 4-8 March, </a:t>
            </a:r>
            <a:r>
              <a:rPr kumimoji="1" lang="en-US" altLang="ja-JP" dirty="0" err="1" smtClean="0"/>
              <a:t>Frascati</a:t>
            </a:r>
            <a:r>
              <a:rPr kumimoji="1" lang="en-US" altLang="ja-JP" dirty="0" smtClean="0"/>
              <a:t>, Italy</a:t>
            </a:r>
            <a:endParaRPr kumimoji="1" lang="ja-JP" altLang="en-US" dirty="0"/>
          </a:p>
        </p:txBody>
      </p:sp>
    </p:spTree>
    <p:extLst>
      <p:ext uri="{BB962C8B-B14F-4D97-AF65-F5344CB8AC3E}">
        <p14:creationId xmlns:p14="http://schemas.microsoft.com/office/powerpoint/2010/main" val="148181202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05435" y="2593340"/>
            <a:ext cx="8229600" cy="2374900"/>
          </a:xfrm>
        </p:spPr>
        <p:txBody>
          <a:bodyPr>
            <a:scene3d>
              <a:camera prst="orthographicFront"/>
              <a:lightRig rig="threePt" dir="t"/>
            </a:scene3d>
          </a:bodyPr>
          <a:lstStyle/>
          <a:p>
            <a:pPr marL="0" lvl="1" indent="0" algn="ctr">
              <a:buNone/>
            </a:pPr>
            <a:r>
              <a:rPr lang="zh-CN" altLang="en-US"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CMA</a:t>
            </a:r>
            <a:r>
              <a:rPr lang="en-US" altLang="zh-CN"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a:t>
            </a:r>
            <a:r>
              <a:rPr lang="zh-CN" altLang="en-US"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s support to G</a:t>
            </a:r>
            <a:r>
              <a:rPr lang="en-US" altLang="zh-CN"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D</a:t>
            </a:r>
            <a:r>
              <a:rPr lang="zh-CN" altLang="en-US"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WG Activities</a:t>
            </a:r>
          </a:p>
          <a:p>
            <a:pPr marL="0" lvl="1" indent="0" algn="ctr">
              <a:buNone/>
            </a:pPr>
            <a:endParaRPr lang="zh-CN" altLang="en-US"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00495" y="166904"/>
            <a:ext cx="5673013" cy="757989"/>
          </a:xfrm>
        </p:spPr>
        <p:txBody>
          <a:bodyPr anchor="ctr"/>
          <a:lstStyle/>
          <a:p>
            <a:pPr lvl="0"/>
            <a:r>
              <a:rPr lang="en-GB" sz="2400" dirty="0" smtClean="0"/>
              <a:t>CMA GPRC Website </a:t>
            </a:r>
            <a:r>
              <a:rPr lang="en-US" altLang="zh-CN" sz="2400" dirty="0" smtClean="0"/>
              <a:t>Operation</a:t>
            </a:r>
            <a:endParaRPr lang="en-GB" sz="1600" dirty="0"/>
          </a:p>
        </p:txBody>
      </p:sp>
      <p:sp>
        <p:nvSpPr>
          <p:cNvPr id="3" name="Content Placeholder 2"/>
          <p:cNvSpPr>
            <a:spLocks noGrp="1"/>
          </p:cNvSpPr>
          <p:nvPr>
            <p:ph idx="1"/>
          </p:nvPr>
        </p:nvSpPr>
        <p:spPr>
          <a:xfrm>
            <a:off x="270199" y="973693"/>
            <a:ext cx="8602824" cy="1505213"/>
          </a:xfrm>
        </p:spPr>
        <p:txBody>
          <a:bodyPr/>
          <a:lstStyle/>
          <a:p>
            <a:pPr lvl="0"/>
            <a:r>
              <a:rPr lang="en-US" sz="2000" dirty="0" smtClean="0"/>
              <a:t>Content: GPRC Information, CMA GSICS product sharing, Instrument Operation Status</a:t>
            </a:r>
            <a:endParaRPr lang="en-GB" sz="2000" dirty="0" smtClean="0"/>
          </a:p>
          <a:p>
            <a:pPr lvl="0"/>
            <a:r>
              <a:rPr lang="en-GB" sz="2000" dirty="0" smtClean="0"/>
              <a:t>CMA GRWG: Content provider</a:t>
            </a:r>
          </a:p>
          <a:p>
            <a:pPr lvl="0"/>
            <a:r>
              <a:rPr lang="en-GB" sz="2000" dirty="0" smtClean="0"/>
              <a:t>CMA GDWG: Website construction and maintain</a:t>
            </a:r>
          </a:p>
          <a:p>
            <a:pPr lvl="0"/>
            <a:r>
              <a:rPr lang="en-GB" sz="2000" dirty="0" smtClean="0"/>
              <a:t>Integrated into NSMC Web Portal, Servers operated by NSMC IT Dep.</a:t>
            </a:r>
          </a:p>
          <a:p>
            <a:pPr lvl="0"/>
            <a:endParaRPr lang="en-GB" sz="2000" i="1" dirty="0"/>
          </a:p>
          <a:p>
            <a:pPr marL="0" lvl="0" indent="0">
              <a:buNone/>
            </a:pPr>
            <a:endParaRPr lang="en-GB" sz="2000" dirty="0" smtClean="0"/>
          </a:p>
          <a:p>
            <a:pPr marL="0" indent="0">
              <a:buNone/>
            </a:pPr>
            <a:endParaRPr lang="en-GB" sz="2800" dirty="0"/>
          </a:p>
        </p:txBody>
      </p:sp>
      <p:sp>
        <p:nvSpPr>
          <p:cNvPr id="4" name="Slide Number Placeholder 3"/>
          <p:cNvSpPr>
            <a:spLocks noGrp="1"/>
          </p:cNvSpPr>
          <p:nvPr>
            <p:ph type="sldNum" sz="quarter" idx="10"/>
          </p:nvPr>
        </p:nvSpPr>
        <p:spPr>
          <a:xfrm>
            <a:off x="6629400" y="6400800"/>
            <a:ext cx="2133600" cy="323850"/>
          </a:xfrm>
        </p:spPr>
        <p:txBody>
          <a:bodyPr/>
          <a:lstStyle/>
          <a:p>
            <a:pPr>
              <a:defRPr/>
            </a:pPr>
            <a:fld id="{DA28AC38-E0E8-49D7-B2FE-71FD7C42C09E}" type="slidenum">
              <a:rPr lang="en-US" smtClean="0"/>
              <a:t>32</a:t>
            </a:fld>
            <a:endParaRPr lang="en-US"/>
          </a:p>
        </p:txBody>
      </p:sp>
      <p:pic>
        <p:nvPicPr>
          <p:cNvPr id="6" name="图片 5"/>
          <p:cNvPicPr>
            <a:picLocks noChangeAspect="1"/>
          </p:cNvPicPr>
          <p:nvPr/>
        </p:nvPicPr>
        <p:blipFill>
          <a:blip r:embed="rId3"/>
          <a:stretch>
            <a:fillRect/>
          </a:stretch>
        </p:blipFill>
        <p:spPr>
          <a:xfrm>
            <a:off x="312858" y="2951138"/>
            <a:ext cx="4101062" cy="3449662"/>
          </a:xfrm>
          <a:prstGeom prst="rect">
            <a:avLst/>
          </a:prstGeom>
        </p:spPr>
      </p:pic>
      <p:pic>
        <p:nvPicPr>
          <p:cNvPr id="7" name="图片 6"/>
          <p:cNvPicPr>
            <a:picLocks noChangeAspect="1"/>
          </p:cNvPicPr>
          <p:nvPr/>
        </p:nvPicPr>
        <p:blipFill>
          <a:blip r:embed="rId4"/>
          <a:stretch>
            <a:fillRect/>
          </a:stretch>
        </p:blipFill>
        <p:spPr>
          <a:xfrm>
            <a:off x="4485567" y="3177281"/>
            <a:ext cx="4406506" cy="3214552"/>
          </a:xfrm>
          <a:prstGeom prst="rect">
            <a:avLst/>
          </a:prstGeom>
          <a:ln>
            <a:solidFill>
              <a:schemeClr val="tx1"/>
            </a:solidFill>
          </a:ln>
          <a:effectLst>
            <a:glow rad="139700">
              <a:schemeClr val="accent4">
                <a:satMod val="175000"/>
                <a:alpha val="40000"/>
              </a:schemeClr>
            </a:glow>
          </a:effec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54165" y="222784"/>
            <a:ext cx="5673013" cy="757989"/>
          </a:xfrm>
        </p:spPr>
        <p:txBody>
          <a:bodyPr anchor="ctr"/>
          <a:lstStyle/>
          <a:p>
            <a:pPr lvl="0"/>
            <a:r>
              <a:rPr lang="en-GB" sz="2400" dirty="0"/>
              <a:t>Preservation of GSICS Products</a:t>
            </a:r>
          </a:p>
        </p:txBody>
      </p:sp>
      <p:sp>
        <p:nvSpPr>
          <p:cNvPr id="3" name="Content Placeholder 2"/>
          <p:cNvSpPr>
            <a:spLocks noGrp="1"/>
          </p:cNvSpPr>
          <p:nvPr>
            <p:ph idx="1"/>
          </p:nvPr>
        </p:nvSpPr>
        <p:spPr>
          <a:xfrm>
            <a:off x="289248" y="1133713"/>
            <a:ext cx="7940351" cy="1505213"/>
          </a:xfrm>
        </p:spPr>
        <p:txBody>
          <a:bodyPr/>
          <a:lstStyle/>
          <a:p>
            <a:r>
              <a:rPr lang="en-GB" altLang="ja-JP" sz="2000" dirty="0"/>
              <a:t>Preservation of GSICS Products, Re-Analysis Corrections (RAC) only was </a:t>
            </a:r>
            <a:r>
              <a:rPr lang="en-GB" altLang="ja-JP" sz="2000" dirty="0">
                <a:solidFill>
                  <a:srgbClr val="FF0000"/>
                </a:solidFill>
              </a:rPr>
              <a:t>GSICS EP endorsed </a:t>
            </a:r>
            <a:r>
              <a:rPr lang="en-GB" altLang="ja-JP" sz="2000" dirty="0"/>
              <a:t>and </a:t>
            </a:r>
            <a:r>
              <a:rPr lang="en-GB" altLang="ja-JP" sz="2000" dirty="0" smtClean="0"/>
              <a:t>preservation </a:t>
            </a:r>
            <a:r>
              <a:rPr lang="en-GB" altLang="ja-JP" sz="2000" dirty="0"/>
              <a:t>approaches were accepted</a:t>
            </a:r>
            <a:r>
              <a:rPr lang="en-GB" altLang="ja-JP" sz="2000" dirty="0" smtClean="0"/>
              <a:t>: </a:t>
            </a:r>
            <a:endParaRPr lang="en-GB" altLang="zh-CN" sz="1600" dirty="0">
              <a:solidFill>
                <a:schemeClr val="bg1">
                  <a:lumMod val="50000"/>
                </a:schemeClr>
              </a:solidFill>
            </a:endParaRPr>
          </a:p>
          <a:p>
            <a:pPr lvl="1"/>
            <a:r>
              <a:rPr lang="en-GB" altLang="zh-CN" sz="1600" dirty="0" smtClean="0"/>
              <a:t>Collaboration </a:t>
            </a:r>
            <a:r>
              <a:rPr lang="en-GB" altLang="zh-CN" sz="1600" dirty="0"/>
              <a:t>Servers are expected to </a:t>
            </a:r>
            <a:r>
              <a:rPr lang="en-GB" altLang="zh-CN" sz="1600" dirty="0">
                <a:solidFill>
                  <a:srgbClr val="FF3300"/>
                </a:solidFill>
              </a:rPr>
              <a:t>replicate all RAC products between themselves</a:t>
            </a:r>
            <a:endParaRPr lang="en-GB" sz="1600" dirty="0" smtClean="0">
              <a:solidFill>
                <a:srgbClr val="FF3300"/>
              </a:solidFill>
            </a:endParaRPr>
          </a:p>
          <a:p>
            <a:pPr lvl="0">
              <a:lnSpc>
                <a:spcPct val="150000"/>
              </a:lnSpc>
            </a:pPr>
            <a:r>
              <a:rPr lang="en-GB" sz="2000" dirty="0" smtClean="0"/>
              <a:t>CMA T</a:t>
            </a:r>
            <a:r>
              <a:rPr lang="en-US" altLang="zh-CN" sz="2000" dirty="0" smtClean="0"/>
              <a:t>ask 2018</a:t>
            </a:r>
            <a:r>
              <a:rPr lang="zh-CN" altLang="en-US" sz="2000" dirty="0" smtClean="0"/>
              <a:t>： </a:t>
            </a:r>
            <a:r>
              <a:rPr lang="en-US" altLang="zh-CN" sz="2000" dirty="0" smtClean="0"/>
              <a:t>Test EUMETSAT Sync Code</a:t>
            </a:r>
          </a:p>
          <a:p>
            <a:pPr lvl="1">
              <a:lnSpc>
                <a:spcPts val="2100"/>
              </a:lnSpc>
            </a:pPr>
            <a:r>
              <a:rPr lang="en-US" altLang="zh-CN" sz="1600" dirty="0" smtClean="0"/>
              <a:t>CMA replicate EUMETSAT RAC product successfully since 2017</a:t>
            </a:r>
          </a:p>
          <a:p>
            <a:pPr lvl="1">
              <a:lnSpc>
                <a:spcPts val="2100"/>
              </a:lnSpc>
            </a:pPr>
            <a:r>
              <a:rPr lang="en-US" sz="1600" dirty="0" smtClean="0"/>
              <a:t>2018 meeting: CMA solution and script are shared to the community</a:t>
            </a:r>
          </a:p>
          <a:p>
            <a:pPr lvl="1">
              <a:lnSpc>
                <a:spcPts val="2100"/>
              </a:lnSpc>
            </a:pPr>
            <a:r>
              <a:rPr lang="en-GB" altLang="zh-CN" sz="1600" dirty="0" smtClean="0"/>
              <a:t>EUM: Re-engineered </a:t>
            </a:r>
            <a:r>
              <a:rPr lang="en-US" altLang="zh-CN" sz="1600" dirty="0" smtClean="0"/>
              <a:t> </a:t>
            </a:r>
            <a:r>
              <a:rPr lang="en-US" altLang="zh-CN" sz="1600" dirty="0"/>
              <a:t>the CMA script for downloading all RAC </a:t>
            </a:r>
            <a:r>
              <a:rPr lang="en-US" altLang="zh-CN" sz="1600" dirty="0" err="1"/>
              <a:t>oper</a:t>
            </a:r>
            <a:r>
              <a:rPr lang="en-US" altLang="zh-CN" sz="1600" dirty="0"/>
              <a:t> products</a:t>
            </a:r>
            <a:r>
              <a:rPr lang="en-US" altLang="zh-CN" sz="1600" dirty="0" smtClean="0"/>
              <a:t>.</a:t>
            </a:r>
          </a:p>
          <a:p>
            <a:pPr lvl="1">
              <a:lnSpc>
                <a:spcPts val="2100"/>
              </a:lnSpc>
            </a:pPr>
            <a:r>
              <a:rPr lang="en-US" altLang="zh-CN" sz="1600" dirty="0" smtClean="0"/>
              <a:t>CMA GDWG test EUM code (2 versions)</a:t>
            </a:r>
          </a:p>
          <a:p>
            <a:pPr lvl="1">
              <a:lnSpc>
                <a:spcPts val="2100"/>
              </a:lnSpc>
            </a:pPr>
            <a:r>
              <a:rPr lang="en-US" altLang="zh-CN" sz="1600" dirty="0" smtClean="0"/>
              <a:t>Conclusion:</a:t>
            </a:r>
            <a:endParaRPr lang="en-US" sz="1600" dirty="0" smtClean="0"/>
          </a:p>
          <a:p>
            <a:pPr lvl="2">
              <a:lnSpc>
                <a:spcPts val="2100"/>
              </a:lnSpc>
            </a:pPr>
            <a:r>
              <a:rPr lang="en-US" sz="1400" dirty="0"/>
              <a:t>EUMETSAT Sync code +XML configuration file is convenient to users, easy to learn ,deploy, and integrated in local application;</a:t>
            </a:r>
          </a:p>
          <a:p>
            <a:pPr lvl="2">
              <a:lnSpc>
                <a:spcPts val="2100"/>
              </a:lnSpc>
            </a:pPr>
            <a:r>
              <a:rPr lang="en-US" sz="1400" dirty="0"/>
              <a:t>CMA recommend for other GDWG members to use it in GPRC for sync RAC product;</a:t>
            </a:r>
          </a:p>
          <a:p>
            <a:pPr lvl="2">
              <a:lnSpc>
                <a:spcPts val="2100"/>
              </a:lnSpc>
            </a:pPr>
            <a:r>
              <a:rPr lang="en-US" sz="1400" dirty="0" smtClean="0"/>
              <a:t>Thanks </a:t>
            </a:r>
            <a:r>
              <a:rPr lang="en-US" sz="1400" dirty="0" err="1"/>
              <a:t>Peter.Miu</a:t>
            </a:r>
            <a:r>
              <a:rPr lang="en-US" sz="1400" dirty="0"/>
              <a:t> (EUMETSAT)’s contribution on Sync code development.</a:t>
            </a:r>
          </a:p>
          <a:p>
            <a:pPr lvl="1"/>
            <a:endParaRPr lang="en-US" sz="1800" dirty="0" smtClean="0"/>
          </a:p>
          <a:p>
            <a:pPr lvl="1"/>
            <a:endParaRPr lang="en-GB" dirty="0" smtClean="0"/>
          </a:p>
          <a:p>
            <a:pPr marL="0" indent="0">
              <a:buNone/>
            </a:pPr>
            <a:endParaRPr lang="en-GB" sz="2800" dirty="0"/>
          </a:p>
        </p:txBody>
      </p:sp>
      <p:sp>
        <p:nvSpPr>
          <p:cNvPr id="4" name="Slide Number Placeholder 3"/>
          <p:cNvSpPr>
            <a:spLocks noGrp="1"/>
          </p:cNvSpPr>
          <p:nvPr>
            <p:ph type="sldNum" sz="quarter" idx="10"/>
          </p:nvPr>
        </p:nvSpPr>
        <p:spPr>
          <a:xfrm>
            <a:off x="6629400" y="6400800"/>
            <a:ext cx="2133600" cy="323850"/>
          </a:xfrm>
        </p:spPr>
        <p:txBody>
          <a:bodyPr/>
          <a:lstStyle/>
          <a:p>
            <a:pPr>
              <a:defRPr/>
            </a:pPr>
            <a:fld id="{DA28AC38-E0E8-49D7-B2FE-71FD7C42C09E}" type="slidenum">
              <a:rPr lang="en-US" smtClean="0"/>
              <a:t>33</a:t>
            </a:fld>
            <a:endParaRPr 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vert="horz" rtlCol="0" anchor="ctr">
            <a:normAutofit/>
          </a:bodyPr>
          <a:lstStyle/>
          <a:p>
            <a:pPr lvl="0" algn="ctr"/>
            <a:r>
              <a:rPr lang="en-GB" sz="2400" dirty="0" smtClean="0">
                <a:sym typeface="+mn-ea"/>
              </a:rPr>
              <a:t>Suggestion to GSICS/GDWG</a:t>
            </a:r>
          </a:p>
        </p:txBody>
      </p:sp>
      <p:sp>
        <p:nvSpPr>
          <p:cNvPr id="3" name="内容占位符 2"/>
          <p:cNvSpPr>
            <a:spLocks noGrp="1"/>
          </p:cNvSpPr>
          <p:nvPr>
            <p:ph idx="1"/>
          </p:nvPr>
        </p:nvSpPr>
        <p:spPr>
          <a:xfrm>
            <a:off x="257175" y="1753235"/>
            <a:ext cx="8229600" cy="4638040"/>
          </a:xfrm>
        </p:spPr>
        <p:txBody>
          <a:bodyPr/>
          <a:lstStyle/>
          <a:p>
            <a:r>
              <a:rPr lang="en-US" sz="2000">
                <a:solidFill>
                  <a:schemeClr val="tx2"/>
                </a:solidFill>
              </a:rPr>
              <a:t>Building the public platform for predicting SNO cross-points or </a:t>
            </a:r>
            <a:r>
              <a:rPr lang="en-US" altLang="zh-CN" sz="2000">
                <a:solidFill>
                  <a:schemeClr val="tx2"/>
                </a:solidFill>
                <a:sym typeface="+mn-ea"/>
              </a:rPr>
              <a:t>PICS </a:t>
            </a:r>
            <a:r>
              <a:rPr lang="en-US" sz="2000">
                <a:solidFill>
                  <a:schemeClr val="tx2"/>
                </a:solidFill>
              </a:rPr>
              <a:t>targets. The </a:t>
            </a:r>
            <a:r>
              <a:rPr lang="en-US" sz="2000">
                <a:solidFill>
                  <a:schemeClr val="tx2"/>
                </a:solidFill>
                <a:sym typeface="+mn-ea"/>
              </a:rPr>
              <a:t>public platform will not only be available for GSICS member but also for public research user.</a:t>
            </a:r>
            <a:endParaRPr lang="zh-CN" altLang="en-US" sz="2000">
              <a:solidFill>
                <a:schemeClr val="tx2"/>
              </a:solidFill>
            </a:endParaRPr>
          </a:p>
          <a:p>
            <a:pPr lvl="1"/>
            <a:r>
              <a:rPr lang="en-US" altLang="zh-CN" sz="1800">
                <a:solidFill>
                  <a:schemeClr val="tx2"/>
                </a:solidFill>
              </a:rPr>
              <a:t>CMA could provide prediction -tool or platform.</a:t>
            </a:r>
          </a:p>
          <a:p>
            <a:pPr lvl="1"/>
            <a:r>
              <a:rPr lang="en-US" altLang="zh-CN" sz="1800">
                <a:solidFill>
                  <a:schemeClr val="tx2"/>
                </a:solidFill>
              </a:rPr>
              <a:t>Some demo, including the  PICS/</a:t>
            </a:r>
            <a:r>
              <a:rPr lang="en-US" altLang="zh-CN" sz="1800">
                <a:solidFill>
                  <a:schemeClr val="tx2"/>
                </a:solidFill>
                <a:sym typeface="+mn-ea"/>
              </a:rPr>
              <a:t>SNO Prediction Timetable, L1 filename and PICS extraction data, </a:t>
            </a:r>
            <a:r>
              <a:rPr lang="en-US" altLang="zh-CN" sz="1800">
                <a:solidFill>
                  <a:schemeClr val="tx2"/>
                </a:solidFill>
              </a:rPr>
              <a:t>are available on CMA </a:t>
            </a:r>
            <a:r>
              <a:rPr lang="en-US" altLang="zh-CN" sz="1800" dirty="0" smtClean="0">
                <a:solidFill>
                  <a:schemeClr val="tx2"/>
                </a:solidFill>
                <a:sym typeface="+mn-ea"/>
              </a:rPr>
              <a:t>GSICS THREDDS sever.</a:t>
            </a:r>
            <a:r>
              <a:rPr lang="en-US" altLang="zh-CN" sz="1800">
                <a:solidFill>
                  <a:schemeClr val="tx2"/>
                </a:solidFill>
              </a:rPr>
              <a:t> </a:t>
            </a:r>
          </a:p>
          <a:p>
            <a:pPr lvl="1"/>
            <a:endParaRPr lang="en-US" altLang="zh-CN" sz="1800">
              <a:solidFill>
                <a:schemeClr val="tx2"/>
              </a:solidFill>
            </a:endParaRPr>
          </a:p>
          <a:p>
            <a:pPr lvl="0"/>
            <a:r>
              <a:rPr lang="en-US" altLang="zh-CN" sz="2000">
                <a:solidFill>
                  <a:schemeClr val="tx2"/>
                </a:solidFill>
              </a:rPr>
              <a:t>PICS </a:t>
            </a:r>
            <a:r>
              <a:rPr lang="en-US" altLang="zh-CN" sz="2000">
                <a:solidFill>
                  <a:schemeClr val="tx2"/>
                </a:solidFill>
                <a:sym typeface="+mn-ea"/>
              </a:rPr>
              <a:t>extraction data exchange on GSICS THREDDS for</a:t>
            </a:r>
            <a:r>
              <a:rPr lang="en-US" altLang="zh-CN" sz="2000" dirty="0" smtClean="0">
                <a:solidFill>
                  <a:schemeClr val="tx2"/>
                </a:solidFill>
                <a:sym typeface="+mn-ea"/>
              </a:rPr>
              <a:t> cutting data volume and transfer time.</a:t>
            </a:r>
          </a:p>
          <a:p>
            <a:pPr lvl="1"/>
            <a:r>
              <a:rPr lang="en-US" altLang="zh-CN" sz="1800" dirty="0" smtClean="0">
                <a:solidFill>
                  <a:schemeClr val="tx2"/>
                </a:solidFill>
                <a:sym typeface="+mn-ea"/>
              </a:rPr>
              <a:t>~8000MB(before </a:t>
            </a:r>
            <a:r>
              <a:rPr lang="en-US" altLang="zh-CN" sz="1800">
                <a:solidFill>
                  <a:schemeClr val="tx2"/>
                </a:solidFill>
                <a:sym typeface="+mn-ea"/>
              </a:rPr>
              <a:t>PICS extraction</a:t>
            </a:r>
            <a:r>
              <a:rPr lang="en-US" altLang="zh-CN" sz="1800" dirty="0" smtClean="0">
                <a:solidFill>
                  <a:schemeClr val="tx2"/>
                </a:solidFill>
                <a:sym typeface="+mn-ea"/>
              </a:rPr>
              <a:t>) VS ~200MB(after </a:t>
            </a:r>
            <a:r>
              <a:rPr lang="en-US" altLang="zh-CN" sz="1800">
                <a:solidFill>
                  <a:schemeClr val="tx2"/>
                </a:solidFill>
                <a:sym typeface="+mn-ea"/>
              </a:rPr>
              <a:t>PICS extraction</a:t>
            </a:r>
            <a:r>
              <a:rPr lang="en-US" altLang="zh-CN" sz="1800" dirty="0" smtClean="0">
                <a:solidFill>
                  <a:schemeClr val="tx2"/>
                </a:solidFill>
                <a:sym typeface="+mn-ea"/>
              </a:rPr>
              <a:t>) per day</a:t>
            </a:r>
          </a:p>
        </p:txBody>
      </p:sp>
      <p:sp>
        <p:nvSpPr>
          <p:cNvPr id="4" name="文本框 3"/>
          <p:cNvSpPr txBox="1"/>
          <p:nvPr/>
        </p:nvSpPr>
        <p:spPr>
          <a:xfrm>
            <a:off x="187960" y="957580"/>
            <a:ext cx="8647430" cy="460375"/>
          </a:xfrm>
          <a:prstGeom prst="rect">
            <a:avLst/>
          </a:prstGeom>
          <a:noFill/>
        </p:spPr>
        <p:txBody>
          <a:bodyPr wrap="none" rtlCol="0" anchor="t">
            <a:spAutoFit/>
            <a:scene3d>
              <a:camera prst="orthographicFront"/>
              <a:lightRig rig="threePt" dir="t"/>
            </a:scene3d>
          </a:bodyPr>
          <a:lstStyle/>
          <a:p>
            <a:pPr defTabSz="914400"/>
            <a:r>
              <a:rPr lang="en-US" altLang="zh-CN" sz="2400" b="1" dirty="0" smtClean="0">
                <a:solidFill>
                  <a:srgbClr val="7030A0"/>
                </a:solidFill>
                <a:effectLst>
                  <a:outerShdw blurRad="38100" dist="19050" dir="2700000" algn="tl" rotWithShape="0">
                    <a:schemeClr val="dk1">
                      <a:alpha val="40000"/>
                    </a:schemeClr>
                  </a:outerShdw>
                </a:effectLst>
                <a:sym typeface="+mn-ea"/>
              </a:rPr>
              <a:t>PICS/SNO data extraction function and data dissemination</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52105" y="876175"/>
            <a:ext cx="8581050" cy="5756400"/>
          </a:xfrm>
        </p:spPr>
        <p:txBody>
          <a:bodyPr>
            <a:normAutofit lnSpcReduction="10000"/>
          </a:bodyPr>
          <a:lstStyle/>
          <a:p>
            <a:pPr>
              <a:lnSpc>
                <a:spcPct val="120000"/>
              </a:lnSpc>
            </a:pPr>
            <a:r>
              <a:rPr lang="en-US" altLang="zh-CN" sz="2200" dirty="0"/>
              <a:t>GRWG (9 Reports)</a:t>
            </a:r>
          </a:p>
          <a:p>
            <a:pPr lvl="1">
              <a:lnSpc>
                <a:spcPct val="120000"/>
              </a:lnSpc>
            </a:pPr>
            <a:r>
              <a:rPr lang="en-US" altLang="zh-CN" sz="1700" dirty="0"/>
              <a:t>VIS/NIR Sub-Group </a:t>
            </a:r>
            <a:r>
              <a:rPr lang="en-GB" altLang="zh-CN" sz="1700" dirty="0"/>
              <a:t>(Day-3)</a:t>
            </a:r>
          </a:p>
          <a:p>
            <a:pPr lvl="2">
              <a:lnSpc>
                <a:spcPct val="120000"/>
              </a:lnSpc>
            </a:pPr>
            <a:r>
              <a:rPr lang="en-US" altLang="zh-CN" sz="1700" dirty="0"/>
              <a:t>Update on Lunar Measurements in China [</a:t>
            </a:r>
            <a:r>
              <a:rPr lang="en-US" altLang="zh-CN" sz="1700" dirty="0">
                <a:solidFill>
                  <a:srgbClr val="0000FF"/>
                </a:solidFill>
              </a:rPr>
              <a:t>4d</a:t>
            </a:r>
            <a:r>
              <a:rPr lang="en-US" altLang="zh-CN" sz="1700" dirty="0"/>
              <a:t>]</a:t>
            </a:r>
          </a:p>
          <a:p>
            <a:pPr lvl="1">
              <a:lnSpc>
                <a:spcPct val="120000"/>
              </a:lnSpc>
            </a:pPr>
            <a:r>
              <a:rPr lang="en-US" altLang="zh-CN" sz="1700" dirty="0"/>
              <a:t>MW Sub-Group </a:t>
            </a:r>
            <a:r>
              <a:rPr lang="en-GB" altLang="zh-CN" sz="1700" dirty="0"/>
              <a:t>(Day-3)</a:t>
            </a:r>
            <a:endParaRPr lang="en-US" altLang="zh-CN" sz="1700" dirty="0"/>
          </a:p>
          <a:p>
            <a:pPr lvl="2">
              <a:lnSpc>
                <a:spcPct val="120000"/>
              </a:lnSpc>
            </a:pPr>
            <a:r>
              <a:rPr lang="en-US" altLang="zh-CN" sz="1700" dirty="0"/>
              <a:t>FY-3 MWRI - Calibration and time series record [</a:t>
            </a:r>
            <a:r>
              <a:rPr lang="en-US" altLang="zh-CN" sz="1700" dirty="0">
                <a:solidFill>
                  <a:srgbClr val="0000FF"/>
                </a:solidFill>
              </a:rPr>
              <a:t>5j</a:t>
            </a:r>
            <a:r>
              <a:rPr lang="en-US" altLang="zh-CN" sz="1700" dirty="0"/>
              <a:t>], </a:t>
            </a:r>
            <a:endParaRPr lang="en-US" altLang="zh-CN" sz="1700" dirty="0" smtClean="0"/>
          </a:p>
          <a:p>
            <a:pPr lvl="2">
              <a:lnSpc>
                <a:spcPct val="120000"/>
              </a:lnSpc>
            </a:pPr>
            <a:r>
              <a:rPr lang="en-US" altLang="zh-CN" sz="1700" dirty="0" smtClean="0"/>
              <a:t>WIGOS</a:t>
            </a:r>
            <a:r>
              <a:rPr lang="en-US" altLang="zh-CN" sz="1700" dirty="0"/>
              <a:t>: Strawman outline draft of a plan to develop inter-calibration products for microwave imagers [</a:t>
            </a:r>
            <a:r>
              <a:rPr lang="en-US" altLang="zh-CN" sz="1700" dirty="0">
                <a:solidFill>
                  <a:srgbClr val="0000FF"/>
                </a:solidFill>
              </a:rPr>
              <a:t>5w</a:t>
            </a:r>
            <a:r>
              <a:rPr lang="en-US" altLang="zh-CN" sz="1700" dirty="0"/>
              <a:t>]</a:t>
            </a:r>
          </a:p>
          <a:p>
            <a:pPr lvl="1">
              <a:lnSpc>
                <a:spcPct val="120000"/>
              </a:lnSpc>
            </a:pPr>
            <a:r>
              <a:rPr lang="en-US" altLang="zh-CN" sz="1700" dirty="0"/>
              <a:t>IR Sub-Group </a:t>
            </a:r>
            <a:r>
              <a:rPr lang="en-GB" altLang="zh-CN" sz="1700" dirty="0"/>
              <a:t>(Day-4)</a:t>
            </a:r>
            <a:endParaRPr lang="en-US" altLang="zh-CN" sz="1700" dirty="0"/>
          </a:p>
          <a:p>
            <a:pPr lvl="2">
              <a:lnSpc>
                <a:spcPct val="120000"/>
              </a:lnSpc>
            </a:pPr>
            <a:r>
              <a:rPr lang="en-US" altLang="zh-CN" sz="1700" dirty="0"/>
              <a:t>FY-3D HIRAS measurement validation and monitoring [</a:t>
            </a:r>
            <a:r>
              <a:rPr lang="en-US" altLang="zh-CN" sz="1700" dirty="0">
                <a:solidFill>
                  <a:srgbClr val="0000FF"/>
                </a:solidFill>
              </a:rPr>
              <a:t>7c</a:t>
            </a:r>
            <a:r>
              <a:rPr lang="en-US" altLang="zh-CN" sz="1700" dirty="0"/>
              <a:t>], </a:t>
            </a:r>
            <a:endParaRPr lang="en-US" altLang="zh-CN" sz="1700" dirty="0" smtClean="0"/>
          </a:p>
          <a:p>
            <a:pPr lvl="2">
              <a:lnSpc>
                <a:spcPct val="120000"/>
              </a:lnSpc>
            </a:pPr>
            <a:r>
              <a:rPr lang="en-US" altLang="zh-CN" sz="1700" dirty="0" smtClean="0"/>
              <a:t>First </a:t>
            </a:r>
            <a:r>
              <a:rPr lang="en-US" altLang="zh-CN" sz="1700" dirty="0"/>
              <a:t>Geostationary Infrared Hyper-spectral Measurements: In-orbit Validation Method for Radiometric Accuracy and its Preliminary Results [</a:t>
            </a:r>
            <a:r>
              <a:rPr lang="en-US" altLang="zh-CN" sz="1700" dirty="0">
                <a:solidFill>
                  <a:srgbClr val="0000FF"/>
                </a:solidFill>
              </a:rPr>
              <a:t>7e</a:t>
            </a:r>
            <a:r>
              <a:rPr lang="en-US" altLang="zh-CN" sz="1700" dirty="0"/>
              <a:t>], </a:t>
            </a:r>
            <a:endParaRPr lang="en-US" altLang="zh-CN" sz="1700" dirty="0" smtClean="0"/>
          </a:p>
          <a:p>
            <a:pPr lvl="2">
              <a:lnSpc>
                <a:spcPct val="120000"/>
              </a:lnSpc>
            </a:pPr>
            <a:r>
              <a:rPr lang="en-US" altLang="zh-CN" sz="1700" dirty="0" smtClean="0"/>
              <a:t>Mutual </a:t>
            </a:r>
            <a:r>
              <a:rPr lang="en-US" altLang="zh-CN" sz="1700" dirty="0"/>
              <a:t>Evaluation between the imager and hyperspectral sounder at the same platform FY-3D and FY-4A [</a:t>
            </a:r>
            <a:r>
              <a:rPr lang="en-US" altLang="zh-CN" sz="1700" dirty="0">
                <a:solidFill>
                  <a:srgbClr val="0000FF"/>
                </a:solidFill>
              </a:rPr>
              <a:t>7h</a:t>
            </a:r>
            <a:r>
              <a:rPr lang="en-US" altLang="zh-CN" sz="1700" dirty="0" smtClean="0"/>
              <a:t>],</a:t>
            </a:r>
          </a:p>
          <a:p>
            <a:pPr lvl="2">
              <a:lnSpc>
                <a:spcPct val="120000"/>
              </a:lnSpc>
            </a:pPr>
            <a:r>
              <a:rPr lang="en-US" altLang="zh-CN" sz="1700" dirty="0" smtClean="0"/>
              <a:t> </a:t>
            </a:r>
            <a:r>
              <a:rPr lang="en-US" altLang="zh-CN" sz="1700" dirty="0"/>
              <a:t>IR inter-calibration update in CMA including GEO-LEO and LEO-LEO [</a:t>
            </a:r>
            <a:r>
              <a:rPr lang="en-US" altLang="zh-CN" sz="1700" dirty="0">
                <a:solidFill>
                  <a:srgbClr val="0000FF"/>
                </a:solidFill>
              </a:rPr>
              <a:t>7l</a:t>
            </a:r>
            <a:r>
              <a:rPr lang="en-US" altLang="zh-CN" sz="1700" dirty="0"/>
              <a:t>], </a:t>
            </a:r>
            <a:endParaRPr lang="en-US" altLang="zh-CN" sz="1700" dirty="0" smtClean="0"/>
          </a:p>
          <a:p>
            <a:pPr lvl="2">
              <a:lnSpc>
                <a:spcPct val="120000"/>
              </a:lnSpc>
            </a:pPr>
            <a:r>
              <a:rPr lang="en-US" altLang="zh-CN" sz="1700" dirty="0" smtClean="0"/>
              <a:t>SBAF </a:t>
            </a:r>
            <a:r>
              <a:rPr lang="en-US" altLang="zh-CN" sz="1700" dirty="0"/>
              <a:t>requirements for GEO-GEO </a:t>
            </a:r>
            <a:r>
              <a:rPr lang="en-US" altLang="zh-CN" sz="1700" dirty="0" smtClean="0"/>
              <a:t>comparisons </a:t>
            </a:r>
            <a:r>
              <a:rPr lang="en-US" altLang="zh-CN" sz="1700" dirty="0"/>
              <a:t>[</a:t>
            </a:r>
            <a:r>
              <a:rPr lang="en-US" altLang="zh-CN" sz="1700" dirty="0">
                <a:solidFill>
                  <a:srgbClr val="0000FF"/>
                </a:solidFill>
              </a:rPr>
              <a:t>7o</a:t>
            </a:r>
            <a:r>
              <a:rPr lang="en-US" altLang="zh-CN" sz="1700" dirty="0"/>
              <a:t>], </a:t>
            </a:r>
            <a:endParaRPr lang="en-US" altLang="zh-CN" sz="1700" dirty="0" smtClean="0"/>
          </a:p>
          <a:p>
            <a:pPr lvl="2">
              <a:lnSpc>
                <a:spcPct val="120000"/>
              </a:lnSpc>
            </a:pPr>
            <a:r>
              <a:rPr lang="en-US" altLang="zh-CN" sz="1700" dirty="0" smtClean="0"/>
              <a:t>Application </a:t>
            </a:r>
            <a:r>
              <a:rPr lang="en-US" altLang="zh-CN" sz="1700" dirty="0"/>
              <a:t>and evaluation of New NOAA gap filling for CMA IR hyperspectral instruments [</a:t>
            </a:r>
            <a:r>
              <a:rPr lang="en-US" altLang="zh-CN" sz="1700" dirty="0">
                <a:solidFill>
                  <a:srgbClr val="0000FF"/>
                </a:solidFill>
              </a:rPr>
              <a:t>7t</a:t>
            </a:r>
            <a:r>
              <a:rPr lang="en-US" altLang="zh-CN" sz="1700" dirty="0"/>
              <a:t>]</a:t>
            </a:r>
          </a:p>
          <a:p>
            <a:pPr lvl="1">
              <a:lnSpc>
                <a:spcPct val="120000"/>
              </a:lnSpc>
            </a:pPr>
            <a:endParaRPr lang="en-US" altLang="zh-CN" sz="1900" dirty="0"/>
          </a:p>
          <a:p>
            <a:pPr>
              <a:lnSpc>
                <a:spcPct val="120000"/>
              </a:lnSpc>
            </a:pPr>
            <a:endParaRPr lang="en-US" altLang="zh-CN" sz="2200" dirty="0"/>
          </a:p>
          <a:p>
            <a:pPr>
              <a:lnSpc>
                <a:spcPct val="120000"/>
              </a:lnSpc>
            </a:pPr>
            <a:endParaRPr lang="en-US" altLang="zh-CN" sz="2200" dirty="0"/>
          </a:p>
          <a:p>
            <a:pPr>
              <a:lnSpc>
                <a:spcPct val="120000"/>
              </a:lnSpc>
            </a:pPr>
            <a:endParaRPr lang="en-US" altLang="zh-CN" sz="2200" dirty="0"/>
          </a:p>
        </p:txBody>
      </p:sp>
      <p:sp>
        <p:nvSpPr>
          <p:cNvPr id="4" name="Title 1"/>
          <p:cNvSpPr>
            <a:spLocks noGrp="1"/>
          </p:cNvSpPr>
          <p:nvPr>
            <p:ph type="title"/>
          </p:nvPr>
        </p:nvSpPr>
        <p:spPr>
          <a:xfrm>
            <a:off x="1910080" y="245745"/>
            <a:ext cx="6390640" cy="630555"/>
          </a:xfrm>
        </p:spPr>
        <p:txBody>
          <a:bodyPr/>
          <a:lstStyle/>
          <a:p>
            <a:pPr lvl="0"/>
            <a:r>
              <a:rPr lang="en-GB" sz="2800" b="1" dirty="0"/>
              <a:t>Agenda items reported by CMA</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77200" y="1101600"/>
            <a:ext cx="8866800" cy="5756400"/>
          </a:xfrm>
        </p:spPr>
        <p:txBody>
          <a:bodyPr>
            <a:normAutofit/>
          </a:bodyPr>
          <a:lstStyle/>
          <a:p>
            <a:pPr lvl="0">
              <a:lnSpc>
                <a:spcPct val="130000"/>
              </a:lnSpc>
            </a:pPr>
            <a:r>
              <a:rPr lang="en-GB" altLang="ja-JP" sz="2200" dirty="0"/>
              <a:t>GDWG</a:t>
            </a:r>
            <a:r>
              <a:rPr lang="en-US" altLang="zh-CN" sz="2200" dirty="0">
                <a:sym typeface="+mn-ea"/>
              </a:rPr>
              <a:t> (4 Reports)</a:t>
            </a:r>
            <a:endParaRPr lang="en-GB" altLang="ja-JP" sz="2200" dirty="0"/>
          </a:p>
          <a:p>
            <a:pPr lvl="1">
              <a:lnSpc>
                <a:spcPct val="120000"/>
              </a:lnSpc>
            </a:pPr>
            <a:r>
              <a:rPr lang="en-US" altLang="zh-CN" sz="1700" dirty="0"/>
              <a:t>FY historical Big Data Reprocessing system establishment and sharing [</a:t>
            </a:r>
            <a:r>
              <a:rPr lang="en-US" altLang="zh-CN" sz="1700" dirty="0">
                <a:solidFill>
                  <a:srgbClr val="0000FF"/>
                </a:solidFill>
              </a:rPr>
              <a:t>6k</a:t>
            </a:r>
            <a:r>
              <a:rPr lang="en-US" altLang="zh-CN" sz="1700" dirty="0"/>
              <a:t>, Day-3]</a:t>
            </a:r>
          </a:p>
          <a:p>
            <a:pPr lvl="1">
              <a:lnSpc>
                <a:spcPct val="120000"/>
              </a:lnSpc>
            </a:pPr>
            <a:r>
              <a:rPr lang="en-US" altLang="zh-CN" sz="1700" dirty="0"/>
              <a:t>Updates on GSICS Collaboration Servers [</a:t>
            </a:r>
            <a:r>
              <a:rPr lang="en-US" altLang="zh-CN" sz="1700" dirty="0">
                <a:solidFill>
                  <a:srgbClr val="0000FF"/>
                </a:solidFill>
              </a:rPr>
              <a:t>9c</a:t>
            </a:r>
            <a:r>
              <a:rPr lang="en-US" altLang="zh-CN" sz="1700" dirty="0"/>
              <a:t>, Day-4]</a:t>
            </a:r>
          </a:p>
          <a:p>
            <a:pPr lvl="1">
              <a:lnSpc>
                <a:spcPct val="120000"/>
              </a:lnSpc>
            </a:pPr>
            <a:r>
              <a:rPr lang="en-US" altLang="zh-CN" sz="1700" dirty="0"/>
              <a:t>PICS/SNO data extraction function [</a:t>
            </a:r>
            <a:r>
              <a:rPr lang="en-US" altLang="zh-CN" sz="1700" dirty="0">
                <a:solidFill>
                  <a:srgbClr val="0000FF"/>
                </a:solidFill>
              </a:rPr>
              <a:t>9e</a:t>
            </a:r>
            <a:r>
              <a:rPr lang="en-US" altLang="zh-CN" sz="1700" dirty="0"/>
              <a:t>, Day-4]</a:t>
            </a:r>
          </a:p>
          <a:p>
            <a:pPr lvl="1">
              <a:lnSpc>
                <a:spcPct val="120000"/>
              </a:lnSpc>
            </a:pPr>
            <a:r>
              <a:rPr lang="en-US" altLang="zh-CN" sz="1700" dirty="0"/>
              <a:t>Data Dissemination [</a:t>
            </a:r>
            <a:r>
              <a:rPr lang="en-US" altLang="zh-CN" sz="1700" dirty="0">
                <a:solidFill>
                  <a:srgbClr val="0000FF"/>
                </a:solidFill>
              </a:rPr>
              <a:t>9f</a:t>
            </a:r>
            <a:r>
              <a:rPr lang="en-US" altLang="zh-CN" sz="1700" dirty="0"/>
              <a:t>, Day-4]</a:t>
            </a:r>
          </a:p>
          <a:p>
            <a:pPr>
              <a:lnSpc>
                <a:spcPct val="120000"/>
              </a:lnSpc>
            </a:pPr>
            <a:endParaRPr lang="en-US" altLang="zh-CN" sz="1700" dirty="0"/>
          </a:p>
          <a:p>
            <a:pPr>
              <a:lnSpc>
                <a:spcPct val="120000"/>
              </a:lnSpc>
            </a:pPr>
            <a:endParaRPr lang="en-US" altLang="zh-CN" sz="2200" dirty="0"/>
          </a:p>
          <a:p>
            <a:pPr>
              <a:lnSpc>
                <a:spcPct val="120000"/>
              </a:lnSpc>
            </a:pPr>
            <a:endParaRPr lang="en-US" altLang="zh-CN" sz="2200" dirty="0"/>
          </a:p>
          <a:p>
            <a:pPr>
              <a:lnSpc>
                <a:spcPct val="120000"/>
              </a:lnSpc>
            </a:pPr>
            <a:endParaRPr lang="en-US" altLang="zh-CN" sz="2200" dirty="0"/>
          </a:p>
          <a:p>
            <a:pPr>
              <a:lnSpc>
                <a:spcPct val="120000"/>
              </a:lnSpc>
            </a:pPr>
            <a:endParaRPr lang="en-US" altLang="zh-CN" sz="2200" dirty="0"/>
          </a:p>
        </p:txBody>
      </p:sp>
      <p:sp>
        <p:nvSpPr>
          <p:cNvPr id="5" name="Title 1"/>
          <p:cNvSpPr>
            <a:spLocks noGrp="1"/>
          </p:cNvSpPr>
          <p:nvPr>
            <p:ph type="title"/>
          </p:nvPr>
        </p:nvSpPr>
        <p:spPr>
          <a:xfrm>
            <a:off x="1910080" y="245745"/>
            <a:ext cx="6390640" cy="630555"/>
          </a:xfrm>
        </p:spPr>
        <p:txBody>
          <a:bodyPr/>
          <a:lstStyle/>
          <a:p>
            <a:pPr lvl="0"/>
            <a:r>
              <a:rPr lang="en-GB" sz="2800" b="1" dirty="0"/>
              <a:t>Agenda items reported by CMA</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Number Placeholder 3"/>
          <p:cNvSpPr>
            <a:spLocks noGrp="1"/>
          </p:cNvSpPr>
          <p:nvPr>
            <p:ph type="sldNum" sz="quarter" idx="10"/>
          </p:nvPr>
        </p:nvSpPr>
        <p:spPr>
          <a:xfrm>
            <a:off x="6629400" y="6400800"/>
            <a:ext cx="2133600" cy="323850"/>
          </a:xfrm>
          <a:noFill/>
        </p:spPr>
        <p:txBody>
          <a:bodyPr/>
          <a:lstStyle/>
          <a:p>
            <a:fld id="{0BB25FD9-27DC-4523-A484-31120BF8BAAC}" type="slidenum">
              <a:rPr lang="en-US" smtClean="0"/>
              <a:t>37</a:t>
            </a:fld>
            <a:endParaRPr lang="en-US"/>
          </a:p>
        </p:txBody>
      </p:sp>
      <p:sp>
        <p:nvSpPr>
          <p:cNvPr id="6147" name="Rectangle 2"/>
          <p:cNvSpPr>
            <a:spLocks noGrp="1" noChangeArrowheads="1"/>
          </p:cNvSpPr>
          <p:nvPr>
            <p:ph type="title"/>
          </p:nvPr>
        </p:nvSpPr>
        <p:spPr bwMode="auto">
          <a:xfrm>
            <a:off x="1518402" y="2879725"/>
            <a:ext cx="5962261" cy="549275"/>
          </a:xfrm>
          <a:noFill/>
          <a:ln>
            <a:miter lim="800000"/>
          </a:ln>
        </p:spPr>
        <p:txBody>
          <a:bodyPr vert="horz" wrap="square" lIns="91440" tIns="45720" rIns="91440" bIns="45720" numCol="1" anchor="t" anchorCtr="0" compatLnSpc="1"/>
          <a:lstStyle/>
          <a:p>
            <a:pPr eaLnBrk="1" hangingPunct="1"/>
            <a:r>
              <a:rPr lang="en-GB" sz="3200" dirty="0">
                <a:solidFill>
                  <a:schemeClr val="tx1"/>
                </a:solidFill>
              </a:rPr>
              <a:t>Thank you for your attention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0"/>
          </p:nvPr>
        </p:nvSpPr>
        <p:spPr>
          <a:xfrm>
            <a:off x="6629400" y="6400800"/>
            <a:ext cx="2133600" cy="323850"/>
          </a:xfrm>
        </p:spPr>
        <p:txBody>
          <a:bodyPr/>
          <a:lstStyle/>
          <a:p>
            <a:pPr>
              <a:defRPr/>
            </a:pPr>
            <a:fld id="{63F3BB8C-0C0C-4EAB-9830-DC513CDAB615}" type="slidenum">
              <a:rPr lang="en-US" smtClean="0"/>
              <a:t>4</a:t>
            </a:fld>
            <a:endParaRPr lang="en-US"/>
          </a:p>
        </p:txBody>
      </p:sp>
      <p:graphicFrame>
        <p:nvGraphicFramePr>
          <p:cNvPr id="6" name="表 5"/>
          <p:cNvGraphicFramePr>
            <a:graphicFrameLocks noGrp="1"/>
          </p:cNvGraphicFramePr>
          <p:nvPr>
            <p:extLst>
              <p:ext uri="{D42A27DB-BD31-4B8C-83A1-F6EECF244321}">
                <p14:modId xmlns:p14="http://schemas.microsoft.com/office/powerpoint/2010/main" val="1824895695"/>
              </p:ext>
            </p:extLst>
          </p:nvPr>
        </p:nvGraphicFramePr>
        <p:xfrm>
          <a:off x="21355" y="1094124"/>
          <a:ext cx="9101290" cy="2496240"/>
        </p:xfrm>
        <a:graphic>
          <a:graphicData uri="http://schemas.openxmlformats.org/drawingml/2006/table">
            <a:tbl>
              <a:tblPr>
                <a:tableStyleId>{793D81CF-94F2-401A-BA57-92F5A7B2D0C5}</a:tableStyleId>
              </a:tblPr>
              <a:tblGrid>
                <a:gridCol w="1622356"/>
                <a:gridCol w="5031570"/>
                <a:gridCol w="2447364"/>
              </a:tblGrid>
              <a:tr h="428202">
                <a:tc>
                  <a:txBody>
                    <a:bodyPr/>
                    <a:lstStyle/>
                    <a:p>
                      <a:pPr algn="l" fontAlgn="ctr"/>
                      <a:r>
                        <a:rPr lang="en-US" sz="1400" b="1" dirty="0">
                          <a:solidFill>
                            <a:srgbClr val="000000"/>
                          </a:solidFill>
                          <a:effectLst/>
                          <a:latin typeface="Arial" panose="020B0604020202020204"/>
                          <a:sym typeface="+mn-ea"/>
                        </a:rPr>
                        <a:t>A.GIR.2018.4f.1</a:t>
                      </a:r>
                      <a:endParaRPr lang="en-US" altLang="ja-JP"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r>
                        <a:rPr lang="en-US" sz="1400" b="0" i="0" u="none" strike="noStrike" dirty="0">
                          <a:solidFill>
                            <a:srgbClr val="000000"/>
                          </a:solidFill>
                          <a:effectLst/>
                          <a:latin typeface="Arial" panose="020B0604020202020204"/>
                        </a:rPr>
                        <a:t>CMA to apply Likun Wang’s collocation method to LEO-LEO cases.</a:t>
                      </a:r>
                    </a:p>
                  </a:txBody>
                  <a:tcPr marL="72000" marR="72000" marT="72000" marB="72000" anchor="ctr"/>
                </a:tc>
                <a:tc>
                  <a:txBody>
                    <a:bodyPr/>
                    <a:lstStyle/>
                    <a:p>
                      <a:pPr algn="l" fontAlgn="ctr"/>
                      <a:r>
                        <a:rPr lang="en-US" sz="1400" b="0" i="0" u="none" strike="noStrike" dirty="0">
                          <a:solidFill>
                            <a:srgbClr val="00B050"/>
                          </a:solidFill>
                          <a:effectLst/>
                          <a:latin typeface="Arial" panose="020B0604020202020204"/>
                        </a:rPr>
                        <a:t>Closed</a:t>
                      </a:r>
                      <a:r>
                        <a:rPr lang="en-US" sz="1400" b="0" i="0" u="none" strike="noStrike" dirty="0">
                          <a:solidFill>
                            <a:srgbClr val="000000"/>
                          </a:solidFill>
                          <a:effectLst/>
                          <a:latin typeface="Arial" panose="020B0604020202020204"/>
                        </a:rPr>
                        <a:t>. will show process in this meeting</a:t>
                      </a:r>
                    </a:p>
                  </a:txBody>
                  <a:tcPr marL="72000" marR="72000" marT="72000" marB="72000" anchor="ctr"/>
                </a:tc>
              </a:tr>
              <a:tr h="314682">
                <a:tc>
                  <a:txBody>
                    <a:bodyPr/>
                    <a:lstStyle/>
                    <a:p>
                      <a:pPr algn="l" fontAlgn="ctr"/>
                      <a:r>
                        <a:rPr lang="en-US" sz="1400" b="1" dirty="0">
                          <a:solidFill>
                            <a:srgbClr val="000000"/>
                          </a:solidFill>
                          <a:effectLst/>
                          <a:latin typeface="Arial" panose="020B0604020202020204"/>
                          <a:sym typeface="+mn-ea"/>
                        </a:rPr>
                        <a:t>A.GIR.2018.4b.2</a:t>
                      </a:r>
                      <a:endParaRPr lang="en-US" altLang="ja-JP"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r>
                        <a:rPr lang="en-US" sz="1400" b="0" i="0" u="none" strike="noStrike" dirty="0">
                          <a:solidFill>
                            <a:srgbClr val="000000"/>
                          </a:solidFill>
                          <a:effectLst/>
                          <a:latin typeface="Arial" panose="020B0604020202020204"/>
                        </a:rPr>
                        <a:t>Xu Na (CMA) to prepare ATBD and other information to submit to GCC for the demonstration FY-2 products</a:t>
                      </a:r>
                    </a:p>
                  </a:txBody>
                  <a:tcPr marL="72000" marR="72000" marT="72000" marB="72000" anchor="ctr"/>
                </a:tc>
                <a:tc>
                  <a:txBody>
                    <a:bodyPr/>
                    <a:lstStyle/>
                    <a:p>
                      <a:pPr algn="l" fontAlgn="ctr"/>
                      <a:r>
                        <a:rPr lang="en-US" sz="1400" b="0" i="0" u="none" strike="noStrike" dirty="0">
                          <a:solidFill>
                            <a:srgbClr val="000000"/>
                          </a:solidFill>
                          <a:effectLst/>
                          <a:latin typeface="Arial" panose="020B0604020202020204"/>
                        </a:rPr>
                        <a:t>Ongoing, the </a:t>
                      </a:r>
                      <a:r>
                        <a:rPr lang="en-US" sz="1400" b="0" i="0" u="none" strike="noStrike" dirty="0" smtClean="0">
                          <a:solidFill>
                            <a:srgbClr val="000000"/>
                          </a:solidFill>
                          <a:effectLst/>
                          <a:latin typeface="Arial" panose="020B0604020202020204"/>
                        </a:rPr>
                        <a:t>doc </a:t>
                      </a:r>
                      <a:r>
                        <a:rPr lang="en-US" sz="1400" b="0" i="0" u="none" strike="noStrike" dirty="0">
                          <a:solidFill>
                            <a:srgbClr val="000000"/>
                          </a:solidFill>
                          <a:effectLst/>
                          <a:latin typeface="Arial" panose="020B0604020202020204"/>
                        </a:rPr>
                        <a:t>has been </a:t>
                      </a:r>
                      <a:r>
                        <a:rPr lang="en-US" sz="1400" b="0" i="0" u="none" strike="noStrike" dirty="0" smtClean="0">
                          <a:solidFill>
                            <a:srgbClr val="000000"/>
                          </a:solidFill>
                          <a:effectLst/>
                          <a:latin typeface="Arial" panose="020B0604020202020204"/>
                        </a:rPr>
                        <a:t>finished and being</a:t>
                      </a:r>
                      <a:r>
                        <a:rPr lang="en-US" sz="1400" b="0" i="0" u="none" strike="noStrike" baseline="0" dirty="0" smtClean="0">
                          <a:solidFill>
                            <a:srgbClr val="000000"/>
                          </a:solidFill>
                          <a:effectLst/>
                          <a:latin typeface="Arial" panose="020B0604020202020204"/>
                        </a:rPr>
                        <a:t> </a:t>
                      </a:r>
                      <a:r>
                        <a:rPr lang="en-US" sz="1400" b="0" i="0" u="none" strike="noStrike" dirty="0" smtClean="0">
                          <a:solidFill>
                            <a:srgbClr val="000000"/>
                          </a:solidFill>
                          <a:effectLst/>
                          <a:latin typeface="Arial" panose="020B0604020202020204"/>
                        </a:rPr>
                        <a:t>revised.</a:t>
                      </a:r>
                      <a:endParaRPr lang="en-US" sz="1400" b="0" i="0" u="none" strike="noStrike" dirty="0">
                        <a:solidFill>
                          <a:srgbClr val="000000"/>
                        </a:solidFill>
                        <a:effectLst/>
                        <a:latin typeface="Arial" panose="020B0604020202020204"/>
                      </a:endParaRPr>
                    </a:p>
                  </a:txBody>
                  <a:tcPr marL="72000" marR="72000" marT="72000" marB="72000" anchor="ctr"/>
                </a:tc>
              </a:tr>
              <a:tr h="254950">
                <a:tc>
                  <a:txBody>
                    <a:bodyPr/>
                    <a:lstStyle/>
                    <a:p>
                      <a:pPr algn="l" fontAlgn="ctr">
                        <a:buNone/>
                      </a:pPr>
                      <a:r>
                        <a:rPr lang="en-US" sz="1400" b="1" dirty="0">
                          <a:solidFill>
                            <a:srgbClr val="000000"/>
                          </a:solidFill>
                          <a:effectLst/>
                          <a:latin typeface="Arial" panose="020B0604020202020204"/>
                          <a:sym typeface="+mn-ea"/>
                        </a:rPr>
                        <a:t>A.GIR.2018.4c1</a:t>
                      </a:r>
                      <a:endParaRPr lang="en-US" altLang="ja-JP"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r>
                        <a:rPr lang="en-US" sz="1400" b="0" i="0" u="none" strike="noStrike" dirty="0" smtClean="0">
                          <a:solidFill>
                            <a:srgbClr val="000000"/>
                          </a:solidFill>
                          <a:effectLst/>
                          <a:latin typeface="Arial" panose="020B0604020202020204"/>
                        </a:rPr>
                        <a:t>JMA(Masaya)/</a:t>
                      </a:r>
                      <a:r>
                        <a:rPr lang="en-US" sz="1400" b="0" i="0" u="none" strike="noStrike" dirty="0">
                          <a:solidFill>
                            <a:srgbClr val="000000"/>
                          </a:solidFill>
                          <a:effectLst/>
                          <a:latin typeface="Arial" panose="020B0604020202020204"/>
                        </a:rPr>
                        <a:t>CMA(Xu Na) to work together on making GEO-GEO inter-comparison, using IASI</a:t>
                      </a:r>
                    </a:p>
                  </a:txBody>
                  <a:tcPr marL="72000" marR="72000" marT="72000" marB="72000" anchor="ctr"/>
                </a:tc>
                <a:tc>
                  <a:txBody>
                    <a:bodyPr/>
                    <a:lstStyle/>
                    <a:p>
                      <a:pPr algn="l" fontAlgn="ctr">
                        <a:buNone/>
                      </a:pPr>
                      <a:r>
                        <a:rPr lang="en-US" altLang="zh-CN" sz="1400" dirty="0" smtClean="0">
                          <a:sym typeface="+mn-ea"/>
                        </a:rPr>
                        <a:t>Open, Will be discussed in this meeting</a:t>
                      </a:r>
                      <a:endParaRPr lang="en-US" altLang="zh-CN" sz="1400" b="0" i="0" u="none" strike="noStrike" dirty="0" smtClean="0">
                        <a:solidFill>
                          <a:srgbClr val="000000"/>
                        </a:solidFill>
                        <a:effectLst/>
                        <a:latin typeface="Arial" panose="020B0604020202020204"/>
                        <a:sym typeface="+mn-ea"/>
                      </a:endParaRPr>
                    </a:p>
                  </a:txBody>
                  <a:tcPr marL="72000" marR="72000" marT="72000" marB="72000" anchor="ctr"/>
                </a:tc>
              </a:tr>
              <a:tr h="437266">
                <a:tc>
                  <a:txBody>
                    <a:bodyPr/>
                    <a:lstStyle/>
                    <a:p>
                      <a:pPr algn="l" fontAlgn="ctr">
                        <a:buNone/>
                      </a:pPr>
                      <a:r>
                        <a:rPr lang="en-US" altLang="en-US" sz="1400" b="1" dirty="0">
                          <a:solidFill>
                            <a:srgbClr val="000000"/>
                          </a:solidFill>
                          <a:effectLst/>
                          <a:latin typeface="Arial" panose="020B0604020202020204"/>
                          <a:sym typeface="+mn-ea"/>
                        </a:rPr>
                        <a:t>A.GIR.2018.4d.1</a:t>
                      </a:r>
                      <a:endParaRPr lang="en-US" altLang="en-US"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buNone/>
                      </a:pPr>
                      <a:r>
                        <a:rPr lang="en-US" altLang="en-US" sz="1400" b="0" i="0" u="none" strike="noStrike" dirty="0">
                          <a:solidFill>
                            <a:srgbClr val="000000"/>
                          </a:solidFill>
                          <a:effectLst/>
                          <a:latin typeface="Arial" panose="020B0604020202020204"/>
                        </a:rPr>
                        <a:t>Xu Na (CMA) to compare with the JMA gap filling methods. To report at the next web meeting in 2-3 months.</a:t>
                      </a:r>
                    </a:p>
                  </a:txBody>
                  <a:tcPr marL="72000" marR="72000" marT="72000" marB="72000" anchor="ctr"/>
                </a:tc>
                <a:tc>
                  <a:txBody>
                    <a:bodyPr/>
                    <a:lstStyle/>
                    <a:p>
                      <a:pPr algn="l" fontAlgn="ctr"/>
                      <a:r>
                        <a:rPr lang="en-US" sz="1400" dirty="0">
                          <a:solidFill>
                            <a:srgbClr val="00B050"/>
                          </a:solidFill>
                          <a:effectLst/>
                          <a:latin typeface="Arial" panose="020B0604020202020204"/>
                          <a:sym typeface="+mn-ea"/>
                        </a:rPr>
                        <a:t>Closed</a:t>
                      </a:r>
                      <a:r>
                        <a:rPr lang="en-US" sz="1400" dirty="0">
                          <a:solidFill>
                            <a:srgbClr val="000000"/>
                          </a:solidFill>
                          <a:effectLst/>
                          <a:latin typeface="Arial" panose="020B0604020202020204"/>
                          <a:sym typeface="+mn-ea"/>
                        </a:rPr>
                        <a:t>. </a:t>
                      </a:r>
                      <a:r>
                        <a:rPr lang="en-US" altLang="zh-CN" sz="1400" dirty="0" smtClean="0">
                          <a:sym typeface="+mn-ea"/>
                        </a:rPr>
                        <a:t>has reported the progress at GRWG web meeting on 2018-06-05</a:t>
                      </a:r>
                      <a:endParaRPr lang="en-US" altLang="zh-CN" sz="1400" b="0" i="0" u="none" strike="noStrike" dirty="0" smtClean="0">
                        <a:solidFill>
                          <a:srgbClr val="000000"/>
                        </a:solidFill>
                        <a:effectLst/>
                        <a:latin typeface="Arial" panose="020B0604020202020204"/>
                        <a:sym typeface="+mn-ea"/>
                      </a:endParaRPr>
                    </a:p>
                  </a:txBody>
                  <a:tcPr marL="72000" marR="72000" marT="72000" marB="72000" anchor="ctr"/>
                </a:tc>
              </a:tr>
            </a:tbl>
          </a:graphicData>
        </a:graphic>
      </p:graphicFrame>
      <p:sp>
        <p:nvSpPr>
          <p:cNvPr id="7" name="テキスト ボックス 6"/>
          <p:cNvSpPr txBox="1"/>
          <p:nvPr/>
        </p:nvSpPr>
        <p:spPr>
          <a:xfrm>
            <a:off x="369872" y="725070"/>
            <a:ext cx="2648585" cy="460375"/>
          </a:xfrm>
          <a:prstGeom prst="rect">
            <a:avLst/>
          </a:prstGeom>
          <a:noFill/>
        </p:spPr>
        <p:txBody>
          <a:bodyPr wrap="none" rtlCol="0">
            <a:spAutoFit/>
          </a:bodyPr>
          <a:lstStyle/>
          <a:p>
            <a:r>
              <a:rPr kumimoji="1" lang="en-US" altLang="ja-JP" sz="2400" b="1" dirty="0"/>
              <a:t>GRWG (</a:t>
            </a:r>
            <a:r>
              <a:rPr kumimoji="1" lang="en-US" altLang="ja-JP" sz="2400" b="1" dirty="0">
                <a:solidFill>
                  <a:srgbClr val="FF0000"/>
                </a:solidFill>
              </a:rPr>
              <a:t>Actions</a:t>
            </a:r>
            <a:r>
              <a:rPr kumimoji="1" lang="en-US" altLang="ja-JP" sz="2400" b="1" dirty="0"/>
              <a:t> )</a:t>
            </a:r>
            <a:endParaRPr kumimoji="1" lang="ja-JP" altLang="en-US" sz="2400" b="1" dirty="0"/>
          </a:p>
        </p:txBody>
      </p:sp>
      <p:sp>
        <p:nvSpPr>
          <p:cNvPr id="5" name="标题 3"/>
          <p:cNvSpPr>
            <a:spLocks noGrp="1"/>
          </p:cNvSpPr>
          <p:nvPr/>
        </p:nvSpPr>
        <p:spPr>
          <a:xfrm>
            <a:off x="457200" y="146050"/>
            <a:ext cx="8229600" cy="565150"/>
          </a:xfrm>
          <a:prstGeom prst="rect">
            <a:avLst/>
          </a:prstGeom>
        </p:spPr>
        <p:txBody>
          <a:bodyPr/>
          <a:lstStyle>
            <a:lvl1pPr marL="0" lvl="0" indent="0" algn="ctr" defTabSz="914400" rtl="0" eaLnBrk="1" fontAlgn="base" latinLnBrk="0" hangingPunct="1">
              <a:lnSpc>
                <a:spcPct val="100000"/>
              </a:lnSpc>
              <a:spcBef>
                <a:spcPct val="0"/>
              </a:spcBef>
              <a:spcAft>
                <a:spcPct val="0"/>
              </a:spcAft>
              <a:buClr>
                <a:srgbClr val="000000"/>
              </a:buClr>
              <a:buNone/>
              <a:defRPr sz="3600" b="0" i="0" u="none" kern="1200" baseline="0">
                <a:solidFill>
                  <a:schemeClr val="tx2"/>
                </a:solidFill>
                <a:latin typeface="微软雅黑" panose="020B0503020204020204" pitchFamily="34" charset="-122"/>
                <a:ea typeface="微软雅黑" panose="020B0503020204020204" pitchFamily="34" charset="-122"/>
                <a:cs typeface="+mj-cs"/>
              </a:defRPr>
            </a:lvl1pPr>
          </a:lstStyle>
          <a:p>
            <a:pPr>
              <a:lnSpc>
                <a:spcPct val="100000"/>
              </a:lnSpc>
            </a:pPr>
            <a:r>
              <a:rPr lang="zh-CN" altLang="en-US" sz="2800">
                <a:sym typeface="+mn-ea"/>
              </a:rPr>
              <a:t>Statuses of CMA Major Actions</a:t>
            </a:r>
            <a:endParaRPr lang="zh-CN" altLang="en-US" sz="2800"/>
          </a:p>
        </p:txBody>
      </p:sp>
      <p:sp>
        <p:nvSpPr>
          <p:cNvPr id="8" name="テキスト ボックス 6"/>
          <p:cNvSpPr txBox="1"/>
          <p:nvPr/>
        </p:nvSpPr>
        <p:spPr>
          <a:xfrm>
            <a:off x="0" y="3589202"/>
            <a:ext cx="2569845" cy="460375"/>
          </a:xfrm>
          <a:prstGeom prst="rect">
            <a:avLst/>
          </a:prstGeom>
          <a:noFill/>
        </p:spPr>
        <p:txBody>
          <a:bodyPr wrap="none" rtlCol="0">
            <a:spAutoFit/>
          </a:bodyPr>
          <a:lstStyle/>
          <a:p>
            <a:r>
              <a:rPr kumimoji="1" lang="en-US" altLang="ja-JP" sz="2400" b="1" dirty="0"/>
              <a:t>GDWG (</a:t>
            </a:r>
            <a:r>
              <a:rPr kumimoji="1" lang="en-US" altLang="ja-JP" sz="2400" b="1" dirty="0">
                <a:solidFill>
                  <a:srgbClr val="FF0000"/>
                </a:solidFill>
              </a:rPr>
              <a:t>Actions</a:t>
            </a:r>
            <a:r>
              <a:rPr kumimoji="1" lang="en-US" altLang="ja-JP" sz="2400" b="1" dirty="0"/>
              <a:t>)</a:t>
            </a:r>
            <a:endParaRPr kumimoji="1" lang="ja-JP" altLang="en-US" sz="2400" b="1" dirty="0"/>
          </a:p>
        </p:txBody>
      </p:sp>
      <p:graphicFrame>
        <p:nvGraphicFramePr>
          <p:cNvPr id="9" name="表 5"/>
          <p:cNvGraphicFramePr>
            <a:graphicFrameLocks noGrp="1"/>
          </p:cNvGraphicFramePr>
          <p:nvPr>
            <p:extLst>
              <p:ext uri="{D42A27DB-BD31-4B8C-83A1-F6EECF244321}">
                <p14:modId xmlns:p14="http://schemas.microsoft.com/office/powerpoint/2010/main" val="1109414392"/>
              </p:ext>
            </p:extLst>
          </p:nvPr>
        </p:nvGraphicFramePr>
        <p:xfrm>
          <a:off x="0" y="4197494"/>
          <a:ext cx="9251576" cy="2352240"/>
        </p:xfrm>
        <a:graphic>
          <a:graphicData uri="http://schemas.openxmlformats.org/drawingml/2006/table">
            <a:tbl>
              <a:tblPr>
                <a:tableStyleId>{793D81CF-94F2-401A-BA57-92F5A7B2D0C5}</a:tableStyleId>
              </a:tblPr>
              <a:tblGrid>
                <a:gridCol w="1788459"/>
                <a:gridCol w="5035348"/>
                <a:gridCol w="2427769"/>
              </a:tblGrid>
              <a:tr h="670341">
                <a:tc>
                  <a:txBody>
                    <a:bodyPr/>
                    <a:lstStyle/>
                    <a:p>
                      <a:pPr algn="l" fontAlgn="ctr"/>
                      <a:r>
                        <a:rPr lang="en-US" altLang="en-US" sz="1400" b="1" dirty="0">
                          <a:solidFill>
                            <a:srgbClr val="000000"/>
                          </a:solidFill>
                          <a:effectLst/>
                          <a:latin typeface="Arial" panose="020B0604020202020204"/>
                          <a:sym typeface="+mn-ea"/>
                        </a:rPr>
                        <a:t>A.GDWG.2018.5d.1</a:t>
                      </a:r>
                      <a:endParaRPr lang="en-US" altLang="en-US"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r>
                        <a:rPr lang="en-US" altLang="en-US" sz="1400" dirty="0">
                          <a:solidFill>
                            <a:srgbClr val="000000"/>
                          </a:solidFill>
                          <a:effectLst/>
                          <a:latin typeface="Arial" panose="020B0604020202020204"/>
                          <a:sym typeface="+mn-ea"/>
                        </a:rPr>
                        <a:t>CMA and EUMETSAT to work together to synchronize GSICS products across the servers.</a:t>
                      </a:r>
                      <a:endParaRPr lang="en-US" altLang="en-US" sz="1400" b="0" i="0" u="none" strike="noStrike" dirty="0">
                        <a:solidFill>
                          <a:srgbClr val="000000"/>
                        </a:solidFill>
                        <a:effectLst/>
                        <a:latin typeface="Arial" panose="020B0604020202020204"/>
                        <a:sym typeface="+mn-ea"/>
                      </a:endParaRPr>
                    </a:p>
                  </a:txBody>
                  <a:tcPr marL="72000" marR="72000" marT="72000" marB="72000" anchor="ctr"/>
                </a:tc>
                <a:tc>
                  <a:txBody>
                    <a:bodyPr/>
                    <a:lstStyle/>
                    <a:p>
                      <a:pPr algn="l" fontAlgn="ctr"/>
                      <a:r>
                        <a:rPr lang="en-US" altLang="zh-CN" sz="1400" dirty="0" smtClean="0">
                          <a:solidFill>
                            <a:srgbClr val="00B050"/>
                          </a:solidFill>
                          <a:sym typeface="+mn-ea"/>
                        </a:rPr>
                        <a:t>Closed. </a:t>
                      </a:r>
                      <a:r>
                        <a:rPr lang="en-US" altLang="zh-CN" sz="1400" dirty="0" smtClean="0">
                          <a:sym typeface="+mn-ea"/>
                        </a:rPr>
                        <a:t>XU </a:t>
                      </a:r>
                      <a:r>
                        <a:rPr lang="en-US" altLang="zh-CN" sz="1400" dirty="0" err="1" smtClean="0">
                          <a:sym typeface="+mn-ea"/>
                        </a:rPr>
                        <a:t>Zhe</a:t>
                      </a:r>
                      <a:r>
                        <a:rPr lang="en-US" altLang="zh-CN" sz="1400" dirty="0" smtClean="0">
                          <a:sym typeface="+mn-ea"/>
                        </a:rPr>
                        <a:t> has reported that at GDWG web meeting on 2019-01-23</a:t>
                      </a:r>
                      <a:endParaRPr lang="en-US" altLang="zh-CN" sz="1400" b="0" i="0" u="none" strike="noStrike" dirty="0" smtClean="0">
                        <a:solidFill>
                          <a:srgbClr val="000000"/>
                        </a:solidFill>
                        <a:effectLst/>
                        <a:latin typeface="Arial" panose="020B0604020202020204"/>
                        <a:sym typeface="+mn-ea"/>
                      </a:endParaRPr>
                    </a:p>
                  </a:txBody>
                  <a:tcPr marL="72000" marR="72000" marT="72000" marB="72000" anchor="ctr"/>
                </a:tc>
              </a:tr>
              <a:tr h="0">
                <a:tc>
                  <a:txBody>
                    <a:bodyPr/>
                    <a:lstStyle/>
                    <a:p>
                      <a:pPr algn="l" fontAlgn="ctr"/>
                      <a:r>
                        <a:rPr lang="en-US" sz="1400" b="1" dirty="0">
                          <a:solidFill>
                            <a:srgbClr val="000000"/>
                          </a:solidFill>
                          <a:effectLst/>
                          <a:latin typeface="Arial" panose="020B0604020202020204"/>
                          <a:sym typeface="+mn-ea"/>
                        </a:rPr>
                        <a:t>A.GDWG.2018.5d.2</a:t>
                      </a:r>
                      <a:endParaRPr lang="en-US"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r>
                        <a:rPr lang="en-US" sz="1400" b="0" i="0" u="none" strike="noStrike" dirty="0">
                          <a:solidFill>
                            <a:srgbClr val="000000"/>
                          </a:solidFill>
                          <a:effectLst/>
                          <a:latin typeface="Arial" panose="020B0604020202020204"/>
                        </a:rPr>
                        <a:t>CMA to check if their NetCDF format checking tool can be shared in GSICS.</a:t>
                      </a:r>
                    </a:p>
                  </a:txBody>
                  <a:tcPr marL="72000" marR="72000" marT="72000" marB="72000" anchor="ctr">
                    <a:noFill/>
                  </a:tcPr>
                </a:tc>
                <a:tc>
                  <a:txBody>
                    <a:bodyPr/>
                    <a:lstStyle/>
                    <a:p>
                      <a:pPr algn="l" fontAlgn="ctr"/>
                      <a:r>
                        <a:rPr lang="en-US" altLang="zh-CN" sz="1400" dirty="0" smtClean="0">
                          <a:solidFill>
                            <a:srgbClr val="00B050"/>
                          </a:solidFill>
                          <a:sym typeface="+mn-ea"/>
                        </a:rPr>
                        <a:t>Closed.  </a:t>
                      </a:r>
                      <a:r>
                        <a:rPr lang="en-US" altLang="zh-CN" sz="1400" dirty="0" smtClean="0">
                          <a:sym typeface="+mn-ea"/>
                        </a:rPr>
                        <a:t>CMA GDWG confirm can </a:t>
                      </a:r>
                      <a:r>
                        <a:rPr lang="en-US" altLang="zh-CN" sz="1400" dirty="0">
                          <a:sym typeface="+mn-ea"/>
                        </a:rPr>
                        <a:t>share </a:t>
                      </a:r>
                      <a:r>
                        <a:rPr lang="en-US" altLang="zh-CN" sz="1400" dirty="0" err="1">
                          <a:sym typeface="+mn-ea"/>
                        </a:rPr>
                        <a:t>NetCDF</a:t>
                      </a:r>
                      <a:r>
                        <a:rPr lang="en-US" altLang="zh-CN" sz="1400" dirty="0">
                          <a:sym typeface="+mn-ea"/>
                        </a:rPr>
                        <a:t> format checking tool's script.</a:t>
                      </a:r>
                      <a:endParaRPr lang="en-US" altLang="zh-CN" sz="1400" b="0" i="0" u="none" strike="noStrike" dirty="0">
                        <a:solidFill>
                          <a:srgbClr val="000000"/>
                        </a:solidFill>
                        <a:effectLst/>
                        <a:latin typeface="Arial" panose="020B0604020202020204"/>
                        <a:sym typeface="+mn-ea"/>
                      </a:endParaRPr>
                    </a:p>
                  </a:txBody>
                  <a:tcPr marL="72000" marR="72000" marT="72000" marB="72000" anchor="ctr">
                    <a:noFill/>
                  </a:tcPr>
                </a:tc>
              </a:tr>
              <a:tr h="583369">
                <a:tc>
                  <a:txBody>
                    <a:bodyPr/>
                    <a:lstStyle/>
                    <a:p>
                      <a:pPr algn="l" fontAlgn="ctr"/>
                      <a:r>
                        <a:rPr lang="en-US" sz="1400" b="1" dirty="0">
                          <a:solidFill>
                            <a:srgbClr val="000000"/>
                          </a:solidFill>
                          <a:effectLst/>
                          <a:latin typeface="Arial" panose="020B0604020202020204"/>
                          <a:sym typeface="+mn-ea"/>
                        </a:rPr>
                        <a:t>A.GDWG.8b.1</a:t>
                      </a:r>
                      <a:endParaRPr lang="en-US" altLang="ja-JP" sz="1400" b="1" i="0" u="none" strike="noStrike" dirty="0">
                        <a:solidFill>
                          <a:srgbClr val="000000"/>
                        </a:solidFill>
                        <a:effectLst/>
                        <a:latin typeface="Arial" panose="020B0604020202020204"/>
                        <a:sym typeface="+mn-ea"/>
                      </a:endParaRPr>
                    </a:p>
                  </a:txBody>
                  <a:tcPr marL="72000" marR="72000" marT="72000" marB="72000" anchor="ctr">
                    <a:solidFill>
                      <a:srgbClr val="FFCCCC"/>
                    </a:solidFill>
                  </a:tcPr>
                </a:tc>
                <a:tc>
                  <a:txBody>
                    <a:bodyPr/>
                    <a:lstStyle/>
                    <a:p>
                      <a:pPr algn="l" fontAlgn="ctr"/>
                      <a:r>
                        <a:rPr lang="en-US" sz="1400" b="0" i="0" u="none" strike="noStrike" dirty="0">
                          <a:solidFill>
                            <a:srgbClr val="000000"/>
                          </a:solidFill>
                          <a:effectLst/>
                          <a:latin typeface="Arial" panose="020B0604020202020204"/>
                        </a:rPr>
                        <a:t>Zhe Xu to provide their Data needs to GDWG chair for presenting to EP chair to present to CGMS to see if agencies can provision of support to this data exchange request.</a:t>
                      </a:r>
                    </a:p>
                  </a:txBody>
                  <a:tcPr marL="72000" marR="72000" marT="72000" marB="72000" anchor="ctr"/>
                </a:tc>
                <a:tc>
                  <a:txBody>
                    <a:bodyPr/>
                    <a:lstStyle/>
                    <a:p>
                      <a:pPr algn="l" fontAlgn="ctr"/>
                      <a:r>
                        <a:rPr lang="en-US" altLang="zh-CN" sz="1400" dirty="0" smtClean="0">
                          <a:sym typeface="+mn-ea"/>
                        </a:rPr>
                        <a:t> Open,  Will be discussed in annual meeting 2019</a:t>
                      </a:r>
                      <a:endParaRPr lang="en-US" altLang="zh-CN" sz="1400" b="0" i="0" u="none" strike="noStrike" dirty="0" smtClean="0">
                        <a:solidFill>
                          <a:srgbClr val="000000"/>
                        </a:solidFill>
                        <a:effectLst/>
                        <a:latin typeface="Arial" panose="020B0604020202020204"/>
                        <a:sym typeface="+mn-ea"/>
                      </a:endParaRPr>
                    </a:p>
                  </a:txBody>
                  <a:tcPr marL="72000" marR="72000" marT="72000" marB="72000" anchor="ctr"/>
                </a:tc>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lang="zh-CN" altLang="en-US"/>
          </a:p>
        </p:txBody>
      </p:sp>
      <p:sp>
        <p:nvSpPr>
          <p:cNvPr id="3" name="内容占位符 2"/>
          <p:cNvSpPr>
            <a:spLocks noGrp="1"/>
          </p:cNvSpPr>
          <p:nvPr>
            <p:ph idx="1"/>
          </p:nvPr>
        </p:nvSpPr>
        <p:spPr>
          <a:xfrm>
            <a:off x="305435" y="2593340"/>
            <a:ext cx="8229600" cy="2374900"/>
          </a:xfrm>
        </p:spPr>
        <p:txBody>
          <a:bodyPr>
            <a:scene3d>
              <a:camera prst="orthographicFront"/>
              <a:lightRig rig="threePt" dir="t"/>
            </a:scene3d>
          </a:bodyPr>
          <a:lstStyle/>
          <a:p>
            <a:pPr marL="0" lvl="1" algn="ctr">
              <a:lnSpc>
                <a:spcPct val="100000"/>
              </a:lnSpc>
              <a:buNone/>
            </a:pPr>
            <a:r>
              <a:rPr lang="zh-CN" altLang="en-US" sz="36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rPr>
              <a:t>CMA's support to GRWG Activities</a:t>
            </a:r>
          </a:p>
          <a:p>
            <a:pPr marL="0" lvl="1" indent="0" algn="ctr">
              <a:buNone/>
            </a:pPr>
            <a:endParaRPr lang="zh-CN" altLang="en-US" sz="4000" b="1" dirty="0">
              <a:solidFill>
                <a:schemeClr val="tx1"/>
              </a:solidFill>
              <a:effectLst>
                <a:outerShdw blurRad="38100" dist="19050" dir="2700000" algn="tl" rotWithShape="0">
                  <a:schemeClr val="dk1">
                    <a:alpha val="40000"/>
                  </a:schemeClr>
                </a:outerShdw>
              </a:effectLst>
              <a:latin typeface="Calibri" panose="020F0502020204030204" charset="0"/>
              <a:ea typeface="微软雅黑" panose="020B0503020204020204" pitchFamily="34" charset="-122"/>
              <a:cs typeface="Calibri" panose="020F0502020204030204" charset="0"/>
              <a:sym typeface="+mn-e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467544" y="900918"/>
            <a:ext cx="8676456" cy="4525963"/>
          </a:xfrm>
        </p:spPr>
        <p:txBody>
          <a:bodyPr>
            <a:noAutofit/>
          </a:bodyPr>
          <a:lstStyle/>
          <a:p>
            <a:pPr>
              <a:spcBef>
                <a:spcPts val="1200"/>
              </a:spcBef>
              <a:spcAft>
                <a:spcPts val="1200"/>
              </a:spcAft>
              <a:buClr>
                <a:srgbClr val="FF0000"/>
              </a:buClr>
              <a:buFont typeface="Wingdings" pitchFamily="2" charset="2"/>
              <a:buChar char="Ø"/>
            </a:pPr>
            <a:r>
              <a:rPr lang="en-US" sz="2000" dirty="0" smtClean="0">
                <a:latin typeface="Arial Unicode MS" pitchFamily="34" charset="-122"/>
                <a:ea typeface="Arial Unicode MS" pitchFamily="34" charset="-122"/>
                <a:cs typeface="Arial Unicode MS" pitchFamily="34" charset="-122"/>
              </a:rPr>
              <a:t>T</a:t>
            </a:r>
            <a:r>
              <a:rPr sz="2000" dirty="0" smtClean="0">
                <a:latin typeface="Arial Unicode MS" pitchFamily="34" charset="-122"/>
                <a:ea typeface="Arial Unicode MS" pitchFamily="34" charset="-122"/>
                <a:cs typeface="Arial Unicode MS" pitchFamily="34" charset="-122"/>
              </a:rPr>
              <a:t>est</a:t>
            </a:r>
            <a:r>
              <a:rPr lang="en-US" sz="2000" dirty="0" smtClean="0">
                <a:latin typeface="Arial Unicode MS" pitchFamily="34" charset="-122"/>
                <a:ea typeface="Arial Unicode MS" pitchFamily="34" charset="-122"/>
                <a:cs typeface="Arial Unicode MS" pitchFamily="34" charset="-122"/>
              </a:rPr>
              <a:t>s</a:t>
            </a:r>
            <a:r>
              <a:rPr sz="2000" dirty="0" smtClean="0">
                <a:latin typeface="Arial Unicode MS" pitchFamily="34" charset="-122"/>
                <a:ea typeface="Arial Unicode MS" pitchFamily="34" charset="-122"/>
                <a:cs typeface="Arial Unicode MS" pitchFamily="34" charset="-122"/>
              </a:rPr>
              <a:t> </a:t>
            </a:r>
            <a:r>
              <a:rPr lang="en-US" sz="2000" dirty="0" smtClean="0">
                <a:latin typeface="Arial Unicode MS" pitchFamily="34" charset="-122"/>
                <a:ea typeface="Arial Unicode MS" pitchFamily="34" charset="-122"/>
                <a:cs typeface="Arial Unicode MS" pitchFamily="34" charset="-122"/>
              </a:rPr>
              <a:t>for</a:t>
            </a:r>
            <a:r>
              <a:rPr sz="2000" dirty="0" smtClean="0">
                <a:latin typeface="Arial Unicode MS" pitchFamily="34" charset="-122"/>
                <a:ea typeface="Arial Unicode MS" pitchFamily="34" charset="-122"/>
                <a:cs typeface="Arial Unicode MS" pitchFamily="34" charset="-122"/>
              </a:rPr>
              <a:t> satellite platform ha</a:t>
            </a:r>
            <a:r>
              <a:rPr lang="en-US" sz="2000" dirty="0" smtClean="0">
                <a:latin typeface="Arial Unicode MS" pitchFamily="34" charset="-122"/>
                <a:ea typeface="Arial Unicode MS" pitchFamily="34" charset="-122"/>
                <a:cs typeface="Arial Unicode MS" pitchFamily="34" charset="-122"/>
              </a:rPr>
              <a:t>ve</a:t>
            </a:r>
            <a:r>
              <a:rPr sz="2000" dirty="0" smtClean="0">
                <a:latin typeface="Arial Unicode MS" pitchFamily="34" charset="-122"/>
                <a:ea typeface="Arial Unicode MS" pitchFamily="34" charset="-122"/>
                <a:cs typeface="Arial Unicode MS" pitchFamily="34" charset="-122"/>
              </a:rPr>
              <a:t> been finished</a:t>
            </a:r>
            <a:r>
              <a:rPr lang="en-US" sz="2000" dirty="0" smtClean="0">
                <a:latin typeface="Arial Unicode MS" pitchFamily="34" charset="-122"/>
                <a:ea typeface="Arial Unicode MS" pitchFamily="34" charset="-122"/>
                <a:cs typeface="Arial Unicode MS" pitchFamily="34" charset="-122"/>
              </a:rPr>
              <a:t> August, 2018, the r</a:t>
            </a:r>
            <a:r>
              <a:rPr sz="2000" dirty="0" smtClean="0">
                <a:latin typeface="Arial Unicode MS" pitchFamily="34" charset="-122"/>
                <a:ea typeface="Arial Unicode MS" pitchFamily="34" charset="-122"/>
                <a:cs typeface="Arial Unicode MS" pitchFamily="34" charset="-122"/>
              </a:rPr>
              <a:t>esults show the functions and performances meet the requirements</a:t>
            </a:r>
            <a:r>
              <a:rPr lang="en-US" sz="2000" dirty="0" smtClean="0">
                <a:latin typeface="Arial Unicode MS" pitchFamily="34" charset="-122"/>
                <a:ea typeface="Arial Unicode MS" pitchFamily="34" charset="-122"/>
                <a:cs typeface="Arial Unicode MS" pitchFamily="34" charset="-122"/>
              </a:rPr>
              <a:t>;</a:t>
            </a:r>
          </a:p>
          <a:p>
            <a:pPr>
              <a:spcBef>
                <a:spcPts val="1200"/>
              </a:spcBef>
              <a:spcAft>
                <a:spcPts val="1200"/>
              </a:spcAft>
              <a:buClr>
                <a:srgbClr val="FF0000"/>
              </a:buClr>
              <a:buFont typeface="Wingdings" pitchFamily="2" charset="2"/>
              <a:buChar char="Ø"/>
            </a:pPr>
            <a:r>
              <a:rPr lang="en-US" altLang="zh-CN" sz="2000" dirty="0" smtClean="0">
                <a:latin typeface="Arial Unicode MS" pitchFamily="34" charset="-122"/>
                <a:ea typeface="Arial Unicode MS" pitchFamily="34" charset="-122"/>
                <a:cs typeface="Arial Unicode MS" pitchFamily="34" charset="-122"/>
              </a:rPr>
              <a:t>Field campaigns for FY-3D Vicarious calibration and validation were conducted at </a:t>
            </a:r>
            <a:r>
              <a:rPr lang="en-US" altLang="zh-CN" sz="2000" dirty="0" err="1" smtClean="0">
                <a:latin typeface="Arial Unicode MS" pitchFamily="34" charset="-122"/>
                <a:ea typeface="Arial Unicode MS" pitchFamily="34" charset="-122"/>
                <a:cs typeface="Arial Unicode MS" pitchFamily="34" charset="-122"/>
              </a:rPr>
              <a:t>Simao</a:t>
            </a:r>
            <a:r>
              <a:rPr lang="en-US" altLang="zh-CN" sz="2000" dirty="0" smtClean="0">
                <a:latin typeface="Arial Unicode MS" pitchFamily="34" charset="-122"/>
                <a:ea typeface="Arial Unicode MS" pitchFamily="34" charset="-122"/>
                <a:cs typeface="Arial Unicode MS" pitchFamily="34" charset="-122"/>
              </a:rPr>
              <a:t> rainforest in March 2018, </a:t>
            </a:r>
            <a:r>
              <a:rPr lang="en-US" altLang="zh-CN" sz="2000" dirty="0" err="1" smtClean="0">
                <a:latin typeface="Arial Unicode MS" pitchFamily="34" charset="-122"/>
                <a:ea typeface="Arial Unicode MS" pitchFamily="34" charset="-122"/>
                <a:cs typeface="Arial Unicode MS" pitchFamily="34" charset="-122"/>
              </a:rPr>
              <a:t>Dunhuang</a:t>
            </a:r>
            <a:r>
              <a:rPr lang="en-US" altLang="zh-CN" sz="2000" dirty="0" smtClean="0">
                <a:latin typeface="Arial Unicode MS" pitchFamily="34" charset="-122"/>
                <a:ea typeface="Arial Unicode MS" pitchFamily="34" charset="-122"/>
                <a:cs typeface="Arial Unicode MS" pitchFamily="34" charset="-122"/>
              </a:rPr>
              <a:t> desert in April 2018, and </a:t>
            </a:r>
            <a:r>
              <a:rPr lang="en-US" altLang="zh-CN" sz="2000" dirty="0" err="1" smtClean="0">
                <a:latin typeface="Arial Unicode MS" pitchFamily="34" charset="-122"/>
                <a:ea typeface="Arial Unicode MS" pitchFamily="34" charset="-122"/>
                <a:cs typeface="Arial Unicode MS" pitchFamily="34" charset="-122"/>
              </a:rPr>
              <a:t>Qinghu</a:t>
            </a:r>
            <a:r>
              <a:rPr lang="en-US" altLang="zh-CN" sz="2000" dirty="0" smtClean="0">
                <a:latin typeface="Arial Unicode MS" pitchFamily="34" charset="-122"/>
                <a:ea typeface="Arial Unicode MS" pitchFamily="34" charset="-122"/>
                <a:cs typeface="Arial Unicode MS" pitchFamily="34" charset="-122"/>
              </a:rPr>
              <a:t> Lake in August 2018.</a:t>
            </a:r>
            <a:endParaRPr sz="2000" dirty="0" smtClean="0">
              <a:latin typeface="Arial Unicode MS" pitchFamily="34" charset="-122"/>
              <a:ea typeface="Arial Unicode MS" pitchFamily="34" charset="-122"/>
              <a:cs typeface="Arial Unicode MS" pitchFamily="34" charset="-122"/>
            </a:endParaRPr>
          </a:p>
          <a:p>
            <a:pPr>
              <a:spcBef>
                <a:spcPts val="1200"/>
              </a:spcBef>
              <a:spcAft>
                <a:spcPts val="1200"/>
              </a:spcAft>
              <a:buClr>
                <a:srgbClr val="FF0000"/>
              </a:buClr>
              <a:buFont typeface="Wingdings" pitchFamily="2" charset="2"/>
              <a:buChar char="Ø"/>
            </a:pPr>
            <a:r>
              <a:rPr lang="en-US" sz="2000" dirty="0" smtClean="0">
                <a:latin typeface="Arial Unicode MS" pitchFamily="34" charset="-122"/>
                <a:ea typeface="Arial Unicode MS" pitchFamily="34" charset="-122"/>
                <a:cs typeface="Arial Unicode MS" pitchFamily="34" charset="-122"/>
              </a:rPr>
              <a:t>All </a:t>
            </a:r>
            <a:r>
              <a:rPr sz="2000" dirty="0" smtClean="0">
                <a:latin typeface="Arial Unicode MS" pitchFamily="34" charset="-122"/>
                <a:ea typeface="Arial Unicode MS" pitchFamily="34" charset="-122"/>
                <a:cs typeface="Arial Unicode MS" pitchFamily="34" charset="-122"/>
              </a:rPr>
              <a:t>10 instruments </a:t>
            </a:r>
            <a:r>
              <a:rPr lang="en-US" sz="2000" dirty="0" smtClean="0">
                <a:latin typeface="Arial Unicode MS" pitchFamily="34" charset="-122"/>
                <a:ea typeface="Arial Unicode MS" pitchFamily="34" charset="-122"/>
                <a:cs typeface="Arial Unicode MS" pitchFamily="34" charset="-122"/>
              </a:rPr>
              <a:t>onboard FY-3D </a:t>
            </a:r>
            <a:r>
              <a:rPr sz="2000" dirty="0" smtClean="0">
                <a:latin typeface="Arial Unicode MS" pitchFamily="34" charset="-122"/>
                <a:ea typeface="Arial Unicode MS" pitchFamily="34" charset="-122"/>
                <a:cs typeface="Arial Unicode MS" pitchFamily="34" charset="-122"/>
              </a:rPr>
              <a:t>have finished </a:t>
            </a:r>
            <a:r>
              <a:rPr lang="en-US" sz="2000" dirty="0" smtClean="0">
                <a:latin typeface="Arial Unicode MS" pitchFamily="34" charset="-122"/>
                <a:ea typeface="Arial Unicode MS" pitchFamily="34" charset="-122"/>
                <a:cs typeface="Arial Unicode MS" pitchFamily="34" charset="-122"/>
              </a:rPr>
              <a:t>the three-</a:t>
            </a:r>
            <a:r>
              <a:rPr sz="2000" dirty="0" smtClean="0">
                <a:latin typeface="Arial Unicode MS" pitchFamily="34" charset="-122"/>
                <a:ea typeface="Arial Unicode MS" pitchFamily="34" charset="-122"/>
                <a:cs typeface="Arial Unicode MS" pitchFamily="34" charset="-122"/>
              </a:rPr>
              <a:t>round tests </a:t>
            </a:r>
            <a:r>
              <a:rPr lang="en-US" sz="2000" dirty="0" smtClean="0">
                <a:latin typeface="Arial Unicode MS" pitchFamily="34" charset="-122"/>
                <a:ea typeface="Arial Unicode MS" pitchFamily="34" charset="-122"/>
                <a:cs typeface="Arial Unicode MS" pitchFamily="34" charset="-122"/>
              </a:rPr>
              <a:t> </a:t>
            </a:r>
            <a:r>
              <a:rPr sz="2000" dirty="0" smtClean="0">
                <a:latin typeface="Arial Unicode MS" pitchFamily="34" charset="-122"/>
                <a:ea typeface="Arial Unicode MS" pitchFamily="34" charset="-122"/>
                <a:cs typeface="Arial Unicode MS" pitchFamily="34" charset="-122"/>
              </a:rPr>
              <a:t>for</a:t>
            </a:r>
            <a:r>
              <a:rPr lang="en-US" sz="2000" dirty="0" smtClean="0">
                <a:latin typeface="Arial Unicode MS" pitchFamily="34" charset="-122"/>
                <a:ea typeface="Arial Unicode MS" pitchFamily="34" charset="-122"/>
                <a:cs typeface="Arial Unicode MS" pitchFamily="34" charset="-122"/>
              </a:rPr>
              <a:t> evaluating</a:t>
            </a:r>
            <a:r>
              <a:rPr sz="2000" dirty="0" smtClean="0">
                <a:latin typeface="Arial Unicode MS" pitchFamily="34" charset="-122"/>
                <a:ea typeface="Arial Unicode MS" pitchFamily="34" charset="-122"/>
                <a:cs typeface="Arial Unicode MS" pitchFamily="34" charset="-122"/>
              </a:rPr>
              <a:t> </a:t>
            </a:r>
            <a:r>
              <a:rPr lang="en-US" sz="2000" dirty="0" smtClean="0">
                <a:latin typeface="Arial Unicode MS" pitchFamily="34" charset="-122"/>
                <a:ea typeface="Arial Unicode MS" pitchFamily="34" charset="-122"/>
                <a:cs typeface="Arial Unicode MS" pitchFamily="34" charset="-122"/>
              </a:rPr>
              <a:t>the </a:t>
            </a:r>
            <a:r>
              <a:rPr sz="2000" dirty="0" smtClean="0">
                <a:latin typeface="Arial Unicode MS" pitchFamily="34" charset="-122"/>
                <a:ea typeface="Arial Unicode MS" pitchFamily="34" charset="-122"/>
                <a:cs typeface="Arial Unicode MS" pitchFamily="34" charset="-122"/>
              </a:rPr>
              <a:t>key </a:t>
            </a:r>
            <a:r>
              <a:rPr lang="en-US" sz="2000" dirty="0" smtClean="0">
                <a:latin typeface="Arial Unicode MS" pitchFamily="34" charset="-122"/>
                <a:ea typeface="Arial Unicode MS" pitchFamily="34" charset="-122"/>
                <a:cs typeface="Arial Unicode MS" pitchFamily="34" charset="-122"/>
              </a:rPr>
              <a:t>performances which all meet with specification</a:t>
            </a:r>
            <a:r>
              <a:rPr sz="2000" dirty="0" smtClean="0">
                <a:latin typeface="Arial Unicode MS" pitchFamily="34" charset="-122"/>
                <a:ea typeface="Arial Unicode MS" pitchFamily="34" charset="-122"/>
                <a:cs typeface="Arial Unicode MS" pitchFamily="34" charset="-122"/>
              </a:rPr>
              <a:t>.</a:t>
            </a:r>
          </a:p>
          <a:p>
            <a:pPr>
              <a:spcBef>
                <a:spcPts val="1200"/>
              </a:spcBef>
              <a:spcAft>
                <a:spcPts val="1200"/>
              </a:spcAft>
              <a:buClr>
                <a:srgbClr val="FF0000"/>
              </a:buClr>
              <a:buFont typeface="Wingdings" pitchFamily="2" charset="2"/>
              <a:buChar char="Ø"/>
            </a:pPr>
            <a:r>
              <a:rPr lang="en-US" sz="2000" dirty="0">
                <a:latin typeface="Arial Unicode MS" pitchFamily="34" charset="-122"/>
                <a:ea typeface="Arial Unicode MS" pitchFamily="34" charset="-122"/>
                <a:cs typeface="Arial Unicode MS" pitchFamily="34" charset="-122"/>
              </a:rPr>
              <a:t>8</a:t>
            </a:r>
            <a:r>
              <a:rPr sz="2000" dirty="0" smtClean="0">
                <a:latin typeface="Arial Unicode MS" pitchFamily="34" charset="-122"/>
                <a:ea typeface="Arial Unicode MS" pitchFamily="34" charset="-122"/>
                <a:cs typeface="Arial Unicode MS" pitchFamily="34" charset="-122"/>
              </a:rPr>
              <a:t> instrument payloads, i.e. MERSI</a:t>
            </a:r>
            <a:r>
              <a:rPr lang="en-US" sz="2000" dirty="0" smtClean="0">
                <a:latin typeface="Arial Unicode MS" pitchFamily="34" charset="-122"/>
                <a:ea typeface="Arial Unicode MS" pitchFamily="34" charset="-122"/>
                <a:cs typeface="Arial Unicode MS" pitchFamily="34" charset="-122"/>
              </a:rPr>
              <a:t>-II</a:t>
            </a:r>
            <a:r>
              <a:rPr sz="2000" dirty="0" smtClean="0">
                <a:latin typeface="Arial Unicode MS" pitchFamily="34" charset="-122"/>
                <a:ea typeface="Arial Unicode MS" pitchFamily="34" charset="-122"/>
                <a:cs typeface="Arial Unicode MS" pitchFamily="34" charset="-122"/>
              </a:rPr>
              <a:t>,</a:t>
            </a:r>
            <a:r>
              <a:rPr lang="en-US" sz="2000" dirty="0" smtClean="0">
                <a:latin typeface="Arial Unicode MS" pitchFamily="34" charset="-122"/>
                <a:ea typeface="Arial Unicode MS" pitchFamily="34" charset="-122"/>
                <a:cs typeface="Arial Unicode MS" pitchFamily="34" charset="-122"/>
              </a:rPr>
              <a:t> HIRAS, </a:t>
            </a:r>
            <a:r>
              <a:rPr sz="2000" dirty="0" smtClean="0">
                <a:latin typeface="Arial Unicode MS" pitchFamily="34" charset="-122"/>
                <a:ea typeface="Arial Unicode MS" pitchFamily="34" charset="-122"/>
                <a:cs typeface="Arial Unicode MS" pitchFamily="34" charset="-122"/>
              </a:rPr>
              <a:t>GNOS, MWTS, MWHS, MWRI, SEM, and IPM have begun </a:t>
            </a:r>
            <a:r>
              <a:rPr lang="en-US" sz="2000" dirty="0" smtClean="0">
                <a:latin typeface="Arial Unicode MS" pitchFamily="34" charset="-122"/>
                <a:ea typeface="Arial Unicode MS" pitchFamily="34" charset="-122"/>
                <a:cs typeface="Arial Unicode MS" pitchFamily="34" charset="-122"/>
              </a:rPr>
              <a:t>operation since Jan 1, 2019 </a:t>
            </a:r>
            <a:r>
              <a:rPr sz="2000" dirty="0" smtClean="0">
                <a:latin typeface="Arial Unicode MS" pitchFamily="34" charset="-122"/>
                <a:ea typeface="Arial Unicode MS" pitchFamily="34" charset="-122"/>
                <a:cs typeface="Arial Unicode MS" pitchFamily="34" charset="-122"/>
              </a:rPr>
              <a:t>with L1 data </a:t>
            </a:r>
            <a:r>
              <a:rPr lang="en-US" sz="2000" dirty="0" smtClean="0">
                <a:latin typeface="Arial Unicode MS" pitchFamily="34" charset="-122"/>
                <a:ea typeface="Arial Unicode MS" pitchFamily="34" charset="-122"/>
                <a:cs typeface="Arial Unicode MS" pitchFamily="34" charset="-122"/>
              </a:rPr>
              <a:t>dissemination and L2 generation test</a:t>
            </a:r>
            <a:r>
              <a:rPr sz="2000" dirty="0" smtClean="0">
                <a:latin typeface="Arial Unicode MS" pitchFamily="34" charset="-122"/>
                <a:ea typeface="Arial Unicode MS" pitchFamily="34" charset="-122"/>
                <a:cs typeface="Arial Unicode MS" pitchFamily="34" charset="-122"/>
              </a:rPr>
              <a:t>.   </a:t>
            </a:r>
            <a:endParaRPr lang="en-US" sz="2000" dirty="0" smtClean="0">
              <a:latin typeface="Arial Unicode MS" pitchFamily="34" charset="-122"/>
              <a:ea typeface="Arial Unicode MS" pitchFamily="34" charset="-122"/>
              <a:cs typeface="Arial Unicode MS" pitchFamily="34" charset="-122"/>
            </a:endParaRPr>
          </a:p>
          <a:p>
            <a:pPr>
              <a:spcBef>
                <a:spcPts val="1200"/>
              </a:spcBef>
              <a:spcAft>
                <a:spcPts val="1200"/>
              </a:spcAft>
              <a:buClr>
                <a:srgbClr val="FF0000"/>
              </a:buClr>
              <a:buFont typeface="Wingdings" pitchFamily="2" charset="2"/>
              <a:buChar char="Ø"/>
            </a:pPr>
            <a:r>
              <a:rPr lang="en-US" altLang="zh-CN" sz="2000" dirty="0" smtClean="0">
                <a:latin typeface="Arial Unicode MS" pitchFamily="34" charset="-122"/>
                <a:ea typeface="Arial Unicode MS" pitchFamily="34" charset="-122"/>
                <a:cs typeface="Arial Unicode MS" pitchFamily="34" charset="-122"/>
              </a:rPr>
              <a:t>Trial data of </a:t>
            </a:r>
            <a:r>
              <a:rPr lang="en-US" sz="2000" dirty="0" smtClean="0">
                <a:latin typeface="Arial Unicode MS" pitchFamily="34" charset="-122"/>
                <a:ea typeface="Arial Unicode MS" pitchFamily="34" charset="-122"/>
                <a:cs typeface="Arial Unicode MS" pitchFamily="34" charset="-122"/>
              </a:rPr>
              <a:t>Sounding instruments </a:t>
            </a:r>
            <a:r>
              <a:rPr lang="zh-CN" altLang="en-US" sz="2000" dirty="0" smtClean="0">
                <a:latin typeface="Arial Unicode MS" pitchFamily="34" charset="-122"/>
                <a:ea typeface="Arial Unicode MS" pitchFamily="34" charset="-122"/>
                <a:cs typeface="Arial Unicode MS" pitchFamily="34" charset="-122"/>
              </a:rPr>
              <a:t>（</a:t>
            </a:r>
            <a:r>
              <a:rPr lang="en-US" sz="2000" dirty="0" smtClean="0">
                <a:latin typeface="Arial Unicode MS" pitchFamily="34" charset="-122"/>
                <a:ea typeface="Arial Unicode MS" pitchFamily="34" charset="-122"/>
                <a:cs typeface="Arial Unicode MS" pitchFamily="34" charset="-122"/>
              </a:rPr>
              <a:t> </a:t>
            </a:r>
            <a:r>
              <a:rPr lang="en-US" altLang="zh-CN" sz="2000" dirty="0">
                <a:latin typeface="Arial Unicode MS" pitchFamily="34" charset="-122"/>
                <a:ea typeface="Arial Unicode MS" pitchFamily="34" charset="-122"/>
                <a:cs typeface="Arial Unicode MS" pitchFamily="34" charset="-122"/>
              </a:rPr>
              <a:t>HIRAS, GNOS, MWTS, MWHS, </a:t>
            </a:r>
            <a:r>
              <a:rPr lang="en-US" altLang="zh-CN" sz="2000" dirty="0" smtClean="0">
                <a:latin typeface="Arial Unicode MS" pitchFamily="34" charset="-122"/>
                <a:ea typeface="Arial Unicode MS" pitchFamily="34" charset="-122"/>
                <a:cs typeface="Arial Unicode MS" pitchFamily="34" charset="-122"/>
              </a:rPr>
              <a:t>MWRI</a:t>
            </a:r>
            <a:r>
              <a:rPr lang="zh-CN" altLang="en-US" sz="2000" dirty="0" smtClean="0">
                <a:latin typeface="Arial Unicode MS" pitchFamily="34" charset="-122"/>
                <a:ea typeface="Arial Unicode MS" pitchFamily="34" charset="-122"/>
                <a:cs typeface="Arial Unicode MS" pitchFamily="34" charset="-122"/>
              </a:rPr>
              <a:t>）</a:t>
            </a:r>
            <a:r>
              <a:rPr lang="en-US" altLang="zh-CN" sz="2000" dirty="0" smtClean="0">
                <a:latin typeface="Arial Unicode MS" pitchFamily="34" charset="-122"/>
                <a:ea typeface="Arial Unicode MS" pitchFamily="34" charset="-122"/>
                <a:cs typeface="Arial Unicode MS" pitchFamily="34" charset="-122"/>
              </a:rPr>
              <a:t>were delivered to outsides such as ECWMF, EUMETSAT, </a:t>
            </a:r>
            <a:r>
              <a:rPr lang="en-US" altLang="zh-CN" sz="2000" dirty="0" err="1" smtClean="0">
                <a:latin typeface="Arial Unicode MS" pitchFamily="34" charset="-122"/>
                <a:ea typeface="Arial Unicode MS" pitchFamily="34" charset="-122"/>
                <a:cs typeface="Arial Unicode MS" pitchFamily="34" charset="-122"/>
              </a:rPr>
              <a:t>Metoffice</a:t>
            </a:r>
            <a:r>
              <a:rPr lang="en-US" altLang="zh-CN" sz="2000" dirty="0" smtClean="0">
                <a:latin typeface="Arial Unicode MS" pitchFamily="34" charset="-122"/>
                <a:ea typeface="Arial Unicode MS" pitchFamily="34" charset="-122"/>
                <a:cs typeface="Arial Unicode MS" pitchFamily="34" charset="-122"/>
              </a:rPr>
              <a:t>, Wisconsin University and CAS for L1 quality evaluation and data assimilation test     </a:t>
            </a:r>
            <a:endParaRPr sz="2000" dirty="0" smtClean="0">
              <a:latin typeface="Arial Unicode MS" pitchFamily="34" charset="-122"/>
              <a:ea typeface="Arial Unicode MS" pitchFamily="34" charset="-122"/>
              <a:cs typeface="Arial Unicode MS" pitchFamily="34" charset="-122"/>
            </a:endParaRPr>
          </a:p>
        </p:txBody>
      </p:sp>
      <p:sp>
        <p:nvSpPr>
          <p:cNvPr id="5" name="矩形 4"/>
          <p:cNvSpPr/>
          <p:nvPr/>
        </p:nvSpPr>
        <p:spPr>
          <a:xfrm>
            <a:off x="1613574" y="153506"/>
            <a:ext cx="6984776" cy="646331"/>
          </a:xfrm>
          <a:prstGeom prst="rect">
            <a:avLst/>
          </a:prstGeom>
        </p:spPr>
        <p:txBody>
          <a:bodyPr wrap="square">
            <a:spAutoFit/>
          </a:bodyPr>
          <a:lstStyle/>
          <a:p>
            <a:r>
              <a:rPr lang="en-US" altLang="zh-CN" sz="3600" dirty="0" smtClean="0">
                <a:solidFill>
                  <a:srgbClr val="0033CC"/>
                </a:solidFill>
              </a:rPr>
              <a:t> FY-3D commissioning</a:t>
            </a:r>
            <a:endParaRPr lang="zh-CN" altLang="en-US" sz="3600" dirty="0">
              <a:solidFill>
                <a:srgbClr val="0033CC"/>
              </a:solidFill>
            </a:endParaRPr>
          </a:p>
        </p:txBody>
      </p:sp>
    </p:spTree>
    <p:extLst>
      <p:ext uri="{BB962C8B-B14F-4D97-AF65-F5344CB8AC3E}">
        <p14:creationId xmlns:p14="http://schemas.microsoft.com/office/powerpoint/2010/main" val="32712198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680881" y="111423"/>
            <a:ext cx="8229600" cy="706120"/>
          </a:xfrm>
        </p:spPr>
        <p:txBody>
          <a:bodyPr/>
          <a:lstStyle/>
          <a:p>
            <a:pPr algn="l"/>
            <a:r>
              <a:rPr lang="en-US" altLang="zh-CN" b="1" dirty="0">
                <a:solidFill>
                  <a:srgbClr val="0033CC"/>
                </a:solidFill>
                <a:latin typeface="Calibri" panose="020F0502020204030204" pitchFamily="34" charset="0"/>
              </a:rPr>
              <a:t>FY-3D Cal/Val </a:t>
            </a:r>
            <a:r>
              <a:rPr lang="en-US" altLang="zh-CN" b="1" dirty="0" smtClean="0">
                <a:solidFill>
                  <a:srgbClr val="0033CC"/>
                </a:solidFill>
                <a:latin typeface="Calibri" panose="020F0502020204030204" pitchFamily="34" charset="0"/>
              </a:rPr>
              <a:t>long term monitoring</a:t>
            </a:r>
            <a:endParaRPr lang="zh-CN" altLang="en-US" b="1" dirty="0">
              <a:solidFill>
                <a:srgbClr val="0033CC"/>
              </a:solidFill>
            </a:endParaRPr>
          </a:p>
        </p:txBody>
      </p:sp>
      <p:sp>
        <p:nvSpPr>
          <p:cNvPr id="3" name="内容占位符 2"/>
          <p:cNvSpPr>
            <a:spLocks noGrp="1"/>
          </p:cNvSpPr>
          <p:nvPr>
            <p:ph idx="1"/>
          </p:nvPr>
        </p:nvSpPr>
        <p:spPr>
          <a:xfrm>
            <a:off x="467544" y="1340769"/>
            <a:ext cx="8229600" cy="3096343"/>
          </a:xfrm>
        </p:spPr>
        <p:txBody>
          <a:bodyPr/>
          <a:lstStyle/>
          <a:p>
            <a:pPr>
              <a:spcBef>
                <a:spcPts val="600"/>
              </a:spcBef>
              <a:spcAft>
                <a:spcPts val="600"/>
              </a:spcAft>
              <a:buFont typeface="Wingdings" pitchFamily="2" charset="2"/>
              <a:buChar char="Ø"/>
            </a:pPr>
            <a:r>
              <a:rPr lang="en-US" altLang="zh-CN" sz="2000" dirty="0" smtClean="0"/>
              <a:t>Operational Instrument Performance Monitoring for long term based on OBC complete telemetry parameters</a:t>
            </a:r>
          </a:p>
          <a:p>
            <a:pPr>
              <a:spcBef>
                <a:spcPts val="600"/>
              </a:spcBef>
              <a:spcAft>
                <a:spcPts val="600"/>
              </a:spcAft>
              <a:buFont typeface="Wingdings" pitchFamily="2" charset="2"/>
              <a:buChar char="Ø"/>
            </a:pPr>
            <a:r>
              <a:rPr lang="en-US" altLang="zh-CN" sz="2000" dirty="0" smtClean="0"/>
              <a:t>GSICS SNO or </a:t>
            </a:r>
            <a:r>
              <a:rPr lang="en-US" altLang="zh-CN" sz="2000" dirty="0" err="1" smtClean="0"/>
              <a:t>SNOx</a:t>
            </a:r>
            <a:r>
              <a:rPr lang="en-US" altLang="zh-CN" sz="2000" dirty="0" smtClean="0"/>
              <a:t> monitoring using reference instruments (IASI, </a:t>
            </a:r>
            <a:r>
              <a:rPr lang="en-US" altLang="zh-CN" sz="2000" dirty="0" err="1" smtClean="0"/>
              <a:t>CrIS</a:t>
            </a:r>
            <a:r>
              <a:rPr lang="en-US" altLang="zh-CN" sz="2000" dirty="0" smtClean="0"/>
              <a:t>, MODIS,VIIRS) and </a:t>
            </a:r>
            <a:r>
              <a:rPr lang="en-US" altLang="zh-CN" sz="2000" dirty="0" err="1" smtClean="0"/>
              <a:t>Intercomparison</a:t>
            </a:r>
            <a:r>
              <a:rPr lang="en-US" altLang="zh-CN" sz="2000" dirty="0" smtClean="0"/>
              <a:t> with EUMETSAT partner sensors such </a:t>
            </a:r>
            <a:r>
              <a:rPr lang="en-US" altLang="zh-CN" sz="2000" smtClean="0"/>
              <a:t>as IASI, Sentinel </a:t>
            </a:r>
            <a:r>
              <a:rPr lang="en-US" altLang="zh-CN" sz="2000" dirty="0" smtClean="0"/>
              <a:t>3 OLCI/</a:t>
            </a:r>
            <a:r>
              <a:rPr lang="en-US" altLang="zh-CN" sz="2000" dirty="0"/>
              <a:t>+SLSTR</a:t>
            </a:r>
            <a:r>
              <a:rPr lang="en-US" altLang="zh-CN" sz="2000" dirty="0" smtClean="0"/>
              <a:t>, GOME-2.</a:t>
            </a:r>
          </a:p>
          <a:p>
            <a:pPr>
              <a:spcBef>
                <a:spcPts val="600"/>
              </a:spcBef>
              <a:spcAft>
                <a:spcPts val="600"/>
              </a:spcAft>
              <a:buFont typeface="Wingdings" pitchFamily="2" charset="2"/>
              <a:buChar char="Ø"/>
            </a:pPr>
            <a:r>
              <a:rPr lang="en-US" altLang="zh-CN" sz="2000" dirty="0" smtClean="0"/>
              <a:t>MERSI-II Calibration trend monitoring using PICS sites and ground-based automatic measurements at </a:t>
            </a:r>
            <a:r>
              <a:rPr lang="en-US" altLang="zh-CN" sz="2000" dirty="0" err="1" smtClean="0"/>
              <a:t>Dunhuang</a:t>
            </a:r>
            <a:r>
              <a:rPr lang="en-US" altLang="zh-CN" sz="2000" dirty="0" smtClean="0"/>
              <a:t> site</a:t>
            </a:r>
          </a:p>
          <a:p>
            <a:pPr>
              <a:spcBef>
                <a:spcPts val="600"/>
              </a:spcBef>
              <a:spcAft>
                <a:spcPts val="600"/>
              </a:spcAft>
              <a:buFont typeface="Wingdings" pitchFamily="2" charset="2"/>
              <a:buChar char="Ø"/>
            </a:pPr>
            <a:r>
              <a:rPr lang="en-US" altLang="zh-CN" sz="2000" dirty="0" smtClean="0"/>
              <a:t>Integrated calibration system which combines earth targets, moon, DCC and RT simulation</a:t>
            </a:r>
          </a:p>
          <a:p>
            <a:pPr>
              <a:buFont typeface="Wingdings" pitchFamily="2" charset="2"/>
              <a:buChar char="Ø"/>
            </a:pPr>
            <a:endParaRPr lang="zh-CN" altLang="en-US" sz="2000" dirty="0"/>
          </a:p>
        </p:txBody>
      </p:sp>
      <p:sp>
        <p:nvSpPr>
          <p:cNvPr id="4" name="日期占位符 3"/>
          <p:cNvSpPr>
            <a:spLocks noGrp="1"/>
          </p:cNvSpPr>
          <p:nvPr>
            <p:ph type="dt" sz="half" idx="4294967295"/>
          </p:nvPr>
        </p:nvSpPr>
        <p:spPr>
          <a:xfrm>
            <a:off x="134938" y="6538913"/>
            <a:ext cx="2133600" cy="203200"/>
          </a:xfrm>
          <a:prstGeom prst="rect">
            <a:avLst/>
          </a:prstGeom>
        </p:spPr>
        <p:txBody>
          <a:bodyPr/>
          <a:lstStyle/>
          <a:p>
            <a:fld id="{68AA7D50-B52A-49DD-BE9F-78663E719E27}" type="datetime1">
              <a:rPr lang="zh-CN" altLang="en-US" smtClean="0">
                <a:solidFill>
                  <a:prstClr val="black">
                    <a:tint val="75000"/>
                  </a:prstClr>
                </a:solidFill>
              </a:rPr>
              <a:pPr/>
              <a:t>2019/3/4</a:t>
            </a:fld>
            <a:endParaRPr lang="zh-CN" altLang="en-US" dirty="0">
              <a:solidFill>
                <a:prstClr val="black">
                  <a:tint val="75000"/>
                </a:prstClr>
              </a:solidFill>
            </a:endParaRPr>
          </a:p>
        </p:txBody>
      </p:sp>
      <p:sp>
        <p:nvSpPr>
          <p:cNvPr id="5" name="灯片编号占位符 4"/>
          <p:cNvSpPr>
            <a:spLocks noGrp="1"/>
          </p:cNvSpPr>
          <p:nvPr>
            <p:ph type="sldNum" sz="quarter" idx="4294967295"/>
          </p:nvPr>
        </p:nvSpPr>
        <p:spPr>
          <a:xfrm>
            <a:off x="6831013" y="6538913"/>
            <a:ext cx="2133600" cy="203200"/>
          </a:xfrm>
          <a:prstGeom prst="rect">
            <a:avLst/>
          </a:prstGeom>
        </p:spPr>
        <p:txBody>
          <a:bodyPr/>
          <a:lstStyle/>
          <a:p>
            <a:fld id="{97D24EFA-B49B-4FD7-819D-E4EC53762E7A}" type="slidenum">
              <a:rPr lang="zh-CN" altLang="en-US" smtClean="0">
                <a:solidFill>
                  <a:prstClr val="black">
                    <a:tint val="75000"/>
                  </a:prstClr>
                </a:solidFill>
              </a:rPr>
              <a:pPr/>
              <a:t>7</a:t>
            </a:fld>
            <a:endParaRPr lang="zh-CN" altLang="en-US" dirty="0">
              <a:solidFill>
                <a:prstClr val="black">
                  <a:tint val="75000"/>
                </a:prstClr>
              </a:solidFill>
            </a:endParaRPr>
          </a:p>
        </p:txBody>
      </p:sp>
    </p:spTree>
    <p:extLst>
      <p:ext uri="{BB962C8B-B14F-4D97-AF65-F5344CB8AC3E}">
        <p14:creationId xmlns:p14="http://schemas.microsoft.com/office/powerpoint/2010/main" val="370592396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3" descr="C:\Users\think\Desktop\HIRAS在轨测试\测试结果\0504\NEdT_MW1.jpg"/>
          <p:cNvPicPr>
            <a:picLocks noChangeAspect="1" noChangeArrowheads="1"/>
          </p:cNvPicPr>
          <p:nvPr/>
        </p:nvPicPr>
        <p:blipFill rotWithShape="1">
          <a:blip r:embed="rId2" cstate="print"/>
          <a:srcRect r="50000" b="51350"/>
          <a:stretch/>
        </p:blipFill>
        <p:spPr bwMode="auto">
          <a:xfrm>
            <a:off x="2976479" y="1021229"/>
            <a:ext cx="3527307" cy="2575955"/>
          </a:xfrm>
          <a:prstGeom prst="rect">
            <a:avLst/>
          </a:prstGeom>
          <a:noFill/>
        </p:spPr>
      </p:pic>
      <p:pic>
        <p:nvPicPr>
          <p:cNvPr id="18" name="Picture 4" descr="C:\Users\think\Desktop\HIRAS在轨测试\测试结果\0504\NEdT_MW2.jpg"/>
          <p:cNvPicPr>
            <a:picLocks noChangeAspect="1" noChangeArrowheads="1"/>
          </p:cNvPicPr>
          <p:nvPr/>
        </p:nvPicPr>
        <p:blipFill rotWithShape="1">
          <a:blip r:embed="rId3" cstate="print"/>
          <a:srcRect t="6121" r="50000" b="50000"/>
          <a:stretch/>
        </p:blipFill>
        <p:spPr bwMode="auto">
          <a:xfrm>
            <a:off x="-223453" y="4221089"/>
            <a:ext cx="3827265" cy="2520919"/>
          </a:xfrm>
          <a:prstGeom prst="rect">
            <a:avLst/>
          </a:prstGeom>
          <a:noFill/>
        </p:spPr>
      </p:pic>
      <p:sp>
        <p:nvSpPr>
          <p:cNvPr id="8" name="TextBox 7"/>
          <p:cNvSpPr txBox="1"/>
          <p:nvPr/>
        </p:nvSpPr>
        <p:spPr>
          <a:xfrm>
            <a:off x="3779912" y="4365104"/>
            <a:ext cx="4896544" cy="2308324"/>
          </a:xfrm>
          <a:prstGeom prst="rect">
            <a:avLst/>
          </a:prstGeom>
          <a:noFill/>
        </p:spPr>
        <p:txBody>
          <a:bodyPr wrap="square" rtlCol="0">
            <a:spAutoFit/>
          </a:bodyPr>
          <a:lstStyle/>
          <a:p>
            <a:r>
              <a:rPr lang="en-US" altLang="zh-CN" b="1" dirty="0"/>
              <a:t>Noise performance:  derived from DS </a:t>
            </a:r>
            <a:r>
              <a:rPr lang="en-US" altLang="zh-CN" b="1" dirty="0" smtClean="0"/>
              <a:t>and ICT measurements</a:t>
            </a:r>
            <a:endParaRPr lang="en-US" altLang="zh-CN" b="1" dirty="0"/>
          </a:p>
          <a:p>
            <a:pPr>
              <a:buFont typeface="Arial" panose="020B0604020202020204" pitchFamily="34" charset="0"/>
              <a:buChar char="•"/>
            </a:pPr>
            <a:r>
              <a:rPr lang="en-US" altLang="zh-CN" b="1" dirty="0" smtClean="0">
                <a:solidFill>
                  <a:srgbClr val="0000CC"/>
                </a:solidFill>
              </a:rPr>
              <a:t>   </a:t>
            </a:r>
            <a:r>
              <a:rPr lang="en-US" altLang="zh-CN" b="1" dirty="0" err="1" smtClean="0">
                <a:solidFill>
                  <a:srgbClr val="0000CC"/>
                </a:solidFill>
              </a:rPr>
              <a:t>NEdTs</a:t>
            </a:r>
            <a:r>
              <a:rPr lang="en-US" altLang="zh-CN" b="1" dirty="0" smtClean="0">
                <a:solidFill>
                  <a:srgbClr val="0000CC"/>
                </a:solidFill>
              </a:rPr>
              <a:t> derived from DS and ICT are consistent.  </a:t>
            </a:r>
          </a:p>
          <a:p>
            <a:pPr>
              <a:buFont typeface="Arial" panose="020B0604020202020204" pitchFamily="34" charset="0"/>
              <a:buChar char="•"/>
            </a:pPr>
            <a:r>
              <a:rPr lang="en-US" altLang="zh-CN" b="1" dirty="0" smtClean="0">
                <a:solidFill>
                  <a:srgbClr val="0000CC"/>
                </a:solidFill>
              </a:rPr>
              <a:t>   </a:t>
            </a:r>
            <a:r>
              <a:rPr lang="en-US" altLang="zh-CN" b="1" dirty="0" err="1" smtClean="0">
                <a:solidFill>
                  <a:srgbClr val="0000CC"/>
                </a:solidFill>
              </a:rPr>
              <a:t>NEdTs</a:t>
            </a:r>
            <a:r>
              <a:rPr lang="en-US" altLang="zh-CN" b="1" dirty="0" smtClean="0">
                <a:solidFill>
                  <a:srgbClr val="0000CC"/>
                </a:solidFill>
              </a:rPr>
              <a:t> in forward and reverse sweep direction are consistent.</a:t>
            </a:r>
          </a:p>
          <a:p>
            <a:pPr>
              <a:buFont typeface="Arial" panose="020B0604020202020204" pitchFamily="34" charset="0"/>
              <a:buChar char="•"/>
            </a:pPr>
            <a:r>
              <a:rPr lang="en-US" altLang="zh-CN" b="1" dirty="0" smtClean="0">
                <a:solidFill>
                  <a:srgbClr val="0000CC"/>
                </a:solidFill>
              </a:rPr>
              <a:t>   Meet requirements.</a:t>
            </a:r>
            <a:endParaRPr lang="en-US" altLang="zh-CN" b="1" dirty="0">
              <a:solidFill>
                <a:srgbClr val="0000CC"/>
              </a:solidFill>
            </a:endParaRPr>
          </a:p>
          <a:p>
            <a:endParaRPr lang="zh-CN" altLang="en-US" b="1" dirty="0">
              <a:solidFill>
                <a:srgbClr val="FF0000"/>
              </a:solidFill>
            </a:endParaRPr>
          </a:p>
        </p:txBody>
      </p:sp>
      <p:sp>
        <p:nvSpPr>
          <p:cNvPr id="9" name="TextBox 8"/>
          <p:cNvSpPr txBox="1"/>
          <p:nvPr/>
        </p:nvSpPr>
        <p:spPr>
          <a:xfrm>
            <a:off x="341556" y="851952"/>
            <a:ext cx="2736304" cy="338554"/>
          </a:xfrm>
          <a:prstGeom prst="rect">
            <a:avLst/>
          </a:prstGeom>
          <a:solidFill>
            <a:schemeClr val="accent3">
              <a:lumMod val="85000"/>
            </a:schemeClr>
          </a:solidFill>
        </p:spPr>
        <p:txBody>
          <a:bodyPr wrap="square" rtlCol="0">
            <a:spAutoFit/>
          </a:bodyPr>
          <a:lstStyle/>
          <a:p>
            <a:r>
              <a:rPr lang="en-US" altLang="zh-CN" sz="1600" dirty="0"/>
              <a:t>LW @ 0.625cm-1 Res</a:t>
            </a:r>
            <a:endParaRPr lang="zh-CN" altLang="en-US" sz="1600" dirty="0"/>
          </a:p>
        </p:txBody>
      </p:sp>
      <p:sp>
        <p:nvSpPr>
          <p:cNvPr id="13" name="TextBox 12"/>
          <p:cNvSpPr txBox="1"/>
          <p:nvPr/>
        </p:nvSpPr>
        <p:spPr>
          <a:xfrm>
            <a:off x="3918203" y="824012"/>
            <a:ext cx="2736304" cy="338554"/>
          </a:xfrm>
          <a:prstGeom prst="rect">
            <a:avLst/>
          </a:prstGeom>
          <a:solidFill>
            <a:schemeClr val="accent3">
              <a:lumMod val="85000"/>
            </a:schemeClr>
          </a:solidFill>
        </p:spPr>
        <p:txBody>
          <a:bodyPr wrap="square" rtlCol="0">
            <a:spAutoFit/>
          </a:bodyPr>
          <a:lstStyle/>
          <a:p>
            <a:r>
              <a:rPr lang="en-US" altLang="zh-CN" sz="1600" dirty="0"/>
              <a:t>MW @ 1.25cm-1 Res</a:t>
            </a:r>
            <a:endParaRPr lang="zh-CN" altLang="en-US" sz="1600" dirty="0"/>
          </a:p>
        </p:txBody>
      </p:sp>
      <p:sp>
        <p:nvSpPr>
          <p:cNvPr id="14" name="TextBox 13"/>
          <p:cNvSpPr txBox="1"/>
          <p:nvPr/>
        </p:nvSpPr>
        <p:spPr>
          <a:xfrm>
            <a:off x="611560" y="3882534"/>
            <a:ext cx="2736304" cy="338554"/>
          </a:xfrm>
          <a:prstGeom prst="rect">
            <a:avLst/>
          </a:prstGeom>
          <a:solidFill>
            <a:schemeClr val="accent3">
              <a:lumMod val="85000"/>
            </a:schemeClr>
          </a:solidFill>
        </p:spPr>
        <p:txBody>
          <a:bodyPr wrap="square" rtlCol="0">
            <a:spAutoFit/>
          </a:bodyPr>
          <a:lstStyle/>
          <a:p>
            <a:r>
              <a:rPr lang="en-US" altLang="zh-CN" sz="1600" dirty="0"/>
              <a:t>SW @ 2.5cm-1 Res</a:t>
            </a:r>
            <a:endParaRPr lang="zh-CN" altLang="en-US" sz="1600" dirty="0"/>
          </a:p>
        </p:txBody>
      </p:sp>
      <p:pic>
        <p:nvPicPr>
          <p:cNvPr id="10" name="图片 9"/>
          <p:cNvPicPr/>
          <p:nvPr/>
        </p:nvPicPr>
        <p:blipFill rotWithShape="1">
          <a:blip r:embed="rId4" cstate="print">
            <a:extLst>
              <a:ext uri="{28A0092B-C50C-407E-A947-70E740481C1C}">
                <a14:useLocalDpi xmlns:a14="http://schemas.microsoft.com/office/drawing/2010/main" val="0"/>
              </a:ext>
            </a:extLst>
          </a:blip>
          <a:srcRect l="-1814" t="5177" r="51393" b="49853"/>
          <a:stretch/>
        </p:blipFill>
        <p:spPr bwMode="auto">
          <a:xfrm>
            <a:off x="-242047" y="1124744"/>
            <a:ext cx="3589911" cy="2757789"/>
          </a:xfrm>
          <a:prstGeom prst="rect">
            <a:avLst/>
          </a:prstGeom>
          <a:ln>
            <a:noFill/>
          </a:ln>
        </p:spPr>
      </p:pic>
      <p:pic>
        <p:nvPicPr>
          <p:cNvPr id="14342" name="Picture 2" descr="D:\风三工程\风三评价-宣传\FY-3D\GOOD\HIRAS.jpg"/>
          <p:cNvPicPr>
            <a:picLocks noChangeAspect="1" noChangeArrowheads="1"/>
          </p:cNvPicPr>
          <p:nvPr/>
        </p:nvPicPr>
        <p:blipFill>
          <a:blip r:embed="rId5" cstate="print"/>
          <a:srcRect/>
          <a:stretch>
            <a:fillRect/>
          </a:stretch>
        </p:blipFill>
        <p:spPr bwMode="auto">
          <a:xfrm>
            <a:off x="6767513" y="2350453"/>
            <a:ext cx="2087562" cy="1438275"/>
          </a:xfrm>
          <a:prstGeom prst="rect">
            <a:avLst/>
          </a:prstGeom>
          <a:noFill/>
          <a:ln w="9525">
            <a:noFill/>
            <a:miter lim="800000"/>
            <a:headEnd/>
            <a:tailEnd/>
          </a:ln>
        </p:spPr>
      </p:pic>
      <p:sp>
        <p:nvSpPr>
          <p:cNvPr id="3" name="文本框 2"/>
          <p:cNvSpPr txBox="1"/>
          <p:nvPr/>
        </p:nvSpPr>
        <p:spPr>
          <a:xfrm>
            <a:off x="6746240" y="1190625"/>
            <a:ext cx="2130425" cy="583565"/>
          </a:xfrm>
          <a:prstGeom prst="rect">
            <a:avLst/>
          </a:prstGeom>
          <a:noFill/>
        </p:spPr>
        <p:txBody>
          <a:bodyPr wrap="square" rtlCol="0">
            <a:spAutoFit/>
            <a:scene3d>
              <a:camera prst="orthographicFront"/>
              <a:lightRig rig="threePt" dir="t"/>
            </a:scene3d>
          </a:bodyPr>
          <a:lstStyle/>
          <a:p>
            <a:pPr algn="l"/>
            <a:r>
              <a:rPr lang="en-US" altLang="zh-CN" sz="3200" dirty="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 </a:t>
            </a:r>
            <a:r>
              <a:rPr lang="en-US" altLang="zh-CN" sz="3200"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rPr>
              <a:t>NEdT</a:t>
            </a:r>
            <a:endParaRPr lang="en-US" altLang="zh-CN" sz="3200" b="1" dirty="0" err="1">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sym typeface="+mn-ea"/>
            </a:endParaRPr>
          </a:p>
        </p:txBody>
      </p:sp>
      <p:sp>
        <p:nvSpPr>
          <p:cNvPr id="4" name="标题 3"/>
          <p:cNvSpPr>
            <a:spLocks noGrp="1"/>
          </p:cNvSpPr>
          <p:nvPr>
            <p:ph type="title"/>
          </p:nvPr>
        </p:nvSpPr>
        <p:spPr>
          <a:xfrm>
            <a:off x="1024890" y="111760"/>
            <a:ext cx="7391400" cy="712470"/>
          </a:xfrm>
        </p:spPr>
        <p:txBody>
          <a:bodyPr/>
          <a:lstStyle/>
          <a:p>
            <a:pPr>
              <a:lnSpc>
                <a:spcPct val="120000"/>
              </a:lnSpc>
            </a:pPr>
            <a:r>
              <a:rPr lang="en-US" altLang="zh-CN" sz="3200" b="1">
                <a:solidFill>
                  <a:srgbClr val="FF0000"/>
                </a:solidFill>
                <a:effectLst>
                  <a:outerShdw blurRad="38100" dist="19050" dir="2700000" algn="tl" rotWithShape="0">
                    <a:schemeClr val="dk1">
                      <a:alpha val="40000"/>
                    </a:schemeClr>
                  </a:outerShdw>
                </a:effectLst>
                <a:latin typeface="Calibri" panose="020F0502020204030204" charset="0"/>
                <a:ea typeface="华文琥珀" panose="02010800040101010101" charset="-122"/>
                <a:cs typeface="Calibri" panose="020F0502020204030204" charset="0"/>
              </a:rPr>
              <a:t>HIRAS performance and GSICS validation</a:t>
            </a: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2" name="图片 4"/>
          <p:cNvPicPr>
            <a:picLocks noChangeAspect="1"/>
          </p:cNvPicPr>
          <p:nvPr/>
        </p:nvPicPr>
        <p:blipFill rotWithShape="1">
          <a:blip r:embed="rId3" cstate="print"/>
          <a:srcRect l="3635" t="6882" r="50697" b="45480"/>
          <a:stretch/>
        </p:blipFill>
        <p:spPr bwMode="auto">
          <a:xfrm>
            <a:off x="2073909" y="1299270"/>
            <a:ext cx="3390335" cy="2652335"/>
          </a:xfrm>
          <a:prstGeom prst="rect">
            <a:avLst/>
          </a:prstGeom>
          <a:noFill/>
          <a:ln w="9525">
            <a:noFill/>
            <a:miter lim="800000"/>
            <a:headEnd/>
            <a:tailEnd/>
          </a:ln>
        </p:spPr>
      </p:pic>
      <p:sp>
        <p:nvSpPr>
          <p:cNvPr id="9" name="文本框 20"/>
          <p:cNvSpPr txBox="1"/>
          <p:nvPr/>
        </p:nvSpPr>
        <p:spPr>
          <a:xfrm>
            <a:off x="161925" y="899160"/>
            <a:ext cx="8820150" cy="400110"/>
          </a:xfrm>
          <a:prstGeom prst="rect">
            <a:avLst/>
          </a:prstGeom>
          <a:solidFill>
            <a:srgbClr val="99FF99"/>
          </a:solidFill>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defRPr/>
            </a:pPr>
            <a:r>
              <a:rPr lang="en-US" altLang="zh-CN" sz="2000" b="1" dirty="0" smtClean="0">
                <a:solidFill>
                  <a:schemeClr val="bg2">
                    <a:lumMod val="25000"/>
                  </a:schemeClr>
                </a:solidFill>
                <a:sym typeface="+mn-ea"/>
              </a:rPr>
              <a:t>After fine optic alignment</a:t>
            </a:r>
            <a:r>
              <a:rPr lang="zh-CN" altLang="en-US" sz="2000" b="1" dirty="0" smtClean="0">
                <a:solidFill>
                  <a:schemeClr val="bg2">
                    <a:lumMod val="25000"/>
                  </a:schemeClr>
                </a:solidFill>
                <a:sym typeface="+mn-ea"/>
              </a:rPr>
              <a:t>，</a:t>
            </a:r>
            <a:r>
              <a:rPr lang="en-US" altLang="zh-CN" sz="2000" b="1" dirty="0" smtClean="0">
                <a:solidFill>
                  <a:schemeClr val="bg2">
                    <a:lumMod val="25000"/>
                  </a:schemeClr>
                </a:solidFill>
                <a:sym typeface="+mn-ea"/>
              </a:rPr>
              <a:t>noise dominated by random noise</a:t>
            </a:r>
          </a:p>
        </p:txBody>
      </p:sp>
      <p:pic>
        <p:nvPicPr>
          <p:cNvPr id="17411" name="图片 1"/>
          <p:cNvPicPr>
            <a:picLocks noChangeAspect="1" noChangeArrowheads="1"/>
          </p:cNvPicPr>
          <p:nvPr/>
        </p:nvPicPr>
        <p:blipFill>
          <a:blip r:embed="rId4" cstate="print"/>
          <a:srcRect l="4456" t="5136" r="49678" b="50589"/>
          <a:stretch>
            <a:fillRect/>
          </a:stretch>
        </p:blipFill>
        <p:spPr bwMode="auto">
          <a:xfrm>
            <a:off x="5406952" y="4018840"/>
            <a:ext cx="3794461" cy="2700871"/>
          </a:xfrm>
          <a:prstGeom prst="rect">
            <a:avLst/>
          </a:prstGeom>
          <a:noFill/>
          <a:ln w="9525">
            <a:noFill/>
            <a:miter lim="800000"/>
            <a:headEnd/>
            <a:tailEnd/>
          </a:ln>
        </p:spPr>
      </p:pic>
      <p:pic>
        <p:nvPicPr>
          <p:cNvPr id="17413" name="图片 5"/>
          <p:cNvPicPr>
            <a:picLocks noChangeAspect="1"/>
          </p:cNvPicPr>
          <p:nvPr/>
        </p:nvPicPr>
        <p:blipFill>
          <a:blip r:embed="rId5" cstate="print"/>
          <a:srcRect r="49695" b="49036"/>
          <a:stretch>
            <a:fillRect/>
          </a:stretch>
        </p:blipFill>
        <p:spPr bwMode="auto">
          <a:xfrm>
            <a:off x="2209800" y="4117125"/>
            <a:ext cx="3254444" cy="2734840"/>
          </a:xfrm>
          <a:prstGeom prst="rect">
            <a:avLst/>
          </a:prstGeom>
          <a:noFill/>
          <a:ln w="9525">
            <a:noFill/>
            <a:miter lim="800000"/>
            <a:headEnd/>
            <a:tailEnd/>
          </a:ln>
        </p:spPr>
      </p:pic>
      <p:pic>
        <p:nvPicPr>
          <p:cNvPr id="17414" name="图片 3"/>
          <p:cNvPicPr>
            <a:picLocks noChangeAspect="1"/>
          </p:cNvPicPr>
          <p:nvPr/>
        </p:nvPicPr>
        <p:blipFill>
          <a:blip r:embed="rId6" cstate="print"/>
          <a:srcRect l="4745" t="5273" r="49364" b="49870"/>
          <a:stretch>
            <a:fillRect/>
          </a:stretch>
        </p:blipFill>
        <p:spPr bwMode="auto">
          <a:xfrm>
            <a:off x="5464244" y="1428526"/>
            <a:ext cx="3679879" cy="2699385"/>
          </a:xfrm>
          <a:prstGeom prst="rect">
            <a:avLst/>
          </a:prstGeom>
          <a:noFill/>
          <a:ln w="9525">
            <a:noFill/>
            <a:miter lim="800000"/>
            <a:headEnd/>
            <a:tailEnd/>
          </a:ln>
        </p:spPr>
      </p:pic>
      <p:cxnSp>
        <p:nvCxnSpPr>
          <p:cNvPr id="11" name="直接连接符 10"/>
          <p:cNvCxnSpPr/>
          <p:nvPr/>
        </p:nvCxnSpPr>
        <p:spPr>
          <a:xfrm>
            <a:off x="107950" y="4221163"/>
            <a:ext cx="7143115" cy="0"/>
          </a:xfrm>
          <a:prstGeom prst="line">
            <a:avLst/>
          </a:prstGeom>
          <a:ln>
            <a:prstDash val="dash"/>
          </a:ln>
        </p:spPr>
        <p:style>
          <a:lnRef idx="3">
            <a:schemeClr val="accent6"/>
          </a:lnRef>
          <a:fillRef idx="0">
            <a:schemeClr val="accent6"/>
          </a:fillRef>
          <a:effectRef idx="2">
            <a:schemeClr val="accent6"/>
          </a:effectRef>
          <a:fontRef idx="minor">
            <a:schemeClr val="tx1"/>
          </a:fontRef>
        </p:style>
      </p:cxnSp>
      <p:sp>
        <p:nvSpPr>
          <p:cNvPr id="17417" name="矩形 12"/>
          <p:cNvSpPr>
            <a:spLocks noChangeArrowheads="1"/>
          </p:cNvSpPr>
          <p:nvPr/>
        </p:nvSpPr>
        <p:spPr bwMode="auto">
          <a:xfrm>
            <a:off x="377825" y="4631690"/>
            <a:ext cx="1696085" cy="923330"/>
          </a:xfrm>
          <a:prstGeom prst="rect">
            <a:avLst/>
          </a:prstGeom>
          <a:solidFill>
            <a:srgbClr val="FFCC00"/>
          </a:solidFill>
          <a:ln w="9525">
            <a:noFill/>
            <a:miter lim="800000"/>
          </a:ln>
        </p:spPr>
        <p:txBody>
          <a:bodyPr wrap="square">
            <a:spAutoFit/>
          </a:bodyPr>
          <a:lstStyle/>
          <a:p>
            <a:r>
              <a:rPr lang="en-US" altLang="zh-CN" b="1" dirty="0" smtClean="0">
                <a:solidFill>
                  <a:schemeClr val="bg2">
                    <a:lumMod val="25000"/>
                  </a:schemeClr>
                </a:solidFill>
                <a:sym typeface="+mn-ea"/>
              </a:rPr>
              <a:t>After fine alignment</a:t>
            </a:r>
          </a:p>
          <a:p>
            <a:r>
              <a:rPr lang="en-US" altLang="zh-CN" b="1" dirty="0" smtClean="0">
                <a:solidFill>
                  <a:schemeClr val="bg2">
                    <a:lumMod val="25000"/>
                  </a:schemeClr>
                </a:solidFill>
                <a:sym typeface="+mn-ea"/>
              </a:rPr>
              <a:t>April 20, 2018</a:t>
            </a:r>
            <a:endParaRPr lang="zh-CN" altLang="en-US" dirty="0"/>
          </a:p>
        </p:txBody>
      </p:sp>
      <p:sp>
        <p:nvSpPr>
          <p:cNvPr id="17418" name="矩形 15"/>
          <p:cNvSpPr>
            <a:spLocks noChangeArrowheads="1"/>
          </p:cNvSpPr>
          <p:nvPr/>
        </p:nvSpPr>
        <p:spPr bwMode="auto">
          <a:xfrm>
            <a:off x="377825" y="1965325"/>
            <a:ext cx="1572260" cy="645160"/>
          </a:xfrm>
          <a:prstGeom prst="rect">
            <a:avLst/>
          </a:prstGeom>
          <a:solidFill>
            <a:srgbClr val="FFCC00"/>
          </a:solidFill>
          <a:ln w="9525">
            <a:noFill/>
            <a:miter lim="800000"/>
          </a:ln>
        </p:spPr>
        <p:txBody>
          <a:bodyPr wrap="square">
            <a:spAutoFit/>
          </a:bodyPr>
          <a:lstStyle/>
          <a:p>
            <a:r>
              <a:rPr lang="en-US" altLang="zh-CN" b="1" dirty="0" smtClean="0">
                <a:solidFill>
                  <a:schemeClr val="bg2">
                    <a:lumMod val="25000"/>
                  </a:schemeClr>
                </a:solidFill>
                <a:sym typeface="+mn-ea"/>
              </a:rPr>
              <a:t>Before fine alignment</a:t>
            </a:r>
            <a:endParaRPr lang="zh-CN" altLang="en-US" dirty="0"/>
          </a:p>
        </p:txBody>
      </p:sp>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86963"/>
</p:tagLst>
</file>

<file path=ppt/theme/theme1.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默认设计模板">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3162</Words>
  <Application>Microsoft Office PowerPoint</Application>
  <PresentationFormat>全屏显示(4:3)</PresentationFormat>
  <Paragraphs>546</Paragraphs>
  <Slides>37</Slides>
  <Notes>9</Notes>
  <HiddenSlides>0</HiddenSlides>
  <MMClips>0</MMClips>
  <ScaleCrop>false</ScaleCrop>
  <HeadingPairs>
    <vt:vector size="6" baseType="variant">
      <vt:variant>
        <vt:lpstr>主题</vt:lpstr>
      </vt:variant>
      <vt:variant>
        <vt:i4>2</vt:i4>
      </vt:variant>
      <vt:variant>
        <vt:lpstr>嵌入 OLE 服务器</vt:lpstr>
      </vt:variant>
      <vt:variant>
        <vt:i4>2</vt:i4>
      </vt:variant>
      <vt:variant>
        <vt:lpstr>幻灯片标题</vt:lpstr>
      </vt:variant>
      <vt:variant>
        <vt:i4>37</vt:i4>
      </vt:variant>
    </vt:vector>
  </HeadingPairs>
  <TitlesOfParts>
    <vt:vector size="41" baseType="lpstr">
      <vt:lpstr>Office 主题</vt:lpstr>
      <vt:lpstr>2_默认设计模板</vt:lpstr>
      <vt:lpstr>公式</vt:lpstr>
      <vt:lpstr>BMP 图像</vt:lpstr>
      <vt:lpstr> CMA Agency Report 2019  </vt:lpstr>
      <vt:lpstr>PowerPoint 演示文稿</vt:lpstr>
      <vt:lpstr>CMA's GSICS Activities &amp; Achievements Summary</vt:lpstr>
      <vt:lpstr>PowerPoint 演示文稿</vt:lpstr>
      <vt:lpstr>PowerPoint 演示文稿</vt:lpstr>
      <vt:lpstr>PowerPoint 演示文稿</vt:lpstr>
      <vt:lpstr>FY-3D Cal/Val long term monitoring</vt:lpstr>
      <vt:lpstr>HIRAS performance and GSICS validation</vt:lpstr>
      <vt:lpstr>PowerPoint 演示文稿</vt:lpstr>
      <vt:lpstr>PowerPoint 演示文稿</vt:lpstr>
      <vt:lpstr>PowerPoint 演示文稿</vt:lpstr>
      <vt:lpstr>MERSI-II IVC calibration(operational)</vt:lpstr>
      <vt:lpstr>Combined Degradation Monitoring</vt:lpstr>
      <vt:lpstr>GSICS Validation using Dunhuang</vt:lpstr>
      <vt:lpstr>MERSI-II monitoring using MODIS </vt:lpstr>
      <vt:lpstr>MERSI-II IR GSICS Monitoring</vt:lpstr>
      <vt:lpstr>MERSI &amp; HIRAS Intra-platform Comparison under GSICS framework </vt:lpstr>
      <vt:lpstr>PowerPoint 演示文稿</vt:lpstr>
      <vt:lpstr>PowerPoint 演示文稿</vt:lpstr>
      <vt:lpstr>PowerPoint 演示文稿</vt:lpstr>
      <vt:lpstr>FY-4 GSICS IR Inter-calibration</vt:lpstr>
      <vt:lpstr>PowerPoint 演示文稿</vt:lpstr>
      <vt:lpstr>PowerPoint 演示文稿</vt:lpstr>
      <vt:lpstr>CMA lunar ground measurement</vt:lpstr>
      <vt:lpstr>PowerPoint 演示文稿</vt:lpstr>
      <vt:lpstr>PowerPoint 演示文稿</vt:lpstr>
      <vt:lpstr>Primary Selection for Historical Global and China Reference  Sites </vt:lpstr>
      <vt:lpstr>Consistent Calibration of VIRR Reflective Solar Channels Onboard FY-3A, FY-3B, and FY-3C Using a Multisite Calibration Method</vt:lpstr>
      <vt:lpstr>PowerPoint 演示文稿</vt:lpstr>
      <vt:lpstr>PowerPoint 演示文稿</vt:lpstr>
      <vt:lpstr>PowerPoint 演示文稿</vt:lpstr>
      <vt:lpstr>CMA GPRC Website Operation</vt:lpstr>
      <vt:lpstr>Preservation of GSICS Products</vt:lpstr>
      <vt:lpstr>Suggestion to GSICS/GDWG</vt:lpstr>
      <vt:lpstr>Agenda items reported by CMA</vt:lpstr>
      <vt:lpstr>Agenda items reported by CMA</vt:lpstr>
      <vt:lpstr>Thank you for 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193</cp:revision>
  <dcterms:created xsi:type="dcterms:W3CDTF">2018-03-01T02:03:00Z</dcterms:created>
  <dcterms:modified xsi:type="dcterms:W3CDTF">2019-03-04T05:20:02Z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2052-11.1.0.8415</vt:lpwstr>
  </property>
  <property fmtid="{D5CDD505-2E9C-101B-9397-08002B2CF9AE}" pid="3" name="KSORubyTemplateID">
    <vt:lpwstr>2</vt:lpwstr>
  </property>
</Properties>
</file>