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  <p:sldMasterId id="2147483773" r:id="rId5"/>
    <p:sldMasterId id="2147483786" r:id="rId6"/>
    <p:sldMasterId id="2147483906" r:id="rId7"/>
    <p:sldMasterId id="2147483917" r:id="rId8"/>
    <p:sldMasterId id="2147483928" r:id="rId9"/>
  </p:sldMasterIdLst>
  <p:notesMasterIdLst>
    <p:notesMasterId r:id="rId32"/>
  </p:notesMasterIdLst>
  <p:sldIdLst>
    <p:sldId id="256" r:id="rId10"/>
    <p:sldId id="262" r:id="rId11"/>
    <p:sldId id="291" r:id="rId12"/>
    <p:sldId id="284" r:id="rId13"/>
    <p:sldId id="285" r:id="rId14"/>
    <p:sldId id="289" r:id="rId15"/>
    <p:sldId id="263" r:id="rId16"/>
    <p:sldId id="264" r:id="rId17"/>
    <p:sldId id="265" r:id="rId18"/>
    <p:sldId id="278" r:id="rId19"/>
    <p:sldId id="279" r:id="rId20"/>
    <p:sldId id="272" r:id="rId21"/>
    <p:sldId id="273" r:id="rId22"/>
    <p:sldId id="274" r:id="rId23"/>
    <p:sldId id="275" r:id="rId24"/>
    <p:sldId id="276" r:id="rId25"/>
    <p:sldId id="269" r:id="rId26"/>
    <p:sldId id="270" r:id="rId27"/>
    <p:sldId id="277" r:id="rId28"/>
    <p:sldId id="290" r:id="rId29"/>
    <p:sldId id="293" r:id="rId30"/>
    <p:sldId id="292" r:id="rId31"/>
  </p:sldIdLst>
  <p:sldSz cx="10160000" cy="5715000"/>
  <p:notesSz cx="7099300" cy="10234613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256"/>
            <p14:sldId id="262"/>
            <p14:sldId id="291"/>
            <p14:sldId id="284"/>
            <p14:sldId id="285"/>
            <p14:sldId id="289"/>
            <p14:sldId id="263"/>
            <p14:sldId id="264"/>
            <p14:sldId id="265"/>
            <p14:sldId id="278"/>
            <p14:sldId id="279"/>
            <p14:sldId id="272"/>
            <p14:sldId id="273"/>
            <p14:sldId id="274"/>
            <p14:sldId id="275"/>
            <p14:sldId id="276"/>
            <p14:sldId id="269"/>
            <p14:sldId id="270"/>
            <p14:sldId id="277"/>
            <p14:sldId id="290"/>
            <p14:sldId id="293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659" autoAdjust="0"/>
  </p:normalViewPr>
  <p:slideViewPr>
    <p:cSldViewPr snapToGrid="0" snapToObjects="1">
      <p:cViewPr varScale="1">
        <p:scale>
          <a:sx n="94" d="100"/>
          <a:sy n="94" d="100"/>
        </p:scale>
        <p:origin x="269" y="82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1B93242-A1A9-CC43-A2EE-9EE798A2CEAF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10E462F-C152-3342-BD7F-580EF8FAF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8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Jack </a:t>
            </a:r>
            <a:r>
              <a:rPr lang="fr-FR" dirty="0" err="1" smtClean="0"/>
              <a:t>Xiong</a:t>
            </a:r>
            <a:r>
              <a:rPr lang="fr-FR" dirty="0" smtClean="0"/>
              <a:t>, NASA utilise</a:t>
            </a:r>
            <a:r>
              <a:rPr lang="fr-FR" baseline="0" dirty="0" smtClean="0"/>
              <a:t> observations lune pour MODIS dans l’IRT.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83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507991"/>
            <a:ext cx="7620000" cy="36933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1"/>
            <a:ext cx="7620000" cy="597599"/>
          </a:xfrm>
        </p:spPr>
        <p:txBody>
          <a:bodyPr>
            <a:spAutoFit/>
          </a:bodyPr>
          <a:lstStyle>
            <a:lvl1pPr marL="0" marR="0" indent="0" algn="l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None/>
              <a:tabLst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pPr marL="0" marR="0" lvl="0" indent="0" algn="l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 smtClean="0"/>
              <a:t>GSICS </a:t>
            </a:r>
            <a:r>
              <a:rPr lang="fr-FR" dirty="0" err="1" smtClean="0"/>
              <a:t>annual</a:t>
            </a:r>
            <a:r>
              <a:rPr lang="fr-FR" dirty="0" smtClean="0"/>
              <a:t> meeting, 2019, 4th-8th </a:t>
            </a:r>
            <a:r>
              <a:rPr lang="fr-FR" dirty="0" err="1" smtClean="0"/>
              <a:t>march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507991"/>
            <a:ext cx="3820160" cy="36933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1"/>
            <a:ext cx="3820160" cy="261610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607795"/>
            <a:ext cx="517873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7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8" y="1201485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8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smtClean="0"/>
              <a:t>GSICS </a:t>
            </a:r>
            <a:r>
              <a:rPr lang="fr-FR" dirty="0" err="1" smtClean="0"/>
              <a:t>annual</a:t>
            </a:r>
            <a:r>
              <a:rPr lang="fr-FR" dirty="0" smtClean="0"/>
              <a:t> meeting, 2019, 4th-8th </a:t>
            </a:r>
            <a:r>
              <a:rPr lang="fr-FR" dirty="0" err="1" smtClean="0"/>
              <a:t>march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Picture 2" descr="C:\Users\miu\Dropbox\gsics_WG_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025887"/>
            <a:ext cx="24304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0" y="544000"/>
            <a:ext cx="5302251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51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51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8" y="544000"/>
            <a:ext cx="8761523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None/>
              <a:tabLst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pPr marL="0" marR="0" lvl="0" indent="0" algn="l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 smtClean="0"/>
              <a:t>GSICS </a:t>
            </a:r>
            <a:r>
              <a:rPr lang="fr-FR" dirty="0" err="1" smtClean="0"/>
              <a:t>annual</a:t>
            </a:r>
            <a:r>
              <a:rPr lang="fr-FR" dirty="0" smtClean="0"/>
              <a:t> meeting, 2019, 4th-8th </a:t>
            </a:r>
            <a:r>
              <a:rPr lang="fr-FR" dirty="0" err="1" smtClean="0"/>
              <a:t>march</a:t>
            </a:r>
            <a:endParaRPr lang="fr-FR" dirty="0" smtClean="0"/>
          </a:p>
          <a:p>
            <a:r>
              <a:rPr lang="fr-FR" dirty="0" smtClean="0"/>
              <a:t>NDIQUEZ </a:t>
            </a:r>
            <a:r>
              <a:rPr lang="fr-FR" dirty="0"/>
              <a:t>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9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Picture 2" descr="C:\Users\miu\Dropbox\gsics_WG_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2" y="5025887"/>
            <a:ext cx="24304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90" y="565265"/>
            <a:ext cx="7974419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61897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82" y="1180216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9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447642"/>
            <a:ext cx="7620000" cy="1477328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97A5-A21B-9342-991C-439FD14C4044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7E1D-1B12-7847-B787-2258E09423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" y="1"/>
          <a:ext cx="150832" cy="11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1"/>
                        <a:ext cx="150832" cy="11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31684" y="1245639"/>
            <a:ext cx="9828316" cy="3869793"/>
          </a:xfrm>
        </p:spPr>
        <p:txBody>
          <a:bodyPr/>
          <a:lstStyle>
            <a:lvl1pPr>
              <a:defRPr b="0"/>
            </a:lvl1pPr>
            <a:lvl5pPr>
              <a:buNone/>
              <a:defRPr/>
            </a:lvl5pPr>
          </a:lstStyle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</p:txBody>
      </p:sp>
      <p:sp>
        <p:nvSpPr>
          <p:cNvPr id="5" name="ZoneTexte 4"/>
          <p:cNvSpPr txBox="1">
            <a:spLocks noChangeArrowheads="1"/>
          </p:cNvSpPr>
          <p:nvPr userDrawn="1"/>
        </p:nvSpPr>
        <p:spPr bwMode="auto">
          <a:xfrm>
            <a:off x="3536462" y="5463501"/>
            <a:ext cx="1760418" cy="21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787" b="1" dirty="0" smtClean="0">
                <a:solidFill>
                  <a:schemeClr val="bg1"/>
                </a:solidFill>
              </a:rPr>
              <a:t>Pole</a:t>
            </a:r>
            <a:r>
              <a:rPr lang="en-US" sz="787" b="1" baseline="0" dirty="0" smtClean="0">
                <a:solidFill>
                  <a:schemeClr val="bg1"/>
                </a:solidFill>
              </a:rPr>
              <a:t> </a:t>
            </a:r>
            <a:r>
              <a:rPr lang="en-US" sz="787" b="1" baseline="0" dirty="0" err="1" smtClean="0">
                <a:solidFill>
                  <a:schemeClr val="bg1"/>
                </a:solidFill>
              </a:rPr>
              <a:t>Etalonnage</a:t>
            </a:r>
            <a:r>
              <a:rPr lang="en-US" sz="787" b="1" baseline="0" dirty="0" smtClean="0">
                <a:solidFill>
                  <a:schemeClr val="bg1"/>
                </a:solidFill>
              </a:rPr>
              <a:t> -  SI/MO- 08-01-2019</a:t>
            </a:r>
            <a:endParaRPr lang="fr-FR" sz="787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5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60453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592406"/>
            <a:ext cx="5178736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4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3" r:id="rId2"/>
    <p:sldLayoutId id="2147483764" r:id="rId3"/>
    <p:sldLayoutId id="2147483769" r:id="rId4"/>
    <p:sldLayoutId id="2147483766" r:id="rId5"/>
    <p:sldLayoutId id="2147483768" r:id="rId6"/>
    <p:sldLayoutId id="2147483770" r:id="rId7"/>
    <p:sldLayoutId id="2147483771" r:id="rId8"/>
    <p:sldLayoutId id="2147483772" r:id="rId9"/>
    <p:sldLayoutId id="214748381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4000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 userDrawn="1"/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222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5990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398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198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3997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97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964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959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GSICS annual meeting, 2019, 4th-8th march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8" r:id="rId2"/>
    <p:sldLayoutId id="2147483799" r:id="rId3"/>
    <p:sldLayoutId id="2147483798" r:id="rId4"/>
    <p:sldLayoutId id="2147483801" r:id="rId5"/>
    <p:sldLayoutId id="2147483803" r:id="rId6"/>
    <p:sldLayoutId id="2147483804" r:id="rId7"/>
    <p:sldLayoutId id="2147483938" r:id="rId8"/>
    <p:sldLayoutId id="2147483939" r:id="rId9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 userDrawn="1"/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222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5990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398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198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3997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97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964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959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GSICS annual meeting, 2019, 4th-8th march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g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aime.meygret@cnes.fr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lemence.pierangelo@cnes.fr" TargetMode="External"/><Relationship Id="rId2" Type="http://schemas.openxmlformats.org/officeDocument/2006/relationships/hyperlink" Target="mailto:Aime.meygret@cnes.fr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270000" y="2461446"/>
            <a:ext cx="7620000" cy="523220"/>
          </a:xfrm>
        </p:spPr>
        <p:txBody>
          <a:bodyPr/>
          <a:lstStyle/>
          <a:p>
            <a:r>
              <a:rPr lang="fr-FR" sz="2800" dirty="0" smtClean="0"/>
              <a:t>CNES </a:t>
            </a:r>
            <a:r>
              <a:rPr lang="fr-FR" sz="2800" dirty="0" err="1" smtClean="0"/>
              <a:t>agency</a:t>
            </a:r>
            <a:r>
              <a:rPr lang="fr-FR" sz="2800" dirty="0" smtClean="0"/>
              <a:t> report</a:t>
            </a:r>
            <a:endParaRPr lang="fr-FR" sz="2800" dirty="0"/>
          </a:p>
        </p:txBody>
      </p:sp>
      <p:pic>
        <p:nvPicPr>
          <p:cNvPr id="3" name="Picture 2" descr="C:\Users\miu\Dropbox\gsics_WG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68" y="528185"/>
            <a:ext cx="24304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09289" y="4624696"/>
            <a:ext cx="3294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GSICS </a:t>
            </a:r>
            <a:r>
              <a:rPr lang="fr-FR" sz="160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annual</a:t>
            </a:r>
            <a:r>
              <a:rPr lang="fr-FR" sz="16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meeting</a:t>
            </a:r>
          </a:p>
          <a:p>
            <a:r>
              <a:rPr lang="fr-FR" sz="16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4th-8th </a:t>
            </a:r>
            <a:r>
              <a:rPr lang="fr-FR" sz="160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march</a:t>
            </a:r>
            <a:r>
              <a:rPr lang="fr-FR" sz="16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2019, ESRIN</a:t>
            </a:r>
          </a:p>
        </p:txBody>
      </p:sp>
      <p:sp>
        <p:nvSpPr>
          <p:cNvPr id="5" name="Sous-titre 21"/>
          <p:cNvSpPr txBox="1">
            <a:spLocks/>
          </p:cNvSpPr>
          <p:nvPr/>
        </p:nvSpPr>
        <p:spPr>
          <a:xfrm>
            <a:off x="2305804" y="3327536"/>
            <a:ext cx="7620000" cy="84895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2222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599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398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198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3997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97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964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959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>
                <a:solidFill>
                  <a:schemeClr val="bg1"/>
                </a:solidFill>
              </a:rPr>
              <a:t>Clémence Pierangelo and CNES DSO/SI/SA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Aimé Meygret and CNES DSO/SI/MO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79479"/>
            <a:ext cx="91448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3589" lvl="3"/>
            <a:r>
              <a:rPr lang="fr-FR" altLang="fr-FR" sz="1600" b="1" dirty="0">
                <a:solidFill>
                  <a:srgbClr val="002060"/>
                </a:solidFill>
              </a:rPr>
              <a:t>PLEIADES-1B </a:t>
            </a:r>
            <a:r>
              <a:rPr lang="fr-FR" altLang="fr-FR" sz="1600" b="1" dirty="0" err="1">
                <a:solidFill>
                  <a:srgbClr val="002060"/>
                </a:solidFill>
              </a:rPr>
              <a:t>used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smtClean="0">
                <a:solidFill>
                  <a:srgbClr val="002060"/>
                </a:solidFill>
              </a:rPr>
              <a:t>to </a:t>
            </a:r>
            <a:r>
              <a:rPr lang="fr-FR" altLang="fr-FR" sz="1600" b="1" dirty="0">
                <a:solidFill>
                  <a:srgbClr val="002060"/>
                </a:solidFill>
              </a:rPr>
              <a:t>correct ROLO </a:t>
            </a:r>
            <a:r>
              <a:rPr lang="fr-FR" altLang="fr-FR" sz="1600" b="1" dirty="0" err="1">
                <a:solidFill>
                  <a:srgbClr val="002060"/>
                </a:solidFill>
              </a:rPr>
              <a:t>moon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albedo</a:t>
            </a:r>
            <a:r>
              <a:rPr lang="fr-FR" altLang="fr-FR" sz="1600" b="1" dirty="0">
                <a:solidFill>
                  <a:srgbClr val="002060"/>
                </a:solidFill>
              </a:rPr>
              <a:t> model for </a:t>
            </a:r>
            <a:r>
              <a:rPr lang="fr-FR" altLang="fr-FR" sz="1600" b="1" dirty="0" err="1">
                <a:solidFill>
                  <a:srgbClr val="002060"/>
                </a:solidFill>
              </a:rPr>
              <a:t>its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u="sng" dirty="0">
                <a:solidFill>
                  <a:srgbClr val="002060"/>
                </a:solidFill>
              </a:rPr>
              <a:t>phase </a:t>
            </a:r>
            <a:r>
              <a:rPr lang="fr-FR" altLang="fr-FR" sz="1600" b="1" u="sng" dirty="0" err="1">
                <a:solidFill>
                  <a:srgbClr val="002060"/>
                </a:solidFill>
              </a:rPr>
              <a:t>depencency</a:t>
            </a:r>
            <a:r>
              <a:rPr lang="fr-FR" altLang="fr-FR" sz="1600" b="1" dirty="0">
                <a:solidFill>
                  <a:srgbClr val="002060"/>
                </a:solidFill>
              </a:rPr>
              <a:t>: </a:t>
            </a:r>
          </a:p>
          <a:p>
            <a:pPr marL="684337" lvl="1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b="1" dirty="0">
                <a:solidFill>
                  <a:srgbClr val="002060"/>
                </a:solidFill>
              </a:rPr>
              <a:t>Use of 6 </a:t>
            </a:r>
            <a:r>
              <a:rPr lang="fr-FR" altLang="fr-FR" sz="1600" b="1" dirty="0" err="1">
                <a:solidFill>
                  <a:srgbClr val="002060"/>
                </a:solidFill>
              </a:rPr>
              <a:t>complete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moon</a:t>
            </a:r>
            <a:r>
              <a:rPr lang="fr-FR" altLang="fr-FR" sz="1600" b="1" dirty="0">
                <a:solidFill>
                  <a:srgbClr val="002060"/>
                </a:solidFill>
              </a:rPr>
              <a:t> cycles </a:t>
            </a:r>
            <a:r>
              <a:rPr lang="fr-FR" altLang="fr-FR" sz="1600" b="1" dirty="0" err="1">
                <a:solidFill>
                  <a:srgbClr val="002060"/>
                </a:solidFill>
              </a:rPr>
              <a:t>from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december</a:t>
            </a:r>
            <a:r>
              <a:rPr lang="fr-FR" altLang="fr-FR" sz="1600" b="1" dirty="0">
                <a:solidFill>
                  <a:srgbClr val="002060"/>
                </a:solidFill>
              </a:rPr>
              <a:t> 2012 to </a:t>
            </a:r>
            <a:r>
              <a:rPr lang="fr-FR" altLang="fr-FR" sz="1600" b="1" dirty="0" err="1">
                <a:solidFill>
                  <a:srgbClr val="002060"/>
                </a:solidFill>
              </a:rPr>
              <a:t>june</a:t>
            </a:r>
            <a:r>
              <a:rPr lang="fr-FR" altLang="fr-FR" sz="1600" b="1" dirty="0">
                <a:solidFill>
                  <a:srgbClr val="002060"/>
                </a:solidFill>
              </a:rPr>
              <a:t> 2013, 867 images, </a:t>
            </a:r>
            <a:r>
              <a:rPr lang="fr-FR" altLang="fr-FR" sz="1600" b="1" dirty="0" err="1">
                <a:solidFill>
                  <a:srgbClr val="002060"/>
                </a:solidFill>
              </a:rPr>
              <a:t>with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less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than</a:t>
            </a:r>
            <a:r>
              <a:rPr lang="fr-FR" altLang="fr-FR" sz="1600" b="1" dirty="0">
                <a:solidFill>
                  <a:srgbClr val="002060"/>
                </a:solidFill>
              </a:rPr>
              <a:t> 1° phase angle variation</a:t>
            </a:r>
          </a:p>
          <a:p>
            <a:pPr marL="443589" lvl="3"/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443589" lvl="3"/>
            <a:r>
              <a:rPr lang="fr-FR" altLang="fr-FR" sz="1600" b="1" kern="0" dirty="0">
                <a:solidFill>
                  <a:srgbClr val="002060"/>
                </a:solidFill>
              </a:rPr>
              <a:t/>
            </a:r>
            <a:br>
              <a:rPr lang="fr-FR" altLang="fr-FR" sz="1600" b="1" kern="0" dirty="0">
                <a:solidFill>
                  <a:srgbClr val="002060"/>
                </a:solidFill>
              </a:rPr>
            </a:b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Utilisateurs\meygreta\Documents\ETALONNAGE\LUNE\DONNEES-PHR\PHR1B\RETRAITEMENT 03-2018\rolo\rolo_19_03_18\data\figures\fig_interband_f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42" y="2131589"/>
            <a:ext cx="3048000" cy="30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tilisateurs\meygreta\Documents\CEOS\MEETINGS\IVOS 28 mars 2018\MOON_animation-PHR1B-B3-20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86" y="256963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13" y="2698342"/>
            <a:ext cx="2519386" cy="16795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55891" y="2685082"/>
            <a:ext cx="1189749" cy="233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17" b="1" dirty="0">
                <a:solidFill>
                  <a:srgbClr val="002060"/>
                </a:solidFill>
              </a:rPr>
              <a:t>I_PHR-1B/I_ROLO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599412" y="4377932"/>
            <a:ext cx="3381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002060"/>
                </a:solidFill>
              </a:rPr>
              <a:t>I_VENµS / </a:t>
            </a:r>
            <a:r>
              <a:rPr lang="fr-FR" sz="1100" b="1" dirty="0" err="1" smtClean="0">
                <a:solidFill>
                  <a:srgbClr val="002060"/>
                </a:solidFill>
              </a:rPr>
              <a:t>I_ROLO_corrected</a:t>
            </a:r>
            <a:endParaRPr lang="fr-FR" sz="1100" b="1" dirty="0" smtClean="0">
              <a:solidFill>
                <a:srgbClr val="002060"/>
              </a:solidFill>
            </a:endParaRPr>
          </a:p>
          <a:p>
            <a:r>
              <a:rPr lang="fr-FR" sz="11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 No more phase </a:t>
            </a:r>
            <a:r>
              <a:rPr lang="fr-FR" sz="11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dependecy</a:t>
            </a:r>
            <a:r>
              <a:rPr lang="fr-FR" sz="11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, new model </a:t>
            </a:r>
            <a:r>
              <a:rPr lang="fr-FR" sz="11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is</a:t>
            </a:r>
            <a:r>
              <a:rPr lang="fr-FR" sz="11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OK</a:t>
            </a:r>
            <a:endParaRPr lang="fr-FR" sz="1100" b="1" dirty="0">
              <a:solidFill>
                <a:srgbClr val="00206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ROLO </a:t>
            </a:r>
            <a:r>
              <a:rPr lang="fr-FR" dirty="0" err="1"/>
              <a:t>moon</a:t>
            </a:r>
            <a:r>
              <a:rPr lang="fr-FR" dirty="0"/>
              <a:t> </a:t>
            </a:r>
            <a:r>
              <a:rPr lang="fr-FR" dirty="0" err="1"/>
              <a:t>albedo</a:t>
            </a:r>
            <a:r>
              <a:rPr lang="fr-FR" dirty="0"/>
              <a:t> model </a:t>
            </a:r>
            <a:r>
              <a:rPr lang="fr-FR" dirty="0" smtClean="0"/>
              <a:t>correction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>
          <a:xfrm>
            <a:off x="331612" y="250832"/>
            <a:ext cx="7962604" cy="26503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204" y="1063522"/>
            <a:ext cx="7945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3589" lvl="3"/>
            <a:r>
              <a:rPr lang="fr-FR" altLang="fr-FR" sz="1600" b="1" dirty="0">
                <a:solidFill>
                  <a:srgbClr val="002060"/>
                </a:solidFill>
              </a:rPr>
              <a:t>PLEIADES-1B </a:t>
            </a:r>
            <a:r>
              <a:rPr lang="fr-FR" altLang="fr-FR" sz="1600" b="1" dirty="0" err="1">
                <a:solidFill>
                  <a:srgbClr val="002060"/>
                </a:solidFill>
              </a:rPr>
              <a:t>used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smtClean="0">
                <a:solidFill>
                  <a:srgbClr val="002060"/>
                </a:solidFill>
              </a:rPr>
              <a:t>as </a:t>
            </a:r>
            <a:r>
              <a:rPr lang="fr-FR" altLang="fr-FR" sz="1600" b="1" dirty="0">
                <a:solidFill>
                  <a:srgbClr val="002060"/>
                </a:solidFill>
              </a:rPr>
              <a:t>a </a:t>
            </a:r>
            <a:r>
              <a:rPr lang="fr-FR" altLang="fr-FR" sz="1600" b="1" dirty="0" err="1">
                <a:solidFill>
                  <a:srgbClr val="002060"/>
                </a:solidFill>
              </a:rPr>
              <a:t>transfer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radiometer</a:t>
            </a:r>
            <a:r>
              <a:rPr lang="fr-FR" altLang="fr-FR" sz="1600" b="1" dirty="0">
                <a:solidFill>
                  <a:srgbClr val="002060"/>
                </a:solidFill>
              </a:rPr>
              <a:t> to correct ROLO </a:t>
            </a:r>
            <a:r>
              <a:rPr lang="fr-FR" altLang="fr-FR" sz="1600" b="1" dirty="0" err="1">
                <a:solidFill>
                  <a:srgbClr val="002060"/>
                </a:solidFill>
              </a:rPr>
              <a:t>moon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albedo</a:t>
            </a:r>
            <a:r>
              <a:rPr lang="fr-FR" altLang="fr-FR" sz="1600" b="1" dirty="0">
                <a:solidFill>
                  <a:srgbClr val="002060"/>
                </a:solidFill>
              </a:rPr>
              <a:t> model for </a:t>
            </a:r>
            <a:r>
              <a:rPr lang="fr-FR" altLang="fr-FR" sz="1600" b="1" dirty="0" err="1">
                <a:solidFill>
                  <a:srgbClr val="002060"/>
                </a:solidFill>
              </a:rPr>
              <a:t>its</a:t>
            </a:r>
            <a:r>
              <a:rPr lang="fr-FR" altLang="fr-FR" sz="1600" b="1" dirty="0">
                <a:solidFill>
                  <a:srgbClr val="002060"/>
                </a:solidFill>
              </a:rPr>
              <a:t> </a:t>
            </a:r>
            <a:r>
              <a:rPr lang="fr-FR" altLang="fr-FR" sz="1600" b="1" u="sng" dirty="0">
                <a:solidFill>
                  <a:srgbClr val="002060"/>
                </a:solidFill>
              </a:rPr>
              <a:t>spectral </a:t>
            </a:r>
            <a:r>
              <a:rPr lang="fr-FR" altLang="fr-FR" sz="1600" b="1" u="sng" dirty="0" err="1">
                <a:solidFill>
                  <a:srgbClr val="002060"/>
                </a:solidFill>
              </a:rPr>
              <a:t>bias</a:t>
            </a:r>
            <a:r>
              <a:rPr lang="fr-FR" altLang="fr-FR" sz="1600" b="1" u="sng" dirty="0">
                <a:solidFill>
                  <a:srgbClr val="002060"/>
                </a:solidFill>
              </a:rPr>
              <a:t> </a:t>
            </a:r>
            <a:r>
              <a:rPr lang="fr-FR" altLang="fr-FR" sz="1600" b="1" dirty="0" err="1">
                <a:solidFill>
                  <a:srgbClr val="002060"/>
                </a:solidFill>
              </a:rPr>
              <a:t>using</a:t>
            </a:r>
            <a:r>
              <a:rPr lang="fr-FR" altLang="fr-FR" sz="1600" b="1" dirty="0">
                <a:solidFill>
                  <a:srgbClr val="002060"/>
                </a:solidFill>
              </a:rPr>
              <a:t> stars</a:t>
            </a: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443589" lvl="3"/>
            <a:r>
              <a:rPr lang="fr-FR" altLang="fr-FR" sz="1600" b="1" kern="0" dirty="0">
                <a:solidFill>
                  <a:srgbClr val="002060"/>
                </a:solidFill>
              </a:rPr>
              <a:t/>
            </a:r>
            <a:br>
              <a:rPr lang="fr-FR" altLang="fr-FR" sz="1600" b="1" kern="0" dirty="0">
                <a:solidFill>
                  <a:srgbClr val="002060"/>
                </a:solidFill>
              </a:rPr>
            </a:b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  <a:p>
            <a:pPr marL="659580" lvl="3" indent="-215991">
              <a:buFontTx/>
              <a:buChar char="•"/>
            </a:pPr>
            <a:endParaRPr lang="fr-FR" altLang="fr-FR" sz="1600" b="1" kern="0" dirty="0">
              <a:solidFill>
                <a:srgbClr val="002060"/>
              </a:solidFill>
            </a:endParaRPr>
          </a:p>
        </p:txBody>
      </p:sp>
      <p:pic>
        <p:nvPicPr>
          <p:cNvPr id="5123" name="Picture 3" descr="D:\Utilisateurs\meygreta\Documents\ETALONNAGE\LUNE\DONNEES-PHR\PHR1B\RETRAITEMENT 03-2018\rolo\rolo_19_03_18\data\figures\fig_reech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2" r="59453"/>
          <a:stretch/>
        </p:blipFill>
        <p:spPr bwMode="auto">
          <a:xfrm>
            <a:off x="6564989" y="1877104"/>
            <a:ext cx="1530796" cy="19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2913658" y="4032482"/>
            <a:ext cx="4494477" cy="828063"/>
            <a:chOff x="4284663" y="4374427"/>
            <a:chExt cx="5992633" cy="1104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284663" y="4521452"/>
                  <a:ext cx="4588442" cy="64692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𝑹𝑶𝑳𝑶</m:t>
                            </m:r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𝒄𝒐𝒓𝒓𝒆𝒄𝒕𝒆𝒅</m:t>
                            </m:r>
                          </m:sub>
                        </m:sSub>
                        <m:d>
                          <m:d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</m:d>
                        <m:r>
                          <a:rPr lang="en-US" sz="9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9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𝒃</m:t>
                        </m:r>
                        <m:d>
                          <m:d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</m:d>
                        <m:r>
                          <a:rPr lang="en-US" sz="9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𝑹𝑶𝑳𝑶</m:t>
                            </m:r>
                          </m:sub>
                        </m:sSub>
                        <m:d>
                          <m:d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</m:d>
                        <m:r>
                          <a:rPr lang="en-US" sz="9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∗</m:t>
                        </m:r>
                        <m:nary>
                          <m:naryPr>
                            <m:chr m:val="∑"/>
                            <m:grow m:val="on"/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𝒌</m:t>
                            </m:r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  <m:sup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𝟗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9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9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9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sub>
                            </m:sSub>
                          </m:e>
                        </m:nary>
                        <m:sSup>
                          <m:sSupPr>
                            <m:ctrlPr>
                              <a:rPr lang="fr-FR" sz="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p>
                            <m:r>
                              <a:rPr lang="en-US" sz="9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𝒌</m:t>
                            </m:r>
                          </m:sup>
                        </m:sSup>
                      </m:oMath>
                    </m:oMathPara>
                  </a14:m>
                  <a:endParaRPr lang="fr-FR" sz="9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4663" y="4521452"/>
                  <a:ext cx="4588442" cy="646929"/>
                </a:xfrm>
                <a:prstGeom prst="rect">
                  <a:avLst/>
                </a:prstGeom>
                <a:blipFill>
                  <a:blip r:embed="rId3"/>
                  <a:stretch>
                    <a:fillRect t="-87342" r="-1773" b="-14177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ZoneTexte 2"/>
            <p:cNvSpPr txBox="1">
              <a:spLocks noChangeArrowheads="1"/>
            </p:cNvSpPr>
            <p:nvPr/>
          </p:nvSpPr>
          <p:spPr bwMode="auto">
            <a:xfrm>
              <a:off x="4558819" y="5185491"/>
              <a:ext cx="1468778" cy="28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just" eaLnBrk="0" hangingPunct="0">
                <a:spcAft>
                  <a:spcPct val="60000"/>
                </a:spcAft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tx1"/>
                </a:buClr>
                <a:buSzPct val="80000"/>
                <a:buFont typeface="Wingdings 2" pitchFamily="18" charset="2"/>
                <a:buChar char=""/>
                <a:defRPr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tx1"/>
                </a:buClr>
                <a:buFont typeface="Wingdings 2" pitchFamily="18" charset="2"/>
                <a:buChar char="è"/>
                <a:defRPr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tx1"/>
                </a:buClr>
                <a:buFont typeface="Arial" pitchFamily="34" charset="0"/>
                <a:buChar char="»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>
                <a:spcAft>
                  <a:spcPct val="0"/>
                </a:spcAft>
              </a:pPr>
              <a:r>
                <a:rPr lang="fr-FR" altLang="fr-FR" sz="787" b="1" dirty="0">
                  <a:solidFill>
                    <a:srgbClr val="FF0000"/>
                  </a:solidFill>
                </a:rPr>
                <a:t>Spectral correction</a:t>
              </a:r>
            </a:p>
          </p:txBody>
        </p:sp>
        <p:sp>
          <p:nvSpPr>
            <p:cNvPr id="11" name="ZoneTexte 8"/>
            <p:cNvSpPr txBox="1">
              <a:spLocks noChangeArrowheads="1"/>
            </p:cNvSpPr>
            <p:nvPr/>
          </p:nvSpPr>
          <p:spPr bwMode="auto">
            <a:xfrm>
              <a:off x="8558450" y="5193903"/>
              <a:ext cx="1718846" cy="28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just" eaLnBrk="0" hangingPunct="0">
                <a:spcAft>
                  <a:spcPct val="60000"/>
                </a:spcAft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tx1"/>
                </a:buClr>
                <a:buSzPct val="80000"/>
                <a:buFont typeface="Wingdings 2" pitchFamily="18" charset="2"/>
                <a:buChar char=""/>
                <a:defRPr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tx1"/>
                </a:buClr>
                <a:buFont typeface="Wingdings 2" pitchFamily="18" charset="2"/>
                <a:buChar char="è"/>
                <a:defRPr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tx1"/>
                </a:buClr>
                <a:buFont typeface="Arial" pitchFamily="34" charset="0"/>
                <a:buChar char="»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"/>
                <a:defRPr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>
                <a:spcAft>
                  <a:spcPct val="0"/>
                </a:spcAft>
              </a:pPr>
              <a:r>
                <a:rPr lang="fr-FR" altLang="fr-FR" sz="787" b="1" dirty="0">
                  <a:solidFill>
                    <a:srgbClr val="FF0000"/>
                  </a:solidFill>
                </a:rPr>
                <a:t>Phase angle correction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6340475" y="4668082"/>
              <a:ext cx="329232" cy="3762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07"/>
            </a:p>
          </p:txBody>
        </p:sp>
        <p:sp>
          <p:nvSpPr>
            <p:cNvPr id="13" name="Ellipse 12"/>
            <p:cNvSpPr/>
            <p:nvPr/>
          </p:nvSpPr>
          <p:spPr>
            <a:xfrm>
              <a:off x="7448550" y="4374427"/>
              <a:ext cx="749740" cy="8844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07"/>
            </a:p>
          </p:txBody>
        </p:sp>
        <p:cxnSp>
          <p:nvCxnSpPr>
            <p:cNvPr id="14" name="Connecteur droit avec flèche 13"/>
            <p:cNvCxnSpPr>
              <a:endCxn id="10" idx="3"/>
            </p:cNvCxnSpPr>
            <p:nvPr/>
          </p:nvCxnSpPr>
          <p:spPr>
            <a:xfrm flipH="1">
              <a:off x="6027490" y="5071516"/>
              <a:ext cx="386340" cy="2447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8050193" y="5256606"/>
              <a:ext cx="409353" cy="1122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1" y="2010870"/>
            <a:ext cx="2388784" cy="1424626"/>
          </a:xfrm>
          <a:prstGeom prst="rect">
            <a:avLst/>
          </a:prstGeom>
          <a:noFill/>
        </p:spPr>
      </p:pic>
      <p:grpSp>
        <p:nvGrpSpPr>
          <p:cNvPr id="24" name="Groupe 23"/>
          <p:cNvGrpSpPr>
            <a:grpSpLocks/>
          </p:cNvGrpSpPr>
          <p:nvPr/>
        </p:nvGrpSpPr>
        <p:grpSpPr bwMode="auto">
          <a:xfrm>
            <a:off x="1270000" y="2016004"/>
            <a:ext cx="2544097" cy="1386912"/>
            <a:chOff x="0" y="0"/>
            <a:chExt cx="6537413" cy="4456931"/>
          </a:xfrm>
        </p:grpSpPr>
        <p:grpSp>
          <p:nvGrpSpPr>
            <p:cNvPr id="25" name="Groupe 24"/>
            <p:cNvGrpSpPr>
              <a:grpSpLocks/>
            </p:cNvGrpSpPr>
            <p:nvPr/>
          </p:nvGrpSpPr>
          <p:grpSpPr bwMode="auto">
            <a:xfrm>
              <a:off x="0" y="0"/>
              <a:ext cx="6537413" cy="4431496"/>
              <a:chOff x="0" y="0"/>
              <a:chExt cx="6537413" cy="4431496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43" y="11430"/>
                <a:ext cx="3205099" cy="3012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952327"/>
                <a:ext cx="3240360" cy="1479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5535" y="2863922"/>
                <a:ext cx="3191877" cy="140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5535" y="0"/>
                <a:ext cx="3191878" cy="2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ZoneTexte 6"/>
            <p:cNvSpPr txBox="1">
              <a:spLocks noChangeArrowheads="1"/>
            </p:cNvSpPr>
            <p:nvPr/>
          </p:nvSpPr>
          <p:spPr bwMode="auto">
            <a:xfrm>
              <a:off x="4824160" y="4248657"/>
              <a:ext cx="1136987" cy="20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fr-FR" sz="917" dirty="0">
                <a:latin typeface="Times New Roman"/>
                <a:ea typeface="Times New Roman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665770" y="3720647"/>
            <a:ext cx="2555008" cy="29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7" b="1" dirty="0">
                <a:solidFill>
                  <a:srgbClr val="002060"/>
                </a:solidFill>
              </a:rPr>
              <a:t>ROLO </a:t>
            </a:r>
            <a:r>
              <a:rPr lang="fr-FR" sz="1307" b="1" dirty="0" err="1">
                <a:solidFill>
                  <a:srgbClr val="002060"/>
                </a:solidFill>
              </a:rPr>
              <a:t>corrected</a:t>
            </a:r>
            <a:r>
              <a:rPr lang="fr-FR" sz="1307" b="1" dirty="0">
                <a:solidFill>
                  <a:srgbClr val="002060"/>
                </a:solidFill>
              </a:rPr>
              <a:t> model*: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83552" y="4975674"/>
            <a:ext cx="5309467" cy="515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17" dirty="0"/>
              <a:t>* </a:t>
            </a:r>
            <a:r>
              <a:rPr lang="fr-FR" sz="917" dirty="0" err="1"/>
              <a:t>Improving</a:t>
            </a:r>
            <a:r>
              <a:rPr lang="fr-FR" sz="917" dirty="0"/>
              <a:t> ROLO </a:t>
            </a:r>
            <a:r>
              <a:rPr lang="fr-FR" sz="917" dirty="0" err="1"/>
              <a:t>lunar</a:t>
            </a:r>
            <a:r>
              <a:rPr lang="fr-FR" sz="917" dirty="0"/>
              <a:t> </a:t>
            </a:r>
            <a:r>
              <a:rPr lang="fr-FR" sz="917" dirty="0" err="1"/>
              <a:t>albedo</a:t>
            </a:r>
            <a:r>
              <a:rPr lang="fr-FR" sz="917" dirty="0"/>
              <a:t> model </a:t>
            </a:r>
            <a:r>
              <a:rPr lang="fr-FR" sz="917" dirty="0" err="1"/>
              <a:t>using</a:t>
            </a:r>
            <a:r>
              <a:rPr lang="fr-FR" sz="917" dirty="0"/>
              <a:t> PLEIADES-HR satellites </a:t>
            </a:r>
            <a:r>
              <a:rPr lang="fr-FR" sz="917" dirty="0" err="1"/>
              <a:t>extraterrestrial</a:t>
            </a:r>
            <a:r>
              <a:rPr lang="fr-FR" sz="917" dirty="0"/>
              <a:t> observations,</a:t>
            </a:r>
            <a:br>
              <a:rPr lang="fr-FR" sz="917" dirty="0"/>
            </a:br>
            <a:r>
              <a:rPr lang="fr-FR" sz="917" dirty="0"/>
              <a:t> A. Meygret, G. Blanchet, S. </a:t>
            </a:r>
            <a:r>
              <a:rPr lang="fr-FR" sz="917" dirty="0" err="1"/>
              <a:t>Colzy</a:t>
            </a:r>
            <a:r>
              <a:rPr lang="fr-FR" sz="917" dirty="0"/>
              <a:t>, L. </a:t>
            </a:r>
            <a:r>
              <a:rPr lang="fr-FR" sz="917" dirty="0" err="1"/>
              <a:t>Gross-Colzy</a:t>
            </a:r>
            <a:r>
              <a:rPr lang="fr-FR" sz="917" dirty="0"/>
              <a:t>, SPIE 2017, San Diego, USA </a:t>
            </a:r>
          </a:p>
          <a:p>
            <a:endParaRPr lang="fr-FR" sz="917" dirty="0"/>
          </a:p>
        </p:txBody>
      </p:sp>
      <p:pic>
        <p:nvPicPr>
          <p:cNvPr id="31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41819" y="3436712"/>
            <a:ext cx="1616443" cy="2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altLang="fr-FR" kern="0" dirty="0"/>
              <a:t>ROLO </a:t>
            </a:r>
            <a:r>
              <a:rPr lang="fr-FR" altLang="fr-FR" kern="0" dirty="0" err="1"/>
              <a:t>moon</a:t>
            </a:r>
            <a:r>
              <a:rPr lang="fr-FR" altLang="fr-FR" kern="0" dirty="0"/>
              <a:t> </a:t>
            </a:r>
            <a:r>
              <a:rPr lang="fr-FR" altLang="fr-FR" kern="0" dirty="0" err="1"/>
              <a:t>albedo</a:t>
            </a:r>
            <a:r>
              <a:rPr lang="fr-FR" altLang="fr-FR" kern="0" dirty="0"/>
              <a:t> model </a:t>
            </a:r>
            <a:r>
              <a:rPr lang="fr-FR" altLang="fr-FR" kern="0" dirty="0" smtClean="0"/>
              <a:t>correction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>
          <a:xfrm>
            <a:off x="331612" y="208391"/>
            <a:ext cx="7962604" cy="26503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9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612" y="550644"/>
            <a:ext cx="9828388" cy="646331"/>
          </a:xfrm>
        </p:spPr>
        <p:txBody>
          <a:bodyPr/>
          <a:lstStyle/>
          <a:p>
            <a:r>
              <a:rPr lang="en-GB" dirty="0"/>
              <a:t>Inter-calibration of the IASI instruments with </a:t>
            </a:r>
            <a:r>
              <a:rPr lang="en-GB" dirty="0" err="1"/>
              <a:t>CrIS</a:t>
            </a:r>
            <a:r>
              <a:rPr lang="en-GB" dirty="0"/>
              <a:t>-NPP and CrIS-N20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6827945" cy="1167049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 smtClean="0"/>
              <a:t>Method: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0" dirty="0" smtClean="0"/>
              <a:t>Selection of stable and homogeneous scenes with </a:t>
            </a:r>
            <a:r>
              <a:rPr lang="en-GB" dirty="0" smtClean="0"/>
              <a:t>Simultaneous Nadir Overpasses (SNO) </a:t>
            </a:r>
            <a:r>
              <a:rPr lang="en-GB" b="0" dirty="0" smtClean="0"/>
              <a:t>of IASI and </a:t>
            </a:r>
            <a:r>
              <a:rPr lang="en-GB" b="0" dirty="0" err="1" smtClean="0"/>
              <a:t>CrIS</a:t>
            </a:r>
            <a:r>
              <a:rPr lang="en-GB" b="0" dirty="0" smtClean="0"/>
              <a:t>.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12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57311"/>
              </p:ext>
            </p:extLst>
          </p:nvPr>
        </p:nvGraphicFramePr>
        <p:xfrm>
          <a:off x="2161965" y="3977546"/>
          <a:ext cx="5849620" cy="981456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462405">
                  <a:extLst>
                    <a:ext uri="{9D8B030D-6E8A-4147-A177-3AD203B41FA5}">
                      <a16:colId xmlns:a16="http://schemas.microsoft.com/office/drawing/2014/main" val="3348298830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115045480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899663045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465258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Instrument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IASI-A Number of SNO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IASI-B Number of SNO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IASI-C Number of SNO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237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CrIS-NPP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40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57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21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173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CrIS-N20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 dirty="0">
                          <a:effectLst/>
                        </a:rPr>
                        <a:t>76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>
                          <a:effectLst/>
                        </a:rPr>
                        <a:t>79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"/>
                        </a:spcBef>
                        <a:spcAft>
                          <a:spcPts val="140"/>
                        </a:spcAft>
                      </a:pPr>
                      <a:r>
                        <a:rPr lang="en-GB" sz="1400" dirty="0">
                          <a:effectLst/>
                        </a:rPr>
                        <a:t>94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692395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457" y="1308668"/>
            <a:ext cx="3090252" cy="1152904"/>
          </a:xfrm>
          <a:prstGeom prst="rect">
            <a:avLst/>
          </a:prstGeom>
        </p:spPr>
      </p:pic>
      <p:sp>
        <p:nvSpPr>
          <p:cNvPr id="8" name="Espace réservé du contenu 3"/>
          <p:cNvSpPr txBox="1">
            <a:spLocks/>
          </p:cNvSpPr>
          <p:nvPr/>
        </p:nvSpPr>
        <p:spPr>
          <a:xfrm>
            <a:off x="330791" y="1907327"/>
            <a:ext cx="9209267" cy="39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Compute </a:t>
            </a:r>
            <a:r>
              <a:rPr lang="en-US" dirty="0" smtClean="0"/>
              <a:t>IASI CrISN20 like spectra </a:t>
            </a:r>
            <a:r>
              <a:rPr lang="en-US" b="0" dirty="0" smtClean="0"/>
              <a:t>with the </a:t>
            </a:r>
            <a:r>
              <a:rPr lang="en-US" dirty="0" smtClean="0"/>
              <a:t>convolution method</a:t>
            </a:r>
            <a:r>
              <a:rPr lang="en-US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Compute the </a:t>
            </a:r>
            <a:r>
              <a:rPr lang="en-US" dirty="0" smtClean="0"/>
              <a:t>radiometric statistics </a:t>
            </a:r>
            <a:r>
              <a:rPr lang="en-US" b="0" dirty="0" smtClean="0"/>
              <a:t>between IASI-A/IASI-B/IASI-C and CrIS-N20 but also with </a:t>
            </a:r>
            <a:r>
              <a:rPr lang="en-US" b="0" dirty="0" err="1" smtClean="0"/>
              <a:t>CrIS</a:t>
            </a:r>
            <a:r>
              <a:rPr lang="en-US" b="0" dirty="0" smtClean="0"/>
              <a:t>-NPP for comparison.</a:t>
            </a:r>
          </a:p>
          <a:p>
            <a:r>
              <a:rPr lang="en-US" dirty="0" smtClean="0"/>
              <a:t>Data: </a:t>
            </a:r>
            <a:r>
              <a:rPr lang="en-US" b="0" dirty="0" smtClean="0"/>
              <a:t>IASI-A and CrIS-N20 spectra for the period from </a:t>
            </a:r>
            <a:r>
              <a:rPr lang="en-US" dirty="0" smtClean="0"/>
              <a:t>14/1/2019 to 21/1/2019 (8 days).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:\Users\vincena\Documents\IASI\CALVAL\rapport\figures\IASI_CRISN20\ANALYSIS\param322_analysis_IASI-CRISN20\graph_201901\spectrumDifference_XwaveNumbers_C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2" y="913331"/>
            <a:ext cx="4285495" cy="20438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9762987" cy="369332"/>
          </a:xfrm>
        </p:spPr>
        <p:txBody>
          <a:bodyPr/>
          <a:lstStyle/>
          <a:p>
            <a:r>
              <a:rPr lang="en-GB" dirty="0"/>
              <a:t>Inter-calibration of the IASI instruments with </a:t>
            </a:r>
            <a:r>
              <a:rPr lang="en-GB" dirty="0" smtClean="0"/>
              <a:t>CrIS-N20: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1154722" y="1256216"/>
            <a:ext cx="1971012" cy="273165"/>
          </a:xfrm>
        </p:spPr>
        <p:txBody>
          <a:bodyPr>
            <a:noAutofit/>
          </a:bodyPr>
          <a:lstStyle/>
          <a:p>
            <a:r>
              <a:rPr lang="en-US" sz="1100" i="1" dirty="0"/>
              <a:t>expressed in NEDT@280K.</a:t>
            </a:r>
            <a:endParaRPr lang="fr-FR" sz="1100" i="1" dirty="0"/>
          </a:p>
          <a:p>
            <a:endParaRPr lang="fr-FR" sz="11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Image 5" descr="C:\Users\vincena\Documents\IASI\CALVAL\rapport\figures\IASIB_CRISN20\ANALYSIS\param322_analysis_IASIB-CRISN20\graph_201902\spectrumDifference_XwaveNumbers_CB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33" y="903905"/>
            <a:ext cx="4939794" cy="206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vincena\Documents\IASI\CALVAL\rapport\figures\IASIC_CRISN20\ANALYSIS\param322_analysis_IASIC-CRISN20\graph_201902\spectrumDifference_XwaveNumbers_C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3" y="3165678"/>
            <a:ext cx="4348555" cy="1844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988252" y="3487546"/>
            <a:ext cx="4821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radiometric inter-calibration bias between IASI-A, IASI-B, IASI-C and CrIS-N20 stays always </a:t>
            </a:r>
            <a:r>
              <a:rPr lang="en-US" sz="1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below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0.2 K in band 1 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below 0.05 K in band 2 and 3</a:t>
            </a:r>
            <a:endParaRPr lang="fr-FR" sz="1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3149" y="917461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IASI-A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988252" y="884292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IASI-B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30791" y="3021677"/>
            <a:ext cx="779381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93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Non </a:t>
            </a:r>
            <a:r>
              <a:rPr lang="fr-FR" dirty="0" err="1" smtClean="0"/>
              <a:t>linearity</a:t>
            </a:r>
            <a:r>
              <a:rPr lang="fr-FR" dirty="0" smtClean="0"/>
              <a:t> correction for IASI-B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30791" y="204174"/>
            <a:ext cx="7962604" cy="265037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107004" y="941034"/>
            <a:ext cx="6186792" cy="4149266"/>
          </a:xfrm>
        </p:spPr>
        <p:txBody>
          <a:bodyPr/>
          <a:lstStyle/>
          <a:p>
            <a:r>
              <a:rPr lang="fr-FR" sz="1600" b="0" dirty="0" smtClean="0"/>
              <a:t>IASI-B – IASI-A </a:t>
            </a:r>
            <a:r>
              <a:rPr lang="fr-FR" sz="1600" b="0" dirty="0" err="1" smtClean="0"/>
              <a:t>intercomparisons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showed</a:t>
            </a:r>
            <a:r>
              <a:rPr lang="fr-FR" sz="1600" b="0" dirty="0" smtClean="0"/>
              <a:t> a 0.1K </a:t>
            </a:r>
            <a:r>
              <a:rPr lang="fr-FR" sz="1600" b="0" dirty="0" err="1" smtClean="0"/>
              <a:t>bias</a:t>
            </a:r>
            <a:r>
              <a:rPr lang="fr-FR" sz="1600" b="0" dirty="0" smtClean="0"/>
              <a:t> in B1</a:t>
            </a:r>
          </a:p>
          <a:p>
            <a:r>
              <a:rPr lang="fr-FR" b="0" dirty="0" smtClean="0"/>
              <a:t>An </a:t>
            </a:r>
            <a:r>
              <a:rPr lang="fr-FR" b="0" dirty="0" err="1" smtClean="0"/>
              <a:t>improved</a:t>
            </a:r>
            <a:r>
              <a:rPr lang="fr-FR" b="0" dirty="0" smtClean="0"/>
              <a:t> non </a:t>
            </a:r>
            <a:r>
              <a:rPr lang="fr-FR" b="0" dirty="0" err="1" smtClean="0"/>
              <a:t>linearity</a:t>
            </a:r>
            <a:r>
              <a:rPr lang="fr-FR" b="0" dirty="0" smtClean="0"/>
              <a:t> correction </a:t>
            </a:r>
            <a:r>
              <a:rPr lang="fr-FR" b="0" dirty="0" err="1" smtClean="0"/>
              <a:t>scheme</a:t>
            </a:r>
            <a:r>
              <a:rPr lang="fr-FR" b="0" dirty="0" smtClean="0"/>
              <a:t> has a </a:t>
            </a:r>
            <a:r>
              <a:rPr lang="fr-FR" b="0" dirty="0" err="1" smtClean="0"/>
              <a:t>stronger</a:t>
            </a:r>
            <a:r>
              <a:rPr lang="fr-FR" b="0" dirty="0" smtClean="0"/>
              <a:t> impact in B1 for IASI-B (~0.2K) </a:t>
            </a:r>
            <a:r>
              <a:rPr lang="fr-FR" b="0" dirty="0" err="1" smtClean="0"/>
              <a:t>than</a:t>
            </a:r>
            <a:r>
              <a:rPr lang="fr-FR" b="0" dirty="0" smtClean="0"/>
              <a:t> IASI-A (~0.1K)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28" y="2512853"/>
            <a:ext cx="3522612" cy="26390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558" y="2569321"/>
            <a:ext cx="3602514" cy="269887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390" y="2719256"/>
            <a:ext cx="1185109" cy="19317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815" y="659458"/>
            <a:ext cx="3881152" cy="18533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72342" y="5256195"/>
            <a:ext cx="8096062" cy="333809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 </a:t>
            </a:r>
            <a:r>
              <a:rPr lang="fr-FR" b="1" dirty="0" smtClean="0"/>
              <a:t>Change </a:t>
            </a:r>
            <a:r>
              <a:rPr lang="fr-FR" b="1" dirty="0"/>
              <a:t>of </a:t>
            </a:r>
            <a:r>
              <a:rPr lang="fr-FR" b="1" dirty="0" err="1" smtClean="0"/>
              <a:t>onboard</a:t>
            </a:r>
            <a:r>
              <a:rPr lang="fr-FR" b="1" dirty="0" smtClean="0"/>
              <a:t> table for non </a:t>
            </a:r>
            <a:r>
              <a:rPr lang="fr-FR" b="1" dirty="0" err="1" smtClean="0"/>
              <a:t>linearity</a:t>
            </a:r>
            <a:r>
              <a:rPr lang="fr-FR" b="1" dirty="0" smtClean="0"/>
              <a:t> correction for IASI-B: </a:t>
            </a:r>
            <a:r>
              <a:rPr lang="fr-FR" b="1" dirty="0"/>
              <a:t>2</a:t>
            </a:r>
            <a:r>
              <a:rPr lang="fr-FR" b="1" baseline="30000" dirty="0"/>
              <a:t>nd</a:t>
            </a:r>
            <a:r>
              <a:rPr lang="fr-FR" b="1" dirty="0"/>
              <a:t> August </a:t>
            </a:r>
            <a:r>
              <a:rPr lang="fr-FR" b="1" dirty="0" smtClean="0"/>
              <a:t>2017</a:t>
            </a:r>
            <a:endParaRPr lang="fr-FR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5954815" y="1108953"/>
            <a:ext cx="864274" cy="593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923123" y="2235512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IASI-A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177227" y="2269330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0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Non </a:t>
            </a:r>
            <a:r>
              <a:rPr lang="fr-FR" dirty="0" err="1"/>
              <a:t>linearity</a:t>
            </a:r>
            <a:r>
              <a:rPr lang="fr-FR" dirty="0"/>
              <a:t> correction for IASI-B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7021352" y="1514435"/>
            <a:ext cx="2852222" cy="332130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5191"/>
                </a:solidFill>
              </a:rPr>
              <a:t>Method requires as </a:t>
            </a:r>
            <a:r>
              <a:rPr lang="en-US" altLang="fr-FR" sz="1600" dirty="0">
                <a:solidFill>
                  <a:srgbClr val="005191"/>
                </a:solidFill>
              </a:rPr>
              <a:t>many “A before B” as “A after </a:t>
            </a:r>
            <a:r>
              <a:rPr lang="en-US" altLang="fr-FR" sz="1600" dirty="0" smtClean="0">
                <a:solidFill>
                  <a:srgbClr val="005191"/>
                </a:solidFill>
              </a:rPr>
              <a:t>B”: </a:t>
            </a:r>
            <a:r>
              <a:rPr lang="en-US" sz="1600" b="0" dirty="0" smtClean="0"/>
              <a:t>Effect </a:t>
            </a:r>
            <a:r>
              <a:rPr lang="en-US" sz="1600" b="0" dirty="0" smtClean="0"/>
              <a:t>of residual time gap </a:t>
            </a:r>
            <a:r>
              <a:rPr lang="en-US" sz="1600" b="0" dirty="0" smtClean="0"/>
              <a:t>may </a:t>
            </a:r>
            <a:r>
              <a:rPr lang="en-US" sz="1600" b="0" dirty="0" smtClean="0"/>
              <a:t>differ for surface channels and stratospheric </a:t>
            </a:r>
            <a:r>
              <a:rPr lang="en-US" sz="1600" b="0" dirty="0"/>
              <a:t>channels? </a:t>
            </a:r>
            <a:endParaRPr lang="en-US" sz="1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Next </a:t>
            </a:r>
            <a:r>
              <a:rPr lang="en-US" sz="1600" b="0" dirty="0"/>
              <a:t>step : correction for </a:t>
            </a:r>
            <a:r>
              <a:rPr lang="en-US" sz="1600" dirty="0"/>
              <a:t>IASI-A </a:t>
            </a:r>
            <a:r>
              <a:rPr lang="en-US" sz="1600" dirty="0" smtClean="0"/>
              <a:t>planned </a:t>
            </a:r>
            <a:r>
              <a:rPr lang="en-US" sz="1600" b="0" dirty="0" smtClean="0"/>
              <a:t>after IASI-C Cal/</a:t>
            </a:r>
            <a:r>
              <a:rPr lang="en-US" sz="1600" b="0" dirty="0" err="1" smtClean="0"/>
              <a:t>val</a:t>
            </a:r>
            <a:r>
              <a:rPr lang="en-US" sz="1600" b="0" dirty="0"/>
              <a:t>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IASI-C</a:t>
            </a:r>
            <a:r>
              <a:rPr lang="en-US" sz="1600" b="0" dirty="0"/>
              <a:t> </a:t>
            </a:r>
            <a:r>
              <a:rPr lang="en-US" sz="1600" b="0" dirty="0" smtClean="0"/>
              <a:t>already </a:t>
            </a:r>
            <a:r>
              <a:rPr lang="en-US" sz="1600" b="0" dirty="0"/>
              <a:t>includes new </a:t>
            </a:r>
            <a:r>
              <a:rPr lang="en-US" sz="1600" b="0" dirty="0" smtClean="0"/>
              <a:t>correction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88" y="941034"/>
            <a:ext cx="6330233" cy="38947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6851" y="4377447"/>
            <a:ext cx="2042809" cy="28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study</a:t>
            </a:r>
            <a:r>
              <a:rPr lang="fr-FR" dirty="0" smtClean="0"/>
              <a:t>: Moon calibration in thermal </a:t>
            </a:r>
            <a:r>
              <a:rPr lang="fr-FR" dirty="0" err="1" smtClean="0"/>
              <a:t>infrared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204281" y="913332"/>
            <a:ext cx="6770451" cy="39715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fr-FR" sz="1600" b="0" dirty="0"/>
              <a:t>Moon calibration </a:t>
            </a:r>
            <a:r>
              <a:rPr lang="fr-FR" sz="1600" b="0" dirty="0" err="1"/>
              <a:t>could</a:t>
            </a:r>
            <a:r>
              <a:rPr lang="fr-FR" sz="1600" b="0" dirty="0"/>
              <a:t> </a:t>
            </a:r>
            <a:r>
              <a:rPr lang="fr-FR" sz="1600" b="0" dirty="0" err="1"/>
              <a:t>be</a:t>
            </a:r>
            <a:r>
              <a:rPr lang="fr-FR" sz="1600" b="0" dirty="0"/>
              <a:t> </a:t>
            </a:r>
            <a:r>
              <a:rPr lang="fr-FR" sz="1600" b="0" dirty="0" err="1"/>
              <a:t>useful</a:t>
            </a:r>
            <a:r>
              <a:rPr lang="fr-FR" sz="1600" b="0" dirty="0"/>
              <a:t> for </a:t>
            </a:r>
            <a:r>
              <a:rPr lang="fr-FR" sz="1600" b="0" u="sng" dirty="0"/>
              <a:t>relative calibration </a:t>
            </a:r>
            <a:r>
              <a:rPr lang="fr-FR" sz="1600" b="0" dirty="0"/>
              <a:t>:</a:t>
            </a:r>
          </a:p>
          <a:p>
            <a:pPr marL="685746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 err="1"/>
              <a:t>Same</a:t>
            </a:r>
            <a:r>
              <a:rPr lang="fr-FR" sz="1600" b="0" dirty="0"/>
              <a:t> </a:t>
            </a:r>
            <a:r>
              <a:rPr lang="fr-FR" sz="1600" b="0" dirty="0" err="1"/>
              <a:t>moon</a:t>
            </a:r>
            <a:r>
              <a:rPr lang="fr-FR" sz="1600" b="0" dirty="0"/>
              <a:t> </a:t>
            </a:r>
            <a:r>
              <a:rPr lang="fr-FR" sz="1600" b="0" dirty="0" err="1"/>
              <a:t>view</a:t>
            </a:r>
            <a:r>
              <a:rPr lang="fr-FR" sz="1600" b="0" dirty="0"/>
              <a:t> </a:t>
            </a:r>
            <a:r>
              <a:rPr lang="fr-FR" sz="1600" b="0" dirty="0" err="1"/>
              <a:t>seen</a:t>
            </a:r>
            <a:r>
              <a:rPr lang="fr-FR" sz="1600" b="0" dirty="0"/>
              <a:t> by 2 </a:t>
            </a:r>
            <a:r>
              <a:rPr lang="fr-FR" sz="1600" b="0" dirty="0" err="1"/>
              <a:t>different</a:t>
            </a:r>
            <a:r>
              <a:rPr lang="fr-FR" sz="1600" b="0" dirty="0"/>
              <a:t> satellites</a:t>
            </a:r>
          </a:p>
          <a:p>
            <a:pPr marL="685746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/>
              <a:t>2 successive </a:t>
            </a:r>
            <a:r>
              <a:rPr lang="fr-FR" sz="1600" b="0" dirty="0" err="1"/>
              <a:t>views</a:t>
            </a:r>
            <a:r>
              <a:rPr lang="fr-FR" sz="1600" b="0" dirty="0"/>
              <a:t> </a:t>
            </a:r>
            <a:r>
              <a:rPr lang="fr-FR" sz="1600" b="0" dirty="0" err="1"/>
              <a:t>seen</a:t>
            </a:r>
            <a:r>
              <a:rPr lang="fr-FR" sz="1600" b="0" dirty="0"/>
              <a:t> by the </a:t>
            </a:r>
            <a:r>
              <a:rPr lang="fr-FR" sz="1600" b="0" dirty="0" err="1"/>
              <a:t>same</a:t>
            </a:r>
            <a:r>
              <a:rPr lang="fr-FR" sz="1600" b="0" dirty="0"/>
              <a:t> instrument</a:t>
            </a:r>
          </a:p>
          <a:p>
            <a:r>
              <a:rPr lang="fr-FR" sz="1600" b="0" u="sng" dirty="0"/>
              <a:t>Moon data </a:t>
            </a:r>
            <a:r>
              <a:rPr lang="fr-FR" sz="1600" b="0" dirty="0"/>
              <a:t>have been </a:t>
            </a:r>
            <a:r>
              <a:rPr lang="fr-FR" sz="1600" b="0" dirty="0" err="1"/>
              <a:t>acquired</a:t>
            </a:r>
            <a:r>
              <a:rPr lang="fr-FR" sz="1600" b="0" dirty="0"/>
              <a:t> </a:t>
            </a:r>
            <a:r>
              <a:rPr lang="fr-FR" sz="1600" b="0" dirty="0" err="1"/>
              <a:t>during</a:t>
            </a:r>
            <a:r>
              <a:rPr lang="fr-FR" sz="1600" b="0" dirty="0"/>
              <a:t> Cal/Val of IASI-A and IASI-B </a:t>
            </a:r>
            <a:r>
              <a:rPr lang="fr-FR" sz="1600" b="0" dirty="0" err="1"/>
              <a:t>with</a:t>
            </a:r>
            <a:r>
              <a:rPr lang="fr-FR" sz="1600" b="0" dirty="0"/>
              <a:t> full </a:t>
            </a:r>
            <a:r>
              <a:rPr lang="fr-FR" sz="1600" b="0" dirty="0" err="1"/>
              <a:t>moon</a:t>
            </a:r>
            <a:r>
              <a:rPr lang="fr-FR" sz="1600" b="0" dirty="0"/>
              <a:t> </a:t>
            </a:r>
            <a:r>
              <a:rPr lang="fr-FR" sz="1600" b="0" dirty="0" err="1"/>
              <a:t>seen</a:t>
            </a:r>
            <a:r>
              <a:rPr lang="fr-FR" sz="1600" b="0" dirty="0"/>
              <a:t> in the second cold </a:t>
            </a:r>
            <a:r>
              <a:rPr lang="fr-FR" sz="1600" b="0" dirty="0" err="1"/>
              <a:t>space</a:t>
            </a:r>
            <a:r>
              <a:rPr lang="fr-FR" sz="1600" b="0" dirty="0"/>
              <a:t> </a:t>
            </a:r>
            <a:r>
              <a:rPr lang="fr-FR" sz="1600" b="0" dirty="0" err="1" smtClean="0"/>
              <a:t>view</a:t>
            </a:r>
            <a:r>
              <a:rPr lang="fr-FR" sz="1600" b="0" dirty="0" smtClean="0"/>
              <a:t>.</a:t>
            </a:r>
            <a:endParaRPr lang="fr-FR" sz="1600" b="0" dirty="0"/>
          </a:p>
          <a:p>
            <a:r>
              <a:rPr lang="fr-FR" sz="1600" b="0" u="sng" dirty="0"/>
              <a:t>Moon </a:t>
            </a:r>
            <a:r>
              <a:rPr lang="fr-FR" sz="1600" b="0" u="sng" dirty="0" err="1"/>
              <a:t>radiometric</a:t>
            </a:r>
            <a:r>
              <a:rPr lang="fr-FR" sz="1600" b="0" u="sng" dirty="0"/>
              <a:t> model </a:t>
            </a:r>
            <a:r>
              <a:rPr lang="fr-FR" sz="1600" b="0" dirty="0"/>
              <a:t>for TIR </a:t>
            </a:r>
            <a:r>
              <a:rPr lang="fr-FR" sz="1600" b="0" dirty="0" err="1"/>
              <a:t>is</a:t>
            </a:r>
            <a:r>
              <a:rPr lang="fr-FR" sz="1600" b="0" dirty="0"/>
              <a:t> </a:t>
            </a:r>
            <a:r>
              <a:rPr lang="fr-FR" sz="1600" b="0" dirty="0" err="1"/>
              <a:t>currently</a:t>
            </a:r>
            <a:r>
              <a:rPr lang="fr-FR" sz="1600" b="0" dirty="0"/>
              <a:t> </a:t>
            </a:r>
            <a:r>
              <a:rPr lang="fr-FR" sz="1600" b="0" dirty="0" err="1"/>
              <a:t>being</a:t>
            </a:r>
            <a:r>
              <a:rPr lang="fr-FR" sz="1600" b="0" dirty="0"/>
              <a:t> </a:t>
            </a:r>
            <a:r>
              <a:rPr lang="fr-FR" sz="1600" b="0" dirty="0" err="1" smtClean="0"/>
              <a:t>developed</a:t>
            </a:r>
            <a:r>
              <a:rPr lang="fr-FR" sz="1600" b="0" dirty="0" smtClean="0"/>
              <a:t>:</a:t>
            </a:r>
            <a:endParaRPr lang="fr-FR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err="1" smtClean="0"/>
              <a:t>moon</a:t>
            </a:r>
            <a:r>
              <a:rPr lang="fr-FR" sz="1600" b="0" dirty="0" smtClean="0"/>
              <a:t> surface </a:t>
            </a:r>
            <a:r>
              <a:rPr lang="fr-FR" sz="1600" b="0" dirty="0" err="1" smtClean="0"/>
              <a:t>temperature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from</a:t>
            </a:r>
            <a:r>
              <a:rPr lang="fr-FR" sz="1600" b="0" dirty="0" smtClean="0"/>
              <a:t> LRO/DIVINER </a:t>
            </a:r>
            <a:r>
              <a:rPr lang="fr-FR" sz="1600" b="0" dirty="0" err="1" smtClean="0"/>
              <a:t>product</a:t>
            </a:r>
            <a:r>
              <a:rPr lang="fr-FR" sz="1600" b="0" dirty="0" smtClean="0"/>
              <a:t> GCP </a:t>
            </a:r>
            <a:r>
              <a:rPr lang="fr-FR" sz="1600" b="0" dirty="0"/>
              <a:t>L4 </a:t>
            </a:r>
            <a:endParaRPr lang="fr-FR" sz="1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err="1" smtClean="0"/>
              <a:t>Emissivity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estimated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from</a:t>
            </a:r>
            <a:r>
              <a:rPr lang="fr-FR" sz="1600" b="0" dirty="0" smtClean="0"/>
              <a:t> LRO/DIVINER ‘rock </a:t>
            </a:r>
            <a:r>
              <a:rPr lang="fr-FR" sz="1600" b="0" dirty="0" err="1" smtClean="0"/>
              <a:t>abundance</a:t>
            </a:r>
            <a:r>
              <a:rPr lang="fr-FR" sz="1600" b="0" dirty="0" smtClean="0"/>
              <a:t>’ </a:t>
            </a:r>
            <a:r>
              <a:rPr lang="fr-FR" sz="1600" b="0" dirty="0" err="1" smtClean="0"/>
              <a:t>product</a:t>
            </a:r>
            <a:r>
              <a:rPr lang="fr-FR" sz="1600" b="0" dirty="0" smtClean="0"/>
              <a:t> in </a:t>
            </a:r>
            <a:r>
              <a:rPr lang="fr-FR" sz="1600" b="0" dirty="0" err="1" smtClean="0"/>
              <a:t>order</a:t>
            </a:r>
            <a:r>
              <a:rPr lang="fr-FR" sz="1600" b="0" dirty="0" smtClean="0"/>
              <a:t> to </a:t>
            </a:r>
            <a:r>
              <a:rPr lang="fr-FR" sz="1600" b="0" dirty="0" err="1" smtClean="0"/>
              <a:t>separate</a:t>
            </a:r>
            <a:r>
              <a:rPr lang="fr-FR" sz="1600" b="0" dirty="0" smtClean="0"/>
              <a:t> maria/</a:t>
            </a:r>
            <a:r>
              <a:rPr lang="fr-FR" sz="1600" b="0" dirty="0" err="1" smtClean="0"/>
              <a:t>recent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craters</a:t>
            </a:r>
            <a:r>
              <a:rPr lang="fr-FR" sz="1600" b="0" dirty="0" smtClean="0"/>
              <a:t> and </a:t>
            </a:r>
            <a:r>
              <a:rPr lang="fr-FR" sz="1600" b="0" dirty="0" err="1" smtClean="0"/>
              <a:t>highlands</a:t>
            </a:r>
            <a:r>
              <a:rPr lang="fr-FR" sz="1600" b="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smtClean="0"/>
              <a:t>Evaluation of </a:t>
            </a:r>
            <a:r>
              <a:rPr lang="fr-FR" sz="1600" b="0" dirty="0" err="1" smtClean="0"/>
              <a:t>moon</a:t>
            </a:r>
            <a:r>
              <a:rPr lang="fr-FR" sz="1600" b="0" dirty="0" smtClean="0"/>
              <a:t> calibration </a:t>
            </a:r>
            <a:r>
              <a:rPr lang="fr-FR" sz="1600" b="0" dirty="0" err="1" smtClean="0"/>
              <a:t>accuracy</a:t>
            </a:r>
            <a:r>
              <a:rPr lang="fr-FR" sz="1600" b="0" dirty="0" smtClean="0"/>
              <a:t> in </a:t>
            </a:r>
            <a:r>
              <a:rPr lang="fr-FR" sz="1600" b="0" dirty="0" err="1" smtClean="0"/>
              <a:t>progress</a:t>
            </a:r>
            <a:endParaRPr lang="fr-FR" sz="1600" b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60" y="681629"/>
            <a:ext cx="2807677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49" y="5145634"/>
            <a:ext cx="487598" cy="487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ZoneTexte 10"/>
          <p:cNvSpPr txBox="1"/>
          <p:nvPr/>
        </p:nvSpPr>
        <p:spPr>
          <a:xfrm>
            <a:off x="252911" y="946296"/>
            <a:ext cx="9678303" cy="228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MAGIC: </a:t>
            </a:r>
            <a:r>
              <a:rPr lang="fr-FR" sz="1307" b="1" u="sng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of </a:t>
            </a:r>
            <a:r>
              <a:rPr lang="fr-FR" sz="1307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307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tmospheric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composition and </a:t>
            </a:r>
            <a:r>
              <a:rPr lang="fr-FR" sz="1307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FR" sz="1307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reenhouse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07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07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multi-</a:t>
            </a:r>
            <a:r>
              <a:rPr lang="fr-FR" sz="1307" b="1" u="sng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307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nstruments </a:t>
            </a:r>
            <a:r>
              <a:rPr lang="fr-FR" sz="1307" b="1" u="sng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fr-FR" sz="1307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ampaign</a:t>
            </a:r>
            <a:endParaRPr lang="en-GB" sz="130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Objectives:</a:t>
            </a:r>
          </a:p>
          <a:p>
            <a:pPr marL="238115" indent="-238115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better </a:t>
            </a:r>
            <a:r>
              <a:rPr lang="en-GB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understanding 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distribution </a:t>
            </a:r>
            <a:r>
              <a:rPr lang="en-GB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of GHG and other atmospheric variables.</a:t>
            </a:r>
          </a:p>
          <a:p>
            <a:pPr marL="238115" indent="-238115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Preparing validation activities for future GHG missions (Merlin, </a:t>
            </a:r>
            <a:r>
              <a:rPr lang="en-GB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MicroCarb</a:t>
            </a:r>
            <a:r>
              <a:rPr lang="en-GB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and IASI-NG</a:t>
            </a:r>
            <a:r>
              <a:rPr lang="en-GB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).</a:t>
            </a:r>
            <a:endParaRPr lang="en-GB" sz="16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500"/>
              </a:spcAft>
            </a:pPr>
            <a:endParaRPr lang="en-GB" sz="130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endParaRPr lang="en-GB" sz="130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endParaRPr lang="en-GB" sz="130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endParaRPr lang="en-GB" sz="130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1" y="2709162"/>
            <a:ext cx="3442689" cy="2983195"/>
          </a:xfrm>
          <a:prstGeom prst="rect">
            <a:avLst/>
          </a:prstGeom>
        </p:spPr>
      </p:pic>
      <p:pic>
        <p:nvPicPr>
          <p:cNvPr id="10" name="Image 19" descr="bpc_microcarb-satell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41" y="2609483"/>
            <a:ext cx="1010509" cy="71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0" descr="Merlin_sn_5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49" y="2609483"/>
            <a:ext cx="1265022" cy="71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1" descr="metop-s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71" y="2609483"/>
            <a:ext cx="1084663" cy="71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242FFD-FE73-2146-9110-31B1FC220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576" y="4260029"/>
            <a:ext cx="1841500" cy="1407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CBD6AB-C4CB-F44A-ACCD-BF87B7339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9754" y="3019394"/>
            <a:ext cx="846667" cy="1735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61489-4E0A-5D4A-8EED-78E006357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837" y="4741333"/>
            <a:ext cx="1449917" cy="973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05DB4F-78E0-FD42-A853-ED2C5CD464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1296" y="4692729"/>
            <a:ext cx="1291167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147A9-3B94-4B49-BD69-7A7D47E187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254" y="4356612"/>
            <a:ext cx="1693333" cy="11218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A61628-F573-C54A-BA55-D4677DFAED70}"/>
              </a:ext>
            </a:extLst>
          </p:cNvPr>
          <p:cNvSpPr txBox="1"/>
          <p:nvPr/>
        </p:nvSpPr>
        <p:spPr>
          <a:xfrm>
            <a:off x="4936259" y="5275792"/>
            <a:ext cx="1061509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©CNES/A. </a:t>
            </a:r>
            <a:r>
              <a:rPr lang="fr-FR" sz="833" b="1" dirty="0" err="1">
                <a:solidFill>
                  <a:schemeClr val="bg1"/>
                </a:solidFill>
              </a:rPr>
              <a:t>Hollier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30F3C0-F980-E449-BEC5-5164CE8E2ED8}"/>
              </a:ext>
            </a:extLst>
          </p:cNvPr>
          <p:cNvSpPr txBox="1"/>
          <p:nvPr/>
        </p:nvSpPr>
        <p:spPr>
          <a:xfrm>
            <a:off x="6412885" y="5535295"/>
            <a:ext cx="1061509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©CNES/A. </a:t>
            </a:r>
            <a:r>
              <a:rPr lang="fr-FR" sz="833" b="1" dirty="0" err="1">
                <a:solidFill>
                  <a:schemeClr val="bg1"/>
                </a:solidFill>
              </a:rPr>
              <a:t>Hollier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5E97D-FFCE-4E46-9C13-376C7A6C3A76}"/>
              </a:ext>
            </a:extLst>
          </p:cNvPr>
          <p:cNvSpPr txBox="1"/>
          <p:nvPr/>
        </p:nvSpPr>
        <p:spPr>
          <a:xfrm>
            <a:off x="9268083" y="4598069"/>
            <a:ext cx="1061509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©CNES/A. </a:t>
            </a:r>
            <a:r>
              <a:rPr lang="fr-FR" sz="833" b="1" dirty="0" err="1">
                <a:solidFill>
                  <a:schemeClr val="bg1"/>
                </a:solidFill>
              </a:rPr>
              <a:t>Hollier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901F4-C94D-5549-AAB2-74FEF17CE5AD}"/>
              </a:ext>
            </a:extLst>
          </p:cNvPr>
          <p:cNvSpPr txBox="1"/>
          <p:nvPr/>
        </p:nvSpPr>
        <p:spPr>
          <a:xfrm>
            <a:off x="7881967" y="5469532"/>
            <a:ext cx="596638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©C. B</a:t>
            </a:r>
            <a:r>
              <a:rPr lang="en-US" sz="833" b="1" dirty="0" err="1">
                <a:solidFill>
                  <a:schemeClr val="bg1"/>
                </a:solidFill>
              </a:rPr>
              <a:t>ès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12C763-811C-2142-8252-EAB1EA41A091}"/>
              </a:ext>
            </a:extLst>
          </p:cNvPr>
          <p:cNvSpPr txBox="1"/>
          <p:nvPr/>
        </p:nvSpPr>
        <p:spPr>
          <a:xfrm>
            <a:off x="3741084" y="5478445"/>
            <a:ext cx="936475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© G. </a:t>
            </a:r>
            <a:r>
              <a:rPr lang="fr-FR" sz="833" b="1" dirty="0" err="1">
                <a:solidFill>
                  <a:schemeClr val="bg1"/>
                </a:solidFill>
              </a:rPr>
              <a:t>Osterman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DDF29-AF6B-0C42-87AC-DE95B9DFC5AD}"/>
              </a:ext>
            </a:extLst>
          </p:cNvPr>
          <p:cNvSpPr txBox="1"/>
          <p:nvPr/>
        </p:nvSpPr>
        <p:spPr>
          <a:xfrm>
            <a:off x="576496" y="5095858"/>
            <a:ext cx="1059906" cy="6311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67" dirty="0" err="1">
                <a:solidFill>
                  <a:srgbClr val="0070C0"/>
                </a:solidFill>
              </a:rPr>
              <a:t>AirCore</a:t>
            </a:r>
            <a:endParaRPr lang="en-GB" sz="1167" dirty="0">
              <a:solidFill>
                <a:srgbClr val="0070C0"/>
              </a:solidFill>
            </a:endParaRPr>
          </a:p>
          <a:p>
            <a:pPr algn="ctr"/>
            <a:r>
              <a:rPr lang="en-GB" sz="1167" dirty="0" err="1">
                <a:solidFill>
                  <a:srgbClr val="0070C0"/>
                </a:solidFill>
              </a:rPr>
              <a:t>Amulse</a:t>
            </a:r>
            <a:endParaRPr lang="en-GB" sz="1167" dirty="0">
              <a:solidFill>
                <a:srgbClr val="0070C0"/>
              </a:solidFill>
            </a:endParaRPr>
          </a:p>
          <a:p>
            <a:pPr algn="ctr"/>
            <a:r>
              <a:rPr lang="en-GB" sz="1167" dirty="0">
                <a:solidFill>
                  <a:srgbClr val="0070C0"/>
                </a:solidFill>
              </a:rPr>
              <a:t>Radiosondes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3A147E-46E0-394C-8400-1EB1D3D381E6}"/>
              </a:ext>
            </a:extLst>
          </p:cNvPr>
          <p:cNvSpPr txBox="1"/>
          <p:nvPr/>
        </p:nvSpPr>
        <p:spPr>
          <a:xfrm>
            <a:off x="1679812" y="3143919"/>
            <a:ext cx="715260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 err="1">
                <a:solidFill>
                  <a:schemeClr val="bg1"/>
                </a:solidFill>
              </a:rPr>
              <a:t>MicroCarb</a:t>
            </a:r>
            <a:endParaRPr lang="fr-FR" sz="833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F96EAD-ACC7-4B42-9A50-B8C108C63318}"/>
              </a:ext>
            </a:extLst>
          </p:cNvPr>
          <p:cNvSpPr txBox="1"/>
          <p:nvPr/>
        </p:nvSpPr>
        <p:spPr>
          <a:xfrm>
            <a:off x="2700221" y="3126461"/>
            <a:ext cx="502061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Merlin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642B0-8640-4D48-8627-DA4C56CD4333}"/>
              </a:ext>
            </a:extLst>
          </p:cNvPr>
          <p:cNvSpPr txBox="1"/>
          <p:nvPr/>
        </p:nvSpPr>
        <p:spPr>
          <a:xfrm>
            <a:off x="3997834" y="3136134"/>
            <a:ext cx="58862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33" b="1" dirty="0">
                <a:solidFill>
                  <a:schemeClr val="bg1"/>
                </a:solidFill>
              </a:rPr>
              <a:t>IASI-NG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058681" y="2189782"/>
            <a:ext cx="5080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First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campaign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in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may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2018, in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synergy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DLR COMET </a:t>
            </a:r>
            <a:r>
              <a:rPr lang="fr-FR" sz="16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campaign</a:t>
            </a:r>
            <a:r>
              <a:rPr lang="fr-FR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: </a:t>
            </a:r>
            <a:endParaRPr lang="fr-FR" sz="16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716074" lvl="1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40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scientists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+ CNES teams + SAFIRE planes</a:t>
            </a:r>
          </a:p>
          <a:p>
            <a:pPr marL="716074" lvl="1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2 planes, 19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balloons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(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Aircore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Amulse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radiosoundings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), 4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ground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spectrometer</a:t>
            </a:r>
            <a:r>
              <a:rPr lang="fr-FR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 OCO-2 and IASI satellites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3482178" y="3497292"/>
            <a:ext cx="1759570" cy="843992"/>
            <a:chOff x="6039738" y="3127644"/>
            <a:chExt cx="1759570" cy="843992"/>
          </a:xfrm>
        </p:grpSpPr>
        <p:pic>
          <p:nvPicPr>
            <p:cNvPr id="27" name="Image 26" descr="Sans titre.png">
              <a:extLst>
                <a:ext uri="{FF2B5EF4-FFF2-40B4-BE49-F238E27FC236}">
                  <a16:creationId xmlns:a16="http://schemas.microsoft.com/office/drawing/2014/main" id="{43FAC362-7CCA-5F49-A764-5552571B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739" y="3170097"/>
              <a:ext cx="343903" cy="34390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87CB7362-2AFC-4A4F-85BD-17CA3931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39830" y="3206166"/>
              <a:ext cx="450943" cy="271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0A0B5B1-023C-524D-9192-A15FCA00E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919" y="3557703"/>
              <a:ext cx="339425" cy="413933"/>
            </a:xfrm>
            <a:prstGeom prst="rect">
              <a:avLst/>
            </a:prstGeom>
          </p:spPr>
        </p:pic>
        <p:pic>
          <p:nvPicPr>
            <p:cNvPr id="30" name="Picture 2" descr="ttps://cnes.fr/sites/default/files/drupal/201707/image/is_logo_cnes_logo_7.jpg">
              <a:extLst>
                <a:ext uri="{FF2B5EF4-FFF2-40B4-BE49-F238E27FC236}">
                  <a16:creationId xmlns:a16="http://schemas.microsoft.com/office/drawing/2014/main" id="{E82DFE18-23FA-E748-9C3C-23BA0EC27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8" r="32871"/>
            <a:stretch/>
          </p:blipFill>
          <p:spPr bwMode="auto">
            <a:xfrm>
              <a:off x="6998976" y="3127644"/>
              <a:ext cx="407090" cy="42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logo lerma">
              <a:extLst>
                <a:ext uri="{FF2B5EF4-FFF2-40B4-BE49-F238E27FC236}">
                  <a16:creationId xmlns:a16="http://schemas.microsoft.com/office/drawing/2014/main" id="{9AC88114-D233-7746-A2F4-0EEF65443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738" y="3641124"/>
              <a:ext cx="438438" cy="24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Résultat de recherche d'images pour &quot;logo loa&quot;">
              <a:extLst>
                <a:ext uri="{FF2B5EF4-FFF2-40B4-BE49-F238E27FC236}">
                  <a16:creationId xmlns:a16="http://schemas.microsoft.com/office/drawing/2014/main" id="{EA99ED21-F761-A640-AD81-31AB9164C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253C4E"/>
                </a:clrFrom>
                <a:clrTo>
                  <a:srgbClr val="253C4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075" y="3592697"/>
              <a:ext cx="305043" cy="30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Résultat de recherche d'images pour &quot;logo gsma&quot;">
              <a:extLst>
                <a:ext uri="{FF2B5EF4-FFF2-40B4-BE49-F238E27FC236}">
                  <a16:creationId xmlns:a16="http://schemas.microsoft.com/office/drawing/2014/main" id="{53E19DFF-2052-6045-B11D-90E506D37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561" y="3624729"/>
              <a:ext cx="370746" cy="26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8">
              <a:extLst>
                <a:ext uri="{FF2B5EF4-FFF2-40B4-BE49-F238E27FC236}">
                  <a16:creationId xmlns:a16="http://schemas.microsoft.com/office/drawing/2014/main" id="{26B92216-F1DE-3945-9B2C-F0A06711D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7774" t="32598" r="40224" b="21202"/>
            <a:stretch/>
          </p:blipFill>
          <p:spPr>
            <a:xfrm>
              <a:off x="7465858" y="3197111"/>
              <a:ext cx="333450" cy="289476"/>
            </a:xfrm>
            <a:prstGeom prst="rect">
              <a:avLst/>
            </a:prstGeom>
          </p:spPr>
        </p:pic>
      </p:grpSp>
      <p:sp>
        <p:nvSpPr>
          <p:cNvPr id="36" name="Titr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MAGIC </a:t>
            </a:r>
            <a:r>
              <a:rPr lang="fr-FR" dirty="0" err="1" smtClean="0"/>
              <a:t>campaigns</a:t>
            </a:r>
            <a:endParaRPr lang="fr-FR" dirty="0"/>
          </a:p>
        </p:txBody>
      </p:sp>
      <p:sp>
        <p:nvSpPr>
          <p:cNvPr id="37" name="Sous-titre 36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36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49" y="5145634"/>
            <a:ext cx="487598" cy="4875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" descr="ttps://cnes.fr/sites/default/files/drupal/201707/image/is_logo_cnes_logo_7.jpg">
            <a:extLst>
              <a:ext uri="{FF2B5EF4-FFF2-40B4-BE49-F238E27FC236}">
                <a16:creationId xmlns:a16="http://schemas.microsoft.com/office/drawing/2014/main" id="{39EE06F3-F4F1-6C4A-9785-9E0CE10FB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r="32871"/>
          <a:stretch/>
        </p:blipFill>
        <p:spPr bwMode="auto">
          <a:xfrm>
            <a:off x="9542761" y="4463827"/>
            <a:ext cx="500390" cy="5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382430" y="1059311"/>
            <a:ext cx="3913893" cy="4660865"/>
            <a:chOff x="369827" y="585145"/>
            <a:chExt cx="4122725" cy="51064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D6FBCF-E644-404C-B15D-60ADD997B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827" b="6800"/>
            <a:stretch/>
          </p:blipFill>
          <p:spPr>
            <a:xfrm>
              <a:off x="369827" y="585145"/>
              <a:ext cx="3933000" cy="5106438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1275073" y="616473"/>
              <a:ext cx="2110962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7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Forward 24 May 2018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0E7AFB-287A-7146-84EF-7E9B955A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97060" y="979563"/>
              <a:ext cx="379104" cy="79403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1747FC-1BFA-D549-8A63-947B1CC8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29469" y="1316727"/>
              <a:ext cx="379104" cy="79403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0D394B-B849-DE41-8415-B2E2819C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36817" flipH="1">
              <a:off x="1866150" y="2289329"/>
              <a:ext cx="813106" cy="28484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0FCE13-D9ED-8F49-A215-DACA6C48111A}"/>
                </a:ext>
              </a:extLst>
            </p:cNvPr>
            <p:cNvSpPr txBox="1"/>
            <p:nvPr/>
          </p:nvSpPr>
          <p:spPr>
            <a:xfrm>
              <a:off x="3160759" y="4190604"/>
              <a:ext cx="1331793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 err="1">
                  <a:solidFill>
                    <a:srgbClr val="FF0000"/>
                  </a:solidFill>
                </a:rPr>
                <a:t>Trainou</a:t>
              </a:r>
              <a:r>
                <a:rPr lang="fr-FR" sz="1167" b="1" dirty="0">
                  <a:solidFill>
                    <a:srgbClr val="FF0000"/>
                  </a:solidFill>
                </a:rPr>
                <a:t> (12</a:t>
              </a:r>
              <a:r>
                <a:rPr lang="fr-FR" sz="1167" b="1" dirty="0">
                  <a:solidFill>
                    <a:srgbClr val="FF0000"/>
                  </a:solidFill>
                  <a:sym typeface="Wingdings" pitchFamily="2" charset="2"/>
                </a:rPr>
                <a:t>:0</a:t>
              </a:r>
              <a:r>
                <a:rPr lang="fr-FR" sz="1167" b="1" dirty="0">
                  <a:solidFill>
                    <a:srgbClr val="FF0000"/>
                  </a:solidFill>
                </a:rPr>
                <a:t>0)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373FC4-B51D-F841-B58D-C52CD044F351}"/>
                </a:ext>
              </a:extLst>
            </p:cNvPr>
            <p:cNvSpPr txBox="1"/>
            <p:nvPr/>
          </p:nvSpPr>
          <p:spPr>
            <a:xfrm>
              <a:off x="726937" y="3965151"/>
              <a:ext cx="554873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>
                  <a:solidFill>
                    <a:srgbClr val="FF0000"/>
                  </a:solidFill>
                </a:rPr>
                <a:t>ASA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748365-BAE9-EC4A-B948-86BCA66AFFF7}"/>
                </a:ext>
              </a:extLst>
            </p:cNvPr>
            <p:cNvSpPr txBox="1"/>
            <p:nvPr/>
          </p:nvSpPr>
          <p:spPr>
            <a:xfrm>
              <a:off x="1895716" y="4531910"/>
              <a:ext cx="1313106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 err="1">
                  <a:solidFill>
                    <a:srgbClr val="FF0000"/>
                  </a:solidFill>
                </a:rPr>
                <a:t>Francazal</a:t>
              </a:r>
              <a:r>
                <a:rPr lang="fr-FR" sz="1167" b="1" dirty="0">
                  <a:solidFill>
                    <a:srgbClr val="FF0000"/>
                  </a:solidFill>
                </a:rPr>
                <a:t> (9:30)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4A07D3-9ED1-0E42-ABAA-5CFE0A1E275E}"/>
                </a:ext>
              </a:extLst>
            </p:cNvPr>
            <p:cNvSpPr txBox="1"/>
            <p:nvPr/>
          </p:nvSpPr>
          <p:spPr>
            <a:xfrm>
              <a:off x="2084344" y="4075808"/>
              <a:ext cx="823038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>
                  <a:solidFill>
                    <a:srgbClr val="FF0000"/>
                  </a:solidFill>
                </a:rPr>
                <a:t>Cognac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B5EC84-91D5-494B-8C9C-3E250B498A95}"/>
              </a:ext>
            </a:extLst>
          </p:cNvPr>
          <p:cNvSpPr txBox="1"/>
          <p:nvPr/>
        </p:nvSpPr>
        <p:spPr>
          <a:xfrm rot="16200000">
            <a:off x="-43247" y="2550388"/>
            <a:ext cx="1098378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67" b="1" dirty="0">
                <a:latin typeface="Helvetica" pitchFamily="2" charset="0"/>
              </a:rPr>
              <a:t>Altitude (km)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249285" y="1093854"/>
            <a:ext cx="4308046" cy="4624426"/>
            <a:chOff x="4249285" y="612280"/>
            <a:chExt cx="4421564" cy="510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42D814-D1AE-9B4F-9C1F-41FCDE992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4702" b="7338"/>
            <a:stretch/>
          </p:blipFill>
          <p:spPr>
            <a:xfrm>
              <a:off x="4249285" y="612280"/>
              <a:ext cx="4266556" cy="5106000"/>
            </a:xfrm>
            <a:prstGeom prst="rect">
              <a:avLst/>
            </a:prstGeom>
          </p:spPr>
        </p:pic>
        <p:sp>
          <p:nvSpPr>
            <p:cNvPr id="40" name="ZoneTexte 6">
              <a:extLst>
                <a:ext uri="{FF2B5EF4-FFF2-40B4-BE49-F238E27FC236}">
                  <a16:creationId xmlns:a16="http://schemas.microsoft.com/office/drawing/2014/main" id="{6D0E12E0-9720-B040-8853-7803D0479DEE}"/>
                </a:ext>
              </a:extLst>
            </p:cNvPr>
            <p:cNvSpPr txBox="1"/>
            <p:nvPr/>
          </p:nvSpPr>
          <p:spPr>
            <a:xfrm>
              <a:off x="5280890" y="612280"/>
              <a:ext cx="1976375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7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Return 24 May 2018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F86D95F-9C41-E64E-B0AF-9F843298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3754" y="913895"/>
              <a:ext cx="379104" cy="79403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6339126-DB9D-404C-91DB-FEB41039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62694" y="1241725"/>
              <a:ext cx="379104" cy="7940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1E9DEF-4BA3-3A40-9189-9200D532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63183">
              <a:off x="6150431" y="2725678"/>
              <a:ext cx="813106" cy="28484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9DF349-D74A-2847-A3B1-50E32461C9D9}"/>
                </a:ext>
              </a:extLst>
            </p:cNvPr>
            <p:cNvSpPr txBox="1"/>
            <p:nvPr/>
          </p:nvSpPr>
          <p:spPr>
            <a:xfrm>
              <a:off x="7241931" y="4194034"/>
              <a:ext cx="1428918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 err="1">
                  <a:solidFill>
                    <a:srgbClr val="FF0000"/>
                  </a:solidFill>
                </a:rPr>
                <a:t>Trainou</a:t>
              </a:r>
              <a:r>
                <a:rPr lang="fr-FR" sz="1167" b="1" dirty="0">
                  <a:solidFill>
                    <a:srgbClr val="FF0000"/>
                  </a:solidFill>
                </a:rPr>
                <a:t> (13:30)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53F275-01F8-5F40-9B10-D06F0E1C43E0}"/>
                </a:ext>
              </a:extLst>
            </p:cNvPr>
            <p:cNvSpPr txBox="1"/>
            <p:nvPr/>
          </p:nvSpPr>
          <p:spPr>
            <a:xfrm>
              <a:off x="4904212" y="4061258"/>
              <a:ext cx="554873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>
                  <a:solidFill>
                    <a:srgbClr val="FF0000"/>
                  </a:solidFill>
                </a:rPr>
                <a:t>ASA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0124F7-0C7A-2B44-A322-E0B0ED0F3D2E}"/>
                </a:ext>
              </a:extLst>
            </p:cNvPr>
            <p:cNvSpPr txBox="1"/>
            <p:nvPr/>
          </p:nvSpPr>
          <p:spPr>
            <a:xfrm>
              <a:off x="5928826" y="4535340"/>
              <a:ext cx="1313105" cy="451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67" b="1" dirty="0" err="1">
                  <a:solidFill>
                    <a:srgbClr val="FF0000"/>
                  </a:solidFill>
                </a:rPr>
                <a:t>Francazal</a:t>
              </a:r>
              <a:r>
                <a:rPr lang="fr-FR" sz="1167" b="1" dirty="0">
                  <a:solidFill>
                    <a:srgbClr val="FF0000"/>
                  </a:solidFill>
                </a:rPr>
                <a:t> (16:00)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6C996D-8102-BF40-9C50-CF122C4E2519}"/>
                </a:ext>
              </a:extLst>
            </p:cNvPr>
            <p:cNvSpPr txBox="1"/>
            <p:nvPr/>
          </p:nvSpPr>
          <p:spPr>
            <a:xfrm rot="16200000">
              <a:off x="3841712" y="2376011"/>
              <a:ext cx="1098378" cy="2719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167" b="1" dirty="0">
                  <a:latin typeface="Helvetica" pitchFamily="2" charset="0"/>
                </a:rPr>
                <a:t>Altitude (km)</a:t>
              </a: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2911" y="549758"/>
            <a:ext cx="8749709" cy="369332"/>
          </a:xfrm>
        </p:spPr>
        <p:txBody>
          <a:bodyPr/>
          <a:lstStyle/>
          <a:p>
            <a:r>
              <a:rPr lang="fr-FR" dirty="0" smtClean="0"/>
              <a:t>The MAGIC </a:t>
            </a:r>
            <a:r>
              <a:rPr lang="fr-FR" dirty="0" err="1" smtClean="0"/>
              <a:t>Campaigns</a:t>
            </a:r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4"/>
          </p:nvPr>
        </p:nvSpPr>
        <p:spPr>
          <a:xfrm>
            <a:off x="252911" y="231612"/>
            <a:ext cx="7962604" cy="2650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5803" y="774849"/>
            <a:ext cx="679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first look at joined aircraft-balloon CH</a:t>
            </a:r>
            <a:r>
              <a:rPr lang="en-GB" sz="2000" b="1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CB3DE-711B-9F45-B5EE-53744163F8DE}"/>
              </a:ext>
            </a:extLst>
          </p:cNvPr>
          <p:cNvSpPr txBox="1"/>
          <p:nvPr/>
        </p:nvSpPr>
        <p:spPr>
          <a:xfrm>
            <a:off x="8300355" y="2974500"/>
            <a:ext cx="1543824" cy="494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7" dirty="0"/>
              <a:t>Also available for CO</a:t>
            </a:r>
            <a:r>
              <a:rPr lang="en-GB" sz="1307" baseline="-25000" dirty="0"/>
              <a:t>2</a:t>
            </a:r>
            <a:r>
              <a:rPr lang="en-GB" sz="1307" dirty="0"/>
              <a:t>, CO, T, H</a:t>
            </a:r>
            <a:r>
              <a:rPr lang="en-GB" sz="1307" baseline="-25000" dirty="0"/>
              <a:t>2</a:t>
            </a:r>
            <a:r>
              <a:rPr lang="en-GB" sz="1307" dirty="0"/>
              <a:t>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FAAA83-E917-984F-BBCD-C3EA990FD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4375" y="81418"/>
            <a:ext cx="2402417" cy="17991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5EC239-3147-3C42-96D0-88DBC3712434}"/>
              </a:ext>
            </a:extLst>
          </p:cNvPr>
          <p:cNvSpPr txBox="1"/>
          <p:nvPr/>
        </p:nvSpPr>
        <p:spPr>
          <a:xfrm>
            <a:off x="8111296" y="1216345"/>
            <a:ext cx="498855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b="1" dirty="0">
                <a:solidFill>
                  <a:srgbClr val="FF0000"/>
                </a:solidFill>
              </a:rPr>
              <a:t>ASA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84CFAB-E6EE-0E4C-AC26-F778ADFEE59C}"/>
              </a:ext>
            </a:extLst>
          </p:cNvPr>
          <p:cNvSpPr txBox="1"/>
          <p:nvPr/>
        </p:nvSpPr>
        <p:spPr>
          <a:xfrm>
            <a:off x="8691458" y="1337121"/>
            <a:ext cx="875561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b="1" dirty="0" err="1">
                <a:solidFill>
                  <a:srgbClr val="FF0000"/>
                </a:solidFill>
              </a:rPr>
              <a:t>Francazal</a:t>
            </a:r>
            <a:endParaRPr lang="fr-FR" sz="1167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3502CF-991F-1E41-9292-0EA6706BA125}"/>
              </a:ext>
            </a:extLst>
          </p:cNvPr>
          <p:cNvSpPr txBox="1"/>
          <p:nvPr/>
        </p:nvSpPr>
        <p:spPr>
          <a:xfrm>
            <a:off x="8070792" y="758784"/>
            <a:ext cx="73289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b="1" dirty="0">
                <a:solidFill>
                  <a:srgbClr val="FF0000"/>
                </a:solidFill>
              </a:rPr>
              <a:t>Cognac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DBB76-102E-E346-B0E9-1B71FE83F61B}"/>
              </a:ext>
            </a:extLst>
          </p:cNvPr>
          <p:cNvSpPr txBox="1"/>
          <p:nvPr/>
        </p:nvSpPr>
        <p:spPr>
          <a:xfrm>
            <a:off x="8898481" y="462693"/>
            <a:ext cx="73289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b="1" dirty="0" err="1">
                <a:solidFill>
                  <a:srgbClr val="FF0000"/>
                </a:solidFill>
              </a:rPr>
              <a:t>Trainou</a:t>
            </a:r>
            <a:endParaRPr lang="fr-FR" sz="116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CNES GSICS actions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961524716"/>
              </p:ext>
            </p:extLst>
          </p:nvPr>
        </p:nvGraphicFramePr>
        <p:xfrm>
          <a:off x="330791" y="949867"/>
          <a:ext cx="9331674" cy="4506486"/>
        </p:xfrm>
        <a:graphic>
          <a:graphicData uri="http://schemas.openxmlformats.org/drawingml/2006/table">
            <a:tbl>
              <a:tblPr firstRow="1" firstCol="1" bandRow="1"/>
              <a:tblGrid>
                <a:gridCol w="1284000">
                  <a:extLst>
                    <a:ext uri="{9D8B030D-6E8A-4147-A177-3AD203B41FA5}">
                      <a16:colId xmlns:a16="http://schemas.microsoft.com/office/drawing/2014/main" val="523681129"/>
                    </a:ext>
                  </a:extLst>
                </a:gridCol>
                <a:gridCol w="1595337">
                  <a:extLst>
                    <a:ext uri="{9D8B030D-6E8A-4147-A177-3AD203B41FA5}">
                      <a16:colId xmlns:a16="http://schemas.microsoft.com/office/drawing/2014/main" val="432806702"/>
                    </a:ext>
                  </a:extLst>
                </a:gridCol>
                <a:gridCol w="2091446">
                  <a:extLst>
                    <a:ext uri="{9D8B030D-6E8A-4147-A177-3AD203B41FA5}">
                      <a16:colId xmlns:a16="http://schemas.microsoft.com/office/drawing/2014/main" val="3227587842"/>
                    </a:ext>
                  </a:extLst>
                </a:gridCol>
                <a:gridCol w="1072943">
                  <a:extLst>
                    <a:ext uri="{9D8B030D-6E8A-4147-A177-3AD203B41FA5}">
                      <a16:colId xmlns:a16="http://schemas.microsoft.com/office/drawing/2014/main" val="163968419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1293656519"/>
                    </a:ext>
                  </a:extLst>
                </a:gridCol>
                <a:gridCol w="2003897">
                  <a:extLst>
                    <a:ext uri="{9D8B030D-6E8A-4147-A177-3AD203B41FA5}">
                      <a16:colId xmlns:a16="http://schemas.microsoft.com/office/drawing/2014/main" val="3118382219"/>
                    </a:ext>
                  </a:extLst>
                </a:gridCol>
              </a:tblGrid>
              <a:tr h="1097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GVNIR.2016.4h.1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Lunar surface target selections &amp; auto-mapping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Bertrand to investigate if this is possible for CNES to provide NOAA with Pleiades Moon data in order to support the characterization of uniform target sites. 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CNES(Bertrand)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2017-annual meeting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F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5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Pending</a:t>
                      </a:r>
                      <a:r>
                        <a:rPr lang="fr-FR" sz="10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Pléiades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being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commercial mission,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not possible to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high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image (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BRDF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characterization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Would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huge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processing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by CNES…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If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still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needed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contact 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aime.meygret@cnes.fr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05085"/>
                  </a:ext>
                </a:extLst>
              </a:tr>
              <a:tr h="1872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GIR.20160908.1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 Instrument Traceability Report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Denis Jouglet (CNES) to apply spectral averaging method to calculate static weightings for generating 10cm-1 pseudo channels for AIRS-IASI comparison over 3 year period (2013-03-01/2016-03-01) - and consider application for CrIS -IASI comparisons.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CNES(Denis) 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2017-annual meeting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5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Done</a:t>
                      </a:r>
                      <a:r>
                        <a:rPr lang="fr-FR" sz="105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05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presented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GRWG IR Sub-Group Web Meeting 2016-09-08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553347"/>
                  </a:ext>
                </a:extLst>
              </a:tr>
              <a:tr h="10010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GIR.2016.3p.3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Hyperspectral IR comparisons - including TANSO-FTS/2 - 17:05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EUM + CNES (POC: Denis Jouglet (CNES) and Dorothee Coppens (EUM)) to work on the inter-comparison between CrIS and TANSO-FTS.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EUM(Dorothee), CNES(Denis) 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2017-annual meeting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</a:t>
                      </a:r>
                      <a:r>
                        <a:rPr lang="fr-FR" sz="105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yet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fr-FR" sz="105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priority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CNES, </a:t>
                      </a:r>
                      <a:r>
                        <a:rPr lang="fr-FR" sz="105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propose</a:t>
                      </a:r>
                      <a:r>
                        <a:rPr lang="fr-FR" sz="105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close 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action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unless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a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interest</a:t>
                      </a:r>
                      <a:r>
                        <a:rPr lang="fr-FR" sz="10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46" marR="16146" marT="16146" marB="1614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8801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236663" y="1206500"/>
            <a:ext cx="1016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3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OVERVIEW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183821" y="897002"/>
            <a:ext cx="8064795" cy="436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CNES Personnel supporting GSICS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defTabSz="914400">
              <a:defRPr/>
            </a:pPr>
            <a:r>
              <a:rPr lang="en-GB" sz="2000" kern="0" dirty="0">
                <a:solidFill>
                  <a:srgbClr val="000000"/>
                </a:solidFill>
              </a:rPr>
              <a:t>CNES Instruments Updates &amp; Planned launches</a:t>
            </a:r>
          </a:p>
          <a:p>
            <a:pPr marL="0" lvl="0" indent="0" defTabSz="914400">
              <a:buNone/>
              <a:defRPr/>
            </a:pPr>
            <a:endParaRPr lang="en-GB" sz="2000" kern="0" dirty="0">
              <a:solidFill>
                <a:srgbClr val="000000"/>
              </a:solidFill>
            </a:endParaRPr>
          </a:p>
          <a:p>
            <a:pPr defTabSz="914400">
              <a:defRPr/>
            </a:pPr>
            <a:r>
              <a:rPr lang="en-GB" sz="2000" kern="0" dirty="0">
                <a:solidFill>
                  <a:srgbClr val="000000"/>
                </a:solidFill>
              </a:rPr>
              <a:t>CNES GSICS </a:t>
            </a:r>
            <a:r>
              <a:rPr lang="en-GB" sz="2000" kern="0" dirty="0" smtClean="0">
                <a:solidFill>
                  <a:srgbClr val="000000"/>
                </a:solidFill>
              </a:rPr>
              <a:t>Activities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lang="en-GB" sz="2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CNES GSICS actions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7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ctr"/>
            <a:r>
              <a:rPr lang="fr-FR" sz="3600" dirty="0" err="1" smtClean="0"/>
              <a:t>Thank</a:t>
            </a:r>
            <a:r>
              <a:rPr lang="fr-FR" sz="3600" dirty="0" smtClean="0"/>
              <a:t> </a:t>
            </a:r>
            <a:r>
              <a:rPr lang="fr-FR" sz="3600" dirty="0" err="1" smtClean="0"/>
              <a:t>you</a:t>
            </a:r>
            <a:r>
              <a:rPr lang="fr-FR" sz="3600" dirty="0" smtClean="0"/>
              <a:t>!</a:t>
            </a:r>
          </a:p>
          <a:p>
            <a:endParaRPr lang="fr-FR" dirty="0"/>
          </a:p>
          <a:p>
            <a:r>
              <a:rPr lang="fr-FR" dirty="0" smtClean="0"/>
              <a:t>For more information:</a:t>
            </a:r>
          </a:p>
          <a:p>
            <a:r>
              <a:rPr lang="fr-FR" dirty="0" smtClean="0">
                <a:hlinkClick r:id="rId2"/>
              </a:rPr>
              <a:t>Aime.meygret@cnes.fr</a:t>
            </a:r>
            <a:r>
              <a:rPr lang="fr-FR" dirty="0" smtClean="0"/>
              <a:t>, </a:t>
            </a:r>
            <a:r>
              <a:rPr lang="fr-FR" dirty="0" smtClean="0">
                <a:hlinkClick r:id="rId3"/>
              </a:rPr>
              <a:t>clemence.pierangelo@cnes.fr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65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ctr"/>
            <a:r>
              <a:rPr lang="fr-FR" dirty="0" smtClean="0"/>
              <a:t>Back-up slides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9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:\Users\vincena\Documents\IASI\CALVAL\rapport\figures\IASI_CRIS\ANALYSIS\param322_analysis_IASI-CRIS\graph_201902\spectrumDifference_XwaveNumbers_C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504"/>
            <a:ext cx="4740003" cy="203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9762987" cy="369332"/>
          </a:xfrm>
        </p:spPr>
        <p:txBody>
          <a:bodyPr/>
          <a:lstStyle/>
          <a:p>
            <a:r>
              <a:rPr lang="en-GB" dirty="0"/>
              <a:t>Inter-calibration of the IASI instruments with </a:t>
            </a:r>
            <a:r>
              <a:rPr lang="en-GB" dirty="0" err="1" smtClean="0"/>
              <a:t>CrIS</a:t>
            </a:r>
            <a:r>
              <a:rPr lang="en-GB" dirty="0" smtClean="0"/>
              <a:t>-NPP: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1154722" y="1256216"/>
            <a:ext cx="1971012" cy="273165"/>
          </a:xfrm>
        </p:spPr>
        <p:txBody>
          <a:bodyPr>
            <a:noAutofit/>
          </a:bodyPr>
          <a:lstStyle/>
          <a:p>
            <a:r>
              <a:rPr lang="en-US" sz="1100" i="1" dirty="0"/>
              <a:t>expressed in NEDT@280K.</a:t>
            </a:r>
            <a:endParaRPr lang="fr-FR" sz="1100" i="1" dirty="0"/>
          </a:p>
          <a:p>
            <a:endParaRPr lang="fr-FR" sz="11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988252" y="3487546"/>
            <a:ext cx="4821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Only 21 CNO for the considered period</a:t>
            </a:r>
            <a:endParaRPr lang="fr-FR" sz="1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3149" y="917461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IASI-A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988252" y="884292"/>
            <a:ext cx="768159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IASI-B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30791" y="3021677"/>
            <a:ext cx="779381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IASI-C</a:t>
            </a:r>
            <a:endParaRPr lang="fr-FR" dirty="0"/>
          </a:p>
        </p:txBody>
      </p:sp>
      <p:pic>
        <p:nvPicPr>
          <p:cNvPr id="14" name="Image 13" descr="C:\Users\vincena\Documents\IASI\CALVAL\rapport\figures\IASIB_CRIS\ANALYSIS\param322_analysis_IASIB-CRIS\graph_201902\spectrumDifference_XwaveNumbers_CB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03" y="1218101"/>
            <a:ext cx="4788989" cy="19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:\Users\vincena\Documents\IASI\CALVAL\rapport\figures\IASIC_CRIS\ANALYSIS\param322_analysis_IASIC-CRIS\graph_201901\spectrumDifference_XwaveNumbers_C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5564"/>
            <a:ext cx="5050246" cy="2036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6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CNES Personnel </a:t>
            </a:r>
            <a:r>
              <a:rPr lang="fr-FR" dirty="0" err="1"/>
              <a:t>supporting</a:t>
            </a:r>
            <a:r>
              <a:rPr lang="fr-FR" dirty="0"/>
              <a:t> GSICS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 smtClean="0"/>
              <a:t>GSICS </a:t>
            </a:r>
            <a:r>
              <a:rPr lang="fr-FR" dirty="0" err="1" smtClean="0"/>
              <a:t>executive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: Pierre Tabary / Patrice Henry</a:t>
            </a:r>
          </a:p>
          <a:p>
            <a:r>
              <a:rPr lang="fr-FR" dirty="0" smtClean="0"/>
              <a:t>GRWG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VIS/NIR : Aimé Meygret and CNES DSO/SI/MO team (Camille Desjardins…)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TIR : Clémence Pierangelo and CNES DSO/SI/SA team (Denis Jouglet, Elsa Jacquette…)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7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Instruments Updates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Shape 15"/>
          <p:cNvSpPr/>
          <p:nvPr/>
        </p:nvSpPr>
        <p:spPr>
          <a:xfrm>
            <a:off x="405393" y="913332"/>
            <a:ext cx="8783434" cy="374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IASI-C on </a:t>
            </a:r>
            <a:r>
              <a:rPr lang="fr-FR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Metop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-C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Similar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to IASI-A and IASI-B:</a:t>
            </a:r>
          </a:p>
          <a:p>
            <a:pPr marL="779587" lvl="1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3 bands for </a:t>
            </a:r>
            <a:r>
              <a:rPr lang="fr-FR" alt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continuous</a:t>
            </a: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spectral </a:t>
            </a:r>
            <a:r>
              <a:rPr lang="fr-FR" alt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coverage</a:t>
            </a: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: 3.62-15.5 </a:t>
            </a:r>
            <a:r>
              <a:rPr lang="fr-FR" alt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µm, </a:t>
            </a: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/>
            </a:r>
            <a:b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</a:b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8461 </a:t>
            </a:r>
            <a:r>
              <a:rPr lang="fr-FR" alt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channels</a:t>
            </a:r>
            <a:r>
              <a:rPr lang="fr-FR" alt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, spectral </a:t>
            </a:r>
            <a:r>
              <a:rPr lang="fr-FR" alt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resolution</a:t>
            </a:r>
            <a:r>
              <a:rPr lang="fr-FR" alt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: 12 to 0.66 nm, </a:t>
            </a: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/>
            </a:r>
            <a:b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</a:b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2x2 </a:t>
            </a:r>
            <a:r>
              <a:rPr lang="fr-FR" alt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pixels (12km</a:t>
            </a:r>
            <a:r>
              <a:rPr lang="fr-FR" alt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</a:p>
          <a:p>
            <a:pPr marL="779587" lvl="1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CNES/EUMETSAT </a:t>
            </a:r>
            <a:r>
              <a:rPr lang="fr-FR" sz="16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endParaRPr lang="fr-FR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sucessful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6th </a:t>
            </a:r>
            <a:r>
              <a:rPr lang="fr-FR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november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2018 </a:t>
            </a:r>
            <a:r>
              <a:rPr lang="fr-FR" sz="2000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Kourou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Cal/val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started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december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2018, in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lang="fr-FR" sz="2000" dirty="0" smtClean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End of cal/val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foreseen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june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2019</a:t>
            </a: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18" y="4386780"/>
            <a:ext cx="1240111" cy="9711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48" y="4349437"/>
            <a:ext cx="1146593" cy="1064450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70" y="728666"/>
            <a:ext cx="2286000" cy="218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r="3690" b="2569"/>
          <a:stretch/>
        </p:blipFill>
        <p:spPr>
          <a:xfrm>
            <a:off x="6168372" y="3271163"/>
            <a:ext cx="3095057" cy="17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Instruments Updates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Shape 15"/>
          <p:cNvSpPr/>
          <p:nvPr/>
        </p:nvSpPr>
        <p:spPr>
          <a:xfrm>
            <a:off x="-304900" y="913332"/>
            <a:ext cx="8783434" cy="128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IASI-C on </a:t>
            </a:r>
            <a:r>
              <a:rPr lang="fr-FR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Metop</a:t>
            </a:r>
            <a:r>
              <a:rPr lang="fr-FR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-C</a:t>
            </a: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4" b="67571"/>
          <a:stretch/>
        </p:blipFill>
        <p:spPr>
          <a:xfrm>
            <a:off x="0" y="1557290"/>
            <a:ext cx="5792769" cy="2386074"/>
          </a:xfrm>
          <a:prstGeom prst="rect">
            <a:avLst/>
          </a:prstGeom>
        </p:spPr>
      </p:pic>
      <p:sp>
        <p:nvSpPr>
          <p:cNvPr id="12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331612" y="3518806"/>
            <a:ext cx="9209267" cy="1659249"/>
          </a:xfrm>
        </p:spPr>
        <p:txBody>
          <a:bodyPr>
            <a:normAutofit lnSpcReduction="10000"/>
          </a:bodyPr>
          <a:lstStyle/>
          <a:p>
            <a:pPr lvl="0"/>
            <a:endParaRPr lang="en-GB" dirty="0"/>
          </a:p>
          <a:p>
            <a:pPr lvl="0"/>
            <a:endParaRPr lang="en-GB" dirty="0" smtClean="0"/>
          </a:p>
          <a:p>
            <a:pPr lvl="0"/>
            <a:r>
              <a:rPr lang="fr-FR" dirty="0" err="1" smtClean="0"/>
              <a:t>Radiometric</a:t>
            </a:r>
            <a:r>
              <a:rPr lang="fr-FR" dirty="0" smtClean="0"/>
              <a:t> noise of IASI-C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to IASI-A and B (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slightly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in 800-1200 cm-1 range)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91" y="913605"/>
            <a:ext cx="4191000" cy="3352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42771" y="1448720"/>
            <a:ext cx="24481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>
                <a:solidFill>
                  <a:srgbClr val="00B0F0"/>
                </a:solidFill>
              </a:rPr>
              <a:t>MetopA</a:t>
            </a:r>
            <a:r>
              <a:rPr lang="fr-FR" sz="1050" dirty="0" smtClean="0">
                <a:solidFill>
                  <a:srgbClr val="00B0F0"/>
                </a:solidFill>
              </a:rPr>
              <a:t> </a:t>
            </a:r>
            <a:r>
              <a:rPr lang="fr-FR" sz="1050" dirty="0" smtClean="0">
                <a:solidFill>
                  <a:srgbClr val="0000FF"/>
                </a:solidFill>
              </a:rPr>
              <a:t>and B</a:t>
            </a:r>
            <a:r>
              <a:rPr lang="fr-FR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050" dirty="0" smtClean="0"/>
              <a:t>: </a:t>
            </a:r>
            <a:r>
              <a:rPr lang="fr-FR" sz="1050" dirty="0" err="1" smtClean="0"/>
              <a:t>after</a:t>
            </a:r>
            <a:r>
              <a:rPr lang="fr-FR" sz="1050" dirty="0" smtClean="0"/>
              <a:t> </a:t>
            </a:r>
            <a:r>
              <a:rPr lang="fr-FR" sz="1050" dirty="0" err="1" smtClean="0"/>
              <a:t>decontamination</a:t>
            </a:r>
            <a:endParaRPr lang="fr-FR" sz="1050" dirty="0" smtClean="0"/>
          </a:p>
          <a:p>
            <a:r>
              <a:rPr lang="fr-FR" sz="1050" dirty="0" err="1" smtClean="0">
                <a:solidFill>
                  <a:schemeClr val="accent4"/>
                </a:solidFill>
              </a:rPr>
              <a:t>MetopC</a:t>
            </a:r>
            <a:r>
              <a:rPr lang="fr-FR" sz="1050" dirty="0" smtClean="0">
                <a:solidFill>
                  <a:schemeClr val="accent4"/>
                </a:solidFill>
              </a:rPr>
              <a:t> :</a:t>
            </a:r>
            <a:r>
              <a:rPr lang="fr-FR" sz="1050" dirty="0" smtClean="0"/>
              <a:t> </a:t>
            </a:r>
            <a:r>
              <a:rPr lang="fr-FR" sz="1050" dirty="0" err="1" smtClean="0"/>
              <a:t>before</a:t>
            </a:r>
            <a:r>
              <a:rPr lang="fr-FR" sz="1050" dirty="0" smtClean="0"/>
              <a:t> </a:t>
            </a:r>
            <a:r>
              <a:rPr lang="fr-FR" sz="1050" dirty="0" err="1" smtClean="0"/>
              <a:t>decontamination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2874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/>
          <p:cNvSpPr>
            <a:spLocks noGrp="1"/>
          </p:cNvSpPr>
          <p:nvPr>
            <p:ph sz="quarter" idx="15"/>
          </p:nvPr>
        </p:nvSpPr>
        <p:spPr>
          <a:xfrm>
            <a:off x="151998" y="963174"/>
            <a:ext cx="2979129" cy="41435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IASI-NG –on-Board METOP-SG</a:t>
            </a:r>
          </a:p>
          <a:p>
            <a:r>
              <a:rPr lang="en-US" sz="1500" i="1" dirty="0" smtClean="0">
                <a:solidFill>
                  <a:schemeClr val="accent1">
                    <a:lumMod val="50000"/>
                  </a:schemeClr>
                </a:solidFill>
              </a:rPr>
              <a:t>CNES</a:t>
            </a:r>
          </a:p>
          <a:p>
            <a:r>
              <a:rPr lang="en-US" sz="1500" i="1" dirty="0" smtClean="0">
                <a:solidFill>
                  <a:schemeClr val="accent1">
                    <a:lumMod val="50000"/>
                  </a:schemeClr>
                </a:solidFill>
              </a:rPr>
              <a:t>EUMETSAT</a:t>
            </a:r>
          </a:p>
          <a:p>
            <a:endParaRPr lang="en-US" sz="15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Mission goal: 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Continuity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and improvement of 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IASI mission for meteorology, atmosphere chemistry and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performances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Spectral resolution and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SNR improved 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by a factor of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2 / IASI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  <a:sym typeface="Arial"/>
            </a:endParaRP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Instrument concept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Mertz interferometer with field compensation, many </a:t>
            </a:r>
            <a:r>
              <a:rPr lang="en-US" sz="1400" b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technical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innovations.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Launch: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2022, 3 models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 2040</a:t>
            </a:r>
            <a:endParaRPr lang="en-US" sz="1400" b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62" y="1360208"/>
            <a:ext cx="1132569" cy="8494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Instruments </a:t>
            </a:r>
            <a:r>
              <a:rPr lang="fr-FR" dirty="0" smtClean="0"/>
              <a:t>Updates: in </a:t>
            </a:r>
            <a:r>
              <a:rPr lang="fr-FR" dirty="0" err="1" smtClean="0"/>
              <a:t>development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6" name="Espace réservé du contenu 13"/>
          <p:cNvSpPr txBox="1">
            <a:spLocks/>
          </p:cNvSpPr>
          <p:nvPr/>
        </p:nvSpPr>
        <p:spPr>
          <a:xfrm>
            <a:off x="3417053" y="963174"/>
            <a:ext cx="3111777" cy="4165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 smtClean="0"/>
              <a:t>MicroCarb</a:t>
            </a:r>
            <a:endParaRPr lang="en-US" sz="1600" dirty="0" smtClean="0"/>
          </a:p>
          <a:p>
            <a:r>
              <a:rPr lang="en-US" sz="1400" i="1" dirty="0" smtClean="0"/>
              <a:t>CNES</a:t>
            </a:r>
          </a:p>
          <a:p>
            <a:r>
              <a:rPr lang="en-US" sz="1400" i="1" dirty="0" smtClean="0"/>
              <a:t>UKSA, EUMETSAT</a:t>
            </a:r>
          </a:p>
          <a:p>
            <a:r>
              <a:rPr lang="en-US" sz="1300" dirty="0" smtClean="0"/>
              <a:t>Mission goal: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Mapping of sources and sinks of </a:t>
            </a:r>
            <a:r>
              <a:rPr lang="en-US" sz="1300" b="0" u="sng" dirty="0">
                <a:latin typeface="Arial"/>
                <a:ea typeface="Arial"/>
                <a:cs typeface="Arial"/>
                <a:sym typeface="Arial"/>
              </a:rPr>
              <a:t>carbon dioxide (CO</a:t>
            </a:r>
            <a:r>
              <a:rPr lang="en-US" sz="1300" b="0" u="sng" baseline="-25000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300" b="0" u="sng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on a global scale</a:t>
            </a:r>
          </a:p>
          <a:p>
            <a:r>
              <a:rPr lang="en-US" sz="1300" dirty="0" smtClean="0">
                <a:latin typeface="Arial"/>
                <a:ea typeface="Arial"/>
                <a:cs typeface="Arial"/>
                <a:sym typeface="Arial"/>
              </a:rPr>
              <a:t>performances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column concentration of CO2 with a precision of 1 ppm and 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pixel size of 4.5 km x 9 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km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dirty="0" smtClean="0">
                <a:latin typeface="Arial"/>
                <a:ea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high spectral resolution and 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SNR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en-US" sz="1300" dirty="0" smtClean="0">
                <a:latin typeface="Arial"/>
                <a:cs typeface="Arial"/>
                <a:sym typeface="Arial"/>
              </a:rPr>
              <a:t>Instrument concept</a:t>
            </a:r>
            <a:r>
              <a:rPr lang="en-US" sz="1300" b="0" dirty="0" smtClean="0">
                <a:latin typeface="Arial"/>
                <a:cs typeface="Arial"/>
                <a:sym typeface="Arial"/>
              </a:rPr>
              <a:t>: grating spectrometer, 4 bands NIR and SWIR </a:t>
            </a:r>
          </a:p>
          <a:p>
            <a:r>
              <a:rPr lang="en-US" sz="1300" dirty="0" smtClean="0">
                <a:latin typeface="Arial"/>
                <a:cs typeface="Arial"/>
                <a:sym typeface="Arial"/>
              </a:rPr>
              <a:t>Launch: </a:t>
            </a:r>
            <a:r>
              <a:rPr lang="en-US" sz="1300" b="0" dirty="0" smtClean="0">
                <a:latin typeface="Arial"/>
                <a:cs typeface="Arial"/>
                <a:sym typeface="Arial"/>
              </a:rPr>
              <a:t>2021</a:t>
            </a:r>
            <a:endParaRPr lang="en-US" sz="1300" b="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46" y="1126835"/>
            <a:ext cx="1041630" cy="799521"/>
          </a:xfrm>
          <a:prstGeom prst="rect">
            <a:avLst/>
          </a:prstGeom>
        </p:spPr>
      </p:pic>
      <p:sp>
        <p:nvSpPr>
          <p:cNvPr id="18" name="Espace réservé du contenu 13"/>
          <p:cNvSpPr txBox="1">
            <a:spLocks/>
          </p:cNvSpPr>
          <p:nvPr/>
        </p:nvSpPr>
        <p:spPr>
          <a:xfrm>
            <a:off x="6723097" y="941034"/>
            <a:ext cx="3159812" cy="41656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MERLIN</a:t>
            </a:r>
          </a:p>
          <a:p>
            <a:r>
              <a:rPr lang="en-US" sz="1400" i="1" dirty="0" smtClean="0"/>
              <a:t>CNES </a:t>
            </a:r>
          </a:p>
          <a:p>
            <a:r>
              <a:rPr lang="en-US" sz="1400" i="1" dirty="0" smtClean="0"/>
              <a:t>DLR</a:t>
            </a:r>
          </a:p>
          <a:p>
            <a:r>
              <a:rPr lang="en-US" sz="1300" dirty="0" smtClean="0"/>
              <a:t>Mission goal: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Mapping of sources and sinks of </a:t>
            </a:r>
            <a:r>
              <a:rPr lang="en-US" sz="1300" b="0" u="sng" dirty="0" smtClean="0">
                <a:latin typeface="Arial"/>
                <a:ea typeface="Arial"/>
                <a:cs typeface="Arial"/>
                <a:sym typeface="Arial"/>
              </a:rPr>
              <a:t>methane (CH</a:t>
            </a:r>
            <a:r>
              <a:rPr lang="en-US" sz="1300" b="0" u="sng" baseline="-25000" dirty="0" smtClean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300" b="0" u="sng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on a global scale</a:t>
            </a:r>
          </a:p>
          <a:p>
            <a:r>
              <a:rPr lang="en-US" sz="1300" dirty="0" smtClean="0">
                <a:latin typeface="Arial"/>
                <a:ea typeface="Arial"/>
                <a:cs typeface="Arial"/>
                <a:sym typeface="Arial"/>
              </a:rPr>
              <a:t>performances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XCH</a:t>
            </a:r>
            <a:r>
              <a:rPr lang="en-US" sz="1300" b="0" baseline="-25000" dirty="0" smtClean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300" b="0" dirty="0" smtClean="0">
                <a:latin typeface="Arial"/>
                <a:ea typeface="Arial"/>
                <a:cs typeface="Arial"/>
                <a:sym typeface="Arial"/>
              </a:rPr>
              <a:t> better </a:t>
            </a:r>
            <a:r>
              <a:rPr lang="en-US" sz="1300" b="0" dirty="0">
                <a:latin typeface="Arial"/>
                <a:ea typeface="Arial"/>
                <a:cs typeface="Arial"/>
                <a:sym typeface="Arial"/>
              </a:rPr>
              <a:t>than 1% (random error) and 0.2% (systematic error) .</a:t>
            </a:r>
          </a:p>
          <a:p>
            <a:r>
              <a:rPr lang="en-US" sz="1300" dirty="0" smtClean="0">
                <a:latin typeface="Arial"/>
                <a:cs typeface="Arial"/>
                <a:sym typeface="Arial"/>
              </a:rPr>
              <a:t>Instrument concept</a:t>
            </a:r>
            <a:r>
              <a:rPr lang="en-US" sz="1300" b="0" dirty="0">
                <a:latin typeface="Arial"/>
                <a:cs typeface="Arial"/>
                <a:sym typeface="Arial"/>
              </a:rPr>
              <a:t>: First </a:t>
            </a:r>
            <a:r>
              <a:rPr lang="en-US" sz="1300" b="0" dirty="0" err="1" smtClean="0">
                <a:latin typeface="Arial"/>
                <a:cs typeface="Arial"/>
                <a:sym typeface="Arial"/>
              </a:rPr>
              <a:t>spaceborne</a:t>
            </a:r>
            <a:r>
              <a:rPr lang="en-US" sz="1300" b="0" dirty="0" smtClean="0">
                <a:latin typeface="Arial"/>
                <a:cs typeface="Arial"/>
                <a:sym typeface="Arial"/>
              </a:rPr>
              <a:t> </a:t>
            </a:r>
            <a:r>
              <a:rPr lang="en-US" sz="1300" b="0" dirty="0">
                <a:latin typeface="Arial"/>
                <a:cs typeface="Arial"/>
                <a:sym typeface="Arial"/>
              </a:rPr>
              <a:t>integrated path differential absorption LIDAR instrument (</a:t>
            </a:r>
            <a:r>
              <a:rPr lang="en-US" sz="1300" b="0" dirty="0" smtClean="0">
                <a:latin typeface="Arial"/>
                <a:cs typeface="Arial"/>
                <a:sym typeface="Arial"/>
              </a:rPr>
              <a:t>laser wavelength </a:t>
            </a:r>
            <a:r>
              <a:rPr lang="en-US" sz="1300" b="0" dirty="0">
                <a:latin typeface="Arial"/>
                <a:cs typeface="Arial"/>
                <a:sym typeface="Arial"/>
              </a:rPr>
              <a:t>around 1.645 </a:t>
            </a:r>
            <a:r>
              <a:rPr lang="en-US" sz="1300" b="0" dirty="0" err="1">
                <a:latin typeface="Arial"/>
                <a:cs typeface="Arial"/>
                <a:sym typeface="Arial"/>
              </a:rPr>
              <a:t>μm</a:t>
            </a:r>
            <a:r>
              <a:rPr lang="en-US" sz="1300" b="0" dirty="0">
                <a:latin typeface="Arial"/>
                <a:cs typeface="Arial"/>
                <a:sym typeface="Arial"/>
              </a:rPr>
              <a:t>)</a:t>
            </a:r>
          </a:p>
          <a:p>
            <a:r>
              <a:rPr lang="en-US" sz="1300" dirty="0" smtClean="0">
                <a:latin typeface="Arial"/>
                <a:cs typeface="Arial"/>
                <a:sym typeface="Arial"/>
              </a:rPr>
              <a:t>Launch: </a:t>
            </a:r>
            <a:r>
              <a:rPr lang="en-US" sz="1300" b="0" dirty="0" smtClean="0">
                <a:latin typeface="Arial"/>
                <a:cs typeface="Arial"/>
                <a:sym typeface="Arial"/>
              </a:rPr>
              <a:t>2024</a:t>
            </a:r>
            <a:endParaRPr lang="en-US" sz="1300" b="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5" y="1112161"/>
            <a:ext cx="1221015" cy="8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GSICS </a:t>
            </a:r>
            <a:r>
              <a:rPr lang="fr-FR" dirty="0" err="1"/>
              <a:t>Activities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Vicarious</a:t>
            </a:r>
            <a:r>
              <a:rPr lang="fr-FR" dirty="0" smtClean="0"/>
              <a:t> calibration of VIS/NIR </a:t>
            </a:r>
            <a:r>
              <a:rPr lang="fr-FR" dirty="0" err="1" smtClean="0"/>
              <a:t>imagers</a:t>
            </a:r>
            <a:endParaRPr lang="fr-FR" dirty="0" smtClean="0"/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Focus on ROLO </a:t>
            </a:r>
            <a:r>
              <a:rPr lang="fr-FR" dirty="0" err="1" smtClean="0"/>
              <a:t>moon</a:t>
            </a:r>
            <a:r>
              <a:rPr lang="fr-FR" dirty="0" smtClean="0"/>
              <a:t> </a:t>
            </a:r>
            <a:r>
              <a:rPr lang="fr-FR" dirty="0" err="1" smtClean="0"/>
              <a:t>albedo</a:t>
            </a:r>
            <a:r>
              <a:rPr lang="fr-FR" dirty="0" smtClean="0"/>
              <a:t> model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Inter-</a:t>
            </a:r>
            <a:r>
              <a:rPr lang="fr-FR" dirty="0" err="1" smtClean="0"/>
              <a:t>comparisons</a:t>
            </a:r>
            <a:r>
              <a:rPr lang="fr-FR" dirty="0" smtClean="0"/>
              <a:t> of IASI-A/B/C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sounders</a:t>
            </a:r>
            <a:r>
              <a:rPr lang="fr-FR" dirty="0" smtClean="0"/>
              <a:t> (AIRS, </a:t>
            </a:r>
            <a:r>
              <a:rPr lang="fr-FR" dirty="0" err="1" smtClean="0"/>
              <a:t>CrIS</a:t>
            </a:r>
            <a:r>
              <a:rPr lang="fr-FR" dirty="0" smtClean="0"/>
              <a:t>)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inter-</a:t>
            </a:r>
            <a:r>
              <a:rPr lang="fr-FR" dirty="0" err="1" smtClean="0"/>
              <a:t>comparisons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CRIS 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IASI-B non </a:t>
            </a:r>
            <a:r>
              <a:rPr lang="fr-FR" dirty="0" err="1" smtClean="0"/>
              <a:t>linearity</a:t>
            </a:r>
            <a:r>
              <a:rPr lang="fr-FR" dirty="0" smtClean="0"/>
              <a:t> correction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R&amp;T </a:t>
            </a:r>
            <a:r>
              <a:rPr lang="fr-FR" dirty="0" err="1" smtClean="0"/>
              <a:t>study</a:t>
            </a:r>
            <a:r>
              <a:rPr lang="fr-FR" dirty="0" smtClean="0"/>
              <a:t> about </a:t>
            </a:r>
            <a:r>
              <a:rPr lang="fr-FR" dirty="0" err="1" smtClean="0"/>
              <a:t>moon</a:t>
            </a:r>
            <a:r>
              <a:rPr lang="fr-FR" dirty="0" smtClean="0"/>
              <a:t> calibration in the TIR </a:t>
            </a:r>
            <a:r>
              <a:rPr lang="fr-FR" dirty="0" err="1" smtClean="0"/>
              <a:t>domain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Preparation</a:t>
            </a:r>
            <a:r>
              <a:rPr lang="fr-FR" dirty="0" smtClean="0"/>
              <a:t> of Cal/val </a:t>
            </a:r>
            <a:r>
              <a:rPr lang="fr-FR" dirty="0" err="1" smtClean="0"/>
              <a:t>campaigns</a:t>
            </a:r>
            <a:r>
              <a:rPr lang="fr-FR" dirty="0" smtClean="0"/>
              <a:t> for </a:t>
            </a:r>
            <a:r>
              <a:rPr lang="fr-FR" dirty="0" err="1" smtClean="0"/>
              <a:t>Greenhouse</a:t>
            </a:r>
            <a:r>
              <a:rPr lang="fr-FR" dirty="0" smtClean="0"/>
              <a:t> </a:t>
            </a:r>
            <a:r>
              <a:rPr lang="fr-FR" dirty="0" err="1" smtClean="0"/>
              <a:t>gases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0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ea typeface="Arial Bold"/>
                <a:cs typeface="Arial Bold"/>
                <a:sym typeface="Arial Bold"/>
              </a:rPr>
              <a:t>Calibration Monitoring of CNES in-Flight </a:t>
            </a:r>
            <a:r>
              <a:rPr lang="en-US" dirty="0" smtClean="0">
                <a:latin typeface="Arial Black" panose="020B0A04020102020204" pitchFamily="34" charset="0"/>
                <a:ea typeface="Arial Bold"/>
                <a:cs typeface="Arial Bold"/>
                <a:sym typeface="Arial Bold"/>
              </a:rPr>
              <a:t>Missions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Shape 14"/>
          <p:cNvSpPr>
            <a:spLocks noGrp="1"/>
          </p:cNvSpPr>
          <p:nvPr>
            <p:ph type="sldNum" sz="quarter" idx="4294967295"/>
          </p:nvPr>
        </p:nvSpPr>
        <p:spPr>
          <a:xfrm>
            <a:off x="8043863" y="5421313"/>
            <a:ext cx="2116137" cy="230187"/>
          </a:xfrm>
        </p:spPr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8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330791" y="905042"/>
            <a:ext cx="6266466" cy="46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9" rIns="3809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endParaRPr sz="130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PLEIADES 1A &amp; 1B </a:t>
            </a:r>
            <a:r>
              <a:rPr lang="fr-FR" sz="130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1307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Very</a:t>
            </a:r>
            <a:r>
              <a:rPr lang="fr-FR" sz="130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fr-FR" sz="1307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fr-FR" sz="130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Imaging)</a:t>
            </a:r>
          </a:p>
          <a:p>
            <a:pPr lvl="5">
              <a:buSzPct val="100000"/>
              <a:defRPr>
                <a:solidFill>
                  <a:srgbClr val="000000"/>
                </a:solidFill>
              </a:defRPr>
            </a:pPr>
            <a:r>
              <a:rPr lang="fr-FR" sz="1667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Accurate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geometric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MTF calibration monitoring</a:t>
            </a:r>
          </a:p>
          <a:p>
            <a:pPr lvl="5">
              <a:buSzPct val="100000"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 monitoring (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moon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PICS, test sites)</a:t>
            </a:r>
            <a:endParaRPr lang="fr-FR" sz="130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66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IASI A &amp; B 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(IR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Sounding</a:t>
            </a:r>
            <a:r>
              <a:rPr lang="fr-FR" sz="1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5">
              <a:buSzPct val="100000"/>
              <a:defRPr>
                <a:solidFill>
                  <a:srgbClr val="000000"/>
                </a:solidFill>
              </a:defRPr>
            </a:pPr>
            <a:r>
              <a:rPr lang="fr-FR" sz="1667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 Spectral and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radiometric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</a:t>
            </a:r>
          </a:p>
          <a:p>
            <a:pPr lvl="5">
              <a:buSzPct val="100000"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•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Intercalibration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IASI-A/IASI-B ;  IASI/AIRS ;  IASI/CRIS</a:t>
            </a:r>
            <a:endParaRPr lang="fr-FR" sz="1307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fr-FR" sz="667" dirty="0"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Megha</a:t>
            </a:r>
            <a:r>
              <a:rPr lang="fr-FR" sz="1667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-Tropiques</a:t>
            </a:r>
            <a:r>
              <a:rPr lang="fr-FR" sz="1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Saphir 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(MW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Sounder</a:t>
            </a:r>
            <a:r>
              <a:rPr lang="fr-FR" sz="1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fr-FR" sz="1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Scarab</a:t>
            </a:r>
            <a:r>
              <a:rPr lang="fr-FR" sz="1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scanning </a:t>
            </a:r>
            <a:r>
              <a:rPr lang="fr-FR" sz="130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sz="1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30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calibration monitoring</a:t>
            </a:r>
          </a:p>
          <a:p>
            <a:pPr lvl="5">
              <a:buSzPct val="100000"/>
              <a:defRPr>
                <a:solidFill>
                  <a:srgbClr val="000000"/>
                </a:solidFill>
              </a:defRPr>
            </a:pPr>
            <a:endParaRPr lang="fr-FR" sz="6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Venµs</a:t>
            </a:r>
            <a:endParaRPr lang="fr-FR" sz="1667" b="1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1667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+SMOS, CFOSAT…</a:t>
            </a:r>
            <a:endParaRPr lang="fr-FR" sz="1307" b="1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166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130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166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56" y="3807253"/>
            <a:ext cx="1911927" cy="14339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36" y="988305"/>
            <a:ext cx="2830946" cy="21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ea typeface="Arial Bold"/>
                <a:cs typeface="Arial Bold"/>
                <a:sym typeface="Arial Bold"/>
              </a:rPr>
              <a:t>Participation in other Missions Calibration </a:t>
            </a:r>
            <a:r>
              <a:rPr lang="en-US" dirty="0" smtClean="0">
                <a:latin typeface="Arial Black" panose="020B0A04020102020204" pitchFamily="34" charset="0"/>
                <a:ea typeface="Arial Bold"/>
                <a:cs typeface="Arial Bold"/>
                <a:sym typeface="Arial Bold"/>
              </a:rPr>
              <a:t>Monitoring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254120" y="898101"/>
            <a:ext cx="9209267" cy="3971556"/>
          </a:xfrm>
        </p:spPr>
        <p:txBody>
          <a:bodyPr>
            <a:normAutofit fontScale="92500" lnSpcReduction="10000"/>
          </a:bodyPr>
          <a:lstStyle/>
          <a:p>
            <a:pPr lvl="0" algn="ctr" defTabSz="797174">
              <a:spcAft>
                <a:spcPts val="0"/>
              </a:spcAft>
              <a:defRPr>
                <a:solidFill>
                  <a:srgbClr val="000000"/>
                </a:solidFill>
              </a:defRPr>
            </a:pPr>
            <a:endParaRPr lang="fr-FR" sz="1307" b="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lvl="0" indent="-317487" defTabSz="797174"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Airbus D&amp;S SPOT-6&amp;7 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satellites</a:t>
            </a: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	• Calibration monitoring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using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PICS and test sites (La Crau and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Gobabeb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)</a:t>
            </a:r>
          </a:p>
          <a:p>
            <a:pPr lvl="0" defTabSz="797174">
              <a:spcAft>
                <a:spcPts val="0"/>
              </a:spcAft>
              <a:buSzPct val="100000"/>
              <a:defRPr>
                <a:solidFill>
                  <a:srgbClr val="000000"/>
                </a:solidFill>
              </a:defRPr>
            </a:pPr>
            <a:endParaRPr lang="fr-FR" sz="1167" b="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lvl="0" indent="-317487" defTabSz="797174"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Support to ESA for </a:t>
            </a:r>
            <a:r>
              <a:rPr lang="fr-FR" sz="166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SENTINEL-2 and SENTINEL-3 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calibration</a:t>
            </a: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	• In-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orbit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tests and routine monitoring </a:t>
            </a: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	• All calibration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methods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: La Crau (S2) and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Gobabeb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(S2&amp;S3)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, </a:t>
            </a:r>
            <a:b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</a:b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deserts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(S2&amp;S3)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, Rayleigh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scattering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(S2&amp;S3)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,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sun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glint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(S3)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, </a:t>
            </a:r>
            <a:b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</a:b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clouds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(S2&amp;S3)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,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Antarctica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333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(S3)</a:t>
            </a:r>
          </a:p>
          <a:p>
            <a:pPr marL="317487" indent="-317487" defTabSz="797174">
              <a:lnSpc>
                <a:spcPct val="110000"/>
              </a:lnSpc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1667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 defTabSz="797174">
              <a:lnSpc>
                <a:spcPct val="110000"/>
              </a:lnSpc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Support to GISTDA for </a:t>
            </a:r>
            <a:r>
              <a:rPr lang="fr-FR" sz="166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THEOS 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calibration</a:t>
            </a: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	• Calibration monitoring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using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PICS</a:t>
            </a:r>
            <a:endParaRPr lang="fr-FR" sz="1333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endParaRPr lang="fr-FR" sz="1307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 marL="317487" lvl="0" indent="-317487" defTabSz="797174">
              <a:lnSpc>
                <a:spcPct val="120000"/>
              </a:lnSpc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Exchanges </a:t>
            </a:r>
            <a:r>
              <a:rPr lang="fr-FR" sz="1667" b="0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NASA for </a:t>
            </a:r>
            <a:r>
              <a:rPr lang="fr-FR" sz="166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LANDSAT-8 and MODIS 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calibration</a:t>
            </a:r>
          </a:p>
          <a:p>
            <a:pPr marL="1992935" lvl="5" indent="0" defTabSz="797174">
              <a:lnSpc>
                <a:spcPct val="100000"/>
              </a:lnSpc>
              <a:spcBef>
                <a:spcPts val="0"/>
              </a:spcBef>
              <a:buSzPct val="100000"/>
              <a:buNone/>
              <a:defRPr>
                <a:solidFill>
                  <a:srgbClr val="000000"/>
                </a:solidFill>
              </a:defRPr>
            </a:pP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	• PICS and </a:t>
            </a:r>
            <a:r>
              <a:rPr lang="fr-FR" sz="1307" dirty="0" err="1">
                <a:solidFill>
                  <a:srgbClr val="002060"/>
                </a:solidFill>
                <a:ea typeface="Arial"/>
                <a:cs typeface="Arial"/>
                <a:sym typeface="Arial"/>
              </a:rPr>
              <a:t>moon</a:t>
            </a:r>
            <a:r>
              <a:rPr lang="fr-FR" sz="1307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 calibration monitoring </a:t>
            </a:r>
          </a:p>
          <a:p>
            <a:pPr marL="317487" indent="-317487" defTabSz="797174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1667" b="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487" indent="-317487" defTabSz="797174">
              <a:lnSpc>
                <a:spcPct val="130000"/>
              </a:lnSpc>
              <a:spcAft>
                <a:spcPts val="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Support to EUMETSAT for </a:t>
            </a:r>
            <a:r>
              <a:rPr lang="fr-FR" sz="1667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3MI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(Multi-</a:t>
            </a:r>
            <a:r>
              <a:rPr lang="fr-FR" sz="1667" b="0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channel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Multi-</a:t>
            </a:r>
            <a:r>
              <a:rPr lang="fr-FR" sz="1667" b="0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viewing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Multi-polarisation Imager) </a:t>
            </a:r>
            <a:r>
              <a:rPr lang="fr-FR" sz="1667" b="0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67" b="0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characterization</a:t>
            </a:r>
            <a:r>
              <a:rPr lang="fr-FR" sz="1667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and future in-flight calibration</a:t>
            </a:r>
          </a:p>
          <a:p>
            <a:endParaRPr lang="fr-FR" dirty="0"/>
          </a:p>
        </p:txBody>
      </p:sp>
      <p:sp>
        <p:nvSpPr>
          <p:cNvPr id="14" name="Shape 14"/>
          <p:cNvSpPr>
            <a:spLocks noGrp="1"/>
          </p:cNvSpPr>
          <p:nvPr>
            <p:ph type="sldNum" sz="quarter" idx="4294967295"/>
          </p:nvPr>
        </p:nvSpPr>
        <p:spPr>
          <a:xfrm>
            <a:off x="8043863" y="5421313"/>
            <a:ext cx="2116137" cy="230187"/>
          </a:xfrm>
        </p:spPr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04" y="1607523"/>
            <a:ext cx="2902703" cy="17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hdt9jI2kmDW3acO87diQ"/>
</p:tagLst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s_x0020_Pratiques xmlns="d98edb7b-4b69-42c3-ba31-f9a07c1e3c46">
      <Value>Imprimerie&amp;média</Value>
    </Services_x0020_Pratiques>
    <Nature xmlns="c04198d5-9d41-4f87-9c9b-25c9d99d68b2">Modèle</Nature>
    <RespForm xmlns="d98edb7b-4b69-42c3-ba31-f9a07c1e3c46">
      <UserInfo>
        <DisplayName>i:0#.w|cnesnet\medaillee</DisplayName>
        <AccountId>1243</AccountId>
        <AccountType/>
      </UserInfo>
    </RespForm>
    <DocumentSetDescription xmlns="http://schemas.microsoft.com/sharepoint/v3" xsi:nil="true"/>
    <RespTheme xmlns="d98edb7b-4b69-42c3-ba31-f9a07c1e3c46">
      <UserInfo>
        <DisplayName>i:0#.w|cnesnet\lepinec</DisplayName>
        <AccountId>35</AccountId>
        <AccountType/>
      </UserInfo>
    </RespTheme>
    <Cible xmlns="d98edb7b-4b69-42c3-ba31-f9a07c1e3c46">Salariés CNES</Cible>
    <TaxCatchAll xmlns="1480e229-d1f0-4dea-859f-b8c45efabb7a">
      <Value>8</Value>
      <Value>26</Value>
      <Value>2</Value>
      <Value>1</Value>
    </TaxCatchAll>
    <cfCentres0 xmlns="d98edb7b-4b69-42c3-ba31-f9a07c1e3c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Kourou</TermName>
          <TermId xmlns="http://schemas.microsoft.com/office/infopath/2007/PartnerControls">10e6e4f8-5444-4c46-91d9-1d88f2248fca</TermId>
        </TermInfo>
        <TermInfo xmlns="http://schemas.microsoft.com/office/infopath/2007/PartnerControls">
          <TermName xmlns="http://schemas.microsoft.com/office/infopath/2007/PartnerControls"> Paris 2</TermName>
          <TermId xmlns="http://schemas.microsoft.com/office/infopath/2007/PartnerControls">e5d5a7c2-9e1f-49dd-b608-1d310d9817dc</TermId>
        </TermInfo>
        <TermInfo xmlns="http://schemas.microsoft.com/office/infopath/2007/PartnerControls">
          <TermName xmlns="http://schemas.microsoft.com/office/infopath/2007/PartnerControls"> Paris</TermName>
          <TermId xmlns="http://schemas.microsoft.com/office/infopath/2007/PartnerControls">808df145-e770-4e55-a124-c99bdc3fc87b</TermId>
        </TermInfo>
        <TermInfo xmlns="http://schemas.microsoft.com/office/infopath/2007/PartnerControls">
          <TermName xmlns="http://schemas.microsoft.com/office/infopath/2007/PartnerControls"> Toulouse</TermName>
          <TermId xmlns="http://schemas.microsoft.com/office/infopath/2007/PartnerControls">4631c293-d816-4767-8a32-a2fe4467ee72</TermId>
        </TermInfo>
      </Terms>
    </cfCentres0>
    <Thème_x0020_LL xmlns="d98edb7b-4b69-42c3-ba31-f9a07c1e3c46">Bureautique</Thème_x0020_LL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ormulaires CNES" ma:contentTypeID="0x01010000DC6006A7BDDE4C8FF96CE1CE05F6EF002240421B177A4145A68A1D0509C7E11F" ma:contentTypeVersion="33" ma:contentTypeDescription="" ma:contentTypeScope="" ma:versionID="6cb003d7151bbf2dd31a1dab00518f38">
  <xsd:schema xmlns:xsd="http://www.w3.org/2001/XMLSchema" xmlns:xs="http://www.w3.org/2001/XMLSchema" xmlns:p="http://schemas.microsoft.com/office/2006/metadata/properties" xmlns:ns1="http://schemas.microsoft.com/sharepoint/v3" xmlns:ns2="c04198d5-9d41-4f87-9c9b-25c9d99d68b2" xmlns:ns3="d98edb7b-4b69-42c3-ba31-f9a07c1e3c46" xmlns:ns4="1480e229-d1f0-4dea-859f-b8c45efabb7a" xmlns:ns5="http://schemas.microsoft.com/sharepoint/v4" targetNamespace="http://schemas.microsoft.com/office/2006/metadata/properties" ma:root="true" ma:fieldsID="9d568613726fabfb1c1005df81fc9cff" ns1:_="" ns2:_="" ns3:_="" ns4:_="" ns5:_="">
    <xsd:import namespace="http://schemas.microsoft.com/sharepoint/v3"/>
    <xsd:import namespace="c04198d5-9d41-4f87-9c9b-25c9d99d68b2"/>
    <xsd:import namespace="d98edb7b-4b69-42c3-ba31-f9a07c1e3c46"/>
    <xsd:import namespace="1480e229-d1f0-4dea-859f-b8c45efabb7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Nature"/>
                <xsd:element ref="ns3:Thème_x0020_LL"/>
                <xsd:element ref="ns3:Services_x0020_Pratiques" minOccurs="0"/>
                <xsd:element ref="ns3:RespForm"/>
                <xsd:element ref="ns3:RespTheme" minOccurs="0"/>
                <xsd:element ref="ns3:Cible"/>
                <xsd:element ref="ns4:TaxCatchAll" minOccurs="0"/>
                <xsd:element ref="ns4:TaxCatchAllLabel" minOccurs="0"/>
                <xsd:element ref="ns3:cfCentres0" minOccurs="0"/>
                <xsd:element ref="ns1:DocumentSetDescription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Description de l’ensemble de documents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198d5-9d41-4f87-9c9b-25c9d99d68b2" elementFormDefault="qualified">
    <xsd:import namespace="http://schemas.microsoft.com/office/2006/documentManagement/types"/>
    <xsd:import namespace="http://schemas.microsoft.com/office/infopath/2007/PartnerControls"/>
    <xsd:element name="Nature" ma:index="2" ma:displayName="Nature" ma:default="Formulaire" ma:format="RadioButtons" ma:internalName="Nature">
      <xsd:simpleType>
        <xsd:restriction base="dms:Choice">
          <xsd:enumeration value="Formulaire"/>
          <xsd:enumeration value="Modè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edb7b-4b69-42c3-ba31-f9a07c1e3c46" elementFormDefault="qualified">
    <xsd:import namespace="http://schemas.microsoft.com/office/2006/documentManagement/types"/>
    <xsd:import namespace="http://schemas.microsoft.com/office/infopath/2007/PartnerControls"/>
    <xsd:element name="Thème_x0020_LL" ma:index="3" ma:displayName="Thème" ma:format="Dropdown" ma:internalName="Th_x00e8_me_x0020_LL">
      <xsd:simpleType>
        <xsd:restriction base="dms:Choice">
          <xsd:enumeration value="Z-archives"/>
          <xsd:enumeration value="Achats/recettes"/>
          <xsd:enumeration value="Actions R&amp;T"/>
          <xsd:enumeration value="ADHS"/>
          <xsd:enumeration value="Bureautique"/>
          <xsd:enumeration value="Conseil Administration"/>
          <xsd:enumeration value="Documentation Archives"/>
          <xsd:enumeration value="Gestion Finance"/>
          <xsd:enumeration value="Logistique, moyens généraux - Toulouse"/>
          <xsd:enumeration value="Logistique, moyens généraux - Kourou"/>
          <xsd:enumeration value="Logistique, moyens généraux, sécurité d'accès - Paris Daumesnil"/>
          <xsd:enumeration value="Logistique, moyens généraux, sécurité d'accès - Paris Les Halles"/>
          <xsd:enumeration value="Management des affaires et des projets"/>
          <xsd:enumeration value="Qualité"/>
          <xsd:enumeration value="Reach"/>
          <xsd:enumeration value="Représentation"/>
          <xsd:enumeration value="Ressources Humaines"/>
          <xsd:enumeration value="Sécurité du travail Ergonomie Environnement"/>
          <xsd:enumeration value="SSI"/>
          <xsd:enumeration value="Sûreté Accès - Toulouse"/>
          <xsd:enumeration value="Sûreté Accès - Kourou"/>
          <xsd:enumeration value="Système d'information"/>
        </xsd:restriction>
      </xsd:simpleType>
    </xsd:element>
    <xsd:element name="Services_x0020_Pratiques" ma:index="4" nillable="true" ma:displayName="Thématique" ma:internalName="Services_x0020_Pratique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urrier&amp;Colis"/>
                    <xsd:enumeration value="Dépannage, réparation, installation"/>
                    <xsd:enumeration value="Déplacement&amp;missions"/>
                    <xsd:enumeration value="Espace de travail"/>
                    <xsd:enumeration value="Informatique"/>
                    <xsd:enumeration value="Imprimerie&amp;média"/>
                    <xsd:enumeration value="Prestations de services"/>
                    <xsd:enumeration value="Prêt"/>
                    <xsd:enumeration value="Prévention&amp;santé"/>
                    <xsd:enumeration value="Protection&amp;sécurité"/>
                    <xsd:enumeration value="Réunions, rencontres&amp;événements"/>
                    <xsd:enumeration value="Téléphonie"/>
                    <xsd:enumeration value="----"/>
                    <xsd:enumeration value="RH Carrière"/>
                    <xsd:enumeration value="RH Temps de travail"/>
                    <xsd:enumeration value="RH Rémunération"/>
                    <xsd:enumeration value="RH Protection sociale"/>
                    <xsd:enumeration value="RH Santé au travail"/>
                    <xsd:enumeration value="RH Missions&amp;remboursement de frais"/>
                    <xsd:enumeration value="RH Accord&amp;réglementation"/>
                    <xsd:enumeration value="Management"/>
                    <xsd:enumeration value="Projet"/>
                  </xsd:restriction>
                </xsd:simpleType>
              </xsd:element>
            </xsd:sequence>
          </xsd:extension>
        </xsd:complexContent>
      </xsd:complexType>
    </xsd:element>
    <xsd:element name="RespForm" ma:index="5" ma:displayName="Responsable du formulaire" ma:description="Responsable du formulaire" ma:list="UserInfo" ma:SharePointGroup="8" ma:internalName="RespForm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Theme" ma:index="6" nillable="true" ma:displayName="Correspondant de thème" ma:description="Correspondant de thème" ma:list="UserInfo" ma:SharePointGroup="41" ma:internalName="Responsable_x0020_de_x0020_th_x00e8_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ible" ma:index="8" ma:displayName="Cible" ma:format="Dropdown" ma:internalName="Cible" ma:readOnly="false">
      <xsd:simpleType>
        <xsd:restriction base="dms:Choice">
          <xsd:enumeration value="Manager-C/Projet"/>
          <xsd:enumeration value="Secrétaire"/>
          <xsd:enumeration value="Salariés CNES"/>
          <xsd:enumeration value="Tout public"/>
        </xsd:restriction>
      </xsd:simpleType>
    </xsd:element>
    <xsd:element name="cfCentres0" ma:index="13" ma:taxonomy="true" ma:internalName="cfCentres0" ma:taxonomyFieldName="cfCentres" ma:displayName="Centres - Etablissements" ma:readOnly="false" ma:fieldId="{cfae7dbf-fc1c-4884-b2c3-5ccd83607b77}" ma:taxonomyMulti="true" ma:sspId="43899476-92d5-47bd-aa4b-8ef5a50c3054" ma:termSetId="28451ea1-9d87-422f-b714-f82e1d7878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bfb6061-b2cf-40ef-b5f8-aa9297de9445}" ma:internalName="TaxCatchAll" ma:showField="CatchAllData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bfb6061-b2cf-40ef-b5f8-aa9297de9445}" ma:internalName="TaxCatchAllLabel" ma:readOnly="true" ma:showField="CatchAllDataLabel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33FBEC-7AB9-46F9-AC66-66346D60A2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36A867-4093-432E-8127-59A54A2971D7}">
  <ds:schemaRefs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480e229-d1f0-4dea-859f-b8c45efabb7a"/>
    <ds:schemaRef ds:uri="http://schemas.microsoft.com/office/2006/documentManagement/types"/>
    <ds:schemaRef ds:uri="http://schemas.microsoft.com/sharepoint/v4"/>
    <ds:schemaRef ds:uri="c04198d5-9d41-4f87-9c9b-25c9d99d68b2"/>
    <ds:schemaRef ds:uri="d98edb7b-4b69-42c3-ba31-f9a07c1e3c46"/>
    <ds:schemaRef ds:uri="http://purl.org/dc/elements/1.1/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4CCE7C-573A-462D-A36A-E5B90F71DD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4198d5-9d41-4f87-9c9b-25c9d99d68b2"/>
    <ds:schemaRef ds:uri="d98edb7b-4b69-42c3-ba31-f9a07c1e3c46"/>
    <ds:schemaRef ds:uri="1480e229-d1f0-4dea-859f-b8c45efabb7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3798</TotalTime>
  <Words>1281</Words>
  <Application>Microsoft Office PowerPoint</Application>
  <PresentationFormat>Personnalisé</PresentationFormat>
  <Paragraphs>258</Paragraphs>
  <Slides>22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8" baseType="lpstr">
      <vt:lpstr>Arial</vt:lpstr>
      <vt:lpstr>Arial Black</vt:lpstr>
      <vt:lpstr>Arial Bold</vt:lpstr>
      <vt:lpstr>Calibri</vt:lpstr>
      <vt:lpstr>Cambria Math</vt:lpstr>
      <vt:lpstr>Courier New</vt:lpstr>
      <vt:lpstr>Helvetica</vt:lpstr>
      <vt:lpstr>Times New Roman</vt:lpstr>
      <vt:lpstr>Wingdings</vt:lpstr>
      <vt:lpstr>CNES - Diapos Titre</vt:lpstr>
      <vt:lpstr>CNES - Sommaires</vt:lpstr>
      <vt:lpstr>CNES - Texte</vt:lpstr>
      <vt:lpstr>1_CNES - Diapos Titre</vt:lpstr>
      <vt:lpstr>2_CNES - Diapos Titre</vt:lpstr>
      <vt:lpstr>1_CNES - Texte</vt:lpstr>
      <vt:lpstr>think-cell Slide</vt:lpstr>
      <vt:lpstr>Présentation PowerPoint</vt:lpstr>
      <vt:lpstr>OVERVIEW</vt:lpstr>
      <vt:lpstr>CNES Personnel supporting GSICS </vt:lpstr>
      <vt:lpstr>CNES Instruments Updates </vt:lpstr>
      <vt:lpstr>CNES Instruments Updates </vt:lpstr>
      <vt:lpstr>CNES Instruments Updates: in development</vt:lpstr>
      <vt:lpstr>CNES GSICS Activities</vt:lpstr>
      <vt:lpstr>Calibration Monitoring of CNES in-Flight Missions</vt:lpstr>
      <vt:lpstr>Participation in other Missions Calibration Monitoring</vt:lpstr>
      <vt:lpstr>ROLO moon albedo model correction</vt:lpstr>
      <vt:lpstr>ROLO moon albedo model correction</vt:lpstr>
      <vt:lpstr>Inter-calibration of the IASI instruments with CrIS-NPP and CrIS-N20</vt:lpstr>
      <vt:lpstr>Inter-calibration of the IASI instruments with CrIS-N20:</vt:lpstr>
      <vt:lpstr>Non linearity correction for IASI-B</vt:lpstr>
      <vt:lpstr>Non linearity correction for IASI-B</vt:lpstr>
      <vt:lpstr>In study: Moon calibration in thermal infrared</vt:lpstr>
      <vt:lpstr>The MAGIC campaigns</vt:lpstr>
      <vt:lpstr>The MAGIC Campaigns</vt:lpstr>
      <vt:lpstr>CNES GSICS actions</vt:lpstr>
      <vt:lpstr>Présentation PowerPoint</vt:lpstr>
      <vt:lpstr>Présentation PowerPoint</vt:lpstr>
      <vt:lpstr>Inter-calibration of the IASI instruments with CrIS-NPP: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Lola PEIRE</dc:creator>
  <cp:lastModifiedBy>C. Pierangelo</cp:lastModifiedBy>
  <cp:revision>197</cp:revision>
  <cp:lastPrinted>2019-03-03T16:58:23Z</cp:lastPrinted>
  <dcterms:created xsi:type="dcterms:W3CDTF">2017-04-10T17:55:28Z</dcterms:created>
  <dcterms:modified xsi:type="dcterms:W3CDTF">2019-03-04T14:09:03Z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fCentres">
    <vt:lpwstr>26;#Kourou|10e6e4f8-5444-4c46-91d9-1d88f2248fca;#1;# Paris 2|e5d5a7c2-9e1f-49dd-b608-1d310d9817dc;#8;# Paris|808df145-e770-4e55-a124-c99bdc3fc87b;#2;# Toulouse|4631c293-d816-4767-8a32-a2fe4467ee72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Direction">
    <vt:lpwstr/>
  </property>
  <property fmtid="{D5CDD505-2E9C-101B-9397-08002B2CF9AE}" pid="6" name="ContentTypeId">
    <vt:lpwstr>0x01010000DC6006A7BDDE4C8FF96CE1CE05F6EF002240421B177A4145A68A1D0509C7E11F</vt:lpwstr>
  </property>
  <property fmtid="{D5CDD505-2E9C-101B-9397-08002B2CF9AE}" pid="7" name="Affiliation">
    <vt:lpwstr>CNES</vt:lpwstr>
  </property>
  <property fmtid="{D5CDD505-2E9C-101B-9397-08002B2CF9AE}" pid="8" name="n23abec99e074c2aa90fa92cbc1c54cd">
    <vt:lpwstr/>
  </property>
  <property fmtid="{D5CDD505-2E9C-101B-9397-08002B2CF9AE}" pid="9" name="n5aee8f940e84a44a9d0a82d1e7cc607">
    <vt:lpwstr/>
  </property>
  <property fmtid="{D5CDD505-2E9C-101B-9397-08002B2CF9AE}" pid="10" name="m87c471c6bd344bca5d69bd9ba6ed2b9">
    <vt:lpwstr/>
  </property>
  <property fmtid="{D5CDD505-2E9C-101B-9397-08002B2CF9AE}" pid="11" name="_docset_NoMedatataSyncRequired">
    <vt:lpwstr>False</vt:lpwstr>
  </property>
</Properties>
</file>