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17"/>
  </p:notesMasterIdLst>
  <p:handoutMasterIdLst>
    <p:handoutMasterId r:id="rId18"/>
  </p:handoutMasterIdLst>
  <p:sldIdLst>
    <p:sldId id="589" r:id="rId2"/>
    <p:sldId id="590" r:id="rId3"/>
    <p:sldId id="598" r:id="rId4"/>
    <p:sldId id="616" r:id="rId5"/>
    <p:sldId id="604" r:id="rId6"/>
    <p:sldId id="603" r:id="rId7"/>
    <p:sldId id="599" r:id="rId8"/>
    <p:sldId id="600" r:id="rId9"/>
    <p:sldId id="592" r:id="rId10"/>
    <p:sldId id="611" r:id="rId11"/>
    <p:sldId id="612" r:id="rId12"/>
    <p:sldId id="613" r:id="rId13"/>
    <p:sldId id="614" r:id="rId14"/>
    <p:sldId id="610" r:id="rId15"/>
    <p:sldId id="597" r:id="rId16"/>
  </p:sldIdLst>
  <p:sldSz cx="9906000" cy="6858000" type="A4"/>
  <p:notesSz cx="9931400" cy="14363700"/>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4">
          <p15:clr>
            <a:srgbClr val="A4A3A4"/>
          </p15:clr>
        </p15:guide>
        <p15:guide id="2" orient="horz" pos="1410">
          <p15:clr>
            <a:srgbClr val="A4A3A4"/>
          </p15:clr>
        </p15:guide>
        <p15:guide id="3" orient="horz" pos="2715">
          <p15:clr>
            <a:srgbClr val="A4A3A4"/>
          </p15:clr>
        </p15:guide>
        <p15:guide id="4" orient="horz" pos="2389">
          <p15:clr>
            <a:srgbClr val="A4A3A4"/>
          </p15:clr>
        </p15:guide>
        <p15:guide id="5" orient="horz" pos="2064">
          <p15:clr>
            <a:srgbClr val="A4A3A4"/>
          </p15:clr>
        </p15:guide>
        <p15:guide id="6" orient="horz" pos="1735">
          <p15:clr>
            <a:srgbClr val="A4A3A4"/>
          </p15:clr>
        </p15:guide>
        <p15:guide id="7" orient="horz" pos="3369">
          <p15:clr>
            <a:srgbClr val="A4A3A4"/>
          </p15:clr>
        </p15:guide>
        <p15:guide id="8" orient="horz" pos="3698">
          <p15:clr>
            <a:srgbClr val="A4A3A4"/>
          </p15:clr>
        </p15:guide>
        <p15:guide id="9" pos="4214">
          <p15:clr>
            <a:srgbClr val="A4A3A4"/>
          </p15:clr>
        </p15:guide>
        <p15:guide id="10" pos="196">
          <p15:clr>
            <a:srgbClr val="A4A3A4"/>
          </p15:clr>
        </p15:guide>
        <p15:guide id="11" pos="1552">
          <p15:clr>
            <a:srgbClr val="A4A3A4"/>
          </p15:clr>
        </p15:guide>
        <p15:guide id="12" pos="4879">
          <p15:clr>
            <a:srgbClr val="A4A3A4"/>
          </p15:clr>
        </p15:guide>
        <p15:guide id="13" pos="5556">
          <p15:clr>
            <a:srgbClr val="A4A3A4"/>
          </p15:clr>
        </p15:guide>
        <p15:guide id="14" pos="2235">
          <p15:clr>
            <a:srgbClr val="A4A3A4"/>
          </p15:clr>
        </p15:guide>
        <p15:guide id="15" pos="874">
          <p15:clr>
            <a:srgbClr val="A4A3A4"/>
          </p15:clr>
        </p15:guide>
      </p15:sldGuideLst>
    </p:ext>
    <p:ext uri="{2D200454-40CA-4A62-9FC3-DE9A4176ACB9}">
      <p15:notesGuideLst xmlns:p15="http://schemas.microsoft.com/office/powerpoint/2012/main">
        <p15:guide id="1" orient="horz" pos="4525">
          <p15:clr>
            <a:srgbClr val="A4A3A4"/>
          </p15:clr>
        </p15:guide>
        <p15:guide id="2" pos="312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eter Just" initials="DJ" lastIdx="1" clrIdx="0">
    <p:extLst>
      <p:ext uri="{19B8F6BF-5375-455C-9EA6-DF929625EA0E}">
        <p15:presenceInfo xmlns:p15="http://schemas.microsoft.com/office/powerpoint/2012/main" userId="S-1-5-21-993398506-3102826466-2400345913-2862" providerId="AD"/>
      </p:ext>
    </p:extLst>
  </p:cmAuthor>
  <p:cmAuthor id="2" name="Tim Hewison" initials="TH" lastIdx="3" clrIdx="1">
    <p:extLst>
      <p:ext uri="{19B8F6BF-5375-455C-9EA6-DF929625EA0E}">
        <p15:presenceInfo xmlns:p15="http://schemas.microsoft.com/office/powerpoint/2012/main" userId="S-1-5-21-993398506-3102826466-2400345913-28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E2"/>
    <a:srgbClr val="00205B"/>
    <a:srgbClr val="FE5000"/>
    <a:srgbClr val="C5B9AC"/>
    <a:srgbClr val="CB333B"/>
    <a:srgbClr val="FEDB00"/>
    <a:srgbClr val="968C83"/>
    <a:srgbClr val="99C2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4" autoAdjust="0"/>
    <p:restoredTop sz="93094" autoAdjust="0"/>
  </p:normalViewPr>
  <p:slideViewPr>
    <p:cSldViewPr snapToGrid="0">
      <p:cViewPr varScale="1">
        <p:scale>
          <a:sx n="113" d="100"/>
          <a:sy n="113" d="100"/>
        </p:scale>
        <p:origin x="1266" y="108"/>
      </p:cViewPr>
      <p:guideLst>
        <p:guide orient="horz" pos="1164"/>
        <p:guide orient="horz" pos="1410"/>
        <p:guide orient="horz" pos="2715"/>
        <p:guide orient="horz" pos="2389"/>
        <p:guide orient="horz" pos="2064"/>
        <p:guide orient="horz" pos="1735"/>
        <p:guide orient="horz" pos="3369"/>
        <p:guide orient="horz" pos="3698"/>
        <p:guide pos="4214"/>
        <p:guide pos="196"/>
        <p:guide pos="1552"/>
        <p:guide pos="4879"/>
        <p:guide pos="5556"/>
        <p:guide pos="2235"/>
        <p:guide pos="874"/>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2" d="100"/>
          <a:sy n="82" d="100"/>
        </p:scale>
        <p:origin x="-3954" y="-78"/>
      </p:cViewPr>
      <p:guideLst>
        <p:guide orient="horz" pos="4525"/>
        <p:guide pos="312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998220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a:off x="0" y="14090650"/>
            <a:ext cx="0" cy="261938"/>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9707563" y="14085888"/>
            <a:ext cx="274637" cy="266700"/>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fld id="{E842FA72-B9ED-494F-A64D-EC1E1901C355}" type="slidenum">
              <a:rPr lang="de-DE"/>
              <a:pPr>
                <a:defRPr/>
              </a:pPr>
              <a:t>‹#›</a:t>
            </a:fld>
            <a:endParaRPr lang="de-DE"/>
          </a:p>
        </p:txBody>
      </p:sp>
    </p:spTree>
    <p:extLst>
      <p:ext uri="{BB962C8B-B14F-4D97-AF65-F5344CB8AC3E}">
        <p14:creationId xmlns:p14="http://schemas.microsoft.com/office/powerpoint/2010/main" val="609361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5629275"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1074738" y="1074738"/>
            <a:ext cx="7781925" cy="53863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322388" y="6819900"/>
            <a:ext cx="7286625" cy="6469063"/>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3078" name="Rectangle 6"/>
          <p:cNvSpPr>
            <a:spLocks noGrp="1" noChangeArrowheads="1"/>
          </p:cNvSpPr>
          <p:nvPr>
            <p:ph type="ftr" sz="quarter" idx="4"/>
          </p:nvPr>
        </p:nvSpPr>
        <p:spPr bwMode="auto">
          <a:xfrm>
            <a:off x="0"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5629275"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fld id="{7FE02029-9BE2-4139-82E8-7E205433FD51}" type="slidenum">
              <a:rPr lang="de-DE"/>
              <a:pPr>
                <a:defRPr/>
              </a:pPr>
              <a:t>‹#›</a:t>
            </a:fld>
            <a:endParaRPr lang="de-DE"/>
          </a:p>
        </p:txBody>
      </p:sp>
    </p:spTree>
    <p:extLst>
      <p:ext uri="{BB962C8B-B14F-4D97-AF65-F5344CB8AC3E}">
        <p14:creationId xmlns:p14="http://schemas.microsoft.com/office/powerpoint/2010/main" val="3980419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pPr defTabSz="1333500"/>
            <a:fld id="{B3123BCD-06C1-4979-A4B6-929E88FE602B}" type="slidenum">
              <a:rPr lang="de-DE" smtClean="0"/>
              <a:pPr defTabSz="1333500"/>
              <a:t>1</a:t>
            </a:fld>
            <a:endParaRPr lang="de-DE"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endParaRPr lang="de-DE" dirty="0" smtClean="0"/>
          </a:p>
        </p:txBody>
      </p:sp>
    </p:spTree>
    <p:extLst>
      <p:ext uri="{BB962C8B-B14F-4D97-AF65-F5344CB8AC3E}">
        <p14:creationId xmlns:p14="http://schemas.microsoft.com/office/powerpoint/2010/main" val="3902205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D2E840EC-3661-47EA-B292-7ED791E1B58E}" type="slidenum">
              <a:rPr lang="en-US" smtClean="0"/>
              <a:pPr>
                <a:defRPr/>
              </a:pPr>
              <a:t>3</a:t>
            </a:fld>
            <a:endParaRPr lang="en-US"/>
          </a:p>
        </p:txBody>
      </p:sp>
    </p:spTree>
    <p:extLst>
      <p:ext uri="{BB962C8B-B14F-4D97-AF65-F5344CB8AC3E}">
        <p14:creationId xmlns:p14="http://schemas.microsoft.com/office/powerpoint/2010/main" val="2355355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3"/>
          <p:cNvSpPr>
            <a:spLocks noGrp="1" noChangeArrowheads="1"/>
          </p:cNvSpPr>
          <p:nvPr>
            <p:ph type="dt" sz="quarter"/>
          </p:nvPr>
        </p:nvSpPr>
        <p:spPr>
          <a:noFill/>
          <a:ln/>
        </p:spPr>
        <p:txBody>
          <a:bodyPr/>
          <a:lstStyle/>
          <a:p>
            <a:fld id="{8F18DA27-B3A0-4D83-B30E-B06E198A3390}" type="datetime1">
              <a:rPr lang="en-GB">
                <a:latin typeface="Times New Roman" pitchFamily="18" charset="0"/>
                <a:ea typeface="Microsoft YaHei" pitchFamily="34" charset="-122"/>
                <a:cs typeface="Segoe UI" pitchFamily="34" charset="0"/>
              </a:rPr>
              <a:pPr/>
              <a:t>26/02/2019</a:t>
            </a:fld>
            <a:endParaRPr lang="en-GB">
              <a:latin typeface="Times New Roman" pitchFamily="18" charset="0"/>
              <a:ea typeface="Microsoft YaHei" pitchFamily="34" charset="-122"/>
              <a:cs typeface="Segoe UI" pitchFamily="34" charset="0"/>
            </a:endParaRPr>
          </a:p>
        </p:txBody>
      </p:sp>
      <p:sp>
        <p:nvSpPr>
          <p:cNvPr id="43011" name="Rectangle 7"/>
          <p:cNvSpPr>
            <a:spLocks noGrp="1" noChangeArrowheads="1"/>
          </p:cNvSpPr>
          <p:nvPr>
            <p:ph type="sldNum" sz="quarter"/>
          </p:nvPr>
        </p:nvSpPr>
        <p:spPr>
          <a:noFill/>
          <a:ln/>
        </p:spPr>
        <p:txBody>
          <a:bodyPr/>
          <a:lstStyle/>
          <a:p>
            <a:fld id="{F8777F4B-C175-4CCA-A610-A90DED55FB7B}" type="slidenum">
              <a:rPr lang="de-DE">
                <a:latin typeface="Times New Roman" pitchFamily="18" charset="0"/>
                <a:ea typeface="Microsoft YaHei" pitchFamily="34" charset="-122"/>
                <a:cs typeface="Segoe UI" pitchFamily="34" charset="0"/>
              </a:rPr>
              <a:pPr/>
              <a:t>14</a:t>
            </a:fld>
            <a:endParaRPr lang="de-DE">
              <a:latin typeface="Times New Roman" pitchFamily="18" charset="0"/>
              <a:ea typeface="Microsoft YaHei" pitchFamily="34" charset="-122"/>
              <a:cs typeface="Segoe UI" pitchFamily="34" charset="0"/>
            </a:endParaRPr>
          </a:p>
        </p:txBody>
      </p:sp>
      <p:sp>
        <p:nvSpPr>
          <p:cNvPr id="43012" name="Rectangle 1"/>
          <p:cNvSpPr txBox="1">
            <a:spLocks noGrp="1" noRot="1" noChangeAspect="1" noChangeArrowheads="1" noTextEdit="1"/>
          </p:cNvSpPr>
          <p:nvPr>
            <p:ph type="sldImg"/>
          </p:nvPr>
        </p:nvSpPr>
        <p:spPr>
          <a:xfrm>
            <a:off x="709613" y="742950"/>
            <a:ext cx="5376862" cy="3722688"/>
          </a:xfrm>
          <a:solidFill>
            <a:srgbClr val="FFFFFF"/>
          </a:solidFill>
          <a:ln/>
        </p:spPr>
      </p:sp>
      <p:sp>
        <p:nvSpPr>
          <p:cNvPr id="43013" name="Rectangle 2"/>
          <p:cNvSpPr txBox="1">
            <a:spLocks noGrp="1" noChangeArrowheads="1"/>
          </p:cNvSpPr>
          <p:nvPr>
            <p:ph type="body" idx="1"/>
          </p:nvPr>
        </p:nvSpPr>
        <p:spPr>
          <a:xfrm>
            <a:off x="904308" y="4714122"/>
            <a:ext cx="4987442" cy="4469685"/>
          </a:xfrm>
          <a:noFill/>
          <a:ln/>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3461380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616E1F4-C91A-4F44-BD9C-370F412BC276}" type="slidenum">
              <a:rPr lang="en-US" smtClean="0"/>
              <a:pPr/>
              <a:t>15</a:t>
            </a:fld>
            <a:endParaRPr lang="en-US"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042369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5.jpg"/><Relationship Id="rId7"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oleObject" Target="../embeddings/oleObject1.bin"/><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3">
            <a:lum/>
          </a:blip>
          <a:srcRect/>
          <a:stretch>
            <a:fillRect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575729" y="230586"/>
            <a:ext cx="3330271"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6933558" y="532564"/>
            <a:ext cx="2614613" cy="482600"/>
          </a:xfrm>
          <a:prstGeom prst="rect">
            <a:avLst/>
          </a:prstGeom>
          <a:noFill/>
          <a:ln w="9525">
            <a:noFill/>
            <a:miter lim="800000"/>
            <a:headEnd/>
            <a:tailEnd/>
          </a:ln>
        </p:spPr>
      </p:pic>
      <p:grpSp>
        <p:nvGrpSpPr>
          <p:cNvPr id="5" name="Group 4"/>
          <p:cNvGrpSpPr/>
          <p:nvPr userDrawn="1"/>
        </p:nvGrpSpPr>
        <p:grpSpPr>
          <a:xfrm>
            <a:off x="6579303" y="6145001"/>
            <a:ext cx="3135008" cy="314922"/>
            <a:chOff x="369889" y="5092835"/>
            <a:chExt cx="3135008" cy="314922"/>
          </a:xfrm>
        </p:grpSpPr>
        <p:grpSp>
          <p:nvGrpSpPr>
            <p:cNvPr id="6"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a:p>
            </p:txBody>
          </p:sp>
        </p:grpSp>
        <p:grpSp>
          <p:nvGrpSpPr>
            <p:cNvPr id="7"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p>
            </p:txBody>
          </p:sp>
        </p:grpSp>
        <p:grpSp>
          <p:nvGrpSpPr>
            <p:cNvPr id="8"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p>
            </p:txBody>
          </p:sp>
        </p:grpSp>
        <p:grpSp>
          <p:nvGrpSpPr>
            <p:cNvPr id="9"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p>
            </p:txBody>
          </p:sp>
        </p:grpSp>
        <p:grpSp>
          <p:nvGrpSpPr>
            <p:cNvPr id="10"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p>
            </p:txBody>
          </p:sp>
        </p:grpSp>
        <p:grpSp>
          <p:nvGrpSpPr>
            <p:cNvPr id="11"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p>
            </p:txBody>
          </p:sp>
        </p:grpSp>
        <p:grpSp>
          <p:nvGrpSpPr>
            <p:cNvPr id="12"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p>
            </p:txBody>
          </p:sp>
        </p:grpSp>
        <p:grpSp>
          <p:nvGrpSpPr>
            <p:cNvPr id="13"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p>
            </p:txBody>
          </p:sp>
        </p:grpSp>
        <p:grpSp>
          <p:nvGrpSpPr>
            <p:cNvPr id="14"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365664" name="Clip" r:id="rId5" imgW="3809524" imgH="2619048" progId="">
                    <p:embed/>
                  </p:oleObj>
                </mc:Choice>
                <mc:Fallback>
                  <p:oleObj name="Clip" r:id="rId5" imgW="3809524" imgH="2619048" progId="">
                    <p:embed/>
                    <p:pic>
                      <p:nvPicPr>
                        <p:cNvPr id="0" name="Object 1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6"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a:p>
            </p:txBody>
          </p:sp>
        </p:grpSp>
        <p:grpSp>
          <p:nvGrpSpPr>
            <p:cNvPr id="17"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365665" name="Clip" r:id="rId7" imgW="2835360" imgH="1920600" progId="">
                    <p:embed/>
                  </p:oleObj>
                </mc:Choice>
                <mc:Fallback>
                  <p:oleObj name="Clip" r:id="rId7" imgW="2835360" imgH="1920600" progId="">
                    <p:embed/>
                    <p:pic>
                      <p:nvPicPr>
                        <p:cNvPr id="0" name="Object 2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a:p>
            </p:txBody>
          </p:sp>
        </p:grpSp>
        <p:grpSp>
          <p:nvGrpSpPr>
            <p:cNvPr id="20"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a:p>
            </p:txBody>
          </p:sp>
        </p:grpSp>
        <p:grpSp>
          <p:nvGrpSpPr>
            <p:cNvPr id="21"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a:p>
            </p:txBody>
          </p:sp>
        </p:grpSp>
        <p:grpSp>
          <p:nvGrpSpPr>
            <p:cNvPr id="22"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3"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4"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5"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6"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a:p>
            </p:txBody>
          </p:sp>
        </p:grpSp>
        <p:grpSp>
          <p:nvGrpSpPr>
            <p:cNvPr id="27"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a:p>
            </p:txBody>
          </p:sp>
        </p:grpSp>
        <p:grpSp>
          <p:nvGrpSpPr>
            <p:cNvPr id="28"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9"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a:p>
            </p:txBody>
          </p:sp>
        </p:grpSp>
        <p:grpSp>
          <p:nvGrpSpPr>
            <p:cNvPr id="30"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31"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32"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a:p>
            </p:txBody>
          </p:sp>
        </p:grpSp>
        <p:grpSp>
          <p:nvGrpSpPr>
            <p:cNvPr id="33"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a:latin typeface="Arial" pitchFamily="34" charset="0"/>
                  <a:cs typeface="Arial" pitchFamily="34" charset="0"/>
                </a:endParaRPr>
              </a:p>
            </p:txBody>
          </p:sp>
        </p:grpSp>
        <p:pic>
          <p:nvPicPr>
            <p:cNvPr id="34" name="Picture 268"/>
            <p:cNvPicPr>
              <a:picLocks noChangeAspect="1" noChangeArrowheads="1"/>
            </p:cNvPicPr>
            <p:nvPr userDrawn="1"/>
          </p:nvPicPr>
          <p:blipFill>
            <a:blip r:embed="rId9" cstate="print"/>
            <a:srcRect/>
            <a:stretch>
              <a:fillRect/>
            </a:stretch>
          </p:blipFill>
          <p:spPr bwMode="auto">
            <a:xfrm>
              <a:off x="2914951" y="5092835"/>
              <a:ext cx="167015" cy="109359"/>
            </a:xfrm>
            <a:prstGeom prst="rect">
              <a:avLst/>
            </a:prstGeom>
            <a:noFill/>
            <a:ln w="9525">
              <a:noFill/>
              <a:miter lim="800000"/>
              <a:headEnd/>
              <a:tailEnd/>
            </a:ln>
          </p:spPr>
        </p:pic>
        <p:grpSp>
          <p:nvGrpSpPr>
            <p:cNvPr id="35"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sp>
        <p:nvSpPr>
          <p:cNvPr id="247" name="Rectangle 246"/>
          <p:cNvSpPr/>
          <p:nvPr userDrawn="1"/>
        </p:nvSpPr>
        <p:spPr bwMode="auto">
          <a:xfrm>
            <a:off x="8817935" y="6598211"/>
            <a:ext cx="921488"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45" name="Rectangle 244"/>
          <p:cNvSpPr/>
          <p:nvPr userDrawn="1"/>
        </p:nvSpPr>
        <p:spPr bwMode="auto">
          <a:xfrm>
            <a:off x="111148" y="6613451"/>
            <a:ext cx="353547"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2" name="Picture 1"/>
          <p:cNvPicPr>
            <a:picLocks noChangeAspect="1"/>
          </p:cNvPicPr>
          <p:nvPr userDrawn="1"/>
        </p:nvPicPr>
        <p:blipFill>
          <a:blip r:embed="rId10"/>
          <a:stretch>
            <a:fillRect/>
          </a:stretch>
        </p:blipFill>
        <p:spPr>
          <a:xfrm>
            <a:off x="287921" y="414169"/>
            <a:ext cx="2816596" cy="719390"/>
          </a:xfrm>
          <a:prstGeom prst="rect">
            <a:avLst/>
          </a:prstGeom>
        </p:spPr>
      </p:pic>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21972" cy="854075"/>
          </a:xfrm>
        </p:spPr>
        <p:txBody>
          <a:bodyPr/>
          <a:lstStyle>
            <a:lvl1pPr marL="180000">
              <a:defRPr/>
            </a:lvl1pPr>
          </a:lstStyle>
          <a:p>
            <a:r>
              <a:rPr lang="en-US" smtClean="0"/>
              <a:t>Click to edit Master title style</a:t>
            </a:r>
            <a:endParaRPr lang="en-GB" dirty="0"/>
          </a:p>
        </p:txBody>
      </p:sp>
      <p:sp>
        <p:nvSpPr>
          <p:cNvPr id="3" name="Content Placeholder 2"/>
          <p:cNvSpPr>
            <a:spLocks noGrp="1"/>
          </p:cNvSpPr>
          <p:nvPr>
            <p:ph idx="1"/>
          </p:nvPr>
        </p:nvSpPr>
        <p:spPr/>
        <p:txBody>
          <a:bodyPr>
            <a:normAutofit/>
          </a:bodyPr>
          <a:lstStyle>
            <a:lvl1pPr marL="252000" indent="-252000">
              <a:spcBef>
                <a:spcPts val="0"/>
              </a:spcBef>
              <a:defRPr/>
            </a:lvl1pPr>
            <a:lvl2pPr>
              <a:defRPr/>
            </a:lvl2pPr>
            <a:lvl3pPr>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7181850" y="6400800"/>
            <a:ext cx="2311400" cy="323850"/>
          </a:xfrm>
          <a:prstGeom prst="rect">
            <a:avLst/>
          </a:prstGeom>
          <a:ln/>
        </p:spPr>
        <p:txBody>
          <a:bodyPr/>
          <a:lstStyle>
            <a:lvl1pPr>
              <a:defRPr/>
            </a:lvl1pPr>
          </a:lstStyle>
          <a:p>
            <a:pPr>
              <a:defRPr/>
            </a:pPr>
            <a:fld id="{63F3BB8C-0C0C-4EAB-9830-DC513CDAB615}" type="slidenum">
              <a:rPr lang="en-US"/>
              <a:pPr>
                <a:defRPr/>
              </a:pPr>
              <a:t>‹#›</a:t>
            </a:fld>
            <a:endParaRPr lang="en-US"/>
          </a:p>
        </p:txBody>
      </p:sp>
    </p:spTree>
    <p:extLst>
      <p:ext uri="{BB962C8B-B14F-4D97-AF65-F5344CB8AC3E}">
        <p14:creationId xmlns:p14="http://schemas.microsoft.com/office/powerpoint/2010/main" val="9973500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0" y="0"/>
            <a:ext cx="9278679"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GB" dirty="0" smtClean="0"/>
          </a:p>
        </p:txBody>
      </p:sp>
      <p:sp>
        <p:nvSpPr>
          <p:cNvPr id="29700" name="Rectangle 58"/>
          <p:cNvSpPr>
            <a:spLocks noGrp="1" noChangeArrowheads="1"/>
          </p:cNvSpPr>
          <p:nvPr>
            <p:ph type="body" idx="1"/>
          </p:nvPr>
        </p:nvSpPr>
        <p:spPr bwMode="auto">
          <a:xfrm>
            <a:off x="266700" y="992188"/>
            <a:ext cx="9447213" cy="5391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29701" name="Picture 6"/>
          <p:cNvPicPr>
            <a:picLocks noChangeAspect="1" noChangeArrowheads="1"/>
          </p:cNvPicPr>
          <p:nvPr/>
        </p:nvPicPr>
        <p:blipFill>
          <a:blip r:embed="rId6" cstate="print"/>
          <a:srcRect/>
          <a:stretch>
            <a:fillRect/>
          </a:stretch>
        </p:blipFill>
        <p:spPr bwMode="auto">
          <a:xfrm>
            <a:off x="8891588" y="6624000"/>
            <a:ext cx="808037" cy="149225"/>
          </a:xfrm>
          <a:prstGeom prst="rect">
            <a:avLst/>
          </a:prstGeom>
          <a:noFill/>
          <a:ln w="9525">
            <a:noFill/>
            <a:miter lim="800000"/>
            <a:headEnd/>
            <a:tailEnd/>
          </a:ln>
        </p:spPr>
      </p:pic>
      <p:sp>
        <p:nvSpPr>
          <p:cNvPr id="12" name="Rectangle 61" title="[DM_E_CONFID]"/>
          <p:cNvSpPr>
            <a:spLocks noChangeArrowheads="1"/>
          </p:cNvSpPr>
          <p:nvPr userDrawn="1"/>
        </p:nvSpPr>
        <p:spPr bwMode="auto">
          <a:xfrm>
            <a:off x="3848101" y="6624000"/>
            <a:ext cx="2529839" cy="123111"/>
          </a:xfrm>
          <a:prstGeom prst="rect">
            <a:avLst/>
          </a:prstGeom>
          <a:noFill/>
          <a:ln w="9525">
            <a:noFill/>
            <a:miter lim="800000"/>
            <a:headEnd/>
            <a:tailEnd/>
          </a:ln>
        </p:spPr>
        <p:txBody>
          <a:bodyPr wrap="square" lIns="0" tIns="0" rIns="0" bIns="0">
            <a:spAutoFit/>
          </a:bodyPr>
          <a:lstStyle/>
          <a:p>
            <a:pPr algn="ctr" eaLnBrk="0" hangingPunct="0">
              <a:defRPr/>
            </a:pPr>
            <a:endParaRPr lang="de-DE" sz="800" b="0" baseline="0" dirty="0">
              <a:solidFill>
                <a:srgbClr val="00B5E2"/>
              </a:solidFill>
              <a:latin typeface="Arial" pitchFamily="34" charset="0"/>
              <a:cs typeface="Arial" pitchFamily="34" charset="0"/>
            </a:endParaRPr>
          </a:p>
        </p:txBody>
      </p:sp>
      <p:sp>
        <p:nvSpPr>
          <p:cNvPr id="13" name="Rectangle 61" title="[DM_E_DOC_NO], v[DM_E_VER_NO], [DM_E_ISS_DATE]"/>
          <p:cNvSpPr>
            <a:spLocks noChangeArrowheads="1"/>
          </p:cNvSpPr>
          <p:nvPr userDrawn="1"/>
        </p:nvSpPr>
        <p:spPr bwMode="auto">
          <a:xfrm>
            <a:off x="541020" y="6624000"/>
            <a:ext cx="2758440" cy="123111"/>
          </a:xfrm>
          <a:prstGeom prst="rect">
            <a:avLst/>
          </a:prstGeom>
          <a:noFill/>
          <a:ln w="9525">
            <a:noFill/>
            <a:miter lim="800000"/>
            <a:headEnd/>
            <a:tailEnd/>
          </a:ln>
        </p:spPr>
        <p:txBody>
          <a:bodyPr wrap="square" lIns="0" tIns="0" rIns="0" bIns="0">
            <a:spAutoFit/>
          </a:bodyPr>
          <a:lstStyle/>
          <a:p>
            <a:pPr eaLnBrk="0" hangingPunct="0">
              <a:defRPr/>
            </a:pPr>
            <a:r>
              <a:rPr lang="nl-NL" sz="800" b="0" baseline="0" smtClean="0">
                <a:solidFill>
                  <a:srgbClr val="00B5E2"/>
                </a:solidFill>
                <a:latin typeface="Arial" pitchFamily="34" charset="0"/>
                <a:cs typeface="Arial" pitchFamily="34" charset="0"/>
              </a:rPr>
              <a:t>EUM/OPS/PR/19/1055487, v1 Draft, 6 February 2019</a:t>
            </a:r>
            <a:endParaRPr lang="de-DE" sz="800" b="0" baseline="0" dirty="0">
              <a:solidFill>
                <a:srgbClr val="00B5E2"/>
              </a:solidFill>
              <a:latin typeface="Arial" pitchFamily="34" charset="0"/>
              <a:cs typeface="Arial" pitchFamily="34" charset="0"/>
            </a:endParaRPr>
          </a:p>
        </p:txBody>
      </p:sp>
      <p:sp>
        <p:nvSpPr>
          <p:cNvPr id="2" name="Rectangle 1"/>
          <p:cNvSpPr/>
          <p:nvPr userDrawn="1"/>
        </p:nvSpPr>
        <p:spPr>
          <a:xfrm>
            <a:off x="177190" y="6570139"/>
            <a:ext cx="325730" cy="230832"/>
          </a:xfrm>
          <a:prstGeom prst="rect">
            <a:avLst/>
          </a:prstGeom>
        </p:spPr>
        <p:txBody>
          <a:bodyPr wrap="none">
            <a:spAutoFit/>
          </a:bodyPr>
          <a:lstStyle/>
          <a:p>
            <a:fld id="{FF9CC606-8418-49EA-9DB7-3FFD72983DD3}" type="slidenum">
              <a:rPr lang="de-DE" sz="900" b="0" smtClean="0">
                <a:solidFill>
                  <a:srgbClr val="00B5E2"/>
                </a:solidFill>
                <a:latin typeface="Arial" pitchFamily="34" charset="0"/>
                <a:cs typeface="Arial" pitchFamily="34" charset="0"/>
              </a:rPr>
              <a:pPr/>
              <a:t>‹#›</a:t>
            </a:fld>
            <a:endParaRPr lang="en-GB" dirty="0"/>
          </a:p>
        </p:txBody>
      </p:sp>
    </p:spTree>
  </p:cSld>
  <p:clrMap bg1="lt1" tx1="dk1" bg2="lt2" tx2="dk2" accent1="accent1" accent2="accent2" accent3="accent3" accent4="accent4" accent5="accent5" accent6="accent6" hlink="hlink" folHlink="folHlink"/>
  <p:sldLayoutIdLst>
    <p:sldLayoutId id="2147487670" r:id="rId1"/>
    <p:sldLayoutId id="2147487664" r:id="rId2"/>
    <p:sldLayoutId id="2147487671" r:id="rId3"/>
  </p:sldLayoutIdLst>
  <p:transition/>
  <p:timing>
    <p:tnLst>
      <p:par>
        <p:cTn id="1" dur="indefinite" restart="never" nodeType="tmRoot"/>
      </p:par>
    </p:tnLst>
  </p:timing>
  <p:txStyles>
    <p:titleStyle>
      <a:lvl1pPr marL="179388" algn="l" rtl="0" eaLnBrk="1" fontAlgn="base" hangingPunct="1">
        <a:spcBef>
          <a:spcPct val="0"/>
        </a:spcBef>
        <a:spcAft>
          <a:spcPct val="0"/>
        </a:spcAft>
        <a:defRPr sz="2800" b="1">
          <a:solidFill>
            <a:schemeClr val="bg1"/>
          </a:solidFill>
          <a:latin typeface="Arial" pitchFamily="34" charset="0"/>
          <a:ea typeface="+mj-ea"/>
          <a:cs typeface="Arial" pitchFamily="34" charset="0"/>
        </a:defRPr>
      </a:lvl1pPr>
      <a:lvl2pPr marL="179388" algn="l" rtl="0" eaLnBrk="1" fontAlgn="base" hangingPunct="1">
        <a:spcBef>
          <a:spcPct val="0"/>
        </a:spcBef>
        <a:spcAft>
          <a:spcPct val="0"/>
        </a:spcAft>
        <a:defRPr sz="2800" b="1">
          <a:solidFill>
            <a:schemeClr val="bg1"/>
          </a:solidFill>
          <a:latin typeface="Arial" pitchFamily="34" charset="0"/>
          <a:cs typeface="Arial" pitchFamily="34" charset="0"/>
        </a:defRPr>
      </a:lvl2pPr>
      <a:lvl3pPr marL="179388" algn="l" rtl="0" eaLnBrk="1" fontAlgn="base" hangingPunct="1">
        <a:spcBef>
          <a:spcPct val="0"/>
        </a:spcBef>
        <a:spcAft>
          <a:spcPct val="0"/>
        </a:spcAft>
        <a:defRPr sz="2800" b="1">
          <a:solidFill>
            <a:schemeClr val="bg1"/>
          </a:solidFill>
          <a:latin typeface="Arial" pitchFamily="34" charset="0"/>
          <a:cs typeface="Arial" pitchFamily="34" charset="0"/>
        </a:defRPr>
      </a:lvl3pPr>
      <a:lvl4pPr marL="179388" algn="l" rtl="0" eaLnBrk="1" fontAlgn="base" hangingPunct="1">
        <a:spcBef>
          <a:spcPct val="0"/>
        </a:spcBef>
        <a:spcAft>
          <a:spcPct val="0"/>
        </a:spcAft>
        <a:defRPr sz="2800" b="1">
          <a:solidFill>
            <a:schemeClr val="bg1"/>
          </a:solidFill>
          <a:latin typeface="Arial" pitchFamily="34" charset="0"/>
          <a:cs typeface="Arial" pitchFamily="34" charset="0"/>
        </a:defRPr>
      </a:lvl4pPr>
      <a:lvl5pPr marL="179388" algn="l" rtl="0" eaLnBrk="1" fontAlgn="base" hangingPunct="1">
        <a:spcBef>
          <a:spcPct val="0"/>
        </a:spcBef>
        <a:spcAft>
          <a:spcPct val="0"/>
        </a:spcAft>
        <a:defRPr sz="2800" b="1">
          <a:solidFill>
            <a:schemeClr val="bg1"/>
          </a:solidFill>
          <a:latin typeface="Arial" pitchFamily="34" charset="0"/>
          <a:cs typeface="Arial" pitchFamily="34" charset="0"/>
        </a:defRPr>
      </a:lvl5pPr>
      <a:lvl6pPr marL="457200" algn="l" rtl="0" eaLnBrk="1" fontAlgn="base" hangingPunct="1">
        <a:spcBef>
          <a:spcPct val="0"/>
        </a:spcBef>
        <a:spcAft>
          <a:spcPct val="0"/>
        </a:spcAft>
        <a:defRPr sz="2800" b="1">
          <a:solidFill>
            <a:schemeClr val="bg1"/>
          </a:solidFill>
          <a:latin typeface="Century Gothic" pitchFamily="34" charset="0"/>
        </a:defRPr>
      </a:lvl6pPr>
      <a:lvl7pPr marL="914400" algn="l" rtl="0" eaLnBrk="1" fontAlgn="base" hangingPunct="1">
        <a:spcBef>
          <a:spcPct val="0"/>
        </a:spcBef>
        <a:spcAft>
          <a:spcPct val="0"/>
        </a:spcAft>
        <a:defRPr sz="2800" b="1">
          <a:solidFill>
            <a:schemeClr val="bg1"/>
          </a:solidFill>
          <a:latin typeface="Century Gothic" pitchFamily="34" charset="0"/>
        </a:defRPr>
      </a:lvl7pPr>
      <a:lvl8pPr marL="1371600" algn="l" rtl="0" eaLnBrk="1" fontAlgn="base" hangingPunct="1">
        <a:spcBef>
          <a:spcPct val="0"/>
        </a:spcBef>
        <a:spcAft>
          <a:spcPct val="0"/>
        </a:spcAft>
        <a:defRPr sz="2800" b="1">
          <a:solidFill>
            <a:schemeClr val="bg1"/>
          </a:solidFill>
          <a:latin typeface="Century Gothic" pitchFamily="34" charset="0"/>
        </a:defRPr>
      </a:lvl8pPr>
      <a:lvl9pPr marL="1828800" algn="l" rtl="0" eaLnBrk="1" fontAlgn="base" hangingPunct="1">
        <a:spcBef>
          <a:spcPct val="0"/>
        </a:spcBef>
        <a:spcAft>
          <a:spcPct val="0"/>
        </a:spcAft>
        <a:defRPr sz="2800" b="1">
          <a:solidFill>
            <a:schemeClr val="bg1"/>
          </a:solidFill>
          <a:latin typeface="Century Gothic" pitchFamily="34" charset="0"/>
        </a:defRPr>
      </a:lvl9pPr>
    </p:titleStyle>
    <p:bodyStyle>
      <a:lvl1pPr marL="266700" indent="-266700" algn="l" rtl="0" eaLnBrk="1" fontAlgn="base" hangingPunct="1">
        <a:spcBef>
          <a:spcPct val="20000"/>
        </a:spcBef>
        <a:spcAft>
          <a:spcPct val="0"/>
        </a:spcAft>
        <a:buFont typeface="Arial" pitchFamily="34" charset="0"/>
        <a:buChar char="•"/>
        <a:defRPr sz="3600">
          <a:solidFill>
            <a:schemeClr val="tx2"/>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3200">
          <a:solidFill>
            <a:schemeClr val="tx2"/>
          </a:solidFill>
          <a:latin typeface="Arial" pitchFamily="34" charset="0"/>
          <a:cs typeface="Arial" pitchFamily="34" charset="0"/>
        </a:defRPr>
      </a:lvl2pPr>
      <a:lvl3pPr marL="1143000" indent="-228600" algn="l" rtl="0" eaLnBrk="1" fontAlgn="base" hangingPunct="1">
        <a:spcBef>
          <a:spcPct val="20000"/>
        </a:spcBef>
        <a:spcAft>
          <a:spcPct val="0"/>
        </a:spcAft>
        <a:buFont typeface="Arial" pitchFamily="34" charset="0"/>
        <a:buChar char="•"/>
        <a:defRPr sz="2800">
          <a:solidFill>
            <a:schemeClr val="tx2"/>
          </a:solidFill>
          <a:latin typeface="Arial" pitchFamily="34" charset="0"/>
          <a:cs typeface="Arial" pitchFamily="34" charset="0"/>
        </a:defRPr>
      </a:lvl3pPr>
      <a:lvl4pPr marL="1600200" indent="-228600" algn="l" rtl="0" eaLnBrk="1" fontAlgn="base" hangingPunct="1">
        <a:spcBef>
          <a:spcPct val="20000"/>
        </a:spcBef>
        <a:spcAft>
          <a:spcPct val="0"/>
        </a:spcAft>
        <a:buFont typeface="Arial" pitchFamily="34" charset="0"/>
        <a:buChar char="•"/>
        <a:defRPr sz="2400">
          <a:solidFill>
            <a:schemeClr val="tx2"/>
          </a:solidFill>
          <a:latin typeface="Arial" pitchFamily="34" charset="0"/>
          <a:cs typeface="Arial" pitchFamily="34" charset="0"/>
        </a:defRPr>
      </a:lvl4pPr>
      <a:lvl5pPr marL="2057400" indent="-228600" algn="l" rtl="0" eaLnBrk="1" fontAlgn="base" hangingPunct="1">
        <a:spcBef>
          <a:spcPct val="20000"/>
        </a:spcBef>
        <a:spcAft>
          <a:spcPct val="0"/>
        </a:spcAft>
        <a:buFont typeface="Arial" pitchFamily="34" charset="0"/>
        <a:buChar char="•"/>
        <a:defRPr sz="2000">
          <a:solidFill>
            <a:schemeClr val="tx2"/>
          </a:solidFill>
          <a:latin typeface="Arial" pitchFamily="34" charset="0"/>
          <a:cs typeface="Arial"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gsics.atmos.umd.edu/pub/Development/AnnualMeeting2019/EUMETSAT2018%20GSICS%20MPEF%20Impact.pptx" TargetMode="External"/><Relationship Id="rId1" Type="http://schemas.openxmlformats.org/officeDocument/2006/relationships/slideLayout" Target="../slideLayouts/slideLayout2.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gsics.wmo.int/" TargetMode="External"/><Relationship Id="rId7" Type="http://schemas.openxmlformats.org/officeDocument/2006/relationships/hyperlink" Target="http://gsics.atmos.umd.edu/wiki/Hom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gsics.eumetsat.int/" TargetMode="External"/><Relationship Id="rId5" Type="http://schemas.openxmlformats.org/officeDocument/2006/relationships/hyperlink" Target="https://www.star.nesdis.noaa.gov/smcd/GCC/ProductCatalog.php" TargetMode="External"/><Relationship Id="rId4" Type="http://schemas.openxmlformats.org/officeDocument/2006/relationships/hyperlink" Target="http://www.star.nesdis.noaa.gov/smcd/GCC/index.php"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8.jpeg"/><Relationship Id="rId3" Type="http://schemas.openxmlformats.org/officeDocument/2006/relationships/image" Target="../media/image9.jpg"/><Relationship Id="rId7" Type="http://schemas.openxmlformats.org/officeDocument/2006/relationships/image" Target="../media/image13.jpe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notesSlide" Target="../notesSlides/notesSlide2.xml"/><Relationship Id="rId16"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6.jpeg"/><Relationship Id="rId5" Type="http://schemas.openxmlformats.org/officeDocument/2006/relationships/image" Target="../media/image11.jpeg"/><Relationship Id="rId15" Type="http://schemas.openxmlformats.org/officeDocument/2006/relationships/image" Target="../media/image20.jpeg"/><Relationship Id="rId10" Type="http://schemas.openxmlformats.org/officeDocument/2006/relationships/image" Target="../media/image15.jpeg"/><Relationship Id="rId4" Type="http://schemas.openxmlformats.org/officeDocument/2006/relationships/image" Target="../media/image10.jpeg"/><Relationship Id="rId9" Type="http://schemas.openxmlformats.org/officeDocument/2006/relationships/hyperlink" Target="https://www.google.de/url?q=http://www.coreclimax.eu/?q=EUMETSAT&amp;sa=U&amp;ei=yhYfU-uYEYXMtQaZroC4Cg&amp;ved=0CC0Q9QEwAA&amp;usg=AFQjCNGzqEXHA7_OlVKV2do6gKActt_wew" TargetMode="External"/><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gsics.atmos.umd.edu/bin/view/Development/20181114"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p:cNvSpPr txBox="1">
            <a:spLocks noChangeArrowheads="1"/>
          </p:cNvSpPr>
          <p:nvPr/>
        </p:nvSpPr>
        <p:spPr>
          <a:xfrm>
            <a:off x="4119716" y="3096929"/>
            <a:ext cx="5557684" cy="1701799"/>
          </a:xfrm>
          <a:prstGeom prst="rect">
            <a:avLst/>
          </a:prstGeom>
        </p:spPr>
        <p:txBody>
          <a:bodyPr anchor="t"/>
          <a:lstStyle>
            <a:lvl1pPr marL="0" indent="0" algn="r">
              <a:lnSpc>
                <a:spcPts val="3400"/>
              </a:lnSpc>
              <a:buNone/>
              <a:defRPr sz="2400" b="0" cap="none" baseline="0">
                <a:solidFill>
                  <a:srgbClr val="00205B"/>
                </a:solidFill>
              </a:defRPr>
            </a:lvl1pPr>
          </a:lstStyle>
          <a:p>
            <a:pPr lvl="0">
              <a:spcBef>
                <a:spcPct val="20000"/>
              </a:spcBef>
              <a:defRPr/>
            </a:pPr>
            <a:r>
              <a:rPr lang="en-US" sz="2000" kern="0" dirty="0">
                <a:solidFill>
                  <a:schemeClr val="bg1"/>
                </a:solidFill>
                <a:latin typeface="Arial" pitchFamily="34" charset="0"/>
                <a:cs typeface="Arial" pitchFamily="34" charset="0"/>
              </a:rPr>
              <a:t>Tim Hewison, Peter Miu, </a:t>
            </a:r>
            <a:r>
              <a:rPr lang="en-US" sz="2000" kern="0" dirty="0" err="1">
                <a:solidFill>
                  <a:schemeClr val="bg1"/>
                </a:solidFill>
                <a:latin typeface="Arial" pitchFamily="34" charset="0"/>
                <a:cs typeface="Arial" pitchFamily="34" charset="0"/>
              </a:rPr>
              <a:t>Dorothée</a:t>
            </a:r>
            <a:r>
              <a:rPr lang="en-US" sz="2000" kern="0" dirty="0">
                <a:solidFill>
                  <a:schemeClr val="bg1"/>
                </a:solidFill>
                <a:latin typeface="Arial" pitchFamily="34" charset="0"/>
                <a:cs typeface="Arial" pitchFamily="34" charset="0"/>
              </a:rPr>
              <a:t> Coppens, </a:t>
            </a:r>
            <a:br>
              <a:rPr lang="en-US" sz="2000" kern="0" dirty="0">
                <a:solidFill>
                  <a:schemeClr val="bg1"/>
                </a:solidFill>
                <a:latin typeface="Arial" pitchFamily="34" charset="0"/>
                <a:cs typeface="Arial" pitchFamily="34" charset="0"/>
              </a:rPr>
            </a:br>
            <a:r>
              <a:rPr lang="en-US" sz="2000" kern="0" dirty="0">
                <a:solidFill>
                  <a:schemeClr val="bg1"/>
                </a:solidFill>
                <a:latin typeface="Arial" pitchFamily="34" charset="0"/>
                <a:cs typeface="Arial" pitchFamily="34" charset="0"/>
              </a:rPr>
              <a:t>Rose Munro, Sébastien Wagner, </a:t>
            </a:r>
            <a:br>
              <a:rPr lang="en-US" sz="2000" kern="0" dirty="0">
                <a:solidFill>
                  <a:schemeClr val="bg1"/>
                </a:solidFill>
                <a:latin typeface="Arial" pitchFamily="34" charset="0"/>
                <a:cs typeface="Arial" pitchFamily="34" charset="0"/>
              </a:rPr>
            </a:br>
            <a:r>
              <a:rPr lang="en-US" sz="2000" kern="0" dirty="0">
                <a:solidFill>
                  <a:schemeClr val="bg1"/>
                </a:solidFill>
                <a:latin typeface="Arial" pitchFamily="34" charset="0"/>
                <a:cs typeface="Arial" pitchFamily="34" charset="0"/>
              </a:rPr>
              <a:t>Rob Roebeling, Alessandro </a:t>
            </a:r>
            <a:r>
              <a:rPr lang="en-US" sz="2000" kern="0" dirty="0" smtClean="0">
                <a:solidFill>
                  <a:schemeClr val="bg1"/>
                </a:solidFill>
                <a:latin typeface="Arial" pitchFamily="34" charset="0"/>
                <a:cs typeface="Arial" pitchFamily="34" charset="0"/>
              </a:rPr>
              <a:t>Burini</a:t>
            </a:r>
            <a:endParaRPr kumimoji="0" lang="en-GB" sz="2000" b="0" i="0" u="none" strike="noStrike" kern="0" cap="none" spc="0" normalizeH="0" baseline="0" noProof="0" dirty="0" smtClean="0">
              <a:ln>
                <a:noFill/>
              </a:ln>
              <a:solidFill>
                <a:schemeClr val="bg1"/>
              </a:solidFill>
              <a:effectLst/>
              <a:uLnTx/>
              <a:uFillTx/>
              <a:latin typeface="Arial" pitchFamily="34" charset="0"/>
              <a:cs typeface="Arial" pitchFamily="34" charset="0"/>
            </a:endParaRPr>
          </a:p>
        </p:txBody>
      </p:sp>
      <p:sp>
        <p:nvSpPr>
          <p:cNvPr id="3" name="TextBox 2" title="[DM_DOCNAME]"/>
          <p:cNvSpPr txBox="1"/>
          <p:nvPr/>
        </p:nvSpPr>
        <p:spPr>
          <a:xfrm>
            <a:off x="2566800" y="1101600"/>
            <a:ext cx="7113600" cy="1980000"/>
          </a:xfrm>
          <a:prstGeom prst="rect">
            <a:avLst/>
          </a:prstGeom>
          <a:noFill/>
        </p:spPr>
        <p:txBody>
          <a:bodyPr wrap="square" rtlCol="0" anchor="b" anchorCtr="0">
            <a:no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GB" sz="2800" kern="0" dirty="0" smtClean="0">
                <a:solidFill>
                  <a:schemeClr val="bg1"/>
                </a:solidFill>
                <a:latin typeface="Arial" panose="020B0604020202020204" pitchFamily="34" charset="0"/>
                <a:cs typeface="Arial" panose="020B0604020202020204" pitchFamily="34" charset="0"/>
              </a:rPr>
              <a:t>EUMETSAT Agency Report</a:t>
            </a:r>
          </a:p>
          <a:p>
            <a:pPr marL="0" marR="0" lvl="0" indent="0" algn="r" defTabSz="914400" rtl="0" eaLnBrk="1" fontAlgn="base" latinLnBrk="0" hangingPunct="1">
              <a:lnSpc>
                <a:spcPct val="100000"/>
              </a:lnSpc>
              <a:spcBef>
                <a:spcPct val="0"/>
              </a:spcBef>
              <a:spcAft>
                <a:spcPct val="0"/>
              </a:spcAft>
              <a:buClrTx/>
              <a:buSzTx/>
              <a:buFontTx/>
              <a:buNone/>
              <a:tabLst/>
              <a:defRPr/>
            </a:pPr>
            <a:r>
              <a:rPr lang="en-GB" sz="2800" kern="0" dirty="0" smtClean="0">
                <a:latin typeface="Arial" panose="020B0604020202020204" pitchFamily="34" charset="0"/>
                <a:cs typeface="Arial" panose="020B0604020202020204" pitchFamily="34" charset="0"/>
              </a:rPr>
              <a:t>2019</a:t>
            </a:r>
            <a:endParaRPr lang="en-GB" sz="2800" kern="0" dirty="0" smtClean="0">
              <a:solidFill>
                <a:schemeClr val="bg1"/>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928" y="145270"/>
            <a:ext cx="6322872" cy="589546"/>
          </a:xfrm>
        </p:spPr>
        <p:txBody>
          <a:bodyPr/>
          <a:lstStyle/>
          <a:p>
            <a:pPr lvl="0"/>
            <a:r>
              <a:rPr lang="en-GB" sz="2400" dirty="0"/>
              <a:t>Support to GRWG </a:t>
            </a:r>
            <a:r>
              <a:rPr lang="en-GB" sz="2400" dirty="0" smtClean="0"/>
              <a:t>Activities – VIS/NIR</a:t>
            </a:r>
            <a:endParaRPr lang="en-GB" sz="2400" dirty="0"/>
          </a:p>
        </p:txBody>
      </p:sp>
      <p:sp>
        <p:nvSpPr>
          <p:cNvPr id="3" name="Content Placeholder 2"/>
          <p:cNvSpPr>
            <a:spLocks noGrp="1"/>
          </p:cNvSpPr>
          <p:nvPr>
            <p:ph idx="1"/>
          </p:nvPr>
        </p:nvSpPr>
        <p:spPr>
          <a:xfrm>
            <a:off x="162249" y="1004029"/>
            <a:ext cx="6801439" cy="5275290"/>
          </a:xfrm>
        </p:spPr>
        <p:txBody>
          <a:bodyPr wrap="square">
            <a:spAutoFit/>
          </a:bodyPr>
          <a:lstStyle/>
          <a:p>
            <a:r>
              <a:rPr lang="en-US" sz="2000" i="1" dirty="0" smtClean="0"/>
              <a:t>GSICS </a:t>
            </a:r>
            <a:r>
              <a:rPr lang="en-US" sz="2000" i="1" dirty="0"/>
              <a:t>VNIR:</a:t>
            </a:r>
          </a:p>
          <a:p>
            <a:pPr lvl="1"/>
            <a:r>
              <a:rPr lang="en-US" sz="1600" i="1" dirty="0" smtClean="0">
                <a:solidFill>
                  <a:srgbClr val="FF0000"/>
                </a:solidFill>
                <a:sym typeface="Wingdings" pitchFamily="2" charset="2"/>
              </a:rPr>
              <a:t>Lunar Calibration: </a:t>
            </a:r>
          </a:p>
          <a:p>
            <a:pPr lvl="2"/>
            <a:r>
              <a:rPr lang="en-US" sz="1600" i="1" dirty="0" smtClean="0">
                <a:solidFill>
                  <a:schemeClr val="tx1">
                    <a:lumMod val="60000"/>
                    <a:lumOff val="40000"/>
                  </a:schemeClr>
                </a:solidFill>
                <a:sym typeface="Wingdings" pitchFamily="2" charset="2"/>
              </a:rPr>
              <a:t>GIRO: no new </a:t>
            </a:r>
            <a:r>
              <a:rPr lang="en-US" sz="1600" i="1" dirty="0" smtClean="0">
                <a:solidFill>
                  <a:schemeClr val="tx1">
                    <a:lumMod val="60000"/>
                    <a:lumOff val="40000"/>
                  </a:schemeClr>
                </a:solidFill>
                <a:sym typeface="Wingdings" pitchFamily="2" charset="2"/>
              </a:rPr>
              <a:t>developments</a:t>
            </a:r>
            <a:endParaRPr lang="en-US" sz="1600" i="1" dirty="0" smtClean="0">
              <a:solidFill>
                <a:schemeClr val="tx1">
                  <a:lumMod val="60000"/>
                  <a:lumOff val="40000"/>
                </a:schemeClr>
              </a:solidFill>
              <a:sym typeface="Wingdings" pitchFamily="2" charset="2"/>
            </a:endParaRPr>
          </a:p>
          <a:p>
            <a:pPr lvl="2"/>
            <a:r>
              <a:rPr lang="en-US" sz="1600" i="1" dirty="0" smtClean="0">
                <a:solidFill>
                  <a:schemeClr val="tx1">
                    <a:lumMod val="60000"/>
                    <a:lumOff val="40000"/>
                  </a:schemeClr>
                </a:solidFill>
                <a:sym typeface="Wingdings" pitchFamily="2" charset="2"/>
              </a:rPr>
              <a:t>GLOD still to be consolidated</a:t>
            </a:r>
            <a:endParaRPr lang="en-US" sz="1600" i="1" dirty="0">
              <a:solidFill>
                <a:schemeClr val="tx1">
                  <a:lumMod val="60000"/>
                  <a:lumOff val="40000"/>
                </a:schemeClr>
              </a:solidFill>
            </a:endParaRPr>
          </a:p>
          <a:p>
            <a:pPr lvl="2"/>
            <a:r>
              <a:rPr lang="en-GB" sz="1600" i="1" dirty="0">
                <a:solidFill>
                  <a:schemeClr val="tx1">
                    <a:lumMod val="60000"/>
                    <a:lumOff val="40000"/>
                  </a:schemeClr>
                </a:solidFill>
              </a:rPr>
              <a:t>GIRO and </a:t>
            </a:r>
            <a:r>
              <a:rPr lang="en-GB" sz="1600" i="1" dirty="0" smtClean="0">
                <a:solidFill>
                  <a:schemeClr val="tx1">
                    <a:lumMod val="60000"/>
                    <a:lumOff val="40000"/>
                  </a:schemeClr>
                </a:solidFill>
              </a:rPr>
              <a:t>GLOD licensing: </a:t>
            </a:r>
          </a:p>
          <a:p>
            <a:pPr lvl="3"/>
            <a:r>
              <a:rPr lang="en-US" sz="1600" i="1" dirty="0">
                <a:solidFill>
                  <a:schemeClr val="tx1">
                    <a:lumMod val="60000"/>
                    <a:lumOff val="40000"/>
                  </a:schemeClr>
                </a:solidFill>
              </a:rPr>
              <a:t>JMA, USGS, KMA, JAXA, CNES, ESA signed </a:t>
            </a:r>
            <a:r>
              <a:rPr lang="en-US" sz="1600" i="1" dirty="0" smtClean="0">
                <a:solidFill>
                  <a:schemeClr val="tx1">
                    <a:lumMod val="60000"/>
                    <a:lumOff val="40000"/>
                  </a:schemeClr>
                </a:solidFill>
              </a:rPr>
              <a:t>agreement </a:t>
            </a:r>
            <a:br>
              <a:rPr lang="en-US" sz="1600" i="1" dirty="0" smtClean="0">
                <a:solidFill>
                  <a:schemeClr val="tx1">
                    <a:lumMod val="60000"/>
                    <a:lumOff val="40000"/>
                  </a:schemeClr>
                </a:solidFill>
              </a:rPr>
            </a:br>
            <a:r>
              <a:rPr lang="en-US" sz="1600" i="1" dirty="0" smtClean="0">
                <a:solidFill>
                  <a:schemeClr val="tx1">
                    <a:lumMod val="60000"/>
                    <a:lumOff val="40000"/>
                  </a:schemeClr>
                </a:solidFill>
              </a:rPr>
              <a:t>(</a:t>
            </a:r>
            <a:r>
              <a:rPr lang="en-US" sz="1600" i="1" dirty="0">
                <a:solidFill>
                  <a:schemeClr val="tx1">
                    <a:lumMod val="60000"/>
                    <a:lumOff val="40000"/>
                  </a:schemeClr>
                </a:solidFill>
              </a:rPr>
              <a:t>to date</a:t>
            </a:r>
            <a:r>
              <a:rPr lang="en-US" sz="1600" i="1" dirty="0" smtClean="0">
                <a:solidFill>
                  <a:schemeClr val="tx1">
                    <a:lumMod val="60000"/>
                    <a:lumOff val="40000"/>
                  </a:schemeClr>
                </a:solidFill>
              </a:rPr>
              <a:t>)</a:t>
            </a:r>
            <a:endParaRPr lang="en-US" sz="1600" i="1" dirty="0">
              <a:solidFill>
                <a:schemeClr val="tx1">
                  <a:lumMod val="60000"/>
                  <a:lumOff val="40000"/>
                </a:schemeClr>
              </a:solidFill>
            </a:endParaRPr>
          </a:p>
          <a:p>
            <a:pPr lvl="3"/>
            <a:r>
              <a:rPr lang="en-US" sz="1600" i="1" dirty="0">
                <a:solidFill>
                  <a:schemeClr val="tx1">
                    <a:lumMod val="60000"/>
                    <a:lumOff val="40000"/>
                  </a:schemeClr>
                </a:solidFill>
              </a:rPr>
              <a:t>VITO </a:t>
            </a:r>
            <a:r>
              <a:rPr lang="en-US" sz="1600" i="1" dirty="0" smtClean="0">
                <a:solidFill>
                  <a:schemeClr val="tx1">
                    <a:lumMod val="60000"/>
                    <a:lumOff val="40000"/>
                  </a:schemeClr>
                </a:solidFill>
              </a:rPr>
              <a:t>being </a:t>
            </a:r>
            <a:r>
              <a:rPr lang="en-US" sz="1600" i="1" dirty="0" smtClean="0">
                <a:solidFill>
                  <a:schemeClr val="tx1">
                    <a:lumMod val="60000"/>
                    <a:lumOff val="40000"/>
                  </a:schemeClr>
                </a:solidFill>
              </a:rPr>
              <a:t>processed</a:t>
            </a:r>
            <a:endParaRPr lang="en-US" sz="1600" i="1" dirty="0">
              <a:solidFill>
                <a:schemeClr val="tx1">
                  <a:lumMod val="60000"/>
                  <a:lumOff val="40000"/>
                </a:schemeClr>
              </a:solidFill>
            </a:endParaRPr>
          </a:p>
          <a:p>
            <a:pPr lvl="3"/>
            <a:r>
              <a:rPr lang="en-US" sz="1600" i="1" dirty="0">
                <a:solidFill>
                  <a:schemeClr val="tx1">
                    <a:lumMod val="60000"/>
                    <a:lumOff val="40000"/>
                  </a:schemeClr>
                </a:solidFill>
              </a:rPr>
              <a:t>No news from </a:t>
            </a:r>
            <a:r>
              <a:rPr lang="en-US" sz="1600" i="1" dirty="0" smtClean="0">
                <a:solidFill>
                  <a:schemeClr val="tx1">
                    <a:lumMod val="60000"/>
                    <a:lumOff val="40000"/>
                  </a:schemeClr>
                </a:solidFill>
              </a:rPr>
              <a:t>IMD</a:t>
            </a:r>
            <a:endParaRPr lang="en-US" sz="1600" i="1" dirty="0" smtClean="0">
              <a:solidFill>
                <a:schemeClr val="tx1">
                  <a:lumMod val="60000"/>
                  <a:lumOff val="40000"/>
                </a:schemeClr>
              </a:solidFill>
            </a:endParaRPr>
          </a:p>
          <a:p>
            <a:pPr lvl="3"/>
            <a:r>
              <a:rPr lang="en-US" sz="1600" i="1" dirty="0" smtClean="0">
                <a:solidFill>
                  <a:schemeClr val="tx1">
                    <a:lumMod val="60000"/>
                    <a:lumOff val="40000"/>
                  </a:schemeClr>
                </a:solidFill>
              </a:rPr>
              <a:t>Draft </a:t>
            </a:r>
            <a:r>
              <a:rPr lang="en-US" sz="1600" i="1" dirty="0">
                <a:solidFill>
                  <a:schemeClr val="tx1">
                    <a:lumMod val="60000"/>
                    <a:lumOff val="40000"/>
                  </a:schemeClr>
                </a:solidFill>
              </a:rPr>
              <a:t>license sent to ASI </a:t>
            </a:r>
            <a:r>
              <a:rPr lang="en-US" sz="1600" i="1" dirty="0" smtClean="0">
                <a:solidFill>
                  <a:schemeClr val="tx1">
                    <a:lumMod val="60000"/>
                    <a:lumOff val="40000"/>
                  </a:schemeClr>
                </a:solidFill>
              </a:rPr>
              <a:t/>
            </a:r>
            <a:br>
              <a:rPr lang="en-US" sz="1600" i="1" dirty="0" smtClean="0">
                <a:solidFill>
                  <a:schemeClr val="tx1">
                    <a:lumMod val="60000"/>
                    <a:lumOff val="40000"/>
                  </a:schemeClr>
                </a:solidFill>
              </a:rPr>
            </a:br>
            <a:r>
              <a:rPr lang="en-US" sz="1600" i="1" dirty="0" smtClean="0">
                <a:solidFill>
                  <a:schemeClr val="tx1">
                    <a:lumMod val="60000"/>
                    <a:lumOff val="40000"/>
                  </a:schemeClr>
                </a:solidFill>
              </a:rPr>
              <a:t>(</a:t>
            </a:r>
            <a:r>
              <a:rPr lang="en-US" sz="1600" i="1" dirty="0">
                <a:solidFill>
                  <a:schemeClr val="tx1">
                    <a:lumMod val="60000"/>
                    <a:lumOff val="40000"/>
                  </a:schemeClr>
                </a:solidFill>
              </a:rPr>
              <a:t>PRISMA mission due to launch early March</a:t>
            </a:r>
            <a:r>
              <a:rPr lang="en-US" sz="1600" i="1" dirty="0" smtClean="0">
                <a:solidFill>
                  <a:schemeClr val="tx1">
                    <a:lumMod val="60000"/>
                    <a:lumOff val="40000"/>
                  </a:schemeClr>
                </a:solidFill>
              </a:rPr>
              <a:t>)</a:t>
            </a:r>
          </a:p>
          <a:p>
            <a:pPr lvl="2"/>
            <a:r>
              <a:rPr lang="en-US" sz="1600" i="1" dirty="0" smtClean="0">
                <a:solidFill>
                  <a:schemeClr val="tx1">
                    <a:lumMod val="60000"/>
                    <a:lumOff val="40000"/>
                  </a:schemeClr>
                </a:solidFill>
                <a:sym typeface="Wingdings" panose="05000000000000000000" pitchFamily="2" charset="2"/>
              </a:rPr>
              <a:t>External study </a:t>
            </a:r>
            <a:r>
              <a:rPr lang="en-US" sz="1600" i="1" dirty="0">
                <a:solidFill>
                  <a:schemeClr val="tx1">
                    <a:lumMod val="60000"/>
                    <a:lumOff val="40000"/>
                  </a:schemeClr>
                </a:solidFill>
                <a:sym typeface="Wingdings" panose="05000000000000000000" pitchFamily="2" charset="2"/>
              </a:rPr>
              <a:t>on developing a Moon Reflectance </a:t>
            </a:r>
            <a:r>
              <a:rPr lang="en-US" sz="1600" i="1" dirty="0" smtClean="0">
                <a:solidFill>
                  <a:schemeClr val="tx1">
                    <a:lumMod val="60000"/>
                    <a:lumOff val="40000"/>
                  </a:schemeClr>
                </a:solidFill>
                <a:sym typeface="Wingdings" panose="05000000000000000000" pitchFamily="2" charset="2"/>
              </a:rPr>
              <a:t>model</a:t>
            </a:r>
          </a:p>
          <a:p>
            <a:pPr lvl="2"/>
            <a:r>
              <a:rPr lang="en-US" sz="1600" i="1" dirty="0">
                <a:solidFill>
                  <a:schemeClr val="tx1">
                    <a:lumMod val="60000"/>
                    <a:lumOff val="40000"/>
                  </a:schemeClr>
                </a:solidFill>
                <a:sym typeface="Wingdings" pitchFamily="2" charset="2"/>
              </a:rPr>
              <a:t>S3B OLCI lunar data preparation and calibration (</a:t>
            </a:r>
            <a:r>
              <a:rPr lang="en-US" sz="1600" i="1" dirty="0">
                <a:solidFill>
                  <a:srgbClr val="FF0000"/>
                </a:solidFill>
                <a:sym typeface="Wingdings" pitchFamily="2" charset="2"/>
              </a:rPr>
              <a:t>#4b</a:t>
            </a:r>
            <a:r>
              <a:rPr lang="en-US" sz="1600" i="1" dirty="0" smtClean="0">
                <a:solidFill>
                  <a:schemeClr val="tx1"/>
                </a:solidFill>
                <a:sym typeface="Wingdings" pitchFamily="2" charset="2"/>
              </a:rPr>
              <a:t>)</a:t>
            </a:r>
            <a:endParaRPr lang="en-US" sz="1600" i="1" dirty="0">
              <a:solidFill>
                <a:schemeClr val="tx1">
                  <a:lumMod val="60000"/>
                  <a:lumOff val="40000"/>
                </a:schemeClr>
              </a:solidFill>
              <a:sym typeface="Wingdings" panose="05000000000000000000" pitchFamily="2" charset="2"/>
            </a:endParaRPr>
          </a:p>
          <a:p>
            <a:pPr lvl="1"/>
            <a:r>
              <a:rPr lang="en-GB" sz="1600" i="1" dirty="0">
                <a:solidFill>
                  <a:srgbClr val="FF0000"/>
                </a:solidFill>
              </a:rPr>
              <a:t>DCCs: </a:t>
            </a:r>
            <a:endParaRPr lang="en-GB" sz="1600" i="1" dirty="0" smtClean="0">
              <a:solidFill>
                <a:srgbClr val="FF0000"/>
              </a:solidFill>
            </a:endParaRPr>
          </a:p>
          <a:p>
            <a:pPr lvl="2"/>
            <a:r>
              <a:rPr lang="en-GB" sz="1600" i="1" dirty="0" smtClean="0">
                <a:solidFill>
                  <a:schemeClr val="tx1">
                    <a:lumMod val="60000"/>
                    <a:lumOff val="40000"/>
                  </a:schemeClr>
                </a:solidFill>
              </a:rPr>
              <a:t>Demo </a:t>
            </a:r>
            <a:r>
              <a:rPr lang="en-GB" sz="1600" i="1" dirty="0">
                <a:solidFill>
                  <a:schemeClr val="tx1">
                    <a:lumMod val="60000"/>
                    <a:lumOff val="40000"/>
                  </a:schemeClr>
                </a:solidFill>
              </a:rPr>
              <a:t>products for </a:t>
            </a:r>
            <a:r>
              <a:rPr lang="en-GB" sz="1600" i="1" dirty="0">
                <a:solidFill>
                  <a:schemeClr val="tx1">
                    <a:lumMod val="60000"/>
                    <a:lumOff val="40000"/>
                  </a:schemeClr>
                </a:solidFill>
              </a:rPr>
              <a:t>Meteosat-8 (41.5° E) </a:t>
            </a:r>
            <a:r>
              <a:rPr lang="en-GB" sz="1600" i="1" dirty="0" smtClean="0">
                <a:solidFill>
                  <a:schemeClr val="tx1">
                    <a:lumMod val="60000"/>
                    <a:lumOff val="40000"/>
                  </a:schemeClr>
                </a:solidFill>
              </a:rPr>
              <a:t>&amp; Meteosat-11 </a:t>
            </a:r>
            <a:r>
              <a:rPr lang="en-GB" sz="1600" i="1" dirty="0">
                <a:solidFill>
                  <a:schemeClr val="tx1">
                    <a:lumMod val="60000"/>
                    <a:lumOff val="40000"/>
                  </a:schemeClr>
                </a:solidFill>
              </a:rPr>
              <a:t>(0</a:t>
            </a:r>
            <a:r>
              <a:rPr lang="en-GB" sz="1600" i="1" dirty="0" smtClean="0">
                <a:solidFill>
                  <a:schemeClr val="tx1">
                    <a:lumMod val="60000"/>
                    <a:lumOff val="40000"/>
                  </a:schemeClr>
                </a:solidFill>
              </a:rPr>
              <a:t>°)</a:t>
            </a:r>
            <a:endParaRPr lang="en-GB" sz="1600" i="1" dirty="0">
              <a:solidFill>
                <a:schemeClr val="tx1">
                  <a:lumMod val="60000"/>
                  <a:lumOff val="40000"/>
                </a:schemeClr>
              </a:solidFill>
            </a:endParaRPr>
          </a:p>
          <a:p>
            <a:pPr lvl="1"/>
            <a:r>
              <a:rPr lang="en-US" sz="1600" i="1" dirty="0" smtClean="0">
                <a:solidFill>
                  <a:srgbClr val="FF0000"/>
                </a:solidFill>
                <a:sym typeface="Wingdings" pitchFamily="2" charset="2"/>
              </a:rPr>
              <a:t>Rayleigh </a:t>
            </a:r>
            <a:r>
              <a:rPr lang="en-US" sz="1600" i="1" dirty="0" smtClean="0">
                <a:solidFill>
                  <a:srgbClr val="FF0000"/>
                </a:solidFill>
                <a:sym typeface="Wingdings" pitchFamily="2" charset="2"/>
              </a:rPr>
              <a:t>scattering: </a:t>
            </a:r>
            <a:endParaRPr lang="en-US" sz="1600" i="1" dirty="0" smtClean="0">
              <a:solidFill>
                <a:srgbClr val="FF0000"/>
              </a:solidFill>
              <a:sym typeface="Wingdings" pitchFamily="2" charset="2"/>
            </a:endParaRPr>
          </a:p>
          <a:p>
            <a:pPr lvl="2"/>
            <a:r>
              <a:rPr lang="en-GB" sz="1600" i="1" dirty="0" smtClean="0">
                <a:solidFill>
                  <a:schemeClr val="tx1">
                    <a:lumMod val="60000"/>
                    <a:lumOff val="40000"/>
                  </a:schemeClr>
                </a:solidFill>
              </a:rPr>
              <a:t>algorithm </a:t>
            </a:r>
            <a:r>
              <a:rPr lang="en-GB" sz="1600" i="1" dirty="0" smtClean="0">
                <a:solidFill>
                  <a:schemeClr val="tx1">
                    <a:lumMod val="60000"/>
                    <a:lumOff val="40000"/>
                  </a:schemeClr>
                </a:solidFill>
              </a:rPr>
              <a:t>definition</a:t>
            </a:r>
            <a:r>
              <a:rPr lang="en-US" sz="1600" i="1" dirty="0" smtClean="0">
                <a:solidFill>
                  <a:schemeClr val="tx1"/>
                </a:solidFill>
                <a:sym typeface="Wingdings" pitchFamily="2" charset="2"/>
              </a:rPr>
              <a:t> </a:t>
            </a:r>
            <a:r>
              <a:rPr lang="en-US" sz="1600" i="1" dirty="0">
                <a:solidFill>
                  <a:schemeClr val="tx1">
                    <a:lumMod val="60000"/>
                    <a:lumOff val="40000"/>
                  </a:schemeClr>
                </a:solidFill>
                <a:sym typeface="Wingdings" pitchFamily="2" charset="2"/>
              </a:rPr>
              <a:t>for GEO &amp; LEO imagers </a:t>
            </a:r>
            <a:r>
              <a:rPr lang="en-US" sz="1600" i="1" dirty="0" smtClean="0">
                <a:solidFill>
                  <a:schemeClr val="tx1"/>
                </a:solidFill>
                <a:sym typeface="Wingdings" pitchFamily="2" charset="2"/>
              </a:rPr>
              <a:t>(</a:t>
            </a:r>
            <a:r>
              <a:rPr lang="en-US" sz="1600" i="1" dirty="0" smtClean="0">
                <a:solidFill>
                  <a:srgbClr val="FF0000"/>
                </a:solidFill>
                <a:sym typeface="Wingdings" pitchFamily="2" charset="2"/>
              </a:rPr>
              <a:t>#4v</a:t>
            </a:r>
            <a:r>
              <a:rPr lang="en-US" sz="1600" i="1" dirty="0" smtClean="0">
                <a:solidFill>
                  <a:schemeClr val="tx1"/>
                </a:solidFill>
                <a:sym typeface="Wingdings" pitchFamily="2" charset="2"/>
              </a:rPr>
              <a:t>)</a:t>
            </a:r>
            <a:endParaRPr lang="en-US" sz="1600" i="1" dirty="0">
              <a:solidFill>
                <a:schemeClr val="tx1"/>
              </a:solidFill>
              <a:sym typeface="Wingdings" pitchFamily="2" charset="2"/>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9944" r="59925"/>
          <a:stretch/>
        </p:blipFill>
        <p:spPr>
          <a:xfrm>
            <a:off x="6993293" y="1080085"/>
            <a:ext cx="2748323" cy="5490242"/>
          </a:xfrm>
          <a:prstGeom prst="rect">
            <a:avLst/>
          </a:prstGeom>
        </p:spPr>
      </p:pic>
      <p:sp>
        <p:nvSpPr>
          <p:cNvPr id="6" name="TextBox 5"/>
          <p:cNvSpPr txBox="1"/>
          <p:nvPr/>
        </p:nvSpPr>
        <p:spPr>
          <a:xfrm>
            <a:off x="7024029" y="6203321"/>
            <a:ext cx="2687982" cy="276999"/>
          </a:xfrm>
          <a:prstGeom prst="rect">
            <a:avLst/>
          </a:prstGeom>
          <a:solidFill>
            <a:srgbClr val="FFFF00"/>
          </a:solidFill>
        </p:spPr>
        <p:txBody>
          <a:bodyPr wrap="square" rtlCol="0">
            <a:spAutoFit/>
          </a:bodyPr>
          <a:lstStyle/>
          <a:p>
            <a:r>
              <a:rPr lang="en-GB" sz="1200" dirty="0" smtClean="0">
                <a:solidFill>
                  <a:srgbClr val="FF0000"/>
                </a:solidFill>
              </a:rPr>
              <a:t>Extract from </a:t>
            </a:r>
            <a:r>
              <a:rPr lang="en-GB" sz="1200" dirty="0" smtClean="0">
                <a:solidFill>
                  <a:srgbClr val="FF0000"/>
                </a:solidFill>
              </a:rPr>
              <a:t>OLCI Moon image</a:t>
            </a:r>
            <a:endParaRPr lang="en-GB" sz="1200" dirty="0">
              <a:solidFill>
                <a:srgbClr val="FF0000"/>
              </a:solidFill>
            </a:endParaRPr>
          </a:p>
        </p:txBody>
      </p:sp>
    </p:spTree>
    <p:extLst>
      <p:ext uri="{BB962C8B-B14F-4D97-AF65-F5344CB8AC3E}">
        <p14:creationId xmlns:p14="http://schemas.microsoft.com/office/powerpoint/2010/main" val="54135231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928" y="145270"/>
            <a:ext cx="5673013" cy="589546"/>
          </a:xfrm>
        </p:spPr>
        <p:txBody>
          <a:bodyPr/>
          <a:lstStyle/>
          <a:p>
            <a:pPr lvl="0"/>
            <a:r>
              <a:rPr lang="en-GB" sz="2400" dirty="0"/>
              <a:t>Support to GRWG </a:t>
            </a:r>
            <a:r>
              <a:rPr lang="en-GB" sz="2400" dirty="0" smtClean="0"/>
              <a:t>Activities – IR</a:t>
            </a:r>
            <a:endParaRPr lang="en-GB" sz="2400" dirty="0"/>
          </a:p>
        </p:txBody>
      </p:sp>
      <p:sp>
        <p:nvSpPr>
          <p:cNvPr id="3" name="Content Placeholder 2"/>
          <p:cNvSpPr>
            <a:spLocks noGrp="1"/>
          </p:cNvSpPr>
          <p:nvPr>
            <p:ph idx="1"/>
          </p:nvPr>
        </p:nvSpPr>
        <p:spPr>
          <a:xfrm>
            <a:off x="136061" y="978692"/>
            <a:ext cx="6730222" cy="6112443"/>
          </a:xfrm>
        </p:spPr>
        <p:txBody>
          <a:bodyPr wrap="square">
            <a:spAutoFit/>
          </a:bodyPr>
          <a:lstStyle/>
          <a:p>
            <a:r>
              <a:rPr lang="en-US" sz="2000" i="1" dirty="0" smtClean="0"/>
              <a:t>GSICS IR:</a:t>
            </a:r>
          </a:p>
          <a:p>
            <a:pPr lvl="1"/>
            <a:r>
              <a:rPr lang="en-US" sz="1600" i="1" dirty="0" smtClean="0">
                <a:solidFill>
                  <a:srgbClr val="FF0000"/>
                </a:solidFill>
              </a:rPr>
              <a:t>GEO-LEO </a:t>
            </a:r>
            <a:r>
              <a:rPr lang="en-US" sz="1600" i="1" dirty="0">
                <a:solidFill>
                  <a:srgbClr val="FF0000"/>
                </a:solidFill>
              </a:rPr>
              <a:t>IR:</a:t>
            </a:r>
          </a:p>
          <a:p>
            <a:pPr lvl="2"/>
            <a:r>
              <a:rPr lang="en-US" sz="1600" i="1" dirty="0">
                <a:solidFill>
                  <a:schemeClr val="tx1">
                    <a:lumMod val="60000"/>
                    <a:lumOff val="40000"/>
                  </a:schemeClr>
                </a:solidFill>
              </a:rPr>
              <a:t>Tested impact of GSICS Corrections on </a:t>
            </a:r>
            <a:r>
              <a:rPr lang="en-US" sz="1600" i="1" dirty="0" smtClean="0">
                <a:solidFill>
                  <a:schemeClr val="tx1">
                    <a:lumMod val="60000"/>
                    <a:lumOff val="40000"/>
                  </a:schemeClr>
                </a:solidFill>
              </a:rPr>
              <a:t>Level 2 Products</a:t>
            </a:r>
          </a:p>
          <a:p>
            <a:pPr lvl="3"/>
            <a:r>
              <a:rPr lang="en-US" sz="1600" dirty="0" smtClean="0"/>
              <a:t>Reported at EUMETSAT Conference 2018 (</a:t>
            </a:r>
            <a:r>
              <a:rPr lang="en-US" sz="1600" dirty="0" smtClean="0">
                <a:hlinkClick r:id="rId2"/>
              </a:rPr>
              <a:t>PPT</a:t>
            </a:r>
            <a:r>
              <a:rPr lang="en-US" sz="1600" dirty="0" smtClean="0"/>
              <a:t>):</a:t>
            </a:r>
          </a:p>
          <a:p>
            <a:pPr lvl="3"/>
            <a:r>
              <a:rPr lang="en-US" sz="1600" dirty="0" smtClean="0"/>
              <a:t>Small impact – but reduced inter-</a:t>
            </a:r>
            <a:r>
              <a:rPr lang="en-US" sz="1600" dirty="0"/>
              <a:t> </a:t>
            </a:r>
            <a:r>
              <a:rPr lang="en-US" sz="1600" dirty="0" smtClean="0"/>
              <a:t>Meteosat differences</a:t>
            </a:r>
            <a:endParaRPr lang="en-US" sz="1600" dirty="0"/>
          </a:p>
          <a:p>
            <a:pPr lvl="2"/>
            <a:r>
              <a:rPr lang="en-US" sz="1600" i="1" dirty="0">
                <a:solidFill>
                  <a:schemeClr val="tx1">
                    <a:lumMod val="60000"/>
                    <a:lumOff val="40000"/>
                  </a:schemeClr>
                </a:solidFill>
              </a:rPr>
              <a:t>Generated test datasets for IOGEO GEO-ring </a:t>
            </a:r>
            <a:r>
              <a:rPr lang="en-US" sz="1600" dirty="0"/>
              <a:t>(</a:t>
            </a:r>
            <a:r>
              <a:rPr lang="en-US" sz="1600" dirty="0">
                <a:solidFill>
                  <a:srgbClr val="FF0000"/>
                </a:solidFill>
              </a:rPr>
              <a:t>#3j</a:t>
            </a:r>
            <a:r>
              <a:rPr lang="en-US" sz="1600" dirty="0"/>
              <a:t>)</a:t>
            </a:r>
          </a:p>
          <a:p>
            <a:pPr lvl="2"/>
            <a:r>
              <a:rPr lang="en-US" sz="1600" i="1" dirty="0" smtClean="0">
                <a:solidFill>
                  <a:schemeClr val="tx1">
                    <a:lumMod val="60000"/>
                    <a:lumOff val="40000"/>
                  </a:schemeClr>
                </a:solidFill>
              </a:rPr>
              <a:t>Update </a:t>
            </a:r>
            <a:r>
              <a:rPr lang="en-US" sz="1600" i="1" dirty="0">
                <a:solidFill>
                  <a:schemeClr val="tx1">
                    <a:lumMod val="60000"/>
                    <a:lumOff val="40000"/>
                  </a:schemeClr>
                </a:solidFill>
              </a:rPr>
              <a:t>on IASI-C Cal/Val </a:t>
            </a:r>
            <a:r>
              <a:rPr lang="en-US" sz="1600" i="1" dirty="0" smtClean="0">
                <a:solidFill>
                  <a:schemeClr val="tx1">
                    <a:lumMod val="60000"/>
                    <a:lumOff val="40000"/>
                  </a:schemeClr>
                </a:solidFill>
              </a:rPr>
              <a:t>activities </a:t>
            </a:r>
            <a:r>
              <a:rPr lang="en-US" sz="1600" i="1" dirty="0">
                <a:solidFill>
                  <a:schemeClr val="tx1"/>
                </a:solidFill>
                <a:sym typeface="Wingdings" pitchFamily="2" charset="2"/>
              </a:rPr>
              <a:t>(</a:t>
            </a:r>
            <a:r>
              <a:rPr lang="en-US" sz="1600" i="1" dirty="0">
                <a:solidFill>
                  <a:srgbClr val="FF0000"/>
                </a:solidFill>
                <a:sym typeface="Wingdings" pitchFamily="2" charset="2"/>
              </a:rPr>
              <a:t>#</a:t>
            </a:r>
            <a:r>
              <a:rPr lang="en-US" sz="1600" i="1" dirty="0" smtClean="0">
                <a:solidFill>
                  <a:srgbClr val="FF0000"/>
                </a:solidFill>
                <a:sym typeface="Wingdings" pitchFamily="2" charset="2"/>
              </a:rPr>
              <a:t>7d</a:t>
            </a:r>
            <a:r>
              <a:rPr lang="en-US" sz="1600" i="1" dirty="0" smtClean="0">
                <a:solidFill>
                  <a:schemeClr val="tx1"/>
                </a:solidFill>
                <a:sym typeface="Wingdings" pitchFamily="2" charset="2"/>
              </a:rPr>
              <a:t>)</a:t>
            </a:r>
            <a:r>
              <a:rPr lang="en-US" sz="1600" i="1" dirty="0" smtClean="0">
                <a:solidFill>
                  <a:schemeClr val="tx1">
                    <a:lumMod val="60000"/>
                    <a:lumOff val="40000"/>
                  </a:schemeClr>
                </a:solidFill>
              </a:rPr>
              <a:t> </a:t>
            </a:r>
            <a:endParaRPr lang="en-US" sz="1600" i="1" dirty="0">
              <a:solidFill>
                <a:schemeClr val="tx1">
                  <a:lumMod val="60000"/>
                  <a:lumOff val="40000"/>
                </a:schemeClr>
              </a:solidFill>
            </a:endParaRPr>
          </a:p>
          <a:p>
            <a:pPr lvl="2"/>
            <a:r>
              <a:rPr lang="en-US" sz="1600" i="1" dirty="0" smtClean="0">
                <a:solidFill>
                  <a:schemeClr val="tx1">
                    <a:lumMod val="60000"/>
                    <a:lumOff val="40000"/>
                  </a:schemeClr>
                </a:solidFill>
              </a:rPr>
              <a:t>Implementation of IASI-C as additional reference in 2019</a:t>
            </a:r>
          </a:p>
          <a:p>
            <a:pPr lvl="3"/>
            <a:r>
              <a:rPr lang="en-US" sz="1600" i="1" dirty="0">
                <a:solidFill>
                  <a:schemeClr val="tx1"/>
                </a:solidFill>
                <a:sym typeface="Wingdings" pitchFamily="2" charset="2"/>
              </a:rPr>
              <a:t>GEO-LEO IR Product Progress (</a:t>
            </a:r>
            <a:r>
              <a:rPr lang="en-US" sz="1600" i="1" dirty="0">
                <a:solidFill>
                  <a:srgbClr val="FF0000"/>
                </a:solidFill>
                <a:sym typeface="Wingdings" pitchFamily="2" charset="2"/>
              </a:rPr>
              <a:t>#7a</a:t>
            </a:r>
            <a:r>
              <a:rPr lang="en-US" sz="1600" i="1" dirty="0" smtClean="0">
                <a:solidFill>
                  <a:schemeClr val="tx1"/>
                </a:solidFill>
                <a:sym typeface="Wingdings" pitchFamily="2" charset="2"/>
              </a:rPr>
              <a:t>)</a:t>
            </a:r>
            <a:r>
              <a:rPr lang="en-US" sz="1600" i="1" dirty="0" smtClean="0">
                <a:solidFill>
                  <a:schemeClr val="tx1">
                    <a:lumMod val="60000"/>
                    <a:lumOff val="40000"/>
                  </a:schemeClr>
                </a:solidFill>
              </a:rPr>
              <a:t> </a:t>
            </a:r>
          </a:p>
          <a:p>
            <a:pPr lvl="3"/>
            <a:endParaRPr lang="en-US" sz="1200" i="1" dirty="0" smtClean="0">
              <a:solidFill>
                <a:schemeClr val="tx1">
                  <a:lumMod val="60000"/>
                  <a:lumOff val="40000"/>
                </a:schemeClr>
              </a:solidFill>
            </a:endParaRPr>
          </a:p>
          <a:p>
            <a:pPr lvl="1"/>
            <a:r>
              <a:rPr lang="en-US" sz="1600" i="1" dirty="0">
                <a:solidFill>
                  <a:srgbClr val="FF0000"/>
                </a:solidFill>
              </a:rPr>
              <a:t>LEO-LEO IR:</a:t>
            </a:r>
          </a:p>
          <a:p>
            <a:pPr lvl="2"/>
            <a:r>
              <a:rPr lang="en-US" sz="1600" i="1" dirty="0">
                <a:solidFill>
                  <a:schemeClr val="tx1">
                    <a:lumMod val="60000"/>
                    <a:lumOff val="40000"/>
                  </a:schemeClr>
                </a:solidFill>
              </a:rPr>
              <a:t>New implementation of SLSTR-IASI </a:t>
            </a:r>
            <a:r>
              <a:rPr lang="en-US" sz="1600" i="1" dirty="0" smtClean="0">
                <a:solidFill>
                  <a:schemeClr val="tx1">
                    <a:lumMod val="60000"/>
                    <a:lumOff val="40000"/>
                  </a:schemeClr>
                </a:solidFill>
              </a:rPr>
              <a:t>comparisons</a:t>
            </a:r>
            <a:r>
              <a:rPr lang="en-US" sz="1600" i="1" dirty="0">
                <a:solidFill>
                  <a:schemeClr val="tx1"/>
                </a:solidFill>
                <a:sym typeface="Wingdings" pitchFamily="2" charset="2"/>
              </a:rPr>
              <a:t> (</a:t>
            </a:r>
            <a:r>
              <a:rPr lang="en-US" sz="1600" i="1" dirty="0">
                <a:solidFill>
                  <a:srgbClr val="FF0000"/>
                </a:solidFill>
                <a:sym typeface="Wingdings" pitchFamily="2" charset="2"/>
              </a:rPr>
              <a:t>#7o</a:t>
            </a:r>
            <a:r>
              <a:rPr lang="en-US" sz="1600" i="1" dirty="0">
                <a:solidFill>
                  <a:schemeClr val="tx1"/>
                </a:solidFill>
                <a:sym typeface="Wingdings" pitchFamily="2" charset="2"/>
              </a:rPr>
              <a:t>)</a:t>
            </a:r>
            <a:endParaRPr lang="en-US" sz="1600" i="1" dirty="0" smtClean="0">
              <a:solidFill>
                <a:schemeClr val="tx1">
                  <a:lumMod val="60000"/>
                  <a:lumOff val="40000"/>
                </a:schemeClr>
              </a:solidFill>
            </a:endParaRPr>
          </a:p>
          <a:p>
            <a:pPr lvl="3"/>
            <a:r>
              <a:rPr lang="en-US" sz="1600" dirty="0"/>
              <a:t>as part of MICMICS</a:t>
            </a:r>
            <a:r>
              <a:rPr lang="en-US" sz="1600" dirty="0">
                <a:sym typeface="Wingdings" pitchFamily="2" charset="2"/>
              </a:rPr>
              <a:t> </a:t>
            </a:r>
            <a:r>
              <a:rPr lang="en-US" sz="1600" dirty="0" smtClean="0">
                <a:solidFill>
                  <a:schemeClr val="tx1"/>
                </a:solidFill>
                <a:sym typeface="Wingdings" pitchFamily="2" charset="2"/>
              </a:rPr>
              <a:t>(</a:t>
            </a:r>
            <a:r>
              <a:rPr lang="en-US" sz="1600" i="1" dirty="0" smtClean="0">
                <a:solidFill>
                  <a:srgbClr val="FF0000"/>
                </a:solidFill>
                <a:sym typeface="Wingdings" pitchFamily="2" charset="2"/>
              </a:rPr>
              <a:t>#10g</a:t>
            </a:r>
            <a:r>
              <a:rPr lang="en-US" sz="1600" dirty="0" smtClean="0">
                <a:solidFill>
                  <a:schemeClr val="tx1"/>
                </a:solidFill>
                <a:sym typeface="Wingdings" pitchFamily="2" charset="2"/>
              </a:rPr>
              <a:t>)</a:t>
            </a:r>
            <a:endParaRPr lang="en-US" sz="1600" dirty="0">
              <a:solidFill>
                <a:schemeClr val="tx1">
                  <a:lumMod val="60000"/>
                  <a:lumOff val="40000"/>
                </a:schemeClr>
              </a:solidFill>
            </a:endParaRPr>
          </a:p>
          <a:p>
            <a:pPr lvl="2"/>
            <a:r>
              <a:rPr lang="en-US" sz="1600" i="1" dirty="0">
                <a:solidFill>
                  <a:schemeClr val="tx1">
                    <a:lumMod val="60000"/>
                    <a:lumOff val="40000"/>
                  </a:schemeClr>
                </a:solidFill>
              </a:rPr>
              <a:t>Based on GEO-LEO IR </a:t>
            </a:r>
            <a:r>
              <a:rPr lang="en-US" sz="1600" i="1" dirty="0" smtClean="0">
                <a:solidFill>
                  <a:schemeClr val="tx1">
                    <a:lumMod val="60000"/>
                    <a:lumOff val="40000"/>
                  </a:schemeClr>
                </a:solidFill>
              </a:rPr>
              <a:t>algorithm</a:t>
            </a:r>
          </a:p>
          <a:p>
            <a:pPr lvl="3"/>
            <a:r>
              <a:rPr lang="en-US" sz="1600" dirty="0"/>
              <a:t>with refined 2-step collocation method</a:t>
            </a:r>
          </a:p>
          <a:p>
            <a:pPr lvl="2"/>
            <a:endParaRPr lang="en-US" sz="1600" i="1" dirty="0">
              <a:solidFill>
                <a:schemeClr val="tx1">
                  <a:lumMod val="60000"/>
                  <a:lumOff val="40000"/>
                </a:schemeClr>
              </a:solidFill>
            </a:endParaRPr>
          </a:p>
          <a:p>
            <a:pPr lvl="1"/>
            <a:r>
              <a:rPr lang="en-US" sz="1600" i="1" dirty="0" err="1" smtClean="0">
                <a:solidFill>
                  <a:srgbClr val="FF0000"/>
                </a:solidFill>
              </a:rPr>
              <a:t>IRRefUTable</a:t>
            </a:r>
            <a:r>
              <a:rPr lang="en-US" sz="1600" i="1" dirty="0">
                <a:solidFill>
                  <a:srgbClr val="FF0000"/>
                </a:solidFill>
              </a:rPr>
              <a:t>:</a:t>
            </a:r>
          </a:p>
          <a:p>
            <a:pPr lvl="2"/>
            <a:r>
              <a:rPr lang="en-US" sz="1600" i="1" dirty="0" smtClean="0">
                <a:solidFill>
                  <a:schemeClr val="tx1">
                    <a:lumMod val="60000"/>
                    <a:lumOff val="40000"/>
                  </a:schemeClr>
                </a:solidFill>
              </a:rPr>
              <a:t>IR Reference Traceability and Uncertainty Report </a:t>
            </a:r>
            <a:r>
              <a:rPr lang="en-US" sz="1600" i="1" dirty="0">
                <a:solidFill>
                  <a:schemeClr val="tx1"/>
                </a:solidFill>
                <a:sym typeface="Wingdings" pitchFamily="2" charset="2"/>
              </a:rPr>
              <a:t>(</a:t>
            </a:r>
            <a:r>
              <a:rPr lang="en-US" sz="1600" i="1" dirty="0">
                <a:solidFill>
                  <a:srgbClr val="FF0000"/>
                </a:solidFill>
                <a:sym typeface="Wingdings" pitchFamily="2" charset="2"/>
              </a:rPr>
              <a:t>#7e</a:t>
            </a:r>
            <a:r>
              <a:rPr lang="en-US" sz="1600" i="1" dirty="0" smtClean="0">
                <a:solidFill>
                  <a:schemeClr val="tx1"/>
                </a:solidFill>
                <a:sym typeface="Wingdings" pitchFamily="2" charset="2"/>
              </a:rPr>
              <a:t>)</a:t>
            </a:r>
            <a:endParaRPr lang="en-US" sz="1600" i="1" dirty="0">
              <a:solidFill>
                <a:schemeClr val="tx1">
                  <a:lumMod val="60000"/>
                  <a:lumOff val="40000"/>
                </a:schemeClr>
              </a:solidFill>
            </a:endParaRPr>
          </a:p>
          <a:p>
            <a:pPr lvl="2"/>
            <a:endParaRPr lang="en-US" sz="1200" i="1" dirty="0" smtClean="0"/>
          </a:p>
          <a:p>
            <a:pPr lvl="1"/>
            <a:endParaRPr lang="en-US" sz="1600" i="1" dirty="0"/>
          </a:p>
          <a:p>
            <a:pPr lvl="1"/>
            <a:endParaRPr lang="en-GB" sz="1600" i="1" dirty="0">
              <a:solidFill>
                <a:schemeClr val="tx1">
                  <a:lumMod val="60000"/>
                  <a:lumOff val="40000"/>
                </a:schemeClr>
              </a:solidFill>
            </a:endParaRPr>
          </a:p>
        </p:txBody>
      </p:sp>
      <p:sp>
        <p:nvSpPr>
          <p:cNvPr id="4" name="Slide Number Placeholder 3"/>
          <p:cNvSpPr>
            <a:spLocks noGrp="1"/>
          </p:cNvSpPr>
          <p:nvPr>
            <p:ph type="sldNum" sz="quarter" idx="4294967295"/>
          </p:nvPr>
        </p:nvSpPr>
        <p:spPr>
          <a:xfrm>
            <a:off x="7010400" y="6400800"/>
            <a:ext cx="2133600" cy="323850"/>
          </a:xfrm>
          <a:prstGeom prst="rect">
            <a:avLst/>
          </a:prstGeom>
        </p:spPr>
        <p:txBody>
          <a:bodyPr/>
          <a:lstStyle/>
          <a:p>
            <a:pPr>
              <a:defRPr/>
            </a:pPr>
            <a:fld id="{DA28AC38-E0E8-49D7-B2FE-71FD7C42C09E}" type="slidenum">
              <a:rPr lang="en-US" smtClean="0"/>
              <a:pPr>
                <a:defRPr/>
              </a:pPr>
              <a:t>11</a:t>
            </a:fld>
            <a:endParaRPr lang="en-US"/>
          </a:p>
        </p:txBody>
      </p:sp>
      <p:sp>
        <p:nvSpPr>
          <p:cNvPr id="5" name="Rectangle 2"/>
          <p:cNvSpPr>
            <a:spLocks noChangeArrowheads="1"/>
          </p:cNvSpPr>
          <p:nvPr/>
        </p:nvSpPr>
        <p:spPr bwMode="auto">
          <a:xfrm>
            <a:off x="6607980" y="3337627"/>
            <a:ext cx="3250050" cy="769441"/>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Difference of THU WV7.3 from Met8-Met10</a:t>
            </a:r>
          </a:p>
          <a:p>
            <a:pPr lvl="0" algn="ctr" eaLnBrk="0" hangingPunct="0"/>
            <a:r>
              <a:rPr lang="en-GB" altLang="en-US" sz="1100" i="1" dirty="0" smtClean="0">
                <a:solidFill>
                  <a:schemeClr val="tx1"/>
                </a:solidFill>
                <a:latin typeface="Arial" panose="020B0604020202020204" pitchFamily="34" charset="0"/>
                <a:ea typeface="Times New Roman" panose="02020603050405020304" pitchFamily="18" charset="0"/>
              </a:rPr>
              <a:t>20 </a:t>
            </a:r>
            <a:r>
              <a:rPr lang="en-GB" altLang="en-US" sz="1100" i="1" dirty="0">
                <a:solidFill>
                  <a:schemeClr val="tx1"/>
                </a:solidFill>
                <a:latin typeface="Arial" panose="020B0604020202020204" pitchFamily="34" charset="0"/>
                <a:ea typeface="Times New Roman" panose="02020603050405020304" pitchFamily="18" charset="0"/>
              </a:rPr>
              <a:t>Nov 2016 12:45 UTC</a:t>
            </a:r>
            <a:r>
              <a:rPr kumimoji="0" lang="en-GB" altLang="en-US" sz="11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r>
            <a:br>
              <a:rPr kumimoji="0" lang="en-GB" altLang="en-US" sz="11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br>
            <a:r>
              <a:rPr kumimoji="0" lang="en-GB" altLang="en-US" sz="11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before GSICS Correction (above)</a:t>
            </a:r>
          </a:p>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100" i="1" dirty="0" smtClean="0">
                <a:solidFill>
                  <a:schemeClr val="tx1"/>
                </a:solidFill>
                <a:latin typeface="Arial" panose="020B0604020202020204" pitchFamily="34" charset="0"/>
                <a:ea typeface="Times New Roman" panose="02020603050405020304" pitchFamily="18" charset="0"/>
              </a:rPr>
              <a:t>After GSICS Correction (below)</a:t>
            </a: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6413" y="854075"/>
            <a:ext cx="28575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6413" y="4092988"/>
            <a:ext cx="28575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3997" y="860740"/>
            <a:ext cx="2865821" cy="2534400"/>
          </a:xfrm>
          <a:prstGeom prst="rect">
            <a:avLst/>
          </a:prstGeom>
        </p:spPr>
      </p:pic>
      <p:sp>
        <p:nvSpPr>
          <p:cNvPr id="9" name="Rectangle 8"/>
          <p:cNvSpPr/>
          <p:nvPr/>
        </p:nvSpPr>
        <p:spPr bwMode="auto">
          <a:xfrm flipH="1" flipV="1">
            <a:off x="8043482" y="1229988"/>
            <a:ext cx="89013" cy="1788339"/>
          </a:xfrm>
          <a:prstGeom prst="rect">
            <a:avLst/>
          </a:prstGeom>
          <a:noFill/>
          <a:ln w="28575" cap="flat" cmpd="sng" algn="ctr">
            <a:solidFill>
              <a:schemeClr val="tx1"/>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5287" y="4079027"/>
            <a:ext cx="2865821" cy="2534400"/>
          </a:xfrm>
          <a:prstGeom prst="rect">
            <a:avLst/>
          </a:prstGeom>
        </p:spPr>
      </p:pic>
      <p:sp>
        <p:nvSpPr>
          <p:cNvPr id="11" name="Rectangle 10"/>
          <p:cNvSpPr/>
          <p:nvPr/>
        </p:nvSpPr>
        <p:spPr bwMode="auto">
          <a:xfrm flipH="1" flipV="1">
            <a:off x="8043481" y="4465643"/>
            <a:ext cx="89013" cy="1788339"/>
          </a:xfrm>
          <a:prstGeom prst="rect">
            <a:avLst/>
          </a:prstGeom>
          <a:noFill/>
          <a:ln w="28575" cap="flat" cmpd="sng" algn="ctr">
            <a:solidFill>
              <a:schemeClr val="tx1"/>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12" name="Rectangle 2"/>
          <p:cNvSpPr>
            <a:spLocks noChangeArrowheads="1"/>
          </p:cNvSpPr>
          <p:nvPr/>
        </p:nvSpPr>
        <p:spPr bwMode="auto">
          <a:xfrm>
            <a:off x="6607979" y="3343654"/>
            <a:ext cx="3250050" cy="769441"/>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100" b="1"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Difference of THU WV7.3 from Met8-Met10</a:t>
            </a:r>
          </a:p>
          <a:p>
            <a:pPr lvl="0" algn="ctr" eaLnBrk="0" hangingPunct="0"/>
            <a:r>
              <a:rPr lang="en-GB" altLang="en-US" sz="1100" i="1" dirty="0" smtClean="0">
                <a:solidFill>
                  <a:schemeClr val="tx1"/>
                </a:solidFill>
                <a:latin typeface="Arial" panose="020B0604020202020204" pitchFamily="34" charset="0"/>
                <a:ea typeface="Times New Roman" panose="02020603050405020304" pitchFamily="18" charset="0"/>
              </a:rPr>
              <a:t>19-21 </a:t>
            </a:r>
            <a:r>
              <a:rPr lang="en-GB" altLang="en-US" sz="1100" i="1" dirty="0">
                <a:solidFill>
                  <a:schemeClr val="tx1"/>
                </a:solidFill>
                <a:latin typeface="Arial" panose="020B0604020202020204" pitchFamily="34" charset="0"/>
                <a:ea typeface="Times New Roman" panose="02020603050405020304" pitchFamily="18" charset="0"/>
              </a:rPr>
              <a:t>Nov 2016 </a:t>
            </a:r>
            <a:r>
              <a:rPr lang="en-GB" altLang="en-US" sz="1100" i="1" dirty="0" smtClean="0">
                <a:solidFill>
                  <a:schemeClr val="tx1"/>
                </a:solidFill>
                <a:latin typeface="Arial" panose="020B0604020202020204" pitchFamily="34" charset="0"/>
                <a:ea typeface="Times New Roman" panose="02020603050405020304" pitchFamily="18" charset="0"/>
              </a:rPr>
              <a:t>animation </a:t>
            </a:r>
            <a:br>
              <a:rPr lang="en-GB" altLang="en-US" sz="1100" i="1" dirty="0" smtClean="0">
                <a:solidFill>
                  <a:schemeClr val="tx1"/>
                </a:solidFill>
                <a:latin typeface="Arial" panose="020B0604020202020204" pitchFamily="34" charset="0"/>
                <a:ea typeface="Times New Roman" panose="02020603050405020304" pitchFamily="18" charset="0"/>
              </a:rPr>
            </a:br>
            <a:r>
              <a:rPr lang="en-GB" altLang="en-US" sz="1100" i="1" dirty="0">
                <a:solidFill>
                  <a:schemeClr val="tx1"/>
                </a:solidFill>
                <a:latin typeface="Arial" panose="020B0604020202020204" pitchFamily="34" charset="0"/>
                <a:ea typeface="Times New Roman" panose="02020603050405020304" pitchFamily="18" charset="0"/>
              </a:rPr>
              <a:t>before GSICS Correction (above)</a:t>
            </a:r>
          </a:p>
          <a:p>
            <a:pPr lvl="0" algn="ctr" eaLnBrk="0" hangingPunct="0"/>
            <a:r>
              <a:rPr lang="en-GB" altLang="en-US" sz="1100" i="1" dirty="0">
                <a:solidFill>
                  <a:schemeClr val="tx1"/>
                </a:solidFill>
                <a:latin typeface="Arial" panose="020B0604020202020204" pitchFamily="34" charset="0"/>
                <a:ea typeface="Times New Roman" panose="02020603050405020304" pitchFamily="18" charset="0"/>
              </a:rPr>
              <a:t>After GSICS Correction (below</a:t>
            </a:r>
            <a:r>
              <a:rPr lang="en-GB" altLang="en-US" sz="1100" i="1" dirty="0" smtClean="0">
                <a:solidFill>
                  <a:schemeClr val="tx1"/>
                </a:solidFill>
                <a:latin typeface="Arial" panose="020B0604020202020204" pitchFamily="34" charset="0"/>
                <a:ea typeface="Times New Roman" panose="02020603050405020304" pitchFamily="18" charset="0"/>
              </a:rPr>
              <a:t>)</a:t>
            </a:r>
            <a:endParaRPr lang="en-GB" altLang="en-US" sz="1800" b="0" dirty="0">
              <a:solidFill>
                <a:schemeClr val="tx1"/>
              </a:solidFill>
              <a:latin typeface="Arial" panose="020B0604020202020204" pitchFamily="34" charset="0"/>
            </a:endParaRPr>
          </a:p>
        </p:txBody>
      </p:sp>
    </p:spTree>
    <p:extLst>
      <p:ext uri="{BB962C8B-B14F-4D97-AF65-F5344CB8AC3E}">
        <p14:creationId xmlns:p14="http://schemas.microsoft.com/office/powerpoint/2010/main" val="3798020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249" y="145270"/>
            <a:ext cx="6695751" cy="589546"/>
          </a:xfrm>
        </p:spPr>
        <p:txBody>
          <a:bodyPr/>
          <a:lstStyle/>
          <a:p>
            <a:pPr lvl="0"/>
            <a:r>
              <a:rPr lang="en-GB" sz="2400" dirty="0"/>
              <a:t>Support to GRWG </a:t>
            </a:r>
            <a:r>
              <a:rPr lang="en-GB" sz="2400" dirty="0" smtClean="0"/>
              <a:t>Activities – MW &amp; UV</a:t>
            </a:r>
            <a:endParaRPr lang="en-GB" sz="2400" dirty="0"/>
          </a:p>
        </p:txBody>
      </p:sp>
      <p:sp>
        <p:nvSpPr>
          <p:cNvPr id="3" name="Content Placeholder 2"/>
          <p:cNvSpPr>
            <a:spLocks noGrp="1"/>
          </p:cNvSpPr>
          <p:nvPr>
            <p:ph idx="1"/>
          </p:nvPr>
        </p:nvSpPr>
        <p:spPr>
          <a:xfrm>
            <a:off x="670249" y="1133713"/>
            <a:ext cx="8602824" cy="4869025"/>
          </a:xfrm>
        </p:spPr>
        <p:txBody>
          <a:bodyPr>
            <a:spAutoFit/>
          </a:bodyPr>
          <a:lstStyle/>
          <a:p>
            <a:r>
              <a:rPr lang="en-US" sz="2000" i="1" dirty="0" smtClean="0"/>
              <a:t>GSICS MW:</a:t>
            </a:r>
            <a:endParaRPr lang="en-US" sz="2000" i="1" dirty="0"/>
          </a:p>
          <a:p>
            <a:pPr lvl="1"/>
            <a:r>
              <a:rPr lang="en-US" sz="1600" i="1" dirty="0" err="1">
                <a:solidFill>
                  <a:schemeClr val="tx1"/>
                </a:solidFill>
                <a:sym typeface="Wingdings" pitchFamily="2" charset="2"/>
              </a:rPr>
              <a:t>MetOp</a:t>
            </a:r>
            <a:r>
              <a:rPr lang="en-US" sz="1600" i="1" dirty="0">
                <a:solidFill>
                  <a:schemeClr val="tx1"/>
                </a:solidFill>
                <a:sym typeface="Wingdings" pitchFamily="2" charset="2"/>
              </a:rPr>
              <a:t>-C AMSU-A/MHS Status (</a:t>
            </a:r>
            <a:r>
              <a:rPr lang="en-US" sz="1600" i="1" dirty="0">
                <a:solidFill>
                  <a:srgbClr val="FF0000"/>
                </a:solidFill>
                <a:sym typeface="Wingdings" pitchFamily="2" charset="2"/>
              </a:rPr>
              <a:t>#5e</a:t>
            </a:r>
            <a:r>
              <a:rPr lang="en-US" sz="1600" i="1" dirty="0">
                <a:solidFill>
                  <a:schemeClr val="tx1"/>
                </a:solidFill>
                <a:sym typeface="Wingdings" pitchFamily="2" charset="2"/>
              </a:rPr>
              <a:t>)</a:t>
            </a:r>
          </a:p>
          <a:p>
            <a:pPr lvl="1"/>
            <a:r>
              <a:rPr lang="en-US" sz="1600" i="1" dirty="0" smtClean="0">
                <a:solidFill>
                  <a:srgbClr val="FF0000"/>
                </a:solidFill>
                <a:sym typeface="Wingdings" pitchFamily="2" charset="2"/>
              </a:rPr>
              <a:t>Near-Real Time Inter-calibration products for Microwave Imagers (#5t): </a:t>
            </a:r>
          </a:p>
          <a:p>
            <a:pPr lvl="2"/>
            <a:r>
              <a:rPr lang="en-US" sz="1600" i="1" dirty="0" smtClean="0">
                <a:solidFill>
                  <a:schemeClr val="tx1">
                    <a:lumMod val="60000"/>
                    <a:lumOff val="40000"/>
                  </a:schemeClr>
                </a:solidFill>
                <a:sym typeface="Wingdings" pitchFamily="2" charset="2"/>
              </a:rPr>
              <a:t>Member of task team to define requirements </a:t>
            </a:r>
            <a:endParaRPr lang="en-US" sz="1600" i="1" dirty="0">
              <a:solidFill>
                <a:schemeClr val="tx1">
                  <a:lumMod val="60000"/>
                  <a:lumOff val="40000"/>
                </a:schemeClr>
              </a:solidFill>
              <a:sym typeface="Wingdings" panose="05000000000000000000" pitchFamily="2" charset="2"/>
            </a:endParaRPr>
          </a:p>
          <a:p>
            <a:pPr lvl="1"/>
            <a:endParaRPr lang="en-GB" sz="1600" i="1" dirty="0" smtClean="0">
              <a:solidFill>
                <a:schemeClr val="tx1">
                  <a:lumMod val="60000"/>
                  <a:lumOff val="40000"/>
                </a:schemeClr>
              </a:solidFill>
            </a:endParaRPr>
          </a:p>
          <a:p>
            <a:r>
              <a:rPr lang="en-US" sz="2000" i="1" dirty="0"/>
              <a:t>GSICS </a:t>
            </a:r>
            <a:r>
              <a:rPr lang="en-US" sz="2000" i="1" dirty="0" smtClean="0"/>
              <a:t>UV:</a:t>
            </a:r>
          </a:p>
          <a:p>
            <a:pPr lvl="1"/>
            <a:r>
              <a:rPr lang="en-US" sz="1600" i="1" dirty="0">
                <a:solidFill>
                  <a:srgbClr val="FF0000"/>
                </a:solidFill>
              </a:rPr>
              <a:t>As chair of UV </a:t>
            </a:r>
            <a:r>
              <a:rPr lang="en-US" sz="1600" i="1" dirty="0" smtClean="0">
                <a:solidFill>
                  <a:srgbClr val="FF0000"/>
                </a:solidFill>
              </a:rPr>
              <a:t>Sub-Group</a:t>
            </a:r>
            <a:r>
              <a:rPr lang="en-US" sz="1600" i="1" dirty="0" smtClean="0">
                <a:solidFill>
                  <a:srgbClr val="FF0000"/>
                </a:solidFill>
                <a:sym typeface="Wingdings" pitchFamily="2" charset="2"/>
              </a:rPr>
              <a:t>: </a:t>
            </a:r>
            <a:endParaRPr lang="en-US" sz="1600" i="1" dirty="0">
              <a:solidFill>
                <a:srgbClr val="FF0000"/>
              </a:solidFill>
            </a:endParaRPr>
          </a:p>
          <a:p>
            <a:pPr lvl="2"/>
            <a:r>
              <a:rPr lang="en-US" sz="1600" i="1" dirty="0">
                <a:solidFill>
                  <a:schemeClr val="tx1">
                    <a:lumMod val="60000"/>
                    <a:lumOff val="40000"/>
                  </a:schemeClr>
                </a:solidFill>
              </a:rPr>
              <a:t>Current status and future outlook for the UV Sub-group  (</a:t>
            </a:r>
            <a:r>
              <a:rPr lang="en-US" sz="1600" i="1" dirty="0">
                <a:solidFill>
                  <a:srgbClr val="FF0000"/>
                </a:solidFill>
              </a:rPr>
              <a:t>#8d</a:t>
            </a:r>
            <a:r>
              <a:rPr lang="en-US" sz="1600" i="1" dirty="0" smtClean="0">
                <a:solidFill>
                  <a:schemeClr val="tx1">
                    <a:lumMod val="60000"/>
                    <a:lumOff val="40000"/>
                  </a:schemeClr>
                </a:solidFill>
              </a:rPr>
              <a:t>)</a:t>
            </a:r>
          </a:p>
          <a:p>
            <a:pPr lvl="2"/>
            <a:r>
              <a:rPr lang="en-US" sz="1600" i="1" dirty="0">
                <a:solidFill>
                  <a:schemeClr val="tx1">
                    <a:lumMod val="60000"/>
                    <a:lumOff val="40000"/>
                  </a:schemeClr>
                </a:solidFill>
              </a:rPr>
              <a:t>Special Session on "Strategy for incorporating inter-calibration of SWIR </a:t>
            </a:r>
            <a:r>
              <a:rPr lang="en-US" sz="1600" i="1" dirty="0" smtClean="0">
                <a:solidFill>
                  <a:schemeClr val="tx1">
                    <a:lumMod val="60000"/>
                    <a:lumOff val="40000"/>
                  </a:schemeClr>
                </a:solidFill>
              </a:rPr>
              <a:t>spectrometers“ (</a:t>
            </a:r>
            <a:r>
              <a:rPr lang="en-US" sz="1600" i="1" dirty="0" smtClean="0">
                <a:solidFill>
                  <a:srgbClr val="FF0000"/>
                </a:solidFill>
              </a:rPr>
              <a:t>#8i</a:t>
            </a:r>
            <a:r>
              <a:rPr lang="en-US" sz="1600" i="1" dirty="0" smtClean="0">
                <a:solidFill>
                  <a:schemeClr val="tx1">
                    <a:lumMod val="60000"/>
                    <a:lumOff val="40000"/>
                  </a:schemeClr>
                </a:solidFill>
              </a:rPr>
              <a:t>)</a:t>
            </a:r>
          </a:p>
          <a:p>
            <a:pPr lvl="1"/>
            <a:endParaRPr lang="en-US" sz="1200" i="1" dirty="0" smtClean="0">
              <a:solidFill>
                <a:schemeClr val="tx1">
                  <a:lumMod val="60000"/>
                  <a:lumOff val="40000"/>
                </a:schemeClr>
              </a:solidFill>
            </a:endParaRPr>
          </a:p>
          <a:p>
            <a:pPr lvl="1"/>
            <a:endParaRPr lang="en-US" sz="1600" i="1" dirty="0">
              <a:solidFill>
                <a:srgbClr val="FF0000"/>
              </a:solidFill>
            </a:endParaRPr>
          </a:p>
          <a:p>
            <a:pPr marL="457200" lvl="1" indent="0">
              <a:buNone/>
            </a:pPr>
            <a:endParaRPr lang="en-US" sz="1200" i="1" dirty="0">
              <a:solidFill>
                <a:schemeClr val="tx1">
                  <a:lumMod val="60000"/>
                  <a:lumOff val="40000"/>
                </a:schemeClr>
              </a:solidFill>
            </a:endParaRPr>
          </a:p>
          <a:p>
            <a:pPr lvl="2"/>
            <a:endParaRPr lang="en-US" sz="1600" i="1" dirty="0">
              <a:solidFill>
                <a:schemeClr val="tx1">
                  <a:lumMod val="60000"/>
                  <a:lumOff val="40000"/>
                </a:schemeClr>
              </a:solidFill>
              <a:sym typeface="Wingdings" pitchFamily="2" charset="2"/>
            </a:endParaRPr>
          </a:p>
          <a:p>
            <a:pPr marL="914400" lvl="2" indent="0">
              <a:buNone/>
            </a:pPr>
            <a:endParaRPr lang="en-US" sz="1200" i="1" dirty="0" smtClean="0"/>
          </a:p>
          <a:p>
            <a:pPr lvl="1"/>
            <a:endParaRPr lang="en-US" sz="1600" i="1" dirty="0"/>
          </a:p>
          <a:p>
            <a:pPr lvl="1"/>
            <a:endParaRPr lang="en-GB" sz="1600" i="1" dirty="0">
              <a:solidFill>
                <a:schemeClr val="tx1">
                  <a:lumMod val="60000"/>
                  <a:lumOff val="40000"/>
                </a:schemeClr>
              </a:solidFill>
            </a:endParaRPr>
          </a:p>
        </p:txBody>
      </p:sp>
      <p:sp>
        <p:nvSpPr>
          <p:cNvPr id="4" name="Slide Number Placeholder 3"/>
          <p:cNvSpPr>
            <a:spLocks noGrp="1"/>
          </p:cNvSpPr>
          <p:nvPr>
            <p:ph type="sldNum" sz="quarter" idx="4294967295"/>
          </p:nvPr>
        </p:nvSpPr>
        <p:spPr>
          <a:xfrm>
            <a:off x="7010400" y="6400800"/>
            <a:ext cx="2133600" cy="323850"/>
          </a:xfrm>
          <a:prstGeom prst="rect">
            <a:avLst/>
          </a:prstGeom>
        </p:spPr>
        <p:txBody>
          <a:bodyPr/>
          <a:lstStyle/>
          <a:p>
            <a:pPr>
              <a:defRPr/>
            </a:pPr>
            <a:fld id="{DA28AC38-E0E8-49D7-B2FE-71FD7C42C09E}" type="slidenum">
              <a:rPr lang="en-US" smtClean="0"/>
              <a:pPr>
                <a:defRPr/>
              </a:pPr>
              <a:t>12</a:t>
            </a:fld>
            <a:endParaRPr lang="en-US"/>
          </a:p>
        </p:txBody>
      </p:sp>
    </p:spTree>
    <p:extLst>
      <p:ext uri="{BB962C8B-B14F-4D97-AF65-F5344CB8AC3E}">
        <p14:creationId xmlns:p14="http://schemas.microsoft.com/office/powerpoint/2010/main" val="192119210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84" y="1"/>
            <a:ext cx="9684773" cy="817131"/>
          </a:xfrm>
        </p:spPr>
        <p:txBody>
          <a:bodyPr/>
          <a:lstStyle/>
          <a:p>
            <a:pPr lvl="0"/>
            <a:r>
              <a:rPr lang="en-GB" sz="2400" dirty="0"/>
              <a:t>Agency’s GSICS activities to be discussed in this joint </a:t>
            </a:r>
            <a:r>
              <a:rPr lang="en-GB" sz="2400" dirty="0" smtClean="0"/>
              <a:t>meeting</a:t>
            </a:r>
            <a:endParaRPr lang="en-GB" sz="2400" dirty="0"/>
          </a:p>
        </p:txBody>
      </p:sp>
      <p:sp>
        <p:nvSpPr>
          <p:cNvPr id="3" name="Content Placeholder 2"/>
          <p:cNvSpPr>
            <a:spLocks noGrp="1"/>
          </p:cNvSpPr>
          <p:nvPr>
            <p:ph idx="1"/>
          </p:nvPr>
        </p:nvSpPr>
        <p:spPr>
          <a:xfrm>
            <a:off x="670249" y="1133713"/>
            <a:ext cx="8602824" cy="4950506"/>
          </a:xfrm>
        </p:spPr>
        <p:txBody>
          <a:bodyPr>
            <a:normAutofit lnSpcReduction="10000"/>
          </a:bodyPr>
          <a:lstStyle/>
          <a:p>
            <a:pPr marL="0" indent="0">
              <a:buNone/>
            </a:pPr>
            <a:r>
              <a:rPr lang="en-US" sz="2000" i="1" dirty="0" smtClean="0"/>
              <a:t>…in addition to above:</a:t>
            </a:r>
            <a:br>
              <a:rPr lang="en-US" sz="2000" i="1" dirty="0" smtClean="0"/>
            </a:br>
            <a:endParaRPr lang="en-US" sz="2000" i="1" dirty="0" smtClean="0"/>
          </a:p>
          <a:p>
            <a:r>
              <a:rPr lang="en-GB" sz="2100" i="1" dirty="0"/>
              <a:t>Special session on </a:t>
            </a:r>
            <a:r>
              <a:rPr lang="en-GB" sz="2100" i="1" dirty="0" smtClean="0"/>
              <a:t>re-calibration/re-processing</a:t>
            </a:r>
          </a:p>
          <a:p>
            <a:pPr lvl="1"/>
            <a:r>
              <a:rPr lang="en-GB" sz="1700" i="1" dirty="0"/>
              <a:t>FIDUCEO </a:t>
            </a:r>
            <a:r>
              <a:rPr lang="en-GB" sz="1700" i="1" dirty="0" smtClean="0"/>
              <a:t>Summary </a:t>
            </a:r>
            <a:r>
              <a:rPr lang="en-GB" sz="1800" i="1" dirty="0" smtClean="0">
                <a:solidFill>
                  <a:schemeClr val="tx1"/>
                </a:solidFill>
              </a:rPr>
              <a:t>(</a:t>
            </a:r>
            <a:r>
              <a:rPr lang="en-GB" sz="1800" i="1" dirty="0" smtClean="0">
                <a:solidFill>
                  <a:srgbClr val="FF0000"/>
                </a:solidFill>
              </a:rPr>
              <a:t>#</a:t>
            </a:r>
            <a:r>
              <a:rPr lang="en-GB" sz="1800" i="1" dirty="0">
                <a:solidFill>
                  <a:srgbClr val="FF0000"/>
                </a:solidFill>
              </a:rPr>
              <a:t>3</a:t>
            </a:r>
            <a:r>
              <a:rPr lang="en-GB" sz="1800" i="1" dirty="0" smtClean="0">
                <a:solidFill>
                  <a:srgbClr val="FF0000"/>
                </a:solidFill>
              </a:rPr>
              <a:t>i</a:t>
            </a:r>
            <a:r>
              <a:rPr lang="en-GB" sz="1800" i="1" dirty="0" smtClean="0">
                <a:solidFill>
                  <a:schemeClr val="tx1"/>
                </a:solidFill>
              </a:rPr>
              <a:t>)</a:t>
            </a:r>
            <a:endParaRPr lang="en-GB" sz="1700" i="1" dirty="0"/>
          </a:p>
          <a:p>
            <a:pPr lvl="1"/>
            <a:r>
              <a:rPr lang="en-GB" sz="1700" i="1" dirty="0"/>
              <a:t>GEO-Ring: </a:t>
            </a:r>
            <a:r>
              <a:rPr lang="en-GB" sz="1700" i="1" dirty="0" smtClean="0"/>
              <a:t>SCOPE-CM/IOGEO </a:t>
            </a:r>
            <a:r>
              <a:rPr lang="en-GB" sz="1800" i="1" dirty="0" smtClean="0">
                <a:solidFill>
                  <a:schemeClr val="tx1"/>
                </a:solidFill>
              </a:rPr>
              <a:t>(</a:t>
            </a:r>
            <a:r>
              <a:rPr lang="en-GB" sz="1800" i="1" dirty="0" smtClean="0">
                <a:solidFill>
                  <a:srgbClr val="FF0000"/>
                </a:solidFill>
              </a:rPr>
              <a:t>#3j</a:t>
            </a:r>
            <a:r>
              <a:rPr lang="en-GB" sz="1800" i="1" dirty="0" smtClean="0">
                <a:solidFill>
                  <a:schemeClr val="tx1"/>
                </a:solidFill>
              </a:rPr>
              <a:t>)</a:t>
            </a:r>
            <a:endParaRPr lang="en-GB" sz="1700" i="1" dirty="0"/>
          </a:p>
          <a:p>
            <a:pPr lvl="1"/>
            <a:endParaRPr lang="en-GB" sz="1700" i="1" dirty="0"/>
          </a:p>
          <a:p>
            <a:r>
              <a:rPr lang="en-GB" sz="2100" i="1" dirty="0" smtClean="0"/>
              <a:t>Cross-group activities:</a:t>
            </a:r>
          </a:p>
          <a:p>
            <a:pPr lvl="1"/>
            <a:r>
              <a:rPr lang="en-GB" sz="1600" i="1" dirty="0">
                <a:solidFill>
                  <a:schemeClr val="tx1"/>
                </a:solidFill>
              </a:rPr>
              <a:t>Mission-Integration Calibration Monitoring &amp; Inter-Calibration System (MICMICS) (</a:t>
            </a:r>
            <a:r>
              <a:rPr lang="en-GB" sz="1600" i="1" dirty="0">
                <a:solidFill>
                  <a:srgbClr val="FF0000"/>
                </a:solidFill>
              </a:rPr>
              <a:t>#10g</a:t>
            </a:r>
            <a:r>
              <a:rPr lang="en-GB" sz="1600" i="1" dirty="0" smtClean="0">
                <a:solidFill>
                  <a:schemeClr val="tx1"/>
                </a:solidFill>
              </a:rPr>
              <a:t>)</a:t>
            </a:r>
          </a:p>
          <a:p>
            <a:pPr lvl="1"/>
            <a:endParaRPr lang="en-GB" sz="1600" i="1" dirty="0" smtClean="0">
              <a:solidFill>
                <a:schemeClr val="tx1"/>
              </a:solidFill>
            </a:endParaRPr>
          </a:p>
          <a:p>
            <a:r>
              <a:rPr lang="en-US" sz="2000" i="1" dirty="0"/>
              <a:t>Support for joint GSICS-WGCV workshops (</a:t>
            </a:r>
            <a:r>
              <a:rPr lang="en-US" sz="2000" i="1" dirty="0">
                <a:solidFill>
                  <a:srgbClr val="FF0000"/>
                </a:solidFill>
              </a:rPr>
              <a:t>#10b</a:t>
            </a:r>
            <a:r>
              <a:rPr lang="en-US" sz="2000" i="1" dirty="0"/>
              <a:t>):</a:t>
            </a:r>
          </a:p>
          <a:p>
            <a:pPr lvl="1"/>
            <a:r>
              <a:rPr lang="en-US" sz="1600" i="1" dirty="0">
                <a:solidFill>
                  <a:srgbClr val="FF0000"/>
                </a:solidFill>
                <a:sym typeface="Wingdings" pitchFamily="2" charset="2"/>
              </a:rPr>
              <a:t>SI-Traceable Climate Observing System Workshop: (CLARREO-like instruments) </a:t>
            </a:r>
          </a:p>
          <a:p>
            <a:pPr lvl="2"/>
            <a:r>
              <a:rPr lang="en-US" sz="1600" i="1" dirty="0">
                <a:solidFill>
                  <a:schemeClr val="tx1">
                    <a:lumMod val="60000"/>
                    <a:lumOff val="40000"/>
                  </a:schemeClr>
                </a:solidFill>
                <a:sym typeface="Wingdings" pitchFamily="2" charset="2"/>
              </a:rPr>
              <a:t>London, 9-11 Sept 2019</a:t>
            </a:r>
          </a:p>
          <a:p>
            <a:pPr lvl="2"/>
            <a:r>
              <a:rPr lang="en-US" sz="1600" i="1" dirty="0">
                <a:solidFill>
                  <a:schemeClr val="tx1">
                    <a:lumMod val="60000"/>
                    <a:lumOff val="40000"/>
                  </a:schemeClr>
                </a:solidFill>
                <a:sym typeface="Wingdings" pitchFamily="2" charset="2"/>
              </a:rPr>
              <a:t>Scientific </a:t>
            </a:r>
            <a:r>
              <a:rPr lang="en-US" sz="1600" i="1" dirty="0" err="1">
                <a:solidFill>
                  <a:schemeClr val="tx1">
                    <a:lumMod val="60000"/>
                    <a:lumOff val="40000"/>
                  </a:schemeClr>
                </a:solidFill>
                <a:sym typeface="Wingdings" pitchFamily="2" charset="2"/>
              </a:rPr>
              <a:t>Organising</a:t>
            </a:r>
            <a:r>
              <a:rPr lang="en-US" sz="1600" i="1" dirty="0">
                <a:solidFill>
                  <a:schemeClr val="tx1">
                    <a:lumMod val="60000"/>
                    <a:lumOff val="40000"/>
                  </a:schemeClr>
                </a:solidFill>
                <a:sym typeface="Wingdings" pitchFamily="2" charset="2"/>
              </a:rPr>
              <a:t> Committee member: Tim Hewison</a:t>
            </a:r>
          </a:p>
          <a:p>
            <a:pPr marL="914400" lvl="2" indent="0">
              <a:buNone/>
            </a:pPr>
            <a:endParaRPr lang="en-US" sz="1200" i="1" dirty="0"/>
          </a:p>
          <a:p>
            <a:pPr lvl="1"/>
            <a:r>
              <a:rPr lang="en-US" sz="1600" i="1" dirty="0">
                <a:solidFill>
                  <a:srgbClr val="FF0000"/>
                </a:solidFill>
                <a:sym typeface="Wingdings" pitchFamily="2" charset="2"/>
              </a:rPr>
              <a:t>Pre-launch Calibration/</a:t>
            </a:r>
            <a:r>
              <a:rPr lang="en-US" sz="1600" i="1" dirty="0" err="1">
                <a:solidFill>
                  <a:srgbClr val="FF0000"/>
                </a:solidFill>
                <a:sym typeface="Wingdings" pitchFamily="2" charset="2"/>
              </a:rPr>
              <a:t>Characterisation</a:t>
            </a:r>
            <a:r>
              <a:rPr lang="en-US" sz="1600" i="1" dirty="0">
                <a:solidFill>
                  <a:srgbClr val="FF0000"/>
                </a:solidFill>
                <a:sym typeface="Wingdings" pitchFamily="2" charset="2"/>
              </a:rPr>
              <a:t> Workshop: </a:t>
            </a:r>
          </a:p>
          <a:p>
            <a:pPr lvl="2"/>
            <a:r>
              <a:rPr lang="en-US" sz="1600" i="1" dirty="0">
                <a:solidFill>
                  <a:schemeClr val="tx1">
                    <a:lumMod val="60000"/>
                    <a:lumOff val="40000"/>
                  </a:schemeClr>
                </a:solidFill>
                <a:sym typeface="Wingdings" pitchFamily="2" charset="2"/>
              </a:rPr>
              <a:t>Toulouse, Feb 2020 (TBC)</a:t>
            </a:r>
          </a:p>
          <a:p>
            <a:pPr lvl="2"/>
            <a:r>
              <a:rPr lang="en-US" sz="1600" i="1" dirty="0">
                <a:solidFill>
                  <a:schemeClr val="tx1">
                    <a:lumMod val="60000"/>
                    <a:lumOff val="40000"/>
                  </a:schemeClr>
                </a:solidFill>
                <a:sym typeface="Wingdings" pitchFamily="2" charset="2"/>
              </a:rPr>
              <a:t>Scientific </a:t>
            </a:r>
            <a:r>
              <a:rPr lang="en-US" sz="1600" i="1" dirty="0" err="1">
                <a:solidFill>
                  <a:schemeClr val="tx1">
                    <a:lumMod val="60000"/>
                    <a:lumOff val="40000"/>
                  </a:schemeClr>
                </a:solidFill>
                <a:sym typeface="Wingdings" pitchFamily="2" charset="2"/>
              </a:rPr>
              <a:t>Organising</a:t>
            </a:r>
            <a:r>
              <a:rPr lang="en-US" sz="1600" i="1" dirty="0">
                <a:solidFill>
                  <a:schemeClr val="tx1">
                    <a:lumMod val="60000"/>
                    <a:lumOff val="40000"/>
                  </a:schemeClr>
                </a:solidFill>
                <a:sym typeface="Wingdings" pitchFamily="2" charset="2"/>
              </a:rPr>
              <a:t> Committee members: Rose Munro, Tim Hewison</a:t>
            </a:r>
          </a:p>
          <a:p>
            <a:pPr lvl="1"/>
            <a:endParaRPr lang="en-GB" sz="1600" i="1" dirty="0">
              <a:solidFill>
                <a:schemeClr val="tx1"/>
              </a:solidFill>
            </a:endParaRPr>
          </a:p>
        </p:txBody>
      </p:sp>
      <p:sp>
        <p:nvSpPr>
          <p:cNvPr id="4" name="Slide Number Placeholder 3"/>
          <p:cNvSpPr>
            <a:spLocks noGrp="1"/>
          </p:cNvSpPr>
          <p:nvPr>
            <p:ph type="sldNum" sz="quarter" idx="4294967295"/>
          </p:nvPr>
        </p:nvSpPr>
        <p:spPr>
          <a:xfrm>
            <a:off x="7010400" y="6400800"/>
            <a:ext cx="2133600" cy="323850"/>
          </a:xfrm>
          <a:prstGeom prst="rect">
            <a:avLst/>
          </a:prstGeom>
        </p:spPr>
        <p:txBody>
          <a:bodyPr/>
          <a:lstStyle/>
          <a:p>
            <a:pPr>
              <a:defRPr/>
            </a:pPr>
            <a:fld id="{DA28AC38-E0E8-49D7-B2FE-71FD7C42C09E}" type="slidenum">
              <a:rPr lang="en-US" smtClean="0"/>
              <a:pPr>
                <a:defRPr/>
              </a:pPr>
              <a:t>13</a:t>
            </a:fld>
            <a:endParaRPr lang="en-US"/>
          </a:p>
        </p:txBody>
      </p:sp>
    </p:spTree>
    <p:extLst>
      <p:ext uri="{BB962C8B-B14F-4D97-AF65-F5344CB8AC3E}">
        <p14:creationId xmlns:p14="http://schemas.microsoft.com/office/powerpoint/2010/main" val="388417962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09" name="Group 1"/>
          <p:cNvGraphicFramePr>
            <a:graphicFrameLocks noGrp="1"/>
          </p:cNvGraphicFramePr>
          <p:nvPr>
            <p:extLst/>
          </p:nvPr>
        </p:nvGraphicFramePr>
        <p:xfrm>
          <a:off x="589049" y="1188184"/>
          <a:ext cx="8722038" cy="3729548"/>
        </p:xfrm>
        <a:graphic>
          <a:graphicData uri="http://schemas.openxmlformats.org/drawingml/2006/table">
            <a:tbl>
              <a:tblPr>
                <a:tableStyleId>{775DCB02-9BB8-47FD-8907-85C794F793BA}</a:tableStyleId>
              </a:tblPr>
              <a:tblGrid>
                <a:gridCol w="1585582">
                  <a:extLst>
                    <a:ext uri="{9D8B030D-6E8A-4147-A177-3AD203B41FA5}">
                      <a16:colId xmlns:a16="http://schemas.microsoft.com/office/drawing/2014/main" xmlns="" val="20000"/>
                    </a:ext>
                  </a:extLst>
                </a:gridCol>
                <a:gridCol w="1344718">
                  <a:extLst>
                    <a:ext uri="{9D8B030D-6E8A-4147-A177-3AD203B41FA5}">
                      <a16:colId xmlns:a16="http://schemas.microsoft.com/office/drawing/2014/main" xmlns="" val="20001"/>
                    </a:ext>
                  </a:extLst>
                </a:gridCol>
                <a:gridCol w="1399091">
                  <a:extLst>
                    <a:ext uri="{9D8B030D-6E8A-4147-A177-3AD203B41FA5}">
                      <a16:colId xmlns:a16="http://schemas.microsoft.com/office/drawing/2014/main" xmlns="" val="20002"/>
                    </a:ext>
                  </a:extLst>
                </a:gridCol>
                <a:gridCol w="1365647">
                  <a:extLst>
                    <a:ext uri="{9D8B030D-6E8A-4147-A177-3AD203B41FA5}">
                      <a16:colId xmlns:a16="http://schemas.microsoft.com/office/drawing/2014/main" xmlns="" val="20003"/>
                    </a:ext>
                  </a:extLst>
                </a:gridCol>
                <a:gridCol w="1550129">
                  <a:extLst>
                    <a:ext uri="{9D8B030D-6E8A-4147-A177-3AD203B41FA5}">
                      <a16:colId xmlns:a16="http://schemas.microsoft.com/office/drawing/2014/main" xmlns="" val="20004"/>
                    </a:ext>
                  </a:extLst>
                </a:gridCol>
                <a:gridCol w="1476871">
                  <a:extLst>
                    <a:ext uri="{9D8B030D-6E8A-4147-A177-3AD203B41FA5}">
                      <a16:colId xmlns:a16="http://schemas.microsoft.com/office/drawing/2014/main" xmlns="" val="20005"/>
                    </a:ext>
                  </a:extLst>
                </a:gridCol>
              </a:tblGrid>
              <a:tr h="904875">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Monitored Instrument</a:t>
                      </a:r>
                      <a:endParaRPr kumimoji="0" lang="en-GB" sz="1600" b="0" i="0" u="none" strike="noStrike" cap="none" normalizeH="0" baseline="0" dirty="0" smtClean="0">
                        <a:ln>
                          <a:noFill/>
                        </a:ln>
                        <a:solidFill>
                          <a:srgbClr val="FFFFFF"/>
                        </a:solidFill>
                        <a:effectLst/>
                        <a:latin typeface="Calibri" pitchFamily="32" charset="0"/>
                        <a:ea typeface="Microsoft YaHei" charset="-122"/>
                      </a:endParaRPr>
                    </a:p>
                  </a:txBody>
                  <a:tcPr marL="83064" marR="83064" marT="46800" marB="46800" horzOverflow="overflow">
                    <a:solidFill>
                      <a:srgbClr val="00B5E2"/>
                    </a:solidFill>
                  </a:tcPr>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Product Type / Band</a:t>
                      </a:r>
                      <a:endParaRPr kumimoji="0" lang="en-GB" sz="1600" b="0" i="0" u="none" strike="noStrike" cap="none" normalizeH="0" baseline="0" dirty="0" smtClean="0">
                        <a:ln>
                          <a:noFill/>
                        </a:ln>
                        <a:solidFill>
                          <a:srgbClr val="FFFFFF"/>
                        </a:solidFill>
                        <a:effectLst/>
                        <a:latin typeface="Calibri" pitchFamily="32" charset="0"/>
                        <a:ea typeface="Microsoft YaHei" charset="-122"/>
                      </a:endParaRPr>
                    </a:p>
                  </a:txBody>
                  <a:tcPr marL="83064" marR="83064" marT="46800" marB="46800" horzOverflow="overflow">
                    <a:solidFill>
                      <a:srgbClr val="00B5E2"/>
                    </a:solidFill>
                  </a:tcPr>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Reference Instrument</a:t>
                      </a:r>
                      <a:endParaRPr kumimoji="0" lang="en-GB" sz="1600" b="0" i="0" u="none" strike="noStrike" cap="none" normalizeH="0" baseline="0" dirty="0" smtClean="0">
                        <a:ln>
                          <a:noFill/>
                        </a:ln>
                        <a:solidFill>
                          <a:srgbClr val="FFFFFF"/>
                        </a:solidFill>
                        <a:effectLst/>
                        <a:latin typeface="Calibri" pitchFamily="32" charset="0"/>
                        <a:ea typeface="Microsoft YaHei" charset="-122"/>
                      </a:endParaRPr>
                    </a:p>
                  </a:txBody>
                  <a:tcPr marL="83064" marR="83064" marT="46800" marB="46800" horzOverflow="overflow">
                    <a:solidFill>
                      <a:srgbClr val="00B5E2"/>
                    </a:solidFill>
                  </a:tcPr>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GSICS NRT Correction</a:t>
                      </a:r>
                      <a:endParaRPr kumimoji="0" lang="en-GB" sz="1600" b="0" i="0" u="none" strike="noStrike" cap="none" normalizeH="0" baseline="0" dirty="0" smtClean="0">
                        <a:ln>
                          <a:noFill/>
                        </a:ln>
                        <a:solidFill>
                          <a:srgbClr val="FFFFFF"/>
                        </a:solidFill>
                        <a:effectLst/>
                        <a:latin typeface="Calibri" pitchFamily="32" charset="0"/>
                        <a:ea typeface="Microsoft YaHei" charset="-122"/>
                      </a:endParaRPr>
                    </a:p>
                  </a:txBody>
                  <a:tcPr marL="83064" marR="83064" marT="46800" marB="46800" horzOverflow="overflow">
                    <a:solidFill>
                      <a:srgbClr val="00B5E2"/>
                    </a:solidFill>
                  </a:tcPr>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GSICS Re-Analysis Correction</a:t>
                      </a:r>
                      <a:endParaRPr kumimoji="0" lang="en-GB" sz="1600" b="0" i="0" u="none" strike="noStrike" cap="none" normalizeH="0" baseline="0" dirty="0" smtClean="0">
                        <a:ln>
                          <a:noFill/>
                        </a:ln>
                        <a:solidFill>
                          <a:srgbClr val="FFFFFF"/>
                        </a:solidFill>
                        <a:effectLst/>
                        <a:latin typeface="Calibri" pitchFamily="32" charset="0"/>
                        <a:ea typeface="Microsoft YaHei" charset="-122"/>
                      </a:endParaRPr>
                    </a:p>
                  </a:txBody>
                  <a:tcPr marL="83064" marR="83064" marT="46800" marB="46800" horzOverflow="overflow">
                    <a:solidFill>
                      <a:srgbClr val="00B5E2"/>
                    </a:solidFill>
                  </a:tcPr>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GSICS Bias Monitoring</a:t>
                      </a:r>
                      <a:endParaRPr kumimoji="0" lang="en-GB" sz="1600" b="0" i="0" u="none" strike="noStrike" cap="none" normalizeH="0" baseline="0" dirty="0" smtClean="0">
                        <a:ln>
                          <a:noFill/>
                        </a:ln>
                        <a:solidFill>
                          <a:srgbClr val="FFFFFF"/>
                        </a:solidFill>
                        <a:effectLst/>
                        <a:latin typeface="Calibri" pitchFamily="32" charset="0"/>
                        <a:ea typeface="Microsoft YaHei" charset="-122"/>
                      </a:endParaRPr>
                    </a:p>
                  </a:txBody>
                  <a:tcPr marL="83064" marR="83064" marT="46800" marB="46800" horzOverflow="overflow">
                    <a:solidFill>
                      <a:srgbClr val="00B5E2"/>
                    </a:solidFill>
                  </a:tcPr>
                </a:tc>
                <a:extLst>
                  <a:ext uri="{0D108BD9-81ED-4DB2-BD59-A6C34878D82A}">
                    <a16:rowId xmlns:a16="http://schemas.microsoft.com/office/drawing/2014/main" xmlns="" val="10000"/>
                  </a:ext>
                </a:extLst>
              </a:tr>
              <a:tr h="733425">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Meteosat-8-11 SEVIRI</a:t>
                      </a:r>
                    </a:p>
                  </a:txBody>
                  <a:tcPr marL="83064" marR="83064" marT="46800" marB="46800" anchor="ctr" horzOverflow="overflow"/>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GEO-LEO IR</a:t>
                      </a:r>
                      <a:endParaRPr kumimoji="0" lang="en-GB" sz="1600" b="1" i="0" u="none" strike="noStrike" cap="none" normalizeH="0" baseline="0" dirty="0" smtClean="0">
                        <a:ln>
                          <a:noFill/>
                        </a:ln>
                        <a:solidFill>
                          <a:srgbClr val="000000"/>
                        </a:solidFill>
                        <a:effectLst/>
                        <a:latin typeface="Calibri" pitchFamily="32" charset="0"/>
                        <a:ea typeface="Microsoft YaHei" charset="-122"/>
                      </a:endParaRPr>
                    </a:p>
                  </a:txBody>
                  <a:tcPr marL="83064" marR="83064" marT="46800" marB="46800" anchor="ctr" horzOverflow="overflow"/>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600" u="none" strike="noStrike" cap="none" normalizeH="0" baseline="0" dirty="0" smtClean="0">
                          <a:ln>
                            <a:noFill/>
                          </a:ln>
                          <a:effectLst/>
                        </a:rPr>
                        <a:t>Metop-A/IASI</a:t>
                      </a:r>
                      <a:br>
                        <a:rPr kumimoji="0" lang="en-GB" sz="1600" u="none" strike="noStrike" cap="none" normalizeH="0" baseline="0" dirty="0" smtClean="0">
                          <a:ln>
                            <a:noFill/>
                          </a:ln>
                          <a:effectLst/>
                        </a:rPr>
                      </a:br>
                      <a:r>
                        <a:rPr kumimoji="0" lang="en-GB" sz="1600" u="none" strike="noStrike" cap="none" normalizeH="0" baseline="0" dirty="0" smtClean="0">
                          <a:ln>
                            <a:noFill/>
                          </a:ln>
                          <a:effectLst/>
                        </a:rPr>
                        <a:t>Metop-B/IASI</a:t>
                      </a:r>
                      <a:endParaRPr kumimoji="0" lang="en-GB" sz="1600" b="1" i="0" u="none" strike="noStrike" cap="none" normalizeH="0" baseline="0" dirty="0" smtClean="0">
                        <a:ln>
                          <a:noFill/>
                        </a:ln>
                        <a:solidFill>
                          <a:srgbClr val="000000"/>
                        </a:solidFill>
                        <a:effectLst/>
                        <a:latin typeface="Calibri" pitchFamily="32" charset="0"/>
                        <a:ea typeface="Microsoft YaHei" charset="-122"/>
                      </a:endParaRPr>
                    </a:p>
                  </a:txBody>
                  <a:tcPr marL="83064" marR="83064" marT="46800" marB="46800" anchor="ctr" horzOverflow="overflow"/>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Operational</a:t>
                      </a:r>
                      <a:endParaRPr kumimoji="0" lang="en-GB" sz="1600" u="none" strike="noStrike" cap="none" normalizeH="0" baseline="0" dirty="0" smtClean="0">
                        <a:ln>
                          <a:noFill/>
                        </a:ln>
                        <a:solidFill>
                          <a:schemeClr val="tx1"/>
                        </a:solidFill>
                        <a:effectLst/>
                      </a:endParaRPr>
                    </a:p>
                  </a:txBody>
                  <a:tcPr marL="83064" marR="83064" marT="46800" marB="46800" anchor="ctr" horzOverflow="overflow"/>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Operational</a:t>
                      </a:r>
                      <a:endParaRPr kumimoji="0" lang="en-GB" sz="1600" u="none" strike="noStrike" cap="none" normalizeH="0" baseline="0" dirty="0" smtClean="0">
                        <a:ln>
                          <a:noFill/>
                        </a:ln>
                        <a:solidFill>
                          <a:schemeClr val="tx1"/>
                        </a:solidFill>
                        <a:effectLst/>
                      </a:endParaRPr>
                    </a:p>
                  </a:txBody>
                  <a:tcPr marL="83064" marR="83064" marT="46800" marB="46800" anchor="ctr" horzOverflow="overflow"/>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Plots RAC</a:t>
                      </a:r>
                      <a:endParaRPr kumimoji="0" lang="en-GB" sz="1600" b="1" i="0" u="none" strike="noStrike" cap="none" normalizeH="0" baseline="0" dirty="0" smtClean="0">
                        <a:ln>
                          <a:noFill/>
                        </a:ln>
                        <a:solidFill>
                          <a:srgbClr val="000000"/>
                        </a:solidFill>
                        <a:effectLst/>
                        <a:latin typeface="Calibri" pitchFamily="32" charset="0"/>
                        <a:ea typeface="Microsoft YaHei" charset="-122"/>
                      </a:endParaRPr>
                    </a:p>
                  </a:txBody>
                  <a:tcPr marL="83064" marR="83064" marT="46800" marB="46800" anchor="ctr" horzOverflow="overflow"/>
                </a:tc>
                <a:extLst>
                  <a:ext uri="{0D108BD9-81ED-4DB2-BD59-A6C34878D82A}">
                    <a16:rowId xmlns:a16="http://schemas.microsoft.com/office/drawing/2014/main" xmlns="" val="10001"/>
                  </a:ext>
                </a:extLst>
              </a:tr>
              <a:tr h="611188">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Meteosat-8-11 SEVIRI</a:t>
                      </a:r>
                    </a:p>
                  </a:txBody>
                  <a:tcPr marL="83064" marR="83064" marT="46800" marB="46800" anchor="ctr" horzOverflow="overflow"/>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GEO-LEO IR Prime</a:t>
                      </a:r>
                      <a:endParaRPr kumimoji="0" lang="en-GB" sz="1600" b="1" i="0" u="none" strike="noStrike" cap="none" normalizeH="0" baseline="0" dirty="0" smtClean="0">
                        <a:ln>
                          <a:noFill/>
                        </a:ln>
                        <a:solidFill>
                          <a:srgbClr val="000000"/>
                        </a:solidFill>
                        <a:effectLst/>
                        <a:latin typeface="Calibri" pitchFamily="32" charset="0"/>
                        <a:ea typeface="Microsoft YaHei" charset="-122"/>
                      </a:endParaRPr>
                    </a:p>
                  </a:txBody>
                  <a:tcPr marL="83064" marR="83064" marT="46800" marB="46800" anchor="ctr" horzOverflow="overflow"/>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de-DE" sz="1600" u="none" strike="noStrike" cap="none" normalizeH="0" baseline="0" dirty="0" smtClean="0">
                          <a:ln>
                            <a:noFill/>
                          </a:ln>
                          <a:effectLst/>
                        </a:rPr>
                        <a:t>IR Anchor</a:t>
                      </a:r>
                      <a:endParaRPr kumimoji="0" lang="en-GB" sz="1600" b="1" i="0" u="none" strike="noStrike" cap="none" normalizeH="0" baseline="0" dirty="0" smtClean="0">
                        <a:ln>
                          <a:noFill/>
                        </a:ln>
                        <a:solidFill>
                          <a:srgbClr val="000000"/>
                        </a:solidFill>
                        <a:effectLst/>
                        <a:latin typeface="Calibri" pitchFamily="32" charset="0"/>
                        <a:ea typeface="Microsoft YaHei" charset="-122"/>
                      </a:endParaRPr>
                    </a:p>
                  </a:txBody>
                  <a:tcPr marL="83064" marR="83064" marT="46800" marB="46800" anchor="ctr" horzOverflow="overflow"/>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n-GB" sz="1600" u="none" strike="noStrike" cap="none" normalizeH="0" baseline="0" dirty="0" smtClean="0">
                        <a:ln>
                          <a:noFill/>
                        </a:ln>
                        <a:solidFill>
                          <a:schemeClr val="tx1"/>
                        </a:solidFill>
                        <a:effectLst/>
                      </a:endParaRPr>
                    </a:p>
                  </a:txBody>
                  <a:tcPr marL="83064" marR="83064" marT="46800" marB="46800" anchor="ctr" horzOverflow="overflow"/>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Demo</a:t>
                      </a:r>
                      <a:endParaRPr kumimoji="0" lang="en-GB" sz="1600" u="none" strike="noStrike" cap="none" normalizeH="0" baseline="0" dirty="0" smtClean="0">
                        <a:ln>
                          <a:noFill/>
                        </a:ln>
                        <a:solidFill>
                          <a:schemeClr val="tx1"/>
                        </a:solidFill>
                        <a:effectLst/>
                      </a:endParaRPr>
                    </a:p>
                  </a:txBody>
                  <a:tcPr marL="83064" marR="83064" marT="46800" marB="46800" anchor="ctr" horzOverflow="overflow"/>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Plots RAC</a:t>
                      </a:r>
                    </a:p>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sz="1600" u="none" strike="noStrike" cap="none" normalizeH="0" baseline="0" dirty="0" smtClean="0">
                          <a:ln>
                            <a:noFill/>
                          </a:ln>
                          <a:effectLst/>
                        </a:rPr>
                        <a:t>Need to plot Double Diffs</a:t>
                      </a:r>
                      <a:endParaRPr kumimoji="0" lang="en-GB" sz="1600" b="0" i="0" u="none" strike="noStrike" cap="none" normalizeH="0" baseline="0" dirty="0" smtClean="0">
                        <a:ln>
                          <a:noFill/>
                        </a:ln>
                        <a:solidFill>
                          <a:srgbClr val="FF0000"/>
                        </a:solidFill>
                        <a:effectLst/>
                        <a:latin typeface="Calibri" pitchFamily="32" charset="0"/>
                        <a:ea typeface="Microsoft YaHei" charset="-122"/>
                      </a:endParaRPr>
                    </a:p>
                  </a:txBody>
                  <a:tcPr marL="83064" marR="83064" marT="46800" marB="46800" anchor="ctr" horzOverflow="overflow"/>
                </a:tc>
                <a:extLst>
                  <a:ext uri="{0D108BD9-81ED-4DB2-BD59-A6C34878D82A}">
                    <a16:rowId xmlns:a16="http://schemas.microsoft.com/office/drawing/2014/main" xmlns="" val="10002"/>
                  </a:ext>
                </a:extLst>
              </a:tr>
              <a:tr h="536575">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Meteosat-8/10/11 SEVIRI</a:t>
                      </a:r>
                    </a:p>
                  </a:txBody>
                  <a:tcPr marL="83064" marR="83064" marT="46800" marB="46800" anchor="ctr" horzOverflow="overflow"/>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GEO-LEO VIS</a:t>
                      </a:r>
                      <a:endParaRPr kumimoji="0" lang="en-GB" sz="1600" b="1" i="0" u="none" strike="noStrike" cap="none" normalizeH="0" baseline="0" dirty="0" smtClean="0">
                        <a:ln>
                          <a:noFill/>
                        </a:ln>
                        <a:solidFill>
                          <a:srgbClr val="000000"/>
                        </a:solidFill>
                        <a:effectLst/>
                        <a:latin typeface="Calibri" pitchFamily="32" charset="0"/>
                        <a:ea typeface="Microsoft YaHei" charset="-122"/>
                      </a:endParaRPr>
                    </a:p>
                  </a:txBody>
                  <a:tcPr marL="83064" marR="83064" marT="46800" marB="46800" anchor="ctr" horzOverflow="overflow"/>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600" u="none" strike="noStrike" cap="none" normalizeH="0" baseline="0" dirty="0" smtClean="0">
                          <a:ln>
                            <a:noFill/>
                          </a:ln>
                          <a:effectLst/>
                        </a:rPr>
                        <a:t>Aqua/MODIS</a:t>
                      </a:r>
                      <a:endParaRPr kumimoji="0" lang="en-GB" sz="1600" b="1" i="0" u="none" strike="noStrike" cap="none" normalizeH="0" baseline="0" dirty="0" smtClean="0">
                        <a:ln>
                          <a:noFill/>
                        </a:ln>
                        <a:solidFill>
                          <a:srgbClr val="000000"/>
                        </a:solidFill>
                        <a:effectLst/>
                        <a:latin typeface="Calibri" pitchFamily="32" charset="0"/>
                        <a:ea typeface="Microsoft YaHei" charset="-122"/>
                      </a:endParaRPr>
                    </a:p>
                  </a:txBody>
                  <a:tcPr marL="83064" marR="83064" marT="46800" marB="46800" anchor="ctr" horzOverflow="overflow"/>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Demo</a:t>
                      </a:r>
                      <a:endParaRPr kumimoji="0" lang="en-GB" sz="1600" u="none" strike="noStrike" cap="none" normalizeH="0" baseline="0" dirty="0" smtClean="0">
                        <a:ln>
                          <a:noFill/>
                        </a:ln>
                        <a:solidFill>
                          <a:schemeClr val="tx1"/>
                        </a:solidFill>
                        <a:effectLst/>
                      </a:endParaRPr>
                    </a:p>
                  </a:txBody>
                  <a:tcPr marL="83064" marR="83064" marT="46800" marB="46800" anchor="ctr" horzOverflow="overflow"/>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Demo</a:t>
                      </a:r>
                      <a:endParaRPr kumimoji="0" lang="en-GB" sz="1600" u="none" strike="noStrike" cap="none" normalizeH="0" baseline="0" dirty="0" smtClean="0">
                        <a:ln>
                          <a:noFill/>
                        </a:ln>
                        <a:solidFill>
                          <a:schemeClr val="tx1"/>
                        </a:solidFill>
                        <a:effectLst/>
                      </a:endParaRPr>
                    </a:p>
                  </a:txBody>
                  <a:tcPr marL="83064" marR="83064" marT="46800" marB="46800" anchor="ctr" horzOverflow="overflow"/>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kern="1200" cap="none" normalizeH="0" baseline="0" dirty="0" smtClean="0">
                          <a:ln>
                            <a:noFill/>
                          </a:ln>
                          <a:effectLst/>
                        </a:rPr>
                        <a:t>Need to plot RAC</a:t>
                      </a:r>
                      <a:endParaRPr kumimoji="0" lang="en-GB" sz="1600" b="0" i="0" u="none" strike="noStrike" kern="1200" cap="none" normalizeH="0" baseline="0" dirty="0" smtClean="0">
                        <a:ln>
                          <a:noFill/>
                        </a:ln>
                        <a:solidFill>
                          <a:srgbClr val="FF0000"/>
                        </a:solidFill>
                        <a:effectLst/>
                        <a:latin typeface="Calibri" pitchFamily="32" charset="0"/>
                        <a:ea typeface="Microsoft YaHei" charset="-122"/>
                        <a:cs typeface="+mn-cs"/>
                      </a:endParaRPr>
                    </a:p>
                  </a:txBody>
                  <a:tcPr marL="83064" marR="83064" marT="46800" marB="46800" anchor="ctr" horzOverflow="overflow"/>
                </a:tc>
                <a:extLst>
                  <a:ext uri="{0D108BD9-81ED-4DB2-BD59-A6C34878D82A}">
                    <a16:rowId xmlns:a16="http://schemas.microsoft.com/office/drawing/2014/main" xmlns="" val="10003"/>
                  </a:ext>
                </a:extLst>
              </a:tr>
              <a:tr h="660400">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Meteosat-8/10/11 SEVIRI</a:t>
                      </a:r>
                    </a:p>
                  </a:txBody>
                  <a:tcPr marL="83064" marR="83064" marT="46800" marB="46800" anchor="ctr" horzOverflow="overflow"/>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GEO-LEO VIS/NIR</a:t>
                      </a:r>
                      <a:endParaRPr kumimoji="0" lang="en-GB" sz="1600" b="1" i="0" u="none" strike="noStrike" cap="none" normalizeH="0" baseline="0" dirty="0" smtClean="0">
                        <a:ln>
                          <a:noFill/>
                        </a:ln>
                        <a:solidFill>
                          <a:srgbClr val="000000"/>
                        </a:solidFill>
                        <a:effectLst/>
                        <a:latin typeface="Calibri" pitchFamily="32" charset="0"/>
                        <a:ea typeface="Microsoft YaHei" charset="-122"/>
                      </a:endParaRPr>
                    </a:p>
                  </a:txBody>
                  <a:tcPr marL="83064" marR="83064" marT="46800" marB="46800" anchor="ctr" horzOverflow="overflow"/>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1600" u="none" strike="noStrike" cap="none" normalizeH="0" baseline="0" dirty="0" smtClean="0">
                          <a:ln>
                            <a:noFill/>
                          </a:ln>
                          <a:effectLst/>
                        </a:rPr>
                        <a:t>Aqua/MODIS SNPP/VIIRS</a:t>
                      </a:r>
                      <a:endParaRPr kumimoji="0" lang="en-GB" sz="1600" b="1" i="0" u="none" strike="noStrike" cap="none" normalizeH="0" baseline="0" dirty="0" smtClean="0">
                        <a:ln>
                          <a:noFill/>
                        </a:ln>
                        <a:solidFill>
                          <a:srgbClr val="000000"/>
                        </a:solidFill>
                        <a:effectLst/>
                        <a:latin typeface="Calibri" pitchFamily="32" charset="0"/>
                        <a:ea typeface="Microsoft YaHei" charset="-122"/>
                      </a:endParaRPr>
                    </a:p>
                  </a:txBody>
                  <a:tcPr marL="83064" marR="83064" marT="46800" marB="46800" anchor="ctr" horzOverflow="overflow"/>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In development</a:t>
                      </a:r>
                      <a:endParaRPr kumimoji="0" lang="en-GB" sz="1600" u="none" strike="noStrike" cap="none" normalizeH="0" baseline="0" dirty="0" smtClean="0">
                        <a:ln>
                          <a:noFill/>
                        </a:ln>
                        <a:solidFill>
                          <a:schemeClr val="tx1"/>
                        </a:solidFill>
                        <a:effectLst/>
                      </a:endParaRPr>
                    </a:p>
                  </a:txBody>
                  <a:tcPr marL="83064" marR="83064" marT="46800" marB="46800" anchor="ctr" horzOverflow="overflow"/>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en-GB" sz="1600" u="none" strike="noStrike" cap="none" normalizeH="0" baseline="0" dirty="0" smtClean="0">
                          <a:ln>
                            <a:noFill/>
                          </a:ln>
                          <a:effectLst/>
                        </a:rPr>
                        <a:t>In development</a:t>
                      </a:r>
                      <a:endParaRPr kumimoji="0" lang="en-GB" sz="1600" u="none" strike="noStrike" cap="none" normalizeH="0" baseline="0" dirty="0" smtClean="0">
                        <a:ln>
                          <a:noFill/>
                        </a:ln>
                        <a:solidFill>
                          <a:schemeClr val="tx1"/>
                        </a:solidFill>
                        <a:effectLst/>
                      </a:endParaRPr>
                    </a:p>
                  </a:txBody>
                  <a:tcPr marL="83064" marR="83064" marT="46800" marB="46800" anchor="ctr" horzOverflow="overflow"/>
                </a:tc>
                <a:tc>
                  <a:txBody>
                    <a:bodyPr/>
                    <a:lstStyle/>
                    <a:p>
                      <a:pPr marL="0" marR="0" lvl="0" indent="0" algn="l" defTabSz="449263" rtl="0" eaLnBrk="1" fontAlgn="base" latinLnBrk="0" hangingPunct="1">
                        <a:lnSpc>
                          <a:spcPct val="102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en-GB" sz="1600" b="0" i="0" u="none" strike="noStrike" kern="1200" cap="none" normalizeH="0" baseline="0" dirty="0" smtClean="0">
                        <a:ln>
                          <a:noFill/>
                        </a:ln>
                        <a:solidFill>
                          <a:srgbClr val="FF0000"/>
                        </a:solidFill>
                        <a:effectLst/>
                        <a:latin typeface="Calibri" pitchFamily="32" charset="0"/>
                        <a:ea typeface="Microsoft YaHei" charset="-122"/>
                        <a:cs typeface="+mn-cs"/>
                      </a:endParaRPr>
                    </a:p>
                  </a:txBody>
                  <a:tcPr marL="83064" marR="83064" marT="46800" marB="46800" anchor="ctr" horzOverflow="overflow"/>
                </a:tc>
                <a:extLst>
                  <a:ext uri="{0D108BD9-81ED-4DB2-BD59-A6C34878D82A}">
                    <a16:rowId xmlns:a16="http://schemas.microsoft.com/office/drawing/2014/main" xmlns="" val="10004"/>
                  </a:ext>
                </a:extLst>
              </a:tr>
            </a:tbl>
          </a:graphicData>
        </a:graphic>
      </p:graphicFrame>
      <p:sp>
        <p:nvSpPr>
          <p:cNvPr id="16451" name="Text Box 156"/>
          <p:cNvSpPr txBox="1">
            <a:spLocks noChangeArrowheads="1"/>
          </p:cNvSpPr>
          <p:nvPr/>
        </p:nvSpPr>
        <p:spPr bwMode="auto">
          <a:xfrm>
            <a:off x="0" y="274641"/>
            <a:ext cx="9525000" cy="655637"/>
          </a:xfrm>
          <a:prstGeom prst="rect">
            <a:avLst/>
          </a:prstGeom>
          <a:noFill/>
          <a:ln w="9525">
            <a:noFill/>
            <a:round/>
            <a:headEnd/>
            <a:tailEnd/>
          </a:ln>
        </p:spPr>
        <p:txBody>
          <a:bodyPr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0" dirty="0" smtClean="0">
                <a:latin typeface="Calibri" pitchFamily="34" charset="0"/>
              </a:rPr>
              <a:t>Current Status of EUMETSAT </a:t>
            </a:r>
            <a:r>
              <a:rPr lang="en-GB" sz="4000" b="0" dirty="0">
                <a:latin typeface="Calibri" pitchFamily="34" charset="0"/>
              </a:rPr>
              <a:t>GSICS Products</a:t>
            </a:r>
          </a:p>
        </p:txBody>
      </p:sp>
    </p:spTree>
    <p:extLst>
      <p:ext uri="{BB962C8B-B14F-4D97-AF65-F5344CB8AC3E}">
        <p14:creationId xmlns:p14="http://schemas.microsoft.com/office/powerpoint/2010/main" val="1438815683"/>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4294967295"/>
          </p:nvPr>
        </p:nvSpPr>
        <p:spPr>
          <a:xfrm>
            <a:off x="7010400" y="6400800"/>
            <a:ext cx="2133600" cy="323850"/>
          </a:xfrm>
          <a:prstGeom prst="rect">
            <a:avLst/>
          </a:prstGeom>
          <a:noFill/>
        </p:spPr>
        <p:txBody>
          <a:bodyPr/>
          <a:lstStyle/>
          <a:p>
            <a:fld id="{0BB25FD9-27DC-4523-A484-31120BF8BAAC}" type="slidenum">
              <a:rPr lang="en-US" smtClean="0"/>
              <a:pPr/>
              <a:t>15</a:t>
            </a:fld>
            <a:endParaRPr lang="en-US" smtClean="0"/>
          </a:p>
        </p:txBody>
      </p:sp>
      <p:sp>
        <p:nvSpPr>
          <p:cNvPr id="6147" name="Rectangle 2"/>
          <p:cNvSpPr>
            <a:spLocks noGrp="1" noChangeArrowheads="1"/>
          </p:cNvSpPr>
          <p:nvPr>
            <p:ph type="title"/>
          </p:nvPr>
        </p:nvSpPr>
        <p:spPr bwMode="auto">
          <a:xfrm>
            <a:off x="1877962" y="78659"/>
            <a:ext cx="7647040" cy="91012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GB" sz="3200" dirty="0"/>
              <a:t>Thank you for your attention</a:t>
            </a:r>
          </a:p>
        </p:txBody>
      </p:sp>
      <p:sp>
        <p:nvSpPr>
          <p:cNvPr id="12292" name="Rectangle 6"/>
          <p:cNvSpPr>
            <a:spLocks noGrp="1" noChangeArrowheads="1"/>
          </p:cNvSpPr>
          <p:nvPr>
            <p:ph type="body" idx="1"/>
          </p:nvPr>
        </p:nvSpPr>
        <p:spPr>
          <a:xfrm>
            <a:off x="838200" y="1350963"/>
            <a:ext cx="8229600" cy="4775200"/>
          </a:xfrm>
        </p:spPr>
        <p:txBody>
          <a:bodyPr/>
          <a:lstStyle/>
          <a:p>
            <a:pPr algn="ctr" eaLnBrk="1" hangingPunct="1">
              <a:buFont typeface="Wingdings" pitchFamily="2" charset="2"/>
              <a:buNone/>
            </a:pPr>
            <a:r>
              <a:rPr lang="en-GB" sz="2400" b="1" dirty="0">
                <a:solidFill>
                  <a:schemeClr val="accent2"/>
                </a:solidFill>
              </a:rPr>
              <a:t>WMO GSICS Portal </a:t>
            </a:r>
          </a:p>
          <a:p>
            <a:pPr algn="ctr" eaLnBrk="1" hangingPunct="1">
              <a:buFont typeface="Wingdings" pitchFamily="2" charset="2"/>
              <a:buNone/>
            </a:pPr>
            <a:r>
              <a:rPr lang="en-GB" sz="2400" b="1" dirty="0">
                <a:solidFill>
                  <a:schemeClr val="accent2"/>
                </a:solidFill>
                <a:hlinkClick r:id="rId3"/>
              </a:rPr>
              <a:t>http://gsics.wmo.int</a:t>
            </a:r>
            <a:endParaRPr lang="en-GB" sz="2400" b="1" dirty="0">
              <a:solidFill>
                <a:schemeClr val="accent2"/>
              </a:solidFill>
            </a:endParaRPr>
          </a:p>
          <a:p>
            <a:pPr algn="ctr" eaLnBrk="1" hangingPunct="1">
              <a:buFont typeface="Wingdings" pitchFamily="2" charset="2"/>
              <a:buNone/>
            </a:pPr>
            <a:endParaRPr lang="en-GB" sz="2400" b="1" dirty="0">
              <a:solidFill>
                <a:schemeClr val="accent2"/>
              </a:solidFill>
            </a:endParaRPr>
          </a:p>
          <a:p>
            <a:pPr algn="ctr" eaLnBrk="1" hangingPunct="1">
              <a:buFont typeface="Wingdings" pitchFamily="2" charset="2"/>
              <a:buNone/>
            </a:pPr>
            <a:r>
              <a:rPr lang="en-GB" sz="2400" b="1" dirty="0">
                <a:solidFill>
                  <a:schemeClr val="accent2"/>
                </a:solidFill>
              </a:rPr>
              <a:t>GSICS Coordination Centre </a:t>
            </a:r>
            <a:r>
              <a:rPr lang="en-GB" sz="2000" b="1" dirty="0">
                <a:solidFill>
                  <a:schemeClr val="accent2"/>
                </a:solidFill>
                <a:hlinkClick r:id="rId4"/>
              </a:rPr>
              <a:t>http://www.star.nesdis.noaa.gov/smcd/GCC/index.php</a:t>
            </a:r>
            <a:endParaRPr lang="en-GB" sz="2000" b="1" dirty="0">
              <a:solidFill>
                <a:schemeClr val="accent2"/>
              </a:solidFill>
            </a:endParaRPr>
          </a:p>
          <a:p>
            <a:pPr algn="ctr" eaLnBrk="1" hangingPunct="1">
              <a:buFont typeface="Wingdings" pitchFamily="2" charset="2"/>
              <a:buNone/>
            </a:pPr>
            <a:endParaRPr lang="en-GB" sz="2400" b="1" dirty="0">
              <a:solidFill>
                <a:schemeClr val="accent2"/>
              </a:solidFill>
            </a:endParaRPr>
          </a:p>
          <a:p>
            <a:pPr algn="ctr" eaLnBrk="1" hangingPunct="1">
              <a:buNone/>
            </a:pPr>
            <a:r>
              <a:rPr lang="en-GB" sz="2400" b="1" dirty="0">
                <a:solidFill>
                  <a:schemeClr val="accent2"/>
                </a:solidFill>
              </a:rPr>
              <a:t>GSICS Product </a:t>
            </a:r>
            <a:r>
              <a:rPr lang="en-GB" sz="2400" b="1" dirty="0" err="1">
                <a:solidFill>
                  <a:schemeClr val="accent2"/>
                </a:solidFill>
              </a:rPr>
              <a:t>Catalog</a:t>
            </a:r>
            <a:r>
              <a:rPr lang="en-GB" sz="2400" b="1" dirty="0">
                <a:solidFill>
                  <a:schemeClr val="accent2"/>
                </a:solidFill>
              </a:rPr>
              <a:t> </a:t>
            </a:r>
            <a:r>
              <a:rPr lang="en-GB" sz="1800" b="1" dirty="0">
                <a:solidFill>
                  <a:schemeClr val="accent2"/>
                </a:solidFill>
                <a:hlinkClick r:id="rId5"/>
              </a:rPr>
              <a:t>https://www.star.nesdis.noaa.gov/smcd/GCC/ProductCatalog.php</a:t>
            </a:r>
            <a:endParaRPr lang="en-GB" sz="1800" b="1" dirty="0">
              <a:solidFill>
                <a:schemeClr val="accent2"/>
              </a:solidFill>
            </a:endParaRPr>
          </a:p>
          <a:p>
            <a:pPr algn="ctr" eaLnBrk="1" hangingPunct="1">
              <a:buFont typeface="Wingdings" pitchFamily="2" charset="2"/>
              <a:buNone/>
            </a:pPr>
            <a:endParaRPr lang="en-GB" sz="2400" b="1" dirty="0">
              <a:solidFill>
                <a:schemeClr val="accent2"/>
              </a:solidFill>
              <a:hlinkClick r:id="rId6"/>
            </a:endParaRPr>
          </a:p>
          <a:p>
            <a:pPr algn="ctr" eaLnBrk="1" hangingPunct="1">
              <a:buNone/>
            </a:pPr>
            <a:r>
              <a:rPr lang="en-GB" sz="2400" b="1" dirty="0">
                <a:solidFill>
                  <a:schemeClr val="accent2"/>
                </a:solidFill>
              </a:rPr>
              <a:t>GSICS Wiki</a:t>
            </a:r>
            <a:endParaRPr lang="en-GB" sz="2400" b="1" dirty="0">
              <a:solidFill>
                <a:schemeClr val="accent2"/>
              </a:solidFill>
              <a:hlinkClick r:id="rId6"/>
            </a:endParaRPr>
          </a:p>
          <a:p>
            <a:pPr algn="ctr" eaLnBrk="1" hangingPunct="1">
              <a:buNone/>
            </a:pPr>
            <a:r>
              <a:rPr lang="en-GB" sz="2400" b="1" dirty="0">
                <a:solidFill>
                  <a:schemeClr val="accent2"/>
                </a:solidFill>
                <a:hlinkClick r:id="rId7"/>
              </a:rPr>
              <a:t>http://gsics.atmos.umd.edu/wiki/Home</a:t>
            </a:r>
            <a:endParaRPr lang="en-GB" sz="2400" b="1" dirty="0">
              <a:solidFill>
                <a:schemeClr val="accent2"/>
              </a:solidFill>
            </a:endParaRPr>
          </a:p>
          <a:p>
            <a:pPr algn="ctr" eaLnBrk="1" hangingPunct="1">
              <a:buFont typeface="Wingdings" pitchFamily="2" charset="2"/>
              <a:buNone/>
            </a:pPr>
            <a:endParaRPr lang="en-GB" sz="2400" b="1" dirty="0">
              <a:solidFill>
                <a:schemeClr val="accent2"/>
              </a:solidFill>
            </a:endParaRPr>
          </a:p>
          <a:p>
            <a:pPr algn="ctr" eaLnBrk="1" hangingPunct="1">
              <a:buFont typeface="Wingdings" pitchFamily="2" charset="2"/>
              <a:buNone/>
            </a:pPr>
            <a:endParaRPr lang="en-GB" sz="5400" b="1" dirty="0">
              <a:solidFill>
                <a:schemeClr val="accent2"/>
              </a:solidFill>
            </a:endParaRPr>
          </a:p>
        </p:txBody>
      </p:sp>
    </p:spTree>
    <p:extLst>
      <p:ext uri="{BB962C8B-B14F-4D97-AF65-F5344CB8AC3E}">
        <p14:creationId xmlns:p14="http://schemas.microsoft.com/office/powerpoint/2010/main" val="36742354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292">
                                            <p:txEl>
                                              <p:pRg st="0" end="0"/>
                                            </p:txEl>
                                          </p:spTgt>
                                        </p:tgtEl>
                                        <p:attrNameLst>
                                          <p:attrName>style.visibility</p:attrName>
                                        </p:attrNameLst>
                                      </p:cBhvr>
                                      <p:to>
                                        <p:strVal val="visible"/>
                                      </p:to>
                                    </p:set>
                                    <p:animEffect transition="in" filter="fade">
                                      <p:cBhvr>
                                        <p:cTn id="7" dur="1000"/>
                                        <p:tgtEl>
                                          <p:spTgt spid="12292">
                                            <p:txEl>
                                              <p:pRg st="0" end="0"/>
                                            </p:txEl>
                                          </p:spTgt>
                                        </p:tgtEl>
                                      </p:cBhvr>
                                    </p:animEffect>
                                    <p:anim calcmode="lin" valueType="num">
                                      <p:cBhvr>
                                        <p:cTn id="8" dur="1000" fill="hold"/>
                                        <p:tgtEl>
                                          <p:spTgt spid="1229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292">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292">
                                            <p:txEl>
                                              <p:pRg st="1" end="1"/>
                                            </p:txEl>
                                          </p:spTgt>
                                        </p:tgtEl>
                                        <p:attrNameLst>
                                          <p:attrName>style.visibility</p:attrName>
                                        </p:attrNameLst>
                                      </p:cBhvr>
                                      <p:to>
                                        <p:strVal val="visible"/>
                                      </p:to>
                                    </p:set>
                                    <p:animEffect transition="in" filter="fade">
                                      <p:cBhvr>
                                        <p:cTn id="12" dur="1000"/>
                                        <p:tgtEl>
                                          <p:spTgt spid="12292">
                                            <p:txEl>
                                              <p:pRg st="1" end="1"/>
                                            </p:txEl>
                                          </p:spTgt>
                                        </p:tgtEl>
                                      </p:cBhvr>
                                    </p:animEffect>
                                    <p:anim calcmode="lin" valueType="num">
                                      <p:cBhvr>
                                        <p:cTn id="13" dur="1000" fill="hold"/>
                                        <p:tgtEl>
                                          <p:spTgt spid="1229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292">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2292">
                                            <p:txEl>
                                              <p:pRg st="3" end="3"/>
                                            </p:txEl>
                                          </p:spTgt>
                                        </p:tgtEl>
                                        <p:attrNameLst>
                                          <p:attrName>style.visibility</p:attrName>
                                        </p:attrNameLst>
                                      </p:cBhvr>
                                      <p:to>
                                        <p:strVal val="visible"/>
                                      </p:to>
                                    </p:set>
                                    <p:animEffect transition="in" filter="fade">
                                      <p:cBhvr>
                                        <p:cTn id="17" dur="1000"/>
                                        <p:tgtEl>
                                          <p:spTgt spid="12292">
                                            <p:txEl>
                                              <p:pRg st="3" end="3"/>
                                            </p:txEl>
                                          </p:spTgt>
                                        </p:tgtEl>
                                      </p:cBhvr>
                                    </p:animEffect>
                                    <p:anim calcmode="lin" valueType="num">
                                      <p:cBhvr>
                                        <p:cTn id="18" dur="1000" fill="hold"/>
                                        <p:tgtEl>
                                          <p:spTgt spid="1229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12292">
                                            <p:txEl>
                                              <p:pRg st="3" end="3"/>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2292">
                                            <p:txEl>
                                              <p:pRg st="5" end="5"/>
                                            </p:txEl>
                                          </p:spTgt>
                                        </p:tgtEl>
                                        <p:attrNameLst>
                                          <p:attrName>style.visibility</p:attrName>
                                        </p:attrNameLst>
                                      </p:cBhvr>
                                      <p:to>
                                        <p:strVal val="visible"/>
                                      </p:to>
                                    </p:set>
                                    <p:animEffect transition="in" filter="fade">
                                      <p:cBhvr>
                                        <p:cTn id="22" dur="1000"/>
                                        <p:tgtEl>
                                          <p:spTgt spid="12292">
                                            <p:txEl>
                                              <p:pRg st="5" end="5"/>
                                            </p:txEl>
                                          </p:spTgt>
                                        </p:tgtEl>
                                      </p:cBhvr>
                                    </p:animEffect>
                                    <p:anim calcmode="lin" valueType="num">
                                      <p:cBhvr>
                                        <p:cTn id="23" dur="1000" fill="hold"/>
                                        <p:tgtEl>
                                          <p:spTgt spid="12292">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12292">
                                            <p:txEl>
                                              <p:pRg st="5" end="5"/>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2292">
                                            <p:txEl>
                                              <p:pRg st="7" end="7"/>
                                            </p:txEl>
                                          </p:spTgt>
                                        </p:tgtEl>
                                        <p:attrNameLst>
                                          <p:attrName>style.visibility</p:attrName>
                                        </p:attrNameLst>
                                      </p:cBhvr>
                                      <p:to>
                                        <p:strVal val="visible"/>
                                      </p:to>
                                    </p:set>
                                    <p:animEffect transition="in" filter="fade">
                                      <p:cBhvr>
                                        <p:cTn id="27" dur="1000"/>
                                        <p:tgtEl>
                                          <p:spTgt spid="12292">
                                            <p:txEl>
                                              <p:pRg st="7" end="7"/>
                                            </p:txEl>
                                          </p:spTgt>
                                        </p:tgtEl>
                                      </p:cBhvr>
                                    </p:animEffect>
                                    <p:anim calcmode="lin" valueType="num">
                                      <p:cBhvr>
                                        <p:cTn id="28" dur="1000" fill="hold"/>
                                        <p:tgtEl>
                                          <p:spTgt spid="12292">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12292">
                                            <p:txEl>
                                              <p:pRg st="7" end="7"/>
                                            </p:txEl>
                                          </p:spTgt>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2292">
                                            <p:txEl>
                                              <p:pRg st="8" end="8"/>
                                            </p:txEl>
                                          </p:spTgt>
                                        </p:tgtEl>
                                        <p:attrNameLst>
                                          <p:attrName>style.visibility</p:attrName>
                                        </p:attrNameLst>
                                      </p:cBhvr>
                                      <p:to>
                                        <p:strVal val="visible"/>
                                      </p:to>
                                    </p:set>
                                    <p:animEffect transition="in" filter="fade">
                                      <p:cBhvr>
                                        <p:cTn id="32" dur="1000"/>
                                        <p:tgtEl>
                                          <p:spTgt spid="12292">
                                            <p:txEl>
                                              <p:pRg st="8" end="8"/>
                                            </p:txEl>
                                          </p:spTgt>
                                        </p:tgtEl>
                                      </p:cBhvr>
                                    </p:animEffect>
                                    <p:anim calcmode="lin" valueType="num">
                                      <p:cBhvr>
                                        <p:cTn id="33" dur="1000" fill="hold"/>
                                        <p:tgtEl>
                                          <p:spTgt spid="12292">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1229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600061" y="351661"/>
            <a:ext cx="5673013" cy="457200"/>
          </a:xfrm>
        </p:spPr>
        <p:txBody>
          <a:bodyPr/>
          <a:lstStyle/>
          <a:p>
            <a:r>
              <a:rPr lang="en-GB" sz="2400" dirty="0"/>
              <a:t>Presentation Overview</a:t>
            </a:r>
          </a:p>
        </p:txBody>
      </p:sp>
      <p:sp>
        <p:nvSpPr>
          <p:cNvPr id="3" name="Content Placeholder 2"/>
          <p:cNvSpPr>
            <a:spLocks noGrp="1"/>
          </p:cNvSpPr>
          <p:nvPr>
            <p:ph idx="1"/>
          </p:nvPr>
        </p:nvSpPr>
        <p:spPr>
          <a:xfrm>
            <a:off x="609601" y="1175823"/>
            <a:ext cx="8783053" cy="5074582"/>
          </a:xfrm>
        </p:spPr>
        <p:txBody>
          <a:bodyPr/>
          <a:lstStyle/>
          <a:p>
            <a:r>
              <a:rPr lang="en-GB" sz="2000" dirty="0"/>
              <a:t>Introduce/Confirm the Agency’s Personnel supporting GSICS </a:t>
            </a:r>
          </a:p>
          <a:p>
            <a:pPr lvl="0"/>
            <a:endParaRPr lang="en-GB" sz="2000" dirty="0" smtClean="0"/>
          </a:p>
          <a:p>
            <a:pPr lvl="0"/>
            <a:r>
              <a:rPr lang="en-GB" sz="2000" dirty="0"/>
              <a:t>Agency’s Instruments Updates &amp; Planned launches – relevant to GSICS if any</a:t>
            </a:r>
          </a:p>
          <a:p>
            <a:pPr marL="0" indent="0">
              <a:buNone/>
            </a:pPr>
            <a:endParaRPr lang="en-GB" sz="2000" dirty="0"/>
          </a:p>
          <a:p>
            <a:pPr lvl="0"/>
            <a:r>
              <a:rPr lang="en-GB" sz="2000" dirty="0" smtClean="0"/>
              <a:t>Agency’s </a:t>
            </a:r>
            <a:r>
              <a:rPr lang="en-GB" sz="2000" dirty="0"/>
              <a:t>GSICS Activities, Action &amp; Achievements Summary</a:t>
            </a:r>
          </a:p>
          <a:p>
            <a:pPr marL="0" indent="0">
              <a:buNone/>
            </a:pPr>
            <a:endParaRPr lang="en-GB" sz="2000" dirty="0"/>
          </a:p>
          <a:p>
            <a:pPr lvl="0"/>
            <a:r>
              <a:rPr lang="en-GB" sz="2000" dirty="0"/>
              <a:t>Agency’s support to GDWG Activities</a:t>
            </a:r>
          </a:p>
          <a:p>
            <a:pPr lvl="0"/>
            <a:endParaRPr lang="en-GB" sz="2000" dirty="0"/>
          </a:p>
          <a:p>
            <a:r>
              <a:rPr lang="en-GB" sz="2000" dirty="0"/>
              <a:t>Agency’s support to GRWG Activities</a:t>
            </a:r>
          </a:p>
          <a:p>
            <a:pPr marL="0" indent="0">
              <a:buNone/>
            </a:pPr>
            <a:endParaRPr lang="en-GB" sz="2000" dirty="0"/>
          </a:p>
          <a:p>
            <a:pPr lvl="0"/>
            <a:r>
              <a:rPr lang="en-GB" sz="2000" dirty="0" smtClean="0"/>
              <a:t>Agency’s </a:t>
            </a:r>
            <a:r>
              <a:rPr lang="en-GB" sz="2000" dirty="0"/>
              <a:t>GSICS activities to be discussed in this joint </a:t>
            </a:r>
            <a:r>
              <a:rPr lang="en-GB" sz="2000" dirty="0" smtClean="0"/>
              <a:t>meeting</a:t>
            </a:r>
            <a:endParaRPr lang="en-GB" sz="2000" dirty="0"/>
          </a:p>
          <a:p>
            <a:pPr lvl="0"/>
            <a:endParaRPr lang="en-GB" sz="1200" dirty="0"/>
          </a:p>
          <a:p>
            <a:pPr marL="0" indent="0">
              <a:buNone/>
            </a:pPr>
            <a:endParaRPr lang="en-GB" sz="2800" dirty="0"/>
          </a:p>
        </p:txBody>
      </p:sp>
      <p:sp>
        <p:nvSpPr>
          <p:cNvPr id="4" name="Slide Number Placeholder 3"/>
          <p:cNvSpPr>
            <a:spLocks noGrp="1"/>
          </p:cNvSpPr>
          <p:nvPr>
            <p:ph type="sldNum" sz="quarter" idx="4294967295"/>
          </p:nvPr>
        </p:nvSpPr>
        <p:spPr>
          <a:xfrm>
            <a:off x="7010400" y="6400800"/>
            <a:ext cx="2133600" cy="323850"/>
          </a:xfrm>
          <a:prstGeom prst="rect">
            <a:avLst/>
          </a:prstGeom>
        </p:spPr>
        <p:txBody>
          <a:bodyPr/>
          <a:lstStyle/>
          <a:p>
            <a:pPr>
              <a:defRPr/>
            </a:pPr>
            <a:fld id="{DA28AC38-E0E8-49D7-B2FE-71FD7C42C09E}" type="slidenum">
              <a:rPr lang="en-US" smtClean="0"/>
              <a:pPr>
                <a:defRPr/>
              </a:pPr>
              <a:t>2</a:t>
            </a:fld>
            <a:endParaRPr lang="en-US"/>
          </a:p>
        </p:txBody>
      </p:sp>
    </p:spTree>
    <p:extLst>
      <p:ext uri="{BB962C8B-B14F-4D97-AF65-F5344CB8AC3E}">
        <p14:creationId xmlns:p14="http://schemas.microsoft.com/office/powerpoint/2010/main" val="296597244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4202" y="4887074"/>
            <a:ext cx="594000" cy="792000"/>
          </a:xfrm>
          <a:prstGeom prst="rect">
            <a:avLst/>
          </a:prstGeom>
        </p:spPr>
      </p:pic>
      <p:pic>
        <p:nvPicPr>
          <p:cNvPr id="109570" name="Picture 2" descr="http://OPW01/CGI/ad_userphoto.php?user=Holmlund"/>
          <p:cNvPicPr>
            <a:picLocks noChangeAspect="1" noChangeArrowheads="1"/>
          </p:cNvPicPr>
          <p:nvPr/>
        </p:nvPicPr>
        <p:blipFill>
          <a:blip r:embed="rId4" cstate="print"/>
          <a:srcRect/>
          <a:stretch>
            <a:fillRect/>
          </a:stretch>
        </p:blipFill>
        <p:spPr bwMode="auto">
          <a:xfrm>
            <a:off x="7265598" y="1259975"/>
            <a:ext cx="492369" cy="800100"/>
          </a:xfrm>
          <a:prstGeom prst="rect">
            <a:avLst/>
          </a:prstGeom>
          <a:noFill/>
        </p:spPr>
      </p:pic>
      <p:pic>
        <p:nvPicPr>
          <p:cNvPr id="109572" name="Picture 4" descr="http://OPW01/CGI/ad_userphoto.php?user=Elliott"/>
          <p:cNvPicPr>
            <a:picLocks noChangeAspect="1" noChangeArrowheads="1"/>
          </p:cNvPicPr>
          <p:nvPr/>
        </p:nvPicPr>
        <p:blipFill>
          <a:blip r:embed="rId5" cstate="print"/>
          <a:srcRect/>
          <a:stretch>
            <a:fillRect/>
          </a:stretch>
        </p:blipFill>
        <p:spPr bwMode="auto">
          <a:xfrm>
            <a:off x="7888744" y="2173322"/>
            <a:ext cx="492369" cy="800100"/>
          </a:xfrm>
          <a:prstGeom prst="rect">
            <a:avLst/>
          </a:prstGeom>
          <a:noFill/>
        </p:spPr>
      </p:pic>
      <p:pic>
        <p:nvPicPr>
          <p:cNvPr id="109574" name="Picture 6" descr="http://OPW01/CGI/ad_userphoto.php?user=Miu"/>
          <p:cNvPicPr>
            <a:picLocks noChangeAspect="1" noChangeArrowheads="1"/>
          </p:cNvPicPr>
          <p:nvPr/>
        </p:nvPicPr>
        <p:blipFill>
          <a:blip r:embed="rId6" cstate="print"/>
          <a:srcRect/>
          <a:stretch>
            <a:fillRect/>
          </a:stretch>
        </p:blipFill>
        <p:spPr bwMode="auto">
          <a:xfrm>
            <a:off x="7265598" y="2173322"/>
            <a:ext cx="492369" cy="800100"/>
          </a:xfrm>
          <a:prstGeom prst="rect">
            <a:avLst/>
          </a:prstGeom>
          <a:noFill/>
        </p:spPr>
      </p:pic>
      <p:pic>
        <p:nvPicPr>
          <p:cNvPr id="109576" name="Picture 8" descr="http://OPW01/CGI/ad_userphoto.php?user=Wagner"/>
          <p:cNvPicPr>
            <a:picLocks noChangeAspect="1" noChangeArrowheads="1"/>
          </p:cNvPicPr>
          <p:nvPr/>
        </p:nvPicPr>
        <p:blipFill>
          <a:blip r:embed="rId7" cstate="print"/>
          <a:srcRect/>
          <a:stretch>
            <a:fillRect/>
          </a:stretch>
        </p:blipFill>
        <p:spPr bwMode="auto">
          <a:xfrm>
            <a:off x="7890423" y="3093018"/>
            <a:ext cx="492369" cy="800100"/>
          </a:xfrm>
          <a:prstGeom prst="rect">
            <a:avLst/>
          </a:prstGeom>
          <a:noFill/>
        </p:spPr>
      </p:pic>
      <p:pic>
        <p:nvPicPr>
          <p:cNvPr id="109578" name="Picture 10" descr="http://OPW01/CGI/ad_userphoto.php?user=HewisonT"/>
          <p:cNvPicPr>
            <a:picLocks noChangeAspect="1" noChangeArrowheads="1"/>
          </p:cNvPicPr>
          <p:nvPr/>
        </p:nvPicPr>
        <p:blipFill>
          <a:blip r:embed="rId8" cstate="print"/>
          <a:srcRect/>
          <a:stretch>
            <a:fillRect/>
          </a:stretch>
        </p:blipFill>
        <p:spPr bwMode="auto">
          <a:xfrm>
            <a:off x="7265598" y="3069267"/>
            <a:ext cx="492369" cy="800100"/>
          </a:xfrm>
          <a:prstGeom prst="rect">
            <a:avLst/>
          </a:prstGeom>
          <a:noFill/>
        </p:spPr>
      </p:pic>
      <p:pic>
        <p:nvPicPr>
          <p:cNvPr id="109582" name="Picture 14" descr="https://encrypted-tbn3.gstatic.com/images?q=tbn:ANd9GcSPZVW8M1Hl5bllqI_v7iguM0KYkdJ2AreoEgy5cypMYz4tlMmBMmE9cFk">
            <a:hlinkClick r:id="rId9"/>
          </p:cNvPr>
          <p:cNvPicPr>
            <a:picLocks noChangeArrowheads="1"/>
          </p:cNvPicPr>
          <p:nvPr/>
        </p:nvPicPr>
        <p:blipFill>
          <a:blip r:embed="rId10" cstate="print"/>
          <a:srcRect/>
          <a:stretch>
            <a:fillRect/>
          </a:stretch>
        </p:blipFill>
        <p:spPr bwMode="auto">
          <a:xfrm>
            <a:off x="7258449" y="4920519"/>
            <a:ext cx="522000" cy="792000"/>
          </a:xfrm>
          <a:prstGeom prst="rect">
            <a:avLst/>
          </a:prstGeom>
          <a:noFill/>
        </p:spPr>
      </p:pic>
      <p:pic>
        <p:nvPicPr>
          <p:cNvPr id="109586" name="Picture 18" descr="http://OPW01/CGI/ad_userphoto.php?user=Roebeling"/>
          <p:cNvPicPr>
            <a:picLocks noChangeAspect="1" noChangeArrowheads="1"/>
          </p:cNvPicPr>
          <p:nvPr/>
        </p:nvPicPr>
        <p:blipFill>
          <a:blip r:embed="rId11" cstate="print"/>
          <a:srcRect/>
          <a:stretch>
            <a:fillRect/>
          </a:stretch>
        </p:blipFill>
        <p:spPr bwMode="auto">
          <a:xfrm>
            <a:off x="8493323" y="3093018"/>
            <a:ext cx="492369" cy="800100"/>
          </a:xfrm>
          <a:prstGeom prst="rect">
            <a:avLst/>
          </a:prstGeom>
          <a:noFill/>
        </p:spPr>
      </p:pic>
      <p:pic>
        <p:nvPicPr>
          <p:cNvPr id="109588" name="Picture 20" descr="http://OPW01/CGI/ad_userphoto.php?user=Munro"/>
          <p:cNvPicPr>
            <a:picLocks noChangeAspect="1" noChangeArrowheads="1"/>
          </p:cNvPicPr>
          <p:nvPr/>
        </p:nvPicPr>
        <p:blipFill>
          <a:blip r:embed="rId12" cstate="print"/>
          <a:srcRect/>
          <a:stretch>
            <a:fillRect/>
          </a:stretch>
        </p:blipFill>
        <p:spPr bwMode="auto">
          <a:xfrm>
            <a:off x="7265598" y="3916052"/>
            <a:ext cx="492369" cy="800100"/>
          </a:xfrm>
          <a:prstGeom prst="rect">
            <a:avLst/>
          </a:prstGeom>
          <a:noFill/>
        </p:spPr>
      </p:pic>
      <p:pic>
        <p:nvPicPr>
          <p:cNvPr id="109592" name="Picture 24" descr="http://OPW01/CGI/ad_userphoto.php?user=Rothfuss"/>
          <p:cNvPicPr>
            <a:picLocks noChangeAspect="1" noChangeArrowheads="1"/>
          </p:cNvPicPr>
          <p:nvPr/>
        </p:nvPicPr>
        <p:blipFill>
          <a:blip r:embed="rId13" cstate="print"/>
          <a:srcRect/>
          <a:stretch>
            <a:fillRect/>
          </a:stretch>
        </p:blipFill>
        <p:spPr bwMode="auto">
          <a:xfrm>
            <a:off x="7265598" y="5768456"/>
            <a:ext cx="492369" cy="800100"/>
          </a:xfrm>
          <a:prstGeom prst="rect">
            <a:avLst/>
          </a:prstGeom>
          <a:noFill/>
        </p:spPr>
      </p:pic>
      <p:pic>
        <p:nvPicPr>
          <p:cNvPr id="1027" name="Picture 3"/>
          <p:cNvPicPr>
            <a:picLocks noChangeArrowheads="1"/>
          </p:cNvPicPr>
          <p:nvPr/>
        </p:nvPicPr>
        <p:blipFill>
          <a:blip r:embed="rId14" cstate="print"/>
          <a:srcRect l="74073" t="16833" r="14297" b="65047"/>
          <a:stretch>
            <a:fillRect/>
          </a:stretch>
        </p:blipFill>
        <p:spPr bwMode="auto">
          <a:xfrm>
            <a:off x="8522665" y="4887074"/>
            <a:ext cx="522000" cy="792000"/>
          </a:xfrm>
          <a:prstGeom prst="rect">
            <a:avLst/>
          </a:prstGeom>
          <a:noFill/>
          <a:ln w="9525">
            <a:noFill/>
            <a:miter lim="800000"/>
            <a:headEnd/>
            <a:tailEnd/>
          </a:ln>
        </p:spPr>
      </p:pic>
      <p:pic>
        <p:nvPicPr>
          <p:cNvPr id="2" name="Picture 2" descr="C:\Users\roebeling\Desktop\ad_userphoto[1].jpg"/>
          <p:cNvPicPr>
            <a:picLocks noChangeArrowheads="1"/>
          </p:cNvPicPr>
          <p:nvPr/>
        </p:nvPicPr>
        <p:blipFill>
          <a:blip r:embed="rId15" cstate="print"/>
          <a:srcRect/>
          <a:stretch>
            <a:fillRect/>
          </a:stretch>
        </p:blipFill>
        <p:spPr bwMode="auto">
          <a:xfrm>
            <a:off x="9169276" y="4903176"/>
            <a:ext cx="522000" cy="792000"/>
          </a:xfrm>
          <a:prstGeom prst="rect">
            <a:avLst/>
          </a:prstGeom>
          <a:noFill/>
        </p:spPr>
      </p:pic>
      <p:graphicFrame>
        <p:nvGraphicFramePr>
          <p:cNvPr id="20" name="Table 19"/>
          <p:cNvGraphicFramePr>
            <a:graphicFrameLocks noGrp="1"/>
          </p:cNvGraphicFramePr>
          <p:nvPr>
            <p:extLst>
              <p:ext uri="{D42A27DB-BD31-4B8C-83A1-F6EECF244321}">
                <p14:modId xmlns:p14="http://schemas.microsoft.com/office/powerpoint/2010/main" val="3872448939"/>
              </p:ext>
            </p:extLst>
          </p:nvPr>
        </p:nvGraphicFramePr>
        <p:xfrm>
          <a:off x="255639" y="873596"/>
          <a:ext cx="6870354" cy="5520240"/>
        </p:xfrm>
        <a:graphic>
          <a:graphicData uri="http://schemas.openxmlformats.org/drawingml/2006/table">
            <a:tbl>
              <a:tblPr firstRow="1" bandRow="1">
                <a:tableStyleId>{5C22544A-7EE6-4342-B048-85BDC9FD1C3A}</a:tableStyleId>
              </a:tblPr>
              <a:tblGrid>
                <a:gridCol w="2066880">
                  <a:extLst>
                    <a:ext uri="{9D8B030D-6E8A-4147-A177-3AD203B41FA5}">
                      <a16:colId xmlns:a16="http://schemas.microsoft.com/office/drawing/2014/main" xmlns="" val="20000"/>
                    </a:ext>
                  </a:extLst>
                </a:gridCol>
                <a:gridCol w="4803474">
                  <a:extLst>
                    <a:ext uri="{9D8B030D-6E8A-4147-A177-3AD203B41FA5}">
                      <a16:colId xmlns:a16="http://schemas.microsoft.com/office/drawing/2014/main" xmlns="" val="20001"/>
                    </a:ext>
                  </a:extLst>
                </a:gridCol>
              </a:tblGrid>
              <a:tr h="316108">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kern="1200" dirty="0" smtClean="0">
                          <a:solidFill>
                            <a:schemeClr val="dk1"/>
                          </a:solidFill>
                          <a:latin typeface="+mn-lt"/>
                          <a:ea typeface="+mn-ea"/>
                          <a:cs typeface="+mn-cs"/>
                        </a:rPr>
                        <a:t>Executive Panel</a:t>
                      </a:r>
                    </a:p>
                  </a:txBody>
                  <a:tcPr marB="0">
                    <a:noFill/>
                  </a:tcPr>
                </a:tc>
                <a:tc hMerge="1">
                  <a:txBody>
                    <a:bodyPr/>
                    <a:lstStyle/>
                    <a:p>
                      <a:endParaRPr lang="en-GB"/>
                    </a:p>
                  </a:txBody>
                  <a:tcPr/>
                </a:tc>
                <a:extLst>
                  <a:ext uri="{0D108BD9-81ED-4DB2-BD59-A6C34878D82A}">
                    <a16:rowId xmlns:a16="http://schemas.microsoft.com/office/drawing/2014/main" xmlns="" val="10000"/>
                  </a:ext>
                </a:extLst>
              </a:tr>
              <a:tr h="252000">
                <a:tc>
                  <a:txBody>
                    <a:bodyPr/>
                    <a:lstStyle/>
                    <a:p>
                      <a:r>
                        <a:rPr lang="en-GB" sz="1400" b="1" dirty="0" smtClean="0">
                          <a:latin typeface="+mn-lt"/>
                        </a:rPr>
                        <a:t>Ken Holmlund</a:t>
                      </a:r>
                      <a:endParaRPr lang="en-GB" sz="1400" b="1" dirty="0">
                        <a:latin typeface="+mn-lt"/>
                      </a:endParaRPr>
                    </a:p>
                  </a:txBody>
                  <a:tcPr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rPr>
                        <a:t>EUMETSAT representative</a:t>
                      </a:r>
                      <a:endParaRPr lang="en-GB" sz="1400" b="1" dirty="0">
                        <a:latin typeface="+mn-lt"/>
                      </a:endParaRPr>
                    </a:p>
                  </a:txBody>
                  <a:tcPr marL="0" marR="0" marT="0" marB="0"/>
                </a:tc>
                <a:extLst>
                  <a:ext uri="{0D108BD9-81ED-4DB2-BD59-A6C34878D82A}">
                    <a16:rowId xmlns:a16="http://schemas.microsoft.com/office/drawing/2014/main" xmlns="" val="10001"/>
                  </a:ext>
                </a:extLst>
              </a:tr>
              <a:tr h="342197">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latin typeface="+mn-lt"/>
                          <a:ea typeface="+mn-ea"/>
                          <a:cs typeface="+mn-cs"/>
                        </a:rPr>
                        <a:t>Data Working Group</a:t>
                      </a:r>
                      <a:endParaRPr lang="en-GB" sz="1800" b="1" kern="1200" dirty="0" smtClean="0">
                        <a:solidFill>
                          <a:schemeClr val="dk1"/>
                        </a:solidFill>
                        <a:latin typeface="+mn-lt"/>
                        <a:ea typeface="+mn-ea"/>
                        <a:cs typeface="+mn-cs"/>
                      </a:endParaRPr>
                    </a:p>
                  </a:txBody>
                  <a:tcPr marT="72000" marB="0"/>
                </a:tc>
                <a:tc hMerge="1">
                  <a:txBody>
                    <a:bodyPr/>
                    <a:lstStyle/>
                    <a:p>
                      <a:endParaRPr lang="en-GB"/>
                    </a:p>
                  </a:txBody>
                  <a:tcPr/>
                </a:tc>
                <a:extLst>
                  <a:ext uri="{0D108BD9-81ED-4DB2-BD59-A6C34878D82A}">
                    <a16:rowId xmlns:a16="http://schemas.microsoft.com/office/drawing/2014/main" xmlns="" val="10002"/>
                  </a:ext>
                </a:extLst>
              </a:tr>
              <a:tr h="252000">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400" b="1" kern="1200" dirty="0" smtClean="0">
                          <a:solidFill>
                            <a:schemeClr val="tx1"/>
                          </a:solidFill>
                        </a:rPr>
                        <a:t>Peter Miu</a:t>
                      </a:r>
                      <a:endParaRPr lang="en-GB" sz="1400" b="1" kern="1200" dirty="0" smtClean="0">
                        <a:solidFill>
                          <a:schemeClr val="tx1"/>
                        </a:solidFill>
                        <a:latin typeface="Arial" pitchFamily="34" charset="0"/>
                        <a:ea typeface="+mn-ea"/>
                        <a:cs typeface="Arial" pitchFamily="34" charset="0"/>
                      </a:endParaRPr>
                    </a:p>
                  </a:txBody>
                  <a:tcPr marL="84406" marR="84406" marT="0" marB="0" anchor="ct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1" kern="1200" dirty="0" smtClean="0"/>
                        <a:t>Vice-chair + Data management expert</a:t>
                      </a:r>
                      <a:endParaRPr lang="en-GB" sz="1400" b="1" kern="1200" dirty="0" smtClean="0">
                        <a:solidFill>
                          <a:schemeClr val="tx2"/>
                        </a:solidFill>
                        <a:latin typeface="Arial" pitchFamily="34" charset="0"/>
                        <a:ea typeface="+mn-ea"/>
                        <a:cs typeface="Arial" pitchFamily="34" charset="0"/>
                      </a:endParaRPr>
                    </a:p>
                  </a:txBody>
                  <a:tcPr marL="0" marR="0" marT="0" marB="0" anchor="ctr"/>
                </a:tc>
                <a:extLst>
                  <a:ext uri="{0D108BD9-81ED-4DB2-BD59-A6C34878D82A}">
                    <a16:rowId xmlns:a16="http://schemas.microsoft.com/office/drawing/2014/main" xmlns="" val="10003"/>
                  </a:ext>
                </a:extLst>
              </a:tr>
              <a:tr h="252000">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1" kern="1200" dirty="0" smtClean="0">
                          <a:solidFill>
                            <a:schemeClr val="tx1"/>
                          </a:solidFill>
                        </a:rPr>
                        <a:t>Simon Elliott</a:t>
                      </a:r>
                      <a:endParaRPr lang="en-GB" sz="1400" b="1" kern="1200" dirty="0" smtClean="0">
                        <a:solidFill>
                          <a:schemeClr val="tx1"/>
                        </a:solidFill>
                        <a:latin typeface="+mn-lt"/>
                        <a:ea typeface="+mn-ea"/>
                        <a:cs typeface="+mn-cs"/>
                      </a:endParaRPr>
                    </a:p>
                  </a:txBody>
                  <a:tcPr marL="84406" marR="84406" marT="0" marB="0" anchor="ctr"/>
                </a:tc>
                <a:tc>
                  <a:txBody>
                    <a:bodyPr/>
                    <a:lstStyle/>
                    <a:p>
                      <a:pPr marL="0" algn="l" defTabSz="914400" rtl="0" eaLnBrk="1" latinLnBrk="0" hangingPunct="1">
                        <a:buFontTx/>
                        <a:buNone/>
                      </a:pPr>
                      <a:r>
                        <a:rPr lang="en-GB" sz="1400" b="1" kern="1200" dirty="0" smtClean="0"/>
                        <a:t>Formats Expert</a:t>
                      </a:r>
                      <a:endParaRPr lang="en-GB" sz="1400" b="1" kern="1200" dirty="0" smtClean="0">
                        <a:solidFill>
                          <a:schemeClr val="tx2"/>
                        </a:solidFill>
                        <a:latin typeface="Arial" pitchFamily="34" charset="0"/>
                        <a:ea typeface="+mn-ea"/>
                        <a:cs typeface="Arial" pitchFamily="34" charset="0"/>
                      </a:endParaRPr>
                    </a:p>
                  </a:txBody>
                  <a:tcPr marL="0" marR="0" marT="0" marB="0" anchor="ctr"/>
                </a:tc>
                <a:extLst>
                  <a:ext uri="{0D108BD9-81ED-4DB2-BD59-A6C34878D82A}">
                    <a16:rowId xmlns:a16="http://schemas.microsoft.com/office/drawing/2014/main" xmlns="" val="10004"/>
                  </a:ext>
                </a:extLst>
              </a:tr>
              <a:tr h="293266">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kern="1200" dirty="0" smtClean="0">
                          <a:solidFill>
                            <a:schemeClr val="tx1"/>
                          </a:solidFill>
                        </a:rPr>
                        <a:t>Research Working Group </a:t>
                      </a:r>
                      <a:endParaRPr lang="en-GB" sz="1800" b="1" kern="1200" dirty="0" smtClean="0">
                        <a:solidFill>
                          <a:schemeClr val="tx1"/>
                        </a:solidFill>
                        <a:latin typeface="Arial" pitchFamily="34" charset="0"/>
                        <a:ea typeface="+mn-ea"/>
                        <a:cs typeface="Arial" pitchFamily="34" charset="0"/>
                      </a:endParaRPr>
                    </a:p>
                  </a:txBody>
                  <a:tcPr marB="0"/>
                </a:tc>
                <a:tc hMerge="1">
                  <a:txBody>
                    <a:bodyPr/>
                    <a:lstStyle/>
                    <a:p>
                      <a:endParaRPr lang="en-GB"/>
                    </a:p>
                  </a:txBody>
                  <a:tcPr/>
                </a:tc>
                <a:extLst>
                  <a:ext uri="{0D108BD9-81ED-4DB2-BD59-A6C34878D82A}">
                    <a16:rowId xmlns:a16="http://schemas.microsoft.com/office/drawing/2014/main" xmlns="" val="10005"/>
                  </a:ext>
                </a:extLst>
              </a:tr>
              <a:tr h="252000">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400" b="1" kern="1200" dirty="0" smtClean="0">
                          <a:solidFill>
                            <a:schemeClr val="tx1"/>
                          </a:solidFill>
                        </a:rPr>
                        <a:t>Tim Hewison</a:t>
                      </a:r>
                      <a:endParaRPr lang="en-GB" sz="1400" b="1" kern="1200" dirty="0" smtClean="0">
                        <a:solidFill>
                          <a:schemeClr val="tx1"/>
                        </a:solidFill>
                        <a:latin typeface="+mn-lt"/>
                        <a:ea typeface="+mn-ea"/>
                        <a:cs typeface="+mn-cs"/>
                      </a:endParaRPr>
                    </a:p>
                  </a:txBody>
                  <a:tcPr marL="84406" marR="84406" marT="0" marB="0" anchor="ct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1" kern="1200" dirty="0" smtClean="0"/>
                        <a:t>Vice-chair</a:t>
                      </a:r>
                      <a:r>
                        <a:rPr lang="en-US" sz="1400" b="1" kern="1200" baseline="0" dirty="0" smtClean="0"/>
                        <a:t> </a:t>
                      </a:r>
                      <a:r>
                        <a:rPr lang="en-US" sz="1400" b="1" kern="1200" dirty="0" smtClean="0"/>
                        <a:t>IR sub-group + MW Sub-Group </a:t>
                      </a:r>
                      <a:r>
                        <a:rPr lang="en-US" sz="1400" b="1" kern="1200" dirty="0" err="1" smtClean="0"/>
                        <a:t>PoC</a:t>
                      </a:r>
                      <a:endParaRPr lang="en-GB" sz="1400" b="1" kern="1200" dirty="0" smtClean="0">
                        <a:solidFill>
                          <a:schemeClr val="tx1"/>
                        </a:solidFill>
                        <a:latin typeface="+mn-lt"/>
                        <a:ea typeface="+mn-ea"/>
                        <a:cs typeface="+mn-cs"/>
                      </a:endParaRPr>
                    </a:p>
                  </a:txBody>
                  <a:tcPr marL="0" marR="0" marT="0" marB="0" anchor="ctr"/>
                </a:tc>
                <a:extLst>
                  <a:ext uri="{0D108BD9-81ED-4DB2-BD59-A6C34878D82A}">
                    <a16:rowId xmlns:a16="http://schemas.microsoft.com/office/drawing/2014/main" xmlns="" val="10006"/>
                  </a:ext>
                </a:extLst>
              </a:tr>
              <a:tr h="252000">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400" b="1" kern="1200" dirty="0" err="1" smtClean="0">
                          <a:solidFill>
                            <a:schemeClr val="tx1"/>
                          </a:solidFill>
                        </a:rPr>
                        <a:t>S</a:t>
                      </a:r>
                      <a:r>
                        <a:rPr lang="en-GB" sz="1400" b="1" kern="1200" dirty="0" err="1" smtClean="0">
                          <a:solidFill>
                            <a:schemeClr val="tx1"/>
                          </a:solidFill>
                          <a:latin typeface="+mn-lt"/>
                          <a:ea typeface="+mn-ea"/>
                          <a:cs typeface="+mn-cs"/>
                        </a:rPr>
                        <a:t>é</a:t>
                      </a:r>
                      <a:r>
                        <a:rPr lang="en-GB" sz="1400" b="1" kern="1200" dirty="0" err="1" smtClean="0">
                          <a:solidFill>
                            <a:schemeClr val="tx1"/>
                          </a:solidFill>
                        </a:rPr>
                        <a:t>bastien</a:t>
                      </a:r>
                      <a:r>
                        <a:rPr lang="en-GB" sz="1400" b="1" kern="1200" dirty="0" smtClean="0">
                          <a:solidFill>
                            <a:schemeClr val="tx1"/>
                          </a:solidFill>
                        </a:rPr>
                        <a:t> Wagner </a:t>
                      </a:r>
                      <a:endParaRPr lang="en-GB" sz="1400" b="1" kern="1200" dirty="0" smtClean="0">
                        <a:solidFill>
                          <a:schemeClr val="tx1"/>
                        </a:solidFill>
                        <a:latin typeface="+mn-lt"/>
                        <a:ea typeface="+mn-ea"/>
                        <a:cs typeface="+mn-cs"/>
                      </a:endParaRPr>
                    </a:p>
                  </a:txBody>
                  <a:tcPr marL="84406" marR="84406" marT="0" marB="0" anchor="ct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400" b="1" kern="1200" dirty="0" smtClean="0"/>
                        <a:t>VIS/NIR + Lunar calibration</a:t>
                      </a:r>
                      <a:endParaRPr lang="en-GB" sz="1400" b="1" kern="1200" dirty="0" smtClean="0">
                        <a:solidFill>
                          <a:schemeClr val="tx1"/>
                        </a:solidFill>
                        <a:latin typeface="+mn-lt"/>
                        <a:ea typeface="+mn-ea"/>
                        <a:cs typeface="+mn-cs"/>
                      </a:endParaRPr>
                    </a:p>
                  </a:txBody>
                  <a:tcPr marL="0" marR="0" marT="0" marB="0" anchor="ctr"/>
                </a:tc>
                <a:extLst>
                  <a:ext uri="{0D108BD9-81ED-4DB2-BD59-A6C34878D82A}">
                    <a16:rowId xmlns:a16="http://schemas.microsoft.com/office/drawing/2014/main" xmlns="" val="10007"/>
                  </a:ext>
                </a:extLst>
              </a:tr>
              <a:tr h="252000">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1" kern="1200" dirty="0" smtClean="0">
                          <a:solidFill>
                            <a:schemeClr val="tx1"/>
                          </a:solidFill>
                        </a:rPr>
                        <a:t>Rob Roebeling</a:t>
                      </a:r>
                      <a:endParaRPr lang="en-GB" sz="1400" b="1" kern="1200" dirty="0" smtClean="0">
                        <a:solidFill>
                          <a:schemeClr val="tx1"/>
                        </a:solidFill>
                        <a:latin typeface="+mn-lt"/>
                        <a:ea typeface="+mn-ea"/>
                        <a:cs typeface="+mn-cs"/>
                      </a:endParaRPr>
                    </a:p>
                  </a:txBody>
                  <a:tcPr marL="84406" marR="84406" marT="0" marB="0" anchor="ctr"/>
                </a:tc>
                <a:tc>
                  <a:txBody>
                    <a:bodyPr/>
                    <a:lstStyle/>
                    <a:p>
                      <a:pPr marL="0" algn="l" defTabSz="914400" rtl="0" eaLnBrk="1" latinLnBrk="0" hangingPunct="1">
                        <a:buFontTx/>
                        <a:buNone/>
                      </a:pPr>
                      <a:r>
                        <a:rPr lang="en-US" sz="1400" b="1" kern="1200" dirty="0" smtClean="0"/>
                        <a:t>Climate records</a:t>
                      </a:r>
                      <a:r>
                        <a:rPr lang="en-US" sz="1400" b="1" kern="1200" baseline="0" dirty="0" smtClean="0"/>
                        <a:t> + SCOPE-CM +</a:t>
                      </a:r>
                      <a:r>
                        <a:rPr lang="en-US" sz="1400" b="1" kern="1200" dirty="0" smtClean="0"/>
                        <a:t> Event logging</a:t>
                      </a:r>
                      <a:endParaRPr lang="en-GB" sz="1400" b="1" kern="1200" dirty="0" smtClean="0">
                        <a:solidFill>
                          <a:schemeClr val="tx2"/>
                        </a:solidFill>
                        <a:latin typeface="Arial" pitchFamily="34" charset="0"/>
                        <a:ea typeface="+mn-ea"/>
                        <a:cs typeface="Arial" pitchFamily="34" charset="0"/>
                      </a:endParaRPr>
                    </a:p>
                  </a:txBody>
                  <a:tcPr marL="0" marR="0" marT="0" marB="0" anchor="ctr"/>
                </a:tc>
                <a:extLst>
                  <a:ext uri="{0D108BD9-81ED-4DB2-BD59-A6C34878D82A}">
                    <a16:rowId xmlns:a16="http://schemas.microsoft.com/office/drawing/2014/main" xmlns="" val="10008"/>
                  </a:ext>
                </a:extLst>
              </a:tr>
              <a:tr h="252000">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1" kern="1200" dirty="0" smtClean="0">
                          <a:solidFill>
                            <a:schemeClr val="tx1"/>
                          </a:solidFill>
                        </a:rPr>
                        <a:t>Rosemary Munro</a:t>
                      </a:r>
                      <a:endParaRPr lang="en-GB" sz="1400" b="1" kern="1200" dirty="0" smtClean="0">
                        <a:solidFill>
                          <a:schemeClr val="tx1"/>
                        </a:solidFill>
                        <a:latin typeface="+mn-lt"/>
                        <a:ea typeface="+mn-ea"/>
                        <a:cs typeface="+mn-cs"/>
                      </a:endParaRPr>
                    </a:p>
                  </a:txBody>
                  <a:tcPr marL="84406" marR="84406" marT="0" marB="0" anchor="ctr"/>
                </a:tc>
                <a:tc>
                  <a:txBody>
                    <a:bodyPr/>
                    <a:lstStyle/>
                    <a:p>
                      <a:pPr marL="0" algn="l" defTabSz="914400" rtl="0" eaLnBrk="1" latinLnBrk="0" hangingPunct="1">
                        <a:buFontTx/>
                        <a:buNone/>
                      </a:pPr>
                      <a:r>
                        <a:rPr lang="en-US" sz="1400" b="1" kern="1200" dirty="0" smtClean="0"/>
                        <a:t>Chair</a:t>
                      </a:r>
                      <a:r>
                        <a:rPr lang="en-US" sz="1400" b="1" kern="1200" baseline="0" dirty="0" smtClean="0"/>
                        <a:t> </a:t>
                      </a:r>
                      <a:r>
                        <a:rPr lang="en-US" sz="1400" b="1" kern="1200" dirty="0" smtClean="0"/>
                        <a:t>UV sub-group</a:t>
                      </a:r>
                      <a:endParaRPr lang="en-GB" sz="1400" b="1" kern="1200" dirty="0" smtClean="0">
                        <a:solidFill>
                          <a:schemeClr val="tx2"/>
                        </a:solidFill>
                        <a:latin typeface="Arial" pitchFamily="34" charset="0"/>
                        <a:ea typeface="+mn-ea"/>
                        <a:cs typeface="Arial" pitchFamily="34" charset="0"/>
                      </a:endParaRPr>
                    </a:p>
                  </a:txBody>
                  <a:tcPr marL="0" marR="0" marT="0" marB="0" anchor="ctr"/>
                </a:tc>
                <a:extLst>
                  <a:ext uri="{0D108BD9-81ED-4DB2-BD59-A6C34878D82A}">
                    <a16:rowId xmlns:a16="http://schemas.microsoft.com/office/drawing/2014/main" xmlns="" val="10009"/>
                  </a:ext>
                </a:extLst>
              </a:tr>
              <a:tr h="252000">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400" b="1" kern="1200" dirty="0" err="1" smtClean="0">
                          <a:solidFill>
                            <a:schemeClr val="tx1"/>
                          </a:solidFill>
                          <a:latin typeface="+mn-lt"/>
                          <a:ea typeface="+mn-ea"/>
                          <a:cs typeface="+mn-cs"/>
                        </a:rPr>
                        <a:t>Dorothée</a:t>
                      </a:r>
                      <a:r>
                        <a:rPr lang="en-GB" sz="1400" b="1" kern="1200" dirty="0" smtClean="0">
                          <a:solidFill>
                            <a:schemeClr val="tx1"/>
                          </a:solidFill>
                          <a:latin typeface="+mn-lt"/>
                          <a:ea typeface="+mn-ea"/>
                          <a:cs typeface="+mn-cs"/>
                        </a:rPr>
                        <a:t> Coppens</a:t>
                      </a:r>
                    </a:p>
                  </a:txBody>
                  <a:tcPr marL="84406" marR="84406" marT="0" marB="0" anchor="ctr"/>
                </a:tc>
                <a:tc>
                  <a:txBody>
                    <a:bodyPr/>
                    <a:lstStyle/>
                    <a:p>
                      <a:pPr marL="0" algn="l" defTabSz="914400" rtl="0" eaLnBrk="1" latinLnBrk="0" hangingPunct="1">
                        <a:buFontTx/>
                        <a:buNone/>
                      </a:pPr>
                      <a:r>
                        <a:rPr lang="en-GB" sz="1400" b="1" kern="1200" dirty="0" smtClean="0">
                          <a:solidFill>
                            <a:schemeClr val="dk1"/>
                          </a:solidFill>
                          <a:latin typeface="+mn-lt"/>
                          <a:ea typeface="+mn-ea"/>
                          <a:cs typeface="+mn-cs"/>
                        </a:rPr>
                        <a:t>Hyperspectral IR expert</a:t>
                      </a:r>
                    </a:p>
                  </a:txBody>
                  <a:tcPr marL="0" marR="0" marT="0" marB="0" anchor="ctr"/>
                </a:tc>
                <a:extLst>
                  <a:ext uri="{0D108BD9-81ED-4DB2-BD59-A6C34878D82A}">
                    <a16:rowId xmlns:a16="http://schemas.microsoft.com/office/drawing/2014/main" xmlns="" val="10010"/>
                  </a:ext>
                </a:extLst>
              </a:tr>
              <a:tr h="252000">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GB" sz="1400" b="0" kern="1200" dirty="0" smtClean="0">
                          <a:solidFill>
                            <a:schemeClr val="tx1"/>
                          </a:solidFill>
                          <a:latin typeface="+mn-lt"/>
                          <a:ea typeface="+mn-ea"/>
                          <a:cs typeface="+mn-cs"/>
                        </a:rPr>
                        <a:t>Jörg Ackermann</a:t>
                      </a:r>
                    </a:p>
                  </a:txBody>
                  <a:tcPr marL="84406" marR="84406" marT="0" marB="0" anchor="ctr"/>
                </a:tc>
                <a:tc>
                  <a:txBody>
                    <a:bodyPr/>
                    <a:lstStyle/>
                    <a:p>
                      <a:pPr marL="0" algn="l" defTabSz="914400" rtl="0" eaLnBrk="1" latinLnBrk="0" hangingPunct="1">
                        <a:buFontTx/>
                        <a:buNone/>
                      </a:pPr>
                      <a:r>
                        <a:rPr lang="en-GB" sz="1400" b="0" kern="1200" dirty="0" smtClean="0">
                          <a:solidFill>
                            <a:schemeClr val="dk1"/>
                          </a:solidFill>
                          <a:latin typeface="+mn-lt"/>
                          <a:ea typeface="+mn-ea"/>
                          <a:cs typeface="+mn-cs"/>
                        </a:rPr>
                        <a:t>Microwave</a:t>
                      </a:r>
                      <a:r>
                        <a:rPr lang="en-GB" sz="1400" b="0" kern="1200" baseline="0" dirty="0" smtClean="0">
                          <a:solidFill>
                            <a:schemeClr val="dk1"/>
                          </a:solidFill>
                          <a:latin typeface="+mn-lt"/>
                          <a:ea typeface="+mn-ea"/>
                          <a:cs typeface="+mn-cs"/>
                        </a:rPr>
                        <a:t> Sub-Group Member</a:t>
                      </a:r>
                      <a:endParaRPr lang="en-GB" sz="1400" b="0" kern="1200" dirty="0" smtClean="0">
                        <a:solidFill>
                          <a:schemeClr val="dk1"/>
                        </a:solidFill>
                        <a:latin typeface="+mn-lt"/>
                        <a:ea typeface="+mn-ea"/>
                        <a:cs typeface="+mn-cs"/>
                      </a:endParaRPr>
                    </a:p>
                  </a:txBody>
                  <a:tcPr marL="0" marR="0" marT="0" marB="0" anchor="ctr"/>
                </a:tc>
                <a:extLst>
                  <a:ext uri="{0D108BD9-81ED-4DB2-BD59-A6C34878D82A}">
                    <a16:rowId xmlns:a16="http://schemas.microsoft.com/office/drawing/2014/main" xmlns="" val="10011"/>
                  </a:ext>
                </a:extLst>
              </a:tr>
              <a:tr h="312546">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tx1"/>
                          </a:solidFill>
                        </a:rPr>
                        <a:t>Supported by</a:t>
                      </a:r>
                      <a:endParaRPr lang="en-GB" sz="1800" b="1" kern="1200" dirty="0" smtClean="0">
                        <a:solidFill>
                          <a:schemeClr val="tx1"/>
                        </a:solidFill>
                        <a:latin typeface="Arial" pitchFamily="34" charset="0"/>
                        <a:ea typeface="+mn-ea"/>
                        <a:cs typeface="Arial" pitchFamily="34" charset="0"/>
                      </a:endParaRPr>
                    </a:p>
                  </a:txBody>
                  <a:tcPr marB="0"/>
                </a:tc>
                <a:tc hMerge="1">
                  <a:txBody>
                    <a:bodyPr/>
                    <a:lstStyle/>
                    <a:p>
                      <a:endParaRPr lang="en-GB"/>
                    </a:p>
                  </a:txBody>
                  <a:tcPr/>
                </a:tc>
                <a:extLst>
                  <a:ext uri="{0D108BD9-81ED-4DB2-BD59-A6C34878D82A}">
                    <a16:rowId xmlns:a16="http://schemas.microsoft.com/office/drawing/2014/main" xmlns="" val="10012"/>
                  </a:ext>
                </a:extLst>
              </a:tr>
              <a:tr h="252000">
                <a:tc>
                  <a:txBody>
                    <a:bodyPr/>
                    <a:lstStyle/>
                    <a:p>
                      <a:pPr>
                        <a:buFont typeface="Arial" pitchFamily="34" charset="0"/>
                        <a:buNone/>
                      </a:pPr>
                      <a:r>
                        <a:rPr lang="en-US" sz="1400" kern="1200" dirty="0" smtClean="0">
                          <a:solidFill>
                            <a:schemeClr val="tx1"/>
                          </a:solidFill>
                          <a:latin typeface="+mn-lt"/>
                          <a:ea typeface="+mn-ea"/>
                          <a:cs typeface="+mn-cs"/>
                        </a:rPr>
                        <a:t>Viju John</a:t>
                      </a:r>
                      <a:endParaRPr lang="en-GB" sz="1400" kern="1200" dirty="0" smtClean="0">
                        <a:solidFill>
                          <a:schemeClr val="tx1"/>
                        </a:solidFill>
                        <a:latin typeface="+mn-lt"/>
                        <a:ea typeface="+mn-ea"/>
                        <a:cs typeface="+mn-cs"/>
                      </a:endParaRPr>
                    </a:p>
                  </a:txBody>
                  <a:tcPr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latin typeface="+mn-lt"/>
                          <a:ea typeface="+mn-ea"/>
                          <a:cs typeface="+mn-cs"/>
                        </a:rPr>
                        <a:t>Infrared (</a:t>
                      </a:r>
                      <a:r>
                        <a:rPr lang="en-US" sz="1400" kern="1200" dirty="0" err="1" smtClean="0">
                          <a:solidFill>
                            <a:schemeClr val="dk1"/>
                          </a:solidFill>
                          <a:latin typeface="+mn-lt"/>
                          <a:ea typeface="+mn-ea"/>
                          <a:cs typeface="+mn-cs"/>
                        </a:rPr>
                        <a:t>Meteosat</a:t>
                      </a:r>
                      <a:r>
                        <a:rPr lang="en-US" sz="1400" kern="1200" dirty="0" smtClean="0">
                          <a:solidFill>
                            <a:schemeClr val="dk1"/>
                          </a:solidFill>
                          <a:latin typeface="+mn-lt"/>
                          <a:ea typeface="+mn-ea"/>
                          <a:cs typeface="+mn-cs"/>
                        </a:rPr>
                        <a:t> - HIRS) + MW</a:t>
                      </a:r>
                      <a:endParaRPr lang="en-GB" sz="1400" kern="1200" dirty="0" smtClean="0">
                        <a:solidFill>
                          <a:schemeClr val="dk1"/>
                        </a:solidFill>
                        <a:latin typeface="+mn-lt"/>
                        <a:ea typeface="+mn-ea"/>
                        <a:cs typeface="+mn-cs"/>
                      </a:endParaRPr>
                    </a:p>
                  </a:txBody>
                  <a:tcPr marL="0" marR="0" marT="0" marB="0"/>
                </a:tc>
                <a:extLst>
                  <a:ext uri="{0D108BD9-81ED-4DB2-BD59-A6C34878D82A}">
                    <a16:rowId xmlns:a16="http://schemas.microsoft.com/office/drawing/2014/main" xmlns="" val="10013"/>
                  </a:ext>
                </a:extLst>
              </a:tr>
              <a:tr h="252000">
                <a:tc>
                  <a:txBody>
                    <a:bodyPr/>
                    <a:lstStyle/>
                    <a:p>
                      <a:pPr>
                        <a:buFont typeface="Arial" pitchFamily="34" charset="0"/>
                        <a:buNone/>
                      </a:pPr>
                      <a:r>
                        <a:rPr lang="en-US" sz="1400" kern="1200" dirty="0" smtClean="0">
                          <a:solidFill>
                            <a:schemeClr val="tx1"/>
                          </a:solidFill>
                          <a:latin typeface="+mn-lt"/>
                          <a:ea typeface="+mn-ea"/>
                          <a:cs typeface="+mn-cs"/>
                        </a:rPr>
                        <a:t>Frank Ruethrich</a:t>
                      </a:r>
                      <a:endParaRPr lang="en-GB" sz="1400" kern="1200" dirty="0" smtClean="0">
                        <a:solidFill>
                          <a:schemeClr val="tx1"/>
                        </a:solidFill>
                        <a:latin typeface="+mn-lt"/>
                        <a:ea typeface="+mn-ea"/>
                        <a:cs typeface="+mn-cs"/>
                      </a:endParaRPr>
                    </a:p>
                  </a:txBody>
                  <a:tcPr marT="0" marB="0"/>
                </a:tc>
                <a:tc>
                  <a:txBody>
                    <a:bodyPr/>
                    <a:lstStyle/>
                    <a:p>
                      <a:r>
                        <a:rPr lang="en-US" sz="1400" kern="1200" dirty="0" smtClean="0">
                          <a:solidFill>
                            <a:schemeClr val="dk1"/>
                          </a:solidFill>
                          <a:latin typeface="+mn-lt"/>
                          <a:ea typeface="+mn-ea"/>
                          <a:cs typeface="+mn-cs"/>
                        </a:rPr>
                        <a:t>Visible (</a:t>
                      </a:r>
                      <a:r>
                        <a:rPr lang="en-US" sz="1400" kern="1200" dirty="0" err="1" smtClean="0">
                          <a:solidFill>
                            <a:schemeClr val="dk1"/>
                          </a:solidFill>
                          <a:latin typeface="+mn-lt"/>
                          <a:ea typeface="+mn-ea"/>
                          <a:cs typeface="+mn-cs"/>
                        </a:rPr>
                        <a:t>Meteosat</a:t>
                      </a:r>
                      <a:r>
                        <a:rPr lang="en-US" sz="1400" kern="1200" dirty="0" smtClean="0">
                          <a:solidFill>
                            <a:schemeClr val="dk1"/>
                          </a:solidFill>
                          <a:latin typeface="+mn-lt"/>
                          <a:ea typeface="+mn-ea"/>
                          <a:cs typeface="+mn-cs"/>
                        </a:rPr>
                        <a:t>)</a:t>
                      </a:r>
                      <a:endParaRPr lang="en-GB" sz="1400" kern="1200" dirty="0" smtClean="0">
                        <a:solidFill>
                          <a:schemeClr val="dk1"/>
                        </a:solidFill>
                        <a:latin typeface="+mn-lt"/>
                        <a:ea typeface="+mn-ea"/>
                        <a:cs typeface="+mn-cs"/>
                      </a:endParaRPr>
                    </a:p>
                  </a:txBody>
                  <a:tcPr marL="0" marR="0" marT="0" marB="0"/>
                </a:tc>
                <a:extLst>
                  <a:ext uri="{0D108BD9-81ED-4DB2-BD59-A6C34878D82A}">
                    <a16:rowId xmlns:a16="http://schemas.microsoft.com/office/drawing/2014/main" xmlns="" val="10014"/>
                  </a:ext>
                </a:extLst>
              </a:tr>
              <a:tr h="252000">
                <a:tc>
                  <a:txBody>
                    <a:bodyPr/>
                    <a:lstStyle/>
                    <a:p>
                      <a:pPr>
                        <a:buFont typeface="Arial" pitchFamily="34" charset="0"/>
                        <a:buNone/>
                      </a:pPr>
                      <a:r>
                        <a:rPr lang="en-US" sz="1400" kern="1200" dirty="0" smtClean="0">
                          <a:solidFill>
                            <a:schemeClr val="tx1"/>
                          </a:solidFill>
                          <a:latin typeface="+mn-lt"/>
                          <a:ea typeface="+mn-ea"/>
                          <a:cs typeface="+mn-cs"/>
                        </a:rPr>
                        <a:t>Alessandro Burini</a:t>
                      </a:r>
                      <a:endParaRPr lang="en-GB" sz="1400" kern="1200" dirty="0" smtClean="0">
                        <a:solidFill>
                          <a:schemeClr val="tx1"/>
                        </a:solidFill>
                        <a:latin typeface="+mn-lt"/>
                        <a:ea typeface="+mn-ea"/>
                        <a:cs typeface="+mn-cs"/>
                      </a:endParaRPr>
                    </a:p>
                  </a:txBody>
                  <a:tcPr marT="0" marB="0"/>
                </a:tc>
                <a:tc>
                  <a:txBody>
                    <a:bodyPr/>
                    <a:lstStyle/>
                    <a:p>
                      <a:pPr marL="0" algn="l" defTabSz="914400" rtl="0" eaLnBrk="1" latinLnBrk="0" hangingPunct="1">
                        <a:buFontTx/>
                        <a:buNone/>
                      </a:pPr>
                      <a:r>
                        <a:rPr lang="en-US" sz="1400" kern="1200" dirty="0" smtClean="0">
                          <a:solidFill>
                            <a:schemeClr val="dk1"/>
                          </a:solidFill>
                          <a:latin typeface="+mn-lt"/>
                          <a:ea typeface="+mn-ea"/>
                          <a:cs typeface="+mn-cs"/>
                        </a:rPr>
                        <a:t>Sentinel-3 (SLSTR &amp; OLCI)</a:t>
                      </a:r>
                      <a:endParaRPr lang="en-GB" sz="1400" kern="1200" dirty="0" smtClean="0">
                        <a:solidFill>
                          <a:schemeClr val="dk1"/>
                        </a:solidFill>
                        <a:latin typeface="+mn-lt"/>
                        <a:ea typeface="+mn-ea"/>
                        <a:cs typeface="+mn-cs"/>
                      </a:endParaRPr>
                    </a:p>
                  </a:txBody>
                  <a:tcPr marL="0" marR="0" marT="0" marB="0"/>
                </a:tc>
                <a:extLst>
                  <a:ext uri="{0D108BD9-81ED-4DB2-BD59-A6C34878D82A}">
                    <a16:rowId xmlns:a16="http://schemas.microsoft.com/office/drawing/2014/main" xmlns="" val="10015"/>
                  </a:ext>
                </a:extLst>
              </a:tr>
              <a:tr h="252000">
                <a:tc>
                  <a:txBody>
                    <a:bodyPr/>
                    <a:lstStyle/>
                    <a:p>
                      <a:pPr>
                        <a:buFont typeface="Arial" pitchFamily="34" charset="0"/>
                        <a:buNone/>
                      </a:pPr>
                      <a:r>
                        <a:rPr lang="en-US" sz="1400" kern="1200" dirty="0" err="1" smtClean="0">
                          <a:solidFill>
                            <a:schemeClr val="tx1"/>
                          </a:solidFill>
                          <a:latin typeface="+mn-lt"/>
                          <a:ea typeface="+mn-ea"/>
                          <a:cs typeface="+mn-cs"/>
                        </a:rPr>
                        <a:t>Rüdiger</a:t>
                      </a:r>
                      <a:r>
                        <a:rPr lang="en-US" sz="1400" kern="1200" dirty="0" smtClean="0">
                          <a:solidFill>
                            <a:schemeClr val="tx1"/>
                          </a:solidFill>
                          <a:latin typeface="+mn-lt"/>
                          <a:ea typeface="+mn-ea"/>
                          <a:cs typeface="+mn-cs"/>
                        </a:rPr>
                        <a:t> Lang</a:t>
                      </a:r>
                      <a:endParaRPr lang="en-GB" sz="1400" kern="1200" dirty="0" smtClean="0">
                        <a:solidFill>
                          <a:schemeClr val="tx1"/>
                        </a:solidFill>
                        <a:latin typeface="+mn-lt"/>
                        <a:ea typeface="+mn-ea"/>
                        <a:cs typeface="+mn-cs"/>
                      </a:endParaRPr>
                    </a:p>
                  </a:txBody>
                  <a:tcPr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latin typeface="+mn-lt"/>
                          <a:ea typeface="+mn-ea"/>
                          <a:cs typeface="+mn-cs"/>
                        </a:rPr>
                        <a:t>UV/VIS/SWIR Spectrometers</a:t>
                      </a:r>
                      <a:endParaRPr lang="en-GB" sz="1400" kern="1200" dirty="0" smtClean="0">
                        <a:solidFill>
                          <a:schemeClr val="dk1"/>
                        </a:solidFill>
                        <a:latin typeface="+mn-lt"/>
                        <a:ea typeface="+mn-ea"/>
                        <a:cs typeface="+mn-cs"/>
                      </a:endParaRPr>
                    </a:p>
                  </a:txBody>
                  <a:tcPr marL="0" marR="0" marT="0" marB="0"/>
                </a:tc>
                <a:extLst>
                  <a:ext uri="{0D108BD9-81ED-4DB2-BD59-A6C34878D82A}">
                    <a16:rowId xmlns:a16="http://schemas.microsoft.com/office/drawing/2014/main" xmlns="" val="10016"/>
                  </a:ext>
                </a:extLst>
              </a:tr>
              <a:tr h="252000">
                <a:tc>
                  <a:txBody>
                    <a:bodyPr/>
                    <a:lstStyle/>
                    <a:p>
                      <a:pPr>
                        <a:buFont typeface="Arial" pitchFamily="34" charset="0"/>
                        <a:buNone/>
                      </a:pPr>
                      <a:r>
                        <a:rPr lang="en-GB" sz="1400" kern="1200" dirty="0" smtClean="0">
                          <a:solidFill>
                            <a:schemeClr val="tx1"/>
                          </a:solidFill>
                          <a:latin typeface="+mn-lt"/>
                          <a:ea typeface="+mn-ea"/>
                          <a:cs typeface="+mn-cs"/>
                        </a:rPr>
                        <a:t>Bertrand Fougnie</a:t>
                      </a:r>
                    </a:p>
                  </a:txBody>
                  <a:tcPr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dk1"/>
                          </a:solidFill>
                          <a:latin typeface="+mn-lt"/>
                          <a:ea typeface="+mn-ea"/>
                          <a:cs typeface="+mn-cs"/>
                        </a:rPr>
                        <a:t>VIS/NIR</a:t>
                      </a:r>
                    </a:p>
                  </a:txBody>
                  <a:tcPr marL="0" marR="0" marT="0" marB="0"/>
                </a:tc>
                <a:extLst>
                  <a:ext uri="{0D108BD9-81ED-4DB2-BD59-A6C34878D82A}">
                    <a16:rowId xmlns:a16="http://schemas.microsoft.com/office/drawing/2014/main" xmlns="" val="10017"/>
                  </a:ext>
                </a:extLst>
              </a:tr>
              <a:tr h="270893">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kern="1200" dirty="0" smtClean="0">
                          <a:solidFill>
                            <a:schemeClr val="tx1"/>
                          </a:solidFill>
                        </a:rPr>
                        <a:t>Point of Contact for Operational Matters</a:t>
                      </a:r>
                      <a:endParaRPr lang="en-GB" sz="1800" b="1" kern="1200" dirty="0" smtClean="0">
                        <a:solidFill>
                          <a:schemeClr val="tx1"/>
                        </a:solidFill>
                        <a:latin typeface="Arial" pitchFamily="34" charset="0"/>
                        <a:ea typeface="+mn-ea"/>
                        <a:cs typeface="Arial" pitchFamily="34" charset="0"/>
                      </a:endParaRPr>
                    </a:p>
                  </a:txBody>
                  <a:tcPr marB="0"/>
                </a:tc>
                <a:tc hMerge="1">
                  <a:txBody>
                    <a:bodyPr/>
                    <a:lstStyle/>
                    <a:p>
                      <a:endParaRPr lang="en-GB"/>
                    </a:p>
                  </a:txBody>
                  <a:tcPr/>
                </a:tc>
                <a:extLst>
                  <a:ext uri="{0D108BD9-81ED-4DB2-BD59-A6C34878D82A}">
                    <a16:rowId xmlns:a16="http://schemas.microsoft.com/office/drawing/2014/main" xmlns="" val="10018"/>
                  </a:ext>
                </a:extLst>
              </a:tr>
              <a:tr h="324000">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400" kern="1200" dirty="0" smtClean="0">
                          <a:solidFill>
                            <a:schemeClr val="tx1"/>
                          </a:solidFill>
                          <a:latin typeface="+mn-lt"/>
                          <a:ea typeface="+mn-ea"/>
                          <a:cs typeface="+mn-cs"/>
                        </a:rPr>
                        <a:t> </a:t>
                      </a:r>
                      <a:r>
                        <a:rPr lang="en-GB" sz="1400" b="1" kern="1200" dirty="0" smtClean="0">
                          <a:solidFill>
                            <a:schemeClr val="tx1"/>
                          </a:solidFill>
                          <a:latin typeface="+mn-lt"/>
                          <a:ea typeface="+mn-ea"/>
                          <a:cs typeface="+mn-cs"/>
                        </a:rPr>
                        <a:t>Harald Rothfuss</a:t>
                      </a:r>
                    </a:p>
                  </a:txBody>
                  <a:tcPr marT="0" marB="0"/>
                </a:tc>
                <a:tc>
                  <a:txBody>
                    <a:bodyPr/>
                    <a:lstStyle/>
                    <a:p>
                      <a:endParaRPr lang="en-GB" dirty="0"/>
                    </a:p>
                  </a:txBody>
                  <a:tcPr/>
                </a:tc>
                <a:extLst>
                  <a:ext uri="{0D108BD9-81ED-4DB2-BD59-A6C34878D82A}">
                    <a16:rowId xmlns:a16="http://schemas.microsoft.com/office/drawing/2014/main" xmlns="" val="10019"/>
                  </a:ext>
                </a:extLst>
              </a:tr>
            </a:tbl>
          </a:graphicData>
        </a:graphic>
      </p:graphicFrame>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93322" y="3916952"/>
            <a:ext cx="532800" cy="799200"/>
          </a:xfrm>
          <a:prstGeom prst="rect">
            <a:avLst/>
          </a:prstGeom>
        </p:spPr>
      </p:pic>
      <p:sp>
        <p:nvSpPr>
          <p:cNvPr id="18" name="Title 1"/>
          <p:cNvSpPr txBox="1">
            <a:spLocks/>
          </p:cNvSpPr>
          <p:nvPr/>
        </p:nvSpPr>
        <p:spPr>
          <a:xfrm>
            <a:off x="1009650" y="24045"/>
            <a:ext cx="7886700" cy="924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solidFill>
                  <a:schemeClr val="bg1"/>
                </a:solidFill>
              </a:rPr>
              <a:t>Current official EUMETSAT support for GSICS</a:t>
            </a:r>
            <a:br>
              <a:rPr lang="en-GB" sz="2800" dirty="0">
                <a:solidFill>
                  <a:schemeClr val="bg1"/>
                </a:solidFill>
              </a:rPr>
            </a:br>
            <a:r>
              <a:rPr lang="en-GB" sz="1400" dirty="0">
                <a:solidFill>
                  <a:schemeClr val="bg1"/>
                </a:solidFill>
              </a:rPr>
              <a:t>(bold = formally nominated members)</a:t>
            </a:r>
            <a:endParaRPr lang="en-GB" sz="2800" dirty="0">
              <a:solidFill>
                <a:schemeClr val="bg1"/>
              </a:solidFill>
            </a:endParaRPr>
          </a:p>
        </p:txBody>
      </p:sp>
      <p:pic>
        <p:nvPicPr>
          <p:cNvPr id="17" name="Picture 22" descr="http://OPW01/CGI/ad_userphoto.php?user=AckermannJ"/>
          <p:cNvPicPr>
            <a:picLocks noChangeAspect="1" noChangeArrowheads="1"/>
          </p:cNvPicPr>
          <p:nvPr/>
        </p:nvPicPr>
        <p:blipFill>
          <a:blip r:embed="rId17" cstate="print"/>
          <a:srcRect/>
          <a:stretch>
            <a:fillRect/>
          </a:stretch>
        </p:blipFill>
        <p:spPr bwMode="auto">
          <a:xfrm>
            <a:off x="7890423" y="3916052"/>
            <a:ext cx="492369" cy="800100"/>
          </a:xfrm>
          <a:prstGeom prst="rect">
            <a:avLst/>
          </a:prstGeom>
          <a:noFill/>
        </p:spPr>
      </p:pic>
    </p:spTree>
    <p:extLst>
      <p:ext uri="{BB962C8B-B14F-4D97-AF65-F5344CB8AC3E}">
        <p14:creationId xmlns:p14="http://schemas.microsoft.com/office/powerpoint/2010/main" val="53973430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4000"/>
          </a:stretch>
        </a:blipFill>
        <a:effectLst/>
      </p:bgPr>
    </p:bg>
    <p:spTree>
      <p:nvGrpSpPr>
        <p:cNvPr id="1" name=""/>
        <p:cNvGrpSpPr/>
        <p:nvPr/>
      </p:nvGrpSpPr>
      <p:grpSpPr>
        <a:xfrm>
          <a:off x="0" y="0"/>
          <a:ext cx="0" cy="0"/>
          <a:chOff x="0" y="0"/>
          <a:chExt cx="0" cy="0"/>
        </a:xfrm>
      </p:grpSpPr>
      <p:grpSp>
        <p:nvGrpSpPr>
          <p:cNvPr id="7" name="Group 91"/>
          <p:cNvGrpSpPr>
            <a:grpSpLocks/>
          </p:cNvGrpSpPr>
          <p:nvPr/>
        </p:nvGrpSpPr>
        <p:grpSpPr bwMode="auto">
          <a:xfrm>
            <a:off x="847725" y="898525"/>
            <a:ext cx="8343900" cy="5724912"/>
            <a:chOff x="847725" y="898525"/>
            <a:chExt cx="8343900" cy="5588000"/>
          </a:xfrm>
          <a:solidFill>
            <a:schemeClr val="accent3">
              <a:alpha val="20000"/>
            </a:schemeClr>
          </a:solidFill>
        </p:grpSpPr>
        <p:sp>
          <p:nvSpPr>
            <p:cNvPr id="8" name="Rectangle 96"/>
            <p:cNvSpPr>
              <a:spLocks noChangeArrowheads="1"/>
            </p:cNvSpPr>
            <p:nvPr/>
          </p:nvSpPr>
          <p:spPr bwMode="auto">
            <a:xfrm>
              <a:off x="847725" y="898525"/>
              <a:ext cx="228600" cy="5588000"/>
            </a:xfrm>
            <a:prstGeom prst="rect">
              <a:avLst/>
            </a:prstGeom>
            <a:grpFill/>
            <a:ln w="9525" algn="ctr">
              <a:noFill/>
              <a:round/>
              <a:headEnd/>
              <a:tailEnd/>
            </a:ln>
          </p:spPr>
          <p:txBody>
            <a:bodyPr lIns="36000" tIns="36000" rIns="36000" bIns="36000"/>
            <a:lstStyle/>
            <a:p>
              <a:pPr>
                <a:defRPr/>
              </a:pPr>
              <a:endParaRPr lang="en-US" dirty="0">
                <a:solidFill>
                  <a:srgbClr val="FFFFFF"/>
                </a:solidFill>
                <a:latin typeface="Arial" pitchFamily="34" charset="0"/>
                <a:cs typeface="Arial" pitchFamily="34" charset="0"/>
              </a:endParaRPr>
            </a:p>
          </p:txBody>
        </p:sp>
        <p:sp>
          <p:nvSpPr>
            <p:cNvPr id="9" name="Rectangle 97"/>
            <p:cNvSpPr>
              <a:spLocks noChangeArrowheads="1"/>
            </p:cNvSpPr>
            <p:nvPr/>
          </p:nvSpPr>
          <p:spPr bwMode="auto">
            <a:xfrm>
              <a:off x="1298575" y="898525"/>
              <a:ext cx="228600" cy="5588000"/>
            </a:xfrm>
            <a:prstGeom prst="rect">
              <a:avLst/>
            </a:prstGeom>
            <a:grpFill/>
            <a:ln w="9525" algn="ctr">
              <a:noFill/>
              <a:round/>
              <a:headEnd/>
              <a:tailEnd/>
            </a:ln>
          </p:spPr>
          <p:txBody>
            <a:bodyPr lIns="36000" tIns="36000" rIns="36000" bIns="36000"/>
            <a:lstStyle/>
            <a:p>
              <a:pPr>
                <a:defRPr/>
              </a:pPr>
              <a:endParaRPr lang="en-US" dirty="0">
                <a:solidFill>
                  <a:srgbClr val="FFFFFF"/>
                </a:solidFill>
                <a:latin typeface="Arial" pitchFamily="34" charset="0"/>
                <a:cs typeface="Arial" pitchFamily="34" charset="0"/>
              </a:endParaRPr>
            </a:p>
          </p:txBody>
        </p:sp>
        <p:sp>
          <p:nvSpPr>
            <p:cNvPr id="10" name="Rectangle 98"/>
            <p:cNvSpPr>
              <a:spLocks noChangeArrowheads="1"/>
            </p:cNvSpPr>
            <p:nvPr/>
          </p:nvSpPr>
          <p:spPr bwMode="auto">
            <a:xfrm>
              <a:off x="1749425" y="898525"/>
              <a:ext cx="228600" cy="5588000"/>
            </a:xfrm>
            <a:prstGeom prst="rect">
              <a:avLst/>
            </a:prstGeom>
            <a:grpFill/>
            <a:ln w="9525" algn="ctr">
              <a:noFill/>
              <a:round/>
              <a:headEnd/>
              <a:tailEnd/>
            </a:ln>
          </p:spPr>
          <p:txBody>
            <a:bodyPr lIns="36000" tIns="36000" rIns="36000" bIns="36000"/>
            <a:lstStyle/>
            <a:p>
              <a:pPr>
                <a:defRPr/>
              </a:pPr>
              <a:endParaRPr lang="en-US" dirty="0">
                <a:solidFill>
                  <a:srgbClr val="FFFFFF"/>
                </a:solidFill>
                <a:latin typeface="Arial" pitchFamily="34" charset="0"/>
                <a:cs typeface="Arial" pitchFamily="34" charset="0"/>
              </a:endParaRPr>
            </a:p>
          </p:txBody>
        </p:sp>
        <p:sp>
          <p:nvSpPr>
            <p:cNvPr id="11" name="Rectangle 101"/>
            <p:cNvSpPr>
              <a:spLocks noChangeArrowheads="1"/>
            </p:cNvSpPr>
            <p:nvPr/>
          </p:nvSpPr>
          <p:spPr bwMode="auto">
            <a:xfrm>
              <a:off x="2200275" y="898525"/>
              <a:ext cx="228600" cy="5588000"/>
            </a:xfrm>
            <a:prstGeom prst="rect">
              <a:avLst/>
            </a:prstGeom>
            <a:grpFill/>
            <a:ln w="9525" algn="ctr">
              <a:noFill/>
              <a:round/>
              <a:headEnd/>
              <a:tailEnd/>
            </a:ln>
          </p:spPr>
          <p:txBody>
            <a:bodyPr lIns="36000" tIns="36000" rIns="36000" bIns="36000"/>
            <a:lstStyle/>
            <a:p>
              <a:pPr>
                <a:defRPr/>
              </a:pPr>
              <a:endParaRPr lang="en-US" dirty="0">
                <a:solidFill>
                  <a:srgbClr val="FFFFFF"/>
                </a:solidFill>
                <a:latin typeface="Arial" pitchFamily="34" charset="0"/>
                <a:cs typeface="Arial" pitchFamily="34" charset="0"/>
              </a:endParaRPr>
            </a:p>
          </p:txBody>
        </p:sp>
        <p:sp>
          <p:nvSpPr>
            <p:cNvPr id="12" name="Rectangle 102"/>
            <p:cNvSpPr>
              <a:spLocks noChangeArrowheads="1"/>
            </p:cNvSpPr>
            <p:nvPr/>
          </p:nvSpPr>
          <p:spPr bwMode="auto">
            <a:xfrm>
              <a:off x="2651125" y="898525"/>
              <a:ext cx="228600" cy="5588000"/>
            </a:xfrm>
            <a:prstGeom prst="rect">
              <a:avLst/>
            </a:prstGeom>
            <a:grpFill/>
            <a:ln w="9525" algn="ctr">
              <a:noFill/>
              <a:round/>
              <a:headEnd/>
              <a:tailEnd/>
            </a:ln>
          </p:spPr>
          <p:txBody>
            <a:bodyPr lIns="36000" tIns="36000" rIns="36000" bIns="36000"/>
            <a:lstStyle/>
            <a:p>
              <a:pPr>
                <a:defRPr/>
              </a:pPr>
              <a:endParaRPr lang="en-US" dirty="0">
                <a:solidFill>
                  <a:srgbClr val="FFFFFF"/>
                </a:solidFill>
                <a:latin typeface="Arial" pitchFamily="34" charset="0"/>
                <a:cs typeface="Arial" pitchFamily="34" charset="0"/>
              </a:endParaRPr>
            </a:p>
          </p:txBody>
        </p:sp>
        <p:sp>
          <p:nvSpPr>
            <p:cNvPr id="13" name="Rectangle 104"/>
            <p:cNvSpPr>
              <a:spLocks noChangeArrowheads="1"/>
            </p:cNvSpPr>
            <p:nvPr/>
          </p:nvSpPr>
          <p:spPr bwMode="auto">
            <a:xfrm>
              <a:off x="3552825" y="898525"/>
              <a:ext cx="228600" cy="5588000"/>
            </a:xfrm>
            <a:prstGeom prst="rect">
              <a:avLst/>
            </a:prstGeom>
            <a:grpFill/>
            <a:ln w="9525" algn="ctr">
              <a:noFill/>
              <a:round/>
              <a:headEnd/>
              <a:tailEnd/>
            </a:ln>
          </p:spPr>
          <p:txBody>
            <a:bodyPr lIns="36000" tIns="36000" rIns="36000" bIns="36000"/>
            <a:lstStyle/>
            <a:p>
              <a:pPr>
                <a:defRPr/>
              </a:pPr>
              <a:endParaRPr lang="en-US" dirty="0">
                <a:solidFill>
                  <a:srgbClr val="FFFFFF"/>
                </a:solidFill>
                <a:latin typeface="Arial" pitchFamily="34" charset="0"/>
                <a:cs typeface="Arial" pitchFamily="34" charset="0"/>
              </a:endParaRPr>
            </a:p>
          </p:txBody>
        </p:sp>
        <p:sp>
          <p:nvSpPr>
            <p:cNvPr id="14" name="Rectangle 105"/>
            <p:cNvSpPr>
              <a:spLocks noChangeArrowheads="1"/>
            </p:cNvSpPr>
            <p:nvPr/>
          </p:nvSpPr>
          <p:spPr bwMode="auto">
            <a:xfrm>
              <a:off x="4003675" y="898525"/>
              <a:ext cx="228600" cy="5588000"/>
            </a:xfrm>
            <a:prstGeom prst="rect">
              <a:avLst/>
            </a:prstGeom>
            <a:grpFill/>
            <a:ln w="9525" algn="ctr">
              <a:noFill/>
              <a:round/>
              <a:headEnd/>
              <a:tailEnd/>
            </a:ln>
          </p:spPr>
          <p:txBody>
            <a:bodyPr lIns="36000" tIns="36000" rIns="36000" bIns="36000"/>
            <a:lstStyle/>
            <a:p>
              <a:pPr>
                <a:defRPr/>
              </a:pPr>
              <a:endParaRPr lang="en-US" dirty="0">
                <a:solidFill>
                  <a:srgbClr val="FFFFFF"/>
                </a:solidFill>
                <a:latin typeface="Arial" pitchFamily="34" charset="0"/>
                <a:cs typeface="Arial" pitchFamily="34" charset="0"/>
              </a:endParaRPr>
            </a:p>
          </p:txBody>
        </p:sp>
        <p:sp>
          <p:nvSpPr>
            <p:cNvPr id="15" name="Rectangle 106"/>
            <p:cNvSpPr>
              <a:spLocks noChangeArrowheads="1"/>
            </p:cNvSpPr>
            <p:nvPr/>
          </p:nvSpPr>
          <p:spPr bwMode="auto">
            <a:xfrm>
              <a:off x="4454525" y="898525"/>
              <a:ext cx="228600" cy="5588000"/>
            </a:xfrm>
            <a:prstGeom prst="rect">
              <a:avLst/>
            </a:prstGeom>
            <a:grpFill/>
            <a:ln w="9525" algn="ctr">
              <a:noFill/>
              <a:round/>
              <a:headEnd/>
              <a:tailEnd/>
            </a:ln>
          </p:spPr>
          <p:txBody>
            <a:bodyPr lIns="36000" tIns="36000" rIns="36000" bIns="36000"/>
            <a:lstStyle/>
            <a:p>
              <a:pPr>
                <a:defRPr/>
              </a:pPr>
              <a:endParaRPr lang="en-US" dirty="0">
                <a:solidFill>
                  <a:srgbClr val="FFFFFF"/>
                </a:solidFill>
                <a:latin typeface="Arial" pitchFamily="34" charset="0"/>
                <a:cs typeface="Arial" pitchFamily="34" charset="0"/>
              </a:endParaRPr>
            </a:p>
          </p:txBody>
        </p:sp>
        <p:sp>
          <p:nvSpPr>
            <p:cNvPr id="16" name="Rectangle 107"/>
            <p:cNvSpPr>
              <a:spLocks noChangeArrowheads="1"/>
            </p:cNvSpPr>
            <p:nvPr/>
          </p:nvSpPr>
          <p:spPr bwMode="auto">
            <a:xfrm>
              <a:off x="4905375" y="898525"/>
              <a:ext cx="228600" cy="5588000"/>
            </a:xfrm>
            <a:prstGeom prst="rect">
              <a:avLst/>
            </a:prstGeom>
            <a:grpFill/>
            <a:ln w="9525" algn="ctr">
              <a:noFill/>
              <a:round/>
              <a:headEnd/>
              <a:tailEnd/>
            </a:ln>
          </p:spPr>
          <p:txBody>
            <a:bodyPr lIns="36000" tIns="36000" rIns="36000" bIns="36000"/>
            <a:lstStyle/>
            <a:p>
              <a:pPr>
                <a:defRPr/>
              </a:pPr>
              <a:endParaRPr lang="en-US" dirty="0">
                <a:solidFill>
                  <a:srgbClr val="FFFFFF"/>
                </a:solidFill>
                <a:latin typeface="Arial" pitchFamily="34" charset="0"/>
                <a:cs typeface="Arial" pitchFamily="34" charset="0"/>
              </a:endParaRPr>
            </a:p>
          </p:txBody>
        </p:sp>
        <p:sp>
          <p:nvSpPr>
            <p:cNvPr id="17" name="Rectangle 108"/>
            <p:cNvSpPr>
              <a:spLocks noChangeArrowheads="1"/>
            </p:cNvSpPr>
            <p:nvPr/>
          </p:nvSpPr>
          <p:spPr bwMode="auto">
            <a:xfrm>
              <a:off x="5356225" y="898525"/>
              <a:ext cx="228600" cy="5588000"/>
            </a:xfrm>
            <a:prstGeom prst="rect">
              <a:avLst/>
            </a:prstGeom>
            <a:grpFill/>
            <a:ln w="9525" algn="ctr">
              <a:noFill/>
              <a:round/>
              <a:headEnd/>
              <a:tailEnd/>
            </a:ln>
          </p:spPr>
          <p:txBody>
            <a:bodyPr lIns="36000" tIns="36000" rIns="36000" bIns="36000"/>
            <a:lstStyle/>
            <a:p>
              <a:pPr>
                <a:defRPr/>
              </a:pPr>
              <a:endParaRPr lang="en-US" dirty="0">
                <a:solidFill>
                  <a:srgbClr val="FFFFFF"/>
                </a:solidFill>
                <a:latin typeface="Arial" pitchFamily="34" charset="0"/>
                <a:cs typeface="Arial" pitchFamily="34" charset="0"/>
              </a:endParaRPr>
            </a:p>
          </p:txBody>
        </p:sp>
        <p:sp>
          <p:nvSpPr>
            <p:cNvPr id="18" name="Rectangle 109"/>
            <p:cNvSpPr>
              <a:spLocks noChangeArrowheads="1"/>
            </p:cNvSpPr>
            <p:nvPr/>
          </p:nvSpPr>
          <p:spPr bwMode="auto">
            <a:xfrm>
              <a:off x="5807075" y="898525"/>
              <a:ext cx="228600" cy="5588000"/>
            </a:xfrm>
            <a:prstGeom prst="rect">
              <a:avLst/>
            </a:prstGeom>
            <a:grpFill/>
            <a:ln w="9525" algn="ctr">
              <a:noFill/>
              <a:round/>
              <a:headEnd/>
              <a:tailEnd/>
            </a:ln>
          </p:spPr>
          <p:txBody>
            <a:bodyPr lIns="36000" tIns="36000" rIns="36000" bIns="36000"/>
            <a:lstStyle/>
            <a:p>
              <a:pPr>
                <a:defRPr/>
              </a:pPr>
              <a:endParaRPr lang="en-US" dirty="0">
                <a:solidFill>
                  <a:srgbClr val="FFFFFF"/>
                </a:solidFill>
                <a:latin typeface="Arial" pitchFamily="34" charset="0"/>
                <a:cs typeface="Arial" pitchFamily="34" charset="0"/>
              </a:endParaRPr>
            </a:p>
          </p:txBody>
        </p:sp>
        <p:sp>
          <p:nvSpPr>
            <p:cNvPr id="19" name="Rectangle 110"/>
            <p:cNvSpPr>
              <a:spLocks noChangeArrowheads="1"/>
            </p:cNvSpPr>
            <p:nvPr/>
          </p:nvSpPr>
          <p:spPr bwMode="auto">
            <a:xfrm>
              <a:off x="6257925" y="898525"/>
              <a:ext cx="228600" cy="5588000"/>
            </a:xfrm>
            <a:prstGeom prst="rect">
              <a:avLst/>
            </a:prstGeom>
            <a:grpFill/>
            <a:ln w="9525" algn="ctr">
              <a:noFill/>
              <a:round/>
              <a:headEnd/>
              <a:tailEnd/>
            </a:ln>
          </p:spPr>
          <p:txBody>
            <a:bodyPr lIns="36000" tIns="36000" rIns="36000" bIns="36000"/>
            <a:lstStyle/>
            <a:p>
              <a:pPr>
                <a:defRPr/>
              </a:pPr>
              <a:endParaRPr lang="en-US" dirty="0">
                <a:solidFill>
                  <a:srgbClr val="FFFFFF"/>
                </a:solidFill>
                <a:latin typeface="Arial" pitchFamily="34" charset="0"/>
                <a:cs typeface="Arial" pitchFamily="34" charset="0"/>
              </a:endParaRPr>
            </a:p>
          </p:txBody>
        </p:sp>
        <p:sp>
          <p:nvSpPr>
            <p:cNvPr id="20" name="Rectangle 111"/>
            <p:cNvSpPr>
              <a:spLocks noChangeArrowheads="1"/>
            </p:cNvSpPr>
            <p:nvPr/>
          </p:nvSpPr>
          <p:spPr bwMode="auto">
            <a:xfrm>
              <a:off x="6708775" y="898525"/>
              <a:ext cx="228600" cy="5588000"/>
            </a:xfrm>
            <a:prstGeom prst="rect">
              <a:avLst/>
            </a:prstGeom>
            <a:grpFill/>
            <a:ln w="9525" algn="ctr">
              <a:noFill/>
              <a:round/>
              <a:headEnd/>
              <a:tailEnd/>
            </a:ln>
          </p:spPr>
          <p:txBody>
            <a:bodyPr lIns="36000" tIns="36000" rIns="36000" bIns="36000"/>
            <a:lstStyle/>
            <a:p>
              <a:pPr>
                <a:defRPr/>
              </a:pPr>
              <a:endParaRPr lang="en-US" dirty="0">
                <a:solidFill>
                  <a:srgbClr val="FFFFFF"/>
                </a:solidFill>
                <a:latin typeface="Arial" pitchFamily="34" charset="0"/>
                <a:cs typeface="Arial" pitchFamily="34" charset="0"/>
              </a:endParaRPr>
            </a:p>
          </p:txBody>
        </p:sp>
        <p:sp>
          <p:nvSpPr>
            <p:cNvPr id="21" name="Rectangle 112"/>
            <p:cNvSpPr>
              <a:spLocks noChangeArrowheads="1"/>
            </p:cNvSpPr>
            <p:nvPr/>
          </p:nvSpPr>
          <p:spPr bwMode="auto">
            <a:xfrm>
              <a:off x="7159625" y="898525"/>
              <a:ext cx="228600" cy="5588000"/>
            </a:xfrm>
            <a:prstGeom prst="rect">
              <a:avLst/>
            </a:prstGeom>
            <a:grpFill/>
            <a:ln w="9525" algn="ctr">
              <a:noFill/>
              <a:round/>
              <a:headEnd/>
              <a:tailEnd/>
            </a:ln>
          </p:spPr>
          <p:txBody>
            <a:bodyPr lIns="36000" tIns="36000" rIns="36000" bIns="36000"/>
            <a:lstStyle/>
            <a:p>
              <a:pPr>
                <a:defRPr/>
              </a:pPr>
              <a:endParaRPr lang="en-US" dirty="0">
                <a:solidFill>
                  <a:srgbClr val="FFFFFF"/>
                </a:solidFill>
                <a:latin typeface="Arial" pitchFamily="34" charset="0"/>
                <a:cs typeface="Arial" pitchFamily="34" charset="0"/>
              </a:endParaRPr>
            </a:p>
          </p:txBody>
        </p:sp>
        <p:sp>
          <p:nvSpPr>
            <p:cNvPr id="22" name="Rectangle 113"/>
            <p:cNvSpPr>
              <a:spLocks noChangeArrowheads="1"/>
            </p:cNvSpPr>
            <p:nvPr/>
          </p:nvSpPr>
          <p:spPr bwMode="auto">
            <a:xfrm>
              <a:off x="7610475" y="898525"/>
              <a:ext cx="228600" cy="5588000"/>
            </a:xfrm>
            <a:prstGeom prst="rect">
              <a:avLst/>
            </a:prstGeom>
            <a:grpFill/>
            <a:ln w="9525" algn="ctr">
              <a:noFill/>
              <a:round/>
              <a:headEnd/>
              <a:tailEnd/>
            </a:ln>
          </p:spPr>
          <p:txBody>
            <a:bodyPr lIns="36000" tIns="36000" rIns="36000" bIns="36000"/>
            <a:lstStyle/>
            <a:p>
              <a:pPr>
                <a:defRPr/>
              </a:pPr>
              <a:endParaRPr lang="en-US" dirty="0">
                <a:solidFill>
                  <a:srgbClr val="FFFFFF"/>
                </a:solidFill>
                <a:latin typeface="Arial" pitchFamily="34" charset="0"/>
                <a:cs typeface="Arial" pitchFamily="34" charset="0"/>
              </a:endParaRPr>
            </a:p>
          </p:txBody>
        </p:sp>
        <p:sp>
          <p:nvSpPr>
            <p:cNvPr id="23" name="Rectangle 114"/>
            <p:cNvSpPr>
              <a:spLocks noChangeArrowheads="1"/>
            </p:cNvSpPr>
            <p:nvPr/>
          </p:nvSpPr>
          <p:spPr bwMode="auto">
            <a:xfrm>
              <a:off x="8061325" y="898525"/>
              <a:ext cx="228600" cy="5588000"/>
            </a:xfrm>
            <a:prstGeom prst="rect">
              <a:avLst/>
            </a:prstGeom>
            <a:grpFill/>
            <a:ln w="9525" algn="ctr">
              <a:noFill/>
              <a:round/>
              <a:headEnd/>
              <a:tailEnd/>
            </a:ln>
          </p:spPr>
          <p:txBody>
            <a:bodyPr lIns="36000" tIns="36000" rIns="36000" bIns="36000"/>
            <a:lstStyle/>
            <a:p>
              <a:pPr>
                <a:defRPr/>
              </a:pPr>
              <a:endParaRPr lang="en-US" dirty="0">
                <a:solidFill>
                  <a:srgbClr val="FFFFFF"/>
                </a:solidFill>
                <a:latin typeface="Arial" pitchFamily="34" charset="0"/>
                <a:cs typeface="Arial" pitchFamily="34" charset="0"/>
              </a:endParaRPr>
            </a:p>
          </p:txBody>
        </p:sp>
        <p:sp>
          <p:nvSpPr>
            <p:cNvPr id="24" name="Rectangle 115"/>
            <p:cNvSpPr>
              <a:spLocks noChangeArrowheads="1"/>
            </p:cNvSpPr>
            <p:nvPr/>
          </p:nvSpPr>
          <p:spPr bwMode="auto">
            <a:xfrm>
              <a:off x="8512175" y="898525"/>
              <a:ext cx="228600" cy="5588000"/>
            </a:xfrm>
            <a:prstGeom prst="rect">
              <a:avLst/>
            </a:prstGeom>
            <a:grpFill/>
            <a:ln w="9525" algn="ctr">
              <a:noFill/>
              <a:round/>
              <a:headEnd/>
              <a:tailEnd/>
            </a:ln>
          </p:spPr>
          <p:txBody>
            <a:bodyPr lIns="36000" tIns="36000" rIns="36000" bIns="36000"/>
            <a:lstStyle/>
            <a:p>
              <a:pPr>
                <a:defRPr/>
              </a:pPr>
              <a:endParaRPr lang="en-US" dirty="0">
                <a:solidFill>
                  <a:srgbClr val="FFFFFF"/>
                </a:solidFill>
                <a:latin typeface="Arial" pitchFamily="34" charset="0"/>
                <a:cs typeface="Arial" pitchFamily="34" charset="0"/>
              </a:endParaRPr>
            </a:p>
          </p:txBody>
        </p:sp>
        <p:sp>
          <p:nvSpPr>
            <p:cNvPr id="25" name="Rectangle 116"/>
            <p:cNvSpPr>
              <a:spLocks noChangeArrowheads="1"/>
            </p:cNvSpPr>
            <p:nvPr/>
          </p:nvSpPr>
          <p:spPr bwMode="auto">
            <a:xfrm>
              <a:off x="8963025" y="898525"/>
              <a:ext cx="228600" cy="5588000"/>
            </a:xfrm>
            <a:prstGeom prst="rect">
              <a:avLst/>
            </a:prstGeom>
            <a:grpFill/>
            <a:ln w="9525" algn="ctr">
              <a:noFill/>
              <a:round/>
              <a:headEnd/>
              <a:tailEnd/>
            </a:ln>
          </p:spPr>
          <p:txBody>
            <a:bodyPr lIns="36000" tIns="36000" rIns="36000" bIns="36000"/>
            <a:lstStyle/>
            <a:p>
              <a:pPr>
                <a:defRPr/>
              </a:pPr>
              <a:endParaRPr lang="en-US" dirty="0">
                <a:solidFill>
                  <a:srgbClr val="FFFFFF"/>
                </a:solidFill>
                <a:latin typeface="Arial" pitchFamily="34" charset="0"/>
                <a:cs typeface="Arial" pitchFamily="34" charset="0"/>
              </a:endParaRPr>
            </a:p>
          </p:txBody>
        </p:sp>
      </p:grpSp>
      <p:sp>
        <p:nvSpPr>
          <p:cNvPr id="2" name="Title 1"/>
          <p:cNvSpPr>
            <a:spLocks noGrp="1"/>
          </p:cNvSpPr>
          <p:nvPr>
            <p:ph type="title"/>
          </p:nvPr>
        </p:nvSpPr>
        <p:spPr/>
        <p:txBody>
          <a:bodyPr/>
          <a:lstStyle/>
          <a:p>
            <a:r>
              <a:rPr lang="en-US" dirty="0" smtClean="0"/>
              <a:t>EUMETSAT Mission Planning</a:t>
            </a:r>
            <a:endParaRPr lang="en-GB" dirty="0"/>
          </a:p>
        </p:txBody>
      </p:sp>
      <p:pic>
        <p:nvPicPr>
          <p:cNvPr id="4" name="Content Placeholder 3" descr="msg.png"/>
          <p:cNvPicPr>
            <a:picLocks noGrp="1" noChangeAspect="1"/>
          </p:cNvPicPr>
          <p:nvPr>
            <p:ph idx="1"/>
          </p:nvPr>
        </p:nvPicPr>
        <p:blipFill>
          <a:blip r:embed="rId3" cstate="print"/>
          <a:stretch>
            <a:fillRect/>
          </a:stretch>
        </p:blipFill>
        <p:spPr>
          <a:xfrm>
            <a:off x="4738834" y="3434212"/>
            <a:ext cx="502944" cy="507101"/>
          </a:xfrm>
        </p:spPr>
      </p:pic>
      <p:cxnSp>
        <p:nvCxnSpPr>
          <p:cNvPr id="6" name="Straight Connector 11"/>
          <p:cNvCxnSpPr>
            <a:cxnSpLocks noChangeShapeType="1"/>
          </p:cNvCxnSpPr>
          <p:nvPr/>
        </p:nvCxnSpPr>
        <p:spPr bwMode="auto">
          <a:xfrm>
            <a:off x="42863" y="4543329"/>
            <a:ext cx="9999634" cy="0"/>
          </a:xfrm>
          <a:prstGeom prst="line">
            <a:avLst/>
          </a:prstGeom>
          <a:noFill/>
          <a:ln w="25400" algn="ctr">
            <a:solidFill>
              <a:schemeClr val="accent3"/>
            </a:solidFill>
            <a:prstDash val="dash"/>
            <a:round/>
            <a:headEnd/>
            <a:tailEnd/>
          </a:ln>
        </p:spPr>
      </p:cxnSp>
      <p:sp>
        <p:nvSpPr>
          <p:cNvPr id="26" name="TextBox 177"/>
          <p:cNvSpPr txBox="1">
            <a:spLocks noChangeArrowheads="1"/>
          </p:cNvSpPr>
          <p:nvPr/>
        </p:nvSpPr>
        <p:spPr bwMode="auto">
          <a:xfrm>
            <a:off x="592138" y="900113"/>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03</a:t>
            </a:r>
          </a:p>
        </p:txBody>
      </p:sp>
      <p:sp>
        <p:nvSpPr>
          <p:cNvPr id="27" name="TextBox 178"/>
          <p:cNvSpPr txBox="1">
            <a:spLocks noChangeArrowheads="1"/>
          </p:cNvSpPr>
          <p:nvPr/>
        </p:nvSpPr>
        <p:spPr bwMode="auto">
          <a:xfrm>
            <a:off x="812800" y="900113"/>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04</a:t>
            </a:r>
          </a:p>
        </p:txBody>
      </p:sp>
      <p:sp>
        <p:nvSpPr>
          <p:cNvPr id="28" name="TextBox 179"/>
          <p:cNvSpPr txBox="1">
            <a:spLocks noChangeArrowheads="1"/>
          </p:cNvSpPr>
          <p:nvPr/>
        </p:nvSpPr>
        <p:spPr bwMode="auto">
          <a:xfrm>
            <a:off x="1042988" y="900113"/>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05</a:t>
            </a:r>
          </a:p>
        </p:txBody>
      </p:sp>
      <p:sp>
        <p:nvSpPr>
          <p:cNvPr id="29" name="TextBox 180"/>
          <p:cNvSpPr txBox="1">
            <a:spLocks noChangeArrowheads="1"/>
          </p:cNvSpPr>
          <p:nvPr/>
        </p:nvSpPr>
        <p:spPr bwMode="auto">
          <a:xfrm>
            <a:off x="1262063" y="900113"/>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06</a:t>
            </a:r>
          </a:p>
        </p:txBody>
      </p:sp>
      <p:sp>
        <p:nvSpPr>
          <p:cNvPr id="30" name="TextBox 181"/>
          <p:cNvSpPr txBox="1">
            <a:spLocks noChangeArrowheads="1"/>
          </p:cNvSpPr>
          <p:nvPr/>
        </p:nvSpPr>
        <p:spPr bwMode="auto">
          <a:xfrm>
            <a:off x="1492250" y="900113"/>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07</a:t>
            </a:r>
          </a:p>
        </p:txBody>
      </p:sp>
      <p:sp>
        <p:nvSpPr>
          <p:cNvPr id="31" name="TextBox 182"/>
          <p:cNvSpPr txBox="1">
            <a:spLocks noChangeArrowheads="1"/>
          </p:cNvSpPr>
          <p:nvPr/>
        </p:nvSpPr>
        <p:spPr bwMode="auto">
          <a:xfrm>
            <a:off x="1716088" y="900113"/>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08</a:t>
            </a:r>
          </a:p>
        </p:txBody>
      </p:sp>
      <p:sp>
        <p:nvSpPr>
          <p:cNvPr id="32" name="TextBox 183"/>
          <p:cNvSpPr txBox="1">
            <a:spLocks noChangeArrowheads="1"/>
          </p:cNvSpPr>
          <p:nvPr/>
        </p:nvSpPr>
        <p:spPr bwMode="auto">
          <a:xfrm>
            <a:off x="1947863" y="900113"/>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09</a:t>
            </a:r>
          </a:p>
        </p:txBody>
      </p:sp>
      <p:sp>
        <p:nvSpPr>
          <p:cNvPr id="33" name="TextBox 184"/>
          <p:cNvSpPr txBox="1">
            <a:spLocks noChangeArrowheads="1"/>
          </p:cNvSpPr>
          <p:nvPr/>
        </p:nvSpPr>
        <p:spPr bwMode="auto">
          <a:xfrm>
            <a:off x="2160588" y="900113"/>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10</a:t>
            </a:r>
          </a:p>
        </p:txBody>
      </p:sp>
      <p:sp>
        <p:nvSpPr>
          <p:cNvPr id="34" name="TextBox 185"/>
          <p:cNvSpPr txBox="1">
            <a:spLocks noChangeArrowheads="1"/>
          </p:cNvSpPr>
          <p:nvPr/>
        </p:nvSpPr>
        <p:spPr bwMode="auto">
          <a:xfrm>
            <a:off x="2390775" y="900113"/>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11</a:t>
            </a:r>
          </a:p>
        </p:txBody>
      </p:sp>
      <p:sp>
        <p:nvSpPr>
          <p:cNvPr id="35" name="TextBox 186"/>
          <p:cNvSpPr txBox="1">
            <a:spLocks noChangeArrowheads="1"/>
          </p:cNvSpPr>
          <p:nvPr/>
        </p:nvSpPr>
        <p:spPr bwMode="auto">
          <a:xfrm>
            <a:off x="2613025" y="900113"/>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12</a:t>
            </a:r>
          </a:p>
        </p:txBody>
      </p:sp>
      <p:sp>
        <p:nvSpPr>
          <p:cNvPr id="36" name="TextBox 187"/>
          <p:cNvSpPr txBox="1">
            <a:spLocks noChangeArrowheads="1"/>
          </p:cNvSpPr>
          <p:nvPr/>
        </p:nvSpPr>
        <p:spPr bwMode="auto">
          <a:xfrm>
            <a:off x="2843213" y="900113"/>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13</a:t>
            </a:r>
          </a:p>
        </p:txBody>
      </p:sp>
      <p:sp>
        <p:nvSpPr>
          <p:cNvPr id="37" name="TextBox 188"/>
          <p:cNvSpPr txBox="1">
            <a:spLocks noChangeArrowheads="1"/>
          </p:cNvSpPr>
          <p:nvPr/>
        </p:nvSpPr>
        <p:spPr bwMode="auto">
          <a:xfrm>
            <a:off x="3062288" y="900113"/>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14</a:t>
            </a:r>
          </a:p>
        </p:txBody>
      </p:sp>
      <p:sp>
        <p:nvSpPr>
          <p:cNvPr id="38" name="TextBox 189"/>
          <p:cNvSpPr txBox="1">
            <a:spLocks noChangeArrowheads="1"/>
          </p:cNvSpPr>
          <p:nvPr/>
        </p:nvSpPr>
        <p:spPr bwMode="auto">
          <a:xfrm>
            <a:off x="3292475" y="900113"/>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15</a:t>
            </a:r>
          </a:p>
        </p:txBody>
      </p:sp>
      <p:sp>
        <p:nvSpPr>
          <p:cNvPr id="39" name="TextBox 190"/>
          <p:cNvSpPr txBox="1">
            <a:spLocks noChangeArrowheads="1"/>
          </p:cNvSpPr>
          <p:nvPr/>
        </p:nvSpPr>
        <p:spPr bwMode="auto">
          <a:xfrm>
            <a:off x="3519488" y="900113"/>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16</a:t>
            </a:r>
          </a:p>
        </p:txBody>
      </p:sp>
      <p:sp>
        <p:nvSpPr>
          <p:cNvPr id="40" name="TextBox 191"/>
          <p:cNvSpPr txBox="1">
            <a:spLocks noChangeArrowheads="1"/>
          </p:cNvSpPr>
          <p:nvPr/>
        </p:nvSpPr>
        <p:spPr bwMode="auto">
          <a:xfrm>
            <a:off x="3749675" y="900113"/>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17</a:t>
            </a:r>
          </a:p>
        </p:txBody>
      </p:sp>
      <p:sp>
        <p:nvSpPr>
          <p:cNvPr id="41" name="TextBox 192"/>
          <p:cNvSpPr txBox="1">
            <a:spLocks noChangeArrowheads="1"/>
          </p:cNvSpPr>
          <p:nvPr/>
        </p:nvSpPr>
        <p:spPr bwMode="auto">
          <a:xfrm>
            <a:off x="3962400" y="900113"/>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18</a:t>
            </a:r>
          </a:p>
        </p:txBody>
      </p:sp>
      <p:sp>
        <p:nvSpPr>
          <p:cNvPr id="42" name="TextBox 193"/>
          <p:cNvSpPr txBox="1">
            <a:spLocks noChangeArrowheads="1"/>
          </p:cNvSpPr>
          <p:nvPr/>
        </p:nvSpPr>
        <p:spPr bwMode="auto">
          <a:xfrm>
            <a:off x="4194175" y="900113"/>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19</a:t>
            </a:r>
          </a:p>
        </p:txBody>
      </p:sp>
      <p:sp>
        <p:nvSpPr>
          <p:cNvPr id="43" name="TextBox 194"/>
          <p:cNvSpPr txBox="1">
            <a:spLocks noChangeArrowheads="1"/>
          </p:cNvSpPr>
          <p:nvPr/>
        </p:nvSpPr>
        <p:spPr bwMode="auto">
          <a:xfrm>
            <a:off x="4414838" y="900113"/>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20</a:t>
            </a:r>
          </a:p>
        </p:txBody>
      </p:sp>
      <p:sp>
        <p:nvSpPr>
          <p:cNvPr id="44" name="TextBox 195"/>
          <p:cNvSpPr txBox="1">
            <a:spLocks noChangeArrowheads="1"/>
          </p:cNvSpPr>
          <p:nvPr/>
        </p:nvSpPr>
        <p:spPr bwMode="auto">
          <a:xfrm>
            <a:off x="4645025" y="900113"/>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21</a:t>
            </a:r>
          </a:p>
        </p:txBody>
      </p:sp>
      <p:sp>
        <p:nvSpPr>
          <p:cNvPr id="45" name="TextBox 196"/>
          <p:cNvSpPr txBox="1">
            <a:spLocks noChangeArrowheads="1"/>
          </p:cNvSpPr>
          <p:nvPr/>
        </p:nvSpPr>
        <p:spPr bwMode="auto">
          <a:xfrm>
            <a:off x="4864100" y="900113"/>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22</a:t>
            </a:r>
          </a:p>
        </p:txBody>
      </p:sp>
      <p:sp>
        <p:nvSpPr>
          <p:cNvPr id="46" name="TextBox 197"/>
          <p:cNvSpPr txBox="1">
            <a:spLocks noChangeArrowheads="1"/>
          </p:cNvSpPr>
          <p:nvPr/>
        </p:nvSpPr>
        <p:spPr bwMode="auto">
          <a:xfrm>
            <a:off x="5094288" y="900113"/>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23</a:t>
            </a:r>
          </a:p>
        </p:txBody>
      </p:sp>
      <p:sp>
        <p:nvSpPr>
          <p:cNvPr id="47" name="TextBox 198"/>
          <p:cNvSpPr txBox="1">
            <a:spLocks noChangeArrowheads="1"/>
          </p:cNvSpPr>
          <p:nvPr/>
        </p:nvSpPr>
        <p:spPr bwMode="auto">
          <a:xfrm>
            <a:off x="5318125" y="900113"/>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24</a:t>
            </a:r>
          </a:p>
        </p:txBody>
      </p:sp>
      <p:sp>
        <p:nvSpPr>
          <p:cNvPr id="48" name="TextBox 199"/>
          <p:cNvSpPr txBox="1">
            <a:spLocks noChangeArrowheads="1"/>
          </p:cNvSpPr>
          <p:nvPr/>
        </p:nvSpPr>
        <p:spPr bwMode="auto">
          <a:xfrm>
            <a:off x="5549900" y="900113"/>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25</a:t>
            </a:r>
          </a:p>
        </p:txBody>
      </p:sp>
      <p:sp>
        <p:nvSpPr>
          <p:cNvPr id="49" name="TextBox 200"/>
          <p:cNvSpPr txBox="1">
            <a:spLocks noChangeArrowheads="1"/>
          </p:cNvSpPr>
          <p:nvPr/>
        </p:nvSpPr>
        <p:spPr bwMode="auto">
          <a:xfrm>
            <a:off x="5762625" y="900113"/>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26</a:t>
            </a:r>
          </a:p>
        </p:txBody>
      </p:sp>
      <p:sp>
        <p:nvSpPr>
          <p:cNvPr id="50" name="TextBox 201"/>
          <p:cNvSpPr txBox="1">
            <a:spLocks noChangeArrowheads="1"/>
          </p:cNvSpPr>
          <p:nvPr/>
        </p:nvSpPr>
        <p:spPr bwMode="auto">
          <a:xfrm>
            <a:off x="5992813" y="900113"/>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27</a:t>
            </a:r>
          </a:p>
        </p:txBody>
      </p:sp>
      <p:sp>
        <p:nvSpPr>
          <p:cNvPr id="51" name="TextBox 202"/>
          <p:cNvSpPr txBox="1">
            <a:spLocks noChangeArrowheads="1"/>
          </p:cNvSpPr>
          <p:nvPr/>
        </p:nvSpPr>
        <p:spPr bwMode="auto">
          <a:xfrm>
            <a:off x="6215063" y="900113"/>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28</a:t>
            </a:r>
          </a:p>
        </p:txBody>
      </p:sp>
      <p:sp>
        <p:nvSpPr>
          <p:cNvPr id="52" name="TextBox 203"/>
          <p:cNvSpPr txBox="1">
            <a:spLocks noChangeArrowheads="1"/>
          </p:cNvSpPr>
          <p:nvPr/>
        </p:nvSpPr>
        <p:spPr bwMode="auto">
          <a:xfrm>
            <a:off x="6445250" y="900113"/>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29</a:t>
            </a:r>
          </a:p>
        </p:txBody>
      </p:sp>
      <p:sp>
        <p:nvSpPr>
          <p:cNvPr id="53" name="TextBox 204"/>
          <p:cNvSpPr txBox="1">
            <a:spLocks noChangeArrowheads="1"/>
          </p:cNvSpPr>
          <p:nvPr/>
        </p:nvSpPr>
        <p:spPr bwMode="auto">
          <a:xfrm>
            <a:off x="6664325" y="900113"/>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30</a:t>
            </a:r>
          </a:p>
        </p:txBody>
      </p:sp>
      <p:sp>
        <p:nvSpPr>
          <p:cNvPr id="54" name="TextBox 205"/>
          <p:cNvSpPr txBox="1">
            <a:spLocks noChangeArrowheads="1"/>
          </p:cNvSpPr>
          <p:nvPr/>
        </p:nvSpPr>
        <p:spPr bwMode="auto">
          <a:xfrm>
            <a:off x="6894513" y="900113"/>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31</a:t>
            </a:r>
          </a:p>
        </p:txBody>
      </p:sp>
      <p:sp>
        <p:nvSpPr>
          <p:cNvPr id="55" name="TextBox 206"/>
          <p:cNvSpPr txBox="1">
            <a:spLocks noChangeArrowheads="1"/>
          </p:cNvSpPr>
          <p:nvPr/>
        </p:nvSpPr>
        <p:spPr bwMode="auto">
          <a:xfrm>
            <a:off x="7124700" y="900113"/>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32</a:t>
            </a:r>
          </a:p>
        </p:txBody>
      </p:sp>
      <p:sp>
        <p:nvSpPr>
          <p:cNvPr id="56" name="TextBox 207"/>
          <p:cNvSpPr txBox="1">
            <a:spLocks noChangeArrowheads="1"/>
          </p:cNvSpPr>
          <p:nvPr/>
        </p:nvSpPr>
        <p:spPr bwMode="auto">
          <a:xfrm>
            <a:off x="7348538" y="900113"/>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33</a:t>
            </a:r>
          </a:p>
        </p:txBody>
      </p:sp>
      <p:sp>
        <p:nvSpPr>
          <p:cNvPr id="57" name="TextBox 208"/>
          <p:cNvSpPr txBox="1">
            <a:spLocks noChangeArrowheads="1"/>
          </p:cNvSpPr>
          <p:nvPr/>
        </p:nvSpPr>
        <p:spPr bwMode="auto">
          <a:xfrm>
            <a:off x="7578725" y="900113"/>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34</a:t>
            </a:r>
          </a:p>
        </p:txBody>
      </p:sp>
      <p:sp>
        <p:nvSpPr>
          <p:cNvPr id="58" name="TextBox 209"/>
          <p:cNvSpPr txBox="1">
            <a:spLocks noChangeArrowheads="1"/>
          </p:cNvSpPr>
          <p:nvPr/>
        </p:nvSpPr>
        <p:spPr bwMode="auto">
          <a:xfrm>
            <a:off x="7793038" y="900113"/>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35</a:t>
            </a:r>
          </a:p>
        </p:txBody>
      </p:sp>
      <p:sp>
        <p:nvSpPr>
          <p:cNvPr id="59" name="TextBox 210"/>
          <p:cNvSpPr txBox="1">
            <a:spLocks noChangeArrowheads="1"/>
          </p:cNvSpPr>
          <p:nvPr/>
        </p:nvSpPr>
        <p:spPr bwMode="auto">
          <a:xfrm>
            <a:off x="8023225" y="900113"/>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36</a:t>
            </a:r>
          </a:p>
        </p:txBody>
      </p:sp>
      <p:sp>
        <p:nvSpPr>
          <p:cNvPr id="60" name="TextBox 211"/>
          <p:cNvSpPr txBox="1">
            <a:spLocks noChangeArrowheads="1"/>
          </p:cNvSpPr>
          <p:nvPr/>
        </p:nvSpPr>
        <p:spPr bwMode="auto">
          <a:xfrm>
            <a:off x="8243888" y="900113"/>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37</a:t>
            </a:r>
          </a:p>
        </p:txBody>
      </p:sp>
      <p:sp>
        <p:nvSpPr>
          <p:cNvPr id="61" name="TextBox 212"/>
          <p:cNvSpPr txBox="1">
            <a:spLocks noChangeArrowheads="1"/>
          </p:cNvSpPr>
          <p:nvPr/>
        </p:nvSpPr>
        <p:spPr bwMode="auto">
          <a:xfrm>
            <a:off x="8475663" y="900113"/>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38</a:t>
            </a:r>
          </a:p>
        </p:txBody>
      </p:sp>
      <p:sp>
        <p:nvSpPr>
          <p:cNvPr id="62" name="TextBox 213"/>
          <p:cNvSpPr txBox="1">
            <a:spLocks noChangeArrowheads="1"/>
          </p:cNvSpPr>
          <p:nvPr/>
        </p:nvSpPr>
        <p:spPr bwMode="auto">
          <a:xfrm>
            <a:off x="8693150" y="900113"/>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39</a:t>
            </a:r>
          </a:p>
        </p:txBody>
      </p:sp>
      <p:sp>
        <p:nvSpPr>
          <p:cNvPr id="63" name="TextBox 214"/>
          <p:cNvSpPr txBox="1">
            <a:spLocks noChangeArrowheads="1"/>
          </p:cNvSpPr>
          <p:nvPr/>
        </p:nvSpPr>
        <p:spPr bwMode="auto">
          <a:xfrm>
            <a:off x="8924925" y="900113"/>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40</a:t>
            </a:r>
          </a:p>
        </p:txBody>
      </p:sp>
      <p:sp>
        <p:nvSpPr>
          <p:cNvPr id="64" name="TextBox 215"/>
          <p:cNvSpPr txBox="1">
            <a:spLocks noChangeArrowheads="1"/>
          </p:cNvSpPr>
          <p:nvPr/>
        </p:nvSpPr>
        <p:spPr bwMode="auto">
          <a:xfrm>
            <a:off x="142875" y="900113"/>
            <a:ext cx="552450" cy="215900"/>
          </a:xfrm>
          <a:prstGeom prst="rect">
            <a:avLst/>
          </a:prstGeom>
          <a:noFill/>
          <a:ln w="9525">
            <a:noFill/>
            <a:miter lim="800000"/>
            <a:headEnd/>
            <a:tailEnd/>
          </a:ln>
        </p:spPr>
        <p:txBody>
          <a:bodyPr wrap="none">
            <a:spAutoFit/>
          </a:bodyPr>
          <a:lstStyle/>
          <a:p>
            <a:r>
              <a:rPr lang="en-GB" sz="800" b="0" dirty="0">
                <a:solidFill>
                  <a:srgbClr val="FFFFFF"/>
                </a:solidFill>
                <a:latin typeface="Arial" pitchFamily="34" charset="0"/>
                <a:cs typeface="Arial" pitchFamily="34" charset="0"/>
              </a:rPr>
              <a:t>YEAR...</a:t>
            </a:r>
          </a:p>
        </p:txBody>
      </p:sp>
      <p:sp>
        <p:nvSpPr>
          <p:cNvPr id="65" name="Rectangle 64"/>
          <p:cNvSpPr/>
          <p:nvPr/>
        </p:nvSpPr>
        <p:spPr>
          <a:xfrm>
            <a:off x="846138" y="1257300"/>
            <a:ext cx="4962525" cy="165100"/>
          </a:xfrm>
          <a:prstGeom prst="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rgbClr val="FFFFFF"/>
                </a:solidFill>
                <a:latin typeface="Arial" pitchFamily="34" charset="0"/>
                <a:cs typeface="Arial" pitchFamily="34" charset="0"/>
              </a:rPr>
              <a:t>  METEOSAT SECOND GENERATION</a:t>
            </a:r>
          </a:p>
        </p:txBody>
      </p:sp>
      <p:sp>
        <p:nvSpPr>
          <p:cNvPr id="66" name="Rectangle 65"/>
          <p:cNvSpPr/>
          <p:nvPr/>
        </p:nvSpPr>
        <p:spPr>
          <a:xfrm>
            <a:off x="4865224" y="2157413"/>
            <a:ext cx="4529138" cy="181927"/>
          </a:xfrm>
          <a:prstGeom prst="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rgbClr val="FFFFFF"/>
                </a:solidFill>
                <a:latin typeface="Arial" pitchFamily="34" charset="0"/>
                <a:cs typeface="Arial" pitchFamily="34" charset="0"/>
              </a:rPr>
              <a:t>  METEOSAT THIRD GENERATION</a:t>
            </a:r>
          </a:p>
        </p:txBody>
      </p:sp>
      <p:sp>
        <p:nvSpPr>
          <p:cNvPr id="67" name="Rectangle 66"/>
          <p:cNvSpPr/>
          <p:nvPr/>
        </p:nvSpPr>
        <p:spPr>
          <a:xfrm>
            <a:off x="1568450" y="3055938"/>
            <a:ext cx="3740150" cy="165100"/>
          </a:xfrm>
          <a:prstGeom prst="rect">
            <a:avLst/>
          </a:prstGeom>
          <a:solidFill>
            <a:srgbClr val="FEDB00"/>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rgbClr val="00205B"/>
                </a:solidFill>
                <a:latin typeface="Arial" pitchFamily="34" charset="0"/>
                <a:cs typeface="Arial" pitchFamily="34" charset="0"/>
              </a:rPr>
              <a:t>  EUMETSAT POLAR SYSTEM (EPS)</a:t>
            </a:r>
          </a:p>
        </p:txBody>
      </p:sp>
      <p:sp>
        <p:nvSpPr>
          <p:cNvPr id="72" name="Rectangle 71"/>
          <p:cNvSpPr/>
          <p:nvPr/>
        </p:nvSpPr>
        <p:spPr>
          <a:xfrm>
            <a:off x="4860651" y="2355215"/>
            <a:ext cx="1916112" cy="168275"/>
          </a:xfrm>
          <a:prstGeom prst="rect">
            <a:avLst/>
          </a:prstGeom>
          <a:solidFill>
            <a:srgbClr val="00B5E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rgbClr val="FFFFFF"/>
                </a:solidFill>
                <a:latin typeface="Arial" pitchFamily="34" charset="0"/>
                <a:cs typeface="Arial" pitchFamily="34" charset="0"/>
              </a:rPr>
              <a:t>  MTG-I-1 : IMAGERY</a:t>
            </a:r>
          </a:p>
        </p:txBody>
      </p:sp>
      <p:sp>
        <p:nvSpPr>
          <p:cNvPr id="73" name="Rectangle 72"/>
          <p:cNvSpPr/>
          <p:nvPr/>
        </p:nvSpPr>
        <p:spPr>
          <a:xfrm>
            <a:off x="5169190" y="2543493"/>
            <a:ext cx="1916113" cy="168275"/>
          </a:xfrm>
          <a:prstGeom prst="rect">
            <a:avLst/>
          </a:prstGeom>
          <a:solidFill>
            <a:srgbClr val="00B5E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rgbClr val="FFFFFF"/>
                </a:solidFill>
                <a:latin typeface="Arial" pitchFamily="34" charset="0"/>
                <a:cs typeface="Arial" pitchFamily="34" charset="0"/>
              </a:rPr>
              <a:t>  MTG-S-1: SOUNDING</a:t>
            </a:r>
          </a:p>
        </p:txBody>
      </p:sp>
      <p:sp>
        <p:nvSpPr>
          <p:cNvPr id="74" name="Rectangle 73"/>
          <p:cNvSpPr/>
          <p:nvPr/>
        </p:nvSpPr>
        <p:spPr>
          <a:xfrm>
            <a:off x="5694335" y="2709545"/>
            <a:ext cx="1916113" cy="168275"/>
          </a:xfrm>
          <a:prstGeom prst="rect">
            <a:avLst/>
          </a:prstGeom>
          <a:solidFill>
            <a:srgbClr val="00B5E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rgbClr val="FFFFFF"/>
                </a:solidFill>
                <a:latin typeface="Arial" pitchFamily="34" charset="0"/>
                <a:cs typeface="Arial" pitchFamily="34" charset="0"/>
              </a:rPr>
              <a:t>  MTG-I-2: IMAGERY</a:t>
            </a:r>
          </a:p>
        </p:txBody>
      </p:sp>
      <p:sp>
        <p:nvSpPr>
          <p:cNvPr id="75" name="Rectangle 74"/>
          <p:cNvSpPr/>
          <p:nvPr/>
        </p:nvSpPr>
        <p:spPr>
          <a:xfrm>
            <a:off x="6308843" y="2884488"/>
            <a:ext cx="1917700" cy="168275"/>
          </a:xfrm>
          <a:prstGeom prst="rect">
            <a:avLst/>
          </a:prstGeom>
          <a:solidFill>
            <a:srgbClr val="00B5E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rgbClr val="FFFFFF"/>
                </a:solidFill>
                <a:latin typeface="Arial" pitchFamily="34" charset="0"/>
                <a:cs typeface="Arial" pitchFamily="34" charset="0"/>
              </a:rPr>
              <a:t>  MTG-I-3: IMAGERY</a:t>
            </a:r>
          </a:p>
        </p:txBody>
      </p:sp>
      <p:sp>
        <p:nvSpPr>
          <p:cNvPr id="76" name="Rectangle 75"/>
          <p:cNvSpPr/>
          <p:nvPr/>
        </p:nvSpPr>
        <p:spPr>
          <a:xfrm>
            <a:off x="6880950" y="3054350"/>
            <a:ext cx="1916113" cy="168275"/>
          </a:xfrm>
          <a:prstGeom prst="rect">
            <a:avLst/>
          </a:prstGeom>
          <a:solidFill>
            <a:srgbClr val="00B5E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rgbClr val="FFFFFF"/>
                </a:solidFill>
                <a:latin typeface="Arial" pitchFamily="34" charset="0"/>
                <a:cs typeface="Arial" pitchFamily="34" charset="0"/>
              </a:rPr>
              <a:t>  MTG-S-2: SOUNDING</a:t>
            </a:r>
          </a:p>
        </p:txBody>
      </p:sp>
      <p:sp>
        <p:nvSpPr>
          <p:cNvPr id="77" name="Rectangle 76"/>
          <p:cNvSpPr/>
          <p:nvPr/>
        </p:nvSpPr>
        <p:spPr>
          <a:xfrm>
            <a:off x="7334493" y="3241675"/>
            <a:ext cx="1916113" cy="168275"/>
          </a:xfrm>
          <a:prstGeom prst="rect">
            <a:avLst/>
          </a:prstGeom>
          <a:solidFill>
            <a:srgbClr val="00B5E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rgbClr val="FFFFFF"/>
                </a:solidFill>
                <a:latin typeface="Arial" pitchFamily="34" charset="0"/>
                <a:cs typeface="Arial" pitchFamily="34" charset="0"/>
              </a:rPr>
              <a:t>  MTG-I-4: IMAGERY</a:t>
            </a:r>
          </a:p>
        </p:txBody>
      </p:sp>
      <p:sp>
        <p:nvSpPr>
          <p:cNvPr id="79" name="Rectangle 78"/>
          <p:cNvSpPr/>
          <p:nvPr/>
        </p:nvSpPr>
        <p:spPr>
          <a:xfrm>
            <a:off x="4991951" y="4049713"/>
            <a:ext cx="4383618" cy="188912"/>
          </a:xfrm>
          <a:prstGeom prst="rect">
            <a:avLst/>
          </a:prstGeom>
          <a:solidFill>
            <a:srgbClr val="FEDB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rgbClr val="00205B"/>
                </a:solidFill>
                <a:latin typeface="Arial" pitchFamily="34" charset="0"/>
                <a:cs typeface="Arial" pitchFamily="34" charset="0"/>
              </a:rPr>
              <a:t>  METOP-SG A: SOUNDING AND IMAGERY</a:t>
            </a:r>
          </a:p>
        </p:txBody>
      </p:sp>
      <p:sp>
        <p:nvSpPr>
          <p:cNvPr id="80" name="Rectangle 79"/>
          <p:cNvSpPr/>
          <p:nvPr/>
        </p:nvSpPr>
        <p:spPr>
          <a:xfrm>
            <a:off x="5216181" y="4256089"/>
            <a:ext cx="4159388" cy="163512"/>
          </a:xfrm>
          <a:prstGeom prst="rect">
            <a:avLst/>
          </a:prstGeom>
          <a:solidFill>
            <a:srgbClr val="FEDB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rgbClr val="00205B"/>
                </a:solidFill>
                <a:latin typeface="Arial" pitchFamily="34" charset="0"/>
                <a:cs typeface="Arial" pitchFamily="34" charset="0"/>
              </a:rPr>
              <a:t>  METOP-SG B: MICROWAVE IMAGERY</a:t>
            </a:r>
          </a:p>
        </p:txBody>
      </p:sp>
      <p:sp>
        <p:nvSpPr>
          <p:cNvPr id="81" name="Rectangle 80"/>
          <p:cNvSpPr/>
          <p:nvPr/>
        </p:nvSpPr>
        <p:spPr>
          <a:xfrm>
            <a:off x="1974850" y="4676775"/>
            <a:ext cx="6242050" cy="1889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rgbClr val="FFFFFF"/>
                </a:solidFill>
                <a:latin typeface="Arial" pitchFamily="34" charset="0"/>
                <a:cs typeface="Arial" pitchFamily="34" charset="0"/>
              </a:rPr>
              <a:t>  JASON (HIGH PRECISION OCEAN ALTIMETRY)</a:t>
            </a:r>
          </a:p>
        </p:txBody>
      </p:sp>
      <p:sp>
        <p:nvSpPr>
          <p:cNvPr id="84" name="Rectangle 83"/>
          <p:cNvSpPr/>
          <p:nvPr/>
        </p:nvSpPr>
        <p:spPr>
          <a:xfrm>
            <a:off x="3727450" y="5681663"/>
            <a:ext cx="5481638" cy="19685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rgbClr val="FFFFFF"/>
                </a:solidFill>
                <a:latin typeface="Arial" pitchFamily="34" charset="0"/>
                <a:cs typeface="Arial" pitchFamily="34" charset="0"/>
              </a:rPr>
              <a:t>  COPERNICUS</a:t>
            </a:r>
          </a:p>
        </p:txBody>
      </p:sp>
      <p:sp>
        <p:nvSpPr>
          <p:cNvPr id="85" name="Rectangle 84"/>
          <p:cNvSpPr/>
          <p:nvPr/>
        </p:nvSpPr>
        <p:spPr>
          <a:xfrm>
            <a:off x="3724761" y="5897563"/>
            <a:ext cx="4857750" cy="165100"/>
          </a:xfrm>
          <a:prstGeom prst="rect">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rgbClr val="FFFFFF"/>
                </a:solidFill>
                <a:latin typeface="Arial" pitchFamily="34" charset="0"/>
                <a:cs typeface="Arial" pitchFamily="34" charset="0"/>
              </a:rPr>
              <a:t>  SENTINEL-3 A/B/C/D</a:t>
            </a:r>
          </a:p>
        </p:txBody>
      </p:sp>
      <p:sp>
        <p:nvSpPr>
          <p:cNvPr id="86" name="Rectangle 85"/>
          <p:cNvSpPr/>
          <p:nvPr/>
        </p:nvSpPr>
        <p:spPr>
          <a:xfrm>
            <a:off x="5171334" y="6080125"/>
            <a:ext cx="3617066" cy="165100"/>
          </a:xfrm>
          <a:prstGeom prst="rect">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rgbClr val="FFFFFF"/>
                </a:solidFill>
                <a:latin typeface="Arial" pitchFamily="34" charset="0"/>
                <a:cs typeface="Arial" pitchFamily="34" charset="0"/>
              </a:rPr>
              <a:t>  SENTINEL-4 ON MTG-S</a:t>
            </a:r>
          </a:p>
        </p:txBody>
      </p:sp>
      <p:sp>
        <p:nvSpPr>
          <p:cNvPr id="87" name="Rectangle 86"/>
          <p:cNvSpPr/>
          <p:nvPr/>
        </p:nvSpPr>
        <p:spPr>
          <a:xfrm>
            <a:off x="4989278" y="6265863"/>
            <a:ext cx="4362285" cy="146050"/>
          </a:xfrm>
          <a:prstGeom prst="rect">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rgbClr val="FFFFFF"/>
                </a:solidFill>
                <a:latin typeface="Arial" pitchFamily="34" charset="0"/>
                <a:cs typeface="Arial" pitchFamily="34" charset="0"/>
              </a:rPr>
              <a:t>  SENTINEL-5 ON  METOP-SG A</a:t>
            </a:r>
          </a:p>
        </p:txBody>
      </p:sp>
      <p:sp>
        <p:nvSpPr>
          <p:cNvPr id="89" name="TextBox 177"/>
          <p:cNvSpPr txBox="1">
            <a:spLocks noChangeArrowheads="1"/>
          </p:cNvSpPr>
          <p:nvPr/>
        </p:nvSpPr>
        <p:spPr bwMode="auto">
          <a:xfrm>
            <a:off x="590550" y="6389688"/>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03</a:t>
            </a:r>
          </a:p>
        </p:txBody>
      </p:sp>
      <p:sp>
        <p:nvSpPr>
          <p:cNvPr id="90" name="TextBox 178"/>
          <p:cNvSpPr txBox="1">
            <a:spLocks noChangeArrowheads="1"/>
          </p:cNvSpPr>
          <p:nvPr/>
        </p:nvSpPr>
        <p:spPr bwMode="auto">
          <a:xfrm>
            <a:off x="811213" y="6389688"/>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04</a:t>
            </a:r>
          </a:p>
        </p:txBody>
      </p:sp>
      <p:sp>
        <p:nvSpPr>
          <p:cNvPr id="91" name="TextBox 179"/>
          <p:cNvSpPr txBox="1">
            <a:spLocks noChangeArrowheads="1"/>
          </p:cNvSpPr>
          <p:nvPr/>
        </p:nvSpPr>
        <p:spPr bwMode="auto">
          <a:xfrm>
            <a:off x="1041400" y="6389688"/>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05</a:t>
            </a:r>
          </a:p>
        </p:txBody>
      </p:sp>
      <p:sp>
        <p:nvSpPr>
          <p:cNvPr id="92" name="TextBox 180"/>
          <p:cNvSpPr txBox="1">
            <a:spLocks noChangeArrowheads="1"/>
          </p:cNvSpPr>
          <p:nvPr/>
        </p:nvSpPr>
        <p:spPr bwMode="auto">
          <a:xfrm>
            <a:off x="1260475" y="6389688"/>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06</a:t>
            </a:r>
          </a:p>
        </p:txBody>
      </p:sp>
      <p:sp>
        <p:nvSpPr>
          <p:cNvPr id="93" name="TextBox 181"/>
          <p:cNvSpPr txBox="1">
            <a:spLocks noChangeArrowheads="1"/>
          </p:cNvSpPr>
          <p:nvPr/>
        </p:nvSpPr>
        <p:spPr bwMode="auto">
          <a:xfrm>
            <a:off x="1490663" y="6389688"/>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07</a:t>
            </a:r>
          </a:p>
        </p:txBody>
      </p:sp>
      <p:sp>
        <p:nvSpPr>
          <p:cNvPr id="94" name="TextBox 182"/>
          <p:cNvSpPr txBox="1">
            <a:spLocks noChangeArrowheads="1"/>
          </p:cNvSpPr>
          <p:nvPr/>
        </p:nvSpPr>
        <p:spPr bwMode="auto">
          <a:xfrm>
            <a:off x="1714500" y="6389688"/>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08</a:t>
            </a:r>
          </a:p>
        </p:txBody>
      </p:sp>
      <p:sp>
        <p:nvSpPr>
          <p:cNvPr id="95" name="TextBox 183"/>
          <p:cNvSpPr txBox="1">
            <a:spLocks noChangeArrowheads="1"/>
          </p:cNvSpPr>
          <p:nvPr/>
        </p:nvSpPr>
        <p:spPr bwMode="auto">
          <a:xfrm>
            <a:off x="1946275" y="6389688"/>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09</a:t>
            </a:r>
          </a:p>
        </p:txBody>
      </p:sp>
      <p:sp>
        <p:nvSpPr>
          <p:cNvPr id="96" name="TextBox 184"/>
          <p:cNvSpPr txBox="1">
            <a:spLocks noChangeArrowheads="1"/>
          </p:cNvSpPr>
          <p:nvPr/>
        </p:nvSpPr>
        <p:spPr bwMode="auto">
          <a:xfrm>
            <a:off x="2159000" y="6389688"/>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10</a:t>
            </a:r>
          </a:p>
        </p:txBody>
      </p:sp>
      <p:sp>
        <p:nvSpPr>
          <p:cNvPr id="97" name="TextBox 185"/>
          <p:cNvSpPr txBox="1">
            <a:spLocks noChangeArrowheads="1"/>
          </p:cNvSpPr>
          <p:nvPr/>
        </p:nvSpPr>
        <p:spPr bwMode="auto">
          <a:xfrm>
            <a:off x="2389188" y="6389688"/>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11</a:t>
            </a:r>
          </a:p>
        </p:txBody>
      </p:sp>
      <p:sp>
        <p:nvSpPr>
          <p:cNvPr id="98" name="TextBox 186"/>
          <p:cNvSpPr txBox="1">
            <a:spLocks noChangeArrowheads="1"/>
          </p:cNvSpPr>
          <p:nvPr/>
        </p:nvSpPr>
        <p:spPr bwMode="auto">
          <a:xfrm>
            <a:off x="2611438" y="6389688"/>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12</a:t>
            </a:r>
          </a:p>
        </p:txBody>
      </p:sp>
      <p:sp>
        <p:nvSpPr>
          <p:cNvPr id="99" name="TextBox 187"/>
          <p:cNvSpPr txBox="1">
            <a:spLocks noChangeArrowheads="1"/>
          </p:cNvSpPr>
          <p:nvPr/>
        </p:nvSpPr>
        <p:spPr bwMode="auto">
          <a:xfrm>
            <a:off x="2841625" y="6389688"/>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13</a:t>
            </a:r>
          </a:p>
        </p:txBody>
      </p:sp>
      <p:sp>
        <p:nvSpPr>
          <p:cNvPr id="100" name="TextBox 188"/>
          <p:cNvSpPr txBox="1">
            <a:spLocks noChangeArrowheads="1"/>
          </p:cNvSpPr>
          <p:nvPr/>
        </p:nvSpPr>
        <p:spPr bwMode="auto">
          <a:xfrm>
            <a:off x="3060700" y="6389688"/>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14</a:t>
            </a:r>
          </a:p>
        </p:txBody>
      </p:sp>
      <p:sp>
        <p:nvSpPr>
          <p:cNvPr id="101" name="TextBox 189"/>
          <p:cNvSpPr txBox="1">
            <a:spLocks noChangeArrowheads="1"/>
          </p:cNvSpPr>
          <p:nvPr/>
        </p:nvSpPr>
        <p:spPr bwMode="auto">
          <a:xfrm>
            <a:off x="3290888" y="6389688"/>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15</a:t>
            </a:r>
          </a:p>
        </p:txBody>
      </p:sp>
      <p:sp>
        <p:nvSpPr>
          <p:cNvPr id="102" name="TextBox 190"/>
          <p:cNvSpPr txBox="1">
            <a:spLocks noChangeArrowheads="1"/>
          </p:cNvSpPr>
          <p:nvPr/>
        </p:nvSpPr>
        <p:spPr bwMode="auto">
          <a:xfrm>
            <a:off x="3517900" y="6389688"/>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16</a:t>
            </a:r>
          </a:p>
        </p:txBody>
      </p:sp>
      <p:sp>
        <p:nvSpPr>
          <p:cNvPr id="103" name="TextBox 191"/>
          <p:cNvSpPr txBox="1">
            <a:spLocks noChangeArrowheads="1"/>
          </p:cNvSpPr>
          <p:nvPr/>
        </p:nvSpPr>
        <p:spPr bwMode="auto">
          <a:xfrm>
            <a:off x="3748088" y="6389688"/>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17</a:t>
            </a:r>
          </a:p>
        </p:txBody>
      </p:sp>
      <p:sp>
        <p:nvSpPr>
          <p:cNvPr id="104" name="TextBox 192"/>
          <p:cNvSpPr txBox="1">
            <a:spLocks noChangeArrowheads="1"/>
          </p:cNvSpPr>
          <p:nvPr/>
        </p:nvSpPr>
        <p:spPr bwMode="auto">
          <a:xfrm>
            <a:off x="3960813" y="6389688"/>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18</a:t>
            </a:r>
          </a:p>
        </p:txBody>
      </p:sp>
      <p:sp>
        <p:nvSpPr>
          <p:cNvPr id="105" name="TextBox 193"/>
          <p:cNvSpPr txBox="1">
            <a:spLocks noChangeArrowheads="1"/>
          </p:cNvSpPr>
          <p:nvPr/>
        </p:nvSpPr>
        <p:spPr bwMode="auto">
          <a:xfrm>
            <a:off x="4192588" y="6389688"/>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19</a:t>
            </a:r>
          </a:p>
        </p:txBody>
      </p:sp>
      <p:sp>
        <p:nvSpPr>
          <p:cNvPr id="106" name="TextBox 194"/>
          <p:cNvSpPr txBox="1">
            <a:spLocks noChangeArrowheads="1"/>
          </p:cNvSpPr>
          <p:nvPr/>
        </p:nvSpPr>
        <p:spPr bwMode="auto">
          <a:xfrm>
            <a:off x="4413250" y="6389688"/>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20</a:t>
            </a:r>
          </a:p>
        </p:txBody>
      </p:sp>
      <p:sp>
        <p:nvSpPr>
          <p:cNvPr id="107" name="TextBox 195"/>
          <p:cNvSpPr txBox="1">
            <a:spLocks noChangeArrowheads="1"/>
          </p:cNvSpPr>
          <p:nvPr/>
        </p:nvSpPr>
        <p:spPr bwMode="auto">
          <a:xfrm>
            <a:off x="4643438" y="6389688"/>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21</a:t>
            </a:r>
          </a:p>
        </p:txBody>
      </p:sp>
      <p:sp>
        <p:nvSpPr>
          <p:cNvPr id="108" name="TextBox 196"/>
          <p:cNvSpPr txBox="1">
            <a:spLocks noChangeArrowheads="1"/>
          </p:cNvSpPr>
          <p:nvPr/>
        </p:nvSpPr>
        <p:spPr bwMode="auto">
          <a:xfrm>
            <a:off x="4862513" y="6389688"/>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22</a:t>
            </a:r>
          </a:p>
        </p:txBody>
      </p:sp>
      <p:sp>
        <p:nvSpPr>
          <p:cNvPr id="109" name="TextBox 197"/>
          <p:cNvSpPr txBox="1">
            <a:spLocks noChangeArrowheads="1"/>
          </p:cNvSpPr>
          <p:nvPr/>
        </p:nvSpPr>
        <p:spPr bwMode="auto">
          <a:xfrm>
            <a:off x="5092700" y="6389688"/>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23</a:t>
            </a:r>
          </a:p>
        </p:txBody>
      </p:sp>
      <p:sp>
        <p:nvSpPr>
          <p:cNvPr id="110" name="TextBox 198"/>
          <p:cNvSpPr txBox="1">
            <a:spLocks noChangeArrowheads="1"/>
          </p:cNvSpPr>
          <p:nvPr/>
        </p:nvSpPr>
        <p:spPr bwMode="auto">
          <a:xfrm>
            <a:off x="5316538" y="6389688"/>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24</a:t>
            </a:r>
          </a:p>
        </p:txBody>
      </p:sp>
      <p:sp>
        <p:nvSpPr>
          <p:cNvPr id="111" name="TextBox 199"/>
          <p:cNvSpPr txBox="1">
            <a:spLocks noChangeArrowheads="1"/>
          </p:cNvSpPr>
          <p:nvPr/>
        </p:nvSpPr>
        <p:spPr bwMode="auto">
          <a:xfrm>
            <a:off x="5548313" y="6389688"/>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25</a:t>
            </a:r>
          </a:p>
        </p:txBody>
      </p:sp>
      <p:sp>
        <p:nvSpPr>
          <p:cNvPr id="112" name="TextBox 200"/>
          <p:cNvSpPr txBox="1">
            <a:spLocks noChangeArrowheads="1"/>
          </p:cNvSpPr>
          <p:nvPr/>
        </p:nvSpPr>
        <p:spPr bwMode="auto">
          <a:xfrm>
            <a:off x="5761038" y="6389688"/>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26</a:t>
            </a:r>
          </a:p>
        </p:txBody>
      </p:sp>
      <p:sp>
        <p:nvSpPr>
          <p:cNvPr id="113" name="TextBox 201"/>
          <p:cNvSpPr txBox="1">
            <a:spLocks noChangeArrowheads="1"/>
          </p:cNvSpPr>
          <p:nvPr/>
        </p:nvSpPr>
        <p:spPr bwMode="auto">
          <a:xfrm>
            <a:off x="5991225" y="6389688"/>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27</a:t>
            </a:r>
          </a:p>
        </p:txBody>
      </p:sp>
      <p:sp>
        <p:nvSpPr>
          <p:cNvPr id="114" name="TextBox 202"/>
          <p:cNvSpPr txBox="1">
            <a:spLocks noChangeArrowheads="1"/>
          </p:cNvSpPr>
          <p:nvPr/>
        </p:nvSpPr>
        <p:spPr bwMode="auto">
          <a:xfrm>
            <a:off x="6213475" y="6389688"/>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28</a:t>
            </a:r>
          </a:p>
        </p:txBody>
      </p:sp>
      <p:sp>
        <p:nvSpPr>
          <p:cNvPr id="115" name="TextBox 203"/>
          <p:cNvSpPr txBox="1">
            <a:spLocks noChangeArrowheads="1"/>
          </p:cNvSpPr>
          <p:nvPr/>
        </p:nvSpPr>
        <p:spPr bwMode="auto">
          <a:xfrm>
            <a:off x="6443663" y="6389688"/>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29</a:t>
            </a:r>
          </a:p>
        </p:txBody>
      </p:sp>
      <p:sp>
        <p:nvSpPr>
          <p:cNvPr id="116" name="TextBox 204"/>
          <p:cNvSpPr txBox="1">
            <a:spLocks noChangeArrowheads="1"/>
          </p:cNvSpPr>
          <p:nvPr/>
        </p:nvSpPr>
        <p:spPr bwMode="auto">
          <a:xfrm>
            <a:off x="6662738" y="6389688"/>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30</a:t>
            </a:r>
          </a:p>
        </p:txBody>
      </p:sp>
      <p:sp>
        <p:nvSpPr>
          <p:cNvPr id="117" name="TextBox 205"/>
          <p:cNvSpPr txBox="1">
            <a:spLocks noChangeArrowheads="1"/>
          </p:cNvSpPr>
          <p:nvPr/>
        </p:nvSpPr>
        <p:spPr bwMode="auto">
          <a:xfrm>
            <a:off x="6892925" y="6389688"/>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31</a:t>
            </a:r>
          </a:p>
        </p:txBody>
      </p:sp>
      <p:sp>
        <p:nvSpPr>
          <p:cNvPr id="118" name="TextBox 206"/>
          <p:cNvSpPr txBox="1">
            <a:spLocks noChangeArrowheads="1"/>
          </p:cNvSpPr>
          <p:nvPr/>
        </p:nvSpPr>
        <p:spPr bwMode="auto">
          <a:xfrm>
            <a:off x="7123113" y="6389688"/>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32</a:t>
            </a:r>
          </a:p>
        </p:txBody>
      </p:sp>
      <p:sp>
        <p:nvSpPr>
          <p:cNvPr id="119" name="TextBox 207"/>
          <p:cNvSpPr txBox="1">
            <a:spLocks noChangeArrowheads="1"/>
          </p:cNvSpPr>
          <p:nvPr/>
        </p:nvSpPr>
        <p:spPr bwMode="auto">
          <a:xfrm>
            <a:off x="7346950" y="6389688"/>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33</a:t>
            </a:r>
          </a:p>
        </p:txBody>
      </p:sp>
      <p:sp>
        <p:nvSpPr>
          <p:cNvPr id="120" name="TextBox 208"/>
          <p:cNvSpPr txBox="1">
            <a:spLocks noChangeArrowheads="1"/>
          </p:cNvSpPr>
          <p:nvPr/>
        </p:nvSpPr>
        <p:spPr bwMode="auto">
          <a:xfrm>
            <a:off x="7577138" y="6389688"/>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34</a:t>
            </a:r>
          </a:p>
        </p:txBody>
      </p:sp>
      <p:sp>
        <p:nvSpPr>
          <p:cNvPr id="121" name="TextBox 209"/>
          <p:cNvSpPr txBox="1">
            <a:spLocks noChangeArrowheads="1"/>
          </p:cNvSpPr>
          <p:nvPr/>
        </p:nvSpPr>
        <p:spPr bwMode="auto">
          <a:xfrm>
            <a:off x="7791450" y="6389688"/>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35</a:t>
            </a:r>
          </a:p>
        </p:txBody>
      </p:sp>
      <p:sp>
        <p:nvSpPr>
          <p:cNvPr id="122" name="TextBox 210"/>
          <p:cNvSpPr txBox="1">
            <a:spLocks noChangeArrowheads="1"/>
          </p:cNvSpPr>
          <p:nvPr/>
        </p:nvSpPr>
        <p:spPr bwMode="auto">
          <a:xfrm>
            <a:off x="8021638" y="6389688"/>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36</a:t>
            </a:r>
          </a:p>
        </p:txBody>
      </p:sp>
      <p:sp>
        <p:nvSpPr>
          <p:cNvPr id="123" name="TextBox 211"/>
          <p:cNvSpPr txBox="1">
            <a:spLocks noChangeArrowheads="1"/>
          </p:cNvSpPr>
          <p:nvPr/>
        </p:nvSpPr>
        <p:spPr bwMode="auto">
          <a:xfrm>
            <a:off x="8242300" y="6389688"/>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37</a:t>
            </a:r>
          </a:p>
        </p:txBody>
      </p:sp>
      <p:sp>
        <p:nvSpPr>
          <p:cNvPr id="124" name="TextBox 212"/>
          <p:cNvSpPr txBox="1">
            <a:spLocks noChangeArrowheads="1"/>
          </p:cNvSpPr>
          <p:nvPr/>
        </p:nvSpPr>
        <p:spPr bwMode="auto">
          <a:xfrm>
            <a:off x="8474075" y="6389688"/>
            <a:ext cx="300038"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38</a:t>
            </a:r>
          </a:p>
        </p:txBody>
      </p:sp>
      <p:sp>
        <p:nvSpPr>
          <p:cNvPr id="125" name="TextBox 213"/>
          <p:cNvSpPr txBox="1">
            <a:spLocks noChangeArrowheads="1"/>
          </p:cNvSpPr>
          <p:nvPr/>
        </p:nvSpPr>
        <p:spPr bwMode="auto">
          <a:xfrm>
            <a:off x="8691563" y="6389688"/>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39</a:t>
            </a:r>
          </a:p>
        </p:txBody>
      </p:sp>
      <p:sp>
        <p:nvSpPr>
          <p:cNvPr id="126" name="TextBox 214"/>
          <p:cNvSpPr txBox="1">
            <a:spLocks noChangeArrowheads="1"/>
          </p:cNvSpPr>
          <p:nvPr/>
        </p:nvSpPr>
        <p:spPr bwMode="auto">
          <a:xfrm>
            <a:off x="8923338" y="6389688"/>
            <a:ext cx="300037" cy="215900"/>
          </a:xfrm>
          <a:prstGeom prst="rect">
            <a:avLst/>
          </a:prstGeom>
          <a:noFill/>
          <a:ln w="9525">
            <a:noFill/>
            <a:miter lim="800000"/>
            <a:headEnd/>
            <a:tailEnd/>
          </a:ln>
        </p:spPr>
        <p:txBody>
          <a:bodyPr wrap="none">
            <a:spAutoFit/>
          </a:bodyPr>
          <a:lstStyle/>
          <a:p>
            <a:r>
              <a:rPr lang="en-GB" sz="800" dirty="0">
                <a:solidFill>
                  <a:srgbClr val="FFFFFF"/>
                </a:solidFill>
                <a:latin typeface="Arial" pitchFamily="34" charset="0"/>
                <a:cs typeface="Arial" pitchFamily="34" charset="0"/>
              </a:rPr>
              <a:t>40</a:t>
            </a:r>
          </a:p>
        </p:txBody>
      </p:sp>
      <p:sp>
        <p:nvSpPr>
          <p:cNvPr id="127" name="TextBox 215"/>
          <p:cNvSpPr txBox="1">
            <a:spLocks noChangeArrowheads="1"/>
          </p:cNvSpPr>
          <p:nvPr/>
        </p:nvSpPr>
        <p:spPr bwMode="auto">
          <a:xfrm>
            <a:off x="141288" y="6389688"/>
            <a:ext cx="552450" cy="215900"/>
          </a:xfrm>
          <a:prstGeom prst="rect">
            <a:avLst/>
          </a:prstGeom>
          <a:noFill/>
          <a:ln w="9525">
            <a:noFill/>
            <a:miter lim="800000"/>
            <a:headEnd/>
            <a:tailEnd/>
          </a:ln>
        </p:spPr>
        <p:txBody>
          <a:bodyPr wrap="none">
            <a:spAutoFit/>
          </a:bodyPr>
          <a:lstStyle/>
          <a:p>
            <a:r>
              <a:rPr lang="en-GB" sz="800" b="0" dirty="0">
                <a:solidFill>
                  <a:srgbClr val="FFFFFF"/>
                </a:solidFill>
                <a:latin typeface="Arial" pitchFamily="34" charset="0"/>
                <a:cs typeface="Arial" pitchFamily="34" charset="0"/>
              </a:rPr>
              <a:t>YEAR...</a:t>
            </a:r>
          </a:p>
        </p:txBody>
      </p:sp>
      <p:pic>
        <p:nvPicPr>
          <p:cNvPr id="128" name="Picture 5" descr="Sentinel-3.png"/>
          <p:cNvPicPr>
            <a:picLocks noChangeAspect="1"/>
          </p:cNvPicPr>
          <p:nvPr/>
        </p:nvPicPr>
        <p:blipFill>
          <a:blip r:embed="rId4" cstate="print"/>
          <a:srcRect/>
          <a:stretch>
            <a:fillRect/>
          </a:stretch>
        </p:blipFill>
        <p:spPr bwMode="auto">
          <a:xfrm>
            <a:off x="2301310" y="5369860"/>
            <a:ext cx="1557200" cy="1092854"/>
          </a:xfrm>
          <a:prstGeom prst="rect">
            <a:avLst/>
          </a:prstGeom>
          <a:noFill/>
          <a:ln w="9525">
            <a:noFill/>
            <a:miter lim="800000"/>
            <a:headEnd/>
            <a:tailEnd/>
          </a:ln>
        </p:spPr>
      </p:pic>
      <p:sp>
        <p:nvSpPr>
          <p:cNvPr id="129" name="TextBox 99"/>
          <p:cNvSpPr txBox="1">
            <a:spLocks noChangeArrowheads="1"/>
          </p:cNvSpPr>
          <p:nvPr/>
        </p:nvSpPr>
        <p:spPr bwMode="auto">
          <a:xfrm rot="16200000">
            <a:off x="7881138" y="2638046"/>
            <a:ext cx="3478560" cy="246221"/>
          </a:xfrm>
          <a:prstGeom prst="rect">
            <a:avLst/>
          </a:prstGeom>
          <a:noFill/>
          <a:ln w="9525">
            <a:noFill/>
            <a:miter lim="800000"/>
            <a:headEnd/>
            <a:tailEnd/>
          </a:ln>
        </p:spPr>
        <p:txBody>
          <a:bodyPr wrap="square">
            <a:spAutoFit/>
          </a:bodyPr>
          <a:lstStyle/>
          <a:p>
            <a:pPr algn="ctr"/>
            <a:r>
              <a:rPr lang="en-GB" sz="1000" dirty="0">
                <a:solidFill>
                  <a:srgbClr val="FFFFFF"/>
                </a:solidFill>
                <a:latin typeface="Arial" pitchFamily="34" charset="0"/>
                <a:cs typeface="Arial" pitchFamily="34" charset="0"/>
              </a:rPr>
              <a:t>Mandatory Programmes</a:t>
            </a:r>
          </a:p>
        </p:txBody>
      </p:sp>
      <p:sp>
        <p:nvSpPr>
          <p:cNvPr id="132" name="TextBox 99"/>
          <p:cNvSpPr txBox="1">
            <a:spLocks noChangeArrowheads="1"/>
          </p:cNvSpPr>
          <p:nvPr/>
        </p:nvSpPr>
        <p:spPr bwMode="auto">
          <a:xfrm rot="16200000">
            <a:off x="9137753" y="4816407"/>
            <a:ext cx="965329" cy="400110"/>
          </a:xfrm>
          <a:prstGeom prst="rect">
            <a:avLst/>
          </a:prstGeom>
          <a:noFill/>
          <a:ln w="9525">
            <a:noFill/>
            <a:miter lim="800000"/>
            <a:headEnd/>
            <a:tailEnd/>
          </a:ln>
        </p:spPr>
        <p:txBody>
          <a:bodyPr wrap="none">
            <a:spAutoFit/>
          </a:bodyPr>
          <a:lstStyle/>
          <a:p>
            <a:pPr algn="ctr"/>
            <a:r>
              <a:rPr lang="en-GB" sz="1000" dirty="0" smtClean="0">
                <a:solidFill>
                  <a:srgbClr val="FFFFFF"/>
                </a:solidFill>
                <a:latin typeface="Arial" pitchFamily="34" charset="0"/>
                <a:cs typeface="Arial" pitchFamily="34" charset="0"/>
              </a:rPr>
              <a:t>Optional</a:t>
            </a:r>
          </a:p>
          <a:p>
            <a:pPr algn="ctr"/>
            <a:r>
              <a:rPr lang="en-GB" sz="1000" dirty="0" smtClean="0">
                <a:solidFill>
                  <a:srgbClr val="FFFFFF"/>
                </a:solidFill>
                <a:latin typeface="Arial" pitchFamily="34" charset="0"/>
                <a:cs typeface="Arial" pitchFamily="34" charset="0"/>
              </a:rPr>
              <a:t>Programmes</a:t>
            </a:r>
            <a:endParaRPr lang="en-GB" sz="1000" dirty="0">
              <a:solidFill>
                <a:srgbClr val="FFFFFF"/>
              </a:solidFill>
              <a:latin typeface="Arial" pitchFamily="34" charset="0"/>
              <a:cs typeface="Arial" pitchFamily="34" charset="0"/>
            </a:endParaRPr>
          </a:p>
        </p:txBody>
      </p:sp>
      <p:pic>
        <p:nvPicPr>
          <p:cNvPr id="133" name="Picture 6" descr="metop.png"/>
          <p:cNvPicPr>
            <a:picLocks noChangeAspect="1"/>
          </p:cNvPicPr>
          <p:nvPr/>
        </p:nvPicPr>
        <p:blipFill>
          <a:blip r:embed="rId5" cstate="print"/>
          <a:srcRect/>
          <a:stretch>
            <a:fillRect/>
          </a:stretch>
        </p:blipFill>
        <p:spPr bwMode="auto">
          <a:xfrm rot="-1286163">
            <a:off x="987425" y="2714626"/>
            <a:ext cx="879475" cy="660400"/>
          </a:xfrm>
          <a:prstGeom prst="rect">
            <a:avLst/>
          </a:prstGeom>
          <a:noFill/>
          <a:ln w="9525">
            <a:noFill/>
            <a:miter lim="800000"/>
            <a:headEnd/>
            <a:tailEnd/>
          </a:ln>
        </p:spPr>
      </p:pic>
      <p:sp>
        <p:nvSpPr>
          <p:cNvPr id="134" name="Rectangle 102"/>
          <p:cNvSpPr>
            <a:spLocks noChangeArrowheads="1"/>
          </p:cNvSpPr>
          <p:nvPr/>
        </p:nvSpPr>
        <p:spPr bwMode="auto">
          <a:xfrm>
            <a:off x="3087688" y="927100"/>
            <a:ext cx="228600" cy="5588000"/>
          </a:xfrm>
          <a:prstGeom prst="rect">
            <a:avLst/>
          </a:prstGeom>
          <a:solidFill>
            <a:srgbClr val="C5B9AC">
              <a:alpha val="20000"/>
            </a:srgbClr>
          </a:solidFill>
          <a:ln w="9525" algn="ctr">
            <a:noFill/>
            <a:round/>
            <a:headEnd/>
            <a:tailEnd/>
          </a:ln>
        </p:spPr>
        <p:txBody>
          <a:bodyPr lIns="36000" tIns="36000" rIns="36000" bIns="36000"/>
          <a:lstStyle/>
          <a:p>
            <a:endParaRPr lang="en-US" dirty="0">
              <a:solidFill>
                <a:srgbClr val="FFFFFF"/>
              </a:solidFill>
              <a:latin typeface="Arial" pitchFamily="34" charset="0"/>
              <a:cs typeface="Arial" pitchFamily="34" charset="0"/>
            </a:endParaRPr>
          </a:p>
        </p:txBody>
      </p:sp>
      <p:sp>
        <p:nvSpPr>
          <p:cNvPr id="143" name="Rectangle 142"/>
          <p:cNvSpPr/>
          <p:nvPr/>
        </p:nvSpPr>
        <p:spPr>
          <a:xfrm>
            <a:off x="4992194" y="3843338"/>
            <a:ext cx="4386262" cy="161925"/>
          </a:xfrm>
          <a:prstGeom prst="rect">
            <a:avLst/>
          </a:prstGeom>
          <a:solidFill>
            <a:srgbClr val="FEDB00"/>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rgbClr val="00205B"/>
                </a:solidFill>
                <a:latin typeface="Arial" pitchFamily="34" charset="0"/>
                <a:cs typeface="Arial" pitchFamily="34" charset="0"/>
              </a:rPr>
              <a:t>  EUMETSAT POLAR SYSTEM  SECOND GENERATION (EPS-SG)</a:t>
            </a:r>
          </a:p>
        </p:txBody>
      </p:sp>
      <p:pic>
        <p:nvPicPr>
          <p:cNvPr id="145" name="Picture 1"/>
          <p:cNvPicPr>
            <a:picLocks noChangeAspect="1" noChangeArrowheads="1"/>
          </p:cNvPicPr>
          <p:nvPr/>
        </p:nvPicPr>
        <p:blipFill>
          <a:blip r:embed="rId6" cstate="print"/>
          <a:srcRect/>
          <a:stretch>
            <a:fillRect/>
          </a:stretch>
        </p:blipFill>
        <p:spPr bwMode="auto">
          <a:xfrm rot="337999">
            <a:off x="7743823" y="1920876"/>
            <a:ext cx="560387" cy="912812"/>
          </a:xfrm>
          <a:prstGeom prst="rect">
            <a:avLst/>
          </a:prstGeom>
          <a:noFill/>
          <a:ln w="9525">
            <a:noFill/>
            <a:miter lim="800000"/>
            <a:headEnd/>
            <a:tailEnd/>
          </a:ln>
        </p:spPr>
      </p:pic>
      <p:pic>
        <p:nvPicPr>
          <p:cNvPr id="146" name="Picture 2"/>
          <p:cNvPicPr>
            <a:picLocks noChangeAspect="1" noChangeArrowheads="1"/>
          </p:cNvPicPr>
          <p:nvPr/>
        </p:nvPicPr>
        <p:blipFill>
          <a:blip r:embed="rId7" cstate="print"/>
          <a:srcRect/>
          <a:stretch>
            <a:fillRect/>
          </a:stretch>
        </p:blipFill>
        <p:spPr bwMode="auto">
          <a:xfrm rot="354872">
            <a:off x="8281988" y="2198688"/>
            <a:ext cx="517525" cy="831850"/>
          </a:xfrm>
          <a:prstGeom prst="rect">
            <a:avLst/>
          </a:prstGeom>
          <a:noFill/>
          <a:ln w="9525">
            <a:noFill/>
            <a:miter lim="800000"/>
            <a:headEnd/>
            <a:tailEnd/>
          </a:ln>
        </p:spPr>
      </p:pic>
      <p:pic>
        <p:nvPicPr>
          <p:cNvPr id="147" name="Picture 177" descr="Metop_Second_Generationv02-ESA.png"/>
          <p:cNvPicPr>
            <a:picLocks noChangeAspect="1"/>
          </p:cNvPicPr>
          <p:nvPr/>
        </p:nvPicPr>
        <p:blipFill>
          <a:blip r:embed="rId8" cstate="print"/>
          <a:srcRect/>
          <a:stretch>
            <a:fillRect/>
          </a:stretch>
        </p:blipFill>
        <p:spPr bwMode="auto">
          <a:xfrm>
            <a:off x="3897313" y="3811588"/>
            <a:ext cx="490537" cy="411162"/>
          </a:xfrm>
          <a:prstGeom prst="rect">
            <a:avLst/>
          </a:prstGeom>
          <a:noFill/>
          <a:ln w="9525">
            <a:noFill/>
            <a:miter lim="800000"/>
            <a:headEnd/>
            <a:tailEnd/>
          </a:ln>
        </p:spPr>
      </p:pic>
      <p:pic>
        <p:nvPicPr>
          <p:cNvPr id="148" name="Picture 178" descr="Metop_Second_Generation-ESA.png"/>
          <p:cNvPicPr>
            <a:picLocks noChangeAspect="1"/>
          </p:cNvPicPr>
          <p:nvPr/>
        </p:nvPicPr>
        <p:blipFill>
          <a:blip r:embed="rId9" cstate="print"/>
          <a:srcRect/>
          <a:stretch>
            <a:fillRect/>
          </a:stretch>
        </p:blipFill>
        <p:spPr bwMode="auto">
          <a:xfrm>
            <a:off x="4318000" y="3959225"/>
            <a:ext cx="560388" cy="612775"/>
          </a:xfrm>
          <a:prstGeom prst="rect">
            <a:avLst/>
          </a:prstGeom>
          <a:noFill/>
          <a:ln w="9525">
            <a:noFill/>
            <a:miter lim="800000"/>
            <a:headEnd/>
            <a:tailEnd/>
          </a:ln>
        </p:spPr>
      </p:pic>
      <p:pic>
        <p:nvPicPr>
          <p:cNvPr id="149" name="Picture 5" descr="jason-big.png"/>
          <p:cNvPicPr>
            <a:picLocks noChangeAspect="1"/>
          </p:cNvPicPr>
          <p:nvPr/>
        </p:nvPicPr>
        <p:blipFill>
          <a:blip r:embed="rId10" cstate="print"/>
          <a:srcRect/>
          <a:stretch>
            <a:fillRect/>
          </a:stretch>
        </p:blipFill>
        <p:spPr bwMode="auto">
          <a:xfrm rot="445958">
            <a:off x="1047185" y="4676540"/>
            <a:ext cx="1012221" cy="725466"/>
          </a:xfrm>
          <a:prstGeom prst="rect">
            <a:avLst/>
          </a:prstGeom>
          <a:noFill/>
          <a:ln w="9525">
            <a:noFill/>
            <a:miter lim="800000"/>
            <a:headEnd/>
            <a:tailEnd/>
          </a:ln>
        </p:spPr>
      </p:pic>
      <p:cxnSp>
        <p:nvCxnSpPr>
          <p:cNvPr id="154" name="Straight Connector 11"/>
          <p:cNvCxnSpPr>
            <a:cxnSpLocks noChangeShapeType="1"/>
          </p:cNvCxnSpPr>
          <p:nvPr/>
        </p:nvCxnSpPr>
        <p:spPr bwMode="auto">
          <a:xfrm>
            <a:off x="42863" y="5505436"/>
            <a:ext cx="9999634" cy="0"/>
          </a:xfrm>
          <a:prstGeom prst="line">
            <a:avLst/>
          </a:prstGeom>
          <a:noFill/>
          <a:ln w="25400" algn="ctr">
            <a:solidFill>
              <a:schemeClr val="accent3"/>
            </a:solidFill>
            <a:prstDash val="dash"/>
            <a:round/>
            <a:headEnd/>
            <a:tailEnd/>
          </a:ln>
        </p:spPr>
      </p:cxnSp>
      <p:sp>
        <p:nvSpPr>
          <p:cNvPr id="155" name="TextBox 99"/>
          <p:cNvSpPr txBox="1">
            <a:spLocks noChangeArrowheads="1"/>
          </p:cNvSpPr>
          <p:nvPr/>
        </p:nvSpPr>
        <p:spPr bwMode="auto">
          <a:xfrm rot="16200000">
            <a:off x="9137754" y="5858028"/>
            <a:ext cx="965329" cy="400110"/>
          </a:xfrm>
          <a:prstGeom prst="rect">
            <a:avLst/>
          </a:prstGeom>
          <a:noFill/>
          <a:ln w="9525">
            <a:noFill/>
            <a:miter lim="800000"/>
            <a:headEnd/>
            <a:tailEnd/>
          </a:ln>
        </p:spPr>
        <p:txBody>
          <a:bodyPr wrap="none">
            <a:spAutoFit/>
          </a:bodyPr>
          <a:lstStyle/>
          <a:p>
            <a:pPr algn="ctr"/>
            <a:r>
              <a:rPr lang="en-US" sz="1000" dirty="0" smtClean="0">
                <a:solidFill>
                  <a:srgbClr val="FFFFFF"/>
                </a:solidFill>
                <a:latin typeface="Arial" pitchFamily="34" charset="0"/>
                <a:cs typeface="Arial" pitchFamily="34" charset="0"/>
              </a:rPr>
              <a:t>Third Party</a:t>
            </a:r>
            <a:endParaRPr lang="en-GB" sz="1000" dirty="0" smtClean="0">
              <a:solidFill>
                <a:srgbClr val="FFFFFF"/>
              </a:solidFill>
              <a:latin typeface="Arial" pitchFamily="34" charset="0"/>
              <a:cs typeface="Arial" pitchFamily="34" charset="0"/>
            </a:endParaRPr>
          </a:p>
          <a:p>
            <a:pPr algn="ctr"/>
            <a:r>
              <a:rPr lang="en-GB" sz="1000" dirty="0" smtClean="0">
                <a:solidFill>
                  <a:srgbClr val="FFFFFF"/>
                </a:solidFill>
                <a:latin typeface="Arial" pitchFamily="34" charset="0"/>
                <a:cs typeface="Arial" pitchFamily="34" charset="0"/>
              </a:rPr>
              <a:t>Programmes</a:t>
            </a:r>
            <a:endParaRPr lang="en-GB" sz="1000" dirty="0">
              <a:solidFill>
                <a:srgbClr val="FFFFFF"/>
              </a:solidFill>
              <a:latin typeface="Arial" pitchFamily="34" charset="0"/>
              <a:cs typeface="Arial" pitchFamily="34" charset="0"/>
            </a:endParaRPr>
          </a:p>
        </p:txBody>
      </p:sp>
      <p:sp>
        <p:nvSpPr>
          <p:cNvPr id="156" name="Rectangle 155"/>
          <p:cNvSpPr/>
          <p:nvPr/>
        </p:nvSpPr>
        <p:spPr>
          <a:xfrm>
            <a:off x="1568450" y="3232442"/>
            <a:ext cx="2667000" cy="165100"/>
          </a:xfrm>
          <a:prstGeom prst="rect">
            <a:avLst/>
          </a:prstGeom>
          <a:gradFill flip="none" rotWithShape="1">
            <a:gsLst>
              <a:gs pos="33000">
                <a:srgbClr val="FEDB00"/>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rgbClr val="002569"/>
                </a:solidFill>
                <a:latin typeface="Arial" pitchFamily="34" charset="0"/>
                <a:cs typeface="Arial" pitchFamily="34" charset="0"/>
              </a:rPr>
              <a:t>  METOP-A</a:t>
            </a:r>
          </a:p>
        </p:txBody>
      </p:sp>
      <p:sp>
        <p:nvSpPr>
          <p:cNvPr id="157" name="Rectangle 156"/>
          <p:cNvSpPr/>
          <p:nvPr/>
        </p:nvSpPr>
        <p:spPr>
          <a:xfrm>
            <a:off x="2928123" y="3407367"/>
            <a:ext cx="2667000" cy="165100"/>
          </a:xfrm>
          <a:prstGeom prst="rect">
            <a:avLst/>
          </a:prstGeom>
          <a:gradFill flip="none" rotWithShape="1">
            <a:gsLst>
              <a:gs pos="33000">
                <a:srgbClr val="FEDB00"/>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rgbClr val="002569"/>
                </a:solidFill>
                <a:latin typeface="Arial" pitchFamily="34" charset="0"/>
                <a:cs typeface="Arial" pitchFamily="34" charset="0"/>
              </a:rPr>
              <a:t>  </a:t>
            </a:r>
            <a:r>
              <a:rPr lang="en-GB" dirty="0" smtClean="0">
                <a:solidFill>
                  <a:srgbClr val="002569"/>
                </a:solidFill>
                <a:latin typeface="Arial" pitchFamily="34" charset="0"/>
                <a:cs typeface="Arial" pitchFamily="34" charset="0"/>
              </a:rPr>
              <a:t>METOP-B</a:t>
            </a:r>
            <a:endParaRPr lang="en-GB" dirty="0">
              <a:solidFill>
                <a:srgbClr val="002569"/>
              </a:solidFill>
              <a:latin typeface="Arial" pitchFamily="34" charset="0"/>
              <a:cs typeface="Arial" pitchFamily="34" charset="0"/>
            </a:endParaRPr>
          </a:p>
        </p:txBody>
      </p:sp>
      <p:sp>
        <p:nvSpPr>
          <p:cNvPr id="153" name="Rectangle 152"/>
          <p:cNvSpPr/>
          <p:nvPr/>
        </p:nvSpPr>
        <p:spPr>
          <a:xfrm>
            <a:off x="4383209" y="3582298"/>
            <a:ext cx="2667000" cy="165100"/>
          </a:xfrm>
          <a:prstGeom prst="rect">
            <a:avLst/>
          </a:prstGeom>
          <a:gradFill flip="none" rotWithShape="1">
            <a:gsLst>
              <a:gs pos="33000">
                <a:srgbClr val="FEDB00"/>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a:solidFill>
                  <a:srgbClr val="002569"/>
                </a:solidFill>
                <a:latin typeface="Arial" pitchFamily="34" charset="0"/>
                <a:cs typeface="Arial" pitchFamily="34" charset="0"/>
              </a:rPr>
              <a:t>  </a:t>
            </a:r>
            <a:r>
              <a:rPr lang="en-GB" dirty="0" smtClean="0">
                <a:solidFill>
                  <a:srgbClr val="002569"/>
                </a:solidFill>
                <a:latin typeface="Arial" pitchFamily="34" charset="0"/>
                <a:cs typeface="Arial" pitchFamily="34" charset="0"/>
              </a:rPr>
              <a:t>METOP-C</a:t>
            </a:r>
            <a:endParaRPr lang="en-GB" dirty="0">
              <a:solidFill>
                <a:srgbClr val="002569"/>
              </a:solidFill>
              <a:latin typeface="Arial" pitchFamily="34" charset="0"/>
              <a:cs typeface="Arial" pitchFamily="34" charset="0"/>
            </a:endParaRPr>
          </a:p>
        </p:txBody>
      </p:sp>
      <p:sp>
        <p:nvSpPr>
          <p:cNvPr id="158" name="Rectangle 157"/>
          <p:cNvSpPr/>
          <p:nvPr/>
        </p:nvSpPr>
        <p:spPr>
          <a:xfrm>
            <a:off x="844882" y="1443399"/>
            <a:ext cx="3839934" cy="165100"/>
          </a:xfrm>
          <a:prstGeom prst="rect">
            <a:avLst/>
          </a:prstGeom>
          <a:gradFill flip="none" rotWithShape="1">
            <a:gsLst>
              <a:gs pos="33000">
                <a:srgbClr val="00B5E2"/>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smtClean="0">
                <a:solidFill>
                  <a:srgbClr val="FFFFFF"/>
                </a:solidFill>
                <a:latin typeface="Arial" pitchFamily="34" charset="0"/>
                <a:cs typeface="Arial" pitchFamily="34" charset="0"/>
              </a:rPr>
              <a:t>  METEOSAT-8</a:t>
            </a:r>
            <a:endParaRPr lang="en-GB" dirty="0">
              <a:solidFill>
                <a:srgbClr val="FFFFFF"/>
              </a:solidFill>
              <a:latin typeface="Arial" pitchFamily="34" charset="0"/>
              <a:cs typeface="Arial" pitchFamily="34" charset="0"/>
            </a:endParaRPr>
          </a:p>
        </p:txBody>
      </p:sp>
      <p:sp>
        <p:nvSpPr>
          <p:cNvPr id="159" name="Rectangle 158"/>
          <p:cNvSpPr/>
          <p:nvPr/>
        </p:nvSpPr>
        <p:spPr>
          <a:xfrm>
            <a:off x="1414898" y="1621519"/>
            <a:ext cx="3839934" cy="165100"/>
          </a:xfrm>
          <a:prstGeom prst="rect">
            <a:avLst/>
          </a:prstGeom>
          <a:gradFill flip="none" rotWithShape="1">
            <a:gsLst>
              <a:gs pos="33000">
                <a:srgbClr val="00B5E2"/>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smtClean="0">
                <a:solidFill>
                  <a:srgbClr val="FFFFFF"/>
                </a:solidFill>
                <a:latin typeface="Arial" pitchFamily="34" charset="0"/>
                <a:cs typeface="Arial" pitchFamily="34" charset="0"/>
              </a:rPr>
              <a:t>  METEOSAT-9</a:t>
            </a:r>
            <a:endParaRPr lang="en-GB" dirty="0">
              <a:solidFill>
                <a:srgbClr val="FFFFFF"/>
              </a:solidFill>
              <a:latin typeface="Arial" pitchFamily="34" charset="0"/>
              <a:cs typeface="Arial" pitchFamily="34" charset="0"/>
            </a:endParaRPr>
          </a:p>
        </p:txBody>
      </p:sp>
      <p:sp>
        <p:nvSpPr>
          <p:cNvPr id="160" name="Rectangle 159"/>
          <p:cNvSpPr/>
          <p:nvPr/>
        </p:nvSpPr>
        <p:spPr>
          <a:xfrm>
            <a:off x="2875562" y="1799638"/>
            <a:ext cx="3839934" cy="165100"/>
          </a:xfrm>
          <a:prstGeom prst="rect">
            <a:avLst/>
          </a:prstGeom>
          <a:gradFill flip="none" rotWithShape="1">
            <a:gsLst>
              <a:gs pos="33000">
                <a:srgbClr val="00B5E2"/>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smtClean="0">
                <a:solidFill>
                  <a:srgbClr val="FFFFFF"/>
                </a:solidFill>
                <a:latin typeface="Arial" pitchFamily="34" charset="0"/>
                <a:cs typeface="Arial" pitchFamily="34" charset="0"/>
              </a:rPr>
              <a:t>  METEOSAT-10</a:t>
            </a:r>
            <a:endParaRPr lang="en-GB" dirty="0">
              <a:solidFill>
                <a:srgbClr val="FFFFFF"/>
              </a:solidFill>
              <a:latin typeface="Arial" pitchFamily="34" charset="0"/>
              <a:cs typeface="Arial" pitchFamily="34" charset="0"/>
            </a:endParaRPr>
          </a:p>
        </p:txBody>
      </p:sp>
      <p:sp>
        <p:nvSpPr>
          <p:cNvPr id="161" name="Rectangle 160"/>
          <p:cNvSpPr/>
          <p:nvPr/>
        </p:nvSpPr>
        <p:spPr>
          <a:xfrm>
            <a:off x="3558393" y="1977758"/>
            <a:ext cx="3839934" cy="165100"/>
          </a:xfrm>
          <a:prstGeom prst="rect">
            <a:avLst/>
          </a:prstGeom>
          <a:gradFill flip="none" rotWithShape="1">
            <a:gsLst>
              <a:gs pos="33000">
                <a:srgbClr val="00B5E2"/>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smtClean="0">
                <a:solidFill>
                  <a:srgbClr val="FFFFFF"/>
                </a:solidFill>
                <a:latin typeface="Arial" pitchFamily="34" charset="0"/>
                <a:cs typeface="Arial" pitchFamily="34" charset="0"/>
              </a:rPr>
              <a:t>  METEOSAT-11</a:t>
            </a:r>
            <a:endParaRPr lang="en-GB" dirty="0">
              <a:solidFill>
                <a:srgbClr val="FFFFFF"/>
              </a:solidFill>
              <a:latin typeface="Arial" pitchFamily="34" charset="0"/>
              <a:cs typeface="Arial" pitchFamily="34" charset="0"/>
            </a:endParaRPr>
          </a:p>
        </p:txBody>
      </p:sp>
      <p:sp>
        <p:nvSpPr>
          <p:cNvPr id="164" name="Rectangle 163"/>
          <p:cNvSpPr/>
          <p:nvPr/>
        </p:nvSpPr>
        <p:spPr>
          <a:xfrm>
            <a:off x="1977865" y="4886544"/>
            <a:ext cx="2667000" cy="165100"/>
          </a:xfrm>
          <a:prstGeom prst="rect">
            <a:avLst/>
          </a:prstGeom>
          <a:gradFill flip="none" rotWithShape="1">
            <a:gsLst>
              <a:gs pos="33000">
                <a:schemeClr val="accent2">
                  <a:alpha val="99000"/>
                </a:schemeClr>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smtClean="0">
                <a:solidFill>
                  <a:srgbClr val="FFFFFF"/>
                </a:solidFill>
                <a:latin typeface="Arial" pitchFamily="34" charset="0"/>
                <a:cs typeface="Arial" pitchFamily="34" charset="0"/>
              </a:rPr>
              <a:t>  JASON-2</a:t>
            </a:r>
            <a:endParaRPr lang="en-GB" dirty="0">
              <a:solidFill>
                <a:srgbClr val="FFFFFF"/>
              </a:solidFill>
              <a:latin typeface="Arial" pitchFamily="34" charset="0"/>
              <a:cs typeface="Arial" pitchFamily="34" charset="0"/>
            </a:endParaRPr>
          </a:p>
        </p:txBody>
      </p:sp>
      <p:sp>
        <p:nvSpPr>
          <p:cNvPr id="165" name="Rectangle 164"/>
          <p:cNvSpPr/>
          <p:nvPr/>
        </p:nvSpPr>
        <p:spPr>
          <a:xfrm>
            <a:off x="3690124" y="5074803"/>
            <a:ext cx="2126476" cy="165100"/>
          </a:xfrm>
          <a:prstGeom prst="rect">
            <a:avLst/>
          </a:prstGeom>
          <a:gradFill flip="none" rotWithShape="1">
            <a:gsLst>
              <a:gs pos="33000">
                <a:schemeClr val="accent2">
                  <a:alpha val="99000"/>
                </a:schemeClr>
              </a:gs>
              <a:gs pos="100000">
                <a:srgbClr val="FEDB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smtClean="0">
                <a:solidFill>
                  <a:srgbClr val="FFFFFF"/>
                </a:solidFill>
                <a:latin typeface="Arial" pitchFamily="34" charset="0"/>
                <a:cs typeface="Arial" pitchFamily="34" charset="0"/>
              </a:rPr>
              <a:t>  JASON-3</a:t>
            </a:r>
            <a:endParaRPr lang="en-GB" dirty="0">
              <a:solidFill>
                <a:srgbClr val="FFFFFF"/>
              </a:solidFill>
              <a:latin typeface="Arial" pitchFamily="34" charset="0"/>
              <a:cs typeface="Arial" pitchFamily="34" charset="0"/>
            </a:endParaRPr>
          </a:p>
        </p:txBody>
      </p:sp>
      <p:sp>
        <p:nvSpPr>
          <p:cNvPr id="166" name="Rectangle 165"/>
          <p:cNvSpPr/>
          <p:nvPr/>
        </p:nvSpPr>
        <p:spPr>
          <a:xfrm>
            <a:off x="4820424" y="5417703"/>
            <a:ext cx="3396476" cy="16510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anchor="ctr"/>
          <a:lstStyle/>
          <a:p>
            <a:pPr>
              <a:defRPr/>
            </a:pPr>
            <a:r>
              <a:rPr lang="en-GB" dirty="0" smtClean="0">
                <a:solidFill>
                  <a:srgbClr val="FFFFFF"/>
                </a:solidFill>
                <a:latin typeface="Arial" pitchFamily="34" charset="0"/>
                <a:cs typeface="Arial" pitchFamily="34" charset="0"/>
              </a:rPr>
              <a:t>  SENTINEL-6 (JASON-CS)</a:t>
            </a:r>
            <a:endParaRPr lang="en-GB" dirty="0">
              <a:solidFill>
                <a:srgbClr val="FFFFFF"/>
              </a:solidFill>
              <a:latin typeface="Arial" pitchFamily="34" charset="0"/>
              <a:cs typeface="Arial" pitchFamily="34" charset="0"/>
            </a:endParaRPr>
          </a:p>
        </p:txBody>
      </p:sp>
      <p:pic>
        <p:nvPicPr>
          <p:cNvPr id="150" name="Picture 1" descr="C:\Users\ratier\AppData\Local\Microsoft\Windows\Temporary Internet Files\Content.Outlook\C9Y5AWSI\Jason_CS_image_2.png"/>
          <p:cNvPicPr>
            <a:picLocks noChangeAspect="1" noChangeArrowheads="1"/>
          </p:cNvPicPr>
          <p:nvPr/>
        </p:nvPicPr>
        <p:blipFill>
          <a:blip r:embed="rId11" cstate="print"/>
          <a:srcRect/>
          <a:stretch>
            <a:fillRect/>
          </a:stretch>
        </p:blipFill>
        <p:spPr bwMode="auto">
          <a:xfrm>
            <a:off x="8015097" y="5155971"/>
            <a:ext cx="762000" cy="429542"/>
          </a:xfrm>
          <a:prstGeom prst="rect">
            <a:avLst/>
          </a:prstGeom>
          <a:noFill/>
        </p:spPr>
      </p:pic>
    </p:spTree>
    <p:extLst>
      <p:ext uri="{BB962C8B-B14F-4D97-AF65-F5344CB8AC3E}">
        <p14:creationId xmlns:p14="http://schemas.microsoft.com/office/powerpoint/2010/main" val="708272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blinds(horizontal)">
                                      <p:cBhvr>
                                        <p:cTn id="10" dur="500"/>
                                        <p:tgtEl>
                                          <p:spTgt spid="8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2"/>
                                        </p:tgtEl>
                                        <p:attrNameLst>
                                          <p:attrName>style.visibility</p:attrName>
                                        </p:attrNameLst>
                                      </p:cBhvr>
                                      <p:to>
                                        <p:strVal val="visible"/>
                                      </p:to>
                                    </p:set>
                                    <p:animEffect transition="in" filter="blinds(horizontal)">
                                      <p:cBhvr>
                                        <p:cTn id="13" dur="500"/>
                                        <p:tgtEl>
                                          <p:spTgt spid="132"/>
                                        </p:tgtEl>
                                      </p:cBhvr>
                                    </p:animEffect>
                                  </p:childTnLst>
                                </p:cTn>
                              </p:par>
                              <p:par>
                                <p:cTn id="14" presetID="3" presetClass="entr" presetSubtype="10" fill="hold" nodeType="withEffect">
                                  <p:stCondLst>
                                    <p:cond delay="0"/>
                                  </p:stCondLst>
                                  <p:childTnLst>
                                    <p:set>
                                      <p:cBhvr>
                                        <p:cTn id="15" dur="1" fill="hold">
                                          <p:stCondLst>
                                            <p:cond delay="0"/>
                                          </p:stCondLst>
                                        </p:cTn>
                                        <p:tgtEl>
                                          <p:spTgt spid="149"/>
                                        </p:tgtEl>
                                        <p:attrNameLst>
                                          <p:attrName>style.visibility</p:attrName>
                                        </p:attrNameLst>
                                      </p:cBhvr>
                                      <p:to>
                                        <p:strVal val="visible"/>
                                      </p:to>
                                    </p:set>
                                    <p:animEffect transition="in" filter="blinds(horizontal)">
                                      <p:cBhvr>
                                        <p:cTn id="16" dur="500"/>
                                        <p:tgtEl>
                                          <p:spTgt spid="14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64"/>
                                        </p:tgtEl>
                                        <p:attrNameLst>
                                          <p:attrName>style.visibility</p:attrName>
                                        </p:attrNameLst>
                                      </p:cBhvr>
                                      <p:to>
                                        <p:strVal val="visible"/>
                                      </p:to>
                                    </p:set>
                                    <p:animEffect transition="in" filter="blinds(horizontal)">
                                      <p:cBhvr>
                                        <p:cTn id="19" dur="500"/>
                                        <p:tgtEl>
                                          <p:spTgt spid="16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blinds(horizontal)">
                                      <p:cBhvr>
                                        <p:cTn id="22" dur="500"/>
                                        <p:tgtEl>
                                          <p:spTgt spid="16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66"/>
                                        </p:tgtEl>
                                        <p:attrNameLst>
                                          <p:attrName>style.visibility</p:attrName>
                                        </p:attrNameLst>
                                      </p:cBhvr>
                                      <p:to>
                                        <p:strVal val="visible"/>
                                      </p:to>
                                    </p:set>
                                    <p:animEffect transition="in" filter="blinds(horizontal)">
                                      <p:cBhvr>
                                        <p:cTn id="25" dur="500"/>
                                        <p:tgtEl>
                                          <p:spTgt spid="166"/>
                                        </p:tgtEl>
                                      </p:cBhvr>
                                    </p:animEffect>
                                  </p:childTnLst>
                                </p:cTn>
                              </p:par>
                              <p:par>
                                <p:cTn id="26" presetID="3" presetClass="entr" presetSubtype="10" fill="hold" nodeType="withEffect">
                                  <p:stCondLst>
                                    <p:cond delay="0"/>
                                  </p:stCondLst>
                                  <p:childTnLst>
                                    <p:set>
                                      <p:cBhvr>
                                        <p:cTn id="27" dur="1" fill="hold">
                                          <p:stCondLst>
                                            <p:cond delay="0"/>
                                          </p:stCondLst>
                                        </p:cTn>
                                        <p:tgtEl>
                                          <p:spTgt spid="150"/>
                                        </p:tgtEl>
                                        <p:attrNameLst>
                                          <p:attrName>style.visibility</p:attrName>
                                        </p:attrNameLst>
                                      </p:cBhvr>
                                      <p:to>
                                        <p:strVal val="visible"/>
                                      </p:to>
                                    </p:set>
                                    <p:animEffect transition="in" filter="blinds(horizontal)">
                                      <p:cBhvr>
                                        <p:cTn id="28" dur="500"/>
                                        <p:tgtEl>
                                          <p:spTgt spid="15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4"/>
                                        </p:tgtEl>
                                        <p:attrNameLst>
                                          <p:attrName>style.visibility</p:attrName>
                                        </p:attrNameLst>
                                      </p:cBhvr>
                                      <p:to>
                                        <p:strVal val="visible"/>
                                      </p:to>
                                    </p:set>
                                    <p:animEffect transition="in" filter="blinds(horizontal)">
                                      <p:cBhvr>
                                        <p:cTn id="33" dur="500"/>
                                        <p:tgtEl>
                                          <p:spTgt spid="84"/>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85"/>
                                        </p:tgtEl>
                                        <p:attrNameLst>
                                          <p:attrName>style.visibility</p:attrName>
                                        </p:attrNameLst>
                                      </p:cBhvr>
                                      <p:to>
                                        <p:strVal val="visible"/>
                                      </p:to>
                                    </p:set>
                                    <p:animEffect transition="in" filter="blinds(horizontal)">
                                      <p:cBhvr>
                                        <p:cTn id="36" dur="500"/>
                                        <p:tgtEl>
                                          <p:spTgt spid="85"/>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86"/>
                                        </p:tgtEl>
                                        <p:attrNameLst>
                                          <p:attrName>style.visibility</p:attrName>
                                        </p:attrNameLst>
                                      </p:cBhvr>
                                      <p:to>
                                        <p:strVal val="visible"/>
                                      </p:to>
                                    </p:set>
                                    <p:animEffect transition="in" filter="blinds(horizontal)">
                                      <p:cBhvr>
                                        <p:cTn id="39" dur="500"/>
                                        <p:tgtEl>
                                          <p:spTgt spid="86"/>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blinds(horizontal)">
                                      <p:cBhvr>
                                        <p:cTn id="42" dur="500"/>
                                        <p:tgtEl>
                                          <p:spTgt spid="87"/>
                                        </p:tgtEl>
                                      </p:cBhvr>
                                    </p:animEffect>
                                  </p:childTnLst>
                                </p:cTn>
                              </p:par>
                              <p:par>
                                <p:cTn id="43" presetID="3" presetClass="entr" presetSubtype="10" fill="hold" nodeType="withEffect">
                                  <p:stCondLst>
                                    <p:cond delay="0"/>
                                  </p:stCondLst>
                                  <p:childTnLst>
                                    <p:set>
                                      <p:cBhvr>
                                        <p:cTn id="44" dur="1" fill="hold">
                                          <p:stCondLst>
                                            <p:cond delay="0"/>
                                          </p:stCondLst>
                                        </p:cTn>
                                        <p:tgtEl>
                                          <p:spTgt spid="154"/>
                                        </p:tgtEl>
                                        <p:attrNameLst>
                                          <p:attrName>style.visibility</p:attrName>
                                        </p:attrNameLst>
                                      </p:cBhvr>
                                      <p:to>
                                        <p:strVal val="visible"/>
                                      </p:to>
                                    </p:set>
                                    <p:animEffect transition="in" filter="blinds(horizontal)">
                                      <p:cBhvr>
                                        <p:cTn id="45" dur="500"/>
                                        <p:tgtEl>
                                          <p:spTgt spid="154"/>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55"/>
                                        </p:tgtEl>
                                        <p:attrNameLst>
                                          <p:attrName>style.visibility</p:attrName>
                                        </p:attrNameLst>
                                      </p:cBhvr>
                                      <p:to>
                                        <p:strVal val="visible"/>
                                      </p:to>
                                    </p:set>
                                    <p:animEffect transition="in" filter="blinds(horizontal)">
                                      <p:cBhvr>
                                        <p:cTn id="48" dur="500"/>
                                        <p:tgtEl>
                                          <p:spTgt spid="155"/>
                                        </p:tgtEl>
                                      </p:cBhvr>
                                    </p:animEffect>
                                  </p:childTnLst>
                                </p:cTn>
                              </p:par>
                              <p:par>
                                <p:cTn id="49" presetID="3" presetClass="entr" presetSubtype="10" fill="hold" nodeType="withEffect">
                                  <p:stCondLst>
                                    <p:cond delay="0"/>
                                  </p:stCondLst>
                                  <p:childTnLst>
                                    <p:set>
                                      <p:cBhvr>
                                        <p:cTn id="50" dur="1" fill="hold">
                                          <p:stCondLst>
                                            <p:cond delay="0"/>
                                          </p:stCondLst>
                                        </p:cTn>
                                        <p:tgtEl>
                                          <p:spTgt spid="128"/>
                                        </p:tgtEl>
                                        <p:attrNameLst>
                                          <p:attrName>style.visibility</p:attrName>
                                        </p:attrNameLst>
                                      </p:cBhvr>
                                      <p:to>
                                        <p:strVal val="visible"/>
                                      </p:to>
                                    </p:set>
                                    <p:animEffect transition="in" filter="blinds(horizontal)">
                                      <p:cBhvr>
                                        <p:cTn id="51"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4" grpId="0" animBg="1"/>
      <p:bldP spid="85" grpId="0" animBg="1"/>
      <p:bldP spid="86" grpId="0" animBg="1"/>
      <p:bldP spid="87" grpId="0" animBg="1"/>
      <p:bldP spid="132" grpId="0"/>
      <p:bldP spid="155" grpId="0"/>
      <p:bldP spid="164" grpId="0" animBg="1"/>
      <p:bldP spid="165" grpId="0" animBg="1"/>
      <p:bldP spid="16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Update on EUMETSAT 2018 Actions</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3851350453"/>
              </p:ext>
            </p:extLst>
          </p:nvPr>
        </p:nvGraphicFramePr>
        <p:xfrm>
          <a:off x="0" y="854078"/>
          <a:ext cx="9906000" cy="5918862"/>
        </p:xfrm>
        <a:graphic>
          <a:graphicData uri="http://schemas.openxmlformats.org/drawingml/2006/table">
            <a:tbl>
              <a:tblPr/>
              <a:tblGrid>
                <a:gridCol w="1381879">
                  <a:extLst>
                    <a:ext uri="{9D8B030D-6E8A-4147-A177-3AD203B41FA5}">
                      <a16:colId xmlns:a16="http://schemas.microsoft.com/office/drawing/2014/main" xmlns="" val="20000"/>
                    </a:ext>
                  </a:extLst>
                </a:gridCol>
                <a:gridCol w="5343355">
                  <a:extLst>
                    <a:ext uri="{9D8B030D-6E8A-4147-A177-3AD203B41FA5}">
                      <a16:colId xmlns:a16="http://schemas.microsoft.com/office/drawing/2014/main" xmlns="" val="20001"/>
                    </a:ext>
                  </a:extLst>
                </a:gridCol>
                <a:gridCol w="849416">
                  <a:extLst>
                    <a:ext uri="{9D8B030D-6E8A-4147-A177-3AD203B41FA5}">
                      <a16:colId xmlns:a16="http://schemas.microsoft.com/office/drawing/2014/main" xmlns="" val="20002"/>
                    </a:ext>
                  </a:extLst>
                </a:gridCol>
                <a:gridCol w="849416">
                  <a:extLst>
                    <a:ext uri="{9D8B030D-6E8A-4147-A177-3AD203B41FA5}">
                      <a16:colId xmlns:a16="http://schemas.microsoft.com/office/drawing/2014/main" xmlns="" val="20003"/>
                    </a:ext>
                  </a:extLst>
                </a:gridCol>
                <a:gridCol w="824055">
                  <a:extLst>
                    <a:ext uri="{9D8B030D-6E8A-4147-A177-3AD203B41FA5}">
                      <a16:colId xmlns:a16="http://schemas.microsoft.com/office/drawing/2014/main" xmlns="" val="20004"/>
                    </a:ext>
                  </a:extLst>
                </a:gridCol>
                <a:gridCol w="657879">
                  <a:extLst>
                    <a:ext uri="{9D8B030D-6E8A-4147-A177-3AD203B41FA5}">
                      <a16:colId xmlns:a16="http://schemas.microsoft.com/office/drawing/2014/main" xmlns="" val="20005"/>
                    </a:ext>
                  </a:extLst>
                </a:gridCol>
              </a:tblGrid>
              <a:tr h="589325">
                <a:tc>
                  <a:txBody>
                    <a:bodyPr/>
                    <a:lstStyle/>
                    <a:p>
                      <a:r>
                        <a:rPr lang="en-GB" sz="1200" b="1" dirty="0">
                          <a:solidFill>
                            <a:srgbClr val="2E6E9E"/>
                          </a:solidFill>
                          <a:effectLst/>
                        </a:rPr>
                        <a:t>Action Id</a:t>
                      </a:r>
                    </a:p>
                  </a:txBody>
                  <a:tcPr marL="15123" marR="15123" marT="8402" marB="8402" anchor="ctr">
                    <a:lnL w="9525" cap="flat" cmpd="sng" algn="ctr">
                      <a:solidFill>
                        <a:srgbClr val="C5DBEC"/>
                      </a:solidFill>
                      <a:prstDash val="solid"/>
                      <a:round/>
                      <a:headEnd type="none" w="med" len="med"/>
                      <a:tailEnd type="none" w="med" len="med"/>
                    </a:lnL>
                    <a:lnR w="12700"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tc>
                  <a:txBody>
                    <a:bodyPr/>
                    <a:lstStyle/>
                    <a:p>
                      <a:r>
                        <a:rPr lang="en-GB" sz="1200" b="1" dirty="0">
                          <a:solidFill>
                            <a:srgbClr val="2E6E9E"/>
                          </a:solidFill>
                          <a:effectLst/>
                        </a:rPr>
                        <a:t>Summary</a:t>
                      </a:r>
                    </a:p>
                  </a:txBody>
                  <a:tcPr marL="15123" marR="15123" marT="8402" marB="8402" anchor="ctr">
                    <a:lnL w="12700" cap="flat" cmpd="sng" algn="ctr">
                      <a:solidFill>
                        <a:srgbClr val="C5DBEC"/>
                      </a:solidFill>
                      <a:prstDash val="solid"/>
                      <a:round/>
                      <a:headEnd type="none" w="med" len="med"/>
                      <a:tailEnd type="none" w="med" len="med"/>
                    </a:lnL>
                    <a:lnR w="12700"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tc>
                  <a:txBody>
                    <a:bodyPr/>
                    <a:lstStyle/>
                    <a:p>
                      <a:r>
                        <a:rPr lang="en-GB" sz="1200" b="1" dirty="0">
                          <a:solidFill>
                            <a:srgbClr val="2E6E9E"/>
                          </a:solidFill>
                          <a:effectLst/>
                        </a:rPr>
                        <a:t>Expected Completion</a:t>
                      </a:r>
                    </a:p>
                  </a:txBody>
                  <a:tcPr marL="15123" marR="15123" marT="8402" marB="8402" anchor="ctr">
                    <a:lnL w="12700" cap="flat" cmpd="sng" algn="ctr">
                      <a:solidFill>
                        <a:srgbClr val="C5DBEC"/>
                      </a:solidFill>
                      <a:prstDash val="solid"/>
                      <a:round/>
                      <a:headEnd type="none" w="med" len="med"/>
                      <a:tailEnd type="none" w="med" len="med"/>
                    </a:lnL>
                    <a:lnR w="12700"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tc>
                  <a:txBody>
                    <a:bodyPr/>
                    <a:lstStyle/>
                    <a:p>
                      <a:r>
                        <a:rPr lang="en-GB" sz="1200" b="1">
                          <a:solidFill>
                            <a:srgbClr val="2E6E9E"/>
                          </a:solidFill>
                          <a:effectLst/>
                        </a:rPr>
                        <a:t>Actual Completion</a:t>
                      </a:r>
                    </a:p>
                  </a:txBody>
                  <a:tcPr marL="15123" marR="15123" marT="8402" marB="8402" anchor="ctr">
                    <a:lnL w="12700" cap="flat" cmpd="sng" algn="ctr">
                      <a:solidFill>
                        <a:srgbClr val="C5DBEC"/>
                      </a:solidFill>
                      <a:prstDash val="solid"/>
                      <a:round/>
                      <a:headEnd type="none" w="med" len="med"/>
                      <a:tailEnd type="none" w="med" len="med"/>
                    </a:lnL>
                    <a:lnR w="12700"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tc>
                  <a:txBody>
                    <a:bodyPr/>
                    <a:lstStyle/>
                    <a:p>
                      <a:r>
                        <a:rPr lang="en-GB" sz="1200" b="1">
                          <a:solidFill>
                            <a:srgbClr val="2E6E9E"/>
                          </a:solidFill>
                          <a:effectLst/>
                        </a:rPr>
                        <a:t>Deliverable Usage</a:t>
                      </a:r>
                    </a:p>
                  </a:txBody>
                  <a:tcPr marL="15123" marR="15123" marT="8402" marB="8402" anchor="ctr">
                    <a:lnL w="12700" cap="flat" cmpd="sng" algn="ctr">
                      <a:solidFill>
                        <a:srgbClr val="C5DBEC"/>
                      </a:solidFill>
                      <a:prstDash val="solid"/>
                      <a:round/>
                      <a:headEnd type="none" w="med" len="med"/>
                      <a:tailEnd type="none" w="med" len="med"/>
                    </a:lnL>
                    <a:lnR w="12700"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tc>
                  <a:txBody>
                    <a:bodyPr/>
                    <a:lstStyle/>
                    <a:p>
                      <a:r>
                        <a:rPr lang="en-GB" sz="1200" b="1">
                          <a:solidFill>
                            <a:srgbClr val="2E6E9E"/>
                          </a:solidFill>
                          <a:effectLst/>
                        </a:rPr>
                        <a:t>Status</a:t>
                      </a:r>
                    </a:p>
                  </a:txBody>
                  <a:tcPr marL="15123" marR="15123" marT="8402" marB="8402" anchor="ctr">
                    <a:lnL w="12700"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extLst>
                  <a:ext uri="{0D108BD9-81ED-4DB2-BD59-A6C34878D82A}">
                    <a16:rowId xmlns:a16="http://schemas.microsoft.com/office/drawing/2014/main" xmlns="" val="10000"/>
                  </a:ext>
                </a:extLst>
              </a:tr>
              <a:tr h="632720">
                <a:tc>
                  <a:txBody>
                    <a:bodyPr/>
                    <a:lstStyle/>
                    <a:p>
                      <a:pPr fontAlgn="t"/>
                      <a:r>
                        <a:rPr lang="en-GB" sz="1200">
                          <a:effectLst/>
                        </a:rPr>
                        <a:t>A.GDWG.2018.5c.1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1F1F1"/>
                    </a:solidFill>
                  </a:tcPr>
                </a:tc>
                <a:tc>
                  <a:txBody>
                    <a:bodyPr/>
                    <a:lstStyle/>
                    <a:p>
                      <a:pPr fontAlgn="t"/>
                      <a:r>
                        <a:rPr lang="en-US" sz="1200">
                          <a:effectLst/>
                        </a:rPr>
                        <a:t>Peter Miu and Masaya Takahashi to organise a web meeting with ISRO and GDWG member to discuss bringing the ISRO server into the GSICS collaboration network.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3/1/2019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Open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DFCD8"/>
                    </a:solidFill>
                  </a:tcPr>
                </a:tc>
                <a:extLst>
                  <a:ext uri="{0D108BD9-81ED-4DB2-BD59-A6C34878D82A}">
                    <a16:rowId xmlns:a16="http://schemas.microsoft.com/office/drawing/2014/main" xmlns="" val="10001"/>
                  </a:ext>
                </a:extLst>
              </a:tr>
              <a:tr h="985477">
                <a:tc>
                  <a:txBody>
                    <a:bodyPr/>
                    <a:lstStyle/>
                    <a:p>
                      <a:pPr fontAlgn="t"/>
                      <a:r>
                        <a:rPr lang="en-GB" sz="1200">
                          <a:effectLst/>
                        </a:rPr>
                        <a:t>A.GDWG.2018.5c.3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AFAFA"/>
                    </a:solidFill>
                  </a:tcPr>
                </a:tc>
                <a:tc>
                  <a:txBody>
                    <a:bodyPr/>
                    <a:lstStyle/>
                    <a:p>
                      <a:pPr fontAlgn="t"/>
                      <a:r>
                        <a:rPr lang="en-US" sz="1200" dirty="0">
                          <a:effectLst/>
                        </a:rPr>
                        <a:t>Peter Miu to specify a technical note to propose several methods for the implementation of passive and active GSICS products access service such as RSS on THREDDS. Technologies to consider should be available to all GPRC; RSS, EUMETSAT UNS, SMS, WeChat, …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3/1/2019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Open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DFCD8"/>
                    </a:solidFill>
                  </a:tcPr>
                </a:tc>
                <a:extLst>
                  <a:ext uri="{0D108BD9-81ED-4DB2-BD59-A6C34878D82A}">
                    <a16:rowId xmlns:a16="http://schemas.microsoft.com/office/drawing/2014/main" xmlns="" val="10002"/>
                  </a:ext>
                </a:extLst>
              </a:tr>
              <a:tr h="783901">
                <a:tc>
                  <a:txBody>
                    <a:bodyPr/>
                    <a:lstStyle/>
                    <a:p>
                      <a:pPr fontAlgn="t"/>
                      <a:r>
                        <a:rPr lang="en-GB" sz="1200">
                          <a:effectLst/>
                        </a:rPr>
                        <a:t>A.GDWG.2018.5c.4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1F1F1"/>
                    </a:solidFill>
                  </a:tcPr>
                </a:tc>
                <a:tc>
                  <a:txBody>
                    <a:bodyPr/>
                    <a:lstStyle/>
                    <a:p>
                      <a:pPr fontAlgn="t"/>
                      <a:r>
                        <a:rPr lang="en-US" sz="1200">
                          <a:effectLst/>
                        </a:rPr>
                        <a:t>Peter Miu to update the GSICS product moving process on the EUMETSAT GSICS server to ignore products being uploaded with .TEMP, .temp, .etc. This is to avoid zero size products to be served to users.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3/1/2019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Open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DFCD8"/>
                    </a:solidFill>
                  </a:tcPr>
                </a:tc>
                <a:extLst>
                  <a:ext uri="{0D108BD9-81ED-4DB2-BD59-A6C34878D82A}">
                    <a16:rowId xmlns:a16="http://schemas.microsoft.com/office/drawing/2014/main" xmlns="" val="10003"/>
                  </a:ext>
                </a:extLst>
              </a:tr>
              <a:tr h="531932">
                <a:tc>
                  <a:txBody>
                    <a:bodyPr/>
                    <a:lstStyle/>
                    <a:p>
                      <a:pPr fontAlgn="t"/>
                      <a:r>
                        <a:rPr lang="en-GB" sz="1200">
                          <a:effectLst/>
                        </a:rPr>
                        <a:t>A.GDWG.2018.5c.5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AFAFA"/>
                    </a:solidFill>
                  </a:tcPr>
                </a:tc>
                <a:tc>
                  <a:txBody>
                    <a:bodyPr/>
                    <a:lstStyle/>
                    <a:p>
                      <a:pPr fontAlgn="t"/>
                      <a:r>
                        <a:rPr lang="en-US" sz="1200" dirty="0">
                          <a:effectLst/>
                        </a:rPr>
                        <a:t>Peter Miu to implement a product upload timer to provide a report on how long it takes to received products from the product producers.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3/1/2019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Open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DFCD8"/>
                    </a:solidFill>
                  </a:tcPr>
                </a:tc>
                <a:extLst>
                  <a:ext uri="{0D108BD9-81ED-4DB2-BD59-A6C34878D82A}">
                    <a16:rowId xmlns:a16="http://schemas.microsoft.com/office/drawing/2014/main" xmlns="" val="10004"/>
                  </a:ext>
                </a:extLst>
              </a:tr>
              <a:tr h="380809">
                <a:tc>
                  <a:txBody>
                    <a:bodyPr/>
                    <a:lstStyle/>
                    <a:p>
                      <a:pPr fontAlgn="t"/>
                      <a:r>
                        <a:rPr lang="en-GB" sz="1200" dirty="0">
                          <a:effectLst/>
                        </a:rPr>
                        <a:t>A.GDWG.2018.5d.1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1F1F1"/>
                    </a:solidFill>
                  </a:tcPr>
                </a:tc>
                <a:tc>
                  <a:txBody>
                    <a:bodyPr/>
                    <a:lstStyle/>
                    <a:p>
                      <a:pPr fontAlgn="t"/>
                      <a:r>
                        <a:rPr lang="en-US" sz="1200">
                          <a:effectLst/>
                        </a:rPr>
                        <a:t>CMA and EUMETSAT to work together to synchronise GSICS products across the servers.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3/1/2019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Open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DFCD8"/>
                    </a:solidFill>
                  </a:tcPr>
                </a:tc>
                <a:extLst>
                  <a:ext uri="{0D108BD9-81ED-4DB2-BD59-A6C34878D82A}">
                    <a16:rowId xmlns:a16="http://schemas.microsoft.com/office/drawing/2014/main" xmlns="" val="10005"/>
                  </a:ext>
                </a:extLst>
              </a:tr>
              <a:tr h="380809">
                <a:tc>
                  <a:txBody>
                    <a:bodyPr/>
                    <a:lstStyle/>
                    <a:p>
                      <a:pPr fontAlgn="t"/>
                      <a:r>
                        <a:rPr lang="en-GB" sz="1200">
                          <a:effectLst/>
                        </a:rPr>
                        <a:t>A.GDWG.2018.5d.2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AFAFA"/>
                    </a:solidFill>
                  </a:tcPr>
                </a:tc>
                <a:tc>
                  <a:txBody>
                    <a:bodyPr/>
                    <a:lstStyle/>
                    <a:p>
                      <a:pPr fontAlgn="t"/>
                      <a:r>
                        <a:rPr lang="en-US" sz="1200">
                          <a:effectLst/>
                        </a:rPr>
                        <a:t>CMA to check if their NetCDF format checking tool can be shared in GSICS.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3/1/2019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Open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DFCD8"/>
                    </a:solidFill>
                  </a:tcPr>
                </a:tc>
                <a:extLst>
                  <a:ext uri="{0D108BD9-81ED-4DB2-BD59-A6C34878D82A}">
                    <a16:rowId xmlns:a16="http://schemas.microsoft.com/office/drawing/2014/main" xmlns="" val="10006"/>
                  </a:ext>
                </a:extLst>
              </a:tr>
              <a:tr h="569942">
                <a:tc>
                  <a:txBody>
                    <a:bodyPr/>
                    <a:lstStyle/>
                    <a:p>
                      <a:pPr fontAlgn="t"/>
                      <a:r>
                        <a:rPr lang="en-GB" sz="1200" dirty="0">
                          <a:effectLst/>
                        </a:rPr>
                        <a:t>A.GDWG.2018.5j.1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1F1F1"/>
                    </a:solidFill>
                  </a:tcPr>
                </a:tc>
                <a:tc>
                  <a:txBody>
                    <a:bodyPr/>
                    <a:lstStyle/>
                    <a:p>
                      <a:pPr fontAlgn="t"/>
                      <a:r>
                        <a:rPr lang="en-US" sz="1200" dirty="0">
                          <a:effectLst/>
                        </a:rPr>
                        <a:t>Rob Roebeling to make a proposal for the WMO OSCAR/Space Instrument Pages for review by the GDWG so that a recommendation can be presented to WMO to improve the usability of these pages.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dirty="0">
                          <a:effectLst/>
                        </a:rPr>
                        <a:t>3/1/2019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dirty="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dirty="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dirty="0">
                          <a:effectLst/>
                        </a:rPr>
                        <a:t>Open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DFCD8"/>
                    </a:solidFill>
                  </a:tcPr>
                </a:tc>
                <a:extLst>
                  <a:ext uri="{0D108BD9-81ED-4DB2-BD59-A6C34878D82A}">
                    <a16:rowId xmlns:a16="http://schemas.microsoft.com/office/drawing/2014/main" xmlns="" val="10007"/>
                  </a:ext>
                </a:extLst>
              </a:tr>
              <a:tr h="1063947">
                <a:tc>
                  <a:txBody>
                    <a:bodyPr/>
                    <a:lstStyle/>
                    <a:p>
                      <a:pPr fontAlgn="t"/>
                      <a:r>
                        <a:rPr lang="en-GB" sz="1200" dirty="0">
                          <a:effectLst/>
                        </a:rPr>
                        <a:t>A.GDWG.2018.5j.2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1F1F1"/>
                    </a:solidFill>
                  </a:tcPr>
                </a:tc>
                <a:tc>
                  <a:txBody>
                    <a:bodyPr/>
                    <a:lstStyle/>
                    <a:p>
                      <a:pPr fontAlgn="t"/>
                      <a:r>
                        <a:rPr lang="en-US" sz="1200" dirty="0">
                          <a:effectLst/>
                        </a:rPr>
                        <a:t>GDWG members to take the event logging white paper to see whether their </a:t>
                      </a:r>
                      <a:r>
                        <a:rPr lang="en-US" sz="1200" dirty="0" err="1">
                          <a:effectLst/>
                        </a:rPr>
                        <a:t>organisation</a:t>
                      </a:r>
                      <a:r>
                        <a:rPr lang="en-US" sz="1200" dirty="0">
                          <a:effectLst/>
                        </a:rPr>
                        <a:t> can do with regards to implementing such a system and report back to GDWG by 30 April 2018. Lead: GDWG Chair.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dirty="0">
                          <a:effectLst/>
                        </a:rPr>
                        <a:t>3/1/2019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dirty="0">
                          <a:effectLst/>
                        </a:rPr>
                        <a:t>4/30/2018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US" sz="1200" dirty="0">
                          <a:effectLst/>
                        </a:rPr>
                        <a:t>EUM and JMA provided </a:t>
                      </a:r>
                      <a:r>
                        <a:rPr lang="en-US" sz="1200" dirty="0" smtClean="0">
                          <a:effectLst/>
                        </a:rPr>
                        <a:t>feedbacks</a:t>
                      </a:r>
                      <a:r>
                        <a:rPr lang="en-US" sz="1200" dirty="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dirty="0">
                          <a:effectLst/>
                        </a:rPr>
                        <a:t>Closed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92D050"/>
                    </a:solid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32729545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Update on EUMETSAT 2018 Actions - </a:t>
            </a:r>
            <a:r>
              <a:rPr lang="en-GB" dirty="0" err="1" smtClean="0"/>
              <a:t>cont</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3535069073"/>
              </p:ext>
            </p:extLst>
          </p:nvPr>
        </p:nvGraphicFramePr>
        <p:xfrm>
          <a:off x="146051" y="1031363"/>
          <a:ext cx="9535886" cy="5077151"/>
        </p:xfrm>
        <a:graphic>
          <a:graphicData uri="http://schemas.openxmlformats.org/drawingml/2006/table">
            <a:tbl>
              <a:tblPr/>
              <a:tblGrid>
                <a:gridCol w="1395670">
                  <a:extLst>
                    <a:ext uri="{9D8B030D-6E8A-4147-A177-3AD203B41FA5}">
                      <a16:colId xmlns:a16="http://schemas.microsoft.com/office/drawing/2014/main" xmlns="" val="20000"/>
                    </a:ext>
                  </a:extLst>
                </a:gridCol>
                <a:gridCol w="5078291">
                  <a:extLst>
                    <a:ext uri="{9D8B030D-6E8A-4147-A177-3AD203B41FA5}">
                      <a16:colId xmlns:a16="http://schemas.microsoft.com/office/drawing/2014/main" xmlns="" val="20001"/>
                    </a:ext>
                  </a:extLst>
                </a:gridCol>
                <a:gridCol w="817680">
                  <a:extLst>
                    <a:ext uri="{9D8B030D-6E8A-4147-A177-3AD203B41FA5}">
                      <a16:colId xmlns:a16="http://schemas.microsoft.com/office/drawing/2014/main" xmlns="" val="20002"/>
                    </a:ext>
                  </a:extLst>
                </a:gridCol>
                <a:gridCol w="817680">
                  <a:extLst>
                    <a:ext uri="{9D8B030D-6E8A-4147-A177-3AD203B41FA5}">
                      <a16:colId xmlns:a16="http://schemas.microsoft.com/office/drawing/2014/main" xmlns="" val="20003"/>
                    </a:ext>
                  </a:extLst>
                </a:gridCol>
                <a:gridCol w="793266">
                  <a:extLst>
                    <a:ext uri="{9D8B030D-6E8A-4147-A177-3AD203B41FA5}">
                      <a16:colId xmlns:a16="http://schemas.microsoft.com/office/drawing/2014/main" xmlns="" val="20004"/>
                    </a:ext>
                  </a:extLst>
                </a:gridCol>
                <a:gridCol w="633299">
                  <a:extLst>
                    <a:ext uri="{9D8B030D-6E8A-4147-A177-3AD203B41FA5}">
                      <a16:colId xmlns:a16="http://schemas.microsoft.com/office/drawing/2014/main" xmlns="" val="20005"/>
                    </a:ext>
                  </a:extLst>
                </a:gridCol>
              </a:tblGrid>
              <a:tr h="613538">
                <a:tc>
                  <a:txBody>
                    <a:bodyPr/>
                    <a:lstStyle/>
                    <a:p>
                      <a:r>
                        <a:rPr lang="en-GB" sz="1200" b="1" dirty="0">
                          <a:solidFill>
                            <a:srgbClr val="2E6E9E"/>
                          </a:solidFill>
                          <a:effectLst/>
                        </a:rPr>
                        <a:t>Action Id</a:t>
                      </a:r>
                    </a:p>
                  </a:txBody>
                  <a:tcPr marL="15123" marR="15123" marT="8402" marB="8402" anchor="ctr">
                    <a:lnL w="9525" cap="flat" cmpd="sng" algn="ctr">
                      <a:solidFill>
                        <a:srgbClr val="C5DBEC"/>
                      </a:solidFill>
                      <a:prstDash val="solid"/>
                      <a:round/>
                      <a:headEnd type="none" w="med" len="med"/>
                      <a:tailEnd type="none" w="med" len="med"/>
                    </a:lnL>
                    <a:lnR w="12700"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tc>
                  <a:txBody>
                    <a:bodyPr/>
                    <a:lstStyle/>
                    <a:p>
                      <a:r>
                        <a:rPr lang="en-GB" sz="1200" b="1" dirty="0">
                          <a:solidFill>
                            <a:srgbClr val="2E6E9E"/>
                          </a:solidFill>
                          <a:effectLst/>
                        </a:rPr>
                        <a:t>Summary</a:t>
                      </a:r>
                    </a:p>
                  </a:txBody>
                  <a:tcPr marL="15123" marR="15123" marT="8402" marB="8402" anchor="ctr">
                    <a:lnL w="12700" cap="flat" cmpd="sng" algn="ctr">
                      <a:solidFill>
                        <a:srgbClr val="C5DBEC"/>
                      </a:solidFill>
                      <a:prstDash val="solid"/>
                      <a:round/>
                      <a:headEnd type="none" w="med" len="med"/>
                      <a:tailEnd type="none" w="med" len="med"/>
                    </a:lnL>
                    <a:lnR w="12700"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tc>
                  <a:txBody>
                    <a:bodyPr/>
                    <a:lstStyle/>
                    <a:p>
                      <a:r>
                        <a:rPr lang="en-GB" sz="1200" b="1" dirty="0">
                          <a:solidFill>
                            <a:srgbClr val="2E6E9E"/>
                          </a:solidFill>
                          <a:effectLst/>
                        </a:rPr>
                        <a:t>Expected Completion</a:t>
                      </a:r>
                    </a:p>
                  </a:txBody>
                  <a:tcPr marL="15123" marR="15123" marT="8402" marB="8402" anchor="ctr">
                    <a:lnL w="12700" cap="flat" cmpd="sng" algn="ctr">
                      <a:solidFill>
                        <a:srgbClr val="C5DBEC"/>
                      </a:solidFill>
                      <a:prstDash val="solid"/>
                      <a:round/>
                      <a:headEnd type="none" w="med" len="med"/>
                      <a:tailEnd type="none" w="med" len="med"/>
                    </a:lnL>
                    <a:lnR w="12700"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tc>
                  <a:txBody>
                    <a:bodyPr/>
                    <a:lstStyle/>
                    <a:p>
                      <a:r>
                        <a:rPr lang="en-GB" sz="1200" b="1">
                          <a:solidFill>
                            <a:srgbClr val="2E6E9E"/>
                          </a:solidFill>
                          <a:effectLst/>
                        </a:rPr>
                        <a:t>Actual Completion</a:t>
                      </a:r>
                    </a:p>
                  </a:txBody>
                  <a:tcPr marL="15123" marR="15123" marT="8402" marB="8402" anchor="ctr">
                    <a:lnL w="12700" cap="flat" cmpd="sng" algn="ctr">
                      <a:solidFill>
                        <a:srgbClr val="C5DBEC"/>
                      </a:solidFill>
                      <a:prstDash val="solid"/>
                      <a:round/>
                      <a:headEnd type="none" w="med" len="med"/>
                      <a:tailEnd type="none" w="med" len="med"/>
                    </a:lnL>
                    <a:lnR w="12700"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tc>
                  <a:txBody>
                    <a:bodyPr/>
                    <a:lstStyle/>
                    <a:p>
                      <a:r>
                        <a:rPr lang="en-GB" sz="1200" b="1">
                          <a:solidFill>
                            <a:srgbClr val="2E6E9E"/>
                          </a:solidFill>
                          <a:effectLst/>
                        </a:rPr>
                        <a:t>Deliverable Usage</a:t>
                      </a:r>
                    </a:p>
                  </a:txBody>
                  <a:tcPr marL="15123" marR="15123" marT="8402" marB="8402" anchor="ctr">
                    <a:lnL w="12700" cap="flat" cmpd="sng" algn="ctr">
                      <a:solidFill>
                        <a:srgbClr val="C5DBEC"/>
                      </a:solidFill>
                      <a:prstDash val="solid"/>
                      <a:round/>
                      <a:headEnd type="none" w="med" len="med"/>
                      <a:tailEnd type="none" w="med" len="med"/>
                    </a:lnL>
                    <a:lnR w="12700"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tc>
                  <a:txBody>
                    <a:bodyPr/>
                    <a:lstStyle/>
                    <a:p>
                      <a:r>
                        <a:rPr lang="en-GB" sz="1200" b="1">
                          <a:solidFill>
                            <a:srgbClr val="2E6E9E"/>
                          </a:solidFill>
                          <a:effectLst/>
                        </a:rPr>
                        <a:t>Status</a:t>
                      </a:r>
                    </a:p>
                  </a:txBody>
                  <a:tcPr marL="15123" marR="15123" marT="8402" marB="8402" anchor="ctr">
                    <a:lnL w="12700"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extLst>
                  <a:ext uri="{0D108BD9-81ED-4DB2-BD59-A6C34878D82A}">
                    <a16:rowId xmlns:a16="http://schemas.microsoft.com/office/drawing/2014/main" xmlns="" val="10000"/>
                  </a:ext>
                </a:extLst>
              </a:tr>
              <a:tr h="411455">
                <a:tc>
                  <a:txBody>
                    <a:bodyPr/>
                    <a:lstStyle/>
                    <a:p>
                      <a:pPr fontAlgn="t"/>
                      <a:r>
                        <a:rPr lang="en-GB" sz="1200" dirty="0">
                          <a:effectLst/>
                        </a:rPr>
                        <a:t>A.GDWG.2018.8i.1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1F1F1"/>
                    </a:solidFill>
                  </a:tcPr>
                </a:tc>
                <a:tc>
                  <a:txBody>
                    <a:bodyPr/>
                    <a:lstStyle/>
                    <a:p>
                      <a:pPr fontAlgn="t"/>
                      <a:r>
                        <a:rPr lang="en-US" sz="1200">
                          <a:effectLst/>
                        </a:rPr>
                        <a:t>Peter Miu to contact ISRO to discuss future collaboration through visiting data management expert exchange.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3/1/2019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dirty="0">
                          <a:effectLst/>
                        </a:rPr>
                        <a:t>Open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DFCD8"/>
                    </a:solidFill>
                  </a:tcPr>
                </a:tc>
                <a:extLst>
                  <a:ext uri="{0D108BD9-81ED-4DB2-BD59-A6C34878D82A}">
                    <a16:rowId xmlns:a16="http://schemas.microsoft.com/office/drawing/2014/main" xmlns="" val="10001"/>
                  </a:ext>
                </a:extLst>
              </a:tr>
              <a:tr h="411455">
                <a:tc>
                  <a:txBody>
                    <a:bodyPr/>
                    <a:lstStyle/>
                    <a:p>
                      <a:pPr fontAlgn="t"/>
                      <a:r>
                        <a:rPr lang="en-GB" sz="1200" dirty="0">
                          <a:effectLst/>
                        </a:rPr>
                        <a:t>A.GIR.2018.4p.1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1F1F1"/>
                    </a:solidFill>
                  </a:tcPr>
                </a:tc>
                <a:tc>
                  <a:txBody>
                    <a:bodyPr/>
                    <a:lstStyle/>
                    <a:p>
                      <a:pPr fontAlgn="t"/>
                      <a:r>
                        <a:rPr lang="en-US" sz="1200" dirty="0">
                          <a:effectLst/>
                        </a:rPr>
                        <a:t>Tim Hewison (EUMETSAT) to </a:t>
                      </a:r>
                      <a:r>
                        <a:rPr lang="en-US" sz="1200" dirty="0" err="1">
                          <a:effectLst/>
                        </a:rPr>
                        <a:t>organise</a:t>
                      </a:r>
                      <a:r>
                        <a:rPr lang="en-US" sz="1200" dirty="0">
                          <a:effectLst/>
                        </a:rPr>
                        <a:t> a web meeting on </a:t>
                      </a:r>
                      <a:r>
                        <a:rPr lang="en-US" sz="1200" dirty="0" err="1">
                          <a:effectLst/>
                        </a:rPr>
                        <a:t>IRRefUTable</a:t>
                      </a:r>
                      <a:r>
                        <a:rPr lang="en-US" sz="1200" dirty="0">
                          <a:effectLst/>
                        </a:rPr>
                        <a:t> in September 2018.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3/1/2019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11/14/2018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solidFill>
                            <a:srgbClr val="616161"/>
                          </a:solidFill>
                          <a:effectLst/>
                          <a:hlinkClick r:id="rId2" tooltip="This link opens a non-government website in a new window."/>
                        </a:rPr>
                        <a:t>Web meeting</a:t>
                      </a:r>
                      <a:r>
                        <a:rPr lang="en-GB" sz="120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dirty="0">
                          <a:effectLst/>
                        </a:rPr>
                        <a:t>Closed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92D050"/>
                    </a:solidFill>
                  </a:tcPr>
                </a:tc>
                <a:extLst>
                  <a:ext uri="{0D108BD9-81ED-4DB2-BD59-A6C34878D82A}">
                    <a16:rowId xmlns:a16="http://schemas.microsoft.com/office/drawing/2014/main" xmlns="" val="10002"/>
                  </a:ext>
                </a:extLst>
              </a:tr>
              <a:tr h="609891">
                <a:tc>
                  <a:txBody>
                    <a:bodyPr/>
                    <a:lstStyle/>
                    <a:p>
                      <a:pPr fontAlgn="t"/>
                      <a:r>
                        <a:rPr lang="en-GB" sz="1200" dirty="0">
                          <a:effectLst/>
                        </a:rPr>
                        <a:t>A.GIR.2018.4t.1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1F1F1"/>
                    </a:solidFill>
                  </a:tcPr>
                </a:tc>
                <a:tc>
                  <a:txBody>
                    <a:bodyPr/>
                    <a:lstStyle/>
                    <a:p>
                      <a:pPr fontAlgn="t"/>
                      <a:r>
                        <a:rPr lang="en-US" sz="1200" dirty="0">
                          <a:effectLst/>
                        </a:rPr>
                        <a:t>Tim Hewison (EUMETSAT) to set up web meeting to review different GEO-LEO IR inter-calibration algorithm evolutions and invite Tim Trent to give update on results.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3/1/2019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dirty="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Open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DFCD8"/>
                    </a:solidFill>
                  </a:tcPr>
                </a:tc>
                <a:extLst>
                  <a:ext uri="{0D108BD9-81ED-4DB2-BD59-A6C34878D82A}">
                    <a16:rowId xmlns:a16="http://schemas.microsoft.com/office/drawing/2014/main" xmlns="" val="10003"/>
                  </a:ext>
                </a:extLst>
              </a:tr>
              <a:tr h="411455">
                <a:tc>
                  <a:txBody>
                    <a:bodyPr/>
                    <a:lstStyle/>
                    <a:p>
                      <a:pPr fontAlgn="t"/>
                      <a:r>
                        <a:rPr lang="en-GB" sz="1200">
                          <a:effectLst/>
                        </a:rPr>
                        <a:t>A.GMW.20180718.2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AFAFA"/>
                    </a:solidFill>
                  </a:tcPr>
                </a:tc>
                <a:tc>
                  <a:txBody>
                    <a:bodyPr/>
                    <a:lstStyle/>
                    <a:p>
                      <a:pPr fontAlgn="t"/>
                      <a:r>
                        <a:rPr lang="en-US" sz="1200" dirty="0">
                          <a:effectLst/>
                        </a:rPr>
                        <a:t>Tim and Qifeng to develop circulate strawman for MW imager NRT products and will present this at CEOS WGCV meeting at EUMETSAT in late August.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3/1/2019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dirty="0">
                          <a:effectLst/>
                        </a:rPr>
                        <a:t> </a:t>
                      </a:r>
                      <a:r>
                        <a:rPr lang="en-GB" sz="1200" dirty="0" smtClean="0">
                          <a:effectLst/>
                        </a:rPr>
                        <a:t>29/8/2018</a:t>
                      </a:r>
                      <a:endParaRPr lang="en-GB" sz="1200" dirty="0">
                        <a:effectLst/>
                      </a:endParaRP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dirty="0" smtClean="0">
                          <a:effectLst/>
                        </a:rPr>
                        <a:t>WGCV-44 minutes</a:t>
                      </a:r>
                      <a:endParaRPr lang="en-GB" sz="1200" dirty="0">
                        <a:effectLst/>
                      </a:endParaRP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dirty="0" smtClean="0">
                          <a:effectLst/>
                        </a:rPr>
                        <a:t>Closed</a:t>
                      </a:r>
                      <a:endParaRPr lang="en-GB" sz="1200" dirty="0">
                        <a:effectLst/>
                      </a:endParaRP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92D050"/>
                    </a:solidFill>
                  </a:tcPr>
                </a:tc>
                <a:extLst>
                  <a:ext uri="{0D108BD9-81ED-4DB2-BD59-A6C34878D82A}">
                    <a16:rowId xmlns:a16="http://schemas.microsoft.com/office/drawing/2014/main" xmlns="" val="10004"/>
                  </a:ext>
                </a:extLst>
              </a:tr>
              <a:tr h="411455">
                <a:tc>
                  <a:txBody>
                    <a:bodyPr/>
                    <a:lstStyle/>
                    <a:p>
                      <a:pPr fontAlgn="t"/>
                      <a:r>
                        <a:rPr lang="en-GB" sz="1200">
                          <a:effectLst/>
                        </a:rPr>
                        <a:t>A.GRWG.2018.10g.1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1F1F1"/>
                    </a:solidFill>
                  </a:tcPr>
                </a:tc>
                <a:tc>
                  <a:txBody>
                    <a:bodyPr/>
                    <a:lstStyle/>
                    <a:p>
                      <a:pPr fontAlgn="t"/>
                      <a:r>
                        <a:rPr lang="en-US" sz="1200" dirty="0">
                          <a:effectLst/>
                        </a:rPr>
                        <a:t>Tim Hewison (EUMETSAT) to setup planning web meeting for the workshop on CLARREO-like reference instruments by September 2018.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3/1/2019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dirty="0" smtClean="0">
                          <a:effectLst/>
                        </a:rPr>
                        <a:t>13/9/2018</a:t>
                      </a:r>
                      <a:r>
                        <a:rPr lang="en-GB" sz="1200" dirty="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dirty="0" smtClean="0">
                          <a:effectLst/>
                        </a:rPr>
                        <a:t>Web meeting</a:t>
                      </a:r>
                      <a:r>
                        <a:rPr lang="en-GB" sz="1200" dirty="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dirty="0" smtClean="0">
                          <a:effectLst/>
                        </a:rPr>
                        <a:t>Closed</a:t>
                      </a:r>
                      <a:r>
                        <a:rPr lang="en-GB" sz="1200" dirty="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92D050"/>
                    </a:solidFill>
                  </a:tcPr>
                </a:tc>
                <a:extLst>
                  <a:ext uri="{0D108BD9-81ED-4DB2-BD59-A6C34878D82A}">
                    <a16:rowId xmlns:a16="http://schemas.microsoft.com/office/drawing/2014/main" xmlns="" val="10005"/>
                  </a:ext>
                </a:extLst>
              </a:tr>
              <a:tr h="411455">
                <a:tc>
                  <a:txBody>
                    <a:bodyPr/>
                    <a:lstStyle/>
                    <a:p>
                      <a:pPr fontAlgn="t"/>
                      <a:r>
                        <a:rPr lang="en-GB" sz="1200">
                          <a:effectLst/>
                        </a:rPr>
                        <a:t>A.GRWG.2018.10k.1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AFAFA"/>
                    </a:solidFill>
                  </a:tcPr>
                </a:tc>
                <a:tc>
                  <a:txBody>
                    <a:bodyPr/>
                    <a:lstStyle/>
                    <a:p>
                      <a:pPr fontAlgn="t"/>
                      <a:r>
                        <a:rPr lang="en-US" sz="1200">
                          <a:effectLst/>
                        </a:rPr>
                        <a:t>Tim Hewison (EUMETSAT) to invite a member of the FIUCEO project to attend the 2019 GSICS annual joint meeting.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3/1/2019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dirty="0">
                          <a:effectLst/>
                        </a:rPr>
                        <a:t>1/4/2019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dirty="0">
                          <a:effectLst/>
                        </a:rPr>
                        <a:t>Closed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92D050"/>
                    </a:solidFill>
                  </a:tcPr>
                </a:tc>
                <a:extLst>
                  <a:ext uri="{0D108BD9-81ED-4DB2-BD59-A6C34878D82A}">
                    <a16:rowId xmlns:a16="http://schemas.microsoft.com/office/drawing/2014/main" xmlns="" val="10006"/>
                  </a:ext>
                </a:extLst>
              </a:tr>
              <a:tr h="411455">
                <a:tc>
                  <a:txBody>
                    <a:bodyPr/>
                    <a:lstStyle/>
                    <a:p>
                      <a:pPr fontAlgn="t"/>
                      <a:r>
                        <a:rPr lang="en-GB" sz="1200">
                          <a:effectLst/>
                        </a:rPr>
                        <a:t>A.GRWG.2018.10o.1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1F1F1"/>
                    </a:solidFill>
                  </a:tcPr>
                </a:tc>
                <a:tc>
                  <a:txBody>
                    <a:bodyPr/>
                    <a:lstStyle/>
                    <a:p>
                      <a:pPr fontAlgn="t"/>
                      <a:r>
                        <a:rPr lang="en-US" sz="1200" dirty="0">
                          <a:effectLst/>
                        </a:rPr>
                        <a:t>Tim Hewison (EUMETSAT) to check if remote access is available for the RTM workshop at JRC.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3/1/2019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dirty="0">
                          <a:effectLst/>
                        </a:rPr>
                        <a:t>4/1/2019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None available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dirty="0" smtClean="0">
                          <a:effectLst/>
                        </a:rPr>
                        <a:t>Closed</a:t>
                      </a:r>
                      <a:r>
                        <a:rPr lang="en-GB" sz="1200" dirty="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92D050"/>
                    </a:solidFill>
                  </a:tcPr>
                </a:tc>
                <a:extLst>
                  <a:ext uri="{0D108BD9-81ED-4DB2-BD59-A6C34878D82A}">
                    <a16:rowId xmlns:a16="http://schemas.microsoft.com/office/drawing/2014/main" xmlns="" val="10007"/>
                  </a:ext>
                </a:extLst>
              </a:tr>
              <a:tr h="411455">
                <a:tc>
                  <a:txBody>
                    <a:bodyPr/>
                    <a:lstStyle/>
                    <a:p>
                      <a:pPr fontAlgn="t"/>
                      <a:r>
                        <a:rPr lang="en-GB" sz="1200">
                          <a:effectLst/>
                        </a:rPr>
                        <a:t>A.GRWG.2018.10o.2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AFAFA"/>
                    </a:solidFill>
                  </a:tcPr>
                </a:tc>
                <a:tc>
                  <a:txBody>
                    <a:bodyPr/>
                    <a:lstStyle/>
                    <a:p>
                      <a:pPr fontAlgn="t"/>
                      <a:r>
                        <a:rPr lang="en-US" sz="1200">
                          <a:effectLst/>
                        </a:rPr>
                        <a:t>Sebastien Wagner (EUMETSAT) to report on the RTM Workshop to the GSICS working groups.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3/1/2019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dirty="0">
                          <a:effectLst/>
                        </a:rPr>
                        <a:t> </a:t>
                      </a:r>
                      <a:r>
                        <a:rPr lang="en-GB" sz="1200" dirty="0" smtClean="0">
                          <a:effectLst/>
                        </a:rPr>
                        <a:t>19/2/2019</a:t>
                      </a:r>
                      <a:endParaRPr lang="en-GB" sz="1200" dirty="0">
                        <a:effectLst/>
                      </a:endParaRP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dirty="0" smtClean="0">
                          <a:effectLst/>
                        </a:rPr>
                        <a:t>Email to </a:t>
                      </a:r>
                      <a:r>
                        <a:rPr lang="en-GB" sz="1200" dirty="0" err="1" smtClean="0">
                          <a:effectLst/>
                        </a:rPr>
                        <a:t>gsics</a:t>
                      </a:r>
                      <a:r>
                        <a:rPr lang="en-GB" sz="1200" dirty="0" smtClean="0">
                          <a:effectLst/>
                        </a:rPr>
                        <a:t>-dev</a:t>
                      </a:r>
                      <a:endParaRPr lang="en-GB" sz="1200" dirty="0">
                        <a:effectLst/>
                      </a:endParaRP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marL="0" algn="ctr" defTabSz="914400" rtl="0" eaLnBrk="1" fontAlgn="t" latinLnBrk="0" hangingPunct="1"/>
                      <a:r>
                        <a:rPr lang="en-GB" sz="1200" kern="1200" dirty="0" smtClean="0">
                          <a:solidFill>
                            <a:schemeClr val="tx1"/>
                          </a:solidFill>
                          <a:effectLst/>
                          <a:latin typeface="+mn-lt"/>
                          <a:ea typeface="+mn-ea"/>
                          <a:cs typeface="+mn-cs"/>
                        </a:rPr>
                        <a:t>Closed</a:t>
                      </a:r>
                      <a:endParaRPr lang="en-GB" sz="1200" kern="1200" dirty="0">
                        <a:solidFill>
                          <a:schemeClr val="tx1"/>
                        </a:solidFill>
                        <a:effectLst/>
                        <a:latin typeface="+mn-lt"/>
                        <a:ea typeface="+mn-ea"/>
                        <a:cs typeface="+mn-cs"/>
                      </a:endParaRP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92D050"/>
                    </a:solidFill>
                  </a:tcPr>
                </a:tc>
                <a:extLst>
                  <a:ext uri="{0D108BD9-81ED-4DB2-BD59-A6C34878D82A}">
                    <a16:rowId xmlns:a16="http://schemas.microsoft.com/office/drawing/2014/main" xmlns="" val="10008"/>
                  </a:ext>
                </a:extLst>
              </a:tr>
              <a:tr h="411455">
                <a:tc>
                  <a:txBody>
                    <a:bodyPr/>
                    <a:lstStyle/>
                    <a:p>
                      <a:pPr fontAlgn="t"/>
                      <a:r>
                        <a:rPr lang="en-GB" sz="1200">
                          <a:effectLst/>
                        </a:rPr>
                        <a:t>A.GVNIR.2018.7s.1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1F1F1"/>
                    </a:solidFill>
                  </a:tcPr>
                </a:tc>
                <a:tc>
                  <a:txBody>
                    <a:bodyPr/>
                    <a:lstStyle/>
                    <a:p>
                      <a:pPr fontAlgn="t"/>
                      <a:r>
                        <a:rPr lang="en-US" sz="1200">
                          <a:effectLst/>
                        </a:rPr>
                        <a:t>Bertrand Fougnie (EUMETSAT) to organize a web meeting before June 30 on Rayleigh scattering calibration.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3/1/2019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Open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DFCD8"/>
                    </a:solidFill>
                  </a:tcPr>
                </a:tc>
                <a:extLst>
                  <a:ext uri="{0D108BD9-81ED-4DB2-BD59-A6C34878D82A}">
                    <a16:rowId xmlns:a16="http://schemas.microsoft.com/office/drawing/2014/main" xmlns="" val="10009"/>
                  </a:ext>
                </a:extLst>
              </a:tr>
              <a:tr h="411455">
                <a:tc>
                  <a:txBody>
                    <a:bodyPr/>
                    <a:lstStyle/>
                    <a:p>
                      <a:pPr fontAlgn="t"/>
                      <a:r>
                        <a:rPr lang="en-GB" sz="1200">
                          <a:effectLst/>
                        </a:rPr>
                        <a:t>R.GDWG.2018.5g.1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AFAFA"/>
                    </a:solidFill>
                  </a:tcPr>
                </a:tc>
                <a:tc>
                  <a:txBody>
                    <a:bodyPr/>
                    <a:lstStyle/>
                    <a:p>
                      <a:pPr fontAlgn="t"/>
                      <a:r>
                        <a:rPr lang="en-US" sz="1200">
                          <a:effectLst/>
                        </a:rPr>
                        <a:t>EUMETSAT to take into account the use of GitHub for updating the Plotting Tool.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FFFFF"/>
                    </a:solidFill>
                  </a:tcPr>
                </a:tc>
                <a:tc>
                  <a:txBody>
                    <a:bodyPr/>
                    <a:lstStyle/>
                    <a:p>
                      <a:pPr algn="ctr" fontAlgn="t"/>
                      <a:r>
                        <a:rPr lang="en-GB" sz="1200" dirty="0">
                          <a:effectLst/>
                        </a:rPr>
                        <a:t>3/1/2019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FFFFF"/>
                    </a:solidFill>
                  </a:tcPr>
                </a:tc>
                <a:tc>
                  <a:txBody>
                    <a:bodyPr/>
                    <a:lstStyle/>
                    <a:p>
                      <a:pPr algn="ctr" fontAlgn="t"/>
                      <a:r>
                        <a:rPr lang="en-GB" sz="120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FFFFF"/>
                    </a:solidFill>
                  </a:tcPr>
                </a:tc>
                <a:tc>
                  <a:txBody>
                    <a:bodyPr/>
                    <a:lstStyle/>
                    <a:p>
                      <a:pPr algn="ctr" fontAlgn="t"/>
                      <a:r>
                        <a:rPr lang="en-GB" sz="1200">
                          <a:effectLst/>
                        </a:rPr>
                        <a:t>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FFFFF"/>
                    </a:solidFill>
                  </a:tcPr>
                </a:tc>
                <a:tc>
                  <a:txBody>
                    <a:bodyPr/>
                    <a:lstStyle/>
                    <a:p>
                      <a:pPr algn="ctr" fontAlgn="t"/>
                      <a:r>
                        <a:rPr lang="en-GB" sz="1200" dirty="0">
                          <a:effectLst/>
                        </a:rPr>
                        <a:t>Open  </a:t>
                      </a:r>
                    </a:p>
                  </a:txBody>
                  <a:tcPr marL="8402" marR="8402" marT="6721" marB="6721">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DFCD8"/>
                    </a:solid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422855592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Update on EUMETSAT 2017 Actions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53929424"/>
              </p:ext>
            </p:extLst>
          </p:nvPr>
        </p:nvGraphicFramePr>
        <p:xfrm>
          <a:off x="-4" y="992187"/>
          <a:ext cx="9906002" cy="3551253"/>
        </p:xfrm>
        <a:graphic>
          <a:graphicData uri="http://schemas.openxmlformats.org/drawingml/2006/table">
            <a:tbl>
              <a:tblPr/>
              <a:tblGrid>
                <a:gridCol w="1165241">
                  <a:extLst>
                    <a:ext uri="{9D8B030D-6E8A-4147-A177-3AD203B41FA5}">
                      <a16:colId xmlns:a16="http://schemas.microsoft.com/office/drawing/2014/main" xmlns="" val="20000"/>
                    </a:ext>
                  </a:extLst>
                </a:gridCol>
                <a:gridCol w="3703096">
                  <a:extLst>
                    <a:ext uri="{9D8B030D-6E8A-4147-A177-3AD203B41FA5}">
                      <a16:colId xmlns:a16="http://schemas.microsoft.com/office/drawing/2014/main" xmlns="" val="20004"/>
                    </a:ext>
                  </a:extLst>
                </a:gridCol>
                <a:gridCol w="1210734">
                  <a:extLst>
                    <a:ext uri="{9D8B030D-6E8A-4147-A177-3AD203B41FA5}">
                      <a16:colId xmlns:a16="http://schemas.microsoft.com/office/drawing/2014/main" xmlns="" val="20007"/>
                    </a:ext>
                  </a:extLst>
                </a:gridCol>
                <a:gridCol w="1159933">
                  <a:extLst>
                    <a:ext uri="{9D8B030D-6E8A-4147-A177-3AD203B41FA5}">
                      <a16:colId xmlns:a16="http://schemas.microsoft.com/office/drawing/2014/main" xmlns="" val="20008"/>
                    </a:ext>
                  </a:extLst>
                </a:gridCol>
                <a:gridCol w="999696">
                  <a:extLst>
                    <a:ext uri="{9D8B030D-6E8A-4147-A177-3AD203B41FA5}">
                      <a16:colId xmlns:a16="http://schemas.microsoft.com/office/drawing/2014/main" xmlns="" val="20009"/>
                    </a:ext>
                  </a:extLst>
                </a:gridCol>
                <a:gridCol w="1667302">
                  <a:extLst>
                    <a:ext uri="{9D8B030D-6E8A-4147-A177-3AD203B41FA5}">
                      <a16:colId xmlns:a16="http://schemas.microsoft.com/office/drawing/2014/main" xmlns="" val="20010"/>
                    </a:ext>
                  </a:extLst>
                </a:gridCol>
              </a:tblGrid>
              <a:tr h="434952">
                <a:tc>
                  <a:txBody>
                    <a:bodyPr/>
                    <a:lstStyle/>
                    <a:p>
                      <a:r>
                        <a:rPr lang="en-GB" sz="1200" b="1" dirty="0">
                          <a:solidFill>
                            <a:srgbClr val="2E6E9E"/>
                          </a:solidFill>
                          <a:effectLst/>
                        </a:rPr>
                        <a:t>Action Id</a:t>
                      </a:r>
                    </a:p>
                  </a:txBody>
                  <a:tcPr marL="13224" marR="13224" marT="7346" marB="7346" anchor="ctr">
                    <a:lnL w="9525" cap="flat" cmpd="sng" algn="ctr">
                      <a:solidFill>
                        <a:srgbClr val="C5DBEC"/>
                      </a:solidFill>
                      <a:prstDash val="solid"/>
                      <a:round/>
                      <a:headEnd type="none" w="med" len="med"/>
                      <a:tailEnd type="none" w="med" len="med"/>
                    </a:lnL>
                    <a:lnR w="12700"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tc>
                  <a:txBody>
                    <a:bodyPr/>
                    <a:lstStyle/>
                    <a:p>
                      <a:r>
                        <a:rPr lang="en-GB" sz="1200" b="1" dirty="0">
                          <a:solidFill>
                            <a:srgbClr val="2E6E9E"/>
                          </a:solidFill>
                          <a:effectLst/>
                        </a:rPr>
                        <a:t>Summary</a:t>
                      </a:r>
                    </a:p>
                  </a:txBody>
                  <a:tcPr marL="13224" marR="13224" marT="7346" marB="7346" anchor="ctr">
                    <a:lnL w="12700" cap="flat" cmpd="sng" algn="ctr">
                      <a:solidFill>
                        <a:srgbClr val="C5DBEC"/>
                      </a:solidFill>
                      <a:prstDash val="solid"/>
                      <a:round/>
                      <a:headEnd type="none" w="med" len="med"/>
                      <a:tailEnd type="none" w="med" len="med"/>
                    </a:lnL>
                    <a:lnR w="12700"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tc>
                  <a:txBody>
                    <a:bodyPr/>
                    <a:lstStyle/>
                    <a:p>
                      <a:r>
                        <a:rPr lang="en-GB" sz="1200" b="1" dirty="0">
                          <a:solidFill>
                            <a:srgbClr val="2E6E9E"/>
                          </a:solidFill>
                          <a:effectLst/>
                        </a:rPr>
                        <a:t>Expected Completion</a:t>
                      </a:r>
                    </a:p>
                  </a:txBody>
                  <a:tcPr marL="13224" marR="13224" marT="7346" marB="7346" anchor="ctr">
                    <a:lnL w="12700" cap="flat" cmpd="sng" algn="ctr">
                      <a:solidFill>
                        <a:srgbClr val="C5DBEC"/>
                      </a:solidFill>
                      <a:prstDash val="solid"/>
                      <a:round/>
                      <a:headEnd type="none" w="med" len="med"/>
                      <a:tailEnd type="none" w="med" len="med"/>
                    </a:lnL>
                    <a:lnR w="12700"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tc>
                  <a:txBody>
                    <a:bodyPr/>
                    <a:lstStyle/>
                    <a:p>
                      <a:r>
                        <a:rPr lang="en-GB" sz="1200" b="1">
                          <a:solidFill>
                            <a:srgbClr val="2E6E9E"/>
                          </a:solidFill>
                          <a:effectLst/>
                        </a:rPr>
                        <a:t>Actual Completion</a:t>
                      </a:r>
                    </a:p>
                  </a:txBody>
                  <a:tcPr marL="13224" marR="13224" marT="7346" marB="7346" anchor="ctr">
                    <a:lnL w="12700" cap="flat" cmpd="sng" algn="ctr">
                      <a:solidFill>
                        <a:srgbClr val="C5DBEC"/>
                      </a:solidFill>
                      <a:prstDash val="solid"/>
                      <a:round/>
                      <a:headEnd type="none" w="med" len="med"/>
                      <a:tailEnd type="none" w="med" len="med"/>
                    </a:lnL>
                    <a:lnR w="12700"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tc>
                  <a:txBody>
                    <a:bodyPr/>
                    <a:lstStyle/>
                    <a:p>
                      <a:r>
                        <a:rPr lang="en-GB" sz="1200" b="1">
                          <a:solidFill>
                            <a:srgbClr val="2E6E9E"/>
                          </a:solidFill>
                          <a:effectLst/>
                        </a:rPr>
                        <a:t>Deliverable Usage</a:t>
                      </a:r>
                    </a:p>
                  </a:txBody>
                  <a:tcPr marL="13224" marR="13224" marT="7346" marB="7346" anchor="ctr">
                    <a:lnL w="12700" cap="flat" cmpd="sng" algn="ctr">
                      <a:solidFill>
                        <a:srgbClr val="C5DBEC"/>
                      </a:solidFill>
                      <a:prstDash val="solid"/>
                      <a:round/>
                      <a:headEnd type="none" w="med" len="med"/>
                      <a:tailEnd type="none" w="med" len="med"/>
                    </a:lnL>
                    <a:lnR w="12700"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tc>
                  <a:txBody>
                    <a:bodyPr/>
                    <a:lstStyle/>
                    <a:p>
                      <a:r>
                        <a:rPr lang="en-GB" sz="1200" b="1">
                          <a:solidFill>
                            <a:srgbClr val="2E6E9E"/>
                          </a:solidFill>
                          <a:effectLst/>
                        </a:rPr>
                        <a:t>Status</a:t>
                      </a:r>
                    </a:p>
                  </a:txBody>
                  <a:tcPr marL="13224" marR="13224" marT="7346" marB="7346" anchor="ctr">
                    <a:lnL w="12700"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extLst>
                  <a:ext uri="{0D108BD9-81ED-4DB2-BD59-A6C34878D82A}">
                    <a16:rowId xmlns:a16="http://schemas.microsoft.com/office/drawing/2014/main" xmlns="" val="10000"/>
                  </a:ext>
                </a:extLst>
              </a:tr>
              <a:tr h="1660709">
                <a:tc>
                  <a:txBody>
                    <a:bodyPr/>
                    <a:lstStyle/>
                    <a:p>
                      <a:pPr fontAlgn="t"/>
                      <a:r>
                        <a:rPr lang="en-GB" sz="1200" dirty="0">
                          <a:effectLst/>
                        </a:rPr>
                        <a:t>A.GDWG.2017.5a.8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AFAFA"/>
                    </a:solidFill>
                  </a:tcPr>
                </a:tc>
                <a:tc>
                  <a:txBody>
                    <a:bodyPr/>
                    <a:lstStyle/>
                    <a:p>
                      <a:pPr fontAlgn="t"/>
                      <a:r>
                        <a:rPr lang="en-US" sz="1200">
                          <a:effectLst/>
                        </a:rPr>
                        <a:t>Peter Miu to document formats of the GEOLEOIR products (example high level definition of the GIRO I/O [EUM/TSS/TEN/14/753739]).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9/30/2017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Open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DFCD8"/>
                    </a:solidFill>
                  </a:tcPr>
                </a:tc>
                <a:extLst>
                  <a:ext uri="{0D108BD9-81ED-4DB2-BD59-A6C34878D82A}">
                    <a16:rowId xmlns:a16="http://schemas.microsoft.com/office/drawing/2014/main" xmlns="" val="10001"/>
                  </a:ext>
                </a:extLst>
              </a:tr>
              <a:tr h="1455592">
                <a:tc>
                  <a:txBody>
                    <a:bodyPr/>
                    <a:lstStyle/>
                    <a:p>
                      <a:pPr fontAlgn="t"/>
                      <a:r>
                        <a:rPr lang="en-GB" sz="1200">
                          <a:effectLst/>
                        </a:rPr>
                        <a:t>A.GDWG.2017.5a.9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1F1F1"/>
                    </a:solidFill>
                  </a:tcPr>
                </a:tc>
                <a:tc>
                  <a:txBody>
                    <a:bodyPr/>
                    <a:lstStyle/>
                    <a:p>
                      <a:pPr fontAlgn="t"/>
                      <a:r>
                        <a:rPr lang="en-US" sz="1200" dirty="0">
                          <a:effectLst/>
                        </a:rPr>
                        <a:t>Peter Miu to contact </a:t>
                      </a:r>
                      <a:r>
                        <a:rPr lang="en-US" sz="1200" dirty="0" err="1">
                          <a:effectLst/>
                        </a:rPr>
                        <a:t>Unidata</a:t>
                      </a:r>
                      <a:r>
                        <a:rPr lang="en-US" sz="1200" dirty="0">
                          <a:effectLst/>
                        </a:rPr>
                        <a:t> to see if branches can indicate data is available, hyperlink to logo and home at top of screen.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4/30/2017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dirty="0">
                          <a:effectLst/>
                        </a:rPr>
                        <a:t>Open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DFCD8"/>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6928971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Update on EUMETSAT 2017 Actions - </a:t>
            </a:r>
            <a:r>
              <a:rPr lang="en-GB" dirty="0" err="1" smtClean="0"/>
              <a:t>cont</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96617430"/>
              </p:ext>
            </p:extLst>
          </p:nvPr>
        </p:nvGraphicFramePr>
        <p:xfrm>
          <a:off x="-2" y="854076"/>
          <a:ext cx="9906003" cy="5766856"/>
        </p:xfrm>
        <a:graphic>
          <a:graphicData uri="http://schemas.openxmlformats.org/drawingml/2006/table">
            <a:tbl>
              <a:tblPr/>
              <a:tblGrid>
                <a:gridCol w="964104">
                  <a:extLst>
                    <a:ext uri="{9D8B030D-6E8A-4147-A177-3AD203B41FA5}">
                      <a16:colId xmlns:a16="http://schemas.microsoft.com/office/drawing/2014/main" xmlns="" val="20000"/>
                    </a:ext>
                  </a:extLst>
                </a:gridCol>
                <a:gridCol w="4344498">
                  <a:extLst>
                    <a:ext uri="{9D8B030D-6E8A-4147-A177-3AD203B41FA5}">
                      <a16:colId xmlns:a16="http://schemas.microsoft.com/office/drawing/2014/main" xmlns="" val="20004"/>
                    </a:ext>
                  </a:extLst>
                </a:gridCol>
                <a:gridCol w="1244600">
                  <a:extLst>
                    <a:ext uri="{9D8B030D-6E8A-4147-A177-3AD203B41FA5}">
                      <a16:colId xmlns:a16="http://schemas.microsoft.com/office/drawing/2014/main" xmlns="" val="20007"/>
                    </a:ext>
                  </a:extLst>
                </a:gridCol>
                <a:gridCol w="914400">
                  <a:extLst>
                    <a:ext uri="{9D8B030D-6E8A-4147-A177-3AD203B41FA5}">
                      <a16:colId xmlns:a16="http://schemas.microsoft.com/office/drawing/2014/main" xmlns="" val="20008"/>
                    </a:ext>
                  </a:extLst>
                </a:gridCol>
                <a:gridCol w="1058900">
                  <a:extLst>
                    <a:ext uri="{9D8B030D-6E8A-4147-A177-3AD203B41FA5}">
                      <a16:colId xmlns:a16="http://schemas.microsoft.com/office/drawing/2014/main" xmlns="" val="20009"/>
                    </a:ext>
                  </a:extLst>
                </a:gridCol>
                <a:gridCol w="1379501">
                  <a:extLst>
                    <a:ext uri="{9D8B030D-6E8A-4147-A177-3AD203B41FA5}">
                      <a16:colId xmlns:a16="http://schemas.microsoft.com/office/drawing/2014/main" xmlns="" val="20010"/>
                    </a:ext>
                  </a:extLst>
                </a:gridCol>
              </a:tblGrid>
              <a:tr h="451109">
                <a:tc>
                  <a:txBody>
                    <a:bodyPr/>
                    <a:lstStyle/>
                    <a:p>
                      <a:r>
                        <a:rPr lang="en-GB" sz="1200" b="1" dirty="0">
                          <a:solidFill>
                            <a:srgbClr val="2E6E9E"/>
                          </a:solidFill>
                          <a:effectLst/>
                        </a:rPr>
                        <a:t>Action Id</a:t>
                      </a:r>
                    </a:p>
                  </a:txBody>
                  <a:tcPr marL="13224" marR="13224" marT="7346" marB="7346" anchor="ctr">
                    <a:lnL w="9525" cap="flat" cmpd="sng" algn="ctr">
                      <a:solidFill>
                        <a:srgbClr val="C5DBEC"/>
                      </a:solidFill>
                      <a:prstDash val="solid"/>
                      <a:round/>
                      <a:headEnd type="none" w="med" len="med"/>
                      <a:tailEnd type="none" w="med" len="med"/>
                    </a:lnL>
                    <a:lnR w="12700"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tc>
                  <a:txBody>
                    <a:bodyPr/>
                    <a:lstStyle/>
                    <a:p>
                      <a:r>
                        <a:rPr lang="en-GB" sz="1200" b="1" dirty="0">
                          <a:solidFill>
                            <a:srgbClr val="2E6E9E"/>
                          </a:solidFill>
                          <a:effectLst/>
                        </a:rPr>
                        <a:t>Summary</a:t>
                      </a:r>
                    </a:p>
                  </a:txBody>
                  <a:tcPr marL="13224" marR="13224" marT="7346" marB="7346" anchor="ctr">
                    <a:lnL w="12700" cap="flat" cmpd="sng" algn="ctr">
                      <a:solidFill>
                        <a:srgbClr val="C5DBEC"/>
                      </a:solidFill>
                      <a:prstDash val="solid"/>
                      <a:round/>
                      <a:headEnd type="none" w="med" len="med"/>
                      <a:tailEnd type="none" w="med" len="med"/>
                    </a:lnL>
                    <a:lnR w="12700"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tc>
                  <a:txBody>
                    <a:bodyPr/>
                    <a:lstStyle/>
                    <a:p>
                      <a:r>
                        <a:rPr lang="en-GB" sz="1200" b="1" dirty="0">
                          <a:solidFill>
                            <a:srgbClr val="2E6E9E"/>
                          </a:solidFill>
                          <a:effectLst/>
                        </a:rPr>
                        <a:t>Expected Completion</a:t>
                      </a:r>
                    </a:p>
                  </a:txBody>
                  <a:tcPr marL="13224" marR="13224" marT="7346" marB="7346" anchor="ctr">
                    <a:lnL w="12700" cap="flat" cmpd="sng" algn="ctr">
                      <a:solidFill>
                        <a:srgbClr val="C5DBEC"/>
                      </a:solidFill>
                      <a:prstDash val="solid"/>
                      <a:round/>
                      <a:headEnd type="none" w="med" len="med"/>
                      <a:tailEnd type="none" w="med" len="med"/>
                    </a:lnL>
                    <a:lnR w="12700"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tc>
                  <a:txBody>
                    <a:bodyPr/>
                    <a:lstStyle/>
                    <a:p>
                      <a:r>
                        <a:rPr lang="en-GB" sz="1200" b="1">
                          <a:solidFill>
                            <a:srgbClr val="2E6E9E"/>
                          </a:solidFill>
                          <a:effectLst/>
                        </a:rPr>
                        <a:t>Actual Completion</a:t>
                      </a:r>
                    </a:p>
                  </a:txBody>
                  <a:tcPr marL="13224" marR="13224" marT="7346" marB="7346" anchor="ctr">
                    <a:lnL w="12700" cap="flat" cmpd="sng" algn="ctr">
                      <a:solidFill>
                        <a:srgbClr val="C5DBEC"/>
                      </a:solidFill>
                      <a:prstDash val="solid"/>
                      <a:round/>
                      <a:headEnd type="none" w="med" len="med"/>
                      <a:tailEnd type="none" w="med" len="med"/>
                    </a:lnL>
                    <a:lnR w="12700"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tc>
                  <a:txBody>
                    <a:bodyPr/>
                    <a:lstStyle/>
                    <a:p>
                      <a:r>
                        <a:rPr lang="en-GB" sz="1200" b="1">
                          <a:solidFill>
                            <a:srgbClr val="2E6E9E"/>
                          </a:solidFill>
                          <a:effectLst/>
                        </a:rPr>
                        <a:t>Deliverable Usage</a:t>
                      </a:r>
                    </a:p>
                  </a:txBody>
                  <a:tcPr marL="13224" marR="13224" marT="7346" marB="7346" anchor="ctr">
                    <a:lnL w="12700" cap="flat" cmpd="sng" algn="ctr">
                      <a:solidFill>
                        <a:srgbClr val="C5DBEC"/>
                      </a:solidFill>
                      <a:prstDash val="solid"/>
                      <a:round/>
                      <a:headEnd type="none" w="med" len="med"/>
                      <a:tailEnd type="none" w="med" len="med"/>
                    </a:lnL>
                    <a:lnR w="12700"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tc>
                  <a:txBody>
                    <a:bodyPr/>
                    <a:lstStyle/>
                    <a:p>
                      <a:r>
                        <a:rPr lang="en-GB" sz="1200" b="1">
                          <a:solidFill>
                            <a:srgbClr val="2E6E9E"/>
                          </a:solidFill>
                          <a:effectLst/>
                        </a:rPr>
                        <a:t>Status</a:t>
                      </a:r>
                    </a:p>
                  </a:txBody>
                  <a:tcPr marL="13224" marR="13224" marT="7346" marB="7346" anchor="ctr">
                    <a:lnL w="12700"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DFEFFC"/>
                    </a:solidFill>
                  </a:tcPr>
                </a:tc>
                <a:extLst>
                  <a:ext uri="{0D108BD9-81ED-4DB2-BD59-A6C34878D82A}">
                    <a16:rowId xmlns:a16="http://schemas.microsoft.com/office/drawing/2014/main" xmlns="" val="10000"/>
                  </a:ext>
                </a:extLst>
              </a:tr>
              <a:tr h="592187">
                <a:tc>
                  <a:txBody>
                    <a:bodyPr/>
                    <a:lstStyle/>
                    <a:p>
                      <a:pPr fontAlgn="t"/>
                      <a:r>
                        <a:rPr lang="en-GB" sz="1200" dirty="0">
                          <a:effectLst/>
                        </a:rPr>
                        <a:t>A.GDWG.2017.5a.8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F1F1F1"/>
                    </a:solidFill>
                  </a:tcPr>
                </a:tc>
                <a:tc>
                  <a:txBody>
                    <a:bodyPr/>
                    <a:lstStyle/>
                    <a:p>
                      <a:pPr fontAlgn="t"/>
                      <a:r>
                        <a:rPr lang="en-US" sz="1200">
                          <a:effectLst/>
                        </a:rPr>
                        <a:t>Peter Miu to document formats of the GEOLEOIR products (example high level definition of the GIRO I/O [EUM/TSS/TEN/14/753739]).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F9F9F9"/>
                    </a:solidFill>
                  </a:tcPr>
                </a:tc>
                <a:tc>
                  <a:txBody>
                    <a:bodyPr/>
                    <a:lstStyle/>
                    <a:p>
                      <a:pPr algn="ctr" fontAlgn="t"/>
                      <a:r>
                        <a:rPr lang="en-GB" sz="1200">
                          <a:effectLst/>
                        </a:rPr>
                        <a:t>9/30/2017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F9F9F9"/>
                    </a:solidFill>
                  </a:tcPr>
                </a:tc>
                <a:tc>
                  <a:txBody>
                    <a:bodyPr/>
                    <a:lstStyle/>
                    <a:p>
                      <a:pPr algn="ctr" fontAlgn="t"/>
                      <a:r>
                        <a:rPr lang="en-GB" sz="1200">
                          <a:effectLst/>
                        </a:rPr>
                        <a:t>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F9F9F9"/>
                    </a:solidFill>
                  </a:tcPr>
                </a:tc>
                <a:tc>
                  <a:txBody>
                    <a:bodyPr/>
                    <a:lstStyle/>
                    <a:p>
                      <a:pPr algn="ctr" fontAlgn="t"/>
                      <a:r>
                        <a:rPr lang="en-GB" sz="1200">
                          <a:effectLst/>
                        </a:rPr>
                        <a:t>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F9F9F9"/>
                    </a:solidFill>
                  </a:tcPr>
                </a:tc>
                <a:tc>
                  <a:txBody>
                    <a:bodyPr/>
                    <a:lstStyle/>
                    <a:p>
                      <a:pPr algn="ctr" fontAlgn="t"/>
                      <a:r>
                        <a:rPr lang="en-GB" sz="1200">
                          <a:effectLst/>
                        </a:rPr>
                        <a:t>Open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FDFCD8"/>
                    </a:solidFill>
                  </a:tcPr>
                </a:tc>
                <a:extLst>
                  <a:ext uri="{0D108BD9-81ED-4DB2-BD59-A6C34878D82A}">
                    <a16:rowId xmlns:a16="http://schemas.microsoft.com/office/drawing/2014/main" xmlns="" val="10001"/>
                  </a:ext>
                </a:extLst>
              </a:tr>
              <a:tr h="592187">
                <a:tc>
                  <a:txBody>
                    <a:bodyPr/>
                    <a:lstStyle/>
                    <a:p>
                      <a:pPr fontAlgn="t"/>
                      <a:r>
                        <a:rPr lang="en-GB" sz="1200">
                          <a:effectLst/>
                        </a:rPr>
                        <a:t>A.GDWG.2017.5a.9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F1F1F1"/>
                    </a:solidFill>
                  </a:tcPr>
                </a:tc>
                <a:tc>
                  <a:txBody>
                    <a:bodyPr/>
                    <a:lstStyle/>
                    <a:p>
                      <a:pPr fontAlgn="t"/>
                      <a:r>
                        <a:rPr lang="en-US" sz="1200" dirty="0">
                          <a:effectLst/>
                        </a:rPr>
                        <a:t>Peter Miu to contact </a:t>
                      </a:r>
                      <a:r>
                        <a:rPr lang="en-US" sz="1200" dirty="0" err="1">
                          <a:effectLst/>
                        </a:rPr>
                        <a:t>Unidata</a:t>
                      </a:r>
                      <a:r>
                        <a:rPr lang="en-US" sz="1200" dirty="0">
                          <a:effectLst/>
                        </a:rPr>
                        <a:t> to see if branches can indicate data is available, hyperlink to logo and home at top of screen.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F9F9F9"/>
                    </a:solidFill>
                  </a:tcPr>
                </a:tc>
                <a:tc>
                  <a:txBody>
                    <a:bodyPr/>
                    <a:lstStyle/>
                    <a:p>
                      <a:pPr algn="ctr" fontAlgn="t"/>
                      <a:r>
                        <a:rPr lang="en-GB" sz="1200">
                          <a:effectLst/>
                        </a:rPr>
                        <a:t>4/30/2017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F9F9F9"/>
                    </a:solidFill>
                  </a:tcPr>
                </a:tc>
                <a:tc>
                  <a:txBody>
                    <a:bodyPr/>
                    <a:lstStyle/>
                    <a:p>
                      <a:pPr algn="ctr" fontAlgn="t"/>
                      <a:r>
                        <a:rPr lang="en-GB" sz="1200">
                          <a:effectLst/>
                        </a:rPr>
                        <a:t>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F9F9F9"/>
                    </a:solidFill>
                  </a:tcPr>
                </a:tc>
                <a:tc>
                  <a:txBody>
                    <a:bodyPr/>
                    <a:lstStyle/>
                    <a:p>
                      <a:pPr algn="ctr" fontAlgn="t"/>
                      <a:r>
                        <a:rPr lang="en-GB" sz="1200">
                          <a:effectLst/>
                        </a:rPr>
                        <a:t>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F9F9F9"/>
                    </a:solidFill>
                  </a:tcPr>
                </a:tc>
                <a:tc>
                  <a:txBody>
                    <a:bodyPr/>
                    <a:lstStyle/>
                    <a:p>
                      <a:pPr algn="ctr" fontAlgn="t"/>
                      <a:r>
                        <a:rPr lang="en-GB" sz="1200">
                          <a:effectLst/>
                        </a:rPr>
                        <a:t>Open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FDFCD8"/>
                    </a:solidFill>
                  </a:tcPr>
                </a:tc>
                <a:extLst>
                  <a:ext uri="{0D108BD9-81ED-4DB2-BD59-A6C34878D82A}">
                    <a16:rowId xmlns:a16="http://schemas.microsoft.com/office/drawing/2014/main" xmlns="" val="10002"/>
                  </a:ext>
                </a:extLst>
              </a:tr>
              <a:tr h="736750">
                <a:tc>
                  <a:txBody>
                    <a:bodyPr/>
                    <a:lstStyle/>
                    <a:p>
                      <a:pPr fontAlgn="t"/>
                      <a:r>
                        <a:rPr lang="en-GB" sz="1200" dirty="0">
                          <a:effectLst/>
                        </a:rPr>
                        <a:t>A.GDWG.2017.5d.3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F1F1F1"/>
                    </a:solidFill>
                  </a:tcPr>
                </a:tc>
                <a:tc>
                  <a:txBody>
                    <a:bodyPr/>
                    <a:lstStyle/>
                    <a:p>
                      <a:pPr fontAlgn="t"/>
                      <a:r>
                        <a:rPr lang="en-US" sz="1200" dirty="0">
                          <a:effectLst/>
                        </a:rPr>
                        <a:t>CMA to investigate the timeliness of the product replication by checking for an update, before calling the replication script (EUMETSAT to support).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F9F9F9"/>
                    </a:solidFill>
                  </a:tcPr>
                </a:tc>
                <a:tc>
                  <a:txBody>
                    <a:bodyPr/>
                    <a:lstStyle/>
                    <a:p>
                      <a:pPr algn="ctr" fontAlgn="t"/>
                      <a:r>
                        <a:rPr lang="en-GB" sz="1200" dirty="0">
                          <a:effectLst/>
                        </a:rPr>
                        <a:t>12/31/2017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F9F9F9"/>
                    </a:solidFill>
                  </a:tcPr>
                </a:tc>
                <a:tc>
                  <a:txBody>
                    <a:bodyPr/>
                    <a:lstStyle/>
                    <a:p>
                      <a:pPr algn="ctr" fontAlgn="t"/>
                      <a:r>
                        <a:rPr lang="en-GB" sz="1200" dirty="0">
                          <a:effectLst/>
                        </a:rPr>
                        <a:t>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F9F9F9"/>
                    </a:solidFill>
                  </a:tcPr>
                </a:tc>
                <a:tc>
                  <a:txBody>
                    <a:bodyPr/>
                    <a:lstStyle/>
                    <a:p>
                      <a:pPr algn="ctr" fontAlgn="t"/>
                      <a:r>
                        <a:rPr lang="en-GB" sz="1200" dirty="0">
                          <a:effectLst/>
                        </a:rPr>
                        <a:t>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F9F9F9"/>
                    </a:solidFill>
                  </a:tcPr>
                </a:tc>
                <a:tc>
                  <a:txBody>
                    <a:bodyPr/>
                    <a:lstStyle/>
                    <a:p>
                      <a:pPr algn="ctr" fontAlgn="t"/>
                      <a:r>
                        <a:rPr lang="en-GB" sz="1200" dirty="0">
                          <a:effectLst/>
                        </a:rPr>
                        <a:t>Open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C5DBEC"/>
                      </a:solidFill>
                      <a:prstDash val="solid"/>
                      <a:round/>
                      <a:headEnd type="none" w="med" len="med"/>
                      <a:tailEnd type="none" w="med" len="med"/>
                    </a:lnB>
                    <a:solidFill>
                      <a:srgbClr val="FDFCD8"/>
                    </a:solidFill>
                  </a:tcPr>
                </a:tc>
                <a:extLst>
                  <a:ext uri="{0D108BD9-81ED-4DB2-BD59-A6C34878D82A}">
                    <a16:rowId xmlns:a16="http://schemas.microsoft.com/office/drawing/2014/main" xmlns="" val="10003"/>
                  </a:ext>
                </a:extLst>
              </a:tr>
              <a:tr h="881313">
                <a:tc>
                  <a:txBody>
                    <a:bodyPr/>
                    <a:lstStyle/>
                    <a:p>
                      <a:pPr fontAlgn="t"/>
                      <a:r>
                        <a:rPr lang="en-GB" sz="1200" dirty="0">
                          <a:effectLst/>
                        </a:rPr>
                        <a:t>A.GDWG.2017.5e.2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1F1F1"/>
                    </a:solidFill>
                  </a:tcPr>
                </a:tc>
                <a:tc>
                  <a:txBody>
                    <a:bodyPr/>
                    <a:lstStyle/>
                    <a:p>
                      <a:pPr fontAlgn="t"/>
                      <a:r>
                        <a:rPr lang="en-US" sz="1200" dirty="0">
                          <a:effectLst/>
                        </a:rPr>
                        <a:t>Simon Elliott to request these new designators e.g. “SRF” to be included in the WMO Common Table C-13. VISIR is optional and does not be included in the code.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5/31/2017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dirty="0">
                          <a:effectLst/>
                        </a:rPr>
                        <a:t>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a:effectLst/>
                        </a:rPr>
                        <a:t>Open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C5DBEC"/>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DFCD8"/>
                    </a:solidFill>
                  </a:tcPr>
                </a:tc>
                <a:extLst>
                  <a:ext uri="{0D108BD9-81ED-4DB2-BD59-A6C34878D82A}">
                    <a16:rowId xmlns:a16="http://schemas.microsoft.com/office/drawing/2014/main" xmlns="" val="10004"/>
                  </a:ext>
                </a:extLst>
              </a:tr>
              <a:tr h="447624">
                <a:tc>
                  <a:txBody>
                    <a:bodyPr/>
                    <a:lstStyle/>
                    <a:p>
                      <a:pPr fontAlgn="t"/>
                      <a:r>
                        <a:rPr lang="en-GB" sz="1200" dirty="0">
                          <a:effectLst/>
                        </a:rPr>
                        <a:t>A.GDWG.2017.6a.1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AFAFA"/>
                    </a:solidFill>
                  </a:tcPr>
                </a:tc>
                <a:tc>
                  <a:txBody>
                    <a:bodyPr/>
                    <a:lstStyle/>
                    <a:p>
                      <a:pPr fontAlgn="t"/>
                      <a:r>
                        <a:rPr lang="en-US" sz="1200" dirty="0">
                          <a:effectLst/>
                        </a:rPr>
                        <a:t>GDWG members to consider to add “Calibration related documents” on their landing pages.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dirty="0">
                          <a:effectLst/>
                        </a:rPr>
                        <a:t>12/31/2017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Ongoing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BF6A"/>
                    </a:solidFill>
                  </a:tcPr>
                </a:tc>
                <a:extLst>
                  <a:ext uri="{0D108BD9-81ED-4DB2-BD59-A6C34878D82A}">
                    <a16:rowId xmlns:a16="http://schemas.microsoft.com/office/drawing/2014/main" xmlns="" val="10005"/>
                  </a:ext>
                </a:extLst>
              </a:tr>
              <a:tr h="592187">
                <a:tc>
                  <a:txBody>
                    <a:bodyPr/>
                    <a:lstStyle/>
                    <a:p>
                      <a:pPr fontAlgn="t"/>
                      <a:r>
                        <a:rPr lang="en-GB" sz="1200" dirty="0">
                          <a:effectLst/>
                        </a:rPr>
                        <a:t>A.GDWG.20171108.3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1F1F1"/>
                    </a:solidFill>
                  </a:tcPr>
                </a:tc>
                <a:tc>
                  <a:txBody>
                    <a:bodyPr/>
                    <a:lstStyle/>
                    <a:p>
                      <a:pPr fontAlgn="t"/>
                      <a:r>
                        <a:rPr lang="en-US" sz="1200">
                          <a:effectLst/>
                        </a:rPr>
                        <a:t>Rob Roebeling (EUMETSAT) to update the URLs of all the instrument event logging pages and each agency to confirm the URLs.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dirty="0">
                          <a:effectLst/>
                        </a:rPr>
                        <a:t>3/1/2018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dirty="0">
                          <a:effectLst/>
                        </a:rPr>
                        <a:t>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dirty="0">
                          <a:effectLst/>
                        </a:rPr>
                        <a:t>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ctr" fontAlgn="t"/>
                      <a:r>
                        <a:rPr lang="en-GB" sz="1200" dirty="0">
                          <a:effectLst/>
                        </a:rPr>
                        <a:t>Ongoing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BF6A"/>
                    </a:solidFill>
                  </a:tcPr>
                </a:tc>
                <a:extLst>
                  <a:ext uri="{0D108BD9-81ED-4DB2-BD59-A6C34878D82A}">
                    <a16:rowId xmlns:a16="http://schemas.microsoft.com/office/drawing/2014/main" xmlns="" val="10006"/>
                  </a:ext>
                </a:extLst>
              </a:tr>
              <a:tr h="1025875">
                <a:tc>
                  <a:txBody>
                    <a:bodyPr/>
                    <a:lstStyle/>
                    <a:p>
                      <a:pPr fontAlgn="t"/>
                      <a:r>
                        <a:rPr lang="en-GB" sz="1200" dirty="0">
                          <a:effectLst/>
                        </a:rPr>
                        <a:t>A.GRWG.2017.4c.1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AFAFA"/>
                    </a:solidFill>
                  </a:tcPr>
                </a:tc>
                <a:tc>
                  <a:txBody>
                    <a:bodyPr/>
                    <a:lstStyle/>
                    <a:p>
                      <a:pPr fontAlgn="t"/>
                      <a:r>
                        <a:rPr lang="en-US" sz="1200">
                          <a:effectLst/>
                        </a:rPr>
                        <a:t>Rose to investigate what tasks and tools are needed to pursue the work presented by Larry in the broader context of the UV Subgroup and in particular to identify resources needed with the aim of bringing this to the attention of the EP.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3/1/2018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dirty="0">
                          <a:effectLst/>
                        </a:rPr>
                        <a:t>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a:effectLst/>
                        </a:rPr>
                        <a:t>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en-GB" sz="1200" dirty="0">
                          <a:effectLst/>
                        </a:rPr>
                        <a:t>Open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DFCD8"/>
                    </a:solidFill>
                  </a:tcPr>
                </a:tc>
                <a:extLst>
                  <a:ext uri="{0D108BD9-81ED-4DB2-BD59-A6C34878D82A}">
                    <a16:rowId xmlns:a16="http://schemas.microsoft.com/office/drawing/2014/main" xmlns="" val="10007"/>
                  </a:ext>
                </a:extLst>
              </a:tr>
              <a:tr h="447624">
                <a:tc>
                  <a:txBody>
                    <a:bodyPr/>
                    <a:lstStyle/>
                    <a:p>
                      <a:pPr fontAlgn="t"/>
                      <a:r>
                        <a:rPr lang="en-GB" sz="1200" dirty="0">
                          <a:effectLst/>
                        </a:rPr>
                        <a:t>A.GWG.2017.2i.2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AFAFA"/>
                    </a:solidFill>
                  </a:tcPr>
                </a:tc>
                <a:tc>
                  <a:txBody>
                    <a:bodyPr/>
                    <a:lstStyle/>
                    <a:p>
                      <a:pPr fontAlgn="t"/>
                      <a:r>
                        <a:rPr lang="en-US" sz="1200" dirty="0">
                          <a:effectLst/>
                        </a:rPr>
                        <a:t>EUMETSAT (P. Miu) to investigate hosting ISRO GSICS products on the EUMETSAT GSICS collaboration server.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FFFFF"/>
                    </a:solidFill>
                  </a:tcPr>
                </a:tc>
                <a:tc>
                  <a:txBody>
                    <a:bodyPr/>
                    <a:lstStyle/>
                    <a:p>
                      <a:pPr algn="ctr" fontAlgn="t"/>
                      <a:r>
                        <a:rPr lang="en-GB" sz="1200">
                          <a:effectLst/>
                        </a:rPr>
                        <a:t>3/21/2018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FFFFF"/>
                    </a:solidFill>
                  </a:tcPr>
                </a:tc>
                <a:tc>
                  <a:txBody>
                    <a:bodyPr/>
                    <a:lstStyle/>
                    <a:p>
                      <a:pPr algn="ctr" fontAlgn="t"/>
                      <a:r>
                        <a:rPr lang="en-GB" sz="1200">
                          <a:effectLst/>
                        </a:rPr>
                        <a:t>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FFFFF"/>
                    </a:solidFill>
                  </a:tcPr>
                </a:tc>
                <a:tc>
                  <a:txBody>
                    <a:bodyPr/>
                    <a:lstStyle/>
                    <a:p>
                      <a:pPr algn="ctr" fontAlgn="t"/>
                      <a:r>
                        <a:rPr lang="en-GB" sz="1200">
                          <a:effectLst/>
                        </a:rPr>
                        <a:t>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FFFFF"/>
                    </a:solidFill>
                  </a:tcPr>
                </a:tc>
                <a:tc>
                  <a:txBody>
                    <a:bodyPr/>
                    <a:lstStyle/>
                    <a:p>
                      <a:pPr algn="ctr" fontAlgn="t"/>
                      <a:r>
                        <a:rPr lang="en-GB" sz="1200" dirty="0">
                          <a:effectLst/>
                        </a:rPr>
                        <a:t>Open  </a:t>
                      </a:r>
                    </a:p>
                  </a:txBody>
                  <a:tcPr marL="7346" marR="7346" marT="5877" marB="5877">
                    <a:lnL w="9525" cap="flat" cmpd="sng" algn="ctr">
                      <a:solidFill>
                        <a:srgbClr val="C5DBEC"/>
                      </a:solidFill>
                      <a:prstDash val="solid"/>
                      <a:round/>
                      <a:headEnd type="none" w="med" len="med"/>
                      <a:tailEnd type="none" w="med" len="med"/>
                    </a:lnL>
                    <a:lnR w="9525" cap="flat" cmpd="sng" algn="ctr">
                      <a:solidFill>
                        <a:srgbClr val="C5DBEC"/>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111111"/>
                      </a:solidFill>
                      <a:prstDash val="solid"/>
                      <a:round/>
                      <a:headEnd type="none" w="med" len="med"/>
                      <a:tailEnd type="none" w="med" len="med"/>
                    </a:lnB>
                    <a:solidFill>
                      <a:srgbClr val="FDFCD8"/>
                    </a:solid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83870111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249" y="146058"/>
            <a:ext cx="5673013" cy="589546"/>
          </a:xfrm>
        </p:spPr>
        <p:txBody>
          <a:bodyPr/>
          <a:lstStyle/>
          <a:p>
            <a:pPr lvl="0"/>
            <a:r>
              <a:rPr lang="en-GB" sz="2400" dirty="0"/>
              <a:t>Support to GDWG Activities</a:t>
            </a:r>
          </a:p>
        </p:txBody>
      </p:sp>
      <p:sp>
        <p:nvSpPr>
          <p:cNvPr id="3" name="Content Placeholder 2"/>
          <p:cNvSpPr>
            <a:spLocks noGrp="1"/>
          </p:cNvSpPr>
          <p:nvPr>
            <p:ph idx="1"/>
          </p:nvPr>
        </p:nvSpPr>
        <p:spPr>
          <a:xfrm>
            <a:off x="670249" y="1133713"/>
            <a:ext cx="8602824" cy="4950506"/>
          </a:xfrm>
        </p:spPr>
        <p:txBody>
          <a:bodyPr>
            <a:normAutofit fontScale="77500" lnSpcReduction="20000"/>
          </a:bodyPr>
          <a:lstStyle/>
          <a:p>
            <a:pPr lvl="0"/>
            <a:r>
              <a:rPr lang="en-US" sz="2800" i="1" dirty="0"/>
              <a:t>EUMETSAT </a:t>
            </a:r>
            <a:r>
              <a:rPr lang="en-US" sz="2800" i="1" dirty="0" smtClean="0"/>
              <a:t>provide Vice-Chair support to the new Chair (JMA).</a:t>
            </a:r>
          </a:p>
          <a:p>
            <a:pPr lvl="0"/>
            <a:endParaRPr lang="en-GB" sz="2800" i="1" dirty="0"/>
          </a:p>
          <a:p>
            <a:pPr lvl="0"/>
            <a:r>
              <a:rPr lang="en-US" sz="2800" i="1" dirty="0" smtClean="0"/>
              <a:t>EUMETSAT developed </a:t>
            </a:r>
            <a:r>
              <a:rPr lang="en-US" sz="2800" i="1" dirty="0" err="1" smtClean="0"/>
              <a:t>synchronisation</a:t>
            </a:r>
            <a:r>
              <a:rPr lang="en-US" sz="2800" i="1" dirty="0" smtClean="0"/>
              <a:t> scripts to replicate operational GSICS products between the GSICS collaboration servers.  </a:t>
            </a:r>
          </a:p>
          <a:p>
            <a:pPr lvl="1"/>
            <a:r>
              <a:rPr lang="en-US" sz="2400" i="1" dirty="0" smtClean="0"/>
              <a:t>This was provided to CMA and ISRO for testing </a:t>
            </a:r>
          </a:p>
          <a:p>
            <a:pPr lvl="1"/>
            <a:r>
              <a:rPr lang="en-US" sz="2400" i="1" dirty="0" smtClean="0"/>
              <a:t>Task is in progress for 2019</a:t>
            </a:r>
          </a:p>
          <a:p>
            <a:pPr lvl="0"/>
            <a:endParaRPr lang="en-GB" sz="2800" i="1" dirty="0"/>
          </a:p>
          <a:p>
            <a:pPr lvl="0"/>
            <a:r>
              <a:rPr lang="en-US" sz="2800" i="1" dirty="0" smtClean="0"/>
              <a:t>EUMETSAT has supported ISRO in the configuration of their GSICS collaboration server.</a:t>
            </a:r>
          </a:p>
          <a:p>
            <a:pPr lvl="0"/>
            <a:endParaRPr lang="en-US" sz="2800" i="1" dirty="0"/>
          </a:p>
          <a:p>
            <a:pPr lvl="0"/>
            <a:r>
              <a:rPr lang="en-US" sz="2800" i="1" dirty="0" smtClean="0"/>
              <a:t>Presentations in 2019 GDWG meeting: </a:t>
            </a:r>
          </a:p>
          <a:p>
            <a:pPr lvl="1"/>
            <a:r>
              <a:rPr lang="en-GB" sz="2400" dirty="0"/>
              <a:t>Event </a:t>
            </a:r>
            <a:r>
              <a:rPr lang="en-GB" sz="2400" dirty="0" smtClean="0"/>
              <a:t>Logging </a:t>
            </a:r>
            <a:r>
              <a:rPr lang="en-US" sz="2400" i="1" dirty="0">
                <a:solidFill>
                  <a:schemeClr val="tx1"/>
                </a:solidFill>
                <a:sym typeface="Wingdings" pitchFamily="2" charset="2"/>
              </a:rPr>
              <a:t>(</a:t>
            </a:r>
            <a:r>
              <a:rPr lang="en-US" sz="2400" i="1" dirty="0">
                <a:solidFill>
                  <a:srgbClr val="FF0000"/>
                </a:solidFill>
                <a:sym typeface="Wingdings" pitchFamily="2" charset="2"/>
              </a:rPr>
              <a:t>#</a:t>
            </a:r>
            <a:r>
              <a:rPr lang="en-US" sz="2400" i="1" dirty="0" smtClean="0">
                <a:solidFill>
                  <a:srgbClr val="FF0000"/>
                </a:solidFill>
                <a:sym typeface="Wingdings" pitchFamily="2" charset="2"/>
              </a:rPr>
              <a:t>6k</a:t>
            </a:r>
            <a:r>
              <a:rPr lang="en-US" sz="2400" i="1" dirty="0" smtClean="0">
                <a:solidFill>
                  <a:schemeClr val="tx1"/>
                </a:solidFill>
                <a:sym typeface="Wingdings" pitchFamily="2" charset="2"/>
              </a:rPr>
              <a:t>)</a:t>
            </a:r>
            <a:endParaRPr lang="en-GB" sz="2400" dirty="0"/>
          </a:p>
          <a:p>
            <a:pPr lvl="1"/>
            <a:r>
              <a:rPr lang="en-GB" sz="2400" dirty="0" smtClean="0"/>
              <a:t>How </a:t>
            </a:r>
            <a:r>
              <a:rPr lang="en-GB" sz="2400" dirty="0"/>
              <a:t>EUMETSAT’s pathfinder activities would benefit </a:t>
            </a:r>
            <a:r>
              <a:rPr lang="en-GB" sz="2400" dirty="0" smtClean="0"/>
              <a:t>GSICS </a:t>
            </a:r>
            <a:r>
              <a:rPr lang="en-US" sz="2400" i="1" dirty="0" smtClean="0">
                <a:solidFill>
                  <a:schemeClr val="tx1"/>
                </a:solidFill>
                <a:sym typeface="Wingdings" pitchFamily="2" charset="2"/>
              </a:rPr>
              <a:t>(</a:t>
            </a:r>
            <a:r>
              <a:rPr lang="en-US" sz="2400" i="1" dirty="0" smtClean="0">
                <a:solidFill>
                  <a:srgbClr val="FF0000"/>
                </a:solidFill>
                <a:sym typeface="Wingdings" pitchFamily="2" charset="2"/>
              </a:rPr>
              <a:t>#6e</a:t>
            </a:r>
            <a:r>
              <a:rPr lang="en-US" sz="2400" i="1" dirty="0" smtClean="0">
                <a:solidFill>
                  <a:schemeClr val="tx1"/>
                </a:solidFill>
                <a:sym typeface="Wingdings" pitchFamily="2" charset="2"/>
              </a:rPr>
              <a:t>)</a:t>
            </a:r>
            <a:endParaRPr lang="en-US" sz="2400" i="1" dirty="0">
              <a:solidFill>
                <a:schemeClr val="tx1"/>
              </a:solidFill>
              <a:sym typeface="Wingdings" pitchFamily="2" charset="2"/>
            </a:endParaRPr>
          </a:p>
          <a:p>
            <a:pPr lvl="1"/>
            <a:r>
              <a:rPr lang="en-GB" sz="2400" dirty="0" smtClean="0"/>
              <a:t>GSICS </a:t>
            </a:r>
            <a:r>
              <a:rPr lang="en-GB" sz="2400" dirty="0"/>
              <a:t>Collaboration Servers - History, </a:t>
            </a:r>
            <a:r>
              <a:rPr lang="en-GB" sz="2400" dirty="0" smtClean="0"/>
              <a:t>Updates </a:t>
            </a:r>
            <a:r>
              <a:rPr lang="en-US" sz="2400" i="1" dirty="0" smtClean="0">
                <a:solidFill>
                  <a:schemeClr val="tx1"/>
                </a:solidFill>
                <a:sym typeface="Wingdings" pitchFamily="2" charset="2"/>
              </a:rPr>
              <a:t>(</a:t>
            </a:r>
            <a:r>
              <a:rPr lang="en-US" sz="2400" i="1" dirty="0" smtClean="0">
                <a:solidFill>
                  <a:srgbClr val="FF0000"/>
                </a:solidFill>
                <a:sym typeface="Wingdings" pitchFamily="2" charset="2"/>
              </a:rPr>
              <a:t>#9a</a:t>
            </a:r>
            <a:r>
              <a:rPr lang="en-US" sz="2400" i="1" dirty="0" smtClean="0">
                <a:solidFill>
                  <a:schemeClr val="tx1"/>
                </a:solidFill>
                <a:sym typeface="Wingdings" pitchFamily="2" charset="2"/>
              </a:rPr>
              <a:t>)</a:t>
            </a:r>
          </a:p>
          <a:p>
            <a:pPr lvl="1"/>
            <a:r>
              <a:rPr lang="en-US" sz="2400" i="1" dirty="0"/>
              <a:t>Automated validation tool for candidate GSICS </a:t>
            </a:r>
            <a:r>
              <a:rPr lang="en-US" sz="2400" i="1" dirty="0" smtClean="0"/>
              <a:t>products </a:t>
            </a:r>
            <a:r>
              <a:rPr lang="en-US" sz="2400" i="1" dirty="0">
                <a:solidFill>
                  <a:schemeClr val="tx1"/>
                </a:solidFill>
                <a:sym typeface="Wingdings" pitchFamily="2" charset="2"/>
              </a:rPr>
              <a:t>(</a:t>
            </a:r>
            <a:r>
              <a:rPr lang="en-US" sz="2400" i="1" dirty="0">
                <a:solidFill>
                  <a:srgbClr val="FF0000"/>
                </a:solidFill>
                <a:sym typeface="Wingdings" pitchFamily="2" charset="2"/>
              </a:rPr>
              <a:t>#</a:t>
            </a:r>
            <a:r>
              <a:rPr lang="en-US" sz="2400" i="1" dirty="0" smtClean="0">
                <a:solidFill>
                  <a:srgbClr val="FF0000"/>
                </a:solidFill>
                <a:sym typeface="Wingdings" pitchFamily="2" charset="2"/>
              </a:rPr>
              <a:t>9m</a:t>
            </a:r>
            <a:r>
              <a:rPr lang="en-US" sz="2400" i="1" dirty="0" smtClean="0">
                <a:solidFill>
                  <a:schemeClr val="tx1"/>
                </a:solidFill>
                <a:sym typeface="Wingdings" pitchFamily="2" charset="2"/>
              </a:rPr>
              <a:t>)</a:t>
            </a:r>
            <a:endParaRPr lang="en-US" sz="2400" i="1" dirty="0"/>
          </a:p>
          <a:p>
            <a:pPr lvl="1"/>
            <a:endParaRPr lang="en-US" sz="2400" i="1" dirty="0" smtClean="0"/>
          </a:p>
          <a:p>
            <a:pPr lvl="0"/>
            <a:endParaRPr lang="en-US" sz="2400" i="1" dirty="0"/>
          </a:p>
          <a:p>
            <a:pPr lvl="0"/>
            <a:endParaRPr lang="en-US" sz="2400" i="1" dirty="0"/>
          </a:p>
          <a:p>
            <a:pPr lvl="0"/>
            <a:endParaRPr lang="en-US" sz="2000" i="1" dirty="0"/>
          </a:p>
          <a:p>
            <a:pPr lvl="0"/>
            <a:endParaRPr lang="en-GB" sz="1600" dirty="0"/>
          </a:p>
          <a:p>
            <a:pPr marL="0" indent="0">
              <a:buNone/>
            </a:pPr>
            <a:endParaRPr lang="en-GB" sz="2000" dirty="0"/>
          </a:p>
          <a:p>
            <a:pPr lvl="0"/>
            <a:endParaRPr lang="en-GB" sz="1200" dirty="0"/>
          </a:p>
          <a:p>
            <a:pPr marL="0" indent="0">
              <a:buNone/>
            </a:pPr>
            <a:endParaRPr lang="en-GB" sz="2800" dirty="0"/>
          </a:p>
        </p:txBody>
      </p:sp>
      <p:sp>
        <p:nvSpPr>
          <p:cNvPr id="4" name="Slide Number Placeholder 3"/>
          <p:cNvSpPr>
            <a:spLocks noGrp="1"/>
          </p:cNvSpPr>
          <p:nvPr>
            <p:ph type="sldNum" sz="quarter" idx="4294967295"/>
          </p:nvPr>
        </p:nvSpPr>
        <p:spPr>
          <a:xfrm>
            <a:off x="7010400" y="6400800"/>
            <a:ext cx="2133600" cy="323850"/>
          </a:xfrm>
          <a:prstGeom prst="rect">
            <a:avLst/>
          </a:prstGeom>
        </p:spPr>
        <p:txBody>
          <a:bodyPr/>
          <a:lstStyle/>
          <a:p>
            <a:pPr>
              <a:defRPr/>
            </a:pPr>
            <a:fld id="{DA28AC38-E0E8-49D7-B2FE-71FD7C42C09E}" type="slidenum">
              <a:rPr lang="en-US" smtClean="0"/>
              <a:pPr>
                <a:defRPr/>
              </a:pPr>
              <a:t>9</a:t>
            </a:fld>
            <a:endParaRPr lang="en-US"/>
          </a:p>
        </p:txBody>
      </p:sp>
    </p:spTree>
    <p:extLst>
      <p:ext uri="{BB962C8B-B14F-4D97-AF65-F5344CB8AC3E}">
        <p14:creationId xmlns:p14="http://schemas.microsoft.com/office/powerpoint/2010/main" val="226201583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Viewgraph Landscape Template">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iewgraph Landscape Template [Read-Only]" id="{3D504BAE-B617-46E5-BC29-A2E5D16C4E40}" vid="{81130204-6B6C-4189-BC8B-F18C686F8D9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(viewgraph VWG) Landscape Template</Template>
  <TotalTime>370</TotalTime>
  <Words>1697</Words>
  <Application>Microsoft Office PowerPoint</Application>
  <PresentationFormat>A4 Paper (210x297 mm)</PresentationFormat>
  <Paragraphs>503</Paragraphs>
  <Slides>15</Slides>
  <Notes>4</Notes>
  <HiddenSlides>1</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6" baseType="lpstr">
      <vt:lpstr>Microsoft YaHei</vt:lpstr>
      <vt:lpstr>Arial</vt:lpstr>
      <vt:lpstr>Calibri</vt:lpstr>
      <vt:lpstr>Century Gothic</vt:lpstr>
      <vt:lpstr>Helvetica</vt:lpstr>
      <vt:lpstr>Segoe UI</vt:lpstr>
      <vt:lpstr>Tahoma</vt:lpstr>
      <vt:lpstr>Times New Roman</vt:lpstr>
      <vt:lpstr>Wingdings</vt:lpstr>
      <vt:lpstr>Viewgraph Landscape Template</vt:lpstr>
      <vt:lpstr>Clip</vt:lpstr>
      <vt:lpstr>PowerPoint Presentation</vt:lpstr>
      <vt:lpstr>Presentation Overview</vt:lpstr>
      <vt:lpstr>PowerPoint Presentation</vt:lpstr>
      <vt:lpstr>EUMETSAT Mission Planning</vt:lpstr>
      <vt:lpstr>Update on EUMETSAT 2018 Actions</vt:lpstr>
      <vt:lpstr>Update on EUMETSAT 2018 Actions - cont</vt:lpstr>
      <vt:lpstr>Update on EUMETSAT 2017 Actions</vt:lpstr>
      <vt:lpstr>Update on EUMETSAT 2017 Actions - cont</vt:lpstr>
      <vt:lpstr>Support to GDWG Activities</vt:lpstr>
      <vt:lpstr>Support to GRWG Activities – VIS/NIR</vt:lpstr>
      <vt:lpstr>Support to GRWG Activities – IR</vt:lpstr>
      <vt:lpstr>Support to GRWG Activities – MW &amp; UV</vt:lpstr>
      <vt:lpstr>Agency’s GSICS activities to be discussed in this joint meeting</vt:lpstr>
      <vt:lpstr>PowerPoint Presentation</vt:lpstr>
      <vt:lpstr>Thank you for your attention</vt:lpstr>
    </vt:vector>
  </TitlesOfParts>
  <Company>EUMETSAT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Miu</dc:creator>
  <cp:lastModifiedBy>Tim Hewison</cp:lastModifiedBy>
  <cp:revision>29</cp:revision>
  <cp:lastPrinted>2006-03-06T14:11:17Z</cp:lastPrinted>
  <dcterms:created xsi:type="dcterms:W3CDTF">2019-02-06T15:14:00Z</dcterms:created>
  <dcterms:modified xsi:type="dcterms:W3CDTF">2019-02-26T16:02:49Z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M_DOCNUM">
    <vt:lpwstr>1055487</vt:lpwstr>
  </property>
  <property fmtid="{D5CDD505-2E9C-101B-9397-08002B2CF9AE}" pid="3" name="DM_DOCNAME">
    <vt:lpwstr>EUMETSAT_GSICS</vt:lpwstr>
  </property>
  <property fmtid="{D5CDD505-2E9C-101B-9397-08002B2CF9AE}" pid="4" name="DM_AUTHOR">
    <vt:lpwstr>Peter Miu</vt:lpwstr>
  </property>
  <property fmtid="{D5CDD505-2E9C-101B-9397-08002B2CF9AE}" pid="5" name="DM_E_DOC_NO">
    <vt:lpwstr>EUM/OPS/PR/19/1055487</vt:lpwstr>
  </property>
  <property fmtid="{D5CDD505-2E9C-101B-9397-08002B2CF9AE}" pid="6" name="DM_E_VER_NO">
    <vt:lpwstr>1 Draft</vt:lpwstr>
  </property>
  <property fmtid="{D5CDD505-2E9C-101B-9397-08002B2CF9AE}" pid="7" name="DM_E_ISS_DATE">
    <vt:lpwstr>6 February 2019</vt:lpwstr>
  </property>
  <property fmtid="{D5CDD505-2E9C-101B-9397-08002B2CF9AE}" pid="8" name="DM_E_FROM_PERS2">
    <vt:lpwstr/>
  </property>
  <property fmtid="{D5CDD505-2E9C-101B-9397-08002B2CF9AE}" pid="9" name="DM_E_CONFID">
    <vt:lpwstr/>
  </property>
  <property fmtid="{D5CDD505-2E9C-101B-9397-08002B2CF9AE}" pid="10" name="DM_E_WBS_CODE">
    <vt:lpwstr/>
  </property>
  <property fmtid="{D5CDD505-2E9C-101B-9397-08002B2CF9AE}" pid="11" name="DM_E_DISTRIB">
    <vt:lpwstr/>
  </property>
</Properties>
</file>