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09" r:id="rId2"/>
    <p:sldId id="723" r:id="rId3"/>
    <p:sldId id="803" r:id="rId4"/>
    <p:sldId id="804" r:id="rId5"/>
    <p:sldId id="805" r:id="rId6"/>
    <p:sldId id="806" r:id="rId7"/>
    <p:sldId id="807" r:id="rId8"/>
    <p:sldId id="810" r:id="rId9"/>
    <p:sldId id="802" r:id="rId10"/>
    <p:sldId id="808" r:id="rId11"/>
    <p:sldId id="811" r:id="rId12"/>
    <p:sldId id="812" r:id="rId13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2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7971"/>
    <a:srgbClr val="FF9933"/>
    <a:srgbClr val="0000FF"/>
    <a:srgbClr val="4F81BD"/>
    <a:srgbClr val="D9D9D9"/>
    <a:srgbClr val="0070C0"/>
    <a:srgbClr val="3333FF"/>
    <a:srgbClr val="FDEADA"/>
    <a:srgbClr val="339933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04" autoAdjust="0"/>
    <p:restoredTop sz="97433" autoAdjust="0"/>
  </p:normalViewPr>
  <p:slideViewPr>
    <p:cSldViewPr snapToGrid="0">
      <p:cViewPr varScale="1">
        <p:scale>
          <a:sx n="122" d="100"/>
          <a:sy n="122" d="100"/>
        </p:scale>
        <p:origin x="1560" y="108"/>
      </p:cViewPr>
      <p:guideLst>
        <p:guide orient="horz" pos="2160"/>
        <p:guide pos="2880"/>
        <p:guide orient="horz" pos="22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-2874" y="-108"/>
      </p:cViewPr>
      <p:guideLst>
        <p:guide orient="horz" pos="3126"/>
        <p:guide pos="2142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5D828D66-AEB5-4DE2-AE3C-788B6F5E3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27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D2E840EC-3661-47EA-B292-7ED791E1B5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914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70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84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4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1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89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7012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67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954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E840EC-3661-47EA-B292-7ED791E1B58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15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0C06C-A120-4CEF-A9AD-F4118C12B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157037-F5AB-4234-8B75-84F7F4C5E2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6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6CA05-B660-4EEB-890E-A679DF02DE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7470" y="274646"/>
            <a:ext cx="5449330" cy="75097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136" y="1180072"/>
            <a:ext cx="8563233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AC38-E0E8-49D7-B2FE-71FD7C42C0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8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94469-C24B-4485-9554-864CA5BFE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66AD1-022E-4E0E-AE7E-C7A6C4DD8D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EA962-5ACB-4E0A-B99B-F2A901C157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831DE-8CB6-4B98-B2F1-D4EBA8FF18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3BB8C-0C0C-4EAB-9830-DC513CDAB6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8B3AD7-A00B-4A91-9B8B-0BA01B14E5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D3E82-9912-4669-9E99-524028854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29400" y="6400800"/>
            <a:ext cx="2133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/>
            </a:lvl1pPr>
          </a:lstStyle>
          <a:p>
            <a:pPr>
              <a:defRPr/>
            </a:pPr>
            <a:fld id="{47E33C82-C2A6-478E-8FB2-E20C8DB414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57200" y="16002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defRPr/>
            </a:pPr>
            <a:endParaRPr lang="en-GB" sz="32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it-IT" altLang="ja-JP" sz="1000" b="1" baseline="0" dirty="0"/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6553200" y="647700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en-GB" sz="1400"/>
          </a:p>
        </p:txBody>
      </p:sp>
      <p:pic>
        <p:nvPicPr>
          <p:cNvPr id="3" name="Picture 2" descr="C:\Users\miu\Dropbox\gsics_WG_logo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66183" y="330201"/>
            <a:ext cx="2815396" cy="719666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Font typeface="Wingdings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.rssi.ru/calva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lanet.rssi.ru/calv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star.nesdis.noaa.gov/smcd/GCC/newsletters.php" TargetMode="Externa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i.org/10.3389/fenvs.2018.00142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3" name="Rectangle 44">
            <a:extLst>
              <a:ext uri="{FF2B5EF4-FFF2-40B4-BE49-F238E27FC236}">
                <a16:creationId xmlns:a16="http://schemas.microsoft.com/office/drawing/2014/main" id="{52538177-20E4-480C-B411-2B502D2BE6FA}"/>
              </a:ext>
            </a:extLst>
          </p:cNvPr>
          <p:cNvSpPr txBox="1">
            <a:spLocks noChangeArrowheads="1"/>
          </p:cNvSpPr>
          <p:nvPr/>
        </p:nvSpPr>
        <p:spPr>
          <a:xfrm>
            <a:off x="1156504" y="1392972"/>
            <a:ext cx="7195451" cy="20360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4000" b="1" kern="0">
                <a:latin typeface="Arial" pitchFamily="34" charset="0"/>
                <a:cs typeface="Arial" pitchFamily="34" charset="0"/>
              </a:rPr>
              <a:t>ROSHYDROMET </a:t>
            </a:r>
            <a:br>
              <a:rPr lang="en-US" sz="4000" b="1" kern="0">
                <a:latin typeface="Arial" pitchFamily="34" charset="0"/>
                <a:cs typeface="Arial" pitchFamily="34" charset="0"/>
              </a:rPr>
            </a:br>
            <a:r>
              <a:rPr lang="en-US" sz="4000" b="1" kern="0">
                <a:latin typeface="Arial" pitchFamily="34" charset="0"/>
                <a:cs typeface="Arial" pitchFamily="34" charset="0"/>
              </a:rPr>
              <a:t>Agency Report</a:t>
            </a:r>
            <a:br>
              <a:rPr lang="en-US" sz="4000" b="1" kern="0">
                <a:latin typeface="Arial" pitchFamily="34" charset="0"/>
                <a:cs typeface="Arial" pitchFamily="34" charset="0"/>
              </a:rPr>
            </a:br>
            <a:endParaRPr lang="en-GB" sz="2800" b="1" kern="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4AF1E69-3B18-44B5-AA20-16BA3386E490}"/>
              </a:ext>
            </a:extLst>
          </p:cNvPr>
          <p:cNvSpPr txBox="1">
            <a:spLocks/>
          </p:cNvSpPr>
          <p:nvPr/>
        </p:nvSpPr>
        <p:spPr bwMode="auto">
          <a:xfrm>
            <a:off x="1156504" y="3860139"/>
            <a:ext cx="707012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358775"/>
            <a:r>
              <a:rPr lang="en-US" altLang="en-US" sz="2900" b="1" i="1" dirty="0">
                <a:solidFill>
                  <a:schemeClr val="tx1"/>
                </a:solidFill>
                <a:latin typeface="Arial" pitchFamily="34" charset="0"/>
              </a:rPr>
              <a:t>Web – presentation by  </a:t>
            </a:r>
            <a:r>
              <a:rPr lang="fr-CH" altLang="en-US" sz="2900" b="1" i="1" dirty="0">
                <a:solidFill>
                  <a:schemeClr val="tx1"/>
                </a:solidFill>
                <a:latin typeface="Arial" pitchFamily="34" charset="0"/>
              </a:rPr>
              <a:t>Alexey Rublev</a:t>
            </a:r>
          </a:p>
          <a:p>
            <a:r>
              <a:rPr lang="fr-CH" altLang="en-US" sz="2800" b="1" i="1" dirty="0">
                <a:solidFill>
                  <a:schemeClr val="tx1"/>
                </a:solidFill>
                <a:latin typeface="Arial" pitchFamily="34" charset="0"/>
              </a:rPr>
              <a:t>State Research Center “PLANETA”</a:t>
            </a:r>
            <a:r>
              <a:rPr lang="ru-RU" altLang="en-US" sz="2800" b="1" i="1" dirty="0">
                <a:solidFill>
                  <a:schemeClr val="tx1"/>
                </a:solidFill>
                <a:latin typeface="Arial" pitchFamily="34" charset="0"/>
              </a:rPr>
              <a:t>, </a:t>
            </a:r>
            <a:r>
              <a:rPr lang="en-US" altLang="en-US" sz="2800" b="1" i="1" dirty="0">
                <a:solidFill>
                  <a:schemeClr val="tx1"/>
                </a:solidFill>
                <a:latin typeface="Arial" pitchFamily="34" charset="0"/>
              </a:rPr>
              <a:t>ROSHYDROMET</a:t>
            </a:r>
          </a:p>
          <a:p>
            <a:r>
              <a:rPr lang="ru-RU" altLang="en-US" sz="2800" b="1" i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en-US" altLang="en-US" sz="2800" b="1" i="1" dirty="0">
                <a:solidFill>
                  <a:schemeClr val="tx1"/>
                </a:solidFill>
                <a:latin typeface="Arial" pitchFamily="34" charset="0"/>
              </a:rPr>
              <a:t>Russia</a:t>
            </a:r>
            <a:endParaRPr lang="fr-CH" altLang="en-US" sz="2800" b="1" i="1" dirty="0">
              <a:solidFill>
                <a:schemeClr val="tx1"/>
              </a:solidFill>
              <a:latin typeface="Arial" pitchFamily="34" charset="0"/>
            </a:endParaRPr>
          </a:p>
          <a:p>
            <a:endParaRPr lang="fr-CH" altLang="en-US" sz="2800" i="1" dirty="0">
              <a:latin typeface="Arial" pitchFamily="34" charset="0"/>
            </a:endParaRPr>
          </a:p>
        </p:txBody>
      </p:sp>
      <p:sp>
        <p:nvSpPr>
          <p:cNvPr id="5" name="Footer Placeholder 1">
            <a:extLst>
              <a:ext uri="{FF2B5EF4-FFF2-40B4-BE49-F238E27FC236}">
                <a16:creationId xmlns:a16="http://schemas.microsoft.com/office/drawing/2014/main" id="{B3889B54-C1D2-4AAA-9EC4-73FAD0C5E344}"/>
              </a:ext>
            </a:extLst>
          </p:cNvPr>
          <p:cNvSpPr txBox="1">
            <a:spLocks/>
          </p:cNvSpPr>
          <p:nvPr/>
        </p:nvSpPr>
        <p:spPr>
          <a:xfrm>
            <a:off x="1698142" y="5079339"/>
            <a:ext cx="5400600" cy="576064"/>
          </a:xfrm>
          <a:prstGeom prst="rect">
            <a:avLst/>
          </a:prstGeom>
        </p:spPr>
        <p:txBody>
          <a:bodyPr/>
          <a:lstStyle/>
          <a:p>
            <a:pPr lvl="0" algn="ctr">
              <a:defRPr/>
            </a:pPr>
            <a:r>
              <a:rPr lang="en-US" dirty="0">
                <a:latin typeface="Arial" pitchFamily="34" charset="0"/>
                <a:cs typeface="Arial" pitchFamily="34" charset="0"/>
              </a:rPr>
              <a:t>GSICS Annual Meeting 2019, Frascati, Italy </a:t>
            </a:r>
          </a:p>
          <a:p>
            <a:pPr lvl="0" algn="ctr">
              <a:defRPr/>
            </a:pPr>
            <a:r>
              <a:rPr lang="en-US">
                <a:latin typeface="Arial" pitchFamily="34" charset="0"/>
                <a:cs typeface="Arial" pitchFamily="34" charset="0"/>
              </a:rPr>
              <a:t>04 </a:t>
            </a:r>
            <a:r>
              <a:rPr lang="en-US" dirty="0">
                <a:latin typeface="Arial" pitchFamily="34" charset="0"/>
                <a:cs typeface="Arial" pitchFamily="34" charset="0"/>
              </a:rPr>
              <a:t>March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869533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035D13B-E871-46DD-A756-4535409E7777}"/>
              </a:ext>
            </a:extLst>
          </p:cNvPr>
          <p:cNvSpPr/>
          <p:nvPr/>
        </p:nvSpPr>
        <p:spPr>
          <a:xfrm>
            <a:off x="3393990" y="221958"/>
            <a:ext cx="55468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prstClr val="black"/>
                </a:solidFill>
              </a:rPr>
              <a:t>LEO-GEO Inter-Calibration of IR MSU-GS channels</a:t>
            </a:r>
            <a:r>
              <a:rPr kumimoji="1" lang="ru-RU" altLang="ja-JP" sz="2400" b="1" dirty="0">
                <a:solidFill>
                  <a:prstClr val="black"/>
                </a:solidFill>
              </a:rPr>
              <a:t> </a:t>
            </a:r>
            <a:r>
              <a:rPr kumimoji="1" lang="en-US" altLang="ja-JP" sz="2400" b="1" dirty="0">
                <a:solidFill>
                  <a:prstClr val="black"/>
                </a:solidFill>
              </a:rPr>
              <a:t>using IKFS-2 </a:t>
            </a:r>
            <a:endParaRPr kumimoji="1" lang="ru-RU" altLang="ja-JP" sz="2400" b="1" dirty="0">
              <a:solidFill>
                <a:prstClr val="black"/>
              </a:solidFill>
            </a:endParaRPr>
          </a:p>
          <a:p>
            <a:pPr algn="ctr"/>
            <a:r>
              <a:rPr kumimoji="1" lang="en-US" altLang="ja-JP" sz="2400" i="1" dirty="0">
                <a:solidFill>
                  <a:prstClr val="black"/>
                </a:solidFill>
              </a:rPr>
              <a:t>November 2018 ÷ January 2019</a:t>
            </a:r>
            <a:endParaRPr kumimoji="1" lang="ja-JP" altLang="en-US" sz="2400" i="1" dirty="0">
              <a:solidFill>
                <a:prstClr val="black"/>
              </a:solidFill>
            </a:endParaRP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179B54A-B9C2-4365-BFB8-76AA04597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7" y="1253719"/>
            <a:ext cx="2779132" cy="2360913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C3CD9AD0-8241-4418-B730-927286427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3867" y="1388758"/>
            <a:ext cx="2836855" cy="245588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4D481861-4525-4E0C-9752-E5F1738B91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8082" y="3429000"/>
            <a:ext cx="3280295" cy="27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407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3C5E7BF-0935-4EF2-BEE9-4C1B4D26F1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24" t="12498" r="19037" b="5456"/>
          <a:stretch/>
        </p:blipFill>
        <p:spPr>
          <a:xfrm>
            <a:off x="942591" y="1078742"/>
            <a:ext cx="6771194" cy="50289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84A9FA2-AEDD-4F5B-8F89-8E105173804A}"/>
              </a:ext>
            </a:extLst>
          </p:cNvPr>
          <p:cNvSpPr/>
          <p:nvPr/>
        </p:nvSpPr>
        <p:spPr>
          <a:xfrm>
            <a:off x="3352800" y="221957"/>
            <a:ext cx="56895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200" b="1" dirty="0">
                <a:solidFill>
                  <a:prstClr val="black"/>
                </a:solidFill>
              </a:rPr>
              <a:t>Cal/Val portal of Russian hydrometeorological instruments &amp; data</a:t>
            </a:r>
            <a:endParaRPr kumimoji="1" lang="ru-RU" sz="22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3DC483F-8360-4F46-A363-72A991E0CF2D}"/>
              </a:ext>
            </a:extLst>
          </p:cNvPr>
          <p:cNvSpPr/>
          <p:nvPr/>
        </p:nvSpPr>
        <p:spPr>
          <a:xfrm>
            <a:off x="3911599" y="4425041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u="sng" dirty="0">
                <a:hlinkClick r:id="rId3"/>
              </a:rPr>
              <a:t>http://planet.rssi.ru/calval</a:t>
            </a:r>
            <a:r>
              <a:rPr lang="en-US" sz="2800" u="sng" dirty="0"/>
              <a:t> </a:t>
            </a:r>
          </a:p>
          <a:p>
            <a:r>
              <a:rPr lang="en-US" u="sng" dirty="0"/>
              <a:t>Special report will be made by Alexander </a:t>
            </a:r>
            <a:r>
              <a:rPr lang="en-US" u="sng" dirty="0" err="1"/>
              <a:t>Uspensky</a:t>
            </a:r>
            <a:r>
              <a:rPr lang="en-US" u="sng" dirty="0"/>
              <a:t>  on GDWG session</a:t>
            </a:r>
          </a:p>
          <a:p>
            <a:r>
              <a:rPr lang="en-US" u="sng" dirty="0"/>
              <a:t>(March 6, 9:00)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578171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249A10D-534D-4860-8347-D3444EDB6F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3" name="Рисунок 2" descr="illusion1.jpg">
            <a:extLst>
              <a:ext uri="{FF2B5EF4-FFF2-40B4-BE49-F238E27FC236}">
                <a16:creationId xmlns:a16="http://schemas.microsoft.com/office/drawing/2014/main" id="{E0597610-4597-460D-892E-5B773BF74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682" y="2021528"/>
            <a:ext cx="7613283" cy="4567970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0ED40F4-AF16-4157-B175-4685536AE09C}"/>
              </a:ext>
            </a:extLst>
          </p:cNvPr>
          <p:cNvSpPr/>
          <p:nvPr/>
        </p:nvSpPr>
        <p:spPr>
          <a:xfrm>
            <a:off x="2001390" y="904788"/>
            <a:ext cx="57358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D679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Thank you for your attention</a:t>
            </a:r>
            <a:endParaRPr lang="ru-RU" sz="3200" dirty="0">
              <a:solidFill>
                <a:srgbClr val="D679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54484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3607266" y="266249"/>
            <a:ext cx="5394121" cy="883043"/>
          </a:xfrm>
        </p:spPr>
        <p:txBody>
          <a:bodyPr/>
          <a:lstStyle/>
          <a:p>
            <a:pPr algn="r"/>
            <a:r>
              <a:rPr lang="en-GB" sz="2400" b="1" dirty="0"/>
              <a:t>Roshydromet Personnel</a:t>
            </a:r>
            <a:br>
              <a:rPr lang="en-GB" sz="2400" b="1" dirty="0"/>
            </a:br>
            <a:r>
              <a:rPr lang="en-GB" sz="2400" b="1" dirty="0"/>
              <a:t>supporting GSICS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822708"/>
              </p:ext>
            </p:extLst>
          </p:nvPr>
        </p:nvGraphicFramePr>
        <p:xfrm>
          <a:off x="984535" y="1299444"/>
          <a:ext cx="7593028" cy="401525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84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43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43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55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0" kern="1200" dirty="0"/>
                        <a:t>Executive Panel</a:t>
                      </a:r>
                      <a:endParaRPr lang="en-GB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382">
                <a:tc>
                  <a:txBody>
                    <a:bodyPr/>
                    <a:lstStyle/>
                    <a:p>
                      <a:r>
                        <a:rPr lang="en-GB" sz="1400" dirty="0"/>
                        <a:t>Alexander Uspensky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Roshydromet representative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uspensky@planet.iitp.ru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42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Research Working Group 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T="7200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kern="1200" dirty="0"/>
                        <a:t>Alexey Rublev</a:t>
                      </a:r>
                      <a:endParaRPr lang="en-GB" sz="1400" b="0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Roshydromet member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rublev@planet.iitp.ru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5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Data Working Group</a:t>
                      </a:r>
                      <a:endParaRPr lang="en-GB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kern="1200" dirty="0"/>
                        <a:t>Sergey Uspensky</a:t>
                      </a:r>
                      <a:endParaRPr lang="en-GB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4406" marR="84406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/>
                        <a:t>Roshydromet member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uspenskys@planet.iitp.ru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5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/>
                        <a:t>Supported by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765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en-US" sz="1400" kern="1200" dirty="0"/>
                        <a:t> Julia Kisileva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/>
                        <a:t>GPRC website / Calibration Landing Page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sng" dirty="0">
                          <a:hlinkClick r:id="rId3"/>
                        </a:rPr>
                        <a:t>http://planet.rssi.ru/calval</a:t>
                      </a:r>
                      <a:r>
                        <a:rPr lang="en-US" sz="1400" u="sng" dirty="0"/>
                        <a:t> 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kiseleva@planet.iitp.ru</a:t>
                      </a:r>
                      <a:endParaRPr lang="en-GB" sz="1400" dirty="0"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5575">
                <a:tc grid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/>
                        <a:t>Point of Contact for Operational Matters</a:t>
                      </a:r>
                      <a:endParaRPr lang="en-GB" sz="1800" b="1" kern="1200" dirty="0">
                        <a:solidFill>
                          <a:schemeClr val="tx2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3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en-GB" sz="1400" kern="1200" dirty="0"/>
                        <a:t>Zoya Andreeva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r>
                        <a:rPr lang="en-GB" sz="1400" kern="1200" dirty="0"/>
                        <a:t>z.andreeva@meteorf.ru</a:t>
                      </a: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1503FA9-67A9-4546-891F-7C87138C7E14}"/>
              </a:ext>
            </a:extLst>
          </p:cNvPr>
          <p:cNvSpPr txBox="1">
            <a:spLocks/>
          </p:cNvSpPr>
          <p:nvPr/>
        </p:nvSpPr>
        <p:spPr>
          <a:xfrm>
            <a:off x="3224405" y="492889"/>
            <a:ext cx="5734400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/>
              <a:t>Satellite/Instrument Summary - LEO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F11B773-F5C3-4C39-8A07-FE100A3DCE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8101" y="2866258"/>
            <a:ext cx="9144000" cy="269338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3B5A70-E430-4FD7-A663-5CCAC0517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8101" y="1343985"/>
            <a:ext cx="7258388" cy="13622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E46463-8927-4DFC-8F64-DAE011F87DB6}"/>
              </a:ext>
            </a:extLst>
          </p:cNvPr>
          <p:cNvSpPr txBox="1"/>
          <p:nvPr/>
        </p:nvSpPr>
        <p:spPr>
          <a:xfrm>
            <a:off x="1307837" y="5841724"/>
            <a:ext cx="65283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 GSICS Quarterly: Winter Issue 2018, Volume 12, No. 1, 2018. 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doi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10.7289/V5/QN-GSICS-12-1-2018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45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3" name="タイトル 1">
            <a:extLst>
              <a:ext uri="{FF2B5EF4-FFF2-40B4-BE49-F238E27FC236}">
                <a16:creationId xmlns:a16="http://schemas.microsoft.com/office/drawing/2014/main" id="{B7361028-566A-4465-B836-8F5E37FC88AB}"/>
              </a:ext>
            </a:extLst>
          </p:cNvPr>
          <p:cNvSpPr txBox="1">
            <a:spLocks/>
          </p:cNvSpPr>
          <p:nvPr/>
        </p:nvSpPr>
        <p:spPr bwMode="auto">
          <a:xfrm>
            <a:off x="2351926" y="159498"/>
            <a:ext cx="7886700" cy="551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ja-JP" sz="2400" dirty="0">
                <a:solidFill>
                  <a:prstClr val="black"/>
                </a:solidFill>
              </a:rPr>
              <a:t>Calibration Performance: MSU-MR</a:t>
            </a:r>
            <a:endParaRPr lang="ja-JP" altLang="en-US" sz="2400" dirty="0">
              <a:solidFill>
                <a:prstClr val="black"/>
              </a:solidFill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0494BDC4-C460-45F4-A538-C9944778CD00}"/>
              </a:ext>
            </a:extLst>
          </p:cNvPr>
          <p:cNvSpPr txBox="1"/>
          <p:nvPr/>
        </p:nvSpPr>
        <p:spPr>
          <a:xfrm>
            <a:off x="5108931" y="1014080"/>
            <a:ext cx="38025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channels vs SEVIRI/Meteosat-10 (-11)</a:t>
            </a:r>
          </a:p>
        </p:txBody>
      </p:sp>
      <p:sp>
        <p:nvSpPr>
          <p:cNvPr id="14" name="TextBox 14">
            <a:extLst>
              <a:ext uri="{FF2B5EF4-FFF2-40B4-BE49-F238E27FC236}">
                <a16:creationId xmlns:a16="http://schemas.microsoft.com/office/drawing/2014/main" id="{C4F58569-A245-4EE2-A1BA-8818338FB623}"/>
              </a:ext>
            </a:extLst>
          </p:cNvPr>
          <p:cNvSpPr txBox="1"/>
          <p:nvPr/>
        </p:nvSpPr>
        <p:spPr>
          <a:xfrm>
            <a:off x="0" y="1009236"/>
            <a:ext cx="37776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Shortwave channels vs AVHRR/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2E3F79E1-DB6E-4E37-90A0-DA3A22E375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7" t="27355" r="3839" b="4008"/>
          <a:stretch/>
        </p:blipFill>
        <p:spPr>
          <a:xfrm>
            <a:off x="232720" y="1347790"/>
            <a:ext cx="3346725" cy="2297041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:a16="http://schemas.microsoft.com/office/drawing/2014/main" id="{759421C5-9BF7-4F91-BAF9-5AF9361B539A}"/>
              </a:ext>
            </a:extLst>
          </p:cNvPr>
          <p:cNvSpPr txBox="1"/>
          <p:nvPr/>
        </p:nvSpPr>
        <p:spPr>
          <a:xfrm>
            <a:off x="322829" y="4003782"/>
            <a:ext cx="42519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400" dirty="0"/>
              <a:t>N= 1,2,3, A—the spectral brightness coefficient</a:t>
            </a:r>
          </a:p>
          <a:p>
            <a:r>
              <a:rPr lang="en-US" sz="1400" dirty="0"/>
              <a:t>Calculated SBAF for reflectance between MSU-MR and AVHRR   ̴1.0 for each pair of channels 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3BD19DE-8D34-48C4-BC15-6E79F96500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3" r="67959" b="61850"/>
          <a:stretch/>
        </p:blipFill>
        <p:spPr>
          <a:xfrm>
            <a:off x="894765" y="3594507"/>
            <a:ext cx="1707252" cy="411125"/>
          </a:xfrm>
          <a:prstGeom prst="rect">
            <a:avLst/>
          </a:prstGeom>
        </p:spPr>
      </p:pic>
      <p:pic>
        <p:nvPicPr>
          <p:cNvPr id="18" name="table">
            <a:extLst>
              <a:ext uri="{FF2B5EF4-FFF2-40B4-BE49-F238E27FC236}">
                <a16:creationId xmlns:a16="http://schemas.microsoft.com/office/drawing/2014/main" id="{9CE06361-F0AF-4AD3-A5BC-CDAB7F68F9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398" y="4812736"/>
            <a:ext cx="3578908" cy="1547133"/>
          </a:xfrm>
          <a:prstGeom prst="rect">
            <a:avLst/>
          </a:prstGeom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985F1C6A-DF46-45C0-9281-6A9DEA527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3312815"/>
            <a:ext cx="2495254" cy="2029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0" name="Picture 4">
            <a:extLst>
              <a:ext uri="{FF2B5EF4-FFF2-40B4-BE49-F238E27FC236}">
                <a16:creationId xmlns:a16="http://schemas.microsoft.com/office/drawing/2014/main" id="{3068639D-19CD-4BE8-AD8D-5635B51C5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752" y="1380915"/>
            <a:ext cx="2414381" cy="196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21" name="table">
            <a:extLst>
              <a:ext uri="{FF2B5EF4-FFF2-40B4-BE49-F238E27FC236}">
                <a16:creationId xmlns:a16="http://schemas.microsoft.com/office/drawing/2014/main" id="{5A9F1FFD-6C09-4797-8F81-EBE52B5998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584" y="5388652"/>
            <a:ext cx="2684181" cy="91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7557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4EC1696F-8FEE-41CA-A1B5-AA4D11F75B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2557" y="133350"/>
            <a:ext cx="747724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ru-RU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Infrared Fourier-Transform Spectrometer </a:t>
            </a:r>
          </a:p>
          <a:p>
            <a:pPr algn="ctr" eaLnBrk="1" hangingPunct="1">
              <a:buFontTx/>
              <a:buNone/>
            </a:pPr>
            <a:r>
              <a:rPr lang="en-US" altLang="ru-RU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IKFS</a:t>
            </a:r>
            <a:r>
              <a:rPr lang="ru-RU" altLang="ru-RU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-2</a:t>
            </a:r>
            <a:r>
              <a:rPr lang="en-US" altLang="ru-RU" sz="2400" b="1" dirty="0">
                <a:solidFill>
                  <a:prstClr val="black"/>
                </a:solidFill>
                <a:latin typeface="Arial" pitchFamily="34" charset="0"/>
                <a:ea typeface="+mj-ea"/>
                <a:cs typeface="Arial" pitchFamily="34" charset="0"/>
              </a:rPr>
              <a:t>  (4.5 years on orbit)</a:t>
            </a:r>
            <a:endParaRPr lang="ru-RU" altLang="ru-RU" sz="2400" b="1" dirty="0">
              <a:solidFill>
                <a:prstClr val="black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656DCA-B36D-4756-9FE0-A84E14F03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861" y="1154724"/>
            <a:ext cx="7354277" cy="48533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5BE2D6-A45C-4171-914F-BF764AEAFD7E}"/>
              </a:ext>
            </a:extLst>
          </p:cNvPr>
          <p:cNvSpPr txBox="1"/>
          <p:nvPr/>
        </p:nvSpPr>
        <p:spPr>
          <a:xfrm>
            <a:off x="226647" y="6008078"/>
            <a:ext cx="8830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Hyperspectral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Infrared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Atmospheric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Sounder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IKFS-2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Meteor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-M"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 –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years</a:t>
            </a:r>
            <a:r>
              <a:rPr lang="ru-RU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ru-RU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orbit</a:t>
            </a:r>
            <a:r>
              <a:rPr lang="en-US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J. QSRT, Submission no: JQSRT_2019_49 </a:t>
            </a:r>
            <a:endParaRPr lang="ru-RU" sz="1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238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9F44239-3FF5-4DBC-AC73-C23656CBF4D9}"/>
              </a:ext>
            </a:extLst>
          </p:cNvPr>
          <p:cNvSpPr txBox="1">
            <a:spLocks/>
          </p:cNvSpPr>
          <p:nvPr/>
        </p:nvSpPr>
        <p:spPr>
          <a:xfrm>
            <a:off x="3324538" y="418762"/>
            <a:ext cx="5819462" cy="55102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GB" sz="2400" b="1" kern="0" dirty="0">
                <a:latin typeface="+mn-lt"/>
              </a:rPr>
              <a:t>Satellite/Instrument Summary - GEO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5B54332-C348-4160-9FC8-9E09EC20C7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15" y="1265461"/>
            <a:ext cx="8831385" cy="124499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8B0FFFE-5FFA-49FF-B6DF-18A1FEB10BEC}"/>
              </a:ext>
            </a:extLst>
          </p:cNvPr>
          <p:cNvSpPr/>
          <p:nvPr/>
        </p:nvSpPr>
        <p:spPr>
          <a:xfrm>
            <a:off x="1949938" y="3234268"/>
            <a:ext cx="58498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n-lt"/>
                <a:cs typeface="Times New Roman" panose="02020603050405020304" pitchFamily="18" charset="0"/>
              </a:rPr>
              <a:t>The MSU-GS instrument is functional with limitations (12 </a:t>
            </a:r>
            <a:r>
              <a:rPr lang="en-US" sz="2400" dirty="0">
                <a:latin typeface="+mn-lt"/>
                <a:cs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2400" dirty="0">
                <a:latin typeface="+mn-lt"/>
                <a:cs typeface="Times New Roman" panose="02020603050405020304" pitchFamily="18" charset="0"/>
              </a:rPr>
              <a:t>m channel is absent). 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latin typeface="+mn-lt"/>
                <a:cs typeface="Times New Roman" panose="02020603050405020304" pitchFamily="18" charset="0"/>
              </a:rPr>
              <a:t>Absolute calibration is completing.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C928BEC-CB96-4D9B-A19D-DA424EEF809F}"/>
              </a:ext>
            </a:extLst>
          </p:cNvPr>
          <p:cNvSpPr txBox="1"/>
          <p:nvPr/>
        </p:nvSpPr>
        <p:spPr>
          <a:xfrm>
            <a:off x="5744039" y="5759952"/>
            <a:ext cx="2934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Front. Environ. Sci., 27 November 2018  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https://doi.org/10.3389/fenvs.2018.00142</a:t>
            </a:r>
            <a:r>
              <a:rPr lang="fr-F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3823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F4B374D8-EA77-45A9-A537-42B68F1AFC31}"/>
              </a:ext>
            </a:extLst>
          </p:cNvPr>
          <p:cNvSpPr/>
          <p:nvPr/>
        </p:nvSpPr>
        <p:spPr>
          <a:xfrm>
            <a:off x="3321538" y="1888"/>
            <a:ext cx="56661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2400" b="1" dirty="0">
                <a:solidFill>
                  <a:prstClr val="black"/>
                </a:solidFill>
              </a:rPr>
              <a:t>Calibration Performance of MSU-GS: Visible/Near-Infrared Channels</a:t>
            </a:r>
            <a:endParaRPr kumimoji="1" lang="ja-JP" altLang="en-US" sz="2400" b="1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AA3C978-4E0A-4B70-B893-6B13AECF816D}"/>
              </a:ext>
            </a:extLst>
          </p:cNvPr>
          <p:cNvSpPr/>
          <p:nvPr/>
        </p:nvSpPr>
        <p:spPr>
          <a:xfrm>
            <a:off x="308707" y="1042920"/>
            <a:ext cx="520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Inter-calibration of MSU-GS shortwaves channels </a:t>
            </a:r>
          </a:p>
          <a:p>
            <a:r>
              <a:rPr lang="en-US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versus the VIIRS/Suomi NPP</a:t>
            </a:r>
            <a:endParaRPr lang="en-US" b="1" i="1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276138E-7461-41D2-97BB-57DD4207FFA8}"/>
              </a:ext>
            </a:extLst>
          </p:cNvPr>
          <p:cNvSpPr/>
          <p:nvPr/>
        </p:nvSpPr>
        <p:spPr>
          <a:xfrm>
            <a:off x="3204314" y="1689251"/>
            <a:ext cx="26572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Comparison above </a:t>
            </a:r>
          </a:p>
          <a:p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deep convective clouds 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over the Indian Ocean</a:t>
            </a:r>
          </a:p>
          <a:p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± 20° North/South and East/West of Elektro-L #2  sub-satellite point (76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E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endParaRPr lang="en-US" sz="16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91B7A60-EF21-4346-8891-F55B54295C43}"/>
              </a:ext>
            </a:extLst>
          </p:cNvPr>
          <p:cNvSpPr/>
          <p:nvPr/>
        </p:nvSpPr>
        <p:spPr>
          <a:xfrm>
            <a:off x="3202355" y="3358821"/>
            <a:ext cx="27607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Calculated SBAF between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MSU-GS  and VIIRS ~1.0 </a:t>
            </a:r>
          </a:p>
          <a:p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each pair of channels</a:t>
            </a:r>
            <a:endParaRPr lang="ru-RU" sz="14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C2D46A2-631F-46A7-8008-661467D115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341" y="1689251"/>
            <a:ext cx="2841089" cy="240823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2865E56-4F8D-4032-BDB4-BD63169652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341" y="4097486"/>
            <a:ext cx="5117320" cy="214012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6F0358C-4B23-4F18-8EE1-0779FBA797C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635"/>
          <a:stretch/>
        </p:blipFill>
        <p:spPr>
          <a:xfrm>
            <a:off x="5940039" y="770390"/>
            <a:ext cx="2381595" cy="174796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C77384-0E41-4BDB-9065-E7746A6FFD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6084"/>
          <a:stretch/>
        </p:blipFill>
        <p:spPr>
          <a:xfrm>
            <a:off x="5902572" y="2518356"/>
            <a:ext cx="2499061" cy="182544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C5C432-1410-42EB-AE9C-90430F4B0A3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5439"/>
          <a:stretch/>
        </p:blipFill>
        <p:spPr>
          <a:xfrm>
            <a:off x="5893063" y="4235088"/>
            <a:ext cx="2596013" cy="1909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614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759827" y="153883"/>
            <a:ext cx="525049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GEO-GEO </a:t>
            </a:r>
            <a:r>
              <a:rPr lang="ru-RU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ru-RU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r-</a:t>
            </a:r>
            <a:r>
              <a:rPr lang="en-US" altLang="ja-JP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</a:t>
            </a:r>
            <a:endParaRPr lang="ru-RU" altLang="ja-JP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altLang="ja-JP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 channels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ja-JP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MSU-GS/Elektro-L#2 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 SEVIRI /Meteosat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altLang="ja-JP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11 </a:t>
            </a:r>
            <a:endParaRPr kumimoji="1" lang="ja-JP" alt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0BA384-2C83-4564-82EA-8472CBF829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993" y="2036592"/>
            <a:ext cx="3188749" cy="205314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DB9F0A-4A2E-453D-875B-20C6B1E9D985}"/>
              </a:ext>
            </a:extLst>
          </p:cNvPr>
          <p:cNvSpPr txBox="1"/>
          <p:nvPr/>
        </p:nvSpPr>
        <p:spPr>
          <a:xfrm>
            <a:off x="0" y="1326802"/>
            <a:ext cx="9010327" cy="1169551"/>
          </a:xfrm>
          <a:prstGeom prst="rect">
            <a:avLst/>
          </a:prstGeom>
          <a:noFill/>
        </p:spPr>
        <p:txBody>
          <a:bodyPr wrap="square" numCol="2" spcCol="288000" rtlCol="0">
            <a:spAutoFit/>
          </a:bodyPr>
          <a:lstStyle/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en-US" sz="1400" dirty="0"/>
              <a:t>to calibrate</a:t>
            </a:r>
            <a:r>
              <a:rPr lang="ru-RU" sz="1400" dirty="0"/>
              <a:t> </a:t>
            </a:r>
            <a:r>
              <a:rPr lang="en-US" sz="1400" dirty="0"/>
              <a:t>I</a:t>
            </a:r>
            <a:r>
              <a:rPr lang="ru-RU" sz="1400" dirty="0"/>
              <a:t>R</a:t>
            </a:r>
            <a:r>
              <a:rPr lang="en-US" sz="1400" dirty="0"/>
              <a:t> imager channels at a</a:t>
            </a:r>
            <a:r>
              <a:rPr lang="ru-RU" sz="1400" dirty="0"/>
              <a:t> </a:t>
            </a:r>
            <a:r>
              <a:rPr lang="en-US" sz="1400" dirty="0"/>
              <a:t>frequency to</a:t>
            </a:r>
            <a:r>
              <a:rPr lang="ru-RU" sz="1400" dirty="0"/>
              <a:t> </a:t>
            </a:r>
            <a:r>
              <a:rPr lang="en-US" sz="1400" dirty="0"/>
              <a:t>identify daily calibration course</a:t>
            </a:r>
            <a:r>
              <a:rPr lang="ru-RU" sz="1400" dirty="0"/>
              <a:t>;</a:t>
            </a:r>
          </a:p>
          <a:p>
            <a:pPr marL="90488" indent="-90488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90488" indent="-90488" algn="just">
              <a:buFont typeface="Arial" panose="020B0604020202020204" pitchFamily="34" charset="0"/>
              <a:buChar char="•"/>
            </a:pPr>
            <a:endParaRPr lang="ru-RU" sz="1400" dirty="0"/>
          </a:p>
          <a:p>
            <a:pPr algn="just"/>
            <a:endParaRPr lang="ru-RU" sz="1400" dirty="0"/>
          </a:p>
          <a:p>
            <a:pPr marL="90488" indent="-90488" algn="just">
              <a:buFont typeface="Arial" panose="020B0604020202020204" pitchFamily="34" charset="0"/>
              <a:buChar char="•"/>
            </a:pPr>
            <a:r>
              <a:rPr lang="ru-RU" sz="1400" dirty="0"/>
              <a:t>t</a:t>
            </a:r>
            <a:r>
              <a:rPr lang="en-US" sz="1400" dirty="0"/>
              <a:t>o</a:t>
            </a:r>
            <a:r>
              <a:rPr lang="ru-RU" sz="1400" dirty="0"/>
              <a:t> in</a:t>
            </a:r>
            <a:r>
              <a:rPr lang="en-US" sz="1400" dirty="0"/>
              <a:t>s</a:t>
            </a:r>
            <a:r>
              <a:rPr lang="ru-RU" sz="1400" dirty="0"/>
              <a:t>p</a:t>
            </a:r>
            <a:r>
              <a:rPr lang="en-US" sz="1400" dirty="0"/>
              <a:t>e</a:t>
            </a:r>
            <a:r>
              <a:rPr lang="ru-RU" sz="1400" dirty="0"/>
              <a:t>c</a:t>
            </a:r>
            <a:r>
              <a:rPr lang="en-US" sz="1400" dirty="0"/>
              <a:t>t</a:t>
            </a:r>
            <a:r>
              <a:rPr lang="ru-RU" sz="1400" dirty="0"/>
              <a:t> </a:t>
            </a:r>
            <a:r>
              <a:rPr lang="en-US" sz="1400" dirty="0"/>
              <a:t>the amplitude functions o</a:t>
            </a:r>
            <a:r>
              <a:rPr lang="ru-RU" sz="1400" dirty="0"/>
              <a:t>f </a:t>
            </a:r>
            <a:r>
              <a:rPr lang="en-US" sz="1400" dirty="0"/>
              <a:t>c</a:t>
            </a:r>
            <a:r>
              <a:rPr lang="ru-RU" sz="1400" dirty="0"/>
              <a:t>h</a:t>
            </a:r>
            <a:r>
              <a:rPr lang="en-US" sz="1400" dirty="0"/>
              <a:t>a</a:t>
            </a:r>
            <a:r>
              <a:rPr lang="ru-RU" sz="1400" dirty="0"/>
              <a:t>n</a:t>
            </a:r>
            <a:r>
              <a:rPr lang="en-US" sz="1400" dirty="0"/>
              <a:t>n</a:t>
            </a:r>
            <a:r>
              <a:rPr lang="ru-RU" sz="1400" dirty="0"/>
              <a:t>e</a:t>
            </a:r>
            <a:r>
              <a:rPr lang="en-US" sz="1400" dirty="0"/>
              <a:t>l</a:t>
            </a:r>
            <a:r>
              <a:rPr lang="ru-RU" sz="1400" dirty="0"/>
              <a:t>s </a:t>
            </a:r>
            <a:r>
              <a:rPr lang="en-US" sz="1400" dirty="0" err="1"/>
              <a:t>i</a:t>
            </a:r>
            <a:r>
              <a:rPr lang="ru-RU" sz="1400" dirty="0"/>
              <a:t>n </a:t>
            </a:r>
            <a:r>
              <a:rPr lang="en-US" sz="1400" dirty="0"/>
              <a:t>t</a:t>
            </a:r>
            <a:r>
              <a:rPr lang="ru-RU" sz="1400" dirty="0"/>
              <a:t>h</a:t>
            </a:r>
            <a:r>
              <a:rPr lang="en-US" sz="1400" dirty="0"/>
              <a:t>e</a:t>
            </a:r>
            <a:r>
              <a:rPr lang="ru-RU" sz="1400" dirty="0"/>
              <a:t> </a:t>
            </a:r>
            <a:r>
              <a:rPr lang="en-US" sz="1400" dirty="0"/>
              <a:t>w</a:t>
            </a:r>
            <a:r>
              <a:rPr lang="ru-RU" sz="1400" dirty="0"/>
              <a:t>i</a:t>
            </a:r>
            <a:r>
              <a:rPr lang="en-US" sz="1400" dirty="0"/>
              <a:t>d</a:t>
            </a:r>
            <a:r>
              <a:rPr lang="ru-RU" sz="1400" dirty="0"/>
              <a:t>e </a:t>
            </a:r>
            <a:r>
              <a:rPr lang="en-US" sz="1400" dirty="0"/>
              <a:t>dynamic range of </a:t>
            </a:r>
            <a:r>
              <a:rPr lang="ru-RU" sz="1400" dirty="0"/>
              <a:t>m</a:t>
            </a:r>
            <a:r>
              <a:rPr lang="en-US" sz="1400" dirty="0"/>
              <a:t>e</a:t>
            </a:r>
            <a:r>
              <a:rPr lang="ru-RU" sz="1400" dirty="0"/>
              <a:t>a</a:t>
            </a:r>
            <a:r>
              <a:rPr lang="en-US" sz="1400" dirty="0"/>
              <a:t>s</a:t>
            </a:r>
            <a:r>
              <a:rPr lang="ru-RU" sz="1400" dirty="0"/>
              <a:t>u</a:t>
            </a:r>
            <a:r>
              <a:rPr lang="en-US" sz="1400" dirty="0"/>
              <a:t>r</a:t>
            </a:r>
            <a:r>
              <a:rPr lang="ru-RU" sz="1400" dirty="0"/>
              <a:t>e</a:t>
            </a:r>
            <a:r>
              <a:rPr lang="en-US" sz="1400" dirty="0"/>
              <a:t>d</a:t>
            </a:r>
            <a:r>
              <a:rPr lang="ru-RU" sz="1400" dirty="0"/>
              <a:t> </a:t>
            </a:r>
            <a:r>
              <a:rPr lang="en-US" sz="1400" dirty="0"/>
              <a:t>brightness temperature</a:t>
            </a:r>
            <a:r>
              <a:rPr lang="ru-RU" sz="1400" dirty="0"/>
              <a:t>s (</a:t>
            </a:r>
            <a:r>
              <a:rPr lang="en-US" sz="1400" dirty="0"/>
              <a:t>B</a:t>
            </a:r>
            <a:r>
              <a:rPr lang="ru-RU" sz="1400" dirty="0"/>
              <a:t>T</a:t>
            </a:r>
            <a:r>
              <a:rPr lang="en-US" sz="1400" dirty="0"/>
              <a:t>s</a:t>
            </a:r>
            <a:r>
              <a:rPr lang="ru-RU" sz="1400" dirty="0"/>
              <a:t>).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4DC23AC-17D0-4B14-912D-3B522809C527}"/>
              </a:ext>
            </a:extLst>
          </p:cNvPr>
          <p:cNvSpPr txBox="1"/>
          <p:nvPr/>
        </p:nvSpPr>
        <p:spPr>
          <a:xfrm>
            <a:off x="-29281" y="1949747"/>
            <a:ext cx="554218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Problems</a:t>
            </a:r>
            <a:r>
              <a:rPr lang="ru-RU" b="1" dirty="0"/>
              <a:t>:</a:t>
            </a:r>
          </a:p>
          <a:p>
            <a:pPr marL="90488" indent="-90488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 a</a:t>
            </a:r>
            <a:r>
              <a:rPr lang="en-US" sz="1400" dirty="0"/>
              <a:t>t pixel-to-pixel comparison, low temperatures (~200K) measured</a:t>
            </a:r>
            <a:r>
              <a:rPr lang="ru-RU" sz="1400" dirty="0"/>
              <a:t>, </a:t>
            </a:r>
            <a:r>
              <a:rPr lang="en-US" sz="1400" dirty="0"/>
              <a:t>f</a:t>
            </a:r>
            <a:r>
              <a:rPr lang="ru-RU" sz="1400" dirty="0"/>
              <a:t>o</a:t>
            </a:r>
            <a:r>
              <a:rPr lang="en-US" sz="1400" dirty="0"/>
              <a:t>r</a:t>
            </a:r>
            <a:r>
              <a:rPr lang="ru-RU" sz="1400" dirty="0"/>
              <a:t> </a:t>
            </a:r>
            <a:r>
              <a:rPr lang="en-US" sz="1400" dirty="0"/>
              <a:t>e</a:t>
            </a:r>
            <a:r>
              <a:rPr lang="ru-RU" sz="1400" dirty="0"/>
              <a:t>x</a:t>
            </a:r>
            <a:r>
              <a:rPr lang="en-US" sz="1400" dirty="0"/>
              <a:t>a</a:t>
            </a:r>
            <a:r>
              <a:rPr lang="ru-RU" sz="1400" dirty="0"/>
              <a:t>m</a:t>
            </a:r>
            <a:r>
              <a:rPr lang="en-US" sz="1400" dirty="0"/>
              <a:t>p</a:t>
            </a:r>
            <a:r>
              <a:rPr lang="ru-RU" sz="1400" dirty="0"/>
              <a:t>l</a:t>
            </a:r>
            <a:r>
              <a:rPr lang="en-US" sz="1400" dirty="0"/>
              <a:t>e</a:t>
            </a:r>
            <a:r>
              <a:rPr lang="ru-RU" sz="1400" dirty="0"/>
              <a:t>,</a:t>
            </a:r>
            <a:r>
              <a:rPr lang="en-US" sz="1400" dirty="0"/>
              <a:t> by </a:t>
            </a:r>
            <a:r>
              <a:rPr lang="ru-RU" sz="1400" dirty="0"/>
              <a:t>M</a:t>
            </a:r>
            <a:r>
              <a:rPr lang="en-US" sz="1400" dirty="0"/>
              <a:t>S</a:t>
            </a:r>
            <a:r>
              <a:rPr lang="ru-RU" sz="1400" dirty="0"/>
              <a:t>U-</a:t>
            </a:r>
            <a:r>
              <a:rPr lang="en-US" sz="1400" dirty="0"/>
              <a:t>G</a:t>
            </a:r>
            <a:r>
              <a:rPr lang="ru-RU" sz="1400" dirty="0"/>
              <a:t>S</a:t>
            </a:r>
            <a:r>
              <a:rPr lang="en-US" sz="1400" dirty="0"/>
              <a:t> from the tops of deep convection clouds are much less then BTs measured by </a:t>
            </a:r>
            <a:r>
              <a:rPr lang="ru-RU" sz="1400" dirty="0"/>
              <a:t>S</a:t>
            </a:r>
            <a:r>
              <a:rPr lang="en-US" sz="1400" dirty="0"/>
              <a:t>E</a:t>
            </a:r>
            <a:r>
              <a:rPr lang="ru-RU" sz="1400" dirty="0"/>
              <a:t>V</a:t>
            </a:r>
            <a:r>
              <a:rPr lang="en-US" sz="1400" dirty="0"/>
              <a:t>I</a:t>
            </a:r>
            <a:r>
              <a:rPr lang="ru-RU" sz="1400" dirty="0"/>
              <a:t>R</a:t>
            </a:r>
            <a:r>
              <a:rPr lang="en-US" sz="1400" dirty="0"/>
              <a:t>I</a:t>
            </a:r>
            <a:r>
              <a:rPr lang="ru-RU" sz="1400" dirty="0"/>
              <a:t> </a:t>
            </a:r>
            <a:r>
              <a:rPr lang="en-US" sz="1400" dirty="0"/>
              <a:t>for the same pixels that are cloudless for </a:t>
            </a:r>
            <a:r>
              <a:rPr lang="ru-RU" sz="1400" dirty="0"/>
              <a:t>S</a:t>
            </a:r>
            <a:r>
              <a:rPr lang="en-US" sz="1400" dirty="0"/>
              <a:t>E</a:t>
            </a:r>
            <a:r>
              <a:rPr lang="ru-RU" sz="1400" dirty="0"/>
              <a:t>V</a:t>
            </a:r>
            <a:r>
              <a:rPr lang="en-US" sz="1400" dirty="0"/>
              <a:t>I</a:t>
            </a:r>
            <a:r>
              <a:rPr lang="ru-RU" sz="1400" dirty="0"/>
              <a:t>R</a:t>
            </a:r>
            <a:r>
              <a:rPr lang="en-US" sz="1400" dirty="0"/>
              <a:t>I or shadowed from it by low clouds</a:t>
            </a:r>
            <a:r>
              <a:rPr lang="ru-RU" sz="1400" dirty="0"/>
              <a:t>;</a:t>
            </a:r>
          </a:p>
          <a:p>
            <a:pPr marL="90488" indent="-90488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calibration error</a:t>
            </a:r>
            <a:r>
              <a:rPr lang="ru-RU" sz="1400" dirty="0"/>
              <a:t>s</a:t>
            </a:r>
            <a:r>
              <a:rPr lang="en-US" sz="1400" dirty="0"/>
              <a:t> due</a:t>
            </a:r>
            <a:r>
              <a:rPr lang="ru-RU" sz="1400" dirty="0"/>
              <a:t> </a:t>
            </a:r>
            <a:r>
              <a:rPr lang="en-US" sz="1400" dirty="0"/>
              <a:t>to the unequal daily course of land surface temperature observed</a:t>
            </a:r>
            <a:r>
              <a:rPr lang="ru-RU" sz="1400" dirty="0"/>
              <a:t> </a:t>
            </a:r>
            <a:r>
              <a:rPr lang="en-US" sz="1400" dirty="0"/>
              <a:t>from</a:t>
            </a:r>
            <a:r>
              <a:rPr lang="ru-RU" sz="1400" dirty="0"/>
              <a:t> b</a:t>
            </a:r>
            <a:r>
              <a:rPr lang="en-US" sz="1400" dirty="0" err="1"/>
              <a:t>ot</a:t>
            </a:r>
            <a:r>
              <a:rPr lang="ru-RU" sz="1400" dirty="0"/>
              <a:t>h </a:t>
            </a:r>
            <a:r>
              <a:rPr lang="en-US" sz="1400" dirty="0"/>
              <a:t>satellite</a:t>
            </a:r>
            <a:r>
              <a:rPr lang="ru-RU" sz="1400" dirty="0"/>
              <a:t>s </a:t>
            </a:r>
            <a:r>
              <a:rPr lang="en-US" sz="1400" dirty="0" err="1"/>
              <a:t>i</a:t>
            </a:r>
            <a:r>
              <a:rPr lang="ru-RU" sz="1400" dirty="0"/>
              <a:t>n </a:t>
            </a:r>
            <a:r>
              <a:rPr lang="en-US" sz="1400" dirty="0"/>
              <a:t>o</a:t>
            </a:r>
            <a:r>
              <a:rPr lang="ru-RU" sz="1400" dirty="0"/>
              <a:t>p</a:t>
            </a:r>
            <a:r>
              <a:rPr lang="en-US" sz="1400" dirty="0"/>
              <a:t>p</a:t>
            </a:r>
            <a:r>
              <a:rPr lang="ru-RU" sz="1400" dirty="0"/>
              <a:t>o</a:t>
            </a:r>
            <a:r>
              <a:rPr lang="en-US" sz="1400" dirty="0"/>
              <a:t>s</a:t>
            </a:r>
            <a:r>
              <a:rPr lang="ru-RU" sz="1400" dirty="0"/>
              <a:t>i</a:t>
            </a:r>
            <a:r>
              <a:rPr lang="en-US" sz="1400" dirty="0"/>
              <a:t>t</a:t>
            </a:r>
            <a:r>
              <a:rPr lang="ru-RU" sz="1400" dirty="0"/>
              <a:t>e </a:t>
            </a:r>
            <a:r>
              <a:rPr lang="en-US" sz="1400" dirty="0"/>
              <a:t>d</a:t>
            </a:r>
            <a:r>
              <a:rPr lang="ru-RU" sz="1400" dirty="0"/>
              <a:t>i</a:t>
            </a:r>
            <a:r>
              <a:rPr lang="en-US" sz="1400" dirty="0"/>
              <a:t>r</a:t>
            </a:r>
            <a:r>
              <a:rPr lang="ru-RU" sz="1400" dirty="0"/>
              <a:t>e</a:t>
            </a:r>
            <a:r>
              <a:rPr lang="en-US" sz="1400" dirty="0"/>
              <a:t>c</a:t>
            </a:r>
            <a:r>
              <a:rPr lang="ru-RU" sz="1400" dirty="0"/>
              <a:t>t</a:t>
            </a:r>
            <a:r>
              <a:rPr lang="en-US" sz="1400" dirty="0" err="1"/>
              <a:t>i</a:t>
            </a:r>
            <a:r>
              <a:rPr lang="ru-RU" sz="1400" dirty="0"/>
              <a:t>o</a:t>
            </a:r>
            <a:r>
              <a:rPr lang="en-US" sz="1400" dirty="0"/>
              <a:t>n</a:t>
            </a:r>
            <a:r>
              <a:rPr lang="ru-RU" sz="1400" dirty="0"/>
              <a:t>s;</a:t>
            </a:r>
          </a:p>
          <a:p>
            <a:pPr marL="90488" indent="-90488" algn="just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ru-RU" sz="1400" dirty="0"/>
              <a:t>geolocation </a:t>
            </a:r>
            <a:r>
              <a:rPr lang="en-US" sz="1400" dirty="0"/>
              <a:t>e</a:t>
            </a:r>
            <a:r>
              <a:rPr lang="ru-RU" sz="1400" dirty="0" err="1"/>
              <a:t>rrors</a:t>
            </a:r>
            <a:r>
              <a:rPr lang="ru-RU" sz="1400" dirty="0"/>
              <a:t>.</a:t>
            </a: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6A5B81C-3615-4C04-A6E8-3D68BDE9EEC5}"/>
              </a:ext>
            </a:extLst>
          </p:cNvPr>
          <p:cNvSpPr/>
          <p:nvPr/>
        </p:nvSpPr>
        <p:spPr>
          <a:xfrm>
            <a:off x="124485" y="1071659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W</a:t>
            </a:r>
            <a:r>
              <a:rPr lang="en-US" b="1" dirty="0"/>
              <a:t>hen it is required</a:t>
            </a:r>
            <a:r>
              <a:rPr lang="ru-RU" b="1" dirty="0"/>
              <a:t>: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2F856B5F-99A7-4E6E-8611-4A0BB08253C0}"/>
              </a:ext>
            </a:extLst>
          </p:cNvPr>
          <p:cNvSpPr/>
          <p:nvPr/>
        </p:nvSpPr>
        <p:spPr>
          <a:xfrm>
            <a:off x="0" y="4336385"/>
            <a:ext cx="5276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ja-JP" b="1" dirty="0"/>
              <a:t>K</a:t>
            </a:r>
            <a:r>
              <a:rPr lang="en-US" altLang="ja-JP" b="1" dirty="0"/>
              <a:t>e</a:t>
            </a:r>
            <a:r>
              <a:rPr lang="ru-RU" altLang="ja-JP" b="1" dirty="0"/>
              <a:t>y </a:t>
            </a:r>
            <a:r>
              <a:rPr lang="en-US" altLang="ja-JP" b="1" dirty="0"/>
              <a:t>p</a:t>
            </a:r>
            <a:r>
              <a:rPr lang="ru-RU" altLang="ja-JP" b="1" dirty="0"/>
              <a:t>o</a:t>
            </a:r>
            <a:r>
              <a:rPr lang="en-US" altLang="ja-JP" b="1" dirty="0" err="1"/>
              <a:t>i</a:t>
            </a:r>
            <a:r>
              <a:rPr lang="ru-RU" altLang="ja-JP" b="1" dirty="0" err="1"/>
              <a:t>nts</a:t>
            </a:r>
            <a:r>
              <a:rPr lang="ru-RU" altLang="ja-JP" b="1" dirty="0"/>
              <a:t> </a:t>
            </a:r>
            <a:r>
              <a:rPr lang="ru-RU" altLang="ja-JP" b="1" dirty="0" err="1"/>
              <a:t>of</a:t>
            </a:r>
            <a:r>
              <a:rPr lang="ru-RU" altLang="ja-JP" b="1" dirty="0"/>
              <a:t> GEO-GE</a:t>
            </a:r>
            <a:r>
              <a:rPr lang="en-US" altLang="ja-JP" b="1" dirty="0"/>
              <a:t>O</a:t>
            </a:r>
            <a:r>
              <a:rPr lang="ru-RU" altLang="ja-JP" b="1" dirty="0"/>
              <a:t> </a:t>
            </a:r>
            <a:r>
              <a:rPr lang="en-US" altLang="ja-JP" b="1" dirty="0" err="1"/>
              <a:t>i</a:t>
            </a:r>
            <a:r>
              <a:rPr lang="ru-RU" altLang="ja-JP" b="1" dirty="0"/>
              <a:t>n</a:t>
            </a:r>
            <a:r>
              <a:rPr lang="en-US" altLang="ja-JP" b="1" dirty="0"/>
              <a:t>t</a:t>
            </a:r>
            <a:r>
              <a:rPr lang="ru-RU" altLang="ja-JP" b="1" dirty="0"/>
              <a:t>e</a:t>
            </a:r>
            <a:r>
              <a:rPr lang="en-US" altLang="ja-JP" b="1" dirty="0"/>
              <a:t>r</a:t>
            </a:r>
            <a:r>
              <a:rPr lang="ru-RU" altLang="ja-JP" b="1" dirty="0"/>
              <a:t>-c</a:t>
            </a:r>
            <a:r>
              <a:rPr lang="en-US" altLang="ja-JP" b="1" dirty="0"/>
              <a:t>a</a:t>
            </a:r>
            <a:r>
              <a:rPr lang="ru-RU" altLang="ja-JP" b="1" dirty="0"/>
              <a:t>l</a:t>
            </a:r>
            <a:r>
              <a:rPr lang="en-US" altLang="ja-JP" b="1" dirty="0" err="1"/>
              <a:t>i</a:t>
            </a:r>
            <a:r>
              <a:rPr lang="ru-RU" altLang="ja-JP" b="1" dirty="0"/>
              <a:t>b</a:t>
            </a:r>
            <a:r>
              <a:rPr lang="en-US" altLang="ja-JP" b="1" dirty="0"/>
              <a:t>r</a:t>
            </a:r>
            <a:r>
              <a:rPr lang="ru-RU" altLang="ja-JP" b="1" dirty="0"/>
              <a:t>a</a:t>
            </a:r>
            <a:r>
              <a:rPr lang="en-US" altLang="ja-JP" b="1" dirty="0"/>
              <a:t>t</a:t>
            </a:r>
            <a:r>
              <a:rPr lang="ru-RU" altLang="ja-JP" b="1" dirty="0"/>
              <a:t>i</a:t>
            </a:r>
            <a:r>
              <a:rPr lang="en-US" altLang="ja-JP" b="1" dirty="0"/>
              <a:t>o</a:t>
            </a:r>
            <a:r>
              <a:rPr lang="ru-RU" altLang="ja-JP" b="1" dirty="0"/>
              <a:t>n:</a:t>
            </a:r>
            <a:endParaRPr lang="ru-RU" b="1" dirty="0"/>
          </a:p>
        </p:txBody>
      </p:sp>
      <p:sp>
        <p:nvSpPr>
          <p:cNvPr id="13" name="テキスト ボックス 17">
            <a:extLst>
              <a:ext uri="{FF2B5EF4-FFF2-40B4-BE49-F238E27FC236}">
                <a16:creationId xmlns:a16="http://schemas.microsoft.com/office/drawing/2014/main" id="{564D3B18-6FFA-4E0E-95FB-855A1DF938A4}"/>
              </a:ext>
            </a:extLst>
          </p:cNvPr>
          <p:cNvSpPr txBox="1"/>
          <p:nvPr/>
        </p:nvSpPr>
        <p:spPr>
          <a:xfrm>
            <a:off x="-35644" y="4639019"/>
            <a:ext cx="5599532" cy="1715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0488" indent="-904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the determination of the two inter-calibration fields of regard</a:t>
            </a:r>
            <a:r>
              <a:rPr lang="ru-RU" sz="1400" dirty="0"/>
              <a:t> </a:t>
            </a:r>
            <a:r>
              <a:rPr lang="en-US" sz="1400" dirty="0"/>
              <a:t>for hot and cold BTs in the middle between sub-satellites points</a:t>
            </a:r>
            <a:r>
              <a:rPr lang="ru-RU" sz="1400" dirty="0"/>
              <a:t>;</a:t>
            </a:r>
            <a:endParaRPr lang="en-US" sz="1400" dirty="0"/>
          </a:p>
          <a:p>
            <a:pPr marL="90488" indent="-904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establishment of a one-to-one correspondence between subsets of uniform image fragments from both satellites;</a:t>
            </a:r>
          </a:p>
          <a:p>
            <a:pPr marL="90488" indent="-904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correction of geolocation errors; </a:t>
            </a:r>
            <a:endParaRPr lang="en-US" altLang="ja-JP" sz="1400" dirty="0"/>
          </a:p>
          <a:p>
            <a:pPr marL="90488" indent="-90488" algn="just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400" dirty="0"/>
              <a:t>obtaining regression relationships for inter-calibration in a wide range of BTs.</a:t>
            </a:r>
            <a:endParaRPr lang="en-US" altLang="ja-JP" sz="1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5F9C90-46F9-4AEF-83A8-439C04FC94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993" y="4157998"/>
            <a:ext cx="3188749" cy="2102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7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F3BB8C-0C0C-4EAB-9830-DC513CDAB61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C6FFB28-0744-4297-A6EB-FCFA2F695440}"/>
              </a:ext>
            </a:extLst>
          </p:cNvPr>
          <p:cNvSpPr txBox="1"/>
          <p:nvPr/>
        </p:nvSpPr>
        <p:spPr>
          <a:xfrm>
            <a:off x="3143055" y="74117"/>
            <a:ext cx="62005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of inter-calibration </a:t>
            </a:r>
          </a:p>
          <a:p>
            <a:pPr algn="ctr"/>
            <a:r>
              <a:rPr lang="en-US" altLang="ja-JP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2000" b="1" dirty="0">
                <a:latin typeface="Times New Roman" panose="02020603050405020304" pitchFamily="18" charset="0"/>
              </a:rPr>
              <a:t>MSU-GS channel #9 (</a:t>
            </a:r>
            <a:r>
              <a:rPr lang="en-US" altLang="ja-JP" sz="2000" b="1" dirty="0">
                <a:latin typeface="Times New Roman" panose="02020603050405020304" pitchFamily="18" charset="0"/>
              </a:rPr>
              <a:t>10.7</a:t>
            </a:r>
            <a:r>
              <a:rPr lang="en-US" sz="2000" b="1" dirty="0">
                <a:latin typeface="Times New Roman" panose="02020603050405020304" pitchFamily="18" charset="0"/>
                <a:sym typeface="Symbol" panose="05050102010706020507" pitchFamily="18" charset="2"/>
              </a:rPr>
              <a:t> </a:t>
            </a:r>
            <a:r>
              <a:rPr lang="en-US" sz="2000" b="1" dirty="0">
                <a:latin typeface="Times New Roman" panose="02020603050405020304" pitchFamily="18" charset="0"/>
              </a:rPr>
              <a:t>m )</a:t>
            </a:r>
            <a:endParaRPr lang="ja-JP" altLang="en-US" sz="2000" b="1" dirty="0">
              <a:latin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5A984C-7906-42F7-81E0-1C8C227C9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8031" y="1326444"/>
            <a:ext cx="2339071" cy="1785015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5B8B9B6-BF95-4881-9499-7543A9AA9FDD}"/>
              </a:ext>
            </a:extLst>
          </p:cNvPr>
          <p:cNvSpPr/>
          <p:nvPr/>
        </p:nvSpPr>
        <p:spPr>
          <a:xfrm>
            <a:off x="3285474" y="817603"/>
            <a:ext cx="275107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1" dirty="0">
                <a:latin typeface="Times New Roman" panose="02020603050405020304" pitchFamily="18" charset="0"/>
              </a:rPr>
              <a:t>Amplitude of the daily calibration course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less 0.2° for  BT</a:t>
            </a:r>
            <a:r>
              <a:rPr lang="ru-RU" sz="1400" b="1" dirty="0">
                <a:latin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</a:rPr>
              <a:t> ~ 300K and gradually increases to 1° for BT~200K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261531F-EBE8-47A9-B393-312746A9F0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30" b="12857"/>
          <a:stretch/>
        </p:blipFill>
        <p:spPr bwMode="auto">
          <a:xfrm>
            <a:off x="6250163" y="3673431"/>
            <a:ext cx="2689352" cy="2447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fig2b2_Madagaskar">
            <a:extLst>
              <a:ext uri="{FF2B5EF4-FFF2-40B4-BE49-F238E27FC236}">
                <a16:creationId xmlns:a16="http://schemas.microsoft.com/office/drawing/2014/main" id="{7D4DF050-175D-4B15-BCFE-095764E343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" y="1634469"/>
            <a:ext cx="3137806" cy="38708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A566240-7FA9-48F8-8BEC-F96539C673F7}"/>
              </a:ext>
            </a:extLst>
          </p:cNvPr>
          <p:cNvSpPr/>
          <p:nvPr/>
        </p:nvSpPr>
        <p:spPr>
          <a:xfrm>
            <a:off x="43697" y="1239952"/>
            <a:ext cx="29870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x-none" sz="1400" b="1" dirty="0">
                <a:latin typeface="Times New Roman" panose="02020603050405020304" pitchFamily="18" charset="0"/>
              </a:rPr>
              <a:t>Example of regression T</a:t>
            </a:r>
            <a:r>
              <a:rPr lang="x-none" sz="1400" b="1" baseline="-25000" dirty="0">
                <a:latin typeface="Times New Roman" panose="02020603050405020304" pitchFamily="18" charset="0"/>
              </a:rPr>
              <a:t>SEV</a:t>
            </a:r>
            <a:r>
              <a:rPr lang="x-none" sz="1400" b="1" dirty="0">
                <a:latin typeface="Times New Roman" panose="02020603050405020304" pitchFamily="18" charset="0"/>
              </a:rPr>
              <a:t> (T</a:t>
            </a:r>
            <a:r>
              <a:rPr lang="x-none" sz="1400" b="1" baseline="-25000" dirty="0">
                <a:latin typeface="Times New Roman" panose="02020603050405020304" pitchFamily="18" charset="0"/>
              </a:rPr>
              <a:t>MSU</a:t>
            </a:r>
            <a:r>
              <a:rPr lang="x-none" sz="1400" b="1" dirty="0">
                <a:latin typeface="Times New Roman" panose="02020603050405020304" pitchFamily="18" charset="0"/>
              </a:rPr>
              <a:t>), 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ru-RU" sz="1400" b="1" dirty="0" err="1">
                <a:latin typeface="Times New Roman" panose="02020603050405020304" pitchFamily="18" charset="0"/>
              </a:rPr>
              <a:t>May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x-none" sz="1400" b="1" dirty="0">
                <a:latin typeface="Times New Roman" panose="02020603050405020304" pitchFamily="18" charset="0"/>
              </a:rPr>
              <a:t>7</a:t>
            </a:r>
            <a:r>
              <a:rPr lang="ru-RU" sz="1400" b="1" dirty="0">
                <a:latin typeface="Times New Roman" panose="02020603050405020304" pitchFamily="18" charset="0"/>
              </a:rPr>
              <a:t>, 2018</a:t>
            </a:r>
            <a:r>
              <a:rPr lang="x-none" sz="1400" b="1" dirty="0">
                <a:latin typeface="Times New Roman" panose="02020603050405020304" pitchFamily="18" charset="0"/>
              </a:rPr>
              <a:t>, 14:30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U</a:t>
            </a:r>
            <a:r>
              <a:rPr lang="ru-RU" sz="1400" b="1" dirty="0">
                <a:latin typeface="Times New Roman" panose="02020603050405020304" pitchFamily="18" charset="0"/>
              </a:rPr>
              <a:t>T</a:t>
            </a:r>
            <a:r>
              <a:rPr lang="en-US" sz="1400" b="1" dirty="0">
                <a:latin typeface="Times New Roman" panose="02020603050405020304" pitchFamily="18" charset="0"/>
              </a:rPr>
              <a:t>C</a:t>
            </a:r>
            <a:endParaRPr lang="ru-RU" sz="1400" b="1" dirty="0">
              <a:latin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1245D5-5B10-48E6-9387-112AFBDA0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" y="3664378"/>
            <a:ext cx="2987040" cy="261518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3B0CDEB-2535-4BB3-8719-C681854078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435" y="1675353"/>
            <a:ext cx="2987040" cy="2161032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145E920-52DE-4A34-B524-24737E677B50}"/>
              </a:ext>
            </a:extLst>
          </p:cNvPr>
          <p:cNvSpPr/>
          <p:nvPr/>
        </p:nvSpPr>
        <p:spPr>
          <a:xfrm>
            <a:off x="6427856" y="866318"/>
            <a:ext cx="266171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</a:rPr>
              <a:t>V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l</a:t>
            </a:r>
            <a:r>
              <a:rPr lang="en-US" sz="1400" b="1" dirty="0" err="1">
                <a:latin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</a:rPr>
              <a:t>d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t</a:t>
            </a:r>
            <a:r>
              <a:rPr lang="en-US" sz="1400" b="1" dirty="0" err="1">
                <a:latin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</a:rPr>
              <a:t>o</a:t>
            </a:r>
            <a:r>
              <a:rPr lang="en-US" sz="1400" b="1" dirty="0">
                <a:latin typeface="Times New Roman" panose="02020603050405020304" pitchFamily="18" charset="0"/>
              </a:rPr>
              <a:t>n of GEO-GEO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inter-calibration </a:t>
            </a:r>
            <a:r>
              <a:rPr lang="ru-RU" sz="1400" b="1" dirty="0">
                <a:latin typeface="Times New Roman" panose="02020603050405020304" pitchFamily="18" charset="0"/>
              </a:rPr>
              <a:t>u</a:t>
            </a:r>
            <a:r>
              <a:rPr lang="en-US" sz="1400" b="1" dirty="0">
                <a:latin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</a:rPr>
              <a:t>n</a:t>
            </a:r>
            <a:r>
              <a:rPr lang="ru-RU" sz="1400" b="1" dirty="0">
                <a:latin typeface="Times New Roman" panose="02020603050405020304" pitchFamily="18" charset="0"/>
              </a:rPr>
              <a:t>g</a:t>
            </a:r>
            <a:r>
              <a:rPr lang="en-US" sz="1400" b="1" dirty="0">
                <a:latin typeface="Times New Roman" panose="02020603050405020304" pitchFamily="18" charset="0"/>
              </a:rPr>
              <a:t> GEO-LEO 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3C619561-1794-4954-B6FD-FDC6B48599A5}"/>
              </a:ext>
            </a:extLst>
          </p:cNvPr>
          <p:cNvSpPr/>
          <p:nvPr/>
        </p:nvSpPr>
        <p:spPr>
          <a:xfrm>
            <a:off x="5849877" y="3081181"/>
            <a:ext cx="3416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</a:rPr>
              <a:t>C</a:t>
            </a:r>
            <a:r>
              <a:rPr lang="ru-RU" sz="1400" b="1" dirty="0">
                <a:latin typeface="Times New Roman" panose="02020603050405020304" pitchFamily="18" charset="0"/>
              </a:rPr>
              <a:t>o</a:t>
            </a:r>
            <a:r>
              <a:rPr lang="en-US" sz="1400" b="1" dirty="0">
                <a:latin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</a:rPr>
              <a:t>p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r</a:t>
            </a:r>
            <a:r>
              <a:rPr lang="en-US" sz="1400" b="1" dirty="0" err="1">
                <a:latin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</a:rPr>
              <a:t>o</a:t>
            </a:r>
            <a:r>
              <a:rPr lang="ru-RU" sz="1400" b="1" dirty="0">
                <a:latin typeface="Times New Roman" panose="02020603050405020304" pitchFamily="18" charset="0"/>
              </a:rPr>
              <a:t>n </a:t>
            </a:r>
            <a:r>
              <a:rPr lang="en-US" sz="1400" b="1" dirty="0">
                <a:latin typeface="Times New Roman" panose="02020603050405020304" pitchFamily="18" charset="0"/>
              </a:rPr>
              <a:t>o</a:t>
            </a:r>
            <a:r>
              <a:rPr lang="ru-RU" sz="1400" b="1" dirty="0">
                <a:latin typeface="Times New Roman" panose="02020603050405020304" pitchFamily="18" charset="0"/>
              </a:rPr>
              <a:t>f </a:t>
            </a:r>
            <a:r>
              <a:rPr lang="en-US" sz="1400" b="1" dirty="0">
                <a:latin typeface="Times New Roman" panose="02020603050405020304" pitchFamily="18" charset="0"/>
              </a:rPr>
              <a:t> </a:t>
            </a:r>
            <a:r>
              <a:rPr lang="ru-RU" sz="1400" b="1" dirty="0">
                <a:latin typeface="Times New Roman" panose="02020603050405020304" pitchFamily="18" charset="0"/>
              </a:rPr>
              <a:t>M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d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g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</a:rPr>
              <a:t>k</a:t>
            </a:r>
            <a:r>
              <a:rPr lang="ru-RU" sz="1400" b="1" dirty="0">
                <a:latin typeface="Times New Roman" panose="02020603050405020304" pitchFamily="18" charset="0"/>
              </a:rPr>
              <a:t>a</a:t>
            </a:r>
            <a:r>
              <a:rPr lang="en-US" sz="1400" b="1" dirty="0">
                <a:latin typeface="Times New Roman" panose="02020603050405020304" pitchFamily="18" charset="0"/>
              </a:rPr>
              <a:t>r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r</a:t>
            </a:r>
            <a:r>
              <a:rPr lang="ru-RU" sz="1400" b="1" dirty="0">
                <a:latin typeface="Times New Roman" panose="02020603050405020304" pitchFamily="18" charset="0"/>
              </a:rPr>
              <a:t>e</a:t>
            </a:r>
            <a:r>
              <a:rPr lang="en-US" sz="1400" b="1" dirty="0">
                <a:latin typeface="Times New Roman" panose="02020603050405020304" pitchFamily="18" charset="0"/>
              </a:rPr>
              <a:t>g</a:t>
            </a:r>
            <a:r>
              <a:rPr lang="ru-RU" sz="1400" b="1" dirty="0">
                <a:latin typeface="Times New Roman" panose="02020603050405020304" pitchFamily="18" charset="0"/>
              </a:rPr>
              <a:t>i</a:t>
            </a:r>
            <a:r>
              <a:rPr lang="en-US" sz="1400" b="1" dirty="0">
                <a:latin typeface="Times New Roman" panose="02020603050405020304" pitchFamily="18" charset="0"/>
              </a:rPr>
              <a:t>o</a:t>
            </a:r>
            <a:r>
              <a:rPr lang="ru-RU" sz="1400" b="1" dirty="0">
                <a:latin typeface="Times New Roman" panose="02020603050405020304" pitchFamily="18" charset="0"/>
              </a:rPr>
              <a:t>n i</a:t>
            </a:r>
            <a:r>
              <a:rPr lang="en-US" sz="1400" b="1" dirty="0">
                <a:latin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</a:rPr>
              <a:t>a</a:t>
            </a:r>
            <a:r>
              <a:rPr lang="en-US" sz="1400" b="1" dirty="0">
                <a:latin typeface="Times New Roman" panose="02020603050405020304" pitchFamily="18" charset="0"/>
              </a:rPr>
              <a:t>g</a:t>
            </a:r>
            <a:r>
              <a:rPr lang="ru-RU" sz="1400" b="1" dirty="0">
                <a:latin typeface="Times New Roman" panose="02020603050405020304" pitchFamily="18" charset="0"/>
              </a:rPr>
              <a:t>e</a:t>
            </a:r>
            <a:r>
              <a:rPr lang="en-US" sz="1400" b="1" dirty="0">
                <a:latin typeface="Times New Roman" panose="02020603050405020304" pitchFamily="18" charset="0"/>
              </a:rPr>
              <a:t>s (10.7</a:t>
            </a:r>
            <a:r>
              <a:rPr lang="en-US" sz="1400" b="1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sz="1400" b="1" dirty="0">
                <a:latin typeface="Times New Roman" panose="02020603050405020304" pitchFamily="18" charset="0"/>
              </a:rPr>
              <a:t>m)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  <a:r>
              <a:rPr lang="en-US" sz="1400" b="1" dirty="0">
                <a:latin typeface="Times New Roman" panose="02020603050405020304" pitchFamily="18" charset="0"/>
              </a:rPr>
              <a:t>a</a:t>
            </a:r>
            <a:r>
              <a:rPr lang="ru-RU" sz="1400" b="1" dirty="0">
                <a:latin typeface="Times New Roman" panose="02020603050405020304" pitchFamily="18" charset="0"/>
              </a:rPr>
              <a:t>f</a:t>
            </a:r>
            <a:r>
              <a:rPr lang="en-US" sz="1400" b="1" dirty="0">
                <a:latin typeface="Times New Roman" panose="02020603050405020304" pitchFamily="18" charset="0"/>
              </a:rPr>
              <a:t>t</a:t>
            </a:r>
            <a:r>
              <a:rPr lang="ru-RU" sz="1400" b="1" dirty="0">
                <a:latin typeface="Times New Roman" panose="02020603050405020304" pitchFamily="18" charset="0"/>
              </a:rPr>
              <a:t>e</a:t>
            </a:r>
            <a:r>
              <a:rPr lang="en-US" sz="1400" b="1" dirty="0">
                <a:latin typeface="Times New Roman" panose="02020603050405020304" pitchFamily="18" charset="0"/>
              </a:rPr>
              <a:t>r inter-calibration</a:t>
            </a:r>
            <a:r>
              <a:rPr lang="ru-RU" sz="1400" b="1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9236D225-909C-4555-9A76-F2D2F86364FD}"/>
              </a:ext>
            </a:extLst>
          </p:cNvPr>
          <p:cNvSpPr/>
          <p:nvPr/>
        </p:nvSpPr>
        <p:spPr>
          <a:xfrm>
            <a:off x="6153149" y="6036468"/>
            <a:ext cx="28335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</a:rPr>
              <a:t>S</a:t>
            </a:r>
            <a:r>
              <a:rPr lang="ru-RU" sz="1400" b="1" dirty="0">
                <a:latin typeface="Times New Roman" panose="02020603050405020304" pitchFamily="18" charset="0"/>
              </a:rPr>
              <a:t>E</a:t>
            </a:r>
            <a:r>
              <a:rPr lang="en-US" sz="1400" b="1" dirty="0">
                <a:latin typeface="Times New Roman" panose="02020603050405020304" pitchFamily="18" charset="0"/>
              </a:rPr>
              <a:t>VI</a:t>
            </a:r>
            <a:r>
              <a:rPr lang="ru-RU" sz="1400" b="1" dirty="0">
                <a:latin typeface="Times New Roman" panose="02020603050405020304" pitchFamily="18" charset="0"/>
              </a:rPr>
              <a:t>R</a:t>
            </a:r>
            <a:r>
              <a:rPr lang="en-US" sz="1400" b="1" dirty="0">
                <a:latin typeface="Times New Roman" panose="02020603050405020304" pitchFamily="18" charset="0"/>
              </a:rPr>
              <a:t>I</a:t>
            </a:r>
            <a:r>
              <a:rPr lang="ru-RU" sz="1400" b="1" dirty="0">
                <a:latin typeface="Times New Roman" panose="02020603050405020304" pitchFamily="18" charset="0"/>
              </a:rPr>
              <a:t>            </a:t>
            </a:r>
            <a:r>
              <a:rPr lang="en-US" sz="1400" b="1" dirty="0">
                <a:latin typeface="Times New Roman" panose="02020603050405020304" pitchFamily="18" charset="0"/>
              </a:rPr>
              <a:t>     </a:t>
            </a:r>
            <a:r>
              <a:rPr lang="ru-RU" sz="1400" b="1" dirty="0">
                <a:latin typeface="Times New Roman" panose="02020603050405020304" pitchFamily="18" charset="0"/>
              </a:rPr>
              <a:t>  </a:t>
            </a:r>
            <a:r>
              <a:rPr lang="en-US" sz="1400" b="1" dirty="0">
                <a:latin typeface="Times New Roman" panose="02020603050405020304" pitchFamily="18" charset="0"/>
              </a:rPr>
              <a:t>M</a:t>
            </a:r>
            <a:r>
              <a:rPr lang="ru-RU" sz="1400" b="1" dirty="0">
                <a:latin typeface="Times New Roman" panose="02020603050405020304" pitchFamily="18" charset="0"/>
              </a:rPr>
              <a:t>S</a:t>
            </a:r>
            <a:r>
              <a:rPr lang="en-US" sz="1400" b="1" dirty="0">
                <a:latin typeface="Times New Roman" panose="02020603050405020304" pitchFamily="18" charset="0"/>
              </a:rPr>
              <a:t>U</a:t>
            </a:r>
            <a:r>
              <a:rPr lang="ru-RU" sz="1400" b="1" dirty="0">
                <a:latin typeface="Times New Roman" panose="02020603050405020304" pitchFamily="18" charset="0"/>
              </a:rPr>
              <a:t>-</a:t>
            </a:r>
            <a:r>
              <a:rPr lang="en-US" sz="1400" b="1" dirty="0">
                <a:latin typeface="Times New Roman" panose="02020603050405020304" pitchFamily="18" charset="0"/>
              </a:rPr>
              <a:t>G</a:t>
            </a:r>
            <a:r>
              <a:rPr lang="ru-RU" sz="1400" b="1" dirty="0">
                <a:latin typeface="Times New Roman" panose="02020603050405020304" pitchFamily="18" charset="0"/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48845114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ユーザー定義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FF"/>
      </a:hlink>
      <a:folHlink>
        <a:srgbClr val="00B0F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34478</TotalTime>
  <Words>847</Words>
  <Application>Microsoft Office PowerPoint</Application>
  <PresentationFormat>Экран (4:3)</PresentationFormat>
  <Paragraphs>102</Paragraphs>
  <Slides>12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Arial</vt:lpstr>
      <vt:lpstr>Times New Roman</vt:lpstr>
      <vt:lpstr>Wingdings</vt:lpstr>
      <vt:lpstr>Default Design</vt:lpstr>
      <vt:lpstr>Презентация PowerPoint</vt:lpstr>
      <vt:lpstr>Roshydromet Personnel supporting GSICS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NOAA / NESDIS / 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GSICS GEO-LEO ATBD</dc:title>
  <dc:subject>SPIE 2009 tALK</dc:subject>
  <dc:creator>Fred Wu</dc:creator>
  <cp:lastModifiedBy>Алексей Рублев</cp:lastModifiedBy>
  <cp:revision>1121</cp:revision>
  <dcterms:created xsi:type="dcterms:W3CDTF">2004-06-10T15:46:18Z</dcterms:created>
  <dcterms:modified xsi:type="dcterms:W3CDTF">2019-03-04T08:24:14Z</dcterms:modified>
</cp:coreProperties>
</file>