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0"/>
  </p:notesMasterIdLst>
  <p:handoutMasterIdLst>
    <p:handoutMasterId r:id="rId11"/>
  </p:handoutMasterIdLst>
  <p:sldIdLst>
    <p:sldId id="257" r:id="rId2"/>
    <p:sldId id="362" r:id="rId3"/>
    <p:sldId id="352" r:id="rId4"/>
    <p:sldId id="364" r:id="rId5"/>
    <p:sldId id="358" r:id="rId6"/>
    <p:sldId id="363" r:id="rId7"/>
    <p:sldId id="353" r:id="rId8"/>
    <p:sldId id="360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66"/>
    <a:srgbClr val="008080"/>
    <a:srgbClr val="CCABD9"/>
    <a:srgbClr val="B9ADD7"/>
    <a:srgbClr val="FE8C2E"/>
    <a:srgbClr val="F8733E"/>
    <a:srgbClr val="88B6E8"/>
    <a:srgbClr val="EBB3EB"/>
    <a:srgbClr val="FCD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50000" autoAdjust="0"/>
  </p:normalViewPr>
  <p:slideViewPr>
    <p:cSldViewPr>
      <p:cViewPr varScale="1">
        <p:scale>
          <a:sx n="114" d="100"/>
          <a:sy n="114" d="100"/>
        </p:scale>
        <p:origin x="15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AFA95-70F6-40C4-BB3F-47E7D87EA212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A6F54-7005-4AD3-BF13-D4E2AF473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8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94F6F-2BC9-4879-8497-8D58B67C435C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AA88-98BF-4FC1-BE7D-F98D799AAF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52E05E54-7D95-4B82-A1CC-72A6C64AFB91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1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809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 baseline="30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30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16th GSICS Executive Panel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:\MY DOCUMENTS\GSICS\logo\GSICS500px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085975" cy="846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3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70196-F613-46A9-B4DD-0BAFE3755C2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9305D-B669-4E67-B7E8-D948A875DD9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8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78479" cy="102076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41" y="76200"/>
            <a:ext cx="1793359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27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E4783-BD83-4BEF-8FB0-79BD46365AF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3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94456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2B71D-E2F9-4584-A370-DE6217F5491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41"/>
            <a:ext cx="1981200" cy="79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0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A7ED1-5977-4ABD-A821-DB0A35CB325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5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94456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F67B0-CE83-4784-8955-7A0362C282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69897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44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D01CA-FB6E-4E82-BD7D-9CEBC0A01D0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5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E5B05-0151-462C-B5A2-851639A20A0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4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53C61-3313-4904-B39E-EEE146B3C88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3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GSICS-EP-16, Boulder, 15-16 May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EC690-8E2B-4D18-8137-45DE636712C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5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osdac.gov.in/gsics" TargetMode="Externa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Report </a:t>
            </a:r>
            <a:r>
              <a:rPr lang="en-GB" sz="6000" dirty="0" smtClean="0"/>
              <a:t>from</a:t>
            </a:r>
            <a:r>
              <a:rPr lang="en-GB" sz="6000" b="1" dirty="0" smtClean="0"/>
              <a:t> ISRO</a:t>
            </a:r>
            <a:br>
              <a:rPr lang="en-GB" sz="60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>Annual Meeting of</a:t>
            </a:r>
            <a:r>
              <a:rPr lang="en-GB" sz="3600" b="1" baseline="0" dirty="0" smtClean="0"/>
              <a:t> </a:t>
            </a:r>
            <a:r>
              <a:rPr lang="en-GB" sz="3600" b="1" dirty="0" smtClean="0"/>
              <a:t>GRWG/GDWG, </a:t>
            </a:r>
            <a:r>
              <a:rPr lang="en-GB" sz="3600" dirty="0" err="1" smtClean="0"/>
              <a:t>Frascati</a:t>
            </a:r>
            <a:r>
              <a:rPr lang="en-GB" sz="3600" dirty="0" smtClean="0"/>
              <a:t>, Italy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dirty="0"/>
              <a:t>4-8 March 2019</a:t>
            </a:r>
            <a:endParaRPr lang="en-US" alt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343400"/>
            <a:ext cx="7086600" cy="1828800"/>
          </a:xfrm>
        </p:spPr>
        <p:txBody>
          <a:bodyPr>
            <a:normAutofit/>
          </a:bodyPr>
          <a:lstStyle/>
          <a:p>
            <a:r>
              <a:rPr lang="fr-CH" altLang="en-US" sz="2800" i="1" dirty="0" err="1" smtClean="0">
                <a:solidFill>
                  <a:srgbClr val="FF0000"/>
                </a:solidFill>
                <a:latin typeface="Arial" pitchFamily="34" charset="0"/>
              </a:rPr>
              <a:t>Pradeep</a:t>
            </a:r>
            <a:r>
              <a:rPr lang="fr-CH" altLang="en-US" sz="2800" i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CH" altLang="en-US" sz="2800" i="1" dirty="0" err="1" smtClean="0">
                <a:solidFill>
                  <a:srgbClr val="FF0000"/>
                </a:solidFill>
                <a:latin typeface="Arial" pitchFamily="34" charset="0"/>
              </a:rPr>
              <a:t>Thapliyal</a:t>
            </a:r>
            <a:r>
              <a:rPr lang="fr-CH" altLang="en-US" sz="2800" i="1" dirty="0" smtClean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fr-CH" altLang="en-US" sz="2800" i="1" dirty="0" err="1" smtClean="0">
                <a:solidFill>
                  <a:srgbClr val="FF0000"/>
                </a:solidFill>
                <a:latin typeface="Arial" pitchFamily="34" charset="0"/>
              </a:rPr>
              <a:t>Munn</a:t>
            </a:r>
            <a:r>
              <a:rPr lang="fr-CH" altLang="en-US" sz="2800" i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CH" altLang="en-US" sz="2800" i="1" dirty="0" err="1" smtClean="0">
                <a:solidFill>
                  <a:srgbClr val="FF0000"/>
                </a:solidFill>
                <a:latin typeface="Arial" pitchFamily="34" charset="0"/>
              </a:rPr>
              <a:t>Shukla</a:t>
            </a:r>
            <a:r>
              <a:rPr lang="fr-CH" altLang="en-US" sz="2800" i="1" dirty="0" smtClean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fr-CH" altLang="en-US" sz="2800" i="1" dirty="0" err="1" smtClean="0">
                <a:solidFill>
                  <a:srgbClr val="FF0000"/>
                </a:solidFill>
                <a:latin typeface="Arial" pitchFamily="34" charset="0"/>
              </a:rPr>
              <a:t>Nitant</a:t>
            </a:r>
            <a:r>
              <a:rPr lang="fr-CH" altLang="en-US" sz="2800" i="1" dirty="0" smtClean="0">
                <a:solidFill>
                  <a:srgbClr val="FF0000"/>
                </a:solidFill>
                <a:latin typeface="Arial" pitchFamily="34" charset="0"/>
              </a:rPr>
              <a:t> Dube</a:t>
            </a:r>
          </a:p>
          <a:p>
            <a:endParaRPr lang="fr-CH" altLang="en-US" sz="2800" i="1" dirty="0" smtClean="0">
              <a:solidFill>
                <a:srgbClr val="0000CC"/>
              </a:solidFill>
              <a:latin typeface="Arial" pitchFamily="34" charset="0"/>
            </a:endParaRPr>
          </a:p>
          <a:p>
            <a:r>
              <a:rPr lang="fr-CH" altLang="en-US" sz="2800" i="1" dirty="0" err="1" smtClean="0">
                <a:solidFill>
                  <a:srgbClr val="0000CC"/>
                </a:solidFill>
                <a:latin typeface="Arial" pitchFamily="34" charset="0"/>
              </a:rPr>
              <a:t>Space</a:t>
            </a:r>
            <a:r>
              <a:rPr lang="fr-CH" altLang="en-US" sz="2800" i="1" dirty="0" smtClean="0">
                <a:solidFill>
                  <a:srgbClr val="0000CC"/>
                </a:solidFill>
                <a:latin typeface="Arial" pitchFamily="34" charset="0"/>
              </a:rPr>
              <a:t> Applications Centre (ISRO)</a:t>
            </a:r>
          </a:p>
          <a:p>
            <a:r>
              <a:rPr lang="fr-CH" altLang="en-US" sz="2800" i="1" dirty="0" smtClean="0">
                <a:solidFill>
                  <a:srgbClr val="0000CC"/>
                </a:solidFill>
                <a:latin typeface="Arial" pitchFamily="34" charset="0"/>
              </a:rPr>
              <a:t>India</a:t>
            </a:r>
            <a:endParaRPr lang="fr-CH" altLang="en-US" sz="2800" i="1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838200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69157" y="213456"/>
            <a:ext cx="581860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ISRO Current satellites for Earth Observations</a:t>
            </a:r>
          </a:p>
        </p:txBody>
      </p:sp>
      <p:grpSp>
        <p:nvGrpSpPr>
          <p:cNvPr id="2" name="Group 245"/>
          <p:cNvGrpSpPr>
            <a:grpSpLocks/>
          </p:cNvGrpSpPr>
          <p:nvPr/>
        </p:nvGrpSpPr>
        <p:grpSpPr bwMode="auto">
          <a:xfrm>
            <a:off x="457437" y="1162050"/>
            <a:ext cx="8084528" cy="5278437"/>
            <a:chOff x="450376" y="1326637"/>
            <a:chExt cx="6980093" cy="4944510"/>
          </a:xfrm>
        </p:grpSpPr>
        <p:sp>
          <p:nvSpPr>
            <p:cNvPr id="204" name="Snip Single Corner Rectangle 203"/>
            <p:cNvSpPr/>
            <p:nvPr/>
          </p:nvSpPr>
          <p:spPr bwMode="auto">
            <a:xfrm>
              <a:off x="450376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05" name="Snip Single Corner Rectangle 204"/>
            <p:cNvSpPr/>
            <p:nvPr/>
          </p:nvSpPr>
          <p:spPr bwMode="auto">
            <a:xfrm>
              <a:off x="901217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06" name="Snip Single Corner Rectangle 205"/>
            <p:cNvSpPr/>
            <p:nvPr/>
          </p:nvSpPr>
          <p:spPr bwMode="auto">
            <a:xfrm>
              <a:off x="1350470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07" name="Snip Single Corner Rectangle 206"/>
            <p:cNvSpPr/>
            <p:nvPr/>
          </p:nvSpPr>
          <p:spPr bwMode="auto">
            <a:xfrm>
              <a:off x="1801311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08" name="Snip Single Corner Rectangle 207"/>
            <p:cNvSpPr/>
            <p:nvPr/>
          </p:nvSpPr>
          <p:spPr bwMode="auto">
            <a:xfrm>
              <a:off x="2252152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09" name="Snip Single Corner Rectangle 208"/>
            <p:cNvSpPr/>
            <p:nvPr/>
          </p:nvSpPr>
          <p:spPr bwMode="auto">
            <a:xfrm>
              <a:off x="2702992" y="1326637"/>
              <a:ext cx="223832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10" name="Snip Single Corner Rectangle 209"/>
            <p:cNvSpPr/>
            <p:nvPr/>
          </p:nvSpPr>
          <p:spPr bwMode="auto">
            <a:xfrm>
              <a:off x="3152245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11" name="Snip Single Corner Rectangle 210"/>
            <p:cNvSpPr/>
            <p:nvPr/>
          </p:nvSpPr>
          <p:spPr bwMode="auto">
            <a:xfrm>
              <a:off x="3603086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12" name="Snip Single Corner Rectangle 211"/>
            <p:cNvSpPr/>
            <p:nvPr/>
          </p:nvSpPr>
          <p:spPr bwMode="auto">
            <a:xfrm>
              <a:off x="4053926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13" name="Snip Single Corner Rectangle 212"/>
            <p:cNvSpPr/>
            <p:nvPr/>
          </p:nvSpPr>
          <p:spPr bwMode="auto">
            <a:xfrm>
              <a:off x="4503180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14" name="Snip Single Corner Rectangle 213"/>
            <p:cNvSpPr/>
            <p:nvPr/>
          </p:nvSpPr>
          <p:spPr bwMode="auto">
            <a:xfrm>
              <a:off x="4954021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15" name="Snip Single Corner Rectangle 214"/>
            <p:cNvSpPr/>
            <p:nvPr/>
          </p:nvSpPr>
          <p:spPr bwMode="auto">
            <a:xfrm>
              <a:off x="5404862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16" name="Snip Single Corner Rectangle 215"/>
            <p:cNvSpPr/>
            <p:nvPr/>
          </p:nvSpPr>
          <p:spPr bwMode="auto">
            <a:xfrm>
              <a:off x="5854114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17" name="Snip Single Corner Rectangle 216"/>
            <p:cNvSpPr/>
            <p:nvPr/>
          </p:nvSpPr>
          <p:spPr bwMode="auto">
            <a:xfrm>
              <a:off x="6304955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18" name="Snip Single Corner Rectangle 217"/>
            <p:cNvSpPr/>
            <p:nvPr/>
          </p:nvSpPr>
          <p:spPr bwMode="auto">
            <a:xfrm>
              <a:off x="6755796" y="1326637"/>
              <a:ext cx="225420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219" name="Snip Single Corner Rectangle 218"/>
            <p:cNvSpPr/>
            <p:nvPr/>
          </p:nvSpPr>
          <p:spPr bwMode="auto">
            <a:xfrm>
              <a:off x="7206636" y="1326637"/>
              <a:ext cx="223833" cy="4944510"/>
            </a:xfrm>
            <a:prstGeom prst="snip1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900" b="1">
                <a:solidFill>
                  <a:srgbClr val="FFFFFF">
                    <a:lumMod val="50000"/>
                  </a:srgbClr>
                </a:solidFill>
              </a:endParaRPr>
            </a:p>
          </p:txBody>
        </p:sp>
      </p:grpSp>
      <p:sp>
        <p:nvSpPr>
          <p:cNvPr id="225" name="TextBox 174"/>
          <p:cNvSpPr txBox="1">
            <a:spLocks noChangeArrowheads="1"/>
          </p:cNvSpPr>
          <p:nvPr/>
        </p:nvSpPr>
        <p:spPr bwMode="auto">
          <a:xfrm>
            <a:off x="395536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00</a:t>
            </a:r>
          </a:p>
        </p:txBody>
      </p:sp>
      <p:sp>
        <p:nvSpPr>
          <p:cNvPr id="226" name="TextBox 175"/>
          <p:cNvSpPr txBox="1">
            <a:spLocks noChangeArrowheads="1"/>
          </p:cNvSpPr>
          <p:nvPr/>
        </p:nvSpPr>
        <p:spPr bwMode="auto">
          <a:xfrm>
            <a:off x="683568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01</a:t>
            </a:r>
          </a:p>
        </p:txBody>
      </p:sp>
      <p:sp>
        <p:nvSpPr>
          <p:cNvPr id="227" name="TextBox 176"/>
          <p:cNvSpPr txBox="1">
            <a:spLocks noChangeArrowheads="1"/>
          </p:cNvSpPr>
          <p:nvPr/>
        </p:nvSpPr>
        <p:spPr bwMode="auto">
          <a:xfrm>
            <a:off x="943520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02</a:t>
            </a:r>
          </a:p>
        </p:txBody>
      </p:sp>
      <p:sp>
        <p:nvSpPr>
          <p:cNvPr id="228" name="TextBox 177"/>
          <p:cNvSpPr txBox="1">
            <a:spLocks noChangeArrowheads="1"/>
          </p:cNvSpPr>
          <p:nvPr/>
        </p:nvSpPr>
        <p:spPr bwMode="auto">
          <a:xfrm>
            <a:off x="1187624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03</a:t>
            </a:r>
          </a:p>
        </p:txBody>
      </p:sp>
      <p:sp>
        <p:nvSpPr>
          <p:cNvPr id="229" name="TextBox 178"/>
          <p:cNvSpPr txBox="1">
            <a:spLocks noChangeArrowheads="1"/>
          </p:cNvSpPr>
          <p:nvPr/>
        </p:nvSpPr>
        <p:spPr bwMode="auto">
          <a:xfrm>
            <a:off x="1475656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04</a:t>
            </a:r>
          </a:p>
        </p:txBody>
      </p:sp>
      <p:sp>
        <p:nvSpPr>
          <p:cNvPr id="230" name="TextBox 179"/>
          <p:cNvSpPr txBox="1">
            <a:spLocks noChangeArrowheads="1"/>
          </p:cNvSpPr>
          <p:nvPr/>
        </p:nvSpPr>
        <p:spPr bwMode="auto">
          <a:xfrm>
            <a:off x="1691680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05</a:t>
            </a:r>
          </a:p>
        </p:txBody>
      </p:sp>
      <p:sp>
        <p:nvSpPr>
          <p:cNvPr id="231" name="TextBox 180"/>
          <p:cNvSpPr txBox="1">
            <a:spLocks noChangeArrowheads="1"/>
          </p:cNvSpPr>
          <p:nvPr/>
        </p:nvSpPr>
        <p:spPr bwMode="auto">
          <a:xfrm>
            <a:off x="1979712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06</a:t>
            </a:r>
          </a:p>
        </p:txBody>
      </p:sp>
      <p:sp>
        <p:nvSpPr>
          <p:cNvPr id="232" name="TextBox 181"/>
          <p:cNvSpPr txBox="1">
            <a:spLocks noChangeArrowheads="1"/>
          </p:cNvSpPr>
          <p:nvPr/>
        </p:nvSpPr>
        <p:spPr bwMode="auto">
          <a:xfrm>
            <a:off x="2239664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07</a:t>
            </a:r>
          </a:p>
        </p:txBody>
      </p:sp>
      <p:sp>
        <p:nvSpPr>
          <p:cNvPr id="233" name="TextBox 182"/>
          <p:cNvSpPr txBox="1">
            <a:spLocks noChangeArrowheads="1"/>
          </p:cNvSpPr>
          <p:nvPr/>
        </p:nvSpPr>
        <p:spPr bwMode="auto">
          <a:xfrm>
            <a:off x="2527696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08</a:t>
            </a:r>
          </a:p>
        </p:txBody>
      </p:sp>
      <p:sp>
        <p:nvSpPr>
          <p:cNvPr id="234" name="TextBox 183"/>
          <p:cNvSpPr txBox="1">
            <a:spLocks noChangeArrowheads="1"/>
          </p:cNvSpPr>
          <p:nvPr/>
        </p:nvSpPr>
        <p:spPr bwMode="auto">
          <a:xfrm>
            <a:off x="2743720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09</a:t>
            </a:r>
          </a:p>
        </p:txBody>
      </p:sp>
      <p:sp>
        <p:nvSpPr>
          <p:cNvPr id="235" name="TextBox 184"/>
          <p:cNvSpPr txBox="1">
            <a:spLocks noChangeArrowheads="1"/>
          </p:cNvSpPr>
          <p:nvPr/>
        </p:nvSpPr>
        <p:spPr bwMode="auto">
          <a:xfrm>
            <a:off x="3031752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10</a:t>
            </a:r>
          </a:p>
        </p:txBody>
      </p:sp>
      <p:sp>
        <p:nvSpPr>
          <p:cNvPr id="236" name="TextBox 185"/>
          <p:cNvSpPr txBox="1">
            <a:spLocks noChangeArrowheads="1"/>
          </p:cNvSpPr>
          <p:nvPr/>
        </p:nvSpPr>
        <p:spPr bwMode="auto">
          <a:xfrm>
            <a:off x="3275856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11</a:t>
            </a:r>
          </a:p>
        </p:txBody>
      </p:sp>
      <p:sp>
        <p:nvSpPr>
          <p:cNvPr id="237" name="TextBox 186"/>
          <p:cNvSpPr txBox="1">
            <a:spLocks noChangeArrowheads="1"/>
          </p:cNvSpPr>
          <p:nvPr/>
        </p:nvSpPr>
        <p:spPr bwMode="auto">
          <a:xfrm>
            <a:off x="3563888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12</a:t>
            </a:r>
          </a:p>
        </p:txBody>
      </p:sp>
      <p:sp>
        <p:nvSpPr>
          <p:cNvPr id="238" name="TextBox 187"/>
          <p:cNvSpPr txBox="1">
            <a:spLocks noChangeArrowheads="1"/>
          </p:cNvSpPr>
          <p:nvPr/>
        </p:nvSpPr>
        <p:spPr bwMode="auto">
          <a:xfrm>
            <a:off x="3823840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13</a:t>
            </a:r>
          </a:p>
        </p:txBody>
      </p:sp>
      <p:sp>
        <p:nvSpPr>
          <p:cNvPr id="239" name="TextBox 188"/>
          <p:cNvSpPr txBox="1">
            <a:spLocks noChangeArrowheads="1"/>
          </p:cNvSpPr>
          <p:nvPr/>
        </p:nvSpPr>
        <p:spPr bwMode="auto">
          <a:xfrm>
            <a:off x="4039864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14</a:t>
            </a:r>
          </a:p>
        </p:txBody>
      </p:sp>
      <p:sp>
        <p:nvSpPr>
          <p:cNvPr id="240" name="TextBox 189"/>
          <p:cNvSpPr txBox="1">
            <a:spLocks noChangeArrowheads="1"/>
          </p:cNvSpPr>
          <p:nvPr/>
        </p:nvSpPr>
        <p:spPr bwMode="auto">
          <a:xfrm>
            <a:off x="4355976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15</a:t>
            </a:r>
          </a:p>
        </p:txBody>
      </p:sp>
      <p:sp>
        <p:nvSpPr>
          <p:cNvPr id="241" name="TextBox 190"/>
          <p:cNvSpPr txBox="1">
            <a:spLocks noChangeArrowheads="1"/>
          </p:cNvSpPr>
          <p:nvPr/>
        </p:nvSpPr>
        <p:spPr bwMode="auto">
          <a:xfrm>
            <a:off x="4572000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16</a:t>
            </a:r>
          </a:p>
        </p:txBody>
      </p:sp>
      <p:sp>
        <p:nvSpPr>
          <p:cNvPr id="242" name="TextBox 191"/>
          <p:cNvSpPr txBox="1">
            <a:spLocks noChangeArrowheads="1"/>
          </p:cNvSpPr>
          <p:nvPr/>
        </p:nvSpPr>
        <p:spPr bwMode="auto">
          <a:xfrm>
            <a:off x="4831952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17</a:t>
            </a:r>
          </a:p>
        </p:txBody>
      </p:sp>
      <p:sp>
        <p:nvSpPr>
          <p:cNvPr id="243" name="TextBox 192"/>
          <p:cNvSpPr txBox="1">
            <a:spLocks noChangeArrowheads="1"/>
          </p:cNvSpPr>
          <p:nvPr/>
        </p:nvSpPr>
        <p:spPr bwMode="auto">
          <a:xfrm>
            <a:off x="5119984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18</a:t>
            </a:r>
          </a:p>
        </p:txBody>
      </p:sp>
      <p:sp>
        <p:nvSpPr>
          <p:cNvPr id="244" name="TextBox 193"/>
          <p:cNvSpPr txBox="1">
            <a:spLocks noChangeArrowheads="1"/>
          </p:cNvSpPr>
          <p:nvPr/>
        </p:nvSpPr>
        <p:spPr bwMode="auto">
          <a:xfrm>
            <a:off x="5364088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19</a:t>
            </a:r>
          </a:p>
        </p:txBody>
      </p:sp>
      <p:sp>
        <p:nvSpPr>
          <p:cNvPr id="245" name="TextBox 194"/>
          <p:cNvSpPr txBox="1">
            <a:spLocks noChangeArrowheads="1"/>
          </p:cNvSpPr>
          <p:nvPr/>
        </p:nvSpPr>
        <p:spPr bwMode="auto">
          <a:xfrm>
            <a:off x="5624040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20</a:t>
            </a:r>
          </a:p>
        </p:txBody>
      </p:sp>
      <p:sp>
        <p:nvSpPr>
          <p:cNvPr id="246" name="TextBox 195"/>
          <p:cNvSpPr txBox="1">
            <a:spLocks noChangeArrowheads="1"/>
          </p:cNvSpPr>
          <p:nvPr/>
        </p:nvSpPr>
        <p:spPr bwMode="auto">
          <a:xfrm>
            <a:off x="5912072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21</a:t>
            </a:r>
          </a:p>
        </p:txBody>
      </p:sp>
      <p:sp>
        <p:nvSpPr>
          <p:cNvPr id="247" name="TextBox 196"/>
          <p:cNvSpPr txBox="1">
            <a:spLocks noChangeArrowheads="1"/>
          </p:cNvSpPr>
          <p:nvPr/>
        </p:nvSpPr>
        <p:spPr bwMode="auto">
          <a:xfrm>
            <a:off x="6156176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22</a:t>
            </a:r>
          </a:p>
        </p:txBody>
      </p:sp>
      <p:sp>
        <p:nvSpPr>
          <p:cNvPr id="248" name="TextBox 197"/>
          <p:cNvSpPr txBox="1">
            <a:spLocks noChangeArrowheads="1"/>
          </p:cNvSpPr>
          <p:nvPr/>
        </p:nvSpPr>
        <p:spPr bwMode="auto">
          <a:xfrm>
            <a:off x="6416128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23</a:t>
            </a:r>
          </a:p>
        </p:txBody>
      </p:sp>
      <p:sp>
        <p:nvSpPr>
          <p:cNvPr id="249" name="TextBox 198"/>
          <p:cNvSpPr txBox="1">
            <a:spLocks noChangeArrowheads="1"/>
          </p:cNvSpPr>
          <p:nvPr/>
        </p:nvSpPr>
        <p:spPr bwMode="auto">
          <a:xfrm>
            <a:off x="6660232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24</a:t>
            </a:r>
          </a:p>
        </p:txBody>
      </p:sp>
      <p:sp>
        <p:nvSpPr>
          <p:cNvPr id="250" name="TextBox 199"/>
          <p:cNvSpPr txBox="1">
            <a:spLocks noChangeArrowheads="1"/>
          </p:cNvSpPr>
          <p:nvPr/>
        </p:nvSpPr>
        <p:spPr bwMode="auto">
          <a:xfrm>
            <a:off x="6920184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25</a:t>
            </a:r>
          </a:p>
        </p:txBody>
      </p:sp>
      <p:sp>
        <p:nvSpPr>
          <p:cNvPr id="251" name="TextBox 200"/>
          <p:cNvSpPr txBox="1">
            <a:spLocks noChangeArrowheads="1"/>
          </p:cNvSpPr>
          <p:nvPr/>
        </p:nvSpPr>
        <p:spPr bwMode="auto">
          <a:xfrm>
            <a:off x="7208216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26</a:t>
            </a:r>
          </a:p>
        </p:txBody>
      </p:sp>
      <p:sp>
        <p:nvSpPr>
          <p:cNvPr id="252" name="TextBox 201"/>
          <p:cNvSpPr txBox="1">
            <a:spLocks noChangeArrowheads="1"/>
          </p:cNvSpPr>
          <p:nvPr/>
        </p:nvSpPr>
        <p:spPr bwMode="auto">
          <a:xfrm>
            <a:off x="7452320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27</a:t>
            </a:r>
          </a:p>
        </p:txBody>
      </p:sp>
      <p:sp>
        <p:nvSpPr>
          <p:cNvPr id="253" name="TextBox 202"/>
          <p:cNvSpPr txBox="1">
            <a:spLocks noChangeArrowheads="1"/>
          </p:cNvSpPr>
          <p:nvPr/>
        </p:nvSpPr>
        <p:spPr bwMode="auto">
          <a:xfrm>
            <a:off x="7712272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28</a:t>
            </a:r>
          </a:p>
        </p:txBody>
      </p:sp>
      <p:sp>
        <p:nvSpPr>
          <p:cNvPr id="254" name="TextBox 203"/>
          <p:cNvSpPr txBox="1">
            <a:spLocks noChangeArrowheads="1"/>
          </p:cNvSpPr>
          <p:nvPr/>
        </p:nvSpPr>
        <p:spPr bwMode="auto">
          <a:xfrm>
            <a:off x="8000304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29</a:t>
            </a:r>
          </a:p>
        </p:txBody>
      </p:sp>
      <p:sp>
        <p:nvSpPr>
          <p:cNvPr id="255" name="TextBox 204"/>
          <p:cNvSpPr txBox="1">
            <a:spLocks noChangeArrowheads="1"/>
          </p:cNvSpPr>
          <p:nvPr/>
        </p:nvSpPr>
        <p:spPr bwMode="auto">
          <a:xfrm>
            <a:off x="8216328" y="1162050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30</a:t>
            </a:r>
          </a:p>
        </p:txBody>
      </p:sp>
      <p:sp>
        <p:nvSpPr>
          <p:cNvPr id="266" name="TextBox 215"/>
          <p:cNvSpPr txBox="1">
            <a:spLocks noChangeArrowheads="1"/>
          </p:cNvSpPr>
          <p:nvPr/>
        </p:nvSpPr>
        <p:spPr bwMode="auto">
          <a:xfrm>
            <a:off x="2" y="1162050"/>
            <a:ext cx="5180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002569"/>
                </a:solidFill>
              </a:rPr>
              <a:t>YEAR...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1058847" y="1390653"/>
            <a:ext cx="3566160" cy="166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FFFFFF"/>
                </a:solidFill>
              </a:rPr>
              <a:t>   </a:t>
            </a:r>
            <a:r>
              <a:rPr lang="en-GB" sz="900" dirty="0" smtClean="0">
                <a:solidFill>
                  <a:srgbClr val="FFFFFF"/>
                </a:solidFill>
              </a:rPr>
              <a:t>       KALPANA-1 (VHRR)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1345474" y="1580201"/>
            <a:ext cx="3383280" cy="155572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FFFFFF"/>
                </a:solidFill>
              </a:rPr>
              <a:t>             </a:t>
            </a:r>
            <a:r>
              <a:rPr lang="en-GB" sz="900" dirty="0" smtClean="0">
                <a:solidFill>
                  <a:srgbClr val="FFFFFF"/>
                </a:solidFill>
              </a:rPr>
              <a:t>INSAT-3A (VHRR, CCD)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3992508" y="1752600"/>
            <a:ext cx="1828800" cy="179070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FFFFFF"/>
                </a:solidFill>
              </a:rPr>
              <a:t>   </a:t>
            </a:r>
            <a:r>
              <a:rPr lang="en-GB" sz="900" dirty="0" smtClean="0">
                <a:solidFill>
                  <a:srgbClr val="FFFFFF"/>
                </a:solidFill>
              </a:rPr>
              <a:t>INSAT-3D (IMAGER &amp; SOUNDER)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4775886" y="1956756"/>
            <a:ext cx="18288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FFFFFF"/>
                </a:solidFill>
              </a:rPr>
              <a:t> </a:t>
            </a:r>
            <a:r>
              <a:rPr lang="en-GB" sz="900" dirty="0" smtClean="0">
                <a:solidFill>
                  <a:srgbClr val="FFFFFF"/>
                </a:solidFill>
              </a:rPr>
              <a:t>     INSAT-3DR (IMAGER &amp; SOUNDER)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2916356" y="2708920"/>
            <a:ext cx="1710374" cy="18288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    Oceansat-2 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(OCM, </a:t>
            </a:r>
            <a:r>
              <a:rPr lang="en-US" altLang="en-US" sz="700" b="1" dirty="0" smtClean="0">
                <a:solidFill>
                  <a:srgbClr val="FF0000"/>
                </a:solidFill>
                <a:latin typeface="Calibri" pitchFamily="34" charset="0"/>
              </a:rPr>
              <a:t>SCAT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, ROSA)</a:t>
            </a:r>
            <a:endParaRPr lang="en-US" alt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96" name="Straight Connector 11"/>
          <p:cNvCxnSpPr>
            <a:cxnSpLocks noChangeShapeType="1"/>
          </p:cNvCxnSpPr>
          <p:nvPr/>
        </p:nvCxnSpPr>
        <p:spPr bwMode="auto">
          <a:xfrm>
            <a:off x="0" y="4221088"/>
            <a:ext cx="8503313" cy="8731"/>
          </a:xfrm>
          <a:prstGeom prst="line">
            <a:avLst/>
          </a:prstGeom>
          <a:noFill/>
          <a:ln w="25400" algn="ctr">
            <a:solidFill>
              <a:srgbClr val="080808"/>
            </a:solidFill>
            <a:prstDash val="dash"/>
            <a:round/>
            <a:headEnd/>
            <a:tailEnd/>
          </a:ln>
        </p:spPr>
      </p:cxnSp>
      <p:sp>
        <p:nvSpPr>
          <p:cNvPr id="3" name="TextBox 2"/>
          <p:cNvSpPr txBox="1"/>
          <p:nvPr/>
        </p:nvSpPr>
        <p:spPr>
          <a:xfrm>
            <a:off x="35496" y="1425550"/>
            <a:ext cx="262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5496" y="2865710"/>
            <a:ext cx="262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</a:t>
            </a:r>
            <a:r>
              <a:rPr lang="en-US" b="1" dirty="0" smtClean="0"/>
              <a:t>EO</a:t>
            </a:r>
            <a:endParaRPr lang="en-US" b="1" dirty="0"/>
          </a:p>
        </p:txBody>
      </p:sp>
      <p:sp>
        <p:nvSpPr>
          <p:cNvPr id="103" name="Rectangle 102"/>
          <p:cNvSpPr/>
          <p:nvPr/>
        </p:nvSpPr>
        <p:spPr>
          <a:xfrm>
            <a:off x="6211753" y="2165350"/>
            <a:ext cx="18288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FFFFFF"/>
                </a:solidFill>
              </a:rPr>
              <a:t> </a:t>
            </a:r>
            <a:r>
              <a:rPr lang="en-GB" sz="900" dirty="0" smtClean="0">
                <a:solidFill>
                  <a:srgbClr val="FFFFFF"/>
                </a:solidFill>
              </a:rPr>
              <a:t>     INSAT-3DS (IMAGER &amp; SOUNDER)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677518" y="2387674"/>
            <a:ext cx="2103120" cy="173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FFFFFF"/>
                </a:solidFill>
              </a:rPr>
              <a:t> </a:t>
            </a:r>
            <a:r>
              <a:rPr lang="en-GB" sz="900" dirty="0" smtClean="0">
                <a:solidFill>
                  <a:srgbClr val="FFFFFF"/>
                </a:solidFill>
              </a:rPr>
              <a:t>     GISAT </a:t>
            </a:r>
            <a:r>
              <a:rPr lang="en-GB" sz="700" dirty="0" smtClean="0">
                <a:solidFill>
                  <a:srgbClr val="FFFFFF"/>
                </a:solidFill>
              </a:rPr>
              <a:t>(MX-VNIR, </a:t>
            </a:r>
            <a:r>
              <a:rPr lang="en-GB" sz="700" dirty="0" err="1" smtClean="0">
                <a:solidFill>
                  <a:srgbClr val="FFFFFF"/>
                </a:solidFill>
              </a:rPr>
              <a:t>HyS</a:t>
            </a:r>
            <a:r>
              <a:rPr lang="en-GB" sz="700" dirty="0" smtClean="0">
                <a:solidFill>
                  <a:srgbClr val="FFFFFF"/>
                </a:solidFill>
              </a:rPr>
              <a:t>-VNIR, </a:t>
            </a:r>
            <a:r>
              <a:rPr lang="en-GB" sz="700" dirty="0" err="1" smtClean="0">
                <a:solidFill>
                  <a:srgbClr val="FFFFFF"/>
                </a:solidFill>
              </a:rPr>
              <a:t>HyS</a:t>
            </a:r>
            <a:r>
              <a:rPr lang="en-GB" sz="700" dirty="0" smtClean="0">
                <a:solidFill>
                  <a:srgbClr val="FFFFFF"/>
                </a:solidFill>
              </a:rPr>
              <a:t>-SWIR, MX-LWIR)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417965" y="2914655"/>
            <a:ext cx="1831931" cy="18288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800" b="1" dirty="0" smtClean="0">
                <a:solidFill>
                  <a:schemeClr val="bg1"/>
                </a:solidFill>
                <a:latin typeface="Calibri" pitchFamily="34" charset="0"/>
              </a:rPr>
              <a:t>    MT 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altLang="en-US" sz="700" b="1" dirty="0" smtClean="0">
                <a:solidFill>
                  <a:srgbClr val="FF0000"/>
                </a:solidFill>
                <a:latin typeface="Calibri" pitchFamily="34" charset="0"/>
              </a:rPr>
              <a:t>MADRAS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, SAPHIR, </a:t>
            </a:r>
            <a:r>
              <a:rPr lang="en-US" altLang="en-US" sz="700" b="1" dirty="0" err="1" smtClean="0">
                <a:solidFill>
                  <a:schemeClr val="bg1"/>
                </a:solidFill>
                <a:latin typeface="Calibri" pitchFamily="34" charset="0"/>
              </a:rPr>
              <a:t>ScaRaB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, ROSA)</a:t>
            </a:r>
            <a:endParaRPr lang="en-US" alt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924963" y="3124200"/>
            <a:ext cx="1597181" cy="175264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   SARAL 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(ALTIKA, ARGOS)</a:t>
            </a:r>
            <a:endParaRPr lang="en-US" alt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11" name="Straight Connector 11"/>
          <p:cNvCxnSpPr>
            <a:cxnSpLocks noChangeShapeType="1"/>
          </p:cNvCxnSpPr>
          <p:nvPr/>
        </p:nvCxnSpPr>
        <p:spPr bwMode="auto">
          <a:xfrm>
            <a:off x="36512" y="2609925"/>
            <a:ext cx="8466801" cy="17462"/>
          </a:xfrm>
          <a:prstGeom prst="line">
            <a:avLst/>
          </a:prstGeom>
          <a:noFill/>
          <a:ln w="25400" algn="ctr">
            <a:solidFill>
              <a:srgbClr val="080808"/>
            </a:solidFill>
            <a:prstDash val="dash"/>
            <a:round/>
            <a:headEnd/>
            <a:tailEnd/>
          </a:ln>
        </p:spPr>
      </p:cxnSp>
      <p:sp>
        <p:nvSpPr>
          <p:cNvPr id="112" name="Rectangle 111"/>
          <p:cNvSpPr/>
          <p:nvPr/>
        </p:nvSpPr>
        <p:spPr>
          <a:xfrm>
            <a:off x="3460148" y="4301728"/>
            <a:ext cx="1543900" cy="18288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   Resourcesat-2 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(LISS-3/4, </a:t>
            </a:r>
            <a:r>
              <a:rPr lang="en-US" altLang="en-US" sz="700" b="1" dirty="0" err="1" smtClean="0">
                <a:solidFill>
                  <a:schemeClr val="bg1"/>
                </a:solidFill>
                <a:latin typeface="Calibri" pitchFamily="34" charset="0"/>
              </a:rPr>
              <a:t>AWiFS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altLang="en-US" sz="5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alt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666647" y="4507468"/>
            <a:ext cx="1453337" cy="18288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   RISAT-1 (C-SAR)</a:t>
            </a:r>
            <a:endParaRPr lang="en-US" alt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6" name="Text Box 29"/>
          <p:cNvSpPr txBox="1">
            <a:spLocks noChangeArrowheads="1"/>
          </p:cNvSpPr>
          <p:nvPr/>
        </p:nvSpPr>
        <p:spPr bwMode="auto">
          <a:xfrm>
            <a:off x="179512" y="4325094"/>
            <a:ext cx="18722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dirty="0">
                <a:solidFill>
                  <a:srgbClr val="0000CC"/>
                </a:solidFill>
                <a:latin typeface="Calibri" pitchFamily="34" charset="0"/>
              </a:rPr>
              <a:t>Land &amp; Water</a:t>
            </a:r>
          </a:p>
        </p:txBody>
      </p:sp>
      <p:sp>
        <p:nvSpPr>
          <p:cNvPr id="117" name="Text Box 29"/>
          <p:cNvSpPr txBox="1">
            <a:spLocks noChangeArrowheads="1"/>
          </p:cNvSpPr>
          <p:nvPr/>
        </p:nvSpPr>
        <p:spPr bwMode="auto">
          <a:xfrm>
            <a:off x="439464" y="2636912"/>
            <a:ext cx="1612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dirty="0" smtClean="0">
                <a:solidFill>
                  <a:srgbClr val="0000CC"/>
                </a:solidFill>
                <a:latin typeface="Calibri" pitchFamily="34" charset="0"/>
              </a:rPr>
              <a:t>Atmosphere &amp; Ocean</a:t>
            </a:r>
            <a:endParaRPr kumimoji="1" lang="en-US" altLang="en-US" sz="200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403818" y="5319494"/>
            <a:ext cx="2194560" cy="18288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   CARTOSAT-2 (PAN)</a:t>
            </a:r>
            <a:endParaRPr lang="en-US" alt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843316" y="5108426"/>
            <a:ext cx="2736304" cy="18288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   CARTOSAT-1 (Stereo PAN)</a:t>
            </a:r>
            <a:endParaRPr lang="en-US" alt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4" name="Text Box 30"/>
          <p:cNvSpPr txBox="1">
            <a:spLocks noChangeArrowheads="1"/>
          </p:cNvSpPr>
          <p:nvPr/>
        </p:nvSpPr>
        <p:spPr bwMode="auto">
          <a:xfrm>
            <a:off x="260134" y="4958308"/>
            <a:ext cx="1575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dirty="0">
                <a:solidFill>
                  <a:srgbClr val="0000CC"/>
                </a:solidFill>
                <a:latin typeface="Calibri" pitchFamily="34" charset="0"/>
              </a:rPr>
              <a:t>Cartographic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4856875" y="3551763"/>
            <a:ext cx="1574701" cy="18288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   SCATSAT-1 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altLang="en-US" sz="700" b="1" dirty="0" err="1" smtClean="0">
                <a:solidFill>
                  <a:schemeClr val="bg1"/>
                </a:solidFill>
                <a:latin typeface="Calibri" pitchFamily="34" charset="0"/>
              </a:rPr>
              <a:t>Scatterometer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alt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756292" y="4717420"/>
            <a:ext cx="1645920" cy="21272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   Resourcesat-2A 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(LISS-3/4, </a:t>
            </a:r>
            <a:r>
              <a:rPr lang="en-US" altLang="en-US" sz="700" b="1" dirty="0" err="1" smtClean="0">
                <a:solidFill>
                  <a:schemeClr val="bg1"/>
                </a:solidFill>
                <a:latin typeface="Calibri" pitchFamily="34" charset="0"/>
              </a:rPr>
              <a:t>AWiFS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altLang="en-US" sz="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alt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972316" y="5559901"/>
            <a:ext cx="1645920" cy="18288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   CARTOSAT-2E (PAN)</a:t>
            </a:r>
            <a:endParaRPr lang="en-US" alt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680486" y="3760313"/>
            <a:ext cx="1715996" cy="18288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    Oceansat-3 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(OCM, LWIR, SCAT)</a:t>
            </a:r>
            <a:endParaRPr lang="en-US" alt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674224" y="5766400"/>
            <a:ext cx="1554480" cy="18288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   CARTOSAT-3 (PAN)</a:t>
            </a:r>
            <a:endParaRPr lang="en-US" alt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686012" y="3975050"/>
            <a:ext cx="1553425" cy="18288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    NISAR </a:t>
            </a:r>
            <a:endParaRPr lang="en-US" alt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1054" y="3928854"/>
            <a:ext cx="838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NASA-ISRO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555776" y="2879358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CNES-ISRO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110885" y="3068960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CNES-ISRO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82" name="TextBox 174"/>
          <p:cNvSpPr txBox="1">
            <a:spLocks noChangeArrowheads="1"/>
          </p:cNvSpPr>
          <p:nvPr/>
        </p:nvSpPr>
        <p:spPr bwMode="auto">
          <a:xfrm>
            <a:off x="405061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00</a:t>
            </a:r>
          </a:p>
        </p:txBody>
      </p:sp>
      <p:sp>
        <p:nvSpPr>
          <p:cNvPr id="83" name="TextBox 175"/>
          <p:cNvSpPr txBox="1">
            <a:spLocks noChangeArrowheads="1"/>
          </p:cNvSpPr>
          <p:nvPr/>
        </p:nvSpPr>
        <p:spPr bwMode="auto">
          <a:xfrm>
            <a:off x="693093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01</a:t>
            </a:r>
          </a:p>
        </p:txBody>
      </p:sp>
      <p:sp>
        <p:nvSpPr>
          <p:cNvPr id="84" name="TextBox 176"/>
          <p:cNvSpPr txBox="1">
            <a:spLocks noChangeArrowheads="1"/>
          </p:cNvSpPr>
          <p:nvPr/>
        </p:nvSpPr>
        <p:spPr bwMode="auto">
          <a:xfrm>
            <a:off x="953045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02</a:t>
            </a:r>
          </a:p>
        </p:txBody>
      </p:sp>
      <p:sp>
        <p:nvSpPr>
          <p:cNvPr id="85" name="TextBox 177"/>
          <p:cNvSpPr txBox="1">
            <a:spLocks noChangeArrowheads="1"/>
          </p:cNvSpPr>
          <p:nvPr/>
        </p:nvSpPr>
        <p:spPr bwMode="auto">
          <a:xfrm>
            <a:off x="1197149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03</a:t>
            </a:r>
          </a:p>
        </p:txBody>
      </p:sp>
      <p:sp>
        <p:nvSpPr>
          <p:cNvPr id="86" name="TextBox 178"/>
          <p:cNvSpPr txBox="1">
            <a:spLocks noChangeArrowheads="1"/>
          </p:cNvSpPr>
          <p:nvPr/>
        </p:nvSpPr>
        <p:spPr bwMode="auto">
          <a:xfrm>
            <a:off x="1485181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04</a:t>
            </a:r>
          </a:p>
        </p:txBody>
      </p:sp>
      <p:sp>
        <p:nvSpPr>
          <p:cNvPr id="87" name="TextBox 179"/>
          <p:cNvSpPr txBox="1">
            <a:spLocks noChangeArrowheads="1"/>
          </p:cNvSpPr>
          <p:nvPr/>
        </p:nvSpPr>
        <p:spPr bwMode="auto">
          <a:xfrm>
            <a:off x="1701205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05</a:t>
            </a:r>
          </a:p>
        </p:txBody>
      </p:sp>
      <p:sp>
        <p:nvSpPr>
          <p:cNvPr id="88" name="TextBox 180"/>
          <p:cNvSpPr txBox="1">
            <a:spLocks noChangeArrowheads="1"/>
          </p:cNvSpPr>
          <p:nvPr/>
        </p:nvSpPr>
        <p:spPr bwMode="auto">
          <a:xfrm>
            <a:off x="1989237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06</a:t>
            </a:r>
          </a:p>
        </p:txBody>
      </p:sp>
      <p:sp>
        <p:nvSpPr>
          <p:cNvPr id="89" name="TextBox 181"/>
          <p:cNvSpPr txBox="1">
            <a:spLocks noChangeArrowheads="1"/>
          </p:cNvSpPr>
          <p:nvPr/>
        </p:nvSpPr>
        <p:spPr bwMode="auto">
          <a:xfrm>
            <a:off x="2249189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07</a:t>
            </a:r>
          </a:p>
        </p:txBody>
      </p:sp>
      <p:sp>
        <p:nvSpPr>
          <p:cNvPr id="90" name="TextBox 182"/>
          <p:cNvSpPr txBox="1">
            <a:spLocks noChangeArrowheads="1"/>
          </p:cNvSpPr>
          <p:nvPr/>
        </p:nvSpPr>
        <p:spPr bwMode="auto">
          <a:xfrm>
            <a:off x="2537221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08</a:t>
            </a:r>
          </a:p>
        </p:txBody>
      </p:sp>
      <p:sp>
        <p:nvSpPr>
          <p:cNvPr id="91" name="TextBox 183"/>
          <p:cNvSpPr txBox="1">
            <a:spLocks noChangeArrowheads="1"/>
          </p:cNvSpPr>
          <p:nvPr/>
        </p:nvSpPr>
        <p:spPr bwMode="auto">
          <a:xfrm>
            <a:off x="2753245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09</a:t>
            </a:r>
          </a:p>
        </p:txBody>
      </p:sp>
      <p:sp>
        <p:nvSpPr>
          <p:cNvPr id="92" name="TextBox 184"/>
          <p:cNvSpPr txBox="1">
            <a:spLocks noChangeArrowheads="1"/>
          </p:cNvSpPr>
          <p:nvPr/>
        </p:nvSpPr>
        <p:spPr bwMode="auto">
          <a:xfrm>
            <a:off x="3041277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10</a:t>
            </a:r>
          </a:p>
        </p:txBody>
      </p:sp>
      <p:sp>
        <p:nvSpPr>
          <p:cNvPr id="93" name="TextBox 185"/>
          <p:cNvSpPr txBox="1">
            <a:spLocks noChangeArrowheads="1"/>
          </p:cNvSpPr>
          <p:nvPr/>
        </p:nvSpPr>
        <p:spPr bwMode="auto">
          <a:xfrm>
            <a:off x="3285381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11</a:t>
            </a:r>
          </a:p>
        </p:txBody>
      </p:sp>
      <p:sp>
        <p:nvSpPr>
          <p:cNvPr id="94" name="TextBox 186"/>
          <p:cNvSpPr txBox="1">
            <a:spLocks noChangeArrowheads="1"/>
          </p:cNvSpPr>
          <p:nvPr/>
        </p:nvSpPr>
        <p:spPr bwMode="auto">
          <a:xfrm>
            <a:off x="3573413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12</a:t>
            </a:r>
          </a:p>
        </p:txBody>
      </p:sp>
      <p:sp>
        <p:nvSpPr>
          <p:cNvPr id="95" name="TextBox 187"/>
          <p:cNvSpPr txBox="1">
            <a:spLocks noChangeArrowheads="1"/>
          </p:cNvSpPr>
          <p:nvPr/>
        </p:nvSpPr>
        <p:spPr bwMode="auto">
          <a:xfrm>
            <a:off x="3833365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13</a:t>
            </a:r>
          </a:p>
        </p:txBody>
      </p:sp>
      <p:sp>
        <p:nvSpPr>
          <p:cNvPr id="96" name="TextBox 188"/>
          <p:cNvSpPr txBox="1">
            <a:spLocks noChangeArrowheads="1"/>
          </p:cNvSpPr>
          <p:nvPr/>
        </p:nvSpPr>
        <p:spPr bwMode="auto">
          <a:xfrm>
            <a:off x="4049389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14</a:t>
            </a:r>
          </a:p>
        </p:txBody>
      </p:sp>
      <p:sp>
        <p:nvSpPr>
          <p:cNvPr id="97" name="TextBox 189"/>
          <p:cNvSpPr txBox="1">
            <a:spLocks noChangeArrowheads="1"/>
          </p:cNvSpPr>
          <p:nvPr/>
        </p:nvSpPr>
        <p:spPr bwMode="auto">
          <a:xfrm>
            <a:off x="4365501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15</a:t>
            </a:r>
          </a:p>
        </p:txBody>
      </p:sp>
      <p:sp>
        <p:nvSpPr>
          <p:cNvPr id="98" name="TextBox 190"/>
          <p:cNvSpPr txBox="1">
            <a:spLocks noChangeArrowheads="1"/>
          </p:cNvSpPr>
          <p:nvPr/>
        </p:nvSpPr>
        <p:spPr bwMode="auto">
          <a:xfrm>
            <a:off x="4581525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16</a:t>
            </a:r>
          </a:p>
        </p:txBody>
      </p:sp>
      <p:sp>
        <p:nvSpPr>
          <p:cNvPr id="99" name="TextBox 191"/>
          <p:cNvSpPr txBox="1">
            <a:spLocks noChangeArrowheads="1"/>
          </p:cNvSpPr>
          <p:nvPr/>
        </p:nvSpPr>
        <p:spPr bwMode="auto">
          <a:xfrm>
            <a:off x="4841477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17</a:t>
            </a:r>
          </a:p>
        </p:txBody>
      </p:sp>
      <p:sp>
        <p:nvSpPr>
          <p:cNvPr id="100" name="TextBox 192"/>
          <p:cNvSpPr txBox="1">
            <a:spLocks noChangeArrowheads="1"/>
          </p:cNvSpPr>
          <p:nvPr/>
        </p:nvSpPr>
        <p:spPr bwMode="auto">
          <a:xfrm>
            <a:off x="5129509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18</a:t>
            </a:r>
          </a:p>
        </p:txBody>
      </p:sp>
      <p:sp>
        <p:nvSpPr>
          <p:cNvPr id="101" name="TextBox 193"/>
          <p:cNvSpPr txBox="1">
            <a:spLocks noChangeArrowheads="1"/>
          </p:cNvSpPr>
          <p:nvPr/>
        </p:nvSpPr>
        <p:spPr bwMode="auto">
          <a:xfrm>
            <a:off x="5373613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19</a:t>
            </a:r>
          </a:p>
        </p:txBody>
      </p:sp>
      <p:sp>
        <p:nvSpPr>
          <p:cNvPr id="104" name="TextBox 194"/>
          <p:cNvSpPr txBox="1">
            <a:spLocks noChangeArrowheads="1"/>
          </p:cNvSpPr>
          <p:nvPr/>
        </p:nvSpPr>
        <p:spPr bwMode="auto">
          <a:xfrm>
            <a:off x="5633565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20</a:t>
            </a:r>
          </a:p>
        </p:txBody>
      </p:sp>
      <p:sp>
        <p:nvSpPr>
          <p:cNvPr id="107" name="TextBox 195"/>
          <p:cNvSpPr txBox="1">
            <a:spLocks noChangeArrowheads="1"/>
          </p:cNvSpPr>
          <p:nvPr/>
        </p:nvSpPr>
        <p:spPr bwMode="auto">
          <a:xfrm>
            <a:off x="5921597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21</a:t>
            </a:r>
          </a:p>
        </p:txBody>
      </p:sp>
      <p:sp>
        <p:nvSpPr>
          <p:cNvPr id="108" name="TextBox 196"/>
          <p:cNvSpPr txBox="1">
            <a:spLocks noChangeArrowheads="1"/>
          </p:cNvSpPr>
          <p:nvPr/>
        </p:nvSpPr>
        <p:spPr bwMode="auto">
          <a:xfrm>
            <a:off x="6165701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22</a:t>
            </a:r>
          </a:p>
        </p:txBody>
      </p:sp>
      <p:sp>
        <p:nvSpPr>
          <p:cNvPr id="109" name="TextBox 197"/>
          <p:cNvSpPr txBox="1">
            <a:spLocks noChangeArrowheads="1"/>
          </p:cNvSpPr>
          <p:nvPr/>
        </p:nvSpPr>
        <p:spPr bwMode="auto">
          <a:xfrm>
            <a:off x="6425653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23</a:t>
            </a:r>
          </a:p>
        </p:txBody>
      </p:sp>
      <p:sp>
        <p:nvSpPr>
          <p:cNvPr id="113" name="TextBox 198"/>
          <p:cNvSpPr txBox="1">
            <a:spLocks noChangeArrowheads="1"/>
          </p:cNvSpPr>
          <p:nvPr/>
        </p:nvSpPr>
        <p:spPr bwMode="auto">
          <a:xfrm>
            <a:off x="6669757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24</a:t>
            </a:r>
          </a:p>
        </p:txBody>
      </p:sp>
      <p:sp>
        <p:nvSpPr>
          <p:cNvPr id="114" name="TextBox 199"/>
          <p:cNvSpPr txBox="1">
            <a:spLocks noChangeArrowheads="1"/>
          </p:cNvSpPr>
          <p:nvPr/>
        </p:nvSpPr>
        <p:spPr bwMode="auto">
          <a:xfrm>
            <a:off x="6929709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25</a:t>
            </a:r>
          </a:p>
        </p:txBody>
      </p:sp>
      <p:sp>
        <p:nvSpPr>
          <p:cNvPr id="118" name="TextBox 200"/>
          <p:cNvSpPr txBox="1">
            <a:spLocks noChangeArrowheads="1"/>
          </p:cNvSpPr>
          <p:nvPr/>
        </p:nvSpPr>
        <p:spPr bwMode="auto">
          <a:xfrm>
            <a:off x="7217741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26</a:t>
            </a:r>
          </a:p>
        </p:txBody>
      </p:sp>
      <p:sp>
        <p:nvSpPr>
          <p:cNvPr id="119" name="TextBox 201"/>
          <p:cNvSpPr txBox="1">
            <a:spLocks noChangeArrowheads="1"/>
          </p:cNvSpPr>
          <p:nvPr/>
        </p:nvSpPr>
        <p:spPr bwMode="auto">
          <a:xfrm>
            <a:off x="7461845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27</a:t>
            </a:r>
          </a:p>
        </p:txBody>
      </p:sp>
      <p:sp>
        <p:nvSpPr>
          <p:cNvPr id="120" name="TextBox 202"/>
          <p:cNvSpPr txBox="1">
            <a:spLocks noChangeArrowheads="1"/>
          </p:cNvSpPr>
          <p:nvPr/>
        </p:nvSpPr>
        <p:spPr bwMode="auto">
          <a:xfrm>
            <a:off x="7721797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002569"/>
                </a:solidFill>
              </a:rPr>
              <a:t>28</a:t>
            </a:r>
          </a:p>
        </p:txBody>
      </p:sp>
      <p:sp>
        <p:nvSpPr>
          <p:cNvPr id="121" name="TextBox 203"/>
          <p:cNvSpPr txBox="1">
            <a:spLocks noChangeArrowheads="1"/>
          </p:cNvSpPr>
          <p:nvPr/>
        </p:nvSpPr>
        <p:spPr bwMode="auto">
          <a:xfrm>
            <a:off x="8009829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29</a:t>
            </a:r>
          </a:p>
        </p:txBody>
      </p:sp>
      <p:sp>
        <p:nvSpPr>
          <p:cNvPr id="126" name="TextBox 204"/>
          <p:cNvSpPr txBox="1">
            <a:spLocks noChangeArrowheads="1"/>
          </p:cNvSpPr>
          <p:nvPr/>
        </p:nvSpPr>
        <p:spPr bwMode="auto">
          <a:xfrm>
            <a:off x="8225853" y="5964138"/>
            <a:ext cx="316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2569"/>
                </a:solidFill>
              </a:rPr>
              <a:t>30</a:t>
            </a:r>
          </a:p>
        </p:txBody>
      </p:sp>
      <p:sp>
        <p:nvSpPr>
          <p:cNvPr id="132" name="TextBox 215"/>
          <p:cNvSpPr txBox="1">
            <a:spLocks noChangeArrowheads="1"/>
          </p:cNvSpPr>
          <p:nvPr/>
        </p:nvSpPr>
        <p:spPr bwMode="auto">
          <a:xfrm>
            <a:off x="9527" y="5964138"/>
            <a:ext cx="5180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002569"/>
                </a:solidFill>
              </a:rPr>
              <a:t>YEAR...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647038" y="3330570"/>
            <a:ext cx="1446156" cy="187858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   NEMO-AM </a:t>
            </a:r>
            <a:r>
              <a:rPr lang="en-US" altLang="en-US" sz="700" b="1" dirty="0" smtClean="0">
                <a:solidFill>
                  <a:schemeClr val="bg1"/>
                </a:solidFill>
                <a:latin typeface="Calibri" pitchFamily="34" charset="0"/>
              </a:rPr>
              <a:t>(MADPI)</a:t>
            </a:r>
            <a:endParaRPr lang="en-US" alt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38200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486400"/>
          </a:xfrm>
        </p:spPr>
        <p:txBody>
          <a:bodyPr>
            <a:normAutofit/>
          </a:bodyPr>
          <a:lstStyle/>
          <a:p>
            <a:r>
              <a:rPr lang="fr-CH" sz="3200" b="1" dirty="0" smtClean="0">
                <a:solidFill>
                  <a:srgbClr val="FF0000"/>
                </a:solidFill>
              </a:rPr>
              <a:t>Main contribution to GDWG actions</a:t>
            </a:r>
          </a:p>
          <a:p>
            <a:pPr lvl="1"/>
            <a:r>
              <a:rPr lang="fr-CH" dirty="0" smtClean="0"/>
              <a:t>GSICS </a:t>
            </a:r>
            <a:r>
              <a:rPr lang="fr-CH" dirty="0" err="1" smtClean="0"/>
              <a:t>Website</a:t>
            </a:r>
            <a:r>
              <a:rPr lang="fr-CH" dirty="0" smtClean="0"/>
              <a:t> </a:t>
            </a:r>
            <a:r>
              <a:rPr lang="fr-CH" dirty="0" err="1" smtClean="0"/>
              <a:t>development</a:t>
            </a:r>
            <a:r>
              <a:rPr lang="fr-CH" dirty="0" smtClean="0"/>
              <a:t> – </a:t>
            </a:r>
            <a:r>
              <a:rPr lang="fr-CH" dirty="0" err="1" smtClean="0"/>
              <a:t>Demo</a:t>
            </a:r>
            <a:r>
              <a:rPr lang="fr-CH" dirty="0" smtClean="0"/>
              <a:t> version </a:t>
            </a:r>
            <a:r>
              <a:rPr lang="fr-CH" dirty="0" err="1" smtClean="0"/>
              <a:t>operational</a:t>
            </a:r>
            <a:r>
              <a:rPr lang="fr-CH" dirty="0" smtClean="0"/>
              <a:t> (web page </a:t>
            </a:r>
            <a:r>
              <a:rPr lang="fr-CH" dirty="0" err="1" smtClean="0"/>
              <a:t>address</a:t>
            </a:r>
            <a:r>
              <a:rPr lang="fr-CH" dirty="0" smtClean="0"/>
              <a:t>: </a:t>
            </a:r>
            <a:r>
              <a:rPr lang="fr-CH" dirty="0" smtClean="0">
                <a:hlinkClick r:id="rId2"/>
              </a:rPr>
              <a:t>https://mosdac.gov.in/gsics</a:t>
            </a:r>
            <a:r>
              <a:rPr lang="fr-CH" dirty="0" smtClean="0"/>
              <a:t> - </a:t>
            </a:r>
            <a:r>
              <a:rPr lang="fr-CH" dirty="0" err="1" smtClean="0">
                <a:solidFill>
                  <a:srgbClr val="FF0000"/>
                </a:solidFill>
              </a:rPr>
              <a:t>need</a:t>
            </a:r>
            <a:r>
              <a:rPr lang="fr-CH" dirty="0" smtClean="0">
                <a:solidFill>
                  <a:srgbClr val="FF0000"/>
                </a:solidFill>
              </a:rPr>
              <a:t> to </a:t>
            </a:r>
            <a:r>
              <a:rPr lang="fr-CH" dirty="0" err="1" smtClean="0">
                <a:solidFill>
                  <a:srgbClr val="FF0000"/>
                </a:solidFill>
              </a:rPr>
              <a:t>be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corrected</a:t>
            </a:r>
            <a:r>
              <a:rPr lang="fr-CH" dirty="0" smtClean="0">
                <a:solidFill>
                  <a:srgbClr val="FF0000"/>
                </a:solidFill>
              </a:rPr>
              <a:t> at WMO site</a:t>
            </a:r>
            <a:r>
              <a:rPr lang="fr-CH" dirty="0" smtClean="0"/>
              <a:t>)</a:t>
            </a:r>
          </a:p>
          <a:p>
            <a:pPr lvl="1"/>
            <a:r>
              <a:rPr lang="en-IN" dirty="0"/>
              <a:t>INSAT-3DR NRTC demo products added in GSICS Website </a:t>
            </a:r>
          </a:p>
          <a:p>
            <a:pPr lvl="1"/>
            <a:r>
              <a:rPr lang="fr-CH" dirty="0" smtClean="0"/>
              <a:t>THREDDS server setup </a:t>
            </a:r>
            <a:r>
              <a:rPr lang="fr-CH" dirty="0" err="1" smtClean="0"/>
              <a:t>completed</a:t>
            </a:r>
            <a:r>
              <a:rPr lang="fr-CH" dirty="0" smtClean="0"/>
              <a:t> (</a:t>
            </a:r>
            <a:r>
              <a:rPr lang="fr-CH" dirty="0" err="1" smtClean="0"/>
              <a:t>Webex</a:t>
            </a:r>
            <a:r>
              <a:rPr lang="fr-CH" dirty="0" smtClean="0"/>
              <a:t> meeting on 23 Jan 2019)</a:t>
            </a:r>
          </a:p>
          <a:p>
            <a:pPr lvl="1"/>
            <a:r>
              <a:rPr lang="fr-CH" dirty="0" smtClean="0"/>
              <a:t>GSICS </a:t>
            </a:r>
            <a:r>
              <a:rPr lang="fr-CH" dirty="0" err="1" smtClean="0"/>
              <a:t>Plotting</a:t>
            </a:r>
            <a:r>
              <a:rPr lang="fr-CH" dirty="0" smtClean="0"/>
              <a:t> </a:t>
            </a:r>
            <a:r>
              <a:rPr lang="fr-CH" dirty="0" err="1" smtClean="0"/>
              <a:t>tool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development</a:t>
            </a:r>
            <a:r>
              <a:rPr lang="fr-CH" dirty="0" smtClean="0"/>
              <a:t> – </a:t>
            </a:r>
            <a:r>
              <a:rPr lang="fr-CH" dirty="0" err="1" smtClean="0"/>
              <a:t>awaiting</a:t>
            </a:r>
            <a:r>
              <a:rPr lang="fr-CH" dirty="0" smtClean="0"/>
              <a:t> RAC </a:t>
            </a:r>
            <a:r>
              <a:rPr lang="fr-CH" dirty="0" err="1" smtClean="0"/>
              <a:t>products</a:t>
            </a:r>
            <a:r>
              <a:rPr lang="fr-CH" dirty="0" smtClean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" cy="8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8618"/>
            <a:ext cx="8763000" cy="5939381"/>
          </a:xfrm>
        </p:spPr>
        <p:txBody>
          <a:bodyPr>
            <a:normAutofit lnSpcReduction="10000"/>
          </a:bodyPr>
          <a:lstStyle/>
          <a:p>
            <a:r>
              <a:rPr lang="fr-CH" dirty="0" smtClean="0"/>
              <a:t>  </a:t>
            </a:r>
            <a:r>
              <a:rPr lang="fr-CH" sz="3200" b="1" dirty="0" smtClean="0">
                <a:solidFill>
                  <a:srgbClr val="FF0000"/>
                </a:solidFill>
              </a:rPr>
              <a:t>Main </a:t>
            </a:r>
            <a:r>
              <a:rPr lang="fr-CH" sz="3200" b="1" dirty="0" smtClean="0">
                <a:solidFill>
                  <a:srgbClr val="FF0000"/>
                </a:solidFill>
              </a:rPr>
              <a:t>contribution to GRWG actions</a:t>
            </a:r>
          </a:p>
          <a:p>
            <a:pPr lvl="1"/>
            <a:r>
              <a:rPr lang="fr-CH" dirty="0" err="1" smtClean="0"/>
              <a:t>Intercalibration</a:t>
            </a:r>
            <a:r>
              <a:rPr lang="fr-CH" dirty="0" smtClean="0"/>
              <a:t> </a:t>
            </a:r>
            <a:r>
              <a:rPr lang="fr-CH" dirty="0" err="1" smtClean="0"/>
              <a:t>procedure</a:t>
            </a:r>
            <a:r>
              <a:rPr lang="fr-CH" dirty="0" smtClean="0"/>
              <a:t> </a:t>
            </a:r>
            <a:r>
              <a:rPr lang="fr-CH" dirty="0" err="1" smtClean="0"/>
              <a:t>established</a:t>
            </a:r>
            <a:r>
              <a:rPr lang="fr-CH" dirty="0" smtClean="0"/>
              <a:t> for INSAT-3D Imager and </a:t>
            </a:r>
            <a:r>
              <a:rPr lang="fr-CH" dirty="0" err="1" smtClean="0"/>
              <a:t>Sounder</a:t>
            </a:r>
            <a:r>
              <a:rPr lang="fr-CH" dirty="0" smtClean="0"/>
              <a:t> (NRTC) –</a:t>
            </a:r>
            <a:r>
              <a:rPr lang="fr-CH" dirty="0" err="1" smtClean="0"/>
              <a:t>Demo</a:t>
            </a:r>
            <a:r>
              <a:rPr lang="fr-CH" dirty="0" smtClean="0"/>
              <a:t> phase</a:t>
            </a:r>
          </a:p>
          <a:p>
            <a:pPr lvl="1"/>
            <a:r>
              <a:rPr lang="en-IN" dirty="0" err="1" smtClean="0"/>
              <a:t>Intercalibration</a:t>
            </a:r>
            <a:r>
              <a:rPr lang="en-IN" dirty="0" smtClean="0"/>
              <a:t> </a:t>
            </a:r>
            <a:r>
              <a:rPr lang="en-IN" dirty="0"/>
              <a:t>procedure is operational for INSAT-3DR </a:t>
            </a:r>
            <a:r>
              <a:rPr lang="en-IN" dirty="0" smtClean="0"/>
              <a:t>Imager</a:t>
            </a:r>
            <a:endParaRPr lang="fr-CH" dirty="0" smtClean="0"/>
          </a:p>
          <a:p>
            <a:pPr lvl="1"/>
            <a:r>
              <a:rPr lang="fr-CH" dirty="0" smtClean="0"/>
              <a:t>INSAT-3D/3DR RAC </a:t>
            </a:r>
            <a:r>
              <a:rPr lang="fr-CH" dirty="0" err="1" smtClean="0"/>
              <a:t>products</a:t>
            </a:r>
            <a:r>
              <a:rPr lang="fr-CH" dirty="0" smtClean="0"/>
              <a:t> -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development</a:t>
            </a:r>
            <a:endParaRPr lang="fr-CH" dirty="0" smtClean="0"/>
          </a:p>
          <a:p>
            <a:pPr lvl="1"/>
            <a:r>
              <a:rPr lang="fr-CH" dirty="0" err="1"/>
              <a:t>Results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vicarious</a:t>
            </a:r>
            <a:r>
              <a:rPr lang="fr-CH" dirty="0"/>
              <a:t> calibration of INSAT-3D/3DR radiances </a:t>
            </a:r>
            <a:r>
              <a:rPr lang="fr-CH" dirty="0" err="1"/>
              <a:t>using</a:t>
            </a:r>
            <a:r>
              <a:rPr lang="fr-CH" dirty="0"/>
              <a:t> in-situ </a:t>
            </a:r>
            <a:r>
              <a:rPr lang="fr-CH" dirty="0" err="1"/>
              <a:t>upper</a:t>
            </a:r>
            <a:r>
              <a:rPr lang="fr-CH" dirty="0"/>
              <a:t> air observations over ISRO cal-val site Kavaratti </a:t>
            </a:r>
            <a:r>
              <a:rPr lang="fr-CH" dirty="0" err="1"/>
              <a:t>island</a:t>
            </a:r>
            <a:r>
              <a:rPr lang="fr-CH" dirty="0"/>
              <a:t> </a:t>
            </a:r>
            <a:r>
              <a:rPr lang="fr-CH" dirty="0" err="1"/>
              <a:t>were</a:t>
            </a:r>
            <a:r>
              <a:rPr lang="fr-CH" dirty="0"/>
              <a:t> </a:t>
            </a:r>
            <a:r>
              <a:rPr lang="fr-CH" dirty="0" err="1"/>
              <a:t>analysed</a:t>
            </a:r>
            <a:r>
              <a:rPr lang="fr-CH" dirty="0"/>
              <a:t>.</a:t>
            </a:r>
            <a:endParaRPr lang="fr-CH" dirty="0" smtClean="0"/>
          </a:p>
          <a:p>
            <a:pPr lvl="1"/>
            <a:r>
              <a:rPr lang="fr-CH" dirty="0"/>
              <a:t>GEO-GEO inter-</a:t>
            </a:r>
            <a:r>
              <a:rPr lang="fr-CH" dirty="0" err="1"/>
              <a:t>comparison</a:t>
            </a:r>
            <a:r>
              <a:rPr lang="fr-CH" dirty="0"/>
              <a:t> of INSAT-3D/3DR and MSG-SEVIRI </a:t>
            </a:r>
            <a:r>
              <a:rPr lang="fr-CH" dirty="0" err="1"/>
              <a:t>carried</a:t>
            </a:r>
            <a:r>
              <a:rPr lang="fr-CH" dirty="0"/>
              <a:t> </a:t>
            </a:r>
            <a:r>
              <a:rPr lang="fr-CH" dirty="0" smtClean="0"/>
              <a:t>out</a:t>
            </a:r>
          </a:p>
          <a:p>
            <a:pPr lvl="1"/>
            <a:r>
              <a:rPr lang="fr-CH" dirty="0" smtClean="0"/>
              <a:t>INSAT-3D/3DR Visible </a:t>
            </a:r>
            <a:r>
              <a:rPr lang="fr-CH" dirty="0" err="1" smtClean="0"/>
              <a:t>channel</a:t>
            </a:r>
            <a:r>
              <a:rPr lang="fr-CH" dirty="0" smtClean="0"/>
              <a:t> calibration </a:t>
            </a:r>
            <a:r>
              <a:rPr lang="fr-CH" dirty="0" err="1" smtClean="0"/>
              <a:t>using</a:t>
            </a:r>
            <a:r>
              <a:rPr lang="fr-CH" dirty="0" smtClean="0"/>
              <a:t> DCC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in </a:t>
            </a:r>
            <a:r>
              <a:rPr lang="fr-CH" dirty="0" err="1" smtClean="0"/>
              <a:t>implementation</a:t>
            </a:r>
            <a:r>
              <a:rPr lang="fr-CH" dirty="0" smtClean="0"/>
              <a:t> phase – in collaboration </a:t>
            </a:r>
            <a:r>
              <a:rPr lang="fr-CH" dirty="0" err="1" smtClean="0"/>
              <a:t>with</a:t>
            </a:r>
            <a:r>
              <a:rPr lang="fr-CH" dirty="0" smtClean="0"/>
              <a:t> Dave </a:t>
            </a:r>
            <a:r>
              <a:rPr lang="fr-CH" dirty="0" err="1" smtClean="0"/>
              <a:t>Doelling</a:t>
            </a:r>
            <a:r>
              <a:rPr lang="fr-CH" dirty="0" smtClean="0"/>
              <a:t>, NASA</a:t>
            </a:r>
          </a:p>
          <a:p>
            <a:pPr lvl="1"/>
            <a:r>
              <a:rPr lang="fr-CH" dirty="0"/>
              <a:t>INSAT-3D/3DR Visible </a:t>
            </a:r>
            <a:r>
              <a:rPr lang="fr-CH" dirty="0" err="1"/>
              <a:t>channel</a:t>
            </a:r>
            <a:r>
              <a:rPr lang="fr-CH" dirty="0"/>
              <a:t> calibration </a:t>
            </a:r>
            <a:r>
              <a:rPr lang="fr-CH" dirty="0" err="1"/>
              <a:t>using</a:t>
            </a:r>
            <a:r>
              <a:rPr lang="fr-CH" dirty="0"/>
              <a:t> </a:t>
            </a:r>
            <a:r>
              <a:rPr lang="fr-CH" dirty="0" smtClean="0"/>
              <a:t>ray-</a:t>
            </a:r>
            <a:r>
              <a:rPr lang="fr-CH" dirty="0" err="1" smtClean="0"/>
              <a:t>tracing</a:t>
            </a:r>
            <a:r>
              <a:rPr lang="fr-CH" dirty="0" smtClean="0"/>
              <a:t>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in </a:t>
            </a:r>
            <a:r>
              <a:rPr lang="fr-CH" dirty="0" err="1" smtClean="0"/>
              <a:t>near</a:t>
            </a:r>
            <a:r>
              <a:rPr lang="fr-CH" dirty="0" smtClean="0"/>
              <a:t> </a:t>
            </a:r>
            <a:r>
              <a:rPr lang="fr-CH" dirty="0" err="1" smtClean="0"/>
              <a:t>completion</a:t>
            </a:r>
            <a:r>
              <a:rPr lang="fr-CH" dirty="0" smtClean="0"/>
              <a:t> phase.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600" cy="9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4191000" cy="639762"/>
          </a:xfrm>
        </p:spPr>
        <p:txBody>
          <a:bodyPr/>
          <a:lstStyle/>
          <a:p>
            <a:r>
              <a:rPr lang="en-US" dirty="0" smtClean="0"/>
              <a:t>ISRO GSICS website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0" t="3334" r="1000" b="10069"/>
          <a:stretch/>
        </p:blipFill>
        <p:spPr>
          <a:xfrm>
            <a:off x="0" y="817570"/>
            <a:ext cx="9067800" cy="6009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1041" cy="798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52" b="5342"/>
          <a:stretch/>
        </p:blipFill>
        <p:spPr>
          <a:xfrm>
            <a:off x="42569" y="762000"/>
            <a:ext cx="8796631" cy="5792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0"/>
            <a:ext cx="4708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ISRO GSICS Plotting </a:t>
            </a:r>
            <a:r>
              <a:rPr lang="en-US" sz="2400" b="1" dirty="0" smtClean="0">
                <a:solidFill>
                  <a:srgbClr val="C00000"/>
                </a:solidFill>
              </a:rPr>
              <a:t>Tool (INSAT-3D)</a:t>
            </a:r>
            <a:endParaRPr lang="en-I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830592" cy="7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6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3619"/>
            <a:ext cx="6553200" cy="944562"/>
          </a:xfrm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rgbClr val="0000CC"/>
                </a:solidFill>
                <a:latin typeface="+mn-lt"/>
              </a:rPr>
              <a:t>Issues</a:t>
            </a:r>
            <a:endParaRPr lang="en-US" sz="36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2286000"/>
            <a:ext cx="8610600" cy="4191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Retention of residual biases after GSICS correction</a:t>
            </a:r>
          </a:p>
          <a:p>
            <a:pPr lvl="1"/>
            <a:r>
              <a:rPr lang="en-US" sz="2000" dirty="0" smtClean="0"/>
              <a:t>Currently diagnosing the problem</a:t>
            </a:r>
          </a:p>
          <a:p>
            <a:pPr lvl="1"/>
            <a:r>
              <a:rPr lang="en-US" sz="2000" dirty="0"/>
              <a:t>Exploring effect of conversion in radiance unit </a:t>
            </a:r>
          </a:p>
          <a:p>
            <a:pPr lvl="1"/>
            <a:r>
              <a:rPr lang="en-US" sz="2000" dirty="0" smtClean="0"/>
              <a:t>Non-linearity in the GSICS correction – exploring various possibility to incorporate the non-linear correction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38200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55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endParaRPr lang="en-IN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38200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58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431</Words>
  <Application>Microsoft Macintosh PowerPoint</Application>
  <PresentationFormat>On-screen Show (4:3)</PresentationFormat>
  <Paragraphs>120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Report from ISRO  Annual Meeting of GRWG/GDWG, Frascati, Italy  4-8 March 2019</vt:lpstr>
      <vt:lpstr>PowerPoint Presentation</vt:lpstr>
      <vt:lpstr>PowerPoint Presentation</vt:lpstr>
      <vt:lpstr>PowerPoint Presentation</vt:lpstr>
      <vt:lpstr>ISRO GSICS website</vt:lpstr>
      <vt:lpstr>PowerPoint Presentation</vt:lpstr>
      <vt:lpstr>Issues</vt:lpstr>
      <vt:lpstr>PowerPoint Presentation</vt:lpstr>
    </vt:vector>
  </TitlesOfParts>
  <Company>WMO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JLafeuille</dc:creator>
  <cp:lastModifiedBy>Microsoft Office User</cp:lastModifiedBy>
  <cp:revision>118</cp:revision>
  <cp:lastPrinted>2015-04-13T09:11:56Z</cp:lastPrinted>
  <dcterms:created xsi:type="dcterms:W3CDTF">2014-11-15T13:54:40Z</dcterms:created>
  <dcterms:modified xsi:type="dcterms:W3CDTF">2019-03-04T14:03:47Z</dcterms:modified>
</cp:coreProperties>
</file>