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4" r:id="rId2"/>
    <p:sldId id="728" r:id="rId3"/>
    <p:sldId id="716" r:id="rId4"/>
    <p:sldId id="729" r:id="rId5"/>
    <p:sldId id="721" r:id="rId6"/>
    <p:sldId id="730" r:id="rId7"/>
    <p:sldId id="718" r:id="rId8"/>
    <p:sldId id="727" r:id="rId9"/>
    <p:sldId id="720" r:id="rId10"/>
    <p:sldId id="678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7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CCCC"/>
    <a:srgbClr val="CCECFF"/>
    <a:srgbClr val="0066CC"/>
    <a:srgbClr val="FF6600"/>
    <a:srgbClr val="FF3300"/>
    <a:srgbClr val="00CC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65" d="100"/>
          <a:sy n="65" d="100"/>
        </p:scale>
        <p:origin x="27" y="38"/>
      </p:cViewPr>
      <p:guideLst>
        <p:guide orient="horz" pos="1026"/>
        <p:guide pos="7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199" y="6400800"/>
            <a:ext cx="625468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                 GRWG/GDWG Annual Meeting, 4-8 March, 2019, Frascati, Italy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4000" b="1" dirty="0">
                <a:solidFill>
                  <a:srgbClr val="FF0000"/>
                </a:solidFill>
              </a:rPr>
            </a:br>
            <a:r>
              <a:rPr lang="en-IE" sz="4000" b="1" dirty="0">
                <a:solidFill>
                  <a:srgbClr val="0000FF"/>
                </a:solidFill>
              </a:rPr>
              <a:t>JMA Agency Report 2019 </a:t>
            </a:r>
            <a:br>
              <a:rPr lang="en-IE" sz="4000" b="1" dirty="0">
                <a:solidFill>
                  <a:srgbClr val="0000FF"/>
                </a:solidFill>
              </a:rPr>
            </a:b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3549" y="2914650"/>
            <a:ext cx="7026965" cy="2876550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zh-CN" sz="28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Masaya Takahashi</a:t>
            </a:r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Yusuke </a:t>
            </a:r>
            <a:r>
              <a:rPr lang="en-US" altLang="zh-CN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Yogo</a:t>
            </a:r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en-US" altLang="zh-CN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Kazuki</a:t>
            </a:r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Kodera</a:t>
            </a:r>
            <a:endParaRPr lang="en-US" altLang="zh-CN" sz="2800" b="1" dirty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Meteorological Satellite Center, Japan Meteorological Agency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8402" y="2879725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i="1" dirty="0">
                <a:solidFill>
                  <a:schemeClr val="tx1"/>
                </a:solidFill>
              </a:rPr>
              <a:t>Thank you for your attention!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93160"/>
            <a:ext cx="5792593" cy="529523"/>
          </a:xfrm>
        </p:spPr>
        <p:txBody>
          <a:bodyPr/>
          <a:lstStyle/>
          <a:p>
            <a:pPr lvl="0">
              <a:tabLst>
                <a:tab pos="3411538" algn="l"/>
              </a:tabLst>
            </a:pPr>
            <a:r>
              <a:rPr lang="en-GB" sz="2800" b="1" dirty="0"/>
              <a:t>Personnel supporting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55" y="1237879"/>
            <a:ext cx="8765022" cy="4950506"/>
          </a:xfrm>
        </p:spPr>
        <p:txBody>
          <a:bodyPr rIns="0"/>
          <a:lstStyle/>
          <a:p>
            <a:pPr lvl="0"/>
            <a:r>
              <a:rPr lang="en-GB" sz="2000" dirty="0"/>
              <a:t>GRWG</a:t>
            </a:r>
          </a:p>
          <a:p>
            <a:pPr lvl="1"/>
            <a:r>
              <a:rPr lang="en-GB" altLang="ja-JP" sz="1800" b="1" dirty="0"/>
              <a:t>Masaya Takahashi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600" dirty="0"/>
              <a:t>IR, Lunar, GEO-GEO</a:t>
            </a:r>
          </a:p>
          <a:p>
            <a:pPr lvl="1"/>
            <a:r>
              <a:rPr lang="en-GB" altLang="ja-JP" sz="1800" b="1" dirty="0"/>
              <a:t>Yusuke </a:t>
            </a:r>
            <a:r>
              <a:rPr lang="en-GB" altLang="ja-JP" sz="1800" b="1" dirty="0" err="1"/>
              <a:t>Yogo</a:t>
            </a:r>
            <a:endParaRPr lang="en-GB" altLang="ja-JP" sz="1800" b="1" dirty="0"/>
          </a:p>
          <a:p>
            <a:pPr marL="896938" lvl="1" indent="-269875">
              <a:buFont typeface="Wingdings" panose="05000000000000000000" pitchFamily="2" charset="2"/>
              <a:buChar char="Ø"/>
            </a:pPr>
            <a:r>
              <a:rPr lang="en-GB" altLang="ja-JP" sz="1600" dirty="0"/>
              <a:t>VNIR vicarious calibration (ocean/desert/clouds) using RTM and LEO, GSICS DCC</a:t>
            </a:r>
          </a:p>
          <a:p>
            <a:pPr lvl="1"/>
            <a:r>
              <a:rPr lang="en-GB" altLang="ja-JP" sz="1800" b="1" dirty="0" err="1"/>
              <a:t>Kazuki</a:t>
            </a:r>
            <a:r>
              <a:rPr lang="en-GB" altLang="ja-JP" sz="1800" b="1" dirty="0"/>
              <a:t> Kodera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600" dirty="0"/>
              <a:t>VNIR Ray-matching</a:t>
            </a:r>
          </a:p>
          <a:p>
            <a:pPr lvl="0">
              <a:spcBef>
                <a:spcPts val="1200"/>
              </a:spcBef>
            </a:pPr>
            <a:r>
              <a:rPr lang="en-GB" sz="2000" dirty="0"/>
              <a:t>GDWG</a:t>
            </a:r>
          </a:p>
          <a:p>
            <a:pPr lvl="1"/>
            <a:r>
              <a:rPr lang="en-GB" altLang="ja-JP" sz="1800" b="1" dirty="0"/>
              <a:t>Masaya Takahashi (Chair)</a:t>
            </a:r>
          </a:p>
          <a:p>
            <a:pPr lvl="0">
              <a:spcBef>
                <a:spcPts val="1200"/>
              </a:spcBef>
            </a:pPr>
            <a:r>
              <a:rPr lang="en-GB" sz="2000" dirty="0"/>
              <a:t>Other member supporting JMA GSICS activity</a:t>
            </a:r>
          </a:p>
          <a:p>
            <a:pPr lvl="1"/>
            <a:r>
              <a:rPr lang="en-GB" sz="1800" b="1" dirty="0" err="1"/>
              <a:t>Tasuku</a:t>
            </a:r>
            <a:r>
              <a:rPr lang="en-GB" sz="1800" b="1" dirty="0"/>
              <a:t> </a:t>
            </a:r>
            <a:r>
              <a:rPr lang="en-GB" sz="1800" b="1" dirty="0" err="1"/>
              <a:t>Tabata</a:t>
            </a:r>
            <a:endParaRPr lang="en-GB" sz="1800" b="1" dirty="0"/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sz="1600" dirty="0"/>
              <a:t>1-year visiting scientist (Mar. 2017- Feb. 2018) at EUMETSAT Climate team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sz="1600" dirty="0"/>
              <a:t>WV/IR Inter-calibration of heritage GEO imagers under SCOPE-CM/IOGEO</a:t>
            </a:r>
          </a:p>
          <a:p>
            <a:pPr lvl="0"/>
            <a:endParaRPr lang="en-GB" sz="2400" dirty="0"/>
          </a:p>
          <a:p>
            <a:pPr lvl="0"/>
            <a:endParaRPr lang="en-GB" sz="2400" dirty="0"/>
          </a:p>
          <a:p>
            <a:pPr lvl="0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6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Support to </a:t>
            </a:r>
            <a:r>
              <a:rPr lang="en-GB" sz="2800" b="1" dirty="0">
                <a:solidFill>
                  <a:srgbClr val="0000FF"/>
                </a:solidFill>
              </a:rPr>
              <a:t>GRWG</a:t>
            </a:r>
            <a:r>
              <a:rPr lang="en-GB" sz="2800" b="1" dirty="0"/>
              <a:t>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07" y="1184462"/>
            <a:ext cx="8598376" cy="4645837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GB" altLang="ja-JP" sz="2000" dirty="0"/>
              <a:t>To implement VNIR/IR GSICS inter-cal. ATBDs to </a:t>
            </a:r>
            <a:r>
              <a:rPr lang="en-GB" altLang="ja-JP" sz="2000" dirty="0">
                <a:solidFill>
                  <a:srgbClr val="0000FF"/>
                </a:solidFill>
              </a:rPr>
              <a:t>Himawari-8/9 AHI</a:t>
            </a:r>
            <a:endParaRPr lang="en-GB" sz="2000" dirty="0"/>
          </a:p>
          <a:p>
            <a:pPr marL="539750" lvl="1" indent="-269875">
              <a:lnSpc>
                <a:spcPct val="120000"/>
              </a:lnSpc>
            </a:pPr>
            <a:r>
              <a:rPr lang="en-GB" sz="1800" dirty="0"/>
              <a:t>IR: Type-B </a:t>
            </a:r>
            <a:r>
              <a:rPr lang="en-GB" sz="1800" dirty="0" err="1"/>
              <a:t>unc</a:t>
            </a:r>
            <a:r>
              <a:rPr lang="en-GB" sz="1800" dirty="0"/>
              <a:t>. analysis is delayed</a:t>
            </a:r>
          </a:p>
          <a:p>
            <a:pPr marL="539750" lvl="1" indent="-269875">
              <a:lnSpc>
                <a:spcPct val="120000"/>
              </a:lnSpc>
            </a:pPr>
            <a:r>
              <a:rPr lang="en-GB" sz="1800" dirty="0"/>
              <a:t>VNIR</a:t>
            </a:r>
          </a:p>
          <a:p>
            <a:pPr marL="898525" lvl="1" indent="-2730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1600" dirty="0"/>
              <a:t>GSICS DCC: under-implementation</a:t>
            </a:r>
          </a:p>
          <a:p>
            <a:pPr marL="898525" lvl="1" indent="-2730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1600" dirty="0"/>
              <a:t>Lunar: delayed</a:t>
            </a:r>
          </a:p>
          <a:p>
            <a:pPr lvl="0">
              <a:lnSpc>
                <a:spcPct val="120000"/>
              </a:lnSpc>
            </a:pPr>
            <a:r>
              <a:rPr lang="en-GB" altLang="ja-JP" sz="2000" dirty="0"/>
              <a:t>To develop/improve inter-cal. for GSICS methods 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/>
              <a:t>AHI VNIR </a:t>
            </a:r>
            <a:r>
              <a:rPr lang="en-GB" altLang="ja-JP" sz="1800" dirty="0">
                <a:solidFill>
                  <a:srgbClr val="0000FF"/>
                </a:solidFill>
              </a:rPr>
              <a:t>vicarious cal. using LEO obs. </a:t>
            </a:r>
            <a:r>
              <a:rPr lang="en-GB" altLang="ja-JP" sz="1800" dirty="0"/>
              <a:t>(incl. Rayleigh scattering) </a:t>
            </a:r>
          </a:p>
          <a:p>
            <a:pPr marL="898525" lvl="1" indent="-2698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altLang="ja-JP" sz="1600" dirty="0"/>
              <a:t>Migration of reference LEO from MODIS to VIIRS [</a:t>
            </a:r>
            <a:r>
              <a:rPr lang="en-GB" altLang="ja-JP" sz="1600" dirty="0">
                <a:solidFill>
                  <a:srgbClr val="0000FF"/>
                </a:solidFill>
              </a:rPr>
              <a:t>4o</a:t>
            </a:r>
            <a:r>
              <a:rPr lang="en-GB" altLang="ja-JP" sz="1600" dirty="0"/>
              <a:t>]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/>
              <a:t>AHI-VIIRS VNIR </a:t>
            </a:r>
            <a:r>
              <a:rPr lang="en-GB" altLang="ja-JP" sz="1800" dirty="0">
                <a:solidFill>
                  <a:srgbClr val="0000FF"/>
                </a:solidFill>
              </a:rPr>
              <a:t>ray-matching</a:t>
            </a:r>
          </a:p>
          <a:p>
            <a:pPr marL="898525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GB" altLang="ja-JP" sz="1600" dirty="0"/>
              <a:t>Impacts of VIIRS M05/I01 on AHI Band03 (0.64 </a:t>
            </a:r>
            <a:r>
              <a:rPr lang="en-GB" altLang="ja-JP" sz="1600" dirty="0">
                <a:sym typeface="Symbol" panose="05050102010706020507" pitchFamily="18" charset="2"/>
              </a:rPr>
              <a:t>m</a:t>
            </a:r>
            <a:r>
              <a:rPr lang="en-GB" altLang="ja-JP" sz="1600" dirty="0"/>
              <a:t>)  [</a:t>
            </a:r>
            <a:r>
              <a:rPr lang="en-GB" altLang="ja-JP" sz="1600" dirty="0">
                <a:solidFill>
                  <a:srgbClr val="0000FF"/>
                </a:solidFill>
              </a:rPr>
              <a:t>4p</a:t>
            </a:r>
            <a:r>
              <a:rPr lang="en-GB" altLang="ja-JP" sz="1600" dirty="0"/>
              <a:t>]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/>
              <a:t>GEO-GEO: delayed</a:t>
            </a:r>
          </a:p>
          <a:p>
            <a:pPr>
              <a:lnSpc>
                <a:spcPct val="120000"/>
              </a:lnSpc>
            </a:pPr>
            <a:r>
              <a:rPr lang="en-GB" altLang="ja-JP" sz="2000" dirty="0"/>
              <a:t>To compare re-calibrated GEO imagers with GSICS inter-cal.</a:t>
            </a:r>
          </a:p>
          <a:p>
            <a:pPr marL="539750" lvl="1" indent="-269875">
              <a:lnSpc>
                <a:spcPct val="120000"/>
              </a:lnSpc>
            </a:pPr>
            <a:r>
              <a:rPr lang="en-GB" altLang="ja-JP" sz="1800" dirty="0"/>
              <a:t>Collaboration with SCOPE-CM/IOGEO</a:t>
            </a:r>
            <a:endParaRPr lang="en-GB" altLang="ja-JP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7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19060" y="493160"/>
            <a:ext cx="5924940" cy="5295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/>
              <a:t>Statuses of GRWG Actions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0770"/>
              </p:ext>
            </p:extLst>
          </p:nvPr>
        </p:nvGraphicFramePr>
        <p:xfrm>
          <a:off x="219891" y="1598947"/>
          <a:ext cx="8706395" cy="249624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84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A.GRWG.2018.10a.1</a:t>
                      </a: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JMA to provide the template to GRWG to define attributes to show instrument's radiometric performance in a short report that is to be prepared by satellite operators on an annual basis.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Closed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(provided for 3q)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158193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A.GIR.2018.4b.1</a:t>
                      </a: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Masaya Takahashi (JMA) to report double differences with of IASI and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(using AHI).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Closed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4079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A.GIR.2018.4c1</a:t>
                      </a: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JMA (Masaya Takahashi) / CMA (Na Xu) to work together on making GEO-GEO inter-comparison, using IASI.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Delayed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63743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A.GIR.2018.4c.2</a:t>
                      </a: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Yusuke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Yogo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(JMA) to make comparisons between JMA SBAF and NASA SBAF tool.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Delayed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582184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66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Support to </a:t>
            </a:r>
            <a:r>
              <a:rPr lang="en-GB" sz="2800" b="1" dirty="0">
                <a:solidFill>
                  <a:srgbClr val="0000FF"/>
                </a:solidFill>
              </a:rPr>
              <a:t>GDWG</a:t>
            </a:r>
            <a:r>
              <a:rPr lang="en-GB" sz="2800" b="1" dirty="0"/>
              <a:t>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9248" y="1275699"/>
            <a:ext cx="8754268" cy="4645837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GB" altLang="ja-JP" sz="2000" dirty="0"/>
              <a:t>To coordinate/develop specifications of GSICS deliverable formats/ tools</a:t>
            </a:r>
            <a:endParaRPr lang="en-GB" sz="2000" dirty="0"/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rgbClr val="0000FF"/>
                </a:solidFill>
              </a:rPr>
              <a:t>GSICS Annual Calibration Report </a:t>
            </a:r>
            <a:r>
              <a:rPr lang="en-GB" sz="1800" dirty="0"/>
              <a:t>(</a:t>
            </a:r>
            <a:r>
              <a:rPr lang="en-GB" sz="1800" i="1" dirty="0"/>
              <a:t>Annual State of Observing System</a:t>
            </a:r>
            <a:r>
              <a:rPr lang="en-GB" sz="1800" dirty="0"/>
              <a:t> validated by GSICS inter-calibration approaches) </a:t>
            </a:r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rgbClr val="0000FF"/>
                </a:solidFill>
              </a:rPr>
              <a:t>GSICS SRF </a:t>
            </a:r>
            <a:r>
              <a:rPr lang="en-GB" sz="1800" dirty="0" err="1">
                <a:solidFill>
                  <a:srgbClr val="0000FF"/>
                </a:solidFill>
              </a:rPr>
              <a:t>netCDF</a:t>
            </a:r>
            <a:r>
              <a:rPr lang="en-GB" sz="1800" dirty="0">
                <a:solidFill>
                  <a:srgbClr val="0000FF"/>
                </a:solidFill>
              </a:rPr>
              <a:t> Convention</a:t>
            </a:r>
            <a:endParaRPr lang="en-GB" sz="1800" dirty="0"/>
          </a:p>
          <a:p>
            <a:pPr lvl="0">
              <a:lnSpc>
                <a:spcPct val="130000"/>
              </a:lnSpc>
            </a:pPr>
            <a:r>
              <a:rPr lang="en-US" altLang="ja-JP" sz="2000" dirty="0"/>
              <a:t>To review GSICS deliverables from a data management perspective</a:t>
            </a:r>
          </a:p>
          <a:p>
            <a:pPr lvl="1">
              <a:lnSpc>
                <a:spcPct val="130000"/>
              </a:lnSpc>
            </a:pPr>
            <a:r>
              <a:rPr lang="en-GB" altLang="ja-JP" sz="1800" dirty="0"/>
              <a:t>COMS/MI GEO-LEO-IR for Pre-Op Phase in GPPA</a:t>
            </a:r>
          </a:p>
        </p:txBody>
      </p:sp>
    </p:spTree>
    <p:extLst>
      <p:ext uri="{BB962C8B-B14F-4D97-AF65-F5344CB8AC3E}">
        <p14:creationId xmlns:p14="http://schemas.microsoft.com/office/powerpoint/2010/main" val="197014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19060" y="493160"/>
            <a:ext cx="5924940" cy="5295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/>
              <a:t>Statuses of GDWG Actions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ABE3ED2-182D-4A23-A1AE-2929D6EED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5565"/>
              </p:ext>
            </p:extLst>
          </p:nvPr>
        </p:nvGraphicFramePr>
        <p:xfrm>
          <a:off x="219891" y="1598947"/>
          <a:ext cx="8706395" cy="434712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33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GDWG.2016.5b.1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include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invalid_hours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in the agreed conventions once the time format has been checked that it follows ISO 8601 format. 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202702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A.GDWG.2017.5e.1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update Wiki with a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proposal of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NetCDF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SRF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, including a new international data category in  Data Designators category.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A.GDWG.2017.5e.3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produce a prototype of the new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NetCDF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SRF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for review by the GDWG; a template and an instance of the template with data.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981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A.GDWG.2018.5a.2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Masaya Takahashi to upload the </a:t>
                      </a:r>
                      <a:r>
                        <a:rPr lang="en-US" altLang="ja-JP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SRF format conversion script to GitHub</a:t>
                      </a:r>
                      <a:r>
                        <a:rPr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45701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A.GDWG.2018.5b.1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Masaya Takahashi to update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minimum requirements for GPRC website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and inform WMO of the changes; addition of ISRO website.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213748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A.GDWG.2018.5j.2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 members to take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event logging white paper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to see whether their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organisation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can do with regards to implement such a system.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54651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A.GDWG.2018.5j.3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GDWG Chair to prepare a </a:t>
                      </a:r>
                      <a:r>
                        <a:rPr lang="en-US" altLang="ja-JP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 </a:t>
                      </a:r>
                      <a:r>
                        <a:rPr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“R45.05: Calibration </a:t>
                      </a:r>
                      <a:r>
                        <a:rPr lang="en-US" altLang="ja-JP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Events Logging </a:t>
                      </a:r>
                      <a:r>
                        <a:rPr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Team be folded formed under GSICS as a task team” for </a:t>
                      </a:r>
                      <a:r>
                        <a:rPr lang="en-US" altLang="ja-JP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CGMS-46.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69813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A.GDWG.2018.8a.1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Masaya Takahashi to update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action identifier definition for GSICS-EP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69974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A.GDWG.2018.8h.1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 Chair to propose a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refinement of GDWG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ToR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to GSICS-EP.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0196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A.GDWG.2018.8k.1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Masaya Takahashi to circulate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 Fact Sheet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to GDWG members to get feed backs and report to EP.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6313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8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69" y="1296607"/>
            <a:ext cx="8558118" cy="3209374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GB" sz="1800" dirty="0"/>
              <a:t>Himawari-8</a:t>
            </a:r>
            <a:r>
              <a:rPr lang="en-GB" sz="1600" dirty="0"/>
              <a:t> </a:t>
            </a:r>
            <a:r>
              <a:rPr lang="en-GB" sz="1400" dirty="0"/>
              <a:t>(operational since Jul. 2015)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Advanced </a:t>
            </a:r>
            <a:r>
              <a:rPr lang="en-US" sz="1600" dirty="0" err="1">
                <a:solidFill>
                  <a:srgbClr val="0000FF"/>
                </a:solidFill>
              </a:rPr>
              <a:t>Himawari</a:t>
            </a:r>
            <a:r>
              <a:rPr lang="en-US" sz="1600" dirty="0">
                <a:solidFill>
                  <a:srgbClr val="0000FF"/>
                </a:solidFill>
              </a:rPr>
              <a:t> Imager (AHI) </a:t>
            </a:r>
            <a:r>
              <a:rPr lang="en-US" sz="1600" dirty="0"/>
              <a:t>with 16 spectral bands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Full-disk observation every 10 min + regional observations every 2.5/0.5 min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2019-02-19: maintenance of Himawari-8 (~2 hours)</a:t>
            </a:r>
          </a:p>
          <a:p>
            <a:pPr lvl="0">
              <a:lnSpc>
                <a:spcPct val="120000"/>
              </a:lnSpc>
            </a:pPr>
            <a:r>
              <a:rPr lang="en-GB" altLang="ja-JP" sz="1800" dirty="0"/>
              <a:t>Himawari-9 </a:t>
            </a:r>
            <a:r>
              <a:rPr lang="en-GB" altLang="ja-JP" sz="1400" dirty="0"/>
              <a:t>(in-orbit standby since Mar. 2017)</a:t>
            </a:r>
            <a:endParaRPr lang="en-GB" altLang="ja-JP" sz="1600" dirty="0"/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/>
              <a:t>Feb. 2018: back-up operation of Himawari-8 for 2-days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/>
              <a:t>Feb. 2019: no back-up operation because:</a:t>
            </a:r>
          </a:p>
          <a:p>
            <a:pPr marL="803275" lvl="0" indent="-26035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GB" altLang="ja-JP" sz="1400" dirty="0"/>
              <a:t>Duration of Himawari-8 maintenance was short enough.</a:t>
            </a:r>
          </a:p>
          <a:p>
            <a:pPr marL="803275" lvl="0" indent="-26035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GB" altLang="ja-JP" sz="1400" dirty="0"/>
              <a:t>Impacts of GOES-17/ABI LHP problem on Himawari-9/AHI needs to be investigated in detail.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Instruments Updates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94764"/>
              </p:ext>
            </p:extLst>
          </p:nvPr>
        </p:nvGraphicFramePr>
        <p:xfrm>
          <a:off x="766353" y="5086476"/>
          <a:ext cx="7169835" cy="818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818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2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Himawari-9</a:t>
                      </a:r>
                    </a:p>
                  </a:txBody>
                  <a:tcPr marL="45295" marR="0" marT="45295" marB="4529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4FC0E1C-D4DA-408A-9850-FE0246F3D519}"/>
              </a:ext>
            </a:extLst>
          </p:cNvPr>
          <p:cNvGrpSpPr/>
          <p:nvPr/>
        </p:nvGrpSpPr>
        <p:grpSpPr>
          <a:xfrm>
            <a:off x="1895797" y="5131784"/>
            <a:ext cx="6018177" cy="724796"/>
            <a:chOff x="2662153" y="5374954"/>
            <a:chExt cx="6018177" cy="724796"/>
          </a:xfrm>
        </p:grpSpPr>
        <p:sp>
          <p:nvSpPr>
            <p:cNvPr id="13" name="正方形/長方形 12"/>
            <p:cNvSpPr/>
            <p:nvPr/>
          </p:nvSpPr>
          <p:spPr>
            <a:xfrm>
              <a:off x="2662153" y="5465545"/>
              <a:ext cx="1760414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2153" y="5737317"/>
              <a:ext cx="2204309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61932" y="5737317"/>
              <a:ext cx="1621574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83505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544444" y="5737317"/>
              <a:ext cx="135886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二等辺三角形 17"/>
            <p:cNvSpPr/>
            <p:nvPr/>
          </p:nvSpPr>
          <p:spPr>
            <a:xfrm>
              <a:off x="4147397" y="5556136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二等辺三角形 18"/>
            <p:cNvSpPr/>
            <p:nvPr/>
          </p:nvSpPr>
          <p:spPr>
            <a:xfrm>
              <a:off x="4748462" y="5827908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22567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483505" y="5737317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2" cstate="print"/>
            <a:srcRect t="50252" r="68700"/>
            <a:stretch>
              <a:fillRect/>
            </a:stretch>
          </p:blipFill>
          <p:spPr bwMode="auto">
            <a:xfrm>
              <a:off x="4422567" y="5374954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2" cstate="print"/>
            <a:srcRect t="50252" r="68700"/>
            <a:stretch>
              <a:fillRect/>
            </a:stretch>
          </p:blipFill>
          <p:spPr bwMode="auto">
            <a:xfrm>
              <a:off x="4856461" y="5646797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正方形/長方形 31"/>
            <p:cNvSpPr/>
            <p:nvPr/>
          </p:nvSpPr>
          <p:spPr>
            <a:xfrm>
              <a:off x="2670277" y="5621143"/>
              <a:ext cx="1154410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US" altLang="ja-JP" sz="1400" dirty="0"/>
                <a:t>Manufacturing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828917" y="5401366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894259" y="5485257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229969" y="5757029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166150" y="5769014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983328" y="5485257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044267" y="5757029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39FF0B-FE6B-4E4F-B3F6-E310D0157E39}"/>
              </a:ext>
            </a:extLst>
          </p:cNvPr>
          <p:cNvSpPr txBox="1"/>
          <p:nvPr/>
        </p:nvSpPr>
        <p:spPr>
          <a:xfrm>
            <a:off x="766353" y="4756810"/>
            <a:ext cx="729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>JFY                   2010                       2015           2018                2022                                   2029</a:t>
            </a:r>
            <a:endParaRPr kumimoji="1" lang="ja-JP" altLang="en-US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9543D83-9793-45F0-8E70-FF6D997C7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55" y="4578168"/>
            <a:ext cx="8713433" cy="140050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2141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D57F20A-C6F9-49F2-AF33-B91D293264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BC54677-0D83-4159-95EA-90C65608D674}"/>
              </a:ext>
            </a:extLst>
          </p:cNvPr>
          <p:cNvSpPr txBox="1">
            <a:spLocks/>
          </p:cNvSpPr>
          <p:nvPr/>
        </p:nvSpPr>
        <p:spPr>
          <a:xfrm>
            <a:off x="3219061" y="302507"/>
            <a:ext cx="5543940" cy="5895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400" b="1" kern="0" dirty="0"/>
              <a:t>Use of VIIRS as reference for AHI VIS/NIR inter-calibration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E4E62E-2DD2-493E-9069-0CF0D502761C}"/>
              </a:ext>
            </a:extLst>
          </p:cNvPr>
          <p:cNvSpPr txBox="1">
            <a:spLocks/>
          </p:cNvSpPr>
          <p:nvPr/>
        </p:nvSpPr>
        <p:spPr>
          <a:xfrm>
            <a:off x="4564732" y="1445912"/>
            <a:ext cx="4548788" cy="15761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ja-JP" sz="2400" kern="0" dirty="0"/>
              <a:t>Ray-matching </a:t>
            </a:r>
            <a:r>
              <a:rPr lang="en-GB" altLang="ja-JP" sz="2000" kern="0" dirty="0"/>
              <a:t>(K. Kodera)</a:t>
            </a:r>
            <a:endParaRPr lang="en-GB" altLang="ja-JP" sz="2400" kern="0" dirty="0"/>
          </a:p>
          <a:p>
            <a:pPr marL="622300" lvl="1" indent="-260350"/>
            <a:r>
              <a:rPr lang="en-GB" altLang="ja-JP" sz="2000" kern="0" dirty="0"/>
              <a:t>Use of smaller data size channel: </a:t>
            </a:r>
            <a:r>
              <a:rPr lang="en-GB" altLang="ja-JP" sz="2000" kern="0" dirty="0">
                <a:solidFill>
                  <a:srgbClr val="008000"/>
                </a:solidFill>
              </a:rPr>
              <a:t>M05</a:t>
            </a:r>
            <a:r>
              <a:rPr lang="en-GB" altLang="ja-JP" sz="2000" kern="0" dirty="0"/>
              <a:t> rather than </a:t>
            </a:r>
            <a:r>
              <a:rPr lang="en-GB" altLang="ja-JP" sz="2000" kern="0" dirty="0">
                <a:solidFill>
                  <a:srgbClr val="7030A0"/>
                </a:solidFill>
              </a:rPr>
              <a:t>I01</a:t>
            </a:r>
            <a:r>
              <a:rPr lang="en-GB" altLang="ja-JP" sz="2000" kern="0" dirty="0"/>
              <a:t> for 0.6 </a:t>
            </a:r>
            <a:r>
              <a:rPr lang="en-GB" altLang="ja-JP" sz="2000" kern="0" dirty="0">
                <a:sym typeface="Symbol" panose="05050102010706020507" pitchFamily="18" charset="2"/>
              </a:rPr>
              <a:t></a:t>
            </a:r>
            <a:r>
              <a:rPr lang="en-GB" altLang="ja-JP" sz="2000" kern="0" dirty="0"/>
              <a:t>m 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9" t="9044" b="6033"/>
          <a:stretch/>
        </p:blipFill>
        <p:spPr>
          <a:xfrm>
            <a:off x="450571" y="2749841"/>
            <a:ext cx="1981285" cy="186060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6" t="8680" b="5671"/>
          <a:stretch/>
        </p:blipFill>
        <p:spPr>
          <a:xfrm>
            <a:off x="2641597" y="2741890"/>
            <a:ext cx="2001522" cy="187650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3148" y="4671647"/>
            <a:ext cx="3961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AHI B03 (0.64 </a:t>
            </a:r>
            <a:r>
              <a:rPr kumimoji="1" lang="el-GR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kumimoji="1" lang="en-US" altLang="ja-JP" sz="1200" dirty="0"/>
              <a:t>m) obs.             AHI B03 (0.64 </a:t>
            </a:r>
            <a:r>
              <a:rPr kumimoji="1" lang="el-GR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kumimoji="1" lang="en-US" altLang="ja-JP" sz="1200" dirty="0"/>
              <a:t>m) obs.</a:t>
            </a:r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 rot="16200000">
            <a:off x="-536625" y="3353251"/>
            <a:ext cx="159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Simulated reflectivity</a:t>
            </a:r>
          </a:p>
          <a:p>
            <a:pPr algn="ctr"/>
            <a:r>
              <a:rPr kumimoji="1" lang="en-US" altLang="ja-JP" sz="1200" dirty="0"/>
              <a:t>by </a:t>
            </a:r>
            <a:r>
              <a:rPr kumimoji="1" lang="en-US" altLang="ja-JP" sz="1200" dirty="0">
                <a:solidFill>
                  <a:srgbClr val="0000FF"/>
                </a:solidFill>
              </a:rPr>
              <a:t>Aqua/MODIS</a:t>
            </a:r>
            <a:endParaRPr kumimoji="1" lang="ja-JP" altLang="en-US" sz="1200" dirty="0">
              <a:solidFill>
                <a:srgbClr val="0000FF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E4E62E-2DD2-493E-9069-0CF0D502761C}"/>
              </a:ext>
            </a:extLst>
          </p:cNvPr>
          <p:cNvSpPr txBox="1">
            <a:spLocks/>
          </p:cNvSpPr>
          <p:nvPr/>
        </p:nvSpPr>
        <p:spPr>
          <a:xfrm>
            <a:off x="84173" y="1445912"/>
            <a:ext cx="6946548" cy="48273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ja-JP" sz="2400" kern="0" dirty="0"/>
              <a:t>Vicarious calibration </a:t>
            </a:r>
            <a:r>
              <a:rPr lang="en-GB" altLang="ja-JP" sz="2000" kern="0" dirty="0"/>
              <a:t>(Y. </a:t>
            </a:r>
            <a:r>
              <a:rPr lang="en-GB" altLang="ja-JP" sz="2000" kern="0" dirty="0" err="1"/>
              <a:t>Yogo</a:t>
            </a:r>
            <a:r>
              <a:rPr lang="en-GB" altLang="ja-JP" sz="2000" kern="0" dirty="0"/>
              <a:t>)</a:t>
            </a:r>
            <a:endParaRPr lang="en-GB" altLang="ja-JP" sz="2400" kern="0" dirty="0"/>
          </a:p>
          <a:p>
            <a:pPr marL="622300" lvl="1" indent="-260350"/>
            <a:r>
              <a:rPr lang="en-GB" altLang="ja-JP" sz="2000" kern="0" dirty="0"/>
              <a:t>Migration from MODIS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1690553" y="3390598"/>
            <a:ext cx="159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Simulated reflectivity</a:t>
            </a:r>
          </a:p>
          <a:p>
            <a:pPr algn="ctr"/>
            <a:r>
              <a:rPr kumimoji="1" lang="en-US" altLang="ja-JP" sz="1200" dirty="0"/>
              <a:t>by </a:t>
            </a:r>
            <a:r>
              <a:rPr kumimoji="1" lang="en-US" altLang="ja-JP" sz="1200" dirty="0">
                <a:solidFill>
                  <a:srgbClr val="FF0000"/>
                </a:solidFill>
              </a:rPr>
              <a:t>S-NPP/VIIRS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5"/>
          <a:srcRect l="9948" t="-1867" r="5059" b="21799"/>
          <a:stretch/>
        </p:blipFill>
        <p:spPr>
          <a:xfrm>
            <a:off x="4945325" y="2501053"/>
            <a:ext cx="2032980" cy="218717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6"/>
          <a:srcRect l="10361" b="20362"/>
          <a:stretch/>
        </p:blipFill>
        <p:spPr>
          <a:xfrm>
            <a:off x="7023153" y="2528254"/>
            <a:ext cx="2063140" cy="2173412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5282683" y="4692058"/>
            <a:ext cx="3651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008000"/>
                </a:solidFill>
              </a:rPr>
              <a:t>S-NPP/VIIRS M05                      </a:t>
            </a:r>
            <a:r>
              <a:rPr kumimoji="1" lang="en-US" altLang="ja-JP" sz="1200" dirty="0">
                <a:solidFill>
                  <a:srgbClr val="7030A0"/>
                </a:solidFill>
              </a:rPr>
              <a:t>S-NPP/VIIRS I01  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0E4E62E-2DD2-493E-9069-0CF0D502761C}"/>
              </a:ext>
            </a:extLst>
          </p:cNvPr>
          <p:cNvSpPr txBox="1">
            <a:spLocks/>
          </p:cNvSpPr>
          <p:nvPr/>
        </p:nvSpPr>
        <p:spPr>
          <a:xfrm>
            <a:off x="157885" y="5158009"/>
            <a:ext cx="6946548" cy="10216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ja-JP" sz="2400" kern="0" dirty="0"/>
              <a:t>DCC </a:t>
            </a:r>
            <a:r>
              <a:rPr lang="en-GB" altLang="ja-JP" sz="2000" kern="0" dirty="0"/>
              <a:t>(Y. </a:t>
            </a:r>
            <a:r>
              <a:rPr lang="en-GB" altLang="ja-JP" sz="2000" kern="0" dirty="0" err="1"/>
              <a:t>Yogo</a:t>
            </a:r>
            <a:r>
              <a:rPr lang="en-GB" altLang="ja-JP" sz="2000" kern="0" dirty="0"/>
              <a:t>)</a:t>
            </a:r>
            <a:endParaRPr lang="en-GB" altLang="ja-JP" sz="2400" kern="0" dirty="0"/>
          </a:p>
          <a:p>
            <a:pPr marL="622300" lvl="1" indent="-260350"/>
            <a:r>
              <a:rPr lang="en-GB" sz="2000" kern="0" dirty="0"/>
              <a:t>Calculation of DCC BRDF using RTM was just started.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091570" y="2536612"/>
            <a:ext cx="1886735" cy="205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174370" y="2526452"/>
            <a:ext cx="1886735" cy="205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 rot="16200000">
            <a:off x="3871326" y="3375517"/>
            <a:ext cx="1882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AHI B03 (0.64 </a:t>
            </a:r>
            <a:r>
              <a:rPr kumimoji="1" lang="el-GR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kumimoji="1" lang="en-US" altLang="ja-JP" sz="1200" dirty="0"/>
              <a:t>m) </a:t>
            </a:r>
            <a:r>
              <a:rPr kumimoji="1" lang="en-US" altLang="ja-JP" sz="1200" dirty="0" err="1"/>
              <a:t>obs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09920" y="40436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8000"/>
                </a:solidFill>
              </a:rPr>
              <a:t>Slope: 0.986</a:t>
            </a:r>
            <a:endParaRPr kumimoji="1" lang="ja-JP" altLang="en-US" sz="1400" dirty="0">
              <a:solidFill>
                <a:srgbClr val="008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792720" y="40436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7030A0"/>
                </a:solidFill>
              </a:rPr>
              <a:t>Slope: 1.007</a:t>
            </a:r>
            <a:endParaRPr kumimoji="1" lang="ja-JP" altLang="en-US" sz="1400" dirty="0">
              <a:solidFill>
                <a:srgbClr val="7030A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25174" y="3556797"/>
            <a:ext cx="1313364" cy="28814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dirty="0"/>
              <a:t>2.1% difference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1632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1" y="391886"/>
            <a:ext cx="5123556" cy="630797"/>
          </a:xfrm>
        </p:spPr>
        <p:txBody>
          <a:bodyPr/>
          <a:lstStyle/>
          <a:p>
            <a:pPr lvl="0"/>
            <a:r>
              <a:rPr lang="en-GB" sz="2400" b="1" dirty="0"/>
              <a:t>Agenda items reported by JMA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61" y="1282493"/>
            <a:ext cx="8484323" cy="4712619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GB" sz="2000" dirty="0"/>
              <a:t>Plenary (Day-2)</a:t>
            </a:r>
          </a:p>
          <a:p>
            <a:pPr marL="622300" lvl="1" indent="-260350">
              <a:lnSpc>
                <a:spcPct val="120000"/>
              </a:lnSpc>
            </a:pPr>
            <a:r>
              <a:rPr lang="en-US" sz="1600" dirty="0">
                <a:solidFill>
                  <a:srgbClr val="0000FF"/>
                </a:solidFill>
              </a:rPr>
              <a:t>Re-calibrating WV/IR channels of GMS/MTSAT </a:t>
            </a:r>
            <a:r>
              <a:rPr lang="en-US" sz="1600" dirty="0"/>
              <a:t>imagers using HIRS/2/AIRS/IASI [3k]</a:t>
            </a:r>
          </a:p>
          <a:p>
            <a:pPr marL="622300" lvl="1" indent="-260350">
              <a:lnSpc>
                <a:spcPct val="120000"/>
              </a:lnSpc>
            </a:pPr>
            <a:r>
              <a:rPr lang="en-US" sz="1600" dirty="0"/>
              <a:t>GSICS Annual Report - way forward (e.g. incl. LEO and reference instruments) [3q]</a:t>
            </a:r>
          </a:p>
          <a:p>
            <a:pPr marL="622300" lvl="1" indent="-260350">
              <a:lnSpc>
                <a:spcPct val="120000"/>
              </a:lnSpc>
            </a:pPr>
            <a:r>
              <a:rPr lang="en-US" sz="1600" dirty="0"/>
              <a:t>GSICS Server Upgrade - requirements for new deliverables [3s]</a:t>
            </a:r>
            <a:endParaRPr lang="en-GB" sz="1600" dirty="0"/>
          </a:p>
          <a:p>
            <a:pPr lvl="0">
              <a:lnSpc>
                <a:spcPct val="120000"/>
              </a:lnSpc>
            </a:pPr>
            <a:r>
              <a:rPr lang="en-GB" sz="2000" dirty="0"/>
              <a:t>GRWG</a:t>
            </a:r>
          </a:p>
          <a:p>
            <a:pPr marL="627063" lvl="1" indent="-269875">
              <a:lnSpc>
                <a:spcPct val="120000"/>
              </a:lnSpc>
            </a:pPr>
            <a:r>
              <a:rPr lang="en-US" sz="1600" dirty="0"/>
              <a:t>VNIR (Day-3) : Use of </a:t>
            </a:r>
            <a:r>
              <a:rPr lang="en-US" sz="1600" dirty="0">
                <a:solidFill>
                  <a:srgbClr val="0000FF"/>
                </a:solidFill>
              </a:rPr>
              <a:t>VIIRS in AHI vicarious calibration</a:t>
            </a:r>
            <a:r>
              <a:rPr lang="en-US" sz="1600" dirty="0"/>
              <a:t> [4o]</a:t>
            </a:r>
          </a:p>
          <a:p>
            <a:pPr marL="627063" lvl="1" indent="-269875">
              <a:lnSpc>
                <a:spcPct val="120000"/>
              </a:lnSpc>
            </a:pPr>
            <a:r>
              <a:rPr lang="en-US" sz="1600" dirty="0"/>
              <a:t>VNIR (Day-3) : Impacts of </a:t>
            </a:r>
            <a:r>
              <a:rPr lang="en-US" sz="1600" dirty="0">
                <a:solidFill>
                  <a:srgbClr val="0000FF"/>
                </a:solidFill>
              </a:rPr>
              <a:t>I01/M05 of S-NPP/VIIRS on AHI-VIIRS ray-matching</a:t>
            </a:r>
            <a:r>
              <a:rPr lang="en-US" sz="1600" dirty="0"/>
              <a:t> [4p]</a:t>
            </a:r>
            <a:endParaRPr lang="en-GB" sz="1600" dirty="0"/>
          </a:p>
          <a:p>
            <a:pPr marL="627063" lvl="1" indent="-269875">
              <a:lnSpc>
                <a:spcPct val="120000"/>
              </a:lnSpc>
            </a:pPr>
            <a:r>
              <a:rPr lang="en-GB" sz="1600" dirty="0"/>
              <a:t>IR (Day-4) : </a:t>
            </a:r>
            <a:r>
              <a:rPr lang="en-US" sz="1600" dirty="0">
                <a:solidFill>
                  <a:srgbClr val="0000FF"/>
                </a:solidFill>
              </a:rPr>
              <a:t>Collaborative research w/ CMA </a:t>
            </a:r>
            <a:r>
              <a:rPr lang="en-US" sz="1600" dirty="0"/>
              <a:t>to apply JMA GSICS method </a:t>
            </a:r>
            <a:r>
              <a:rPr lang="en-US" sz="1600" dirty="0">
                <a:solidFill>
                  <a:srgbClr val="0000FF"/>
                </a:solidFill>
              </a:rPr>
              <a:t>to FY-2G-IASI inter-calibration</a:t>
            </a:r>
            <a:r>
              <a:rPr lang="en-US" sz="1600" dirty="0"/>
              <a:t> [7k]</a:t>
            </a:r>
            <a:endParaRPr lang="en-GB" sz="1600" dirty="0"/>
          </a:p>
          <a:p>
            <a:pPr lvl="0">
              <a:lnSpc>
                <a:spcPct val="120000"/>
              </a:lnSpc>
            </a:pPr>
            <a:r>
              <a:rPr lang="en-GB" altLang="ja-JP" sz="2000" dirty="0"/>
              <a:t>GDWG</a:t>
            </a:r>
          </a:p>
          <a:p>
            <a:pPr marL="627063" lvl="1" indent="-269875">
              <a:lnSpc>
                <a:spcPct val="120000"/>
              </a:lnSpc>
            </a:pPr>
            <a:r>
              <a:rPr lang="en-US" altLang="ja-JP" sz="1600" dirty="0"/>
              <a:t>GSICS Convention for Spectral Response Function files [6d]</a:t>
            </a:r>
          </a:p>
          <a:p>
            <a:pPr marL="627063" lvl="1" indent="-269875">
              <a:lnSpc>
                <a:spcPct val="120000"/>
              </a:lnSpc>
            </a:pPr>
            <a:r>
              <a:rPr lang="en-US" altLang="ja-JP" sz="1600" dirty="0"/>
              <a:t>Visualization of GSICS Products on GSICS Plotting Tool - Current Status and User Requirements [9g]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20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32297</TotalTime>
  <Words>1045</Words>
  <Application>Microsoft Office PowerPoint</Application>
  <PresentationFormat>画面に合わせる (4:3)</PresentationFormat>
  <Paragraphs>149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 JMA Agency Report 2019  </vt:lpstr>
      <vt:lpstr>Personnel supporting GSICS</vt:lpstr>
      <vt:lpstr>Support to GRWG Activities</vt:lpstr>
      <vt:lpstr>PowerPoint プレゼンテーション</vt:lpstr>
      <vt:lpstr>Support to GDWG Activities</vt:lpstr>
      <vt:lpstr>PowerPoint プレゼンテーション</vt:lpstr>
      <vt:lpstr>Instruments Updates</vt:lpstr>
      <vt:lpstr>PowerPoint プレゼンテーション</vt:lpstr>
      <vt:lpstr>Agenda items reported by JMA</vt:lpstr>
      <vt:lpstr>Thank you for your attention!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MtScat</cp:lastModifiedBy>
  <cp:revision>989</cp:revision>
  <dcterms:created xsi:type="dcterms:W3CDTF">2004-06-10T15:46:18Z</dcterms:created>
  <dcterms:modified xsi:type="dcterms:W3CDTF">2019-03-04T05:55:28Z</dcterms:modified>
</cp:coreProperties>
</file>