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handoutMasterIdLst>
    <p:handoutMasterId r:id="rId46"/>
  </p:handoutMasterIdLst>
  <p:sldIdLst>
    <p:sldId id="722" r:id="rId3"/>
    <p:sldId id="715" r:id="rId4"/>
    <p:sldId id="757" r:id="rId5"/>
    <p:sldId id="725" r:id="rId6"/>
    <p:sldId id="803" r:id="rId7"/>
    <p:sldId id="758" r:id="rId8"/>
    <p:sldId id="775" r:id="rId9"/>
    <p:sldId id="776" r:id="rId10"/>
    <p:sldId id="778" r:id="rId11"/>
    <p:sldId id="763" r:id="rId12"/>
    <p:sldId id="749" r:id="rId13"/>
    <p:sldId id="804" r:id="rId14"/>
    <p:sldId id="759" r:id="rId15"/>
    <p:sldId id="762" r:id="rId16"/>
    <p:sldId id="760" r:id="rId17"/>
    <p:sldId id="761" r:id="rId18"/>
    <p:sldId id="735" r:id="rId19"/>
    <p:sldId id="765" r:id="rId20"/>
    <p:sldId id="780" r:id="rId21"/>
    <p:sldId id="781" r:id="rId22"/>
    <p:sldId id="782" r:id="rId23"/>
    <p:sldId id="783" r:id="rId24"/>
    <p:sldId id="784" r:id="rId25"/>
    <p:sldId id="785" r:id="rId26"/>
    <p:sldId id="786" r:id="rId27"/>
    <p:sldId id="787" r:id="rId28"/>
    <p:sldId id="788" r:id="rId29"/>
    <p:sldId id="789" r:id="rId30"/>
    <p:sldId id="790" r:id="rId31"/>
    <p:sldId id="791" r:id="rId32"/>
    <p:sldId id="792" r:id="rId33"/>
    <p:sldId id="793" r:id="rId34"/>
    <p:sldId id="794" r:id="rId35"/>
    <p:sldId id="795" r:id="rId36"/>
    <p:sldId id="796" r:id="rId37"/>
    <p:sldId id="797" r:id="rId38"/>
    <p:sldId id="798" r:id="rId39"/>
    <p:sldId id="799" r:id="rId40"/>
    <p:sldId id="800" r:id="rId41"/>
    <p:sldId id="801" r:id="rId42"/>
    <p:sldId id="802" r:id="rId43"/>
    <p:sldId id="779" r:id="rId44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B91E7"/>
    <a:srgbClr val="FAF4FA"/>
    <a:srgbClr val="FF3300"/>
    <a:srgbClr val="008000"/>
    <a:srgbClr val="5F5F5F"/>
    <a:srgbClr val="333333"/>
    <a:srgbClr val="CC3300"/>
    <a:srgbClr val="80008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84" autoAdjust="0"/>
    <p:restoredTop sz="93758" autoAdjust="0"/>
  </p:normalViewPr>
  <p:slideViewPr>
    <p:cSldViewPr snapToGrid="0">
      <p:cViewPr varScale="1">
        <p:scale>
          <a:sx n="113" d="100"/>
          <a:sy n="113" d="100"/>
        </p:scale>
        <p:origin x="9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100" y="-96"/>
      </p:cViewPr>
      <p:guideLst>
        <p:guide orient="horz" pos="3126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258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1258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>
                <a:latin typeface="Calibri" pitchFamily="34" charset="0"/>
              </a:rPr>
              <a:pPr>
                <a:defRPr/>
              </a:pPr>
              <a:t>‹#›</a:t>
            </a:fld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217"/>
            <a:ext cx="5438775" cy="446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258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258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90787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65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65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65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65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65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18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입력자료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level1b Tb, 30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분간격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(00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분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30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분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), 5</a:t>
            </a:r>
            <a:r>
              <a:rPr lang="en-US" altLang="ko-KR" sz="1200" dirty="0" smtClean="0">
                <a:latin typeface="+mn-ea"/>
              </a:rPr>
              <a:t>ºS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~10ºN</a:t>
            </a:r>
          </a:p>
          <a:p>
            <a:pPr marL="171450" indent="-171450">
              <a:buFont typeface="Arial" charset="0"/>
              <a:buChar char="•"/>
            </a:pP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결과</a:t>
            </a:r>
            <a:endParaRPr lang="en-US" altLang="ko-KR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indent="-228600">
              <a:buFont typeface="Arial" charset="0"/>
              <a:buAutoNum type="arabicParenR"/>
            </a:pP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미치는 영향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0" indent="0">
              <a:buFont typeface="Arial" charset="0"/>
              <a:buNone/>
            </a:pPr>
            <a:r>
              <a:rPr lang="en-US" altLang="ko-KR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SZA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경곗값인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1%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이내에서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SZA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</a:t>
            </a:r>
            <a:r>
              <a:rPr lang="ko-KR" altLang="en-US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편차에 미치는 영향 적어 무시할 만 함</a:t>
            </a:r>
            <a:endParaRPr lang="en-US" altLang="ko-KR" sz="1200" baseline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altLang="ko-KR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Lat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에 의한 영향이 큼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온도경도에 비례해 나타나는 현상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marL="0" indent="0">
              <a:buFont typeface="Arial" charset="0"/>
              <a:buNone/>
            </a:pP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- Time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은 일변화와 계절변화</a:t>
            </a:r>
            <a:endParaRPr lang="en-US" altLang="ko-KR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2)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편차는 자정부근에 커지며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변동폭은 네 채널 모두 가을철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빨간점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에 가장 크게 나타남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en-US" altLang="ko-KR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오른쪽 축은 </a:t>
            </a:r>
            <a:r>
              <a:rPr lang="en-US" altLang="ko-KR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MBCC </a:t>
            </a:r>
            <a:r>
              <a:rPr lang="ko-KR" altLang="en-US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보정횟수를 누적한 값을 의미함</a:t>
            </a:r>
            <a:endParaRPr lang="en-US" altLang="ko-KR" sz="1200" baseline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altLang="ko-KR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3) MI-LEO</a:t>
            </a:r>
            <a:r>
              <a:rPr lang="ko-KR" altLang="en-US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일변화와 비교 결과</a:t>
            </a:r>
            <a:r>
              <a:rPr lang="en-US" altLang="ko-KR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SWIR </a:t>
            </a:r>
            <a:r>
              <a:rPr lang="ko-KR" altLang="en-US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채널을 제외한 세</a:t>
            </a:r>
            <a:r>
              <a:rPr lang="en-US" altLang="ko-KR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채널에서는 차이가 거의 없음</a:t>
            </a:r>
            <a:r>
              <a:rPr lang="en-US" altLang="ko-KR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MI-LEO</a:t>
            </a:r>
            <a:r>
              <a:rPr lang="ko-KR" altLang="en-US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와의 차이는 계절별로 일정함</a:t>
            </a:r>
            <a:endParaRPr lang="en-US" altLang="ko-KR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indent="-171450">
              <a:buFont typeface="Arial" charset="0"/>
              <a:buChar char="•"/>
            </a:pPr>
            <a:endParaRPr lang="en-US" altLang="ko-KR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B039A-64CC-4BC0-BA83-5A7B5FF75C5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881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9078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65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96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65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65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57037-F5AB-4234-8B75-84F7F4C5E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6CA05-B660-4EEB-890E-A679DF02D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(Doh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820" y="76200"/>
            <a:ext cx="7886700" cy="551022"/>
          </a:xfrm>
          <a:prstGeom prst="rect">
            <a:avLst/>
          </a:prstGeom>
        </p:spPr>
        <p:txBody>
          <a:bodyPr/>
          <a:lstStyle>
            <a:lvl1pPr>
              <a:defRPr b="1">
                <a:latin typeface="Calibri" pitchFamily="34" charset="0"/>
                <a:cs typeface="Calibri" panose="020F0502020204030204" pitchFamily="34" charset="0"/>
              </a:defRPr>
            </a:lvl1pPr>
          </a:lstStyle>
          <a:p>
            <a:endParaRPr lang="ko-KR" altLang="en-US" dirty="0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152400" y="735870"/>
            <a:ext cx="880615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8359140" y="6602009"/>
            <a:ext cx="784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1DDF0A2-C106-43E5-8EA9-B1F17B7001B3}" type="slidenum">
              <a:rPr lang="ko-KR" altLang="en-US" sz="1000" b="1" smtClean="0">
                <a:solidFill>
                  <a:prstClr val="white">
                    <a:lumMod val="50000"/>
                  </a:prstClr>
                </a:solidFill>
                <a:latin typeface="맑은 고딕" pitchFamily="50" charset="-127"/>
              </a:rPr>
              <a:pPr algn="r"/>
              <a:t>‹#›</a:t>
            </a:fld>
            <a:endParaRPr lang="en-US" altLang="ko-KR" sz="1000" b="1" dirty="0">
              <a:solidFill>
                <a:prstClr val="white">
                  <a:lumMod val="50000"/>
                </a:prstClr>
              </a:solidFill>
              <a:latin typeface="맑은 고딕" pitchFamily="50" charset="-12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0471" y="914400"/>
            <a:ext cx="8554646" cy="5853816"/>
          </a:xfrm>
        </p:spPr>
        <p:txBody>
          <a:bodyPr/>
          <a:lstStyle>
            <a:lvl1pPr>
              <a:defRPr>
                <a:latin typeface="Calibri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8" descr="H:\MY DOCUMENTS\GSICS\logo\GSICS180px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1389" y="9"/>
            <a:ext cx="158261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0551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矩形 84"/>
          <p:cNvSpPr/>
          <p:nvPr userDrawn="1"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 userDrawn="1"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86"/>
          <p:cNvSpPr/>
          <p:nvPr userDrawn="1"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43480" y="0"/>
            <a:ext cx="7020807" cy="656029"/>
          </a:xfrm>
        </p:spPr>
        <p:txBody>
          <a:bodyPr>
            <a:normAutofit/>
          </a:bodyPr>
          <a:lstStyle>
            <a:lvl1pPr algn="l"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 userDrawn="1">
            <p:ph idx="1" hasCustomPrompt="1"/>
          </p:nvPr>
        </p:nvSpPr>
        <p:spPr>
          <a:xfrm>
            <a:off x="323528" y="1412776"/>
            <a:ext cx="8229600" cy="4525963"/>
          </a:xfrm>
        </p:spPr>
        <p:txBody>
          <a:bodyPr>
            <a:norm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Aft>
                <a:spcPts val="200"/>
              </a:spcAft>
              <a:buBlip>
                <a:blip r:embed="rId2"/>
              </a:buBlip>
              <a:defRPr lang="ko-KR" altLang="en-US" sz="1600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34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052736"/>
            <a:ext cx="3813808" cy="3607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ko-KR" altLang="en-US" sz="18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pic>
        <p:nvPicPr>
          <p:cNvPr id="1026" name="Picture 2" descr="C:\Users\USER\Desktop\새로고_국가기상위성센터영문_화이트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-18948" r="-1"/>
          <a:stretch/>
        </p:blipFill>
        <p:spPr bwMode="auto">
          <a:xfrm>
            <a:off x="3453048" y="6603868"/>
            <a:ext cx="2237901" cy="2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슬라이드 번호 개체 틀 3"/>
          <p:cNvSpPr txBox="1">
            <a:spLocks/>
          </p:cNvSpPr>
          <p:nvPr userDrawn="1"/>
        </p:nvSpPr>
        <p:spPr>
          <a:xfrm>
            <a:off x="8405279" y="6513996"/>
            <a:ext cx="745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555D124-8283-4C8F-A8D2-E075402C1099}" type="slidenum">
              <a:rPr lang="en-US" altLang="ko-KR" b="1" smtClean="0">
                <a:solidFill>
                  <a:schemeClr val="bg1"/>
                </a:solidFill>
              </a:rPr>
              <a:pPr algn="ctr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7373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513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4845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774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671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722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151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8840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456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709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58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453-9B87-45F6-8B88-5B3A284D1BF2}" type="datetimeFigureOut">
              <a:rPr lang="ko-KR" altLang="en-US" smtClean="0"/>
              <a:t>2019-03-03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2509-0594-4C5D-B038-9FF8FDDADA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475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3BB8C-0C0C-4EAB-9830-DC513CDAB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B3AD7-A00B-4A91-9B8B-0BA01B14E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D3E82-9912-4669-9E99-524028854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Calibri" pitchFamily="34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 dirty="0">
              <a:latin typeface="Calibri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6400800"/>
            <a:ext cx="5646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it-IT" sz="1000" b="1" dirty="0">
                <a:latin typeface="Calibri" pitchFamily="34" charset="0"/>
              </a:rPr>
              <a:t>GSICS </a:t>
            </a:r>
            <a:r>
              <a:rPr lang="en-GB" sz="1000" b="1" dirty="0" smtClean="0">
                <a:latin typeface="Calibri" pitchFamily="34" charset="0"/>
              </a:rPr>
              <a:t>Agency</a:t>
            </a:r>
            <a:r>
              <a:rPr lang="en-GB" sz="1000" b="1" baseline="0" dirty="0" smtClean="0">
                <a:latin typeface="Calibri" pitchFamily="34" charset="0"/>
              </a:rPr>
              <a:t> Report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457200" y="63246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dirty="0">
              <a:latin typeface="Calibri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 dirty="0">
              <a:latin typeface="Calibri" pitchFamily="34" charset="0"/>
            </a:endParaRPr>
          </a:p>
        </p:txBody>
      </p:sp>
      <p:pic>
        <p:nvPicPr>
          <p:cNvPr id="3" name="Picture 2" descr="C:\Users\miu\Dropbox\gsics_WG_log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6183" y="330201"/>
            <a:ext cx="2815396" cy="71966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BCADD453-9B87-45F6-8B88-5B3A284D1BF2}" type="datetimeFigureOut">
              <a:rPr lang="ko-KR" altLang="en-US" smtClean="0"/>
              <a:pPr/>
              <a:t>2019-03-03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1D42509-0594-4C5D-B038-9FF8FDDADAE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7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.nesdis.noaa.gov/smcd/GCC/index.php" TargetMode="External"/><Relationship Id="rId2" Type="http://schemas.openxmlformats.org/officeDocument/2006/relationships/hyperlink" Target="http://gsics.wmo.in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sicswiki.net/wiki" TargetMode="External"/><Relationship Id="rId5" Type="http://schemas.openxmlformats.org/officeDocument/2006/relationships/hyperlink" Target="http://gsics.eumetsat.int/" TargetMode="External"/><Relationship Id="rId4" Type="http://schemas.openxmlformats.org/officeDocument/2006/relationships/hyperlink" Target="https://www.star.nesdis.noaa.gov/smcd/GCC/ProductCatalog.php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C66A421-960F-40DF-BDE6-CED4FB09D906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68338" y="1502924"/>
            <a:ext cx="7772400" cy="16598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 smtClean="0">
                <a:solidFill>
                  <a:schemeClr val="tx1"/>
                </a:solidFill>
              </a:rPr>
              <a:t>KMA GSICS Agency Report </a:t>
            </a:r>
            <a:br>
              <a:rPr lang="en-IE" sz="4000" b="1" dirty="0" smtClean="0">
                <a:solidFill>
                  <a:schemeClr val="tx1"/>
                </a:solidFill>
              </a:rPr>
            </a:br>
            <a:r>
              <a:rPr lang="en-IE" sz="4000" b="1" i="1" dirty="0" smtClean="0">
                <a:solidFill>
                  <a:schemeClr val="tx1"/>
                </a:solidFill>
              </a:rPr>
              <a:t>2019</a:t>
            </a:r>
            <a:endParaRPr lang="en-US" sz="4000" b="1" i="1" dirty="0" smtClean="0">
              <a:solidFill>
                <a:schemeClr val="tx1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670629"/>
            <a:ext cx="7315200" cy="156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CN" sz="2000" i="1" dirty="0" err="1" smtClean="0">
                <a:ea typeface="+mj-ea"/>
                <a:cs typeface="+mj-cs"/>
              </a:rPr>
              <a:t>Dohyeong</a:t>
            </a:r>
            <a:r>
              <a:rPr lang="en-US" altLang="zh-CN" sz="2000" i="1" dirty="0" smtClean="0">
                <a:ea typeface="+mj-ea"/>
                <a:cs typeface="+mj-cs"/>
              </a:rPr>
              <a:t> Kim,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000" i="1" dirty="0" err="1" smtClean="0"/>
              <a:t>Eunkyu</a:t>
            </a:r>
            <a:r>
              <a:rPr lang="en-US" altLang="zh-CN" sz="2000" i="1" dirty="0" smtClean="0"/>
              <a:t> Kim, Tae-</a:t>
            </a:r>
            <a:r>
              <a:rPr lang="en-US" altLang="zh-CN" sz="2000" i="1" dirty="0" err="1" smtClean="0"/>
              <a:t>Hyeong</a:t>
            </a:r>
            <a:r>
              <a:rPr lang="en-US" altLang="zh-CN" sz="2000" i="1" dirty="0" smtClean="0"/>
              <a:t> Oh, Jin Woo </a:t>
            </a:r>
            <a:r>
              <a:rPr lang="en-US" altLang="zh-CN" sz="2000" i="1" dirty="0"/>
              <a:t>and </a:t>
            </a:r>
            <a:r>
              <a:rPr lang="en-US" altLang="zh-CN" sz="2000" i="1" dirty="0" err="1"/>
              <a:t>Minju</a:t>
            </a:r>
            <a:r>
              <a:rPr lang="en-US" altLang="zh-CN" sz="2000" i="1" dirty="0"/>
              <a:t> </a:t>
            </a:r>
            <a:r>
              <a:rPr lang="en-US" altLang="zh-CN" sz="2000" i="1" dirty="0" err="1" smtClean="0"/>
              <a:t>Gu</a:t>
            </a:r>
            <a:endParaRPr lang="en-US" altLang="zh-CN" sz="2000" i="1" u="sng" dirty="0" smtClean="0">
              <a:ea typeface="+mj-ea"/>
              <a:cs typeface="+mj-cs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 dirty="0" smtClea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 dirty="0" smtClea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 b="1" dirty="0" smtClean="0">
                <a:ea typeface="宋体" pitchFamily="2" charset="-122"/>
              </a:rPr>
              <a:t>KMA</a:t>
            </a:r>
          </a:p>
        </p:txBody>
      </p:sp>
    </p:spTree>
    <p:extLst>
      <p:ext uri="{BB962C8B-B14F-4D97-AF65-F5344CB8AC3E}">
        <p14:creationId xmlns:p14="http://schemas.microsoft.com/office/powerpoint/2010/main" val="39330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248" y="215245"/>
            <a:ext cx="5673013" cy="589546"/>
          </a:xfrm>
        </p:spPr>
        <p:txBody>
          <a:bodyPr/>
          <a:lstStyle/>
          <a:p>
            <a:pPr lvl="0"/>
            <a:r>
              <a:rPr lang="en-GB" sz="3200" b="1" dirty="0" smtClean="0"/>
              <a:t>Visible Calibration</a:t>
            </a:r>
            <a:endParaRPr lang="en-GB" sz="3200" b="1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29400" y="6400800"/>
            <a:ext cx="2133600" cy="323850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45573" y="1341562"/>
            <a:ext cx="357034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l"/>
              <a:defRPr/>
            </a:pPr>
            <a:r>
              <a:rPr lang="en-US" altLang="ko-KR" dirty="0">
                <a:latin typeface="Calibri" pitchFamily="34" charset="0"/>
                <a:ea typeface="Arial Unicode MS" pitchFamily="50" charset="-127"/>
                <a:cs typeface="Calibri" panose="020F0502020204030204" pitchFamily="34" charset="0"/>
              </a:rPr>
              <a:t> </a:t>
            </a:r>
            <a:r>
              <a:rPr lang="en-US" altLang="ko-KR" b="1" dirty="0">
                <a:latin typeface="Calibri" pitchFamily="34" charset="0"/>
                <a:ea typeface="Arial Unicode MS" pitchFamily="50" charset="-127"/>
                <a:cs typeface="Calibri" panose="020F0502020204030204" pitchFamily="34" charset="0"/>
              </a:rPr>
              <a:t>Scatter plot </a:t>
            </a:r>
            <a:endParaRPr lang="en-US" altLang="ko-KR" b="1" dirty="0" smtClean="0">
              <a:latin typeface="Calibri" pitchFamily="34" charset="0"/>
              <a:ea typeface="Arial Unicode MS" pitchFamily="50" charset="-127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ko-KR" sz="1600" dirty="0" smtClean="0">
                <a:latin typeface="Calibri" pitchFamily="34" charset="0"/>
                <a:ea typeface="Arial Unicode MS" pitchFamily="50" charset="-127"/>
                <a:cs typeface="Calibri" panose="020F0502020204030204" pitchFamily="34" charset="0"/>
              </a:rPr>
              <a:t>      using ocean/desert/WC/DCC</a:t>
            </a:r>
            <a:endParaRPr lang="en-US" altLang="ko-KR" sz="1600" dirty="0">
              <a:latin typeface="Calibri" pitchFamily="34" charset="0"/>
              <a:ea typeface="Arial Unicode MS" pitchFamily="50" charset="-127"/>
              <a:cs typeface="Calibri" panose="020F0502020204030204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00405" y="5513244"/>
            <a:ext cx="316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en-US" altLang="ko-KR" sz="1600" b="1" dirty="0" smtClean="0">
                <a:latin typeface="Calibri" pitchFamily="34" charset="0"/>
                <a:ea typeface="Arial Unicode MS" pitchFamily="50" charset="-127"/>
                <a:cs typeface="Calibri" panose="020F0502020204030204" pitchFamily="34" charset="0"/>
              </a:rPr>
              <a:t>for all data until now </a:t>
            </a:r>
          </a:p>
          <a:p>
            <a:pPr marL="742950" lvl="1" indent="-285750">
              <a:buFont typeface="Wingdings" pitchFamily="2" charset="2"/>
              <a:buChar char="§"/>
              <a:defRPr/>
            </a:pPr>
            <a:r>
              <a:rPr lang="en-US" altLang="ko-KR" sz="1600" dirty="0" smtClean="0">
                <a:latin typeface="Calibri" pitchFamily="34" charset="0"/>
                <a:ea typeface="Arial Unicode MS" pitchFamily="50" charset="-127"/>
                <a:cs typeface="Calibri" panose="020F0502020204030204" pitchFamily="34" charset="0"/>
              </a:rPr>
              <a:t>slope</a:t>
            </a:r>
            <a:r>
              <a:rPr lang="en-US" altLang="ko-KR" sz="1600" dirty="0">
                <a:latin typeface="Calibri" pitchFamily="34" charset="0"/>
                <a:ea typeface="Arial Unicode MS" pitchFamily="50" charset="-127"/>
                <a:cs typeface="Calibri" panose="020F0502020204030204" pitchFamily="34" charset="0"/>
              </a:rPr>
              <a:t>= </a:t>
            </a:r>
            <a:r>
              <a:rPr lang="en-US" altLang="ko-KR" sz="1600" dirty="0" smtClean="0">
                <a:latin typeface="Calibri" pitchFamily="34" charset="0"/>
                <a:ea typeface="Arial Unicode MS" pitchFamily="50" charset="-127"/>
                <a:cs typeface="Calibri" panose="020F0502020204030204" pitchFamily="34" charset="0"/>
              </a:rPr>
              <a:t>0.84 </a:t>
            </a:r>
          </a:p>
          <a:p>
            <a:pPr marL="742950" lvl="1" indent="-285750">
              <a:buFont typeface="Wingdings" pitchFamily="2" charset="2"/>
              <a:buChar char="§"/>
              <a:defRPr/>
            </a:pPr>
            <a:r>
              <a:rPr lang="en-US" altLang="ko-KR" sz="1600" dirty="0" smtClean="0">
                <a:latin typeface="Calibri" pitchFamily="34" charset="0"/>
                <a:ea typeface="Arial Unicode MS" pitchFamily="50" charset="-127"/>
                <a:cs typeface="Calibri" panose="020F0502020204030204" pitchFamily="34" charset="0"/>
              </a:rPr>
              <a:t>intercept= 0.02</a:t>
            </a:r>
            <a:endParaRPr lang="ko-KR" altLang="en-US" sz="1600" dirty="0"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849219" y="1288911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auto" latinLnBrk="1" hangingPunct="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ko-KR" b="1" u="sng" dirty="0" smtClean="0">
                <a:solidFill>
                  <a:prstClr val="black"/>
                </a:solidFill>
                <a:latin typeface="Calibri" pitchFamily="34" charset="0"/>
                <a:ea typeface="맑은 고딕"/>
              </a:rPr>
              <a:t>Results </a:t>
            </a:r>
            <a:r>
              <a:rPr lang="en-US" altLang="ko-KR" dirty="0" smtClean="0">
                <a:solidFill>
                  <a:prstClr val="black"/>
                </a:solidFill>
                <a:latin typeface="Calibri" pitchFamily="34" charset="0"/>
                <a:ea typeface="맑은 고딕"/>
              </a:rPr>
              <a:t>of Moon and DCC (RTM)</a:t>
            </a:r>
            <a:endParaRPr lang="en-US" altLang="ko-KR" dirty="0">
              <a:solidFill>
                <a:prstClr val="black"/>
              </a:solidFill>
              <a:latin typeface="Calibri" pitchFamily="34" charset="0"/>
              <a:ea typeface="맑은 고딕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242266"/>
              </p:ext>
            </p:extLst>
          </p:nvPr>
        </p:nvGraphicFramePr>
        <p:xfrm>
          <a:off x="4471308" y="3940607"/>
          <a:ext cx="3888000" cy="285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071">
                <a:tc gridSpan="3">
                  <a:txBody>
                    <a:bodyPr/>
                    <a:lstStyle/>
                    <a:p>
                      <a:pPr marL="285750" lvl="0" indent="-285750" algn="l" latinLnBrk="1">
                        <a:buFont typeface="Wingdings" pitchFamily="2" charset="2"/>
                        <a:buChar char="u"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Apr.2011~ Dec. 2018</a:t>
                      </a:r>
                    </a:p>
                    <a:p>
                      <a:pPr marL="539750" lvl="1" indent="-184150" latinLnBrk="1">
                        <a:buFont typeface="Arial" pitchFamily="34" charset="0"/>
                        <a:buChar char="•"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Moon : -10.75%(1.40%/year)</a:t>
                      </a:r>
                    </a:p>
                    <a:p>
                      <a:pPr marL="539750" lvl="1" indent="-184150" latinLnBrk="1">
                        <a:buFont typeface="Arial" pitchFamily="34" charset="0"/>
                        <a:buChar char="•"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DCC(RTM)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: -9.74%(1.27%/year)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latin typeface="+mn-ea"/>
                          <a:ea typeface="+mn-ea"/>
                        </a:rPr>
                        <a:t>Year</a:t>
                      </a:r>
                      <a:endParaRPr lang="ko-KR" altLang="en-US" sz="105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latin typeface="+mn-ea"/>
                          <a:ea typeface="+mn-ea"/>
                        </a:rPr>
                        <a:t>DCC</a:t>
                      </a:r>
                      <a:endParaRPr lang="ko-KR" altLang="en-US" sz="105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latin typeface="+mn-ea"/>
                          <a:ea typeface="+mn-ea"/>
                        </a:rPr>
                        <a:t>Moon</a:t>
                      </a:r>
                      <a:endParaRPr lang="ko-KR" altLang="en-US" sz="105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2011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-3.05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-3.21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2012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-0.98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-2.27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2013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-0.18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-1.55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2014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-2.02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-1.08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2015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-2.91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-2.03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2016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-2.31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-1.03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2017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-2.33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-1.84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2018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-1.45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>
                          <a:latin typeface="+mn-ea"/>
                          <a:ea typeface="+mn-ea"/>
                        </a:rPr>
                        <a:t>-1.31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7" y="1949495"/>
            <a:ext cx="3591777" cy="3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2" y="1629215"/>
            <a:ext cx="4941317" cy="232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0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8248" y="96707"/>
            <a:ext cx="5673013" cy="5895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600" b="1" dirty="0" smtClean="0">
                <a:latin typeface="Calibri" pitchFamily="34" charset="0"/>
              </a:rPr>
              <a:t>IR Calibration</a:t>
            </a:r>
            <a:endParaRPr lang="en-GB" sz="36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034" y="1030558"/>
            <a:ext cx="8855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Time series </a:t>
            </a:r>
            <a:r>
              <a:rPr lang="en-US" altLang="ko-KR" sz="1400" dirty="0">
                <a:latin typeface="Calibri" pitchFamily="34" charset="0"/>
                <a:cs typeface="Calibri" panose="020F0502020204030204" pitchFamily="34" charset="0"/>
              </a:rPr>
              <a:t>for TB 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bias using RAC data </a:t>
            </a:r>
            <a:r>
              <a:rPr lang="en-US" altLang="ko-KR" sz="1400" dirty="0">
                <a:latin typeface="Calibri" pitchFamily="34" charset="0"/>
                <a:cs typeface="Calibri" panose="020F0502020204030204" pitchFamily="34" charset="0"/>
              </a:rPr>
              <a:t>of </a:t>
            </a:r>
            <a:r>
              <a:rPr lang="en-US" altLang="ko-KR" sz="1400" dirty="0" smtClean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IASI-A</a:t>
            </a:r>
            <a:r>
              <a:rPr lang="en-US" altLang="ko-KR" sz="1400" dirty="0">
                <a:latin typeface="Calibri" pitchFamily="34" charset="0"/>
                <a:cs typeface="Calibri" panose="020F0502020204030204" pitchFamily="34" charset="0"/>
              </a:rPr>
              <a:t> (April 2011 - Dec. 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2018), </a:t>
            </a:r>
            <a:r>
              <a:rPr lang="en-US" altLang="ko-KR" sz="1400" dirty="0" smtClean="0">
                <a:solidFill>
                  <a:srgbClr val="0033CC"/>
                </a:solidFill>
                <a:latin typeface="Calibri" pitchFamily="34" charset="0"/>
                <a:cs typeface="Calibri" panose="020F0502020204030204" pitchFamily="34" charset="0"/>
              </a:rPr>
              <a:t>IAS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I</a:t>
            </a:r>
            <a:r>
              <a:rPr lang="en-US" altLang="ko-KR" sz="1400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</a:rPr>
              <a:t>-B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>
                <a:latin typeface="Calibri" pitchFamily="34" charset="0"/>
                <a:cs typeface="Calibri" panose="020F0502020204030204" pitchFamily="34" charset="0"/>
              </a:rPr>
              <a:t>(Aug. 2013 - Dec. 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2018),  </a:t>
            </a:r>
            <a:r>
              <a:rPr lang="en-US" altLang="ko-KR" sz="1400" dirty="0" smtClean="0">
                <a:solidFill>
                  <a:srgbClr val="00B050"/>
                </a:solidFill>
                <a:latin typeface="Calibri" pitchFamily="34" charset="0"/>
                <a:cs typeface="Calibri" panose="020F0502020204030204" pitchFamily="34" charset="0"/>
              </a:rPr>
              <a:t>AIRS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>
                <a:latin typeface="Calibri" pitchFamily="34" charset="0"/>
                <a:cs typeface="Calibri" panose="020F0502020204030204" pitchFamily="34" charset="0"/>
              </a:rPr>
              <a:t>(April 2011 - Dec. 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2018)  and </a:t>
            </a:r>
            <a:r>
              <a:rPr lang="en-US" altLang="ko-KR" sz="1400" dirty="0" smtClean="0">
                <a:solidFill>
                  <a:srgbClr val="7030A0"/>
                </a:solidFill>
                <a:latin typeface="Calibri" pitchFamily="34" charset="0"/>
                <a:cs typeface="Calibri" panose="020F0502020204030204" pitchFamily="34" charset="0"/>
              </a:rPr>
              <a:t>CrIS</a:t>
            </a:r>
            <a:r>
              <a:rPr lang="en-US" altLang="ko-KR" sz="1400" dirty="0">
                <a:solidFill>
                  <a:srgbClr val="00B0F0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(Jan</a:t>
            </a:r>
            <a:r>
              <a:rPr lang="en-US" altLang="ko-KR" sz="1400" dirty="0">
                <a:latin typeface="Calibri" pitchFamily="34" charset="0"/>
                <a:cs typeface="Calibri" panose="020F0502020204030204" pitchFamily="34" charset="0"/>
              </a:rPr>
              <a:t>. 2014 - Dec. 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2018) at standard scene</a:t>
            </a:r>
            <a:endParaRPr lang="ko-KR" altLang="en-US" sz="1400" dirty="0">
              <a:solidFill>
                <a:srgbClr val="FFC000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5" y="1615332"/>
            <a:ext cx="8738226" cy="518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위쪽 화살표 2"/>
          <p:cNvSpPr/>
          <p:nvPr/>
        </p:nvSpPr>
        <p:spPr>
          <a:xfrm>
            <a:off x="7564580" y="5012575"/>
            <a:ext cx="266007" cy="19950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393" y="4987636"/>
            <a:ext cx="1255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C00000"/>
                </a:solidFill>
                <a:latin typeface="Calibri" pitchFamily="34" charset="0"/>
              </a:rPr>
              <a:t>WV SRF shift</a:t>
            </a:r>
            <a:endParaRPr lang="ko-KR" altLang="en-US" sz="12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37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488266" y="274638"/>
            <a:ext cx="5404214" cy="650018"/>
          </a:xfrm>
        </p:spPr>
        <p:txBody>
          <a:bodyPr/>
          <a:lstStyle/>
          <a:p>
            <a:r>
              <a:rPr lang="en-US" altLang="ko-KR" sz="3200" b="1" dirty="0" smtClean="0">
                <a:cs typeface="Calibri" panose="020F0502020204030204" pitchFamily="34" charset="0"/>
              </a:rPr>
              <a:t>GEO-GEO (COMS/MI </a:t>
            </a:r>
            <a:r>
              <a:rPr lang="en-US" altLang="ko-KR" sz="3200" b="1" dirty="0" smtClean="0">
                <a:cs typeface="Calibri" panose="020F0502020204030204" pitchFamily="34" charset="0"/>
              </a:rPr>
              <a:t>vs. </a:t>
            </a:r>
            <a:r>
              <a:rPr lang="en-US" altLang="ko-KR" sz="3200" b="1" dirty="0" smtClean="0">
                <a:cs typeface="Calibri" panose="020F0502020204030204" pitchFamily="34" charset="0"/>
              </a:rPr>
              <a:t>AHI)</a:t>
            </a:r>
            <a:endParaRPr lang="ko-KR" altLang="en-US" sz="3200" b="1" dirty="0">
              <a:cs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7" y="1089877"/>
            <a:ext cx="8372715" cy="418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내용 개체 틀 2"/>
          <p:cNvSpPr txBox="1">
            <a:spLocks/>
          </p:cNvSpPr>
          <p:nvPr/>
        </p:nvSpPr>
        <p:spPr>
          <a:xfrm>
            <a:off x="431620" y="5278437"/>
            <a:ext cx="8460860" cy="1046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/>
              <a:buBlip>
                <a:blip r:embed="rId4"/>
              </a:buBlip>
              <a:defRPr lang="ko-KR" altLang="en-US" sz="1600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(biases) are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dependent on SZA,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scene temperature 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Diurnal variation pattern of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biases (GEO-GEO) is similar with that of (GEO-LEO)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could provide diurnal (short-term) variation of inter-calibration between nearby GEOs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21844"/>
            <a:ext cx="8229600" cy="46903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>
                <a:latin typeface="Calibri" pitchFamily="34" charset="0"/>
                <a:cs typeface="Calibri" panose="020F0502020204030204" pitchFamily="34" charset="0"/>
              </a:rPr>
              <a:t>Geo-KOMPSAT-2A</a:t>
            </a:r>
          </a:p>
          <a:p>
            <a:pPr lvl="1" latinLnBrk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  <a:cs typeface="Calibri" panose="020F0502020204030204" pitchFamily="34" charset="0"/>
              </a:rPr>
              <a:t>Geo-KOMPSAT-2A  was launched </a:t>
            </a:r>
            <a:r>
              <a:rPr lang="en-US" sz="1800" dirty="0">
                <a:latin typeface="Calibri" pitchFamily="34" charset="0"/>
                <a:cs typeface="Calibri" panose="020F0502020204030204" pitchFamily="34" charset="0"/>
              </a:rPr>
              <a:t>o</a:t>
            </a:r>
            <a:r>
              <a:rPr lang="en-US" sz="1800" dirty="0" smtClean="0">
                <a:latin typeface="Calibri" pitchFamily="34" charset="0"/>
                <a:cs typeface="Calibri" panose="020F0502020204030204" pitchFamily="34" charset="0"/>
              </a:rPr>
              <a:t>n December 4, 2018(21:37:07 UTC) </a:t>
            </a:r>
          </a:p>
          <a:p>
            <a:pPr lvl="1" latinLnBrk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800" dirty="0" smtClean="0">
                <a:latin typeface="Calibri" pitchFamily="34" charset="0"/>
                <a:cs typeface="Calibri" panose="020F0502020204030204" pitchFamily="34" charset="0"/>
              </a:rPr>
              <a:t>Early In-Orbit-Test from 2018 to June 2019</a:t>
            </a:r>
          </a:p>
          <a:p>
            <a:pPr lvl="1" latinLnBrk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800" dirty="0" smtClean="0">
                <a:latin typeface="Calibri" pitchFamily="34" charset="0"/>
                <a:cs typeface="Calibri" panose="020F0502020204030204" pitchFamily="34" charset="0"/>
              </a:rPr>
              <a:t>Preparation </a:t>
            </a:r>
            <a:r>
              <a:rPr lang="en-US" altLang="ko-KR" sz="1800" dirty="0">
                <a:latin typeface="Calibri" pitchFamily="34" charset="0"/>
                <a:cs typeface="Calibri" panose="020F0502020204030204" pitchFamily="34" charset="0"/>
              </a:rPr>
              <a:t>of GK2A </a:t>
            </a:r>
            <a:r>
              <a:rPr lang="en-US" altLang="ko-KR" sz="1800" dirty="0" smtClean="0">
                <a:latin typeface="Calibri" pitchFamily="34" charset="0"/>
                <a:cs typeface="Calibri" panose="020F0502020204030204" pitchFamily="34" charset="0"/>
              </a:rPr>
              <a:t>/AMI </a:t>
            </a:r>
            <a:r>
              <a:rPr lang="en-US" altLang="ko-KR" sz="1800" dirty="0">
                <a:latin typeface="Calibri" pitchFamily="34" charset="0"/>
                <a:cs typeface="Calibri" panose="020F0502020204030204" pitchFamily="34" charset="0"/>
              </a:rPr>
              <a:t>visible and IR GSICS-based </a:t>
            </a:r>
            <a:r>
              <a:rPr lang="en-US" altLang="ko-KR" sz="1800" dirty="0" smtClean="0">
                <a:latin typeface="Calibri" pitchFamily="34" charset="0"/>
                <a:cs typeface="Calibri" panose="020F0502020204030204" pitchFamily="34" charset="0"/>
              </a:rPr>
              <a:t>inter-calibration</a:t>
            </a:r>
          </a:p>
          <a:p>
            <a:pPr lvl="2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dirty="0" smtClean="0">
                <a:latin typeface="Calibri" pitchFamily="34" charset="0"/>
                <a:cs typeface="Calibri" panose="020F0502020204030204" pitchFamily="34" charset="0"/>
              </a:rPr>
              <a:t>Implement and validate the GSICS based calibration system</a:t>
            </a:r>
          </a:p>
          <a:p>
            <a:pPr lvl="2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sz="1600" dirty="0" smtClean="0">
                <a:latin typeface="Calibri" pitchFamily="34" charset="0"/>
                <a:cs typeface="Calibri" panose="020F0502020204030204" pitchFamily="34" charset="0"/>
              </a:rPr>
              <a:t>Science plan to validate L1B radiometric calibration</a:t>
            </a:r>
            <a:endParaRPr lang="en-US" sz="1800" dirty="0" smtClean="0">
              <a:latin typeface="Calibri" pitchFamily="34" charset="0"/>
              <a:cs typeface="Calibri" panose="020F0502020204030204" pitchFamily="34" charset="0"/>
            </a:endParaRPr>
          </a:p>
          <a:p>
            <a:pPr lvl="1" latinLnBrk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  <a:cs typeface="Calibri" panose="020F0502020204030204" pitchFamily="34" charset="0"/>
              </a:rPr>
              <a:t>GK2A/KSEM will collaborate with Europe(NGRM/EDRS-C) and US(GOES) for global monitoring of Space Weather events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19060" y="348777"/>
            <a:ext cx="5792593" cy="757989"/>
          </a:xfrm>
        </p:spPr>
        <p:txBody>
          <a:bodyPr/>
          <a:lstStyle/>
          <a:p>
            <a:pPr lvl="0"/>
            <a:r>
              <a:rPr lang="en-GB" sz="3200" b="1" dirty="0" smtClean="0"/>
              <a:t>KMA’s Instruments Updates </a:t>
            </a:r>
            <a:endParaRPr lang="en-GB" sz="3200" b="1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37098"/>
              </p:ext>
            </p:extLst>
          </p:nvPr>
        </p:nvGraphicFramePr>
        <p:xfrm>
          <a:off x="1250731" y="4875924"/>
          <a:ext cx="754301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8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41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Calibri" pitchFamily="34" charset="0"/>
                        </a:rPr>
                        <a:t>COMS</a:t>
                      </a:r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Calibri" pitchFamily="34" charset="0"/>
                        </a:rPr>
                        <a:t>Operation</a:t>
                      </a:r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Calibri" pitchFamily="34" charset="0"/>
                        </a:rPr>
                        <a:t>Operation extension</a:t>
                      </a:r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Calibri" pitchFamily="34" charset="0"/>
                        </a:rPr>
                        <a:t>GK-2A</a:t>
                      </a:r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Calibri" pitchFamily="34" charset="0"/>
                        </a:rPr>
                        <a:t>In-Orbit-Test</a:t>
                      </a:r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Calibri" pitchFamily="34" charset="0"/>
                        </a:rPr>
                        <a:t>Operation</a:t>
                      </a:r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91E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Calibri" pitchFamily="34" charset="0"/>
                        </a:rPr>
                        <a:t>Joint Operation</a:t>
                      </a:r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Calibri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79530" y="4866290"/>
            <a:ext cx="83031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latin typeface="Calibri" pitchFamily="34" charset="0"/>
              </a:rPr>
              <a:t>April 2018</a:t>
            </a:r>
            <a:endParaRPr lang="ko-KR" altLang="en-US" sz="10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6841" y="4868531"/>
            <a:ext cx="11193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latin typeface="Calibri" pitchFamily="34" charset="0"/>
              </a:rPr>
              <a:t>December 2018</a:t>
            </a:r>
            <a:endParaRPr lang="ko-KR" altLang="en-US" sz="10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9765" y="4874558"/>
            <a:ext cx="83031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latin typeface="Calibri" pitchFamily="34" charset="0"/>
              </a:rPr>
              <a:t>June 2019</a:t>
            </a:r>
            <a:endParaRPr lang="ko-KR" altLang="en-US" sz="1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6165" y="4868531"/>
            <a:ext cx="83031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latin typeface="Calibri" pitchFamily="34" charset="0"/>
              </a:rPr>
              <a:t>April 2020</a:t>
            </a:r>
            <a:endParaRPr lang="ko-KR" altLang="en-US" sz="1000" dirty="0">
              <a:latin typeface="Calibri" pitchFamily="34" charset="0"/>
            </a:endParaRPr>
          </a:p>
        </p:txBody>
      </p:sp>
      <p:sp>
        <p:nvSpPr>
          <p:cNvPr id="12" name="갈매기형 수장 11"/>
          <p:cNvSpPr/>
          <p:nvPr/>
        </p:nvSpPr>
        <p:spPr>
          <a:xfrm rot="16200000">
            <a:off x="4487916" y="6043451"/>
            <a:ext cx="260131" cy="231227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25450" y="6289130"/>
            <a:ext cx="1250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itchFamily="34" charset="0"/>
              </a:rPr>
              <a:t>GK-2A launch</a:t>
            </a:r>
            <a:endParaRPr lang="ko-KR" altLang="en-US" sz="12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5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직사각형 2"/>
          <p:cNvSpPr/>
          <p:nvPr/>
        </p:nvSpPr>
        <p:spPr>
          <a:xfrm>
            <a:off x="305636" y="1159404"/>
            <a:ext cx="24842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GK-2A AMI</a:t>
            </a:r>
            <a:b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</a:b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True Color (RGB) images</a:t>
            </a:r>
          </a:p>
          <a:p>
            <a:pPr>
              <a:spcBef>
                <a:spcPct val="20000"/>
              </a:spcBef>
            </a:pP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(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2019. 1. 26 03:10 UTC)</a:t>
            </a:r>
          </a:p>
        </p:txBody>
      </p:sp>
      <p:pic>
        <p:nvPicPr>
          <p:cNvPr id="4" name="Picture 2" descr="D:\100_GK-2A 개발\110_GK-2A IOT\20190128_첫영상 보도자료\제출용\true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96" y="1159403"/>
            <a:ext cx="5514147" cy="55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246418" y="382889"/>
            <a:ext cx="5523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dirty="0">
                <a:latin typeface="Calibri" pitchFamily="34" charset="0"/>
                <a:ea typeface="+mj-ea"/>
              </a:rPr>
              <a:t>Geo-KOMPSAT-2A AMI First Images </a:t>
            </a:r>
            <a:endParaRPr lang="ko-KR" altLang="en-US" sz="2800" b="1" dirty="0">
              <a:latin typeface="Calibri" pitchFamily="34" charset="0"/>
              <a:ea typeface="+mj-ea"/>
            </a:endParaRPr>
          </a:p>
        </p:txBody>
      </p:sp>
      <p:sp>
        <p:nvSpPr>
          <p:cNvPr id="6" name="실행 단추: 앞으로 또는 다음 5">
            <a:hlinkClick r:id="rId3" action="ppaction://hlinksldjump" highlightClick="1"/>
          </p:cNvPr>
          <p:cNvSpPr/>
          <p:nvPr/>
        </p:nvSpPr>
        <p:spPr>
          <a:xfrm>
            <a:off x="422018" y="2310936"/>
            <a:ext cx="750080" cy="4239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060" y="135304"/>
            <a:ext cx="5792593" cy="1106900"/>
          </a:xfrm>
        </p:spPr>
        <p:txBody>
          <a:bodyPr/>
          <a:lstStyle/>
          <a:p>
            <a:pPr lvl="0"/>
            <a:r>
              <a:rPr lang="en-GB" sz="2400" b="1" dirty="0" smtClean="0"/>
              <a:t>Introduce KMA’s </a:t>
            </a:r>
            <a:r>
              <a:rPr lang="en-GB" sz="2400" b="1" dirty="0"/>
              <a:t>Personnel supporting GSICS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テキスト ボックス 11"/>
          <p:cNvSpPr txBox="1"/>
          <p:nvPr/>
        </p:nvSpPr>
        <p:spPr>
          <a:xfrm>
            <a:off x="1037607" y="1094397"/>
            <a:ext cx="70539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2400" b="1" i="1" dirty="0" smtClean="0">
                <a:latin typeface="Calibri" pitchFamily="34" charset="0"/>
              </a:rPr>
              <a:t>EP</a:t>
            </a:r>
            <a:endParaRPr kumimoji="1" lang="en-US" altLang="ja-JP" sz="2400" b="1" i="1" dirty="0">
              <a:latin typeface="Calibri" pitchFamily="34" charset="0"/>
            </a:endParaRPr>
          </a:p>
          <a:p>
            <a:pPr marL="534988" indent="-260350">
              <a:buFont typeface="Arial"/>
              <a:buChar char="•"/>
            </a:pPr>
            <a:r>
              <a:rPr lang="en-US" altLang="ja-JP" dirty="0" err="1" smtClean="0">
                <a:latin typeface="Calibri" pitchFamily="34" charset="0"/>
              </a:rPr>
              <a:t>Dohyeong</a:t>
            </a:r>
            <a:r>
              <a:rPr lang="en-US" altLang="ja-JP" dirty="0" smtClean="0">
                <a:latin typeface="Calibri" pitchFamily="34" charset="0"/>
              </a:rPr>
              <a:t> Kim</a:t>
            </a:r>
            <a:endParaRPr lang="en-US" altLang="ja-JP" dirty="0">
              <a:latin typeface="Calibri" pitchFamily="34" charset="0"/>
            </a:endParaRPr>
          </a:p>
          <a:p>
            <a:pPr>
              <a:spcBef>
                <a:spcPts val="1200"/>
              </a:spcBef>
            </a:pPr>
            <a:r>
              <a:rPr kumimoji="1" lang="en-US" altLang="ja-JP" sz="2400" b="1" i="1" dirty="0" smtClean="0">
                <a:latin typeface="Calibri" pitchFamily="34" charset="0"/>
              </a:rPr>
              <a:t>GRWG</a:t>
            </a:r>
          </a:p>
          <a:p>
            <a:pPr marL="534988" indent="-260350">
              <a:buFont typeface="Arial"/>
              <a:buChar char="•"/>
            </a:pPr>
            <a:r>
              <a:rPr lang="en-US" altLang="ja-JP" dirty="0" err="1" smtClean="0">
                <a:latin typeface="Calibri" pitchFamily="34" charset="0"/>
              </a:rPr>
              <a:t>Dohyeong</a:t>
            </a:r>
            <a:r>
              <a:rPr lang="en-US" altLang="ja-JP" dirty="0" smtClean="0">
                <a:latin typeface="Calibri" pitchFamily="34" charset="0"/>
              </a:rPr>
              <a:t> Kim (vice-Chair) </a:t>
            </a:r>
          </a:p>
          <a:p>
            <a:pPr marL="534988" indent="-260350">
              <a:buFont typeface="Arial"/>
              <a:buChar char="•"/>
            </a:pPr>
            <a:r>
              <a:rPr kumimoji="1" lang="en-US" altLang="ja-JP" dirty="0" err="1" smtClean="0">
                <a:latin typeface="Calibri" pitchFamily="34" charset="0"/>
              </a:rPr>
              <a:t>Minju</a:t>
            </a:r>
            <a:r>
              <a:rPr kumimoji="1" lang="en-US" altLang="ja-JP" dirty="0" smtClean="0">
                <a:latin typeface="Calibri" pitchFamily="34" charset="0"/>
              </a:rPr>
              <a:t> </a:t>
            </a:r>
            <a:r>
              <a:rPr kumimoji="1" lang="en-US" altLang="ja-JP" dirty="0" err="1" smtClean="0">
                <a:latin typeface="Calibri" pitchFamily="34" charset="0"/>
              </a:rPr>
              <a:t>Gu</a:t>
            </a:r>
            <a:r>
              <a:rPr kumimoji="1" lang="en-US" altLang="ja-JP" dirty="0" smtClean="0">
                <a:latin typeface="Calibri" pitchFamily="34" charset="0"/>
              </a:rPr>
              <a:t>, </a:t>
            </a:r>
            <a:r>
              <a:rPr kumimoji="1" lang="en-US" altLang="ja-JP" dirty="0" err="1" smtClean="0">
                <a:latin typeface="Calibri" pitchFamily="34" charset="0"/>
              </a:rPr>
              <a:t>Taehyeong</a:t>
            </a:r>
            <a:r>
              <a:rPr kumimoji="1" lang="en-US" altLang="ja-JP" dirty="0" smtClean="0">
                <a:latin typeface="Calibri" pitchFamily="34" charset="0"/>
              </a:rPr>
              <a:t> Oh, </a:t>
            </a:r>
            <a:r>
              <a:rPr kumimoji="1" lang="en-US" altLang="ja-JP" dirty="0" err="1" smtClean="0">
                <a:latin typeface="Calibri" pitchFamily="34" charset="0"/>
              </a:rPr>
              <a:t>Eunkyu</a:t>
            </a:r>
            <a:r>
              <a:rPr kumimoji="1" lang="en-US" altLang="ja-JP" dirty="0" smtClean="0">
                <a:latin typeface="Calibri" pitchFamily="34" charset="0"/>
              </a:rPr>
              <a:t> Kim, </a:t>
            </a:r>
            <a:r>
              <a:rPr kumimoji="1" lang="en-US" altLang="ja-JP" dirty="0" err="1" smtClean="0">
                <a:latin typeface="Calibri" pitchFamily="34" charset="0"/>
              </a:rPr>
              <a:t>Hyeji</a:t>
            </a:r>
            <a:r>
              <a:rPr kumimoji="1" lang="en-US" altLang="ja-JP" dirty="0" smtClean="0">
                <a:latin typeface="Calibri" pitchFamily="34" charset="0"/>
              </a:rPr>
              <a:t> Yang</a:t>
            </a:r>
            <a:endParaRPr lang="en-US" altLang="ja-JP" dirty="0">
              <a:latin typeface="Calibri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ja-JP" sz="2400" b="1" i="1" dirty="0" smtClean="0">
                <a:latin typeface="Calibri" pitchFamily="34" charset="0"/>
              </a:rPr>
              <a:t>GDWG</a:t>
            </a:r>
          </a:p>
          <a:p>
            <a:pPr marL="534988" indent="-260350">
              <a:buFont typeface="Arial"/>
              <a:buChar char="•"/>
            </a:pPr>
            <a:r>
              <a:rPr kumimoji="1" lang="en-US" altLang="ja-JP" dirty="0" smtClean="0">
                <a:latin typeface="Calibri" pitchFamily="34" charset="0"/>
              </a:rPr>
              <a:t>Jin </a:t>
            </a:r>
            <a:r>
              <a:rPr kumimoji="1" lang="en-US" altLang="ja-JP" dirty="0">
                <a:latin typeface="Calibri" pitchFamily="34" charset="0"/>
              </a:rPr>
              <a:t>Woo , </a:t>
            </a:r>
            <a:r>
              <a:rPr kumimoji="1" lang="en-US" altLang="ja-JP" dirty="0" err="1" smtClean="0">
                <a:latin typeface="Calibri" pitchFamily="34" charset="0"/>
              </a:rPr>
              <a:t>Hyunjong</a:t>
            </a:r>
            <a:r>
              <a:rPr kumimoji="1" lang="en-US" altLang="ja-JP" dirty="0" smtClean="0">
                <a:latin typeface="Calibri" pitchFamily="34" charset="0"/>
              </a:rPr>
              <a:t> </a:t>
            </a:r>
            <a:r>
              <a:rPr kumimoji="1" lang="en-US" altLang="ja-JP" dirty="0">
                <a:latin typeface="Calibri" pitchFamily="34" charset="0"/>
              </a:rPr>
              <a:t>Oh</a:t>
            </a:r>
            <a:endParaRPr kumimoji="1" lang="en-US" altLang="ja-JP" dirty="0" smtClean="0">
              <a:latin typeface="Calibri" pitchFamily="34" charset="0"/>
            </a:endParaRPr>
          </a:p>
        </p:txBody>
      </p:sp>
      <p:graphicFrame>
        <p:nvGraphicFramePr>
          <p:cNvPr id="7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445489"/>
              </p:ext>
            </p:extLst>
          </p:nvPr>
        </p:nvGraphicFramePr>
        <p:xfrm>
          <a:off x="1277356" y="3774339"/>
          <a:ext cx="6780364" cy="2508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7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1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01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8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Member</a:t>
                      </a:r>
                      <a:endParaRPr lang="en-GB" sz="14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GRWG</a:t>
                      </a:r>
                      <a:endParaRPr lang="en-GB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GDWG</a:t>
                      </a:r>
                      <a:endParaRPr lang="en-GB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GEO-LEO</a:t>
                      </a:r>
                      <a:endParaRPr lang="en-GB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DCC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RTM</a:t>
                      </a:r>
                      <a:endParaRPr lang="en-GB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Moon</a:t>
                      </a:r>
                      <a:endParaRPr lang="en-GB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GEO-GEO</a:t>
                      </a:r>
                      <a:endParaRPr lang="en-GB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542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latin typeface="Calibri" pitchFamily="34" charset="0"/>
                        </a:rPr>
                        <a:t>Dohyeong</a:t>
                      </a:r>
                      <a:r>
                        <a:rPr lang="en-US" sz="1400" baseline="0" dirty="0" smtClean="0">
                          <a:latin typeface="Calibri" pitchFamily="34" charset="0"/>
                        </a:rPr>
                        <a:t> Kim (Mr.)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>
                          <a:latin typeface="Calibri" pitchFamily="34" charset="0"/>
                        </a:rPr>
                        <a:t>Minju</a:t>
                      </a:r>
                      <a:r>
                        <a:rPr lang="en-GB" sz="14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Calibri" pitchFamily="34" charset="0"/>
                        </a:rPr>
                        <a:t>Gu</a:t>
                      </a:r>
                      <a:r>
                        <a:rPr lang="en-GB" sz="1400" baseline="0" dirty="0" smtClean="0">
                          <a:latin typeface="Calibri" pitchFamily="34" charset="0"/>
                        </a:rPr>
                        <a:t> (</a:t>
                      </a:r>
                      <a:r>
                        <a:rPr lang="en-GB" sz="1400" baseline="0" dirty="0" err="1" smtClean="0">
                          <a:latin typeface="Calibri" pitchFamily="34" charset="0"/>
                        </a:rPr>
                        <a:t>Ms.</a:t>
                      </a:r>
                      <a:r>
                        <a:rPr lang="en-GB" sz="1400" baseline="0" dirty="0" smtClean="0">
                          <a:latin typeface="Calibri" pitchFamily="34" charset="0"/>
                        </a:rPr>
                        <a:t>)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>
                          <a:latin typeface="Calibri" pitchFamily="34" charset="0"/>
                        </a:rPr>
                        <a:t>Taehyeong</a:t>
                      </a:r>
                      <a:r>
                        <a:rPr lang="en-GB" sz="1400" dirty="0" smtClean="0">
                          <a:latin typeface="Calibri" pitchFamily="34" charset="0"/>
                        </a:rPr>
                        <a:t> Oh (</a:t>
                      </a:r>
                      <a:r>
                        <a:rPr lang="en-GB" sz="1400" dirty="0" err="1" smtClean="0">
                          <a:latin typeface="Calibri" pitchFamily="34" charset="0"/>
                        </a:rPr>
                        <a:t>Mr.</a:t>
                      </a:r>
                      <a:r>
                        <a:rPr lang="en-GB" sz="1400" dirty="0" smtClean="0">
                          <a:latin typeface="Calibri" pitchFamily="34" charset="0"/>
                        </a:rPr>
                        <a:t>)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>
                          <a:latin typeface="Calibri" pitchFamily="34" charset="0"/>
                        </a:rPr>
                        <a:t>Eunkyu</a:t>
                      </a:r>
                      <a:r>
                        <a:rPr lang="en-GB" sz="1400" dirty="0" smtClean="0">
                          <a:latin typeface="Calibri" pitchFamily="34" charset="0"/>
                        </a:rPr>
                        <a:t> Kim (</a:t>
                      </a:r>
                      <a:r>
                        <a:rPr lang="en-GB" sz="1400" dirty="0" err="1" smtClean="0">
                          <a:latin typeface="Calibri" pitchFamily="34" charset="0"/>
                        </a:rPr>
                        <a:t>Mr.</a:t>
                      </a:r>
                      <a:r>
                        <a:rPr lang="en-GB" sz="1400" dirty="0" smtClean="0">
                          <a:latin typeface="Calibri" pitchFamily="34" charset="0"/>
                        </a:rPr>
                        <a:t>)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>
                          <a:latin typeface="Calibri" pitchFamily="34" charset="0"/>
                        </a:rPr>
                        <a:t>Hyeji</a:t>
                      </a:r>
                      <a:r>
                        <a:rPr lang="en-GB" sz="1400" baseline="0" dirty="0" smtClean="0">
                          <a:latin typeface="Calibri" pitchFamily="34" charset="0"/>
                        </a:rPr>
                        <a:t> Yang (</a:t>
                      </a:r>
                      <a:r>
                        <a:rPr lang="en-GB" sz="1400" baseline="0" dirty="0" err="1" smtClean="0">
                          <a:latin typeface="Calibri" pitchFamily="34" charset="0"/>
                        </a:rPr>
                        <a:t>Ms.</a:t>
                      </a:r>
                      <a:r>
                        <a:rPr lang="en-GB" sz="1400" baseline="0" dirty="0" smtClean="0">
                          <a:latin typeface="Calibri" pitchFamily="34" charset="0"/>
                        </a:rPr>
                        <a:t>)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3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</a:rPr>
                        <a:t>Jin</a:t>
                      </a:r>
                      <a:r>
                        <a:rPr lang="en-US" sz="1400" baseline="0" dirty="0" smtClean="0">
                          <a:latin typeface="Calibri" pitchFamily="34" charset="0"/>
                        </a:rPr>
                        <a:t> Woo </a:t>
                      </a:r>
                      <a:r>
                        <a:rPr lang="en-US" sz="1400" dirty="0" smtClean="0">
                          <a:latin typeface="Calibri" pitchFamily="34" charset="0"/>
                        </a:rPr>
                        <a:t>(Ms.)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Calibri" pitchFamily="34" charset="0"/>
                        </a:rPr>
                        <a:t>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36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>
                          <a:latin typeface="Calibri" pitchFamily="34" charset="0"/>
                        </a:rPr>
                        <a:t>Hyunjong</a:t>
                      </a:r>
                      <a:r>
                        <a:rPr lang="en-GB" sz="1400" dirty="0" smtClean="0">
                          <a:latin typeface="Calibri" pitchFamily="34" charset="0"/>
                        </a:rPr>
                        <a:t> Oh (</a:t>
                      </a:r>
                      <a:r>
                        <a:rPr lang="en-GB" sz="1400" dirty="0" err="1" smtClean="0">
                          <a:latin typeface="Calibri" pitchFamily="34" charset="0"/>
                        </a:rPr>
                        <a:t>Mr.</a:t>
                      </a:r>
                      <a:r>
                        <a:rPr lang="en-GB" sz="1400" dirty="0" smtClean="0">
                          <a:latin typeface="Calibri" pitchFamily="34" charset="0"/>
                        </a:rPr>
                        <a:t>)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ko-KR" sz="1400" b="1" dirty="0" smtClean="0">
                          <a:latin typeface="Calibri" pitchFamily="34" charset="0"/>
                        </a:rPr>
                        <a:t>Y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1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19060" y="264694"/>
            <a:ext cx="5792593" cy="75798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b="1" dirty="0" smtClean="0">
                <a:latin typeface="Calibri" pitchFamily="34" charset="0"/>
              </a:rPr>
              <a:t>KMA’s GSICS activities to be discussed in this joint meeting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5" y="1485900"/>
            <a:ext cx="85344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dirty="0" smtClean="0">
                <a:latin typeface="Calibri" pitchFamily="34" charset="0"/>
              </a:rPr>
              <a:t>GRWG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b="1" dirty="0" smtClean="0">
                <a:latin typeface="Calibri" pitchFamily="34" charset="0"/>
              </a:rPr>
              <a:t>IR Sub-Group (Day-4)</a:t>
            </a:r>
          </a:p>
          <a:p>
            <a:pPr marL="1200150" lvl="2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dirty="0" smtClean="0">
                <a:latin typeface="Calibri" pitchFamily="34" charset="0"/>
                <a:cs typeface="Calibri" panose="020F0502020204030204" pitchFamily="34" charset="0"/>
              </a:rPr>
              <a:t>Inter-calibration results of COMS using before and after reprocessed </a:t>
            </a:r>
            <a:r>
              <a:rPr lang="en-US" altLang="ko-KR" dirty="0" err="1" smtClean="0">
                <a:latin typeface="Calibri" pitchFamily="34" charset="0"/>
                <a:cs typeface="Calibri" panose="020F0502020204030204" pitchFamily="34" charset="0"/>
              </a:rPr>
              <a:t>CrIS</a:t>
            </a:r>
            <a:r>
              <a:rPr lang="en-US" altLang="ko-KR" dirty="0" smtClean="0"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itchFamily="34" charset="0"/>
                <a:cs typeface="Calibri" panose="020F0502020204030204" pitchFamily="34" charset="0"/>
              </a:rPr>
              <a:t>data[7i]</a:t>
            </a:r>
            <a:endParaRPr lang="en-US" altLang="ko-KR" dirty="0" smtClean="0">
              <a:latin typeface="Calibri" pitchFamily="34" charset="0"/>
              <a:cs typeface="Calibri" panose="020F050202020403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dirty="0" smtClean="0">
                <a:latin typeface="Calibri" pitchFamily="34" charset="0"/>
                <a:cs typeface="Calibri" panose="020F0502020204030204" pitchFamily="34" charset="0"/>
              </a:rPr>
              <a:t>Inter-calibration results of COMS using with and without </a:t>
            </a:r>
            <a:r>
              <a:rPr lang="en-US" altLang="ko-KR" dirty="0" smtClean="0">
                <a:latin typeface="Calibri" pitchFamily="34" charset="0"/>
                <a:cs typeface="Calibri" panose="020F0502020204030204" pitchFamily="34" charset="0"/>
              </a:rPr>
              <a:t>MBCC[7n]</a:t>
            </a:r>
            <a:endParaRPr lang="en-US" altLang="ko-KR" dirty="0">
              <a:latin typeface="Calibri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altLang="ko-KR" dirty="0" smtClean="0">
              <a:latin typeface="Calibri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dirty="0" smtClean="0">
                <a:latin typeface="Calibri" pitchFamily="34" charset="0"/>
              </a:rPr>
              <a:t>GDWG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dirty="0" smtClean="0">
                <a:latin typeface="Calibri" pitchFamily="34" charset="0"/>
              </a:rPr>
              <a:t>GDWG Baseline Reviews-website, products metadata and structures[6c]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dirty="0" smtClean="0">
                <a:latin typeface="Calibri" pitchFamily="34" charset="0"/>
              </a:rPr>
              <a:t>Use of </a:t>
            </a:r>
            <a:r>
              <a:rPr lang="en-US" altLang="ko-KR" dirty="0" err="1" smtClean="0">
                <a:latin typeface="Calibri" pitchFamily="34" charset="0"/>
              </a:rPr>
              <a:t>GitHub</a:t>
            </a:r>
            <a:r>
              <a:rPr lang="en-US" altLang="ko-KR" dirty="0" smtClean="0">
                <a:latin typeface="Calibri" pitchFamily="34" charset="0"/>
              </a:rPr>
              <a:t> for GSICS developments[6m]</a:t>
            </a:r>
            <a:endParaRPr lang="ko-KR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0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81739" y="439510"/>
            <a:ext cx="5962261" cy="549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kern="0" dirty="0" smtClean="0">
                <a:solidFill>
                  <a:schemeClr val="tx1"/>
                </a:solidFill>
                <a:latin typeface="Calibri" pitchFamily="34" charset="0"/>
              </a:rPr>
              <a:t>Thank you for your attention</a:t>
            </a:r>
            <a:endParaRPr lang="en-GB" sz="3200" kern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57200" y="1350963"/>
            <a:ext cx="8229600" cy="4775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GB" sz="2400" b="1" kern="0" dirty="0" smtClean="0">
                <a:solidFill>
                  <a:schemeClr val="accent2"/>
                </a:solidFill>
                <a:latin typeface="Calibri" pitchFamily="34" charset="0"/>
              </a:rPr>
              <a:t>WMO GSICS Portal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GB" sz="2400" b="1" kern="0" dirty="0" smtClean="0">
                <a:solidFill>
                  <a:schemeClr val="accent2"/>
                </a:solidFill>
                <a:latin typeface="Calibri" pitchFamily="34" charset="0"/>
                <a:hlinkClick r:id="rId2"/>
              </a:rPr>
              <a:t>http://gsics.wmo.int</a:t>
            </a:r>
            <a:endParaRPr lang="en-GB" sz="2400" b="1" kern="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2400" b="1" kern="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sz="2400" b="1" kern="0" dirty="0" smtClean="0">
                <a:solidFill>
                  <a:schemeClr val="accent2"/>
                </a:solidFill>
                <a:latin typeface="Calibri" pitchFamily="34" charset="0"/>
              </a:rPr>
              <a:t>GSICS Coordination Centre </a:t>
            </a:r>
            <a:r>
              <a:rPr lang="en-GB" sz="2000" b="1" kern="0" dirty="0" smtClean="0">
                <a:solidFill>
                  <a:schemeClr val="accent2"/>
                </a:solidFill>
                <a:latin typeface="Calibri" pitchFamily="34" charset="0"/>
                <a:hlinkClick r:id="rId3"/>
              </a:rPr>
              <a:t>http://www.star.nesdis.noaa.gov/smcd/GCC/index.php</a:t>
            </a:r>
            <a:endParaRPr lang="en-GB" sz="2000" b="1" kern="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2400" b="1" kern="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sz="2400" b="1" kern="0" dirty="0" smtClean="0">
                <a:solidFill>
                  <a:schemeClr val="accent2"/>
                </a:solidFill>
                <a:latin typeface="Calibri" pitchFamily="34" charset="0"/>
              </a:rPr>
              <a:t>GSICS Product </a:t>
            </a:r>
            <a:r>
              <a:rPr lang="en-GB" sz="2400" b="1" kern="0" dirty="0" err="1" smtClean="0">
                <a:solidFill>
                  <a:schemeClr val="accent2"/>
                </a:solidFill>
                <a:latin typeface="Calibri" pitchFamily="34" charset="0"/>
              </a:rPr>
              <a:t>Catalog</a:t>
            </a:r>
            <a:r>
              <a:rPr lang="en-GB" sz="2400" b="1" kern="0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sz="1800" b="1" kern="0" dirty="0" smtClean="0">
                <a:solidFill>
                  <a:schemeClr val="accent2"/>
                </a:solidFill>
                <a:latin typeface="Calibri" pitchFamily="34" charset="0"/>
                <a:hlinkClick r:id="rId4"/>
              </a:rPr>
              <a:t>https://www.star.nesdis.noaa.gov/smcd/GCC/ProductCatalog.php</a:t>
            </a:r>
            <a:endParaRPr lang="en-GB" sz="1800" b="1" kern="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2400" b="1" kern="0" dirty="0" smtClean="0">
              <a:solidFill>
                <a:schemeClr val="accent2"/>
              </a:solidFill>
              <a:latin typeface="Calibri" pitchFamily="34" charset="0"/>
              <a:hlinkClick r:id="rId5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sz="2400" b="1" kern="0" dirty="0" smtClean="0">
                <a:solidFill>
                  <a:schemeClr val="accent2"/>
                </a:solidFill>
                <a:latin typeface="Calibri" pitchFamily="34" charset="0"/>
              </a:rPr>
              <a:t>GSICS Wiki</a:t>
            </a:r>
            <a:endParaRPr lang="en-GB" sz="2400" b="1" kern="0" dirty="0" smtClean="0">
              <a:solidFill>
                <a:schemeClr val="accent2"/>
              </a:solidFill>
              <a:latin typeface="Calibri" pitchFamily="34" charset="0"/>
              <a:hlinkClick r:id="rId5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sz="2400" b="1" kern="0" dirty="0" smtClean="0">
                <a:solidFill>
                  <a:schemeClr val="accent2"/>
                </a:solidFill>
                <a:latin typeface="Calibri" pitchFamily="34" charset="0"/>
                <a:hlinkClick r:id="rId6"/>
              </a:rPr>
              <a:t>http://gsicswiki.net/wiki</a:t>
            </a:r>
            <a:endParaRPr lang="en-GB" sz="2400" b="1" kern="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2400" b="1" kern="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5400" b="1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C66A421-960F-40DF-BDE6-CED4FB09D90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68338" y="1502924"/>
            <a:ext cx="7772400" cy="16598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GK-2A AMI IOT </a:t>
            </a:r>
            <a:br>
              <a:rPr lang="en-IE" b="1" dirty="0" smtClean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en-IE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Status and Future Plan</a:t>
            </a:r>
            <a:endParaRPr lang="en-US" b="1" i="1" dirty="0" smtClean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082473"/>
            <a:ext cx="7315200" cy="1514764"/>
          </a:xfrm>
        </p:spPr>
        <p:txBody>
          <a:bodyPr anchor="ctr"/>
          <a:lstStyle/>
          <a:p>
            <a:pPr eaLnBrk="1" hangingPunct="1">
              <a:lnSpc>
                <a:spcPct val="80000"/>
              </a:lnSpc>
            </a:pPr>
            <a:r>
              <a:rPr lang="en-US" altLang="zh-CN" sz="2000" i="1" dirty="0" err="1" smtClean="0">
                <a:ea typeface="+mj-ea"/>
                <a:cs typeface="Calibri" panose="020F0502020204030204" pitchFamily="34" charset="0"/>
              </a:rPr>
              <a:t>Dohyeong</a:t>
            </a:r>
            <a:r>
              <a:rPr lang="en-US" altLang="zh-CN" sz="2000" i="1" dirty="0" smtClean="0">
                <a:ea typeface="+mj-ea"/>
                <a:cs typeface="Calibri" panose="020F0502020204030204" pitchFamily="34" charset="0"/>
              </a:rPr>
              <a:t> Kim</a:t>
            </a:r>
            <a:endParaRPr lang="en-US" altLang="zh-CN" sz="2000" b="1" dirty="0" smtClean="0">
              <a:ea typeface="宋体" pitchFamily="2" charset="-122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 smtClean="0">
              <a:ea typeface="宋体" pitchFamily="2" charset="-122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dirty="0" smtClean="0">
                <a:ea typeface="宋体" pitchFamily="2" charset="-122"/>
                <a:cs typeface="Calibri" panose="020F0502020204030204" pitchFamily="34" charset="0"/>
              </a:rPr>
              <a:t>KMA</a:t>
            </a:r>
          </a:p>
        </p:txBody>
      </p:sp>
    </p:spTree>
    <p:extLst>
      <p:ext uri="{BB962C8B-B14F-4D97-AF65-F5344CB8AC3E}">
        <p14:creationId xmlns:p14="http://schemas.microsoft.com/office/powerpoint/2010/main" val="16767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19</a:t>
            </a:fld>
            <a:endParaRPr lang="en-US" sz="100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851430"/>
              </p:ext>
            </p:extLst>
          </p:nvPr>
        </p:nvGraphicFramePr>
        <p:xfrm>
          <a:off x="634360" y="1118294"/>
          <a:ext cx="7835376" cy="258272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03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7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21:37:07 UTC </a:t>
                      </a:r>
                      <a:br>
                        <a:rPr lang="en-US" altLang="ko-KR" sz="14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4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4 December 2018</a:t>
                      </a:r>
                      <a:endParaRPr lang="ko-KR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4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GK-2A is launched </a:t>
                      </a:r>
                      <a:r>
                        <a:rPr lang="en-US" altLang="ko-KR" sz="14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in French Guiana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4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About 33min later from launch, GK-2A is separated and entered</a:t>
                      </a:r>
                      <a:r>
                        <a:rPr lang="en-US" altLang="ko-KR" sz="14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GTO</a:t>
                      </a:r>
                      <a:endParaRPr lang="ko-KR" alt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12 December 2018</a:t>
                      </a:r>
                      <a:endParaRPr lang="ko-KR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4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GK-2A</a:t>
                      </a:r>
                      <a:r>
                        <a:rPr lang="en-US" altLang="ko-KR" sz="14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4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is entered drift orbit(119°E) after</a:t>
                      </a:r>
                      <a:r>
                        <a:rPr lang="en-US" altLang="ko-KR" sz="14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5 LAE Burn</a:t>
                      </a:r>
                      <a:endParaRPr lang="ko-KR" alt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7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04:48 UTC </a:t>
                      </a:r>
                      <a:br>
                        <a:rPr lang="en-US" altLang="ko-KR" sz="14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4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20 December 2018</a:t>
                      </a:r>
                      <a:endParaRPr lang="ko-KR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4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GK-2A is located on its</a:t>
                      </a:r>
                      <a:r>
                        <a:rPr lang="en-US" altLang="ko-KR" sz="14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operational longitude </a:t>
                      </a:r>
                      <a:r>
                        <a:rPr lang="en-US" altLang="ko-KR" sz="14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(128.2°E) and </a:t>
                      </a:r>
                      <a:br>
                        <a:rPr lang="en-US" altLang="ko-KR" sz="14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4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start</a:t>
                      </a:r>
                      <a:r>
                        <a:rPr lang="en-US" altLang="ko-KR" sz="14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outgassing mode of GK-2A AMI</a:t>
                      </a:r>
                      <a:endParaRPr lang="ko-KR" alt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7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03:10</a:t>
                      </a: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UTC</a:t>
                      </a:r>
                    </a:p>
                    <a:p>
                      <a:pPr algn="ctr" latinLnBrk="1"/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26 January 2019</a:t>
                      </a:r>
                      <a:endParaRPr lang="ko-KR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4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GK-2A AMI is observed the </a:t>
                      </a:r>
                      <a:r>
                        <a:rPr lang="en-US" altLang="ko-KR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First</a:t>
                      </a:r>
                      <a:r>
                        <a:rPr lang="en-US" altLang="ko-KR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Image </a:t>
                      </a:r>
                      <a:r>
                        <a:rPr lang="en-US" altLang="ko-KR" sz="14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(16 channels)</a:t>
                      </a:r>
                      <a:endParaRPr lang="ko-KR" alt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그룹 7"/>
          <p:cNvGrpSpPr/>
          <p:nvPr/>
        </p:nvGrpSpPr>
        <p:grpSpPr>
          <a:xfrm>
            <a:off x="3150802" y="4629073"/>
            <a:ext cx="5616087" cy="1296144"/>
            <a:chOff x="3347864" y="4077072"/>
            <a:chExt cx="4319972" cy="1296144"/>
          </a:xfrm>
        </p:grpSpPr>
        <p:cxnSp>
          <p:nvCxnSpPr>
            <p:cNvPr id="9" name="직선 연결선 8"/>
            <p:cNvCxnSpPr/>
            <p:nvPr/>
          </p:nvCxnSpPr>
          <p:spPr>
            <a:xfrm>
              <a:off x="3347864" y="4077072"/>
              <a:ext cx="43199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3347864" y="4725144"/>
              <a:ext cx="43199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347864" y="5373216"/>
              <a:ext cx="43199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D:\100_GK-2A 개발\100_GK-2A\20181205_GK-2A 발사 성공\VA246 Decollage plan large_0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r="14538"/>
          <a:stretch/>
        </p:blipFill>
        <p:spPr bwMode="auto">
          <a:xfrm>
            <a:off x="341742" y="3786912"/>
            <a:ext cx="2956184" cy="29303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367262" y="4785017"/>
            <a:ext cx="5399628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1" fontAlgn="base" latinLnBrk="0">
              <a:spcAft>
                <a:spcPts val="200"/>
              </a:spcAft>
              <a:defRPr/>
            </a:pPr>
            <a:r>
              <a:rPr lang="en-US" altLang="ko-KR" sz="15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AMI/KSEM commissioning will be continued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until June 2019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3367261" y="5425494"/>
            <a:ext cx="5474903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1" fontAlgn="base" latinLnBrk="0">
              <a:spcAft>
                <a:spcPts val="200"/>
              </a:spcAft>
              <a:defRPr/>
            </a:pPr>
            <a:r>
              <a:rPr lang="en-US" altLang="ko-KR" sz="15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The operation and public release will be mid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July of 2019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67261" y="219179"/>
            <a:ext cx="5477720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Geo-KOMPSAT-2A Is launched </a:t>
            </a:r>
          </a:p>
        </p:txBody>
      </p:sp>
    </p:spTree>
    <p:extLst>
      <p:ext uri="{BB962C8B-B14F-4D97-AF65-F5344CB8AC3E}">
        <p14:creationId xmlns:p14="http://schemas.microsoft.com/office/powerpoint/2010/main" val="297149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060" y="351661"/>
            <a:ext cx="5673013" cy="655872"/>
          </a:xfrm>
        </p:spPr>
        <p:txBody>
          <a:bodyPr/>
          <a:lstStyle/>
          <a:p>
            <a:r>
              <a:rPr lang="en-GB" sz="3600" b="1" dirty="0" smtClean="0"/>
              <a:t>Overview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1158014"/>
            <a:ext cx="8010525" cy="4629754"/>
          </a:xfrm>
        </p:spPr>
        <p:txBody>
          <a:bodyPr/>
          <a:lstStyle/>
          <a:p>
            <a:pPr marL="0" indent="0">
              <a:buNone/>
            </a:pPr>
            <a:endParaRPr lang="en-GB" sz="2000" dirty="0" smtClean="0"/>
          </a:p>
          <a:p>
            <a:pPr lvl="0"/>
            <a:r>
              <a:rPr lang="en-GB" sz="2000" dirty="0" smtClean="0"/>
              <a:t>KMA’s GSICS Activities</a:t>
            </a:r>
            <a:r>
              <a:rPr lang="en-GB" sz="2000" dirty="0"/>
              <a:t> </a:t>
            </a:r>
            <a:r>
              <a:rPr lang="en-GB" sz="2000" dirty="0" smtClean="0"/>
              <a:t>&amp; Action Summary</a:t>
            </a:r>
          </a:p>
          <a:p>
            <a:pPr marL="0" lvl="0" indent="0">
              <a:buNone/>
            </a:pPr>
            <a:endParaRPr lang="en-GB" sz="2000" dirty="0" smtClean="0"/>
          </a:p>
          <a:p>
            <a:pPr lvl="0"/>
            <a:r>
              <a:rPr lang="en-GB" sz="2000" dirty="0" smtClean="0"/>
              <a:t>Support to GDWG Activities</a:t>
            </a:r>
          </a:p>
          <a:p>
            <a:pPr lvl="0"/>
            <a:endParaRPr lang="en-GB" sz="2000" dirty="0"/>
          </a:p>
          <a:p>
            <a:r>
              <a:rPr lang="en-GB" sz="2000" dirty="0" smtClean="0"/>
              <a:t>Support to GRWG Activities</a:t>
            </a:r>
          </a:p>
          <a:p>
            <a:pPr marL="0" lvl="0" indent="0">
              <a:buNone/>
            </a:pPr>
            <a:endParaRPr lang="en-GB" sz="2000" dirty="0" smtClean="0"/>
          </a:p>
          <a:p>
            <a:pPr lvl="0"/>
            <a:r>
              <a:rPr lang="en-GB" sz="2000" dirty="0" smtClean="0"/>
              <a:t>Instrument update </a:t>
            </a:r>
          </a:p>
          <a:p>
            <a:pPr lvl="0"/>
            <a:endParaRPr lang="en-GB" sz="2000" dirty="0"/>
          </a:p>
          <a:p>
            <a:r>
              <a:rPr lang="en-GB" altLang="ko-KR" sz="2000" dirty="0"/>
              <a:t>Introduce the KMA’s Personnel supporting GSICS </a:t>
            </a:r>
            <a:endParaRPr lang="en-GB" altLang="ko-KR" sz="2000" dirty="0" smtClean="0"/>
          </a:p>
          <a:p>
            <a:endParaRPr lang="en-GB" altLang="ko-KR" sz="2000" dirty="0"/>
          </a:p>
          <a:p>
            <a:r>
              <a:rPr lang="en-GB" altLang="ko-KR" sz="2000" dirty="0"/>
              <a:t>GSICS activities to be discussed in this joint meeting</a:t>
            </a:r>
          </a:p>
          <a:p>
            <a:pPr marL="0" indent="0">
              <a:buNone/>
            </a:pPr>
            <a:endParaRPr lang="en-GB" altLang="ko-K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300740" y="219179"/>
            <a:ext cx="5636601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GK-2A </a:t>
            </a:r>
            <a:r>
              <a:rPr lang="en-GB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Schedule toward </a:t>
            </a:r>
            <a:r>
              <a:rPr lang="en-GB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Operation</a:t>
            </a:r>
            <a:endParaRPr lang="en-GB" sz="3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213600"/>
              </p:ext>
            </p:extLst>
          </p:nvPr>
        </p:nvGraphicFramePr>
        <p:xfrm>
          <a:off x="748500" y="1584195"/>
          <a:ext cx="7543011" cy="150474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4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15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Calibri" pitchFamily="34" charset="0"/>
                        </a:rPr>
                        <a:t>COMS</a:t>
                      </a:r>
                      <a:endParaRPr lang="ko-KR" altLang="en-US" sz="1400" b="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Calibri" pitchFamily="34" charset="0"/>
                        </a:rPr>
                        <a:t>Operation</a:t>
                      </a:r>
                      <a:endParaRPr lang="ko-KR" altLang="en-US" sz="1400" b="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Operation extension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Calibri" pitchFamily="34" charset="0"/>
                        </a:rPr>
                        <a:t>GK-2A</a:t>
                      </a:r>
                      <a:endParaRPr lang="ko-KR" altLang="en-US" sz="1400" b="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In-Orbit-Test</a:t>
                      </a:r>
                      <a:endParaRPr lang="ko-KR" altLang="en-US" sz="1400" b="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Calibri" pitchFamily="34" charset="0"/>
                        </a:rPr>
                        <a:t>Operation</a:t>
                      </a:r>
                      <a:endParaRPr lang="ko-KR" altLang="en-US" sz="1400" b="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Calibri" pitchFamily="34" charset="0"/>
                        </a:rPr>
                        <a:t>Joint Operation</a:t>
                      </a:r>
                      <a:endParaRPr lang="ko-KR" altLang="en-US" sz="1400" b="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70423" y="1255700"/>
            <a:ext cx="830317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Apr 2018</a:t>
            </a:r>
            <a:endParaRPr lang="ko-KR" altLang="en-US" sz="1200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9872" y="1255702"/>
            <a:ext cx="1119352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Dec 2018</a:t>
            </a:r>
            <a:endParaRPr lang="ko-KR" altLang="en-US" sz="1200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8485" y="1264156"/>
            <a:ext cx="830317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July 2019</a:t>
            </a:r>
            <a:endParaRPr lang="ko-KR" altLang="en-US" sz="1200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4139" y="1255703"/>
            <a:ext cx="830317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Apr 2020</a:t>
            </a:r>
            <a:endParaRPr lang="ko-KR" altLang="en-US" sz="1200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4" name="갈매기형 수장 13"/>
          <p:cNvSpPr/>
          <p:nvPr/>
        </p:nvSpPr>
        <p:spPr>
          <a:xfrm rot="16200000">
            <a:off x="3968629" y="2469437"/>
            <a:ext cx="206389" cy="34947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7726" y="2670479"/>
            <a:ext cx="125073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002060"/>
                </a:solidFill>
                <a:latin typeface="Calibri" pitchFamily="34" charset="0"/>
                <a:cs typeface="Calibri" panose="020F0502020204030204" pitchFamily="34" charset="0"/>
              </a:rPr>
              <a:t>GK-2A launch</a:t>
            </a:r>
          </a:p>
          <a:p>
            <a:pPr algn="ctr"/>
            <a:r>
              <a:rPr lang="en-US" altLang="ko-KR" sz="1200" b="1" dirty="0" smtClean="0">
                <a:solidFill>
                  <a:srgbClr val="002060"/>
                </a:solidFill>
                <a:latin typeface="Calibri" pitchFamily="34" charset="0"/>
                <a:cs typeface="Calibri" panose="020F0502020204030204" pitchFamily="34" charset="0"/>
              </a:rPr>
              <a:t>(5 Dec. 2018)</a:t>
            </a:r>
            <a:endParaRPr lang="ko-KR" altLang="en-US" sz="1200" b="1" dirty="0">
              <a:solidFill>
                <a:srgbClr val="002060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3"/>
          <p:cNvSpPr txBox="1">
            <a:spLocks noChangeArrowheads="1"/>
          </p:cNvSpPr>
          <p:nvPr/>
        </p:nvSpPr>
        <p:spPr bwMode="auto">
          <a:xfrm>
            <a:off x="581258" y="3560163"/>
            <a:ext cx="77571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buFont typeface="Wingdings" pitchFamily="2" charset="2"/>
              <a:buChar char="ü"/>
            </a:pPr>
            <a:r>
              <a:rPr lang="en-US" altLang="ja-JP" sz="2000" dirty="0" smtClean="0">
                <a:latin typeface="Calibri" pitchFamily="34" charset="0"/>
                <a:cs typeface="Calibri" panose="020F0502020204030204" pitchFamily="34" charset="0"/>
              </a:rPr>
              <a:t>April 2018 ~ March 2020 : COMS MI operation extension</a:t>
            </a:r>
          </a:p>
          <a:p>
            <a:pPr marL="457200" indent="-457200" eaLnBrk="1" hangingPunct="1">
              <a:buFont typeface="Wingdings" pitchFamily="2" charset="2"/>
              <a:buChar char="ü"/>
            </a:pPr>
            <a:r>
              <a:rPr lang="en-US" altLang="ja-JP" sz="2000" dirty="0" smtClean="0">
                <a:latin typeface="Calibri" pitchFamily="34" charset="0"/>
                <a:cs typeface="Calibri" panose="020F0502020204030204" pitchFamily="34" charset="0"/>
              </a:rPr>
              <a:t>5 December 2018: GK-2A launch</a:t>
            </a:r>
            <a:endParaRPr lang="en-US" altLang="ja-JP" sz="2000" dirty="0">
              <a:latin typeface="Calibri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Font typeface="Wingdings" pitchFamily="2" charset="2"/>
              <a:buChar char="ü"/>
            </a:pPr>
            <a:r>
              <a:rPr lang="en-US" altLang="ja-JP" sz="2000" dirty="0" smtClean="0">
                <a:latin typeface="Calibri" pitchFamily="34" charset="0"/>
                <a:cs typeface="Calibri" panose="020F0502020204030204" pitchFamily="34" charset="0"/>
              </a:rPr>
              <a:t>26 </a:t>
            </a:r>
            <a:r>
              <a:rPr lang="en-US" altLang="ja-JP" sz="2000" dirty="0">
                <a:latin typeface="Calibri" pitchFamily="34" charset="0"/>
                <a:cs typeface="Calibri" panose="020F0502020204030204" pitchFamily="34" charset="0"/>
              </a:rPr>
              <a:t>December </a:t>
            </a:r>
            <a:r>
              <a:rPr lang="en-US" altLang="ja-JP" sz="2000" dirty="0" smtClean="0">
                <a:latin typeface="Calibri" pitchFamily="34" charset="0"/>
                <a:cs typeface="Calibri" panose="020F0502020204030204" pitchFamily="34" charset="0"/>
              </a:rPr>
              <a:t>2018 </a:t>
            </a:r>
            <a:r>
              <a:rPr lang="en-US" altLang="ja-JP" sz="2000" dirty="0">
                <a:latin typeface="Calibri" pitchFamily="34" charset="0"/>
                <a:cs typeface="Calibri" panose="020F0502020204030204" pitchFamily="34" charset="0"/>
              </a:rPr>
              <a:t>: The first </a:t>
            </a:r>
            <a:r>
              <a:rPr lang="en-US" altLang="ja-JP" sz="2000" dirty="0" smtClean="0">
                <a:latin typeface="Calibri" pitchFamily="34" charset="0"/>
                <a:cs typeface="Calibri" panose="020F0502020204030204" pitchFamily="34" charset="0"/>
              </a:rPr>
              <a:t>light image</a:t>
            </a:r>
            <a:endParaRPr lang="en-US" altLang="ja-JP" sz="2000" dirty="0">
              <a:latin typeface="Calibri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Font typeface="Wingdings" pitchFamily="2" charset="2"/>
              <a:buChar char="ü"/>
            </a:pPr>
            <a:r>
              <a:rPr lang="en-US" altLang="ja-JP" sz="2000" dirty="0" smtClean="0">
                <a:latin typeface="Calibri" pitchFamily="34" charset="0"/>
                <a:cs typeface="Calibri" panose="020F0502020204030204" pitchFamily="34" charset="0"/>
              </a:rPr>
              <a:t>In-Orbit Test </a:t>
            </a:r>
            <a:r>
              <a:rPr lang="en-US" altLang="ja-JP" sz="2000" b="1" dirty="0" smtClean="0">
                <a:solidFill>
                  <a:srgbClr val="0070C0"/>
                </a:solidFill>
                <a:latin typeface="Calibri" pitchFamily="34" charset="0"/>
                <a:cs typeface="Calibri" panose="020F0502020204030204" pitchFamily="34" charset="0"/>
              </a:rPr>
              <a:t>(NOW)</a:t>
            </a:r>
            <a:endParaRPr lang="en-US" altLang="ja-JP" sz="2000" b="1" dirty="0">
              <a:solidFill>
                <a:srgbClr val="0070C0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buFont typeface="Wingdings" pitchFamily="2" charset="2"/>
              <a:buChar char="ü"/>
            </a:pPr>
            <a:r>
              <a:rPr lang="en-US" altLang="ja-JP" sz="2000" dirty="0" smtClean="0">
                <a:latin typeface="Calibri" pitchFamily="34" charset="0"/>
                <a:cs typeface="Calibri" panose="020F0502020204030204" pitchFamily="34" charset="0"/>
              </a:rPr>
              <a:t>July 2019 </a:t>
            </a:r>
            <a:r>
              <a:rPr lang="en-US" altLang="ja-JP" sz="2000" dirty="0">
                <a:latin typeface="Calibri" pitchFamily="34" charset="0"/>
                <a:cs typeface="Calibri" panose="020F0502020204030204" pitchFamily="34" charset="0"/>
              </a:rPr>
              <a:t>: Full </a:t>
            </a:r>
            <a:r>
              <a:rPr lang="en-US" altLang="ja-JP" sz="2000" dirty="0" smtClean="0">
                <a:latin typeface="Calibri" pitchFamily="34" charset="0"/>
                <a:cs typeface="Calibri" panose="020F0502020204030204" pitchFamily="34" charset="0"/>
              </a:rPr>
              <a:t>Operation</a:t>
            </a:r>
            <a:endParaRPr kumimoji="0" lang="en-US" altLang="ja-JP" sz="2000" dirty="0">
              <a:latin typeface="Calibri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00643"/>
              </p:ext>
            </p:extLst>
          </p:nvPr>
        </p:nvGraphicFramePr>
        <p:xfrm>
          <a:off x="443431" y="1062183"/>
          <a:ext cx="8266466" cy="517718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5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0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5076">
                <a:tc gridSpan="2">
                  <a:txBody>
                    <a:bodyPr/>
                    <a:lstStyle/>
                    <a:p>
                      <a:pPr marL="457200" lvl="1" indent="-280988" algn="l" latinLnBrk="1">
                        <a:lnSpc>
                          <a:spcPct val="100000"/>
                        </a:lnSpc>
                      </a:pPr>
                      <a:r>
                        <a:rPr lang="en-US" altLang="ko-KR" sz="20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Perform</a:t>
                      </a:r>
                      <a:r>
                        <a:rPr lang="en-US" altLang="ko-KR" sz="2000" b="1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ed </a:t>
                      </a:r>
                      <a:r>
                        <a:rPr lang="en-US" altLang="ko-KR" sz="20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AMI Radiometric</a:t>
                      </a:r>
                      <a:r>
                        <a:rPr lang="en-US" altLang="ko-KR" sz="2000" b="1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IOT </a:t>
                      </a:r>
                      <a:endParaRPr lang="en-US" altLang="ko-KR" sz="2000" b="1" spc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1" indent="-280988" algn="l" latinLnBrk="1">
                        <a:lnSpc>
                          <a:spcPct val="100000"/>
                        </a:lnSpc>
                      </a:pPr>
                      <a:r>
                        <a:rPr lang="en-US" altLang="ko-KR" sz="16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(21 January</a:t>
                      </a:r>
                      <a:r>
                        <a:rPr lang="en-US" altLang="ko-KR" sz="16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~ 22 February 2019 )</a:t>
                      </a:r>
                      <a:endParaRPr lang="ko-KR" alt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01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Side 1 BDS data collection (not BDS map update)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Performed Solar Cal. and IR Cal. 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Data collection for the Scan mirror emissivity analysis</a:t>
                      </a:r>
                      <a:endParaRPr lang="ko-KR" altLang="en-US" sz="15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24 January </a:t>
                      </a:r>
                      <a:endParaRPr lang="ko-KR" altLang="en-US" sz="15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5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Switch</a:t>
                      </a: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side 1 to </a:t>
                      </a:r>
                      <a:r>
                        <a:rPr lang="en-US" altLang="ko-KR" sz="1500" b="1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side 2</a:t>
                      </a:r>
                    </a:p>
                    <a:p>
                      <a:pPr marL="442913" lvl="1" indent="-266700" latinLnBrk="1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IOT is progressed using AMI side 2 as a primary</a:t>
                      </a: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25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26 January</a:t>
                      </a:r>
                      <a:endParaRPr lang="ko-KR" altLang="en-US" sz="15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600" b="1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GK-2A AMI First Light Images</a:t>
                      </a: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512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5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BDS</a:t>
                      </a:r>
                      <a:r>
                        <a:rPr lang="en-US" altLang="ko-KR" sz="15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data collection and BDS map update for side 2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Performed Solar Cal. and IR Cal. 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Data collection for the Scan mirror emissivity analysis</a:t>
                      </a:r>
                    </a:p>
                    <a:p>
                      <a:pPr marL="442913" lvl="1" indent="-266700" latinLnBrk="1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SME coefficients update</a:t>
                      </a:r>
                      <a:endParaRPr lang="ko-KR" altLang="en-US" sz="15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Run timeline</a:t>
                      </a:r>
                      <a:r>
                        <a:rPr lang="en-US" altLang="ko-KR" sz="15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ID #1 ( FD 1 + ELA 5 + LA 5, 10 min.)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5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Analyzed AMI Radiometric Performance </a:t>
                      </a:r>
                      <a:endParaRPr lang="ko-KR" altLang="en-US" sz="15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3333404" y="219179"/>
            <a:ext cx="5511577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GK-2A AMI In-Orbit-Test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21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2442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3158836" y="271826"/>
            <a:ext cx="5985164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ko-KR" sz="2800" b="1" dirty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AMI Observation Area and Schedule </a:t>
            </a:r>
            <a:r>
              <a:rPr lang="en-GB" altLang="ko-KR" sz="2800" b="1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(I</a:t>
            </a:r>
            <a:r>
              <a:rPr lang="en-GB" altLang="ko-KR" sz="2800" b="1" dirty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6629400" y="6400800"/>
            <a:ext cx="2133600" cy="323851"/>
          </a:xfrm>
        </p:spPr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711440" y="1030607"/>
            <a:ext cx="7632848" cy="1539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spcAft>
                <a:spcPts val="200"/>
              </a:spcAft>
              <a:buNone/>
            </a:pPr>
            <a:r>
              <a:rPr lang="en-US" altLang="ko-KR" sz="2000" dirty="0">
                <a:latin typeface="Calibri" pitchFamily="34" charset="0"/>
                <a:cs typeface="Calibri" panose="020F0502020204030204" pitchFamily="34" charset="0"/>
              </a:rPr>
              <a:t>1 FD + 5 ELA + 5 LA : 10 min </a:t>
            </a:r>
            <a:r>
              <a:rPr lang="en-US" altLang="ko-KR" sz="2000" dirty="0" smtClean="0">
                <a:latin typeface="Calibri" pitchFamily="34" charset="0"/>
                <a:cs typeface="Calibri" panose="020F0502020204030204" pitchFamily="34" charset="0"/>
              </a:rPr>
              <a:t> (Timeline ID #1)</a:t>
            </a:r>
            <a:endParaRPr lang="en-GB" altLang="ko-KR" sz="2000" dirty="0" smtClean="0">
              <a:latin typeface="Calibri" pitchFamily="34" charset="0"/>
              <a:cs typeface="Calibri" panose="020F0502020204030204" pitchFamily="34" charset="0"/>
            </a:endParaRPr>
          </a:p>
          <a:p>
            <a:pPr marL="534988" lvl="1" indent="-266700">
              <a:spcAft>
                <a:spcPts val="200"/>
              </a:spcAft>
              <a:buFont typeface="Wingdings" pitchFamily="2" charset="2"/>
              <a:buBlip>
                <a:blip r:embed="rId2"/>
              </a:buBlip>
            </a:pPr>
            <a:r>
              <a:rPr lang="en-GB" altLang="ko-KR" sz="1800" dirty="0" smtClean="0">
                <a:latin typeface="Calibri" pitchFamily="34" charset="0"/>
                <a:cs typeface="Calibri" panose="020F0502020204030204" pitchFamily="34" charset="0"/>
              </a:rPr>
              <a:t>Full Disk  (FD)</a:t>
            </a:r>
          </a:p>
          <a:p>
            <a:pPr marL="534988" lvl="1" indent="-266700">
              <a:spcAft>
                <a:spcPts val="200"/>
              </a:spcAft>
              <a:buFont typeface="Wingdings" pitchFamily="2" charset="2"/>
              <a:buBlip>
                <a:blip r:embed="rId2"/>
              </a:buBlip>
            </a:pPr>
            <a:r>
              <a:rPr lang="en-US" altLang="ko-KR" sz="1800" dirty="0" smtClean="0">
                <a:latin typeface="Calibri" pitchFamily="34" charset="0"/>
                <a:cs typeface="Calibri" panose="020F0502020204030204" pitchFamily="34" charset="0"/>
              </a:rPr>
              <a:t>Extended Local Area (ELA) : 3800 km X 2400 km (EW X NS)</a:t>
            </a:r>
          </a:p>
          <a:p>
            <a:pPr marL="534988" lvl="1" indent="-266700">
              <a:spcAft>
                <a:spcPts val="200"/>
              </a:spcAft>
              <a:buFont typeface="Wingdings" pitchFamily="2" charset="2"/>
              <a:buBlip>
                <a:blip r:embed="rId2"/>
              </a:buBlip>
            </a:pPr>
            <a:r>
              <a:rPr lang="en-GB" altLang="ko-KR" sz="1800" dirty="0" smtClean="0">
                <a:latin typeface="Calibri" pitchFamily="34" charset="0"/>
                <a:cs typeface="Calibri" panose="020F0502020204030204" pitchFamily="34" charset="0"/>
              </a:rPr>
              <a:t>Local Area (LA)  1000 km</a:t>
            </a:r>
            <a:r>
              <a:rPr lang="en-US" altLang="ko-KR" sz="1800" dirty="0" smtClean="0">
                <a:latin typeface="Calibri" pitchFamily="34" charset="0"/>
                <a:cs typeface="Calibri" panose="020F0502020204030204" pitchFamily="34" charset="0"/>
              </a:rPr>
              <a:t> X 1000 km (target observation)</a:t>
            </a:r>
            <a:endParaRPr lang="en-US" altLang="ko-KR" sz="1800" dirty="0"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0" name="텍스트 개체 틀 4"/>
          <p:cNvSpPr txBox="1">
            <a:spLocks/>
          </p:cNvSpPr>
          <p:nvPr/>
        </p:nvSpPr>
        <p:spPr>
          <a:xfrm>
            <a:off x="323528" y="1030607"/>
            <a:ext cx="3813808" cy="36071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Tx/>
              <a:buNone/>
            </a:pPr>
            <a:endParaRPr lang="ko-KR" altLang="en-US" dirty="0"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3"/>
          <a:stretch/>
        </p:blipFill>
        <p:spPr bwMode="auto">
          <a:xfrm>
            <a:off x="914468" y="2576021"/>
            <a:ext cx="7272808" cy="3690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018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3283527" y="246887"/>
            <a:ext cx="5746174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ko-KR" sz="2800" b="1" dirty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AMI </a:t>
            </a:r>
            <a:r>
              <a:rPr lang="en-GB" altLang="ko-KR" sz="2800" b="1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specification</a:t>
            </a:r>
            <a:endParaRPr lang="en-GB" altLang="ko-KR" sz="2800" b="1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31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6629400" y="6400800"/>
            <a:ext cx="2133600" cy="323851"/>
          </a:xfrm>
        </p:spPr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" name="텍스트 개체 틀 4"/>
          <p:cNvSpPr txBox="1">
            <a:spLocks/>
          </p:cNvSpPr>
          <p:nvPr/>
        </p:nvSpPr>
        <p:spPr>
          <a:xfrm>
            <a:off x="323528" y="980729"/>
            <a:ext cx="3813808" cy="36071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Tx/>
              <a:buNone/>
            </a:pPr>
            <a:endParaRPr lang="ko-KR" altLang="en-US" dirty="0">
              <a:latin typeface="Calibri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86639"/>
              </p:ext>
            </p:extLst>
          </p:nvPr>
        </p:nvGraphicFramePr>
        <p:xfrm>
          <a:off x="334414" y="980734"/>
          <a:ext cx="8450356" cy="5074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3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8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81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81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254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4529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GK-2A (AMI)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800" dirty="0">
                        <a:solidFill>
                          <a:schemeClr val="bg1"/>
                        </a:solidFill>
                        <a:effectLst/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64770" marR="64770" marT="13335" marB="13335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COMS (MI)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GOES-R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(ABI)</a:t>
                      </a:r>
                      <a:endParaRPr lang="ko-KR" altLang="ko-KR" sz="11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Himawari-8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(AHI)</a:t>
                      </a:r>
                      <a:endParaRPr lang="ko-KR" altLang="ko-KR" sz="1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35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Bands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Center wavelength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[um]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Resolution </a:t>
                      </a:r>
                      <a:endParaRPr lang="en-US" sz="1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[km]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# of Detectors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(*)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Quantization</a:t>
                      </a:r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 of digital count [bit]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Center wavelength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[um]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Resolution </a:t>
                      </a:r>
                      <a:endParaRPr lang="en-US" sz="1100" dirty="0" smtClean="0"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[km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]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Center wavelength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[um]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Center wavelength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[um]</a:t>
                      </a:r>
                      <a:endParaRPr lang="ko-KR" altLang="ko-KR" sz="11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465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VNIR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VIS0.4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0.479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676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11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0.47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0.46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1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VIS0.5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0.5175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676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11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0.51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1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VIS0.6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0.6394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0.5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1460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0.675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0.64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0.64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1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VIS0.8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0.8705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676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0.865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0.86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1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NIR1.3</a:t>
                      </a:r>
                      <a:endParaRPr lang="ko-K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1.3740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372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1.378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8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NIR1.6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1.6092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372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11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1.61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1.6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NIR2.2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endParaRPr lang="ko-KR" alt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100"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100" dirty="0"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3.35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2.3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897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MWIR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IR3.8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3.8316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332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14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3.75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3.90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3.9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8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IR6.3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6.2104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332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6.185</a:t>
                      </a:r>
                      <a:endParaRPr lang="ko-K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6.2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0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IR6.9</a:t>
                      </a:r>
                      <a:endParaRPr lang="ko-K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6.9413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332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6.75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6.95</a:t>
                      </a:r>
                    </a:p>
                  </a:txBody>
                  <a:tcPr marL="10787" marR="10787" marT="8765" marB="876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7.0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IR7.3</a:t>
                      </a:r>
                      <a:endParaRPr lang="ko-K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7.3266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332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7.34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7.3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IR8.7</a:t>
                      </a:r>
                      <a:endParaRPr lang="ko-K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8.5881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332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8.50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8.6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7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LWIR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IR9.6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9.6210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332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9.61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9.6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IR10.5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10.3539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408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10.8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10.35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10.4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80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IR11.2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11.2288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408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64770" marR="64770" marT="13335" marB="1333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11.2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11.2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IR12.3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12.3664</a:t>
                      </a:r>
                      <a:endParaRPr lang="ko-K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408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12.0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1686" marR="11686" marT="11686" marB="11686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12.3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12.3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6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IR13.3</a:t>
                      </a:r>
                      <a:endParaRPr lang="ko-KR" sz="1100"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100" kern="0" dirty="0" smtClean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13.2791</a:t>
                      </a:r>
                      <a:endParaRPr lang="ko-KR" sz="1100" kern="100" dirty="0"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2</a:t>
                      </a:r>
                      <a:endParaRPr lang="ko-KR" sz="1100" dirty="0"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408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</a:t>
                      </a:r>
                      <a:endParaRPr lang="ko-K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dirty="0">
                        <a:effectLst/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13.3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ea typeface="Arial Unicode MS" pitchFamily="50" charset="-127"/>
                          <a:cs typeface="Calibri" panose="020F0502020204030204" pitchFamily="34" charset="0"/>
                        </a:rPr>
                        <a:t>13.3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 pitchFamily="50" charset="-127"/>
                        <a:cs typeface="Calibri" panose="020F0502020204030204" pitchFamily="34" charset="0"/>
                      </a:endParaRPr>
                    </a:p>
                  </a:txBody>
                  <a:tcPr marL="10787" marR="10787" marT="8765" marB="8765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2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258589" y="219179"/>
            <a:ext cx="5678752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GK-2A AMI SRF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96" y="845156"/>
            <a:ext cx="6480000" cy="282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96" y="3780985"/>
            <a:ext cx="6480000" cy="285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5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29208" y="1060157"/>
            <a:ext cx="8229600" cy="495050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latin typeface="Calibri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sz="2000" dirty="0">
              <a:latin typeface="Calibri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sz="2000" dirty="0" smtClean="0">
              <a:latin typeface="Calibri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D:\100_GK-2A 개발\110_GK-2A IOT\20190128_첫영상 보도자료\제출용\true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140" y="929529"/>
            <a:ext cx="5778119" cy="577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83127" y="4838643"/>
            <a:ext cx="283035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GK-2A AMI</a:t>
            </a:r>
            <a:b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</a:b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True Color (RGB) image</a:t>
            </a:r>
          </a:p>
          <a:p>
            <a:pPr>
              <a:spcBef>
                <a:spcPct val="20000"/>
              </a:spcBef>
            </a:pP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(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2019. 1. 26 03:10 UTC)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50029" y="219179"/>
            <a:ext cx="5494952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GK-2A AMI First Image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25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133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천리안 2A호 타임랩스(전구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744" y="154843"/>
            <a:ext cx="6646583" cy="66465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26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43100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28600" y="829515"/>
            <a:ext cx="5870832" cy="14400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28600" y="2329881"/>
            <a:ext cx="4393888" cy="1447039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28600" y="3837920"/>
            <a:ext cx="4393888" cy="14400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28600" y="5342403"/>
            <a:ext cx="8640000" cy="14400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</a:endParaRPr>
          </a:p>
        </p:txBody>
      </p:sp>
      <p:pic>
        <p:nvPicPr>
          <p:cNvPr id="14" name="Picture 2" descr="D:\100_GK-2A 개발\110_GK-2A IOT\20190128_첫영상 보도자료\제출용\gk2a_ami_le1b_vi004_2019012603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951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100_GK-2A 개발\110_GK-2A IOT\20190128_첫영상 보도자료\제출용\gk2a_ami_le1b_vi005_2019012603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44" y="82951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100_GK-2A 개발\110_GK-2A IOT\20190128_첫영상 보도자료\제출용\gk2a_ami_le1b_vi006_2019012603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88" y="82951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100_GK-2A 개발\110_GK-2A IOT\20190128_첫영상 보도자료\제출용\gk2a_ami_le1b_vi008_2019012603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32" y="82951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D:\100_GK-2A 개발\110_GK-2A IOT\20190128_첫영상 보도자료\mod_images\크기변환_gk2a_ami_le1b_ir096_fd020ge_2019012603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175" y="53424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D:\100_GK-2A 개발\110_GK-2A IOT\20190128_첫영상 보도자료\mod_images\크기변환_gk2a_ami_le1b_ir105_fd020ge_2019012603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50" y="53424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 descr="D:\100_GK-2A 개발\110_GK-2A IOT\20190128_첫영상 보도자료\mod_images\크기변환_gk2a_ami_le1b_ir112_fd020ge_20190126031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50" y="53424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D:\100_GK-2A 개발\110_GK-2A IOT\20190128_첫영상 보도자료\mod_images\크기변환_gk2a_ami_le1b_ir123_fd020ge_20190126031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25" y="53424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 descr="D:\100_GK-2A 개발\110_GK-2A IOT\20190128_첫영상 보도자료\mod_images\크기변환_gk2a_ami_le1b_ir133_fd020ge_20190126031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000" y="53424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100_GK-2A 개발\110_GK-2A IOT\20190128_첫영상 보도자료\mod_images\크기변환_gk2a_ami_le1b_nr013_fd020ge_2019012603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3691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D:\100_GK-2A 개발\110_GK-2A IOT\20190128_첫영상 보도자료\mod_images\크기변환_gk2a_ami_le1b_nr016_fd020ge_20190126031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00" y="233691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D:\100_GK-2A 개발\110_GK-2A IOT\20190128_첫영상 보도자료\mod_images\크기변환_gk2a_ami_le1b_sw038_fd020ge_20190126031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88" y="233691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D:\100_GK-2A 개발\110_GK-2A IOT\20190128_첫영상 보도자료\mod_images\크기변환_gk2a_ami_le1b_wv063_fd020ge_20190126031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3792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D:\100_GK-2A 개발\110_GK-2A IOT\20190128_첫영상 보도자료\mod_images\크기변환_gk2a_ami_le1b_wv069_fd020ge_20190126031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80" y="383792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 descr="D:\100_GK-2A 개발\110_GK-2A IOT\20190128_첫영상 보도자료\mod_images\크기변환_gk2a_ami_le1b_wv073_fd020ge_20190126031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88" y="383792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D:\100_GK-2A 개발\110_GK-2A IOT\20190128_첫영상 보도자료\mod_images\크기변환_gk2a_ami_le1b_ir087_fd020ge_20190126031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424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3399905" y="219179"/>
            <a:ext cx="5445076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GK-2A AMI First Images</a:t>
            </a: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313606" y="829514"/>
            <a:ext cx="2270493" cy="3385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(26 Jan. 2019 </a:t>
            </a: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03:10 UTC)</a:t>
            </a:r>
            <a:endParaRPr lang="en-GB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28600" y="829515"/>
            <a:ext cx="623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VIS 0.4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705544" y="829515"/>
            <a:ext cx="638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VIS </a:t>
            </a:r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0.5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182488" y="829514"/>
            <a:ext cx="638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VIS </a:t>
            </a:r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0.6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4659432" y="830377"/>
            <a:ext cx="638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VIS </a:t>
            </a:r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0.8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28600" y="2336919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NIR 1.3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694000" y="2336989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NIR 1.6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3182488" y="2337129"/>
            <a:ext cx="7573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SWIR 3.8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28600" y="3838178"/>
            <a:ext cx="649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WV 6.3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694000" y="3838248"/>
            <a:ext cx="649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WV 6.9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182488" y="3838388"/>
            <a:ext cx="649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WV 7.3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28600" y="5342780"/>
            <a:ext cx="546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IR 8.7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705544" y="5342850"/>
            <a:ext cx="546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IR 9.6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3164016" y="5342990"/>
            <a:ext cx="625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IR 10.4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4643850" y="5342780"/>
            <a:ext cx="625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IR 11.2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6112425" y="5342850"/>
            <a:ext cx="625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IR 12.3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7581000" y="5349369"/>
            <a:ext cx="625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IR 13.3</a:t>
            </a:r>
            <a:endParaRPr lang="ko-KR" altLang="en-US" sz="1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D:\100_GK-2A 개발\110_GK-2A IOT\20190128_첫영상 보도자료\WV_New\WV08_201901260310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33" t="11275" r="6901" b="16502"/>
          <a:stretch/>
        </p:blipFill>
        <p:spPr bwMode="auto">
          <a:xfrm>
            <a:off x="0" y="1742068"/>
            <a:ext cx="3235848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직사각형 32"/>
          <p:cNvSpPr/>
          <p:nvPr/>
        </p:nvSpPr>
        <p:spPr>
          <a:xfrm>
            <a:off x="1184954" y="493187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 smtClean="0">
                <a:latin typeface="Calibri" pitchFamily="34" charset="0"/>
              </a:rPr>
              <a:t>WV 6.3</a:t>
            </a:r>
            <a:endParaRPr lang="ko-KR" altLang="en-US" dirty="0">
              <a:latin typeface="Calibri" pitchFamily="34" charset="0"/>
            </a:endParaRPr>
          </a:p>
        </p:txBody>
      </p:sp>
      <p:pic>
        <p:nvPicPr>
          <p:cNvPr id="34" name="Picture 2" descr="D:\100_GK-2A 개발\110_GK-2A IOT\20190128_첫영상 보도자료\WV_New\WV09_201901260310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75" t="10263" r="7953" b="9738"/>
          <a:stretch/>
        </p:blipFill>
        <p:spPr bwMode="auto">
          <a:xfrm>
            <a:off x="3111918" y="1742068"/>
            <a:ext cx="2976793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100_GK-2A 개발\110_GK-2A IOT\20190128_첫영상 보도자료\WV_New\WV10_201901260310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5" t="10584" r="8070" b="9415"/>
          <a:stretch/>
        </p:blipFill>
        <p:spPr bwMode="auto">
          <a:xfrm>
            <a:off x="6088709" y="1742068"/>
            <a:ext cx="302375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직사각형 35"/>
          <p:cNvSpPr/>
          <p:nvPr/>
        </p:nvSpPr>
        <p:spPr>
          <a:xfrm>
            <a:off x="4167342" y="493187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 smtClean="0">
                <a:latin typeface="Calibri" pitchFamily="34" charset="0"/>
              </a:rPr>
              <a:t>WV 6.9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7167612" y="493187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 smtClean="0">
                <a:latin typeface="Calibri" pitchFamily="34" charset="0"/>
              </a:rPr>
              <a:t>WV 7.3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66655" y="219179"/>
            <a:ext cx="5570686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GK-2A AMI WV channels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28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0848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80" y="2514455"/>
            <a:ext cx="4320000" cy="259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0" y="2514456"/>
            <a:ext cx="4320000" cy="259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5430" y="214512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libri" pitchFamily="34" charset="0"/>
              </a:rPr>
              <a:t>AMI Side 1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2690" y="214512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libri" pitchFamily="34" charset="0"/>
              </a:rPr>
              <a:t>AMI Side 2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26168" y="1233136"/>
            <a:ext cx="8131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SNR @ 100% albedo</a:t>
            </a:r>
            <a:endParaRPr lang="en-US" altLang="ko-KR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639280" y="2514455"/>
            <a:ext cx="4320000" cy="25967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25091" y="219179"/>
            <a:ext cx="5519890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AMI IOT Results - SNR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29</a:t>
            </a:fld>
            <a:endParaRPr lang="en-US" sz="1000"/>
          </a:p>
        </p:txBody>
      </p:sp>
      <p:sp>
        <p:nvSpPr>
          <p:cNvPr id="4" name="TextBox 3"/>
          <p:cNvSpPr txBox="1"/>
          <p:nvPr/>
        </p:nvSpPr>
        <p:spPr>
          <a:xfrm>
            <a:off x="5115153" y="5644118"/>
            <a:ext cx="398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results</a:t>
            </a:r>
            <a:endParaRPr lang="ko-KR" alt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0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2274" y="1208890"/>
            <a:ext cx="8229600" cy="49505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GB" altLang="ko-KR" sz="2000" dirty="0">
                <a:latin typeface="Calibri" pitchFamily="34" charset="0"/>
              </a:rPr>
              <a:t>Current Status of </a:t>
            </a:r>
            <a:r>
              <a:rPr lang="en-GB" altLang="ko-KR" sz="2000" dirty="0" smtClean="0">
                <a:latin typeface="Calibri" pitchFamily="34" charset="0"/>
              </a:rPr>
              <a:t>KMA activities</a:t>
            </a:r>
            <a:endParaRPr lang="en-GB" sz="2000" dirty="0" smtClean="0">
              <a:latin typeface="Calibri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latin typeface="Calibri" pitchFamily="34" charset="0"/>
                <a:cs typeface="Calibri" panose="020F0502020204030204" pitchFamily="34" charset="0"/>
              </a:rPr>
              <a:t>Demonstration phase of COMS/MI IR channel with IASI/AIRS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latin typeface="Calibri" pitchFamily="34" charset="0"/>
                <a:cs typeface="Calibri" panose="020F0502020204030204" pitchFamily="34" charset="0"/>
              </a:rPr>
              <a:t>Update VI calibration in ray matching method and GSICS DCC based NASA algorithm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Prepare to implement </a:t>
            </a:r>
            <a:r>
              <a:rPr lang="en-US" altLang="ko-KR" sz="1600" dirty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GSICS </a:t>
            </a: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inter-calibration system of GK2A/AMI </a:t>
            </a:r>
            <a:endParaRPr lang="en-US" altLang="ko-KR" sz="1600" dirty="0" smtClean="0">
              <a:latin typeface="Calibri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  <a:buFont typeface="Wingdings" pitchFamily="2" charset="2"/>
              <a:buChar char="v"/>
            </a:pPr>
            <a:r>
              <a:rPr lang="en-US" altLang="ko-KR" sz="20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Progress Summary</a:t>
            </a:r>
            <a:endParaRPr lang="en-US" altLang="ko-KR" sz="1600" dirty="0">
              <a:solidFill>
                <a:prstClr val="black"/>
              </a:solidFill>
              <a:latin typeface="Calibri" pitchFamily="34" charset="0"/>
              <a:ea typeface="맑은 고딕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COMS will be operational until March 2020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GK2A status </a:t>
            </a: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is under in-orbit-test </a:t>
            </a: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and will be operational July 2019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Radiometric calibration was over and </a:t>
            </a: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monitors the long-term </a:t>
            </a: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trending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Image Navigation and Registration is on-going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600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Preparation for the AMI radiometric calibration during commissioning period based on GSICS inter-calibration</a:t>
            </a:r>
            <a:endParaRPr lang="en-GB" altLang="ko-KR" sz="1600" dirty="0">
              <a:latin typeface="Calibri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endParaRPr lang="en-US" altLang="ko-KR" sz="1600" dirty="0">
              <a:solidFill>
                <a:prstClr val="black"/>
              </a:solidFill>
              <a:latin typeface="Calibri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19060" y="264694"/>
            <a:ext cx="5673013" cy="944196"/>
          </a:xfrm>
        </p:spPr>
        <p:txBody>
          <a:bodyPr/>
          <a:lstStyle/>
          <a:p>
            <a:pPr lvl="0"/>
            <a:r>
              <a:rPr lang="en-GB" sz="2800" b="1" dirty="0" smtClean="0"/>
              <a:t>KMA’s </a:t>
            </a:r>
            <a:r>
              <a:rPr lang="en-GB" sz="2800" b="1" dirty="0"/>
              <a:t>GSICS </a:t>
            </a:r>
            <a:r>
              <a:rPr lang="en-GB" sz="2800" b="1" dirty="0" smtClean="0"/>
              <a:t>Activities &amp; </a:t>
            </a:r>
            <a:br>
              <a:rPr lang="en-GB" sz="2800" b="1" dirty="0" smtClean="0"/>
            </a:br>
            <a:r>
              <a:rPr lang="en-GB" sz="2800" b="1" dirty="0" smtClean="0"/>
              <a:t>Progress Summary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029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5" y="1540981"/>
            <a:ext cx="4320000" cy="232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5" y="3920213"/>
            <a:ext cx="4320000" cy="232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45" y="1535138"/>
            <a:ext cx="4320000" cy="233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45" y="3926563"/>
            <a:ext cx="4320000" cy="232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654365" y="1145367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libri" pitchFamily="34" charset="0"/>
              </a:rPr>
              <a:t>AMI Side 1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6455" y="1145367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libri" pitchFamily="34" charset="0"/>
              </a:rPr>
              <a:t>AMI Side 2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1955" y="169012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libri" pitchFamily="34" charset="0"/>
              </a:rPr>
              <a:t>@240K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31624" y="169012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libri" pitchFamily="34" charset="0"/>
              </a:rPr>
              <a:t>@240K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1956" y="4110116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libri" pitchFamily="34" charset="0"/>
              </a:rPr>
              <a:t>@300K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31623" y="4110116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libri" pitchFamily="34" charset="0"/>
              </a:rPr>
              <a:t>@300K</a:t>
            </a:r>
            <a:endParaRPr lang="ko-KR" altLang="en-US" dirty="0">
              <a:latin typeface="Calibri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673045" y="1535138"/>
            <a:ext cx="4320000" cy="471381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316778" y="219179"/>
            <a:ext cx="5528203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AMI IOT Results - </a:t>
            </a:r>
            <a:r>
              <a:rPr lang="en-GB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NEdT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30</a:t>
            </a:fld>
            <a:endParaRPr lang="en-US" sz="1000"/>
          </a:p>
        </p:txBody>
      </p:sp>
      <p:sp>
        <p:nvSpPr>
          <p:cNvPr id="17" name="TextBox 16"/>
          <p:cNvSpPr txBox="1"/>
          <p:nvPr/>
        </p:nvSpPr>
        <p:spPr>
          <a:xfrm>
            <a:off x="4125251" y="6239737"/>
            <a:ext cx="398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results</a:t>
            </a:r>
            <a:endParaRPr lang="ko-KR" alt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75" y="4119778"/>
            <a:ext cx="432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75" y="1959521"/>
            <a:ext cx="432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350029" y="219179"/>
            <a:ext cx="5494952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AMI IOT Results – SME </a:t>
            </a:r>
            <a:r>
              <a:rPr lang="en-GB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coeff</a:t>
            </a:r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.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8960" y="1158356"/>
            <a:ext cx="8131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35560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Update Scan Mirror Emissivity Coefficients - </a:t>
            </a:r>
            <a:r>
              <a: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IR 13.3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552672" y="4922779"/>
            <a:ext cx="30374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latin typeface="Calibri" pitchFamily="34" charset="0"/>
              </a:rPr>
              <a:t>Residual using </a:t>
            </a:r>
            <a:r>
              <a:rPr lang="en-US" altLang="ko-KR" sz="1200" b="1" dirty="0" smtClean="0">
                <a:latin typeface="Calibri" pitchFamily="34" charset="0"/>
              </a:rPr>
              <a:t>pre-launch SME </a:t>
            </a:r>
            <a:r>
              <a:rPr lang="en-US" altLang="ko-KR" sz="1200" b="1" dirty="0" err="1" smtClean="0">
                <a:latin typeface="Calibri" pitchFamily="34" charset="0"/>
              </a:rPr>
              <a:t>Coeff</a:t>
            </a:r>
            <a:r>
              <a:rPr lang="en-US" altLang="ko-KR" sz="1200" b="1" dirty="0" smtClean="0">
                <a:latin typeface="Calibri" pitchFamily="34" charset="0"/>
              </a:rPr>
              <a:t>. - side2 </a:t>
            </a:r>
            <a:endParaRPr lang="ko-KR" altLang="en-US" sz="1200" dirty="0">
              <a:latin typeface="Calibri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067479" y="1571690"/>
            <a:ext cx="27919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latin typeface="Calibri" pitchFamily="34" charset="0"/>
              </a:rPr>
              <a:t>Residual using updated </a:t>
            </a:r>
            <a:r>
              <a:rPr lang="en-US" altLang="ko-KR" sz="1200" b="1" dirty="0" smtClean="0">
                <a:latin typeface="Calibri" pitchFamily="34" charset="0"/>
              </a:rPr>
              <a:t>SME </a:t>
            </a:r>
            <a:r>
              <a:rPr lang="en-US" altLang="ko-KR" sz="1200" b="1" dirty="0">
                <a:latin typeface="Calibri" pitchFamily="34" charset="0"/>
              </a:rPr>
              <a:t>coefficients </a:t>
            </a:r>
            <a:endParaRPr lang="ko-KR" altLang="en-US" sz="1200" dirty="0">
              <a:latin typeface="Calibri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093136" y="2209861"/>
            <a:ext cx="558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latin typeface="Calibri" pitchFamily="34" charset="0"/>
              </a:rPr>
              <a:t>side2 </a:t>
            </a:r>
            <a:endParaRPr lang="ko-KR" altLang="en-US" sz="1200" dirty="0">
              <a:latin typeface="Calibri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093135" y="4385025"/>
            <a:ext cx="558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latin typeface="Calibri" pitchFamily="34" charset="0"/>
              </a:rPr>
              <a:t>side1 </a:t>
            </a:r>
            <a:endParaRPr lang="ko-KR" altLang="en-US" sz="1200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" y="2525799"/>
            <a:ext cx="4320000" cy="215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40383" y="5696576"/>
            <a:ext cx="45064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altLang="ko-KR" sz="1100" dirty="0" smtClean="0">
                <a:latin typeface="Calibri" pitchFamily="34" charset="0"/>
                <a:cs typeface="Calibri" panose="020F0502020204030204" pitchFamily="34" charset="0"/>
              </a:rPr>
              <a:t>DARN </a:t>
            </a:r>
            <a:r>
              <a:rPr lang="en-US" altLang="ko-KR" sz="1100" dirty="0">
                <a:latin typeface="Calibri" pitchFamily="34" charset="0"/>
                <a:cs typeface="Calibri" panose="020F0502020204030204" pitchFamily="34" charset="0"/>
              </a:rPr>
              <a:t>= Data Analysis Run Number (simply a way Harris uses to track analysis results) 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en-US" altLang="ko-KR" sz="1100" dirty="0" err="1" smtClean="0">
                <a:latin typeface="Calibri" pitchFamily="34" charset="0"/>
                <a:cs typeface="Calibri" panose="020F0502020204030204" pitchFamily="34" charset="0"/>
              </a:rPr>
              <a:t>NEdN</a:t>
            </a:r>
            <a:r>
              <a:rPr lang="en-US" altLang="ko-KR" sz="1100" dirty="0" smtClean="0"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altLang="ko-KR" sz="1100" dirty="0">
                <a:latin typeface="Calibri" pitchFamily="34" charset="0"/>
                <a:cs typeface="Calibri" panose="020F0502020204030204" pitchFamily="34" charset="0"/>
              </a:rPr>
              <a:t>= noise-equivalent delta radiance (sometimes called </a:t>
            </a:r>
            <a:r>
              <a:rPr lang="en-US" altLang="ko-KR" sz="1100" dirty="0" err="1">
                <a:latin typeface="Calibri" pitchFamily="34" charset="0"/>
                <a:cs typeface="Calibri" panose="020F0502020204030204" pitchFamily="34" charset="0"/>
              </a:rPr>
              <a:t>NEdL</a:t>
            </a:r>
            <a:r>
              <a:rPr lang="en-US" altLang="ko-KR" sz="1100" dirty="0">
                <a:latin typeface="Calibri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31</a:t>
            </a:fld>
            <a:endParaRPr lang="en-US" sz="1000"/>
          </a:p>
        </p:txBody>
      </p:sp>
      <p:sp>
        <p:nvSpPr>
          <p:cNvPr id="14" name="TextBox 13"/>
          <p:cNvSpPr txBox="1"/>
          <p:nvPr/>
        </p:nvSpPr>
        <p:spPr>
          <a:xfrm>
            <a:off x="4729259" y="6222959"/>
            <a:ext cx="398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results</a:t>
            </a:r>
            <a:endParaRPr lang="ko-KR" alt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31191"/>
              </p:ext>
            </p:extLst>
          </p:nvPr>
        </p:nvGraphicFramePr>
        <p:xfrm>
          <a:off x="600443" y="1066507"/>
          <a:ext cx="8026315" cy="507974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82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3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639">
                <a:tc gridSpan="2">
                  <a:txBody>
                    <a:bodyPr/>
                    <a:lstStyle/>
                    <a:p>
                      <a:pPr marL="457200" lvl="1" indent="-280988" algn="l" latinLnBrk="1">
                        <a:lnSpc>
                          <a:spcPct val="100000"/>
                        </a:lnSpc>
                      </a:pPr>
                      <a:r>
                        <a:rPr lang="en-US" altLang="ko-KR" sz="20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Perform</a:t>
                      </a:r>
                      <a:r>
                        <a:rPr lang="en-US" altLang="ko-KR" sz="2000" b="1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2000" b="1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AMI INR </a:t>
                      </a:r>
                      <a:r>
                        <a:rPr lang="en-US" altLang="ko-KR" sz="2000" b="1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IOT </a:t>
                      </a:r>
                      <a:r>
                        <a:rPr lang="en-US" altLang="ko-KR" sz="1600" b="0" spc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(25 February</a:t>
                      </a:r>
                      <a:r>
                        <a:rPr lang="en-US" altLang="ko-KR" sz="16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~ mid. of June 2019)</a:t>
                      </a:r>
                      <a:endParaRPr lang="ko-KR" alt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709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en-US" altLang="ko-KR" sz="15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February 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~ end of April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(60 days)</a:t>
                      </a:r>
                      <a:endParaRPr lang="ko-KR" altLang="en-US" sz="1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INR characterization and trending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Star </a:t>
                      </a:r>
                      <a:r>
                        <a:rPr lang="en-US" altLang="ko-KR" sz="1500" b="0" spc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observability</a:t>
                      </a: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 and image processing characterization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Star-based navigation filter characterization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LMK processing and LMK-based navigation filter characterization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Re-sampler characterization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INR performance evaluation</a:t>
                      </a:r>
                    </a:p>
                    <a:p>
                      <a:pPr marL="285750" indent="-285750" latinLnBrk="1"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500" b="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Run Timeline ID #1 or ID #18 (with lunar observation) </a:t>
                      </a:r>
                    </a:p>
                  </a:txBody>
                  <a:tcPr anchor="ctr"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063"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May ~</a:t>
                      </a:r>
                      <a:r>
                        <a:rPr lang="en-US" altLang="ko-KR" sz="15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June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5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(50 days)</a:t>
                      </a:r>
                      <a:endParaRPr lang="ko-KR" altLang="en-US" sz="15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INR characterization  and trending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INR characterization </a:t>
                      </a: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62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Performance Verification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Solar calibration interval determination  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IR radiometric performance evaluation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Long term trending analysis</a:t>
                      </a:r>
                      <a:r>
                        <a:rPr lang="en-US" altLang="ko-KR" sz="15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Anomaly resolution</a:t>
                      </a: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671"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5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Final Pre-Operational Updates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Perform scanner calibration at end of IOT</a:t>
                      </a:r>
                    </a:p>
                    <a:p>
                      <a:pPr marL="534988" lvl="1" indent="-266700" latinLnBrk="1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en-US" altLang="ko-KR" sz="15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Solar calibration </a:t>
                      </a: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374967" y="219179"/>
            <a:ext cx="5470014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AMI INR IOT Plan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32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8082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3441469" y="246886"/>
            <a:ext cx="5588231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000" b="1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GK-2A AMI GSICS plans</a:t>
            </a:r>
            <a:endParaRPr lang="en-GB" sz="3000" b="1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30398" y="1257045"/>
            <a:ext cx="8131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sz="2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Radiometric calibration/comparison </a:t>
            </a: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of COMS/MI and GK-2A/AMI</a:t>
            </a:r>
            <a:endParaRPr lang="en-US" altLang="ko-KR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556367"/>
              </p:ext>
            </p:extLst>
          </p:nvPr>
        </p:nvGraphicFramePr>
        <p:xfrm>
          <a:off x="3995738" y="2064194"/>
          <a:ext cx="4897437" cy="3784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1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1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05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97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4718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Central</a:t>
                      </a:r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Wavelength [µm]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Solar</a:t>
                      </a:r>
                      <a:r>
                        <a:rPr lang="en-GB" sz="9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Diffuser</a:t>
                      </a:r>
                      <a:endParaRPr lang="en-GB" sz="9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Black Body</a:t>
                      </a:r>
                      <a:endParaRPr lang="en-GB" sz="9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GSICS </a:t>
                      </a:r>
                    </a:p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(IR)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GSICS</a:t>
                      </a:r>
                    </a:p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(DCC)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GSICS</a:t>
                      </a:r>
                    </a:p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(Moon)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Vicarious method</a:t>
                      </a:r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(RTM)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Ray matching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GEO-GEO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0.47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0.51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0.64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0.86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1.3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1.6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3.8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6.2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latin typeface="Calibri" pitchFamily="34" charset="0"/>
                        </a:rPr>
                        <a:t>Y</a:t>
                      </a:r>
                      <a:endParaRPr lang="en-GB" altLang="ja-JP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6.9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altLang="ja-JP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7.3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altLang="ja-JP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8.7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altLang="ja-JP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9.6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10.4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11.2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12.3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13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13.3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latin typeface="Calibri" pitchFamily="34" charset="0"/>
                        </a:rPr>
                        <a:t>Y</a:t>
                      </a:r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36007" marR="36007" marT="18008" marB="1800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(Y)</a:t>
                      </a:r>
                    </a:p>
                  </a:txBody>
                  <a:tcPr marL="36007" marR="36007" marT="18008" marB="18008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28588" y="6008909"/>
            <a:ext cx="28013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ja-JP" sz="1400" b="1" dirty="0">
                <a:latin typeface="Calibri" pitchFamily="34" charset="0"/>
              </a:rPr>
              <a:t>(Y): applicable, but not planned yet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775" y="5538555"/>
            <a:ext cx="41767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srgbClr val="C00000"/>
                </a:solidFill>
                <a:latin typeface="Calibri" pitchFamily="34" charset="0"/>
                <a:ea typeface="ＭＳ Ｐゴシック" charset="-128"/>
              </a:rPr>
              <a:t>Onboard calibration</a:t>
            </a:r>
          </a:p>
          <a:p>
            <a:pPr marL="342900" indent="-342900" eaLnBrk="1" hangingPunct="1">
              <a:buFont typeface="Wingdings" pitchFamily="2" charset="2"/>
              <a:buChar char="q"/>
              <a:defRPr/>
            </a:pP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ea typeface="ＭＳ Ｐゴシック" charset="-128"/>
              </a:rPr>
              <a:t>Inter-calibration/comparison</a:t>
            </a:r>
            <a:r>
              <a:rPr lang="en-US" sz="1400" dirty="0">
                <a:solidFill>
                  <a:schemeClr val="tx2"/>
                </a:solidFill>
                <a:latin typeface="Calibri" pitchFamily="34" charset="0"/>
                <a:ea typeface="ＭＳ Ｐゴシック" charset="-128"/>
              </a:rPr>
              <a:t>, vicarious calibration</a:t>
            </a:r>
            <a:endParaRPr lang="en-GB" sz="1400" dirty="0">
              <a:solidFill>
                <a:schemeClr val="tx2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067161" y="1664091"/>
            <a:ext cx="2606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ja-JP" sz="2000" b="1" dirty="0" smtClean="0">
                <a:latin typeface="Calibri" pitchFamily="34" charset="0"/>
              </a:rPr>
              <a:t>GK-2A/AMI </a:t>
            </a:r>
            <a:r>
              <a:rPr lang="en-US" altLang="ja-JP" sz="1800" dirty="0">
                <a:latin typeface="Calibri" pitchFamily="34" charset="0"/>
              </a:rPr>
              <a:t>(</a:t>
            </a:r>
            <a:r>
              <a:rPr lang="en-US" altLang="ja-JP" sz="1800" dirty="0" smtClean="0">
                <a:latin typeface="Calibri" pitchFamily="34" charset="0"/>
              </a:rPr>
              <a:t>2019-2029)</a:t>
            </a:r>
            <a:endParaRPr lang="en-GB" altLang="ja-JP" sz="1800" dirty="0">
              <a:latin typeface="Calibri" pitchFamily="34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725488" y="2622579"/>
            <a:ext cx="2447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ja-JP" sz="2000" b="1" dirty="0" smtClean="0">
                <a:latin typeface="Calibri" pitchFamily="34" charset="0"/>
              </a:rPr>
              <a:t>COMS/MI </a:t>
            </a:r>
            <a:r>
              <a:rPr lang="en-US" altLang="ja-JP" sz="1800" dirty="0" smtClean="0">
                <a:latin typeface="Calibri" pitchFamily="34" charset="0"/>
              </a:rPr>
              <a:t>(2010-2020)</a:t>
            </a:r>
            <a:endParaRPr lang="en-GB" altLang="ja-JP" sz="1800" dirty="0">
              <a:latin typeface="Calibri" pitchFamily="34" charset="0"/>
            </a:endParaRPr>
          </a:p>
        </p:txBody>
      </p:sp>
      <p:graphicFrame>
        <p:nvGraphicFramePr>
          <p:cNvPr id="10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596262"/>
              </p:ext>
            </p:extLst>
          </p:nvPr>
        </p:nvGraphicFramePr>
        <p:xfrm>
          <a:off x="179388" y="3040845"/>
          <a:ext cx="3735387" cy="1565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4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6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6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78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78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69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7091"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Central</a:t>
                      </a:r>
                      <a:r>
                        <a:rPr lang="en-GB" sz="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8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Wavelen</a:t>
                      </a:r>
                      <a:r>
                        <a:rPr lang="en-GB" sz="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. [µm]</a:t>
                      </a:r>
                      <a:endParaRPr lang="en-GB" sz="8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Albedo</a:t>
                      </a:r>
                      <a:r>
                        <a:rPr lang="en-GB" sz="8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monitor</a:t>
                      </a:r>
                      <a:endParaRPr lang="en-GB" sz="800" dirty="0">
                        <a:solidFill>
                          <a:schemeClr val="bg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Black Body</a:t>
                      </a:r>
                      <a:endParaRPr lang="en-GB" sz="800" dirty="0">
                        <a:solidFill>
                          <a:schemeClr val="bg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 anchorCt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GSICS </a:t>
                      </a:r>
                    </a:p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(IR)</a:t>
                      </a:r>
                      <a:endParaRPr lang="en-GB" sz="8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GSICS</a:t>
                      </a:r>
                    </a:p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(DCC)</a:t>
                      </a:r>
                      <a:endParaRPr lang="en-GB" sz="8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GSICS</a:t>
                      </a:r>
                    </a:p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(Moon)</a:t>
                      </a:r>
                      <a:endParaRPr lang="en-GB" sz="8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Vicarious method</a:t>
                      </a:r>
                      <a:r>
                        <a:rPr lang="en-GB" sz="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 (RTM)</a:t>
                      </a:r>
                      <a:endParaRPr lang="en-GB" sz="8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Ray</a:t>
                      </a:r>
                    </a:p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matching</a:t>
                      </a:r>
                      <a:endParaRPr lang="en-GB" sz="8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GEO-GEO</a:t>
                      </a:r>
                      <a:endParaRPr lang="en-GB" sz="8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31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0.68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(Y)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631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3.8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(Y)</a:t>
                      </a:r>
                      <a:endParaRPr lang="en-GB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631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6.8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(Y)</a:t>
                      </a:r>
                      <a:endParaRPr lang="en-GB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631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10.8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(Y)</a:t>
                      </a:r>
                      <a:endParaRPr lang="en-GB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631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12.0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ja-JP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(Y)</a:t>
                      </a:r>
                      <a:endParaRPr lang="en-GB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900" dirty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7991" marB="1799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8591" y="6442364"/>
            <a:ext cx="471055" cy="323851"/>
          </a:xfrm>
        </p:spPr>
        <p:txBody>
          <a:bodyPr anchor="ctr"/>
          <a:lstStyle/>
          <a:p>
            <a:pPr algn="ctr">
              <a:defRPr/>
            </a:pPr>
            <a:fld id="{DA28AC38-E0E8-49D7-B2FE-71FD7C42C09E}" type="slidenum">
              <a:rPr lang="en-US" sz="1000" smtClean="0"/>
              <a:pPr algn="ctr">
                <a:defRPr/>
              </a:pPr>
              <a:t>33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598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3408218" y="246887"/>
            <a:ext cx="5621483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000" b="1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AMI IOT Primary Results</a:t>
            </a:r>
            <a:endParaRPr lang="en-GB" sz="3000" b="1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31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6629400" y="6400800"/>
            <a:ext cx="2133600" cy="323851"/>
          </a:xfrm>
        </p:spPr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1" name="직사각형 10"/>
          <p:cNvSpPr/>
          <p:nvPr/>
        </p:nvSpPr>
        <p:spPr>
          <a:xfrm>
            <a:off x="374073" y="1203501"/>
            <a:ext cx="8354285" cy="4929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The AMI thermal system is executing well on both sides</a:t>
            </a:r>
          </a:p>
          <a:p>
            <a:pPr marL="812800" lvl="2" indent="-35560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Both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Loop Heat Pipes starting on the first attempt</a:t>
            </a:r>
          </a:p>
          <a:p>
            <a:pPr marL="812800" lvl="2" indent="-35560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Flow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through all 5 legs demonstrated</a:t>
            </a:r>
          </a:p>
          <a:p>
            <a:pPr marL="812800" lvl="2" indent="-35560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The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loops are sharing the load</a:t>
            </a:r>
          </a:p>
          <a:p>
            <a:pPr marL="812800" lvl="2" indent="-35560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The </a:t>
            </a:r>
            <a:r>
              <a:rPr lang="en-US" altLang="ko-KR" sz="16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Cryocoolers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are both able to effectively cool the detectors to the desired Focal Plane Module temperatures throughout the day while still remaining in control with significant capability margin.</a:t>
            </a: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The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Optical Port Cover successfully deployed</a:t>
            </a: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Timelines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were successfully executed, and first images generated for public release</a:t>
            </a: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IR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Calibration shows consistent repeatability and performance</a:t>
            </a: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Solar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Calibration shows day to day repeatability</a:t>
            </a: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Scan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Mirror Emissivity tests were able to generate refined Scan Mirror Coefficients</a:t>
            </a: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Best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Detector Select (BDS) collects were successfully performed and new BDS maps generated and </a:t>
            </a:r>
            <a:r>
              <a:rPr lang="en-US" altLang="ko-KR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uploaded for AMI side 2.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ko-KR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SNR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and </a:t>
            </a:r>
            <a:r>
              <a:rPr lang="en-US" altLang="ko-KR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NEdT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results show significant margin against requirements</a:t>
            </a:r>
          </a:p>
        </p:txBody>
      </p:sp>
      <p:sp>
        <p:nvSpPr>
          <p:cNvPr id="3" name="실행 단추: 뒤로 또는 이전 2">
            <a:hlinkClick r:id="rId2" action="ppaction://hlinksldjump" highlightClick="1"/>
          </p:cNvPr>
          <p:cNvSpPr/>
          <p:nvPr/>
        </p:nvSpPr>
        <p:spPr>
          <a:xfrm>
            <a:off x="7838902" y="5627716"/>
            <a:ext cx="1064029" cy="59851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391" y="2282734"/>
            <a:ext cx="5962261" cy="20671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Thank you </a:t>
            </a:r>
          </a:p>
          <a:p>
            <a:pPr eaLnBrk="1" hangingPunct="1"/>
            <a:r>
              <a:rPr lang="en-GB" sz="4000" b="1" kern="0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for your attention</a:t>
            </a:r>
            <a:endParaRPr lang="en-GB" sz="4000" b="1" kern="0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2600326" y="246887"/>
            <a:ext cx="6429375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000" b="1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AMI IOT Primary Results – Side 1</a:t>
            </a:r>
            <a:endParaRPr lang="en-GB" sz="3000" b="1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31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6629400" y="6400800"/>
            <a:ext cx="2133600" cy="323851"/>
          </a:xfrm>
        </p:spPr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1" name="직사각형 10"/>
          <p:cNvSpPr/>
          <p:nvPr/>
        </p:nvSpPr>
        <p:spPr>
          <a:xfrm>
            <a:off x="596655" y="1033081"/>
            <a:ext cx="8131703" cy="528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Successful start of both Loop Heat Pipes on first attempt</a:t>
            </a: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Maintained control at 270K</a:t>
            </a: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60/40 load sharing, all 5 condenser legs show flow</a:t>
            </a:r>
          </a:p>
          <a:p>
            <a:pPr marL="355600" lvl="1" indent="-35560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Successful deployment of </a:t>
            </a:r>
            <a:r>
              <a:rPr lang="en-US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Optical Port Cover</a:t>
            </a: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Confirmed by image (VNIR channels)</a:t>
            </a: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2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Cryocoolers</a:t>
            </a:r>
            <a:r>
              <a:rPr lang="en-US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successfully cool detectors</a:t>
            </a:r>
            <a:endParaRPr lang="en-US" altLang="ko-KR" sz="2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VNIR – 169.6K, MWIR – 59.5K, LWRI – 59.6K</a:t>
            </a:r>
            <a:endParaRPr lang="en-US" altLang="ko-KR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Final stabilized condition</a:t>
            </a:r>
          </a:p>
          <a:p>
            <a:pPr marL="1200150" lvl="3" indent="-28575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67% drive level</a:t>
            </a:r>
          </a:p>
          <a:p>
            <a:pPr marL="1200150" lvl="3" indent="-28575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77W total compressor power</a:t>
            </a: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Solar Calibration results</a:t>
            </a: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Changed Integration Factor 10 to Integration Factor </a:t>
            </a: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  <a:sym typeface="Wingdings" pitchFamily="2" charset="2"/>
              </a:rPr>
              <a:t>9 </a:t>
            </a: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  <a:sym typeface="Wingdings" pitchFamily="2" charset="2"/>
              </a:rPr>
              <a:t>No saturation</a:t>
            </a:r>
            <a:endParaRPr lang="en-US" altLang="ko-KR" sz="2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2600326" y="246887"/>
            <a:ext cx="6429375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000" b="1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AMI IOT Primary Results – Side 2</a:t>
            </a:r>
            <a:endParaRPr lang="en-GB" sz="3000" b="1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31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6629400" y="6400800"/>
            <a:ext cx="2133600" cy="323851"/>
          </a:xfrm>
        </p:spPr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11" name="직사각형 10"/>
          <p:cNvSpPr/>
          <p:nvPr/>
        </p:nvSpPr>
        <p:spPr>
          <a:xfrm>
            <a:off x="596655" y="1033082"/>
            <a:ext cx="8131703" cy="499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Both LHPs powered on with first attempt</a:t>
            </a: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Maintained control at 270K</a:t>
            </a: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50/50 load sharing , all 5 condenser legs show flow</a:t>
            </a: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2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Cryocoolers</a:t>
            </a:r>
            <a:r>
              <a:rPr lang="en-US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successfully cool </a:t>
            </a:r>
            <a:r>
              <a:rPr lang="en-US" altLang="ko-KR" sz="22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detecotrs</a:t>
            </a:r>
            <a:endParaRPr lang="en-US" altLang="ko-KR" sz="2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VNIR – 170.3K, MWIR – 59.3K, LWRI – 59.6K</a:t>
            </a:r>
            <a:endParaRPr lang="en-US" altLang="ko-KR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Final stabilized condition</a:t>
            </a:r>
          </a:p>
          <a:p>
            <a:pPr marL="1200150" lvl="3" indent="-28575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71% drive level</a:t>
            </a:r>
          </a:p>
          <a:p>
            <a:pPr marL="1200150" lvl="3" indent="-28575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84W total compressor power</a:t>
            </a:r>
          </a:p>
          <a:p>
            <a:pPr marL="355600" lvl="1" indent="-35560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400" dirty="0" smtClean="0">
                <a:latin typeface="Calibri" pitchFamily="34" charset="0"/>
                <a:cs typeface="Calibri" panose="020F0502020204030204" pitchFamily="34" charset="0"/>
              </a:rPr>
              <a:t>Collect First light images</a:t>
            </a:r>
          </a:p>
          <a:p>
            <a:pPr marL="355600" lvl="1" indent="-35560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400" dirty="0" smtClean="0">
                <a:latin typeface="Calibri" pitchFamily="34" charset="0"/>
                <a:cs typeface="Calibri" panose="020F0502020204030204" pitchFamily="34" charset="0"/>
              </a:rPr>
              <a:t>Collect </a:t>
            </a:r>
            <a:r>
              <a:rPr lang="en-US" altLang="ko-KR" sz="2400" dirty="0">
                <a:latin typeface="Calibri" pitchFamily="34" charset="0"/>
                <a:cs typeface="Calibri" panose="020F0502020204030204" pitchFamily="34" charset="0"/>
              </a:rPr>
              <a:t>BDS data / Create DBS map upload </a:t>
            </a:r>
            <a:endParaRPr lang="en-US" altLang="ko-KR" sz="22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355600" lvl="1" indent="-355600" latinLnBrk="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Solar Calibration results</a:t>
            </a:r>
          </a:p>
          <a:p>
            <a:pPr marL="723900" lvl="2" indent="-266700" latinLnBrk="0">
              <a:spcBef>
                <a:spcPct val="20000"/>
              </a:spcBef>
              <a:spcAft>
                <a:spcPts val="200"/>
              </a:spcAft>
              <a:buBlip>
                <a:blip r:embed="rId2"/>
              </a:buBlip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Integration Factor 10 </a:t>
            </a: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  <a:sym typeface="Wingdings" pitchFamily="2" charset="2"/>
              </a:rPr>
              <a:t> 9 </a:t>
            </a:r>
            <a:endParaRPr lang="en-US" altLang="ko-KR" sz="2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2600326" y="246887"/>
            <a:ext cx="6429375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altLang="ko-KR" sz="2800" b="1" spc="-100" dirty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AMI Observation Area and Schedule </a:t>
            </a:r>
            <a:r>
              <a:rPr lang="en-GB" altLang="ko-KR" sz="2800" b="1" spc="-100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(I</a:t>
            </a:r>
            <a:r>
              <a:rPr lang="en-GB" altLang="ko-KR" sz="2800" b="1" spc="-100" dirty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6629400" y="6400800"/>
            <a:ext cx="2133600" cy="323851"/>
          </a:xfrm>
        </p:spPr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711440" y="980729"/>
            <a:ext cx="7632848" cy="1539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spcAft>
                <a:spcPts val="200"/>
              </a:spcAft>
              <a:buNone/>
            </a:pPr>
            <a:r>
              <a:rPr lang="en-US" altLang="ko-KR" sz="2000" dirty="0">
                <a:latin typeface="Calibri" pitchFamily="34" charset="0"/>
                <a:cs typeface="Calibri" panose="020F0502020204030204" pitchFamily="34" charset="0"/>
              </a:rPr>
              <a:t>1 FD + 5 ELA + 5 LA : 10 min </a:t>
            </a:r>
            <a:r>
              <a:rPr lang="en-US" altLang="ko-KR" sz="2000" dirty="0" smtClean="0">
                <a:latin typeface="Calibri" pitchFamily="34" charset="0"/>
                <a:cs typeface="Calibri" panose="020F0502020204030204" pitchFamily="34" charset="0"/>
              </a:rPr>
              <a:t> (Timeline ID #1)</a:t>
            </a:r>
            <a:endParaRPr lang="en-GB" altLang="ko-KR" sz="2000" dirty="0" smtClean="0">
              <a:latin typeface="Calibri" pitchFamily="34" charset="0"/>
              <a:cs typeface="Calibri" panose="020F0502020204030204" pitchFamily="34" charset="0"/>
            </a:endParaRPr>
          </a:p>
          <a:p>
            <a:pPr marL="534988" lvl="1" indent="-266700">
              <a:spcAft>
                <a:spcPts val="200"/>
              </a:spcAft>
              <a:buFont typeface="Wingdings" pitchFamily="2" charset="2"/>
              <a:buBlip>
                <a:blip r:embed="rId2"/>
              </a:buBlip>
            </a:pPr>
            <a:r>
              <a:rPr lang="en-GB" altLang="ko-KR" sz="1800" dirty="0" smtClean="0">
                <a:latin typeface="Calibri" pitchFamily="34" charset="0"/>
                <a:cs typeface="Calibri" panose="020F0502020204030204" pitchFamily="34" charset="0"/>
              </a:rPr>
              <a:t>Full Disk  (FD)</a:t>
            </a:r>
          </a:p>
          <a:p>
            <a:pPr marL="534988" lvl="1" indent="-266700">
              <a:spcAft>
                <a:spcPts val="200"/>
              </a:spcAft>
              <a:buFont typeface="Wingdings" pitchFamily="2" charset="2"/>
              <a:buBlip>
                <a:blip r:embed="rId2"/>
              </a:buBlip>
            </a:pPr>
            <a:r>
              <a:rPr lang="en-US" altLang="ko-KR" sz="1800" dirty="0" smtClean="0">
                <a:latin typeface="Calibri" pitchFamily="34" charset="0"/>
                <a:cs typeface="Calibri" panose="020F0502020204030204" pitchFamily="34" charset="0"/>
              </a:rPr>
              <a:t>Extended Local Area (ELA) : 3800 km X 2400 km (EW X NS)</a:t>
            </a:r>
          </a:p>
          <a:p>
            <a:pPr marL="534988" lvl="1" indent="-266700">
              <a:spcAft>
                <a:spcPts val="200"/>
              </a:spcAft>
              <a:buFont typeface="Wingdings" pitchFamily="2" charset="2"/>
              <a:buBlip>
                <a:blip r:embed="rId2"/>
              </a:buBlip>
            </a:pPr>
            <a:r>
              <a:rPr lang="en-GB" altLang="ko-KR" sz="1800" dirty="0" smtClean="0">
                <a:latin typeface="Calibri" pitchFamily="34" charset="0"/>
                <a:cs typeface="Calibri" panose="020F0502020204030204" pitchFamily="34" charset="0"/>
              </a:rPr>
              <a:t>Local Area (LA)  1000 km</a:t>
            </a:r>
            <a:r>
              <a:rPr lang="en-US" altLang="ko-KR" sz="1800" dirty="0" smtClean="0">
                <a:latin typeface="Calibri" pitchFamily="34" charset="0"/>
                <a:cs typeface="Calibri" panose="020F0502020204030204" pitchFamily="34" charset="0"/>
              </a:rPr>
              <a:t> X 1000 km (target observation)</a:t>
            </a:r>
            <a:endParaRPr lang="en-US" altLang="ko-KR" sz="1800" dirty="0"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0" name="텍스트 개체 틀 4"/>
          <p:cNvSpPr txBox="1">
            <a:spLocks/>
          </p:cNvSpPr>
          <p:nvPr/>
        </p:nvSpPr>
        <p:spPr>
          <a:xfrm>
            <a:off x="323528" y="980729"/>
            <a:ext cx="3813808" cy="36071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Tx/>
              <a:buNone/>
            </a:pPr>
            <a:endParaRPr lang="ko-KR" altLang="en-US" dirty="0"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3"/>
          <a:stretch/>
        </p:blipFill>
        <p:spPr bwMode="auto">
          <a:xfrm>
            <a:off x="914468" y="2576021"/>
            <a:ext cx="7272808" cy="3690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5825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2600326" y="246887"/>
            <a:ext cx="6429375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2800" b="1" spc="-100" dirty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AMI Observation Area </a:t>
            </a:r>
            <a:r>
              <a:rPr lang="en-GB" sz="2800" b="1" spc="-100" dirty="0" smtClean="0">
                <a:solidFill>
                  <a:schemeClr val="tx1"/>
                </a:solidFill>
                <a:latin typeface="Calibri" pitchFamily="34" charset="0"/>
                <a:cs typeface="Calibri" panose="020F0502020204030204" pitchFamily="34" charset="0"/>
              </a:rPr>
              <a:t>and Schedule (II)</a:t>
            </a:r>
            <a:endParaRPr lang="en-GB" sz="2800" b="1" spc="-100" dirty="0">
              <a:solidFill>
                <a:schemeClr val="tx1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31" name="슬라이드 번호 개체 틀 2"/>
          <p:cNvSpPr>
            <a:spLocks noGrp="1"/>
          </p:cNvSpPr>
          <p:nvPr>
            <p:ph type="sldNum" sz="quarter" idx="10"/>
          </p:nvPr>
        </p:nvSpPr>
        <p:spPr>
          <a:xfrm>
            <a:off x="6629400" y="6400800"/>
            <a:ext cx="2133600" cy="323851"/>
          </a:xfrm>
        </p:spPr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711440" y="878970"/>
            <a:ext cx="7632848" cy="10801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spcAft>
                <a:spcPts val="200"/>
              </a:spcAft>
              <a:buNone/>
            </a:pPr>
            <a:r>
              <a:rPr lang="en-US" altLang="ko-KR" sz="2000" dirty="0">
                <a:latin typeface="Calibri" pitchFamily="34" charset="0"/>
                <a:cs typeface="Calibri" panose="020F0502020204030204" pitchFamily="34" charset="0"/>
              </a:rPr>
              <a:t>1 FD + 5 ELA + 4 LA + 3 Moon : 10 </a:t>
            </a:r>
            <a:r>
              <a:rPr lang="en-US" altLang="ko-KR" sz="2000" dirty="0" smtClean="0">
                <a:latin typeface="Calibri" pitchFamily="34" charset="0"/>
                <a:cs typeface="Calibri" panose="020F0502020204030204" pitchFamily="34" charset="0"/>
              </a:rPr>
              <a:t>min (Timeline ID #18)</a:t>
            </a:r>
            <a:endParaRPr lang="ko-KR" altLang="en-US" sz="2000" dirty="0">
              <a:latin typeface="Calibri" pitchFamily="34" charset="0"/>
              <a:cs typeface="Calibri" panose="020F0502020204030204" pitchFamily="34" charset="0"/>
            </a:endParaRPr>
          </a:p>
          <a:p>
            <a:pPr marL="534988" lvl="1" indent="-266700">
              <a:spcAft>
                <a:spcPts val="200"/>
              </a:spcAft>
              <a:buFont typeface="Wingdings" pitchFamily="2" charset="2"/>
              <a:buBlip>
                <a:blip r:embed="rId2"/>
              </a:buBlip>
            </a:pPr>
            <a:r>
              <a:rPr lang="en-GB" altLang="ko-KR" sz="1800" dirty="0" smtClean="0">
                <a:latin typeface="Calibri" pitchFamily="34" charset="0"/>
                <a:cs typeface="Calibri" panose="020F0502020204030204" pitchFamily="34" charset="0"/>
              </a:rPr>
              <a:t>3 moon observations using 1 LA (3 swaths)</a:t>
            </a:r>
            <a:endParaRPr lang="en-US" altLang="ko-KR" sz="1800" dirty="0"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069206"/>
            <a:ext cx="90297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48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9208" y="1060158"/>
            <a:ext cx="8229600" cy="49505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latin typeface="Calibri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sz="2000" dirty="0">
              <a:latin typeface="Calibri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sz="2000" dirty="0" smtClean="0">
              <a:latin typeface="Calibri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19060" y="341056"/>
            <a:ext cx="5673013" cy="757989"/>
          </a:xfrm>
        </p:spPr>
        <p:txBody>
          <a:bodyPr/>
          <a:lstStyle/>
          <a:p>
            <a:pPr lvl="0"/>
            <a:r>
              <a:rPr lang="en-GB" sz="3200" b="1" dirty="0" smtClean="0"/>
              <a:t>KMA’s GSICS Actions</a:t>
            </a:r>
            <a:endParaRPr lang="en-GB" sz="3200" b="1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525596"/>
              </p:ext>
            </p:extLst>
          </p:nvPr>
        </p:nvGraphicFramePr>
        <p:xfrm>
          <a:off x="251782" y="1720817"/>
          <a:ext cx="8584451" cy="213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Action Ref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Description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State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Remark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49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A.GVNIR.2018.7u.1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dk1"/>
                          </a:solidFill>
                          <a:latin typeface="Calibri" pitchFamily="34" charset="0"/>
                          <a:cs typeface="+mn-cs"/>
                        </a:rPr>
                        <a:t>Dave </a:t>
                      </a:r>
                      <a:r>
                        <a:rPr lang="en-US" altLang="ko-KR" sz="14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cs typeface="+mn-cs"/>
                        </a:rPr>
                        <a:t>Doelling</a:t>
                      </a:r>
                      <a:r>
                        <a:rPr lang="en-US" altLang="ko-KR" sz="1400" dirty="0" smtClean="0">
                          <a:solidFill>
                            <a:schemeClr val="dk1"/>
                          </a:solidFill>
                          <a:latin typeface="Calibri" pitchFamily="34" charset="0"/>
                          <a:cs typeface="+mn-cs"/>
                        </a:rPr>
                        <a:t>(NASA) to review KMA’s implementation of the DCC method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1" dirty="0" smtClean="0">
                        <a:solidFill>
                          <a:srgbClr val="FF0000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2j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A.GDWG.2017.5a.7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ko-KR" sz="1400" b="0" dirty="0" smtClean="0">
                          <a:latin typeface="Calibri" pitchFamily="34" charset="0"/>
                        </a:rPr>
                        <a:t>KMA</a:t>
                      </a:r>
                      <a:r>
                        <a:rPr lang="en-US" altLang="ko-KR" sz="1400" b="0" baseline="0" dirty="0" smtClean="0">
                          <a:latin typeface="Calibri" pitchFamily="34" charset="0"/>
                        </a:rPr>
                        <a:t> to review NOAA website contents and update website reviewing slides</a:t>
                      </a:r>
                      <a:endParaRPr lang="ko-KR" altLang="ko-KR" sz="1400" b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Closed</a:t>
                      </a:r>
                      <a:endParaRPr lang="ko-KR" altLang="en-US" sz="1400" b="1" dirty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6c</a:t>
                      </a:r>
                      <a:endParaRPr lang="ko-KR" altLang="en-US" sz="1400" b="1" dirty="0" smtClean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A.GDWG.2017.5i.1</a:t>
                      </a:r>
                      <a:endParaRPr lang="ko-KR" altLang="en-US" sz="1400" b="1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/>
                      <a:r>
                        <a:rPr lang="en-US" altLang="ko-KR" sz="1400" b="0" dirty="0" smtClean="0">
                          <a:latin typeface="Calibri" pitchFamily="34" charset="0"/>
                        </a:rPr>
                        <a:t>KMA to set up a </a:t>
                      </a:r>
                      <a:r>
                        <a:rPr lang="en-US" altLang="ko-KR" sz="1400" b="0" dirty="0" err="1" smtClean="0">
                          <a:latin typeface="Calibri" pitchFamily="34" charset="0"/>
                        </a:rPr>
                        <a:t>GitHub</a:t>
                      </a:r>
                      <a:r>
                        <a:rPr lang="en-US" altLang="ko-KR" sz="1400" b="0" dirty="0" smtClean="0">
                          <a:latin typeface="Calibri" pitchFamily="34" charset="0"/>
                        </a:rPr>
                        <a:t> project for GDWG activities and document how this is done such that another GPRC can</a:t>
                      </a:r>
                      <a:r>
                        <a:rPr lang="en-US" altLang="ko-KR" sz="1400" b="0" baseline="0" dirty="0" smtClean="0">
                          <a:latin typeface="Calibri" pitchFamily="34" charset="0"/>
                        </a:rPr>
                        <a:t> take over the administration of the </a:t>
                      </a:r>
                      <a:r>
                        <a:rPr lang="en-US" altLang="ko-KR" sz="1400" b="0" baseline="0" dirty="0" err="1" smtClean="0">
                          <a:latin typeface="Calibri" pitchFamily="34" charset="0"/>
                        </a:rPr>
                        <a:t>GitHub</a:t>
                      </a:r>
                      <a:r>
                        <a:rPr lang="en-US" altLang="ko-KR" sz="1400" b="0" baseline="0" dirty="0" smtClean="0">
                          <a:latin typeface="Calibri" pitchFamily="34" charset="0"/>
                        </a:rPr>
                        <a:t> project.</a:t>
                      </a:r>
                      <a:endParaRPr lang="ko-KR" altLang="en-US" sz="1400" b="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Closed</a:t>
                      </a:r>
                      <a:endParaRPr lang="ko-KR" altLang="en-US" sz="1400" b="1" dirty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6m</a:t>
                      </a:r>
                      <a:endParaRPr lang="ko-KR" altLang="en-US" sz="1400" b="1" dirty="0" smtClean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812317"/>
              </p:ext>
            </p:extLst>
          </p:nvPr>
        </p:nvGraphicFramePr>
        <p:xfrm>
          <a:off x="251782" y="4290849"/>
          <a:ext cx="858445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949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A.KMA.20180601.2 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KMA to provide the inter-calibration comparison results of COMS/MI using before and after reprocessed CrIS data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anose="020F0502020204030204" pitchFamily="34" charset="0"/>
                        </a:rPr>
                        <a:t>7g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2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07966" y="219179"/>
            <a:ext cx="6429375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AMI IOT Results – SME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96655" y="1033081"/>
            <a:ext cx="8131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355600">
              <a:spcBef>
                <a:spcPct val="20000"/>
              </a:spcBef>
              <a:spcAft>
                <a:spcPts val="200"/>
              </a:spcAft>
              <a:buFont typeface="Wingdings" pitchFamily="2" charset="2"/>
              <a:buChar char="u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Update Scan Mirror Emissivity Coefficients - </a:t>
            </a:r>
            <a:r>
              <a: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IR 3.8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8" y="2337923"/>
            <a:ext cx="432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77" y="1978115"/>
            <a:ext cx="432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77" y="4136227"/>
            <a:ext cx="432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09391" y="1839533"/>
            <a:ext cx="30374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latin typeface="Calibri" pitchFamily="34" charset="0"/>
              </a:rPr>
              <a:t>Residual using </a:t>
            </a:r>
            <a:r>
              <a:rPr lang="en-US" altLang="ko-KR" sz="1200" b="1" dirty="0" smtClean="0">
                <a:latin typeface="Calibri" pitchFamily="34" charset="0"/>
              </a:rPr>
              <a:t>pre-launch SME </a:t>
            </a:r>
            <a:r>
              <a:rPr lang="en-US" altLang="ko-KR" sz="1200" b="1" dirty="0" err="1" smtClean="0">
                <a:latin typeface="Calibri" pitchFamily="34" charset="0"/>
              </a:rPr>
              <a:t>Coeff</a:t>
            </a:r>
            <a:r>
              <a:rPr lang="en-US" altLang="ko-KR" sz="1200" b="1" dirty="0" smtClean="0">
                <a:latin typeface="Calibri" pitchFamily="34" charset="0"/>
              </a:rPr>
              <a:t>. - side2 </a:t>
            </a:r>
            <a:endParaRPr lang="ko-KR" altLang="en-US" sz="1200" dirty="0">
              <a:latin typeface="Calibri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067479" y="1571690"/>
            <a:ext cx="27919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latin typeface="Calibri" pitchFamily="34" charset="0"/>
              </a:rPr>
              <a:t>Residual using updated </a:t>
            </a:r>
            <a:r>
              <a:rPr lang="en-US" altLang="ko-KR" sz="1200" b="1" dirty="0" smtClean="0">
                <a:latin typeface="Calibri" pitchFamily="34" charset="0"/>
              </a:rPr>
              <a:t>SME </a:t>
            </a:r>
            <a:r>
              <a:rPr lang="en-US" altLang="ko-KR" sz="1200" b="1" dirty="0">
                <a:latin typeface="Calibri" pitchFamily="34" charset="0"/>
              </a:rPr>
              <a:t>coefficients </a:t>
            </a:r>
            <a:endParaRPr lang="ko-KR" altLang="en-US" sz="1200" dirty="0">
              <a:latin typeface="Calibri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093136" y="2209861"/>
            <a:ext cx="558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latin typeface="Calibri" pitchFamily="34" charset="0"/>
              </a:rPr>
              <a:t>side2 </a:t>
            </a:r>
            <a:endParaRPr lang="ko-KR" altLang="en-US" sz="1200" dirty="0">
              <a:latin typeface="Calibri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093135" y="4385025"/>
            <a:ext cx="558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latin typeface="Calibri" pitchFamily="34" charset="0"/>
              </a:rPr>
              <a:t>side1 </a:t>
            </a:r>
            <a:endParaRPr lang="ko-KR" altLang="en-US" sz="1200" dirty="0">
              <a:latin typeface="Calibri" pitchFamily="34" charset="0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6688277" y="2209860"/>
            <a:ext cx="765468" cy="6441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90505" y="6378242"/>
            <a:ext cx="58207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altLang="ko-KR" sz="1100" dirty="0" smtClean="0">
                <a:latin typeface="Calibri" pitchFamily="34" charset="0"/>
                <a:cs typeface="Calibri" panose="020F0502020204030204" pitchFamily="34" charset="0"/>
              </a:rPr>
              <a:t>DARN </a:t>
            </a:r>
            <a:r>
              <a:rPr lang="en-US" altLang="ko-KR" sz="1100" dirty="0">
                <a:latin typeface="Calibri" pitchFamily="34" charset="0"/>
                <a:cs typeface="Calibri" panose="020F0502020204030204" pitchFamily="34" charset="0"/>
              </a:rPr>
              <a:t>= Data Analysis Run Number (simply a way Harris uses to track analysis results) 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en-US" altLang="ko-KR" sz="1100" dirty="0" err="1" smtClean="0">
                <a:latin typeface="Calibri" pitchFamily="34" charset="0"/>
                <a:cs typeface="Calibri" panose="020F0502020204030204" pitchFamily="34" charset="0"/>
              </a:rPr>
              <a:t>NEdN</a:t>
            </a:r>
            <a:r>
              <a:rPr lang="en-US" altLang="ko-KR" sz="1100" dirty="0" smtClean="0"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altLang="ko-KR" sz="1100" dirty="0">
                <a:latin typeface="Calibri" pitchFamily="34" charset="0"/>
                <a:cs typeface="Calibri" panose="020F0502020204030204" pitchFamily="34" charset="0"/>
              </a:rPr>
              <a:t>= noise-equivalent delta radiance (sometimes called </a:t>
            </a:r>
            <a:r>
              <a:rPr lang="en-US" altLang="ko-KR" sz="1100" dirty="0" err="1">
                <a:latin typeface="Calibri" pitchFamily="34" charset="0"/>
                <a:cs typeface="Calibri" panose="020F0502020204030204" pitchFamily="34" charset="0"/>
              </a:rPr>
              <a:t>NEdL</a:t>
            </a:r>
            <a:r>
              <a:rPr lang="en-US" altLang="ko-KR" sz="1100" dirty="0">
                <a:latin typeface="Calibri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85722" y="4850349"/>
            <a:ext cx="4188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ko-KR" sz="1200" dirty="0" smtClean="0">
                <a:latin typeface="Calibri" pitchFamily="34" charset="0"/>
              </a:rPr>
              <a:t>the </a:t>
            </a:r>
            <a:r>
              <a:rPr lang="en-US" altLang="ko-KR" sz="1200" dirty="0">
                <a:latin typeface="Calibri" pitchFamily="34" charset="0"/>
              </a:rPr>
              <a:t>anomalous plot </a:t>
            </a:r>
            <a:r>
              <a:rPr lang="en-US" altLang="ko-KR" sz="1200" dirty="0" smtClean="0">
                <a:latin typeface="Calibri" pitchFamily="34" charset="0"/>
              </a:rPr>
              <a:t>(red circle) </a:t>
            </a:r>
            <a:r>
              <a:rPr lang="en-US" altLang="ko-KR" sz="1200" dirty="0">
                <a:latin typeface="Calibri" pitchFamily="34" charset="0"/>
              </a:rPr>
              <a:t>is due to stray light from the sun. </a:t>
            </a:r>
            <a:endParaRPr lang="en-US" altLang="ko-KR" sz="1200" dirty="0" smtClean="0">
              <a:latin typeface="Calibri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altLang="ko-KR" sz="1200" dirty="0" smtClean="0">
                <a:latin typeface="Calibri" pitchFamily="34" charset="0"/>
              </a:rPr>
              <a:t>Hence</a:t>
            </a:r>
            <a:r>
              <a:rPr lang="en-US" altLang="ko-KR" sz="1200" dirty="0">
                <a:latin typeface="Calibri" pitchFamily="34" charset="0"/>
              </a:rPr>
              <a:t>, as was similarly done on the GOES instruments, that collection was not used in the optimization nor in assessing the goodness of the updated coefficients. </a:t>
            </a:r>
            <a:endParaRPr lang="ko-KR" altLang="en-US" sz="1200" dirty="0">
              <a:latin typeface="Calibri" pitchFamily="34" charset="0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2323349" y="2673939"/>
            <a:ext cx="765468" cy="6441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7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07966" y="219179"/>
            <a:ext cx="6429375" cy="4572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anose="020F0502020204030204" pitchFamily="34" charset="0"/>
              </a:rPr>
              <a:t>GK-2A AMI SRF</a:t>
            </a:r>
            <a:endParaRPr lang="en-GB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96" y="845156"/>
            <a:ext cx="6480000" cy="282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96" y="3780985"/>
            <a:ext cx="6480000" cy="285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8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" y="3627160"/>
            <a:ext cx="7907867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9666" y="164567"/>
            <a:ext cx="5427133" cy="1143000"/>
          </a:xfrm>
        </p:spPr>
        <p:txBody>
          <a:bodyPr/>
          <a:lstStyle/>
          <a:p>
            <a:pPr algn="l"/>
            <a:r>
              <a:rPr lang="en-GB" sz="2800" b="1" dirty="0" smtClean="0"/>
              <a:t>Two types of ray matching methods</a:t>
            </a:r>
            <a:endParaRPr lang="en-GB" sz="2800" b="1" dirty="0"/>
          </a:p>
        </p:txBody>
      </p:sp>
      <p:sp>
        <p:nvSpPr>
          <p:cNvPr id="11" name="내용 개체 틀 2"/>
          <p:cNvSpPr txBox="1">
            <a:spLocks noGrp="1" noChangeArrowheads="1"/>
          </p:cNvSpPr>
          <p:nvPr>
            <p:ph idx="1"/>
          </p:nvPr>
        </p:nvSpPr>
        <p:spPr>
          <a:xfrm>
            <a:off x="372530" y="1600200"/>
            <a:ext cx="4741333" cy="4525963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algn="l" defTabSz="914400" fontAlgn="auto" latinLnBrk="0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Clr>
                <a:srgbClr val="404040"/>
              </a:buClr>
              <a:buFont typeface="Wingdings" pitchFamily="2" charset="2"/>
              <a:buChar char="v"/>
            </a:pPr>
            <a:r>
              <a:rPr lang="en-US" altLang="ko-KR" sz="18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DCC ray matching method have high annual drift values compare with other methods.</a:t>
            </a:r>
            <a:endParaRPr lang="en-US" altLang="ko-KR" sz="1000" dirty="0" smtClean="0">
              <a:ln w="9525" cap="flat" cmpd="sng">
                <a:solidFill>
                  <a:schemeClr val="accent1">
                    <a:alpha val="0"/>
                  </a:schemeClr>
                </a:solidFill>
                <a:prstDash val="solid"/>
              </a:ln>
              <a:ea typeface="Arial" charset="0"/>
            </a:endParaRPr>
          </a:p>
          <a:p>
            <a:pPr marL="342900" lvl="1" indent="-342900" fontAlgn="auto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Clr>
                <a:srgbClr val="404040"/>
              </a:buClr>
              <a:buFont typeface="Wingdings" pitchFamily="2" charset="2"/>
              <a:buChar char="v"/>
            </a:pPr>
            <a:r>
              <a:rPr lang="en-US" altLang="ko-KR" sz="1800" dirty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All Sky Ray Matching method have similar annual draft. </a:t>
            </a:r>
            <a:r>
              <a:rPr lang="en-US" altLang="ko-KR" sz="18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But uncertainty is higher than other methods.</a:t>
            </a:r>
          </a:p>
        </p:txBody>
      </p:sp>
      <p:graphicFrame>
        <p:nvGraphicFramePr>
          <p:cNvPr id="10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051823"/>
              </p:ext>
            </p:extLst>
          </p:nvPr>
        </p:nvGraphicFramePr>
        <p:xfrm>
          <a:off x="5183231" y="1003813"/>
          <a:ext cx="3884568" cy="2755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8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108"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Method</a:t>
                      </a:r>
                      <a:endParaRPr lang="ko-KR" altLang="en-U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Thresholds</a:t>
                      </a:r>
                      <a:endParaRPr lang="ko-KR" altLang="en-U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712"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Ray Matching</a:t>
                      </a:r>
                      <a:b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(DCC)</a:t>
                      </a:r>
                      <a:endParaRPr lang="ko-KR" altLang="en-US" sz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" charset="0"/>
                          <a:cs typeface="Calibri" panose="020F0502020204030204" pitchFamily="34" charset="0"/>
                        </a:rPr>
                        <a:t> 0.1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ⅹ0.1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Grid (</a:t>
                      </a:r>
                      <a:r>
                        <a:rPr lang="en-US" altLang="ko-KR" sz="11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Lat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/Lon)</a:t>
                      </a:r>
                    </a:p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SZA &lt; 40°,  VZA &lt; 40°</a:t>
                      </a:r>
                    </a:p>
                    <a:p>
                      <a:pPr marL="0" marR="0" indent="0" algn="l" defTabSz="914400" rtl="0" eaLnBrk="0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1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IR_TB 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≤ 205</a:t>
                      </a:r>
                      <a:r>
                        <a:rPr lang="en-US" altLang="ko-KR" sz="11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K</a:t>
                      </a:r>
                    </a:p>
                    <a:p>
                      <a:pPr marL="0" marR="0" indent="0" algn="l" defTabSz="914400" rtl="0" eaLnBrk="0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 Homogeneity checks</a:t>
                      </a:r>
                      <a:endParaRPr lang="en-US" altLang="ko-KR" sz="1100" baseline="0" dirty="0" smtClean="0">
                        <a:solidFill>
                          <a:schemeClr val="dk1"/>
                        </a:solidFill>
                        <a:latin typeface="Calibri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  <a:p>
                      <a:pPr marL="144000" marR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- B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in Spatial homogeneity &lt; 90% (90#/110#)</a:t>
                      </a:r>
                    </a:p>
                    <a:p>
                      <a:pPr marL="144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- STDV(IR_TB) ≤ 1</a:t>
                      </a:r>
                      <a:r>
                        <a:rPr lang="en-US" altLang="ko-KR" sz="11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K</a:t>
                      </a:r>
                      <a:endParaRPr lang="ko-KR" altLang="en-US" sz="1100" dirty="0" smtClean="0">
                        <a:solidFill>
                          <a:srgbClr val="FF0000"/>
                        </a:solidFill>
                        <a:latin typeface="Calibri" pitchFamily="34" charset="0"/>
                        <a:ea typeface="맑은 고딕" charset="0"/>
                        <a:cs typeface="Calibri" panose="020F0502020204030204" pitchFamily="34" charset="0"/>
                      </a:endParaRPr>
                    </a:p>
                    <a:p>
                      <a:pPr marL="144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- STDV(</a:t>
                      </a:r>
                      <a:r>
                        <a:rPr lang="en-US" altLang="ko-KR" sz="1100" dirty="0" err="1" smtClean="0">
                          <a:solidFill>
                            <a:srgbClr val="FF0000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VIS_Rad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)/Mean(</a:t>
                      </a:r>
                      <a:r>
                        <a:rPr lang="en-US" altLang="ko-KR" sz="1100" dirty="0" err="1" smtClean="0">
                          <a:solidFill>
                            <a:srgbClr val="FF0000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VIS_Rad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) ≤ 0.03%</a:t>
                      </a:r>
                      <a:endParaRPr lang="ko-KR" altLang="en-US" sz="1100" dirty="0" smtClean="0">
                        <a:solidFill>
                          <a:srgbClr val="FF0000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712"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Ray Matching</a:t>
                      </a:r>
                      <a:b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(All Sky)</a:t>
                      </a:r>
                      <a:endParaRPr lang="ko-KR" altLang="en-US" sz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" charset="0"/>
                          <a:cs typeface="Calibri" panose="020F0502020204030204" pitchFamily="34" charset="0"/>
                        </a:rPr>
                        <a:t>0.1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ⅹ0.1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Grid (</a:t>
                      </a:r>
                      <a:r>
                        <a:rPr lang="en-US" altLang="ko-KR" sz="11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Lat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/Lon)</a:t>
                      </a:r>
                    </a:p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SZA &lt; 40°,  VZA &lt; 40°</a:t>
                      </a:r>
                    </a:p>
                    <a:p>
                      <a:pPr marL="0" marR="0" indent="0" algn="l" defTabSz="914400" rtl="0" eaLnBrk="0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1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SZA Diff. &lt; 5°</a:t>
                      </a:r>
                    </a:p>
                    <a:p>
                      <a:pPr marL="0" marR="0" indent="0" algn="l" defTabSz="914400" rtl="0" eaLnBrk="0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1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VZA Diff. &lt; 10°</a:t>
                      </a:r>
                    </a:p>
                    <a:p>
                      <a:pPr marL="0" marR="0" indent="0" algn="l" defTabSz="914400" rtl="0" eaLnBrk="0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1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VAA Diff. &lt; 10°</a:t>
                      </a:r>
                    </a:p>
                    <a:p>
                      <a:pPr marL="0" marR="0" indent="0" algn="l" defTabSz="914400" rtl="0" eaLnBrk="0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 B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in Spatial homogeneity &lt; 90% (90#/110#)</a:t>
                      </a: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13931" y="5753691"/>
            <a:ext cx="275302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latin typeface="Calibri" pitchFamily="34" charset="0"/>
              </a:rPr>
              <a:t>Annual Drift(Ray </a:t>
            </a:r>
            <a:r>
              <a:rPr lang="en-US" altLang="ko-KR" sz="1300" dirty="0" err="1" smtClean="0">
                <a:latin typeface="Calibri" pitchFamily="34" charset="0"/>
              </a:rPr>
              <a:t>Matching_All</a:t>
            </a:r>
            <a:r>
              <a:rPr lang="en-US" altLang="ko-KR" sz="1300" dirty="0" smtClean="0">
                <a:latin typeface="Calibri" pitchFamily="34" charset="0"/>
              </a:rPr>
              <a:t> Sky)</a:t>
            </a:r>
          </a:p>
          <a:p>
            <a:r>
              <a:rPr lang="en-US" altLang="ko-KR" sz="1300" dirty="0" smtClean="0">
                <a:latin typeface="Calibri" pitchFamily="34" charset="0"/>
              </a:rPr>
              <a:t>Annual Drift(Ray </a:t>
            </a:r>
            <a:r>
              <a:rPr lang="en-US" altLang="ko-KR" sz="1300" dirty="0" err="1" smtClean="0">
                <a:latin typeface="Calibri" pitchFamily="34" charset="0"/>
              </a:rPr>
              <a:t>Matching_DCC</a:t>
            </a:r>
            <a:r>
              <a:rPr lang="en-US" altLang="ko-KR" sz="1300" dirty="0" smtClean="0">
                <a:latin typeface="Calibri" pitchFamily="34" charset="0"/>
              </a:rPr>
              <a:t>)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4089402" y="5753691"/>
            <a:ext cx="1806457" cy="49244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300" dirty="0">
                <a:latin typeface="Calibri" pitchFamily="34" charset="0"/>
              </a:rPr>
              <a:t> = </a:t>
            </a:r>
            <a:r>
              <a:rPr lang="en-US" altLang="ko-KR" sz="1300" dirty="0" smtClean="0">
                <a:latin typeface="Calibri" pitchFamily="34" charset="0"/>
              </a:rPr>
              <a:t> -1.42 </a:t>
            </a:r>
            <a:r>
              <a:rPr lang="en-US" altLang="ko-KR" sz="1300" dirty="0">
                <a:latin typeface="Calibri" pitchFamily="34" charset="0"/>
              </a:rPr>
              <a:t>±</a:t>
            </a:r>
            <a:r>
              <a:rPr lang="en-US" altLang="ko-KR" sz="1300" dirty="0" smtClean="0">
                <a:latin typeface="Calibri" pitchFamily="34" charset="0"/>
              </a:rPr>
              <a:t>0.33  [%/year]</a:t>
            </a:r>
          </a:p>
          <a:p>
            <a:r>
              <a:rPr lang="en-US" altLang="ko-KR" sz="1300" dirty="0">
                <a:latin typeface="Calibri" pitchFamily="34" charset="0"/>
              </a:rPr>
              <a:t> = </a:t>
            </a:r>
            <a:r>
              <a:rPr lang="en-US" altLang="ko-KR" sz="1300" dirty="0" smtClean="0">
                <a:latin typeface="Calibri" pitchFamily="34" charset="0"/>
              </a:rPr>
              <a:t> -1.60 </a:t>
            </a:r>
            <a:r>
              <a:rPr lang="en-US" altLang="ko-KR" sz="1300" dirty="0">
                <a:latin typeface="Calibri" pitchFamily="34" charset="0"/>
              </a:rPr>
              <a:t>±</a:t>
            </a:r>
            <a:r>
              <a:rPr lang="en-US" altLang="ko-KR" sz="1300" dirty="0" smtClean="0">
                <a:latin typeface="Calibri" pitchFamily="34" charset="0"/>
              </a:rPr>
              <a:t>0.12  [%/</a:t>
            </a:r>
            <a:r>
              <a:rPr lang="en-US" altLang="ko-KR" sz="1300" dirty="0">
                <a:latin typeface="Calibri" pitchFamily="34" charset="0"/>
              </a:rPr>
              <a:t>year</a:t>
            </a:r>
            <a:r>
              <a:rPr lang="en-US" altLang="ko-KR" sz="1300" dirty="0" smtClean="0">
                <a:latin typeface="Calibri" pitchFamily="34" charset="0"/>
              </a:rPr>
              <a:t>]</a:t>
            </a:r>
            <a:endParaRPr lang="en-US" altLang="ko-KR" sz="13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0610" y="3880969"/>
            <a:ext cx="236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Calibri" pitchFamily="34" charset="0"/>
                <a:ea typeface="Arial Unicode MS"/>
                <a:cs typeface="Calibri" panose="020F0502020204030204" pitchFamily="34" charset="0"/>
              </a:rPr>
              <a:t>*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Shading area: 3 sigma values</a:t>
            </a:r>
            <a:endParaRPr lang="ko-KR" altLang="en-US" sz="1400" dirty="0">
              <a:latin typeface="Calibri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2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19060" y="433137"/>
            <a:ext cx="5673013" cy="5895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b="1" dirty="0" smtClean="0">
                <a:latin typeface="Calibri" panose="020F0502020204030204" pitchFamily="34" charset="0"/>
              </a:rPr>
              <a:t>Support to GDWG Activities</a:t>
            </a:r>
            <a:endParaRPr lang="en-GB" sz="2800" b="1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850" y="1190625"/>
            <a:ext cx="84486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dirty="0" smtClean="0">
                <a:latin typeface="Calibri" panose="020F0502020204030204" pitchFamily="34" charset="0"/>
              </a:rPr>
              <a:t>Summary of the tasks of KMA’s supports in the GDWG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dirty="0" smtClean="0">
                <a:latin typeface="Calibri" panose="020F0502020204030204" pitchFamily="34" charset="0"/>
              </a:rPr>
              <a:t>Set </a:t>
            </a:r>
            <a:r>
              <a:rPr lang="en-US" altLang="ko-KR" dirty="0">
                <a:latin typeface="Calibri" panose="020F0502020204030204" pitchFamily="34" charset="0"/>
              </a:rPr>
              <a:t>up </a:t>
            </a:r>
            <a:r>
              <a:rPr lang="en-US" altLang="ko-KR" dirty="0" smtClean="0">
                <a:latin typeface="Calibri" panose="020F0502020204030204" pitchFamily="34" charset="0"/>
              </a:rPr>
              <a:t>and operate a </a:t>
            </a:r>
            <a:r>
              <a:rPr lang="en-US" altLang="ko-KR" dirty="0" err="1">
                <a:latin typeface="Calibri" panose="020F0502020204030204" pitchFamily="34" charset="0"/>
              </a:rPr>
              <a:t>GitHub</a:t>
            </a:r>
            <a:r>
              <a:rPr lang="en-US" altLang="ko-KR" dirty="0">
                <a:latin typeface="Calibri" panose="020F0502020204030204" pitchFamily="34" charset="0"/>
              </a:rPr>
              <a:t> project for GDWG </a:t>
            </a:r>
            <a:r>
              <a:rPr lang="en-US" altLang="ko-KR" dirty="0" smtClean="0">
                <a:latin typeface="Calibri" panose="020F0502020204030204" pitchFamily="34" charset="0"/>
              </a:rPr>
              <a:t>activities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dirty="0" smtClean="0">
                <a:latin typeface="Calibri" panose="020F0502020204030204" pitchFamily="34" charset="0"/>
              </a:rPr>
              <a:t>Review GPRC websites</a:t>
            </a:r>
          </a:p>
          <a:p>
            <a:pPr lvl="1">
              <a:lnSpc>
                <a:spcPct val="150000"/>
              </a:lnSpc>
            </a:pPr>
            <a:r>
              <a:rPr lang="en-US" altLang="ko-KR" dirty="0">
                <a:latin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</a:rPr>
              <a:t>  - Including one newly registered GPRC website(</a:t>
            </a:r>
            <a:r>
              <a:rPr lang="en-US" altLang="ko-KR" dirty="0" err="1" smtClean="0">
                <a:latin typeface="Calibri" panose="020F0502020204030204" pitchFamily="34" charset="0"/>
              </a:rPr>
              <a:t>Roshydromet</a:t>
            </a:r>
            <a:r>
              <a:rPr lang="en-US" altLang="ko-KR" dirty="0">
                <a:latin typeface="Calibri" panose="020F0502020204030204" pitchFamily="34" charset="0"/>
              </a:rPr>
              <a:t>)</a:t>
            </a:r>
            <a:endParaRPr lang="en-US" altLang="ko-KR" dirty="0" smtClean="0"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dirty="0" smtClean="0">
                <a:latin typeface="Calibri" panose="020F0502020204030204" pitchFamily="34" charset="0"/>
              </a:rPr>
              <a:t>Build </a:t>
            </a:r>
            <a:r>
              <a:rPr lang="en-US" altLang="ko-KR" dirty="0" smtClean="0">
                <a:latin typeface="Calibri" panose="020F0502020204030204" pitchFamily="34" charset="0"/>
              </a:rPr>
              <a:t>a plotting tool development environments in KMA</a:t>
            </a:r>
            <a:endParaRPr lang="en-US" altLang="ko-KR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dirty="0" smtClean="0">
                <a:latin typeface="Calibri" panose="020F0502020204030204" pitchFamily="34" charset="0"/>
              </a:rPr>
              <a:t>Overview of the resources and time taken for this support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dirty="0" smtClean="0">
                <a:latin typeface="Calibri" panose="020F0502020204030204" pitchFamily="34" charset="0"/>
              </a:rPr>
              <a:t>2 members(Jin Woo, </a:t>
            </a:r>
            <a:r>
              <a:rPr lang="en-US" altLang="ko-KR" dirty="0" err="1" smtClean="0">
                <a:latin typeface="Calibri" panose="020F0502020204030204" pitchFamily="34" charset="0"/>
              </a:rPr>
              <a:t>Hyunjong</a:t>
            </a:r>
            <a:r>
              <a:rPr lang="en-US" altLang="ko-KR" dirty="0" smtClean="0">
                <a:latin typeface="Calibri" panose="020F0502020204030204" pitchFamily="34" charset="0"/>
              </a:rPr>
              <a:t> Oh), 30 days/year</a:t>
            </a:r>
            <a:endParaRPr lang="en-US" altLang="ko-KR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dirty="0" smtClean="0">
                <a:latin typeface="Calibri" panose="020F0502020204030204" pitchFamily="34" charset="0"/>
              </a:rPr>
              <a:t>Issues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dirty="0" smtClean="0">
                <a:latin typeface="Calibri" panose="020F0502020204030204" pitchFamily="34" charset="0"/>
              </a:rPr>
              <a:t>Encourage GDWG members to </a:t>
            </a:r>
            <a:r>
              <a:rPr lang="en-US" altLang="ko-KR" dirty="0">
                <a:latin typeface="Calibri" panose="020F0502020204030204" pitchFamily="34" charset="0"/>
              </a:rPr>
              <a:t>create </a:t>
            </a:r>
            <a:r>
              <a:rPr lang="en-US" altLang="ko-KR" dirty="0" smtClean="0">
                <a:latin typeface="Calibri" panose="020F0502020204030204" pitchFamily="34" charset="0"/>
              </a:rPr>
              <a:t>the accounts</a:t>
            </a:r>
          </a:p>
          <a:p>
            <a:pPr lvl="1">
              <a:lnSpc>
                <a:spcPct val="150000"/>
              </a:lnSpc>
            </a:pPr>
            <a:r>
              <a:rPr lang="en-US" altLang="ko-KR" dirty="0">
                <a:latin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</a:rPr>
              <a:t>    (except KMA, JMA, EUMETSAT, CMA)</a:t>
            </a:r>
          </a:p>
        </p:txBody>
      </p:sp>
    </p:spTree>
    <p:extLst>
      <p:ext uri="{BB962C8B-B14F-4D97-AF65-F5344CB8AC3E}">
        <p14:creationId xmlns:p14="http://schemas.microsoft.com/office/powerpoint/2010/main" val="10633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4831DE-8CB6-4B98-B2F1-D4EBA8FF18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19060" y="433137"/>
            <a:ext cx="5673013" cy="5895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b="1" dirty="0" smtClean="0">
                <a:latin typeface="Calibri" pitchFamily="34" charset="0"/>
              </a:rPr>
              <a:t>Support to GRWG Activities</a:t>
            </a:r>
            <a:endParaRPr lang="en-GB" sz="2800" b="1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850" y="1300696"/>
            <a:ext cx="8448675" cy="3926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Wingdings" pitchFamily="2" charset="2"/>
              <a:buChar char="v"/>
            </a:pPr>
            <a:r>
              <a:rPr lang="en-US" altLang="ko-KR" sz="2000" dirty="0" smtClean="0">
                <a:latin typeface="Calibri" pitchFamily="34" charset="0"/>
              </a:rPr>
              <a:t>Summary of the tasks of KMA’s supports in the GRWG</a:t>
            </a: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§"/>
            </a:pPr>
            <a:r>
              <a:rPr lang="en-US" altLang="ko-KR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Inter-comparison of COMS/MI with before and after reprocessed </a:t>
            </a:r>
            <a:r>
              <a:rPr lang="en-US" altLang="ko-KR" dirty="0" err="1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CrIS</a:t>
            </a:r>
            <a:endParaRPr lang="en-US" altLang="ko-KR" dirty="0" smtClean="0">
              <a:solidFill>
                <a:prstClr val="black"/>
              </a:solidFill>
              <a:latin typeface="Calibri" pitchFamily="34" charset="0"/>
              <a:ea typeface="맑은 고딕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§"/>
            </a:pPr>
            <a:r>
              <a:rPr lang="en-US" altLang="ko-KR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Develop </a:t>
            </a:r>
            <a:r>
              <a:rPr lang="en-US" altLang="ko-KR" dirty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GEO-GEO direct comparison for both IR and visible channel </a:t>
            </a:r>
            <a:endParaRPr lang="en-US" altLang="ko-KR" dirty="0" smtClean="0">
              <a:solidFill>
                <a:prstClr val="black"/>
              </a:solidFill>
              <a:latin typeface="Calibri" pitchFamily="34" charset="0"/>
              <a:ea typeface="맑은 고딕"/>
              <a:cs typeface="Calibri" panose="020F0502020204030204" pitchFamily="34" charset="0"/>
            </a:endParaRPr>
          </a:p>
          <a:p>
            <a:pPr marL="1200150" lvl="2" indent="-285750">
              <a:lnSpc>
                <a:spcPts val="2500"/>
              </a:lnSpc>
              <a:buFont typeface="Wingdings" pitchFamily="2" charset="2"/>
              <a:buChar char="ü"/>
            </a:pPr>
            <a:r>
              <a:rPr lang="en-US" altLang="ko-KR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Application of SBAF, COMS vs AHI</a:t>
            </a: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§"/>
            </a:pPr>
            <a:r>
              <a:rPr lang="en-US" altLang="ko-KR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Develop and update calibration approaches</a:t>
            </a:r>
          </a:p>
          <a:p>
            <a:pPr marL="1200150" lvl="2" indent="-285750">
              <a:lnSpc>
                <a:spcPts val="2500"/>
              </a:lnSpc>
              <a:buFont typeface="Wingdings" pitchFamily="2" charset="2"/>
              <a:buChar char="ü"/>
            </a:pPr>
            <a:r>
              <a:rPr lang="en-US" altLang="ko-KR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Lunar calibration, ray matching method, GSICS DCC with NASA algorithm</a:t>
            </a:r>
            <a:endParaRPr lang="en-US" altLang="ko-KR" dirty="0">
              <a:latin typeface="Calibri" pitchFamily="34" charset="0"/>
            </a:endParaRP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en-US" altLang="ko-KR" sz="2000" dirty="0" smtClean="0">
                <a:latin typeface="Calibri" pitchFamily="34" charset="0"/>
              </a:rPr>
              <a:t>Overview of the resources and time taken for this support</a:t>
            </a: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§"/>
            </a:pPr>
            <a:r>
              <a:rPr lang="en-US" altLang="ko-KR" dirty="0" err="1" smtClean="0">
                <a:latin typeface="Calibri" pitchFamily="34" charset="0"/>
              </a:rPr>
              <a:t>Minju</a:t>
            </a:r>
            <a:r>
              <a:rPr lang="en-US" altLang="ko-KR" dirty="0" smtClean="0">
                <a:latin typeface="Calibri" pitchFamily="34" charset="0"/>
              </a:rPr>
              <a:t> </a:t>
            </a:r>
            <a:r>
              <a:rPr lang="en-US" altLang="ko-KR" dirty="0" err="1" smtClean="0">
                <a:latin typeface="Calibri" pitchFamily="34" charset="0"/>
              </a:rPr>
              <a:t>Gu</a:t>
            </a:r>
            <a:r>
              <a:rPr lang="en-US" altLang="ko-KR" dirty="0" smtClean="0">
                <a:latin typeface="Calibri" pitchFamily="34" charset="0"/>
              </a:rPr>
              <a:t>, </a:t>
            </a:r>
            <a:r>
              <a:rPr lang="en-US" altLang="ko-KR" dirty="0" err="1" smtClean="0">
                <a:latin typeface="Calibri" pitchFamily="34" charset="0"/>
              </a:rPr>
              <a:t>Taehyeong</a:t>
            </a:r>
            <a:r>
              <a:rPr lang="en-US" altLang="ko-KR" dirty="0" smtClean="0">
                <a:latin typeface="Calibri" pitchFamily="34" charset="0"/>
              </a:rPr>
              <a:t> Oh, </a:t>
            </a:r>
            <a:r>
              <a:rPr lang="en-US" altLang="ko-KR" dirty="0" err="1" smtClean="0">
                <a:latin typeface="Calibri" pitchFamily="34" charset="0"/>
              </a:rPr>
              <a:t>Eunkyu</a:t>
            </a:r>
            <a:r>
              <a:rPr lang="en-US" altLang="ko-KR" dirty="0" smtClean="0">
                <a:latin typeface="Calibri" pitchFamily="34" charset="0"/>
              </a:rPr>
              <a:t> Kim, </a:t>
            </a:r>
            <a:r>
              <a:rPr lang="en-US" altLang="ko-KR" dirty="0" err="1" smtClean="0">
                <a:latin typeface="Calibri" pitchFamily="34" charset="0"/>
              </a:rPr>
              <a:t>Hyeji</a:t>
            </a:r>
            <a:r>
              <a:rPr lang="en-US" altLang="ko-KR" dirty="0" smtClean="0">
                <a:latin typeface="Calibri" pitchFamily="34" charset="0"/>
              </a:rPr>
              <a:t> Yang (all time) </a:t>
            </a: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§"/>
            </a:pPr>
            <a:r>
              <a:rPr lang="en-US" altLang="ko-KR" dirty="0" err="1" smtClean="0">
                <a:latin typeface="Calibri" pitchFamily="34" charset="0"/>
              </a:rPr>
              <a:t>Dohyeong</a:t>
            </a:r>
            <a:r>
              <a:rPr lang="en-US" altLang="ko-KR" dirty="0" smtClean="0">
                <a:latin typeface="Calibri" pitchFamily="34" charset="0"/>
              </a:rPr>
              <a:t> Kim </a:t>
            </a:r>
            <a:endParaRPr lang="en-US" altLang="ko-KR" dirty="0">
              <a:latin typeface="Calibri" pitchFamily="34" charset="0"/>
            </a:endParaRP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Font typeface="Wingdings" pitchFamily="2" charset="2"/>
              <a:buChar char="v"/>
            </a:pPr>
            <a:r>
              <a:rPr lang="en-US" altLang="ko-KR" sz="2000" dirty="0" smtClean="0">
                <a:latin typeface="Calibri" pitchFamily="34" charset="0"/>
              </a:rPr>
              <a:t>Issues</a:t>
            </a:r>
            <a:endParaRPr lang="en-US" altLang="ko-KR" dirty="0" smtClean="0">
              <a:solidFill>
                <a:prstClr val="black"/>
              </a:solidFill>
              <a:latin typeface="Calibri" pitchFamily="34" charset="0"/>
              <a:ea typeface="맑은 고딕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500"/>
              </a:lnSpc>
              <a:buFont typeface="Wingdings" pitchFamily="2" charset="2"/>
              <a:buChar char="§"/>
            </a:pPr>
            <a:r>
              <a:rPr lang="en-US" altLang="ko-KR" dirty="0" smtClean="0">
                <a:solidFill>
                  <a:prstClr val="black"/>
                </a:solidFill>
                <a:latin typeface="Calibri" pitchFamily="34" charset="0"/>
                <a:ea typeface="맑은 고딕"/>
                <a:cs typeface="Calibri" panose="020F0502020204030204" pitchFamily="34" charset="0"/>
              </a:rPr>
              <a:t>Focused on GSICS based inter-calibration for GK-2A</a:t>
            </a:r>
            <a:endParaRPr lang="ko-KR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83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-330203" y="3433647"/>
            <a:ext cx="3606800" cy="3001020"/>
            <a:chOff x="5665489" y="513589"/>
            <a:chExt cx="3381159" cy="2846097"/>
          </a:xfrm>
        </p:grpSpPr>
        <p:pic>
          <p:nvPicPr>
            <p:cNvPr id="20" name="_x249358136" descr="EMB00001d1c04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6" t="5275" r="11096" b="3065"/>
            <a:stretch>
              <a:fillRect/>
            </a:stretch>
          </p:blipFill>
          <p:spPr bwMode="auto">
            <a:xfrm>
              <a:off x="6067656" y="795865"/>
              <a:ext cx="2576827" cy="256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직사각형 6"/>
            <p:cNvSpPr/>
            <p:nvPr/>
          </p:nvSpPr>
          <p:spPr>
            <a:xfrm>
              <a:off x="5665489" y="513589"/>
              <a:ext cx="3381159" cy="70053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lvl="1"/>
              <a:r>
                <a:rPr lang="en-US" altLang="ko-KR" sz="1400" dirty="0" smtClean="0">
                  <a:latin typeface="Calibri" pitchFamily="34" charset="0"/>
                </a:rPr>
                <a:t>&lt;Research  Area&gt;</a:t>
              </a:r>
            </a:p>
            <a:p>
              <a:pPr lvl="1"/>
              <a:r>
                <a:rPr lang="en-US" altLang="ko-KR" sz="1400" dirty="0" smtClean="0">
                  <a:latin typeface="Calibri" pitchFamily="34" charset="0"/>
                </a:rPr>
                <a:t>Latitude</a:t>
              </a:r>
              <a:r>
                <a:rPr lang="en-US" altLang="ko-KR" sz="1400" dirty="0">
                  <a:latin typeface="Calibri" pitchFamily="34" charset="0"/>
                </a:rPr>
                <a:t>: ± </a:t>
              </a:r>
              <a:r>
                <a:rPr lang="en-US" altLang="ko-KR" sz="1400" dirty="0" smtClean="0">
                  <a:latin typeface="Calibri" pitchFamily="34" charset="0"/>
                </a:rPr>
                <a:t>20°</a:t>
              </a:r>
            </a:p>
            <a:p>
              <a:pPr lvl="1"/>
              <a:r>
                <a:rPr lang="en-US" altLang="ko-KR" sz="1400" dirty="0" smtClean="0">
                  <a:latin typeface="Calibri" pitchFamily="34" charset="0"/>
                </a:rPr>
                <a:t>Longitude: ± 108.2 ° E ~ 148.2 ° E</a:t>
              </a:r>
              <a:endParaRPr lang="en-US" altLang="ko-KR" sz="1400" dirty="0">
                <a:latin typeface="Calibr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2" y="274638"/>
            <a:ext cx="5342467" cy="1143000"/>
          </a:xfrm>
        </p:spPr>
        <p:txBody>
          <a:bodyPr/>
          <a:lstStyle/>
          <a:p>
            <a:pPr algn="l"/>
            <a:r>
              <a:rPr lang="en-GB" sz="2800" b="1" dirty="0" smtClean="0"/>
              <a:t>Visible Calibration Method Using DCC Targets</a:t>
            </a:r>
            <a:endParaRPr lang="en-GB" sz="2800" b="1" dirty="0"/>
          </a:p>
        </p:txBody>
      </p:sp>
      <p:sp>
        <p:nvSpPr>
          <p:cNvPr id="31" name="내용 개체 틀 2"/>
          <p:cNvSpPr txBox="1">
            <a:spLocks noGrp="1" noChangeArrowheads="1"/>
          </p:cNvSpPr>
          <p:nvPr>
            <p:ph idx="1"/>
          </p:nvPr>
        </p:nvSpPr>
        <p:spPr>
          <a:xfrm>
            <a:off x="321728" y="1236119"/>
            <a:ext cx="8229600" cy="4525963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fontAlgn="auto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Clr>
                <a:srgbClr val="404040"/>
              </a:buClr>
              <a:buFont typeface="Wingdings" pitchFamily="2" charset="2"/>
              <a:buChar char="v"/>
            </a:pPr>
            <a:r>
              <a:rPr lang="en-US" altLang="ko-KR" sz="20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Three Methods Using DCC Targets</a:t>
            </a:r>
            <a:endParaRPr lang="ko-KR" altLang="en-US" sz="2000" dirty="0">
              <a:ln w="9525" cap="flat" cmpd="sng">
                <a:solidFill>
                  <a:schemeClr val="accent1">
                    <a:alpha val="0"/>
                  </a:schemeClr>
                </a:solidFill>
                <a:prstDash val="solid"/>
              </a:ln>
              <a:ea typeface="Arial" charset="0"/>
            </a:endParaRPr>
          </a:p>
          <a:p>
            <a:pPr lvl="1" fontAlgn="auto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Clr>
                <a:srgbClr val="404040"/>
              </a:buClr>
              <a:buFont typeface="Wingdings" pitchFamily="2" charset="2"/>
              <a:buChar char="§"/>
            </a:pPr>
            <a:r>
              <a:rPr lang="en-US" altLang="ko-KR" sz="16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Results from April </a:t>
            </a:r>
            <a:r>
              <a:rPr lang="en-US" altLang="ko-KR" sz="1600" dirty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2011 to December 2018</a:t>
            </a:r>
            <a:r>
              <a:rPr lang="en-US" altLang="ko-KR" sz="16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.</a:t>
            </a:r>
          </a:p>
          <a:p>
            <a:pPr lvl="2" fontAlgn="auto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Clr>
                <a:srgbClr val="404040"/>
              </a:buClr>
              <a:buFont typeface="Wingdings" pitchFamily="2" charset="2"/>
              <a:buChar char="ü"/>
            </a:pP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solidFill>
                  <a:srgbClr val="3333FF"/>
                </a:solidFill>
                <a:ea typeface="Arial" charset="0"/>
              </a:rPr>
              <a:t>Ray matching(DCC)</a:t>
            </a: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: Inter-calibration(GEO-LEO) method(0.1°</a:t>
            </a: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latin typeface="Arial Unicode MS"/>
                <a:ea typeface="Arial Unicode MS"/>
                <a:cs typeface="Arial Unicode MS"/>
              </a:rPr>
              <a:t>ⅹ</a:t>
            </a: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0.1</a:t>
            </a:r>
            <a:r>
              <a:rPr lang="en-US" altLang="ko-KR" sz="1400" dirty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°</a:t>
            </a: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 grid data)</a:t>
            </a:r>
          </a:p>
          <a:p>
            <a:pPr lvl="2" fontAlgn="auto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Clr>
                <a:srgbClr val="404040"/>
              </a:buClr>
              <a:buFont typeface="Wingdings" pitchFamily="2" charset="2"/>
              <a:buChar char="ü"/>
            </a:pP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solidFill>
                  <a:srgbClr val="FF0000"/>
                </a:solidFill>
                <a:ea typeface="Arial" charset="0"/>
              </a:rPr>
              <a:t>RTM DCC</a:t>
            </a: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: Compared with observation and RTM(SBDART)</a:t>
            </a:r>
          </a:p>
          <a:p>
            <a:pPr lvl="2" fontAlgn="auto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Clr>
                <a:srgbClr val="404040"/>
              </a:buClr>
              <a:buFont typeface="Wingdings" pitchFamily="2" charset="2"/>
              <a:buChar char="ü"/>
            </a:pP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solidFill>
                  <a:srgbClr val="008000"/>
                </a:solidFill>
                <a:ea typeface="Arial" charset="0"/>
              </a:rPr>
              <a:t>GSICS DCC</a:t>
            </a: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: Monthly statistic results comparison method(Using </a:t>
            </a:r>
            <a:r>
              <a:rPr lang="en-US" altLang="ko-KR" sz="1400" dirty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H</a:t>
            </a:r>
            <a:r>
              <a:rPr lang="en-US" altLang="ko-KR" sz="1400" dirty="0" smtClean="0">
                <a:ln w="9525" cap="flat" cmpd="sng">
                  <a:solidFill>
                    <a:schemeClr val="accent1">
                      <a:alpha val="0"/>
                    </a:schemeClr>
                  </a:solidFill>
                  <a:prstDash val="solid"/>
                </a:ln>
                <a:ea typeface="Arial" charset="0"/>
              </a:rPr>
              <a:t>u BRDF model).</a:t>
            </a:r>
            <a:endParaRPr lang="ko-KR" altLang="en-US" sz="1400" dirty="0">
              <a:ln w="9525" cap="flat" cmpd="sng">
                <a:solidFill>
                  <a:schemeClr val="accent1">
                    <a:alpha val="0"/>
                  </a:schemeClr>
                </a:solidFill>
                <a:prstDash val="solid"/>
              </a:ln>
              <a:ea typeface="Arial" charset="0"/>
            </a:endParaRPr>
          </a:p>
        </p:txBody>
      </p:sp>
      <p:graphicFrame>
        <p:nvGraphicFramePr>
          <p:cNvPr id="1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591030"/>
              </p:ext>
            </p:extLst>
          </p:nvPr>
        </p:nvGraphicFramePr>
        <p:xfrm>
          <a:off x="3135625" y="3191933"/>
          <a:ext cx="5929918" cy="3589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1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035"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Method</a:t>
                      </a:r>
                      <a:endParaRPr lang="ko-KR" altLang="en-U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Thresholds</a:t>
                      </a:r>
                      <a:endParaRPr lang="ko-KR" altLang="en-U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Reference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 Values</a:t>
                      </a:r>
                      <a:endParaRPr lang="ko-KR" altLang="en-US" sz="1400" b="1" dirty="0" smtClean="0">
                        <a:solidFill>
                          <a:schemeClr val="tx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6741"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Ray Matching</a:t>
                      </a:r>
                      <a:b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(DCC)</a:t>
                      </a:r>
                      <a:endParaRPr lang="ko-KR" altLang="en-US" sz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" charset="0"/>
                          <a:cs typeface="Calibri" panose="020F0502020204030204" pitchFamily="34" charset="0"/>
                        </a:rPr>
                        <a:t> 0.1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ⅹ0.1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Grid (</a:t>
                      </a:r>
                      <a:r>
                        <a:rPr lang="en-US" altLang="ko-KR" sz="11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Lat</a:t>
                      </a:r>
                      <a:r>
                        <a:rPr lang="en-US" altLang="ko-KR" sz="11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/Lon)</a:t>
                      </a:r>
                    </a:p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SZA &lt; 40°,  VZA &lt; 40°</a:t>
                      </a:r>
                    </a:p>
                    <a:p>
                      <a:pPr marL="0" marR="0" indent="0" algn="l" defTabSz="914400" rtl="0" eaLnBrk="0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 IR_TB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≤ 205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K</a:t>
                      </a:r>
                    </a:p>
                    <a:p>
                      <a:pPr marL="0" marR="0" indent="0" algn="l" defTabSz="914400" rtl="0" eaLnBrk="0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 Homogeneity checks</a:t>
                      </a:r>
                      <a:endParaRPr lang="en-US" altLang="ko-KR" sz="1100" baseline="0" dirty="0" smtClean="0">
                        <a:solidFill>
                          <a:schemeClr val="dk1"/>
                        </a:solidFill>
                        <a:latin typeface="Calibri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  <a:p>
                      <a:pPr marL="144000" marR="0" indent="0" algn="l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- B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in Spatial homogeneity &lt; 90% (90#/110#)</a:t>
                      </a:r>
                    </a:p>
                    <a:p>
                      <a:pPr marL="144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- STDV(IR_TB) ≤ 1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K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Calibri" pitchFamily="34" charset="0"/>
                        <a:ea typeface="맑은 고딕" charset="0"/>
                        <a:cs typeface="Calibri" panose="020F0502020204030204" pitchFamily="34" charset="0"/>
                      </a:endParaRPr>
                    </a:p>
                    <a:p>
                      <a:pPr marL="144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- STDV(</a:t>
                      </a:r>
                      <a:r>
                        <a:rPr lang="en-US" altLang="ko-KR" sz="11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VIS_Rad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)/Mean(</a:t>
                      </a:r>
                      <a:r>
                        <a:rPr lang="en-US" altLang="ko-KR" sz="11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VIS_Rad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) ≤ 0.03%</a:t>
                      </a:r>
                      <a:endParaRPr lang="ko-KR" altLang="en-US" sz="1100" dirty="0" smtClean="0">
                        <a:solidFill>
                          <a:schemeClr val="dk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MODIS</a:t>
                      </a:r>
                    </a:p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(MOD021KM, MOD03)</a:t>
                      </a: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맑은 고딕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668"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RTM DCC</a:t>
                      </a:r>
                      <a:endParaRPr lang="ko-KR" altLang="en-US" sz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 IR_TB ≤ 190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K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Calibri" pitchFamily="34" charset="0"/>
                        <a:ea typeface="맑은 고딕" charset="0"/>
                        <a:cs typeface="Calibri" panose="020F0502020204030204" pitchFamily="34" charset="0"/>
                      </a:endParaRPr>
                    </a:p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 Homogeneity checks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Calibri" pitchFamily="34" charset="0"/>
                        <a:ea typeface="맑은 고딕" charset="0"/>
                        <a:cs typeface="Calibri" panose="020F0502020204030204" pitchFamily="34" charset="0"/>
                      </a:endParaRPr>
                    </a:p>
                    <a:p>
                      <a:pPr marL="144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- STDV(IR_TB) ≤ 1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K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Calibri" pitchFamily="34" charset="0"/>
                        <a:ea typeface="맑은 고딕" charset="0"/>
                        <a:cs typeface="Calibri" panose="020F0502020204030204" pitchFamily="34" charset="0"/>
                      </a:endParaRPr>
                    </a:p>
                    <a:p>
                      <a:pPr marL="144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- STDV(</a:t>
                      </a:r>
                      <a:r>
                        <a:rPr lang="en-US" altLang="ko-KR" sz="11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VIS_Rad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)/Mean(</a:t>
                      </a:r>
                      <a:r>
                        <a:rPr lang="en-US" altLang="ko-KR" sz="11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VIS_Rad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) ≤ 0.03%</a:t>
                      </a:r>
                      <a:endParaRPr lang="ko-KR" altLang="en-US" sz="1100" dirty="0" smtClean="0">
                        <a:solidFill>
                          <a:schemeClr val="dk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SBDART</a:t>
                      </a:r>
                    </a:p>
                    <a:p>
                      <a:pPr marL="0" marR="0" indent="0" algn="ctr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100" b="0" dirty="0" smtClean="0">
                          <a:latin typeface="Calibri" pitchFamily="34" charset="0"/>
                          <a:ea typeface="Arial" charset="0"/>
                          <a:cs typeface="Calibri" panose="020F0502020204030204" pitchFamily="34" charset="0"/>
                        </a:rPr>
                        <a:t>(Santa Barbara DISORT Atmospheric </a:t>
                      </a:r>
                      <a:r>
                        <a:rPr lang="en-US" altLang="ko-KR" sz="1100" b="0" dirty="0" err="1" smtClean="0">
                          <a:latin typeface="Calibri" pitchFamily="34" charset="0"/>
                          <a:ea typeface="Arial" charset="0"/>
                          <a:cs typeface="Calibri" panose="020F0502020204030204" pitchFamily="34" charset="0"/>
                        </a:rPr>
                        <a:t>Radiative</a:t>
                      </a:r>
                      <a:r>
                        <a:rPr lang="en-US" altLang="ko-KR" sz="1100" b="0" dirty="0" smtClean="0">
                          <a:latin typeface="Calibri" pitchFamily="34" charset="0"/>
                          <a:ea typeface="Arial" charset="0"/>
                          <a:cs typeface="Calibri" panose="020F0502020204030204" pitchFamily="34" charset="0"/>
                        </a:rPr>
                        <a:t> Transfer)</a:t>
                      </a:r>
                      <a:endParaRPr lang="ko-KR" altLang="en-US" sz="1100" b="0" dirty="0" smtClean="0">
                        <a:latin typeface="Calibri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433">
                <a:tc>
                  <a:txBody>
                    <a:bodyPr/>
                    <a:lstStyle/>
                    <a:p>
                      <a:pPr marL="0" indent="0" algn="ctr" defTabSz="50800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GSICS</a:t>
                      </a:r>
                      <a:r>
                        <a:rPr lang="en-US" altLang="ko-KR" sz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NanumGothic" charset="0"/>
                          <a:cs typeface="Calibri" panose="020F0502020204030204" pitchFamily="34" charset="0"/>
                        </a:rPr>
                        <a:t> DCC</a:t>
                      </a:r>
                      <a:endParaRPr lang="ko-KR" altLang="en-US" sz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NanumGothic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 IR_TB ≤ 205</a:t>
                      </a:r>
                      <a:r>
                        <a:rPr lang="en-US" altLang="ko-KR" sz="11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Arial Unicode MS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K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Calibri" pitchFamily="34" charset="0"/>
                        <a:ea typeface="맑은 고딕" charset="0"/>
                        <a:cs typeface="Calibri" panose="020F0502020204030204" pitchFamily="34" charset="0"/>
                      </a:endParaRPr>
                    </a:p>
                    <a:p>
                      <a:pPr marL="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 Same as RTM DCC Homogeneity checks</a:t>
                      </a:r>
                      <a:endParaRPr lang="ko-KR" altLang="en-US" sz="1100" dirty="0" smtClean="0">
                        <a:solidFill>
                          <a:schemeClr val="tx1"/>
                        </a:solidFill>
                        <a:latin typeface="Calibri" pitchFamily="34" charset="0"/>
                        <a:ea typeface="맑은 고딕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MODIS</a:t>
                      </a:r>
                    </a:p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맑은 고딕" charset="0"/>
                          <a:cs typeface="Calibri" panose="020F0502020204030204" pitchFamily="34" charset="0"/>
                        </a:rPr>
                        <a:t>(MYD02SSH)</a:t>
                      </a: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맑은 고딕" charset="0"/>
                        <a:cs typeface="Calibri" panose="020F0502020204030204" pitchFamily="34" charset="0"/>
                      </a:endParaRP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4148667" y="-15333"/>
            <a:ext cx="4995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Response to A.GVNIR.2018.7u.1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54" y="2904049"/>
            <a:ext cx="6327388" cy="338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2069" y="274638"/>
            <a:ext cx="5623644" cy="707495"/>
          </a:xfrm>
        </p:spPr>
        <p:txBody>
          <a:bodyPr/>
          <a:lstStyle/>
          <a:p>
            <a:pPr algn="l"/>
            <a:r>
              <a:rPr lang="en-GB" sz="3000" b="1" dirty="0" smtClean="0"/>
              <a:t>Update of KMA GSICS DCC Results</a:t>
            </a:r>
            <a:endParaRPr lang="en-GB" sz="3000" b="1" dirty="0"/>
          </a:p>
        </p:txBody>
      </p:sp>
      <p:sp>
        <p:nvSpPr>
          <p:cNvPr id="10" name="내용 개체 틀 2"/>
          <p:cNvSpPr txBox="1">
            <a:spLocks noGrp="1" noChangeArrowheads="1"/>
          </p:cNvSpPr>
          <p:nvPr>
            <p:ph idx="1"/>
          </p:nvPr>
        </p:nvSpPr>
        <p:spPr>
          <a:xfrm>
            <a:off x="457200" y="982109"/>
            <a:ext cx="8229600" cy="4525963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285750" indent="-28575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ko-KR" sz="2200" dirty="0" smtClean="0"/>
              <a:t> Implementation </a:t>
            </a:r>
            <a:r>
              <a:rPr lang="en-US" altLang="ko-KR" sz="2200" dirty="0"/>
              <a:t>of GSICS DCC </a:t>
            </a:r>
            <a:r>
              <a:rPr lang="en-US" altLang="ko-KR" sz="2200" dirty="0" smtClean="0"/>
              <a:t>method</a:t>
            </a:r>
          </a:p>
          <a:p>
            <a:pPr marL="685800" lvl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altLang="ko-KR" sz="1800" dirty="0" smtClean="0"/>
              <a:t>To </a:t>
            </a:r>
            <a:r>
              <a:rPr lang="en-US" altLang="ko-KR" sz="1800" dirty="0"/>
              <a:t>select DCC pixels using TB(IR) and homogeneity checks</a:t>
            </a:r>
          </a:p>
          <a:p>
            <a:pPr marL="1132650" lvl="1">
              <a:lnSpc>
                <a:spcPts val="25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ko-KR" sz="1600" dirty="0"/>
              <a:t>TB(IR) &lt; </a:t>
            </a:r>
            <a:r>
              <a:rPr lang="en-US" altLang="ko-KR" sz="1600" dirty="0" smtClean="0"/>
              <a:t>205°K</a:t>
            </a:r>
            <a:r>
              <a:rPr lang="en-US" altLang="ko-KR" sz="1600" dirty="0"/>
              <a:t>;  </a:t>
            </a:r>
            <a:r>
              <a:rPr lang="en-US" altLang="ko-KR" sz="1600" dirty="0" smtClean="0"/>
              <a:t>STDV(TB</a:t>
            </a:r>
            <a:r>
              <a:rPr lang="en-US" altLang="ko-KR" sz="1600" dirty="0"/>
              <a:t>) &lt; </a:t>
            </a:r>
            <a:r>
              <a:rPr lang="en-US" altLang="ko-KR" sz="1600" dirty="0" smtClean="0"/>
              <a:t>1</a:t>
            </a:r>
            <a:r>
              <a:rPr lang="en-US" altLang="ko-KR" sz="1600" dirty="0"/>
              <a:t>°</a:t>
            </a:r>
            <a:r>
              <a:rPr lang="en-US" altLang="ko-KR" sz="1600" dirty="0" smtClean="0"/>
              <a:t>K</a:t>
            </a:r>
            <a:r>
              <a:rPr lang="en-US" altLang="ko-KR" sz="1600" dirty="0"/>
              <a:t>;  STDV/Mean(rad) &lt; 0.03%</a:t>
            </a:r>
          </a:p>
          <a:p>
            <a:pPr marL="1132650" lvl="1">
              <a:lnSpc>
                <a:spcPts val="25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ko-KR" sz="1600" dirty="0"/>
              <a:t>Use Hu BRDF model to consider the DCC </a:t>
            </a:r>
            <a:r>
              <a:rPr lang="en-US" altLang="ko-KR" sz="1600" dirty="0" smtClean="0"/>
              <a:t>reflectance</a:t>
            </a:r>
          </a:p>
          <a:p>
            <a:pPr marL="732600">
              <a:lnSpc>
                <a:spcPts val="25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1800" dirty="0" smtClean="0"/>
              <a:t>To </a:t>
            </a:r>
            <a:r>
              <a:rPr lang="en-US" altLang="ko-KR" sz="1800" dirty="0"/>
              <a:t>investigate degradation rate using MODE and MEAN of monthly DCC pixels </a:t>
            </a:r>
            <a:endParaRPr lang="en-US" altLang="ko-KR" sz="1800" dirty="0" smtClean="0"/>
          </a:p>
          <a:p>
            <a:pPr marL="732600">
              <a:lnSpc>
                <a:spcPts val="25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1800" dirty="0" smtClean="0"/>
              <a:t>Stable MODE and MEAN.</a:t>
            </a:r>
            <a:endParaRPr lang="en-US" altLang="ko-KR" sz="1800" dirty="0"/>
          </a:p>
        </p:txBody>
      </p:sp>
      <p:pic>
        <p:nvPicPr>
          <p:cNvPr id="11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713" y="3142442"/>
            <a:ext cx="2988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"/>
          <p:cNvSpPr txBox="1">
            <a:spLocks noGrp="1" noChangeArrowheads="1"/>
          </p:cNvSpPr>
          <p:nvPr/>
        </p:nvSpPr>
        <p:spPr>
          <a:xfrm>
            <a:off x="8132667" y="3347873"/>
            <a:ext cx="789960" cy="647613"/>
          </a:xfrm>
          <a:prstGeom prst="rect">
            <a:avLst/>
          </a:prstGeom>
          <a:ln w="0">
            <a:noFill/>
            <a:prstDash/>
          </a:ln>
        </p:spPr>
        <p:txBody>
          <a:bodyPr vert="horz" wrap="none" lIns="89535" tIns="46355" rIns="89535" bIns="46355" anchor="t">
            <a:sp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Calibri" panose="020F0502020204030204" pitchFamily="34" charset="0"/>
                <a:ea typeface="NanumGothic" charset="0"/>
                <a:cs typeface="Calibri" panose="020F0502020204030204" pitchFamily="34" charset="0"/>
              </a:rPr>
              <a:t>Red</a:t>
            </a:r>
          </a:p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dirty="0">
                <a:latin typeface="Calibri" panose="020F0502020204030204" pitchFamily="34" charset="0"/>
                <a:ea typeface="NanumGothic" charset="0"/>
                <a:cs typeface="Calibri" panose="020F0502020204030204" pitchFamily="34" charset="0"/>
              </a:rPr>
              <a:t>(</a:t>
            </a:r>
            <a:r>
              <a:rPr lang="en-US" altLang="ko-KR" sz="1800" dirty="0" smtClean="0">
                <a:solidFill>
                  <a:schemeClr val="tx1"/>
                </a:solidFill>
                <a:latin typeface="Calibri" panose="020F0502020204030204" pitchFamily="34" charset="0"/>
                <a:ea typeface="NanumGothic" charset="0"/>
                <a:cs typeface="Calibri" panose="020F0502020204030204" pitchFamily="34" charset="0"/>
              </a:rPr>
              <a:t>2011)</a:t>
            </a:r>
            <a:endParaRPr lang="ko-KR" altLang="en-US" sz="1800" dirty="0" smtClean="0">
              <a:solidFill>
                <a:schemeClr val="tx1"/>
              </a:solidFill>
              <a:latin typeface="Calibri" panose="020F0502020204030204" pitchFamily="34" charset="0"/>
              <a:ea typeface="NanumGothic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5691" y="3072432"/>
            <a:ext cx="27524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8000"/>
                </a:solidFill>
                <a:latin typeface="Calibri" pitchFamily="34" charset="0"/>
              </a:rPr>
              <a:t>GSICS DCC</a:t>
            </a:r>
            <a:r>
              <a:rPr lang="en-US" altLang="ko-KR" sz="1200" dirty="0" smtClean="0">
                <a:latin typeface="Calibri" pitchFamily="34" charset="0"/>
              </a:rPr>
              <a:t> COMS MI Radiance Frequency</a:t>
            </a:r>
            <a:endParaRPr lang="ko-KR" altLang="en-US" sz="1200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461" y="5152595"/>
            <a:ext cx="17558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Calibri" pitchFamily="34" charset="0"/>
              </a:rPr>
              <a:t>Annual Drift(MODE)</a:t>
            </a:r>
          </a:p>
          <a:p>
            <a:r>
              <a:rPr lang="en-US" altLang="ko-KR" sz="1400" dirty="0">
                <a:latin typeface="Calibri" pitchFamily="34" charset="0"/>
              </a:rPr>
              <a:t>Annual </a:t>
            </a:r>
            <a:r>
              <a:rPr lang="en-US" altLang="ko-KR" sz="1400" dirty="0" smtClean="0">
                <a:latin typeface="Calibri" pitchFamily="34" charset="0"/>
              </a:rPr>
              <a:t>Drift(MEAN)</a:t>
            </a:r>
            <a:endParaRPr lang="ko-KR" altLang="en-US" sz="1400" dirty="0">
              <a:latin typeface="Calibri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365036" y="5152594"/>
            <a:ext cx="224975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latin typeface="Calibri" pitchFamily="34" charset="0"/>
              </a:rPr>
              <a:t>=  -1.44 </a:t>
            </a:r>
            <a:r>
              <a:rPr lang="en-US" altLang="ko-KR" sz="1400" dirty="0">
                <a:latin typeface="Calibri" pitchFamily="34" charset="0"/>
              </a:rPr>
              <a:t>±</a:t>
            </a:r>
            <a:r>
              <a:rPr lang="en-US" altLang="ko-KR" sz="1400" dirty="0" smtClean="0">
                <a:latin typeface="Calibri" pitchFamily="34" charset="0"/>
              </a:rPr>
              <a:t>0.07  [%/</a:t>
            </a:r>
            <a:r>
              <a:rPr lang="en-US" altLang="ko-KR" sz="1400" dirty="0">
                <a:latin typeface="Calibri" pitchFamily="34" charset="0"/>
              </a:rPr>
              <a:t>year</a:t>
            </a:r>
            <a:r>
              <a:rPr lang="en-US" altLang="ko-KR" sz="1400" dirty="0" smtClean="0">
                <a:latin typeface="Calibri" pitchFamily="34" charset="0"/>
              </a:rPr>
              <a:t>]</a:t>
            </a:r>
          </a:p>
          <a:p>
            <a:r>
              <a:rPr lang="en-US" altLang="ko-KR" sz="1400" dirty="0">
                <a:latin typeface="Calibri" pitchFamily="34" charset="0"/>
              </a:rPr>
              <a:t>=  -</a:t>
            </a:r>
            <a:r>
              <a:rPr lang="en-US" altLang="ko-KR" sz="1400" dirty="0" smtClean="0">
                <a:latin typeface="Calibri" pitchFamily="34" charset="0"/>
              </a:rPr>
              <a:t>1.45 </a:t>
            </a:r>
            <a:r>
              <a:rPr lang="en-US" altLang="ko-KR" sz="1400" dirty="0">
                <a:latin typeface="Calibri" pitchFamily="34" charset="0"/>
              </a:rPr>
              <a:t>±</a:t>
            </a:r>
            <a:r>
              <a:rPr lang="en-US" altLang="ko-KR" sz="1400" dirty="0" smtClean="0">
                <a:latin typeface="Calibri" pitchFamily="34" charset="0"/>
              </a:rPr>
              <a:t>0.13  </a:t>
            </a:r>
            <a:r>
              <a:rPr lang="en-US" altLang="ko-KR" sz="1400" dirty="0">
                <a:latin typeface="Calibri" pitchFamily="34" charset="0"/>
              </a:rPr>
              <a:t>[%/year</a:t>
            </a:r>
            <a:r>
              <a:rPr lang="en-US" altLang="ko-KR" sz="1400" dirty="0" smtClean="0">
                <a:latin typeface="Calibri" pitchFamily="34" charset="0"/>
              </a:rPr>
              <a:t>]</a:t>
            </a:r>
            <a:endParaRPr lang="en-US" altLang="ko-KR" sz="1400" dirty="0">
              <a:latin typeface="Calibri" pitchFamily="34" charset="0"/>
            </a:endParaRPr>
          </a:p>
        </p:txBody>
      </p:sp>
      <p:sp>
        <p:nvSpPr>
          <p:cNvPr id="4" name="오른쪽 화살표 3"/>
          <p:cNvSpPr/>
          <p:nvPr/>
        </p:nvSpPr>
        <p:spPr>
          <a:xfrm rot="10800000">
            <a:off x="7790642" y="3579447"/>
            <a:ext cx="389467" cy="184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</a:endParaRPr>
          </a:p>
        </p:txBody>
      </p:sp>
      <p:sp>
        <p:nvSpPr>
          <p:cNvPr id="24" name="Text Box 1"/>
          <p:cNvSpPr txBox="1">
            <a:spLocks noGrp="1" noChangeArrowheads="1"/>
          </p:cNvSpPr>
          <p:nvPr/>
        </p:nvSpPr>
        <p:spPr>
          <a:xfrm>
            <a:off x="7039563" y="3347872"/>
            <a:ext cx="789960" cy="647613"/>
          </a:xfrm>
          <a:prstGeom prst="rect">
            <a:avLst/>
          </a:prstGeom>
          <a:ln w="0">
            <a:noFill/>
            <a:prstDash/>
          </a:ln>
        </p:spPr>
        <p:txBody>
          <a:bodyPr vert="horz" wrap="none" lIns="89535" tIns="46355" rIns="89535" bIns="46355" anchor="t">
            <a:sp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dirty="0" smtClean="0">
                <a:solidFill>
                  <a:schemeClr val="tx1"/>
                </a:solidFill>
                <a:latin typeface="Calibri" panose="020F0502020204030204" pitchFamily="34" charset="0"/>
                <a:ea typeface="NanumGothic" charset="0"/>
                <a:cs typeface="Calibri" panose="020F0502020204030204" pitchFamily="34" charset="0"/>
              </a:rPr>
              <a:t>Blue</a:t>
            </a:r>
          </a:p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dirty="0">
                <a:latin typeface="Calibri" panose="020F0502020204030204" pitchFamily="34" charset="0"/>
                <a:ea typeface="NanumGothic" charset="0"/>
                <a:cs typeface="Calibri" panose="020F0502020204030204" pitchFamily="34" charset="0"/>
              </a:rPr>
              <a:t>(</a:t>
            </a:r>
            <a:r>
              <a:rPr lang="en-US" altLang="ko-KR" sz="1800" dirty="0" smtClean="0">
                <a:solidFill>
                  <a:schemeClr val="tx1"/>
                </a:solidFill>
                <a:latin typeface="Calibri" panose="020F0502020204030204" pitchFamily="34" charset="0"/>
                <a:ea typeface="NanumGothic" charset="0"/>
                <a:cs typeface="Calibri" panose="020F0502020204030204" pitchFamily="34" charset="0"/>
              </a:rPr>
              <a:t>2018)</a:t>
            </a:r>
            <a:endParaRPr lang="ko-KR" altLang="en-US" sz="1800" dirty="0" smtClean="0">
              <a:solidFill>
                <a:schemeClr val="tx1"/>
              </a:solidFill>
              <a:latin typeface="Calibri" panose="020F0502020204030204" pitchFamily="34" charset="0"/>
              <a:ea typeface="NanumGothic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4929" y="3142442"/>
            <a:ext cx="236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Calibri" pitchFamily="34" charset="0"/>
                <a:ea typeface="Arial Unicode MS"/>
                <a:cs typeface="Calibri" panose="020F0502020204030204" pitchFamily="34" charset="0"/>
              </a:rPr>
              <a:t>*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Shading area: 3 sigma values</a:t>
            </a:r>
            <a:endParaRPr lang="ko-KR" altLang="en-US" sz="1400" dirty="0"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929" y="6366919"/>
            <a:ext cx="78926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C00000"/>
                </a:solidFill>
                <a:latin typeface="Calibri" pitchFamily="34" charset="0"/>
              </a:rPr>
              <a:t>KMA appreciates the huge support of Dave </a:t>
            </a:r>
            <a:r>
              <a:rPr lang="en-US" altLang="ko-KR" sz="2000" b="1" dirty="0" err="1" smtClean="0">
                <a:solidFill>
                  <a:srgbClr val="C00000"/>
                </a:solidFill>
                <a:latin typeface="Calibri" pitchFamily="34" charset="0"/>
              </a:rPr>
              <a:t>Doelling</a:t>
            </a:r>
            <a:r>
              <a:rPr lang="en-US" altLang="ko-KR" sz="2000" b="1" dirty="0" smtClean="0">
                <a:solidFill>
                  <a:srgbClr val="C00000"/>
                </a:solidFill>
                <a:latin typeface="Calibri" pitchFamily="34" charset="0"/>
              </a:rPr>
              <a:t> !!!</a:t>
            </a:r>
            <a:endParaRPr lang="ko-KR" alt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148667" y="-15333"/>
            <a:ext cx="4995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Response to A.GVNIR.2018.7u.1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2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4" y="2148156"/>
            <a:ext cx="757766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42732" y="274638"/>
            <a:ext cx="5444067" cy="1143000"/>
          </a:xfrm>
        </p:spPr>
        <p:txBody>
          <a:bodyPr/>
          <a:lstStyle/>
          <a:p>
            <a:pPr algn="l"/>
            <a:r>
              <a:rPr lang="en-US" altLang="ko-KR" sz="2800" b="1" dirty="0" smtClean="0"/>
              <a:t>Three types of visible calibration methods using DCC conditions</a:t>
            </a:r>
            <a:endParaRPr lang="ko-KR" altLang="en-US" sz="2800" b="1" dirty="0"/>
          </a:p>
        </p:txBody>
      </p:sp>
      <p:sp>
        <p:nvSpPr>
          <p:cNvPr id="6" name="직사각형 5"/>
          <p:cNvSpPr/>
          <p:nvPr/>
        </p:nvSpPr>
        <p:spPr>
          <a:xfrm>
            <a:off x="499523" y="1349429"/>
            <a:ext cx="8255013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ko-KR" sz="2000" dirty="0" smtClean="0">
                <a:latin typeface="Calibri" pitchFamily="34" charset="0"/>
              </a:rPr>
              <a:t>Comparison among </a:t>
            </a:r>
            <a:r>
              <a:rPr lang="en-US" altLang="ja-JP" sz="2000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</a:rPr>
              <a:t>Ray-matching,</a:t>
            </a:r>
            <a:r>
              <a:rPr lang="en-US" altLang="ja-JP" sz="2000" dirty="0" smtClean="0">
                <a:solidFill>
                  <a:prstClr val="black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RTM DCC </a:t>
            </a:r>
            <a:r>
              <a:rPr lang="en-US" altLang="ja-JP" sz="2000" dirty="0" smtClean="0">
                <a:latin typeface="Calibri" pitchFamily="34" charset="0"/>
                <a:cs typeface="Calibri" panose="020F0502020204030204" pitchFamily="34" charset="0"/>
              </a:rPr>
              <a:t>and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dirty="0" smtClean="0">
                <a:solidFill>
                  <a:srgbClr val="008000"/>
                </a:solidFill>
                <a:latin typeface="Calibri" pitchFamily="34" charset="0"/>
                <a:cs typeface="Calibri" panose="020F0502020204030204" pitchFamily="34" charset="0"/>
              </a:rPr>
              <a:t>GSICS DCC</a:t>
            </a:r>
            <a:endParaRPr lang="ja-JP" altLang="en-US" sz="2000" dirty="0" smtClean="0">
              <a:solidFill>
                <a:prstClr val="black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3230" y="4362784"/>
            <a:ext cx="228596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0000FF"/>
                </a:solidFill>
                <a:latin typeface="Calibri" pitchFamily="34" charset="0"/>
              </a:rPr>
              <a:t>Annual Drift(Ray Matching)</a:t>
            </a:r>
          </a:p>
          <a:p>
            <a:r>
              <a:rPr lang="en-US" altLang="ko-KR" sz="1400" dirty="0">
                <a:solidFill>
                  <a:srgbClr val="FF0000"/>
                </a:solidFill>
                <a:latin typeface="Calibri" pitchFamily="34" charset="0"/>
              </a:rPr>
              <a:t>Annual </a:t>
            </a:r>
            <a:r>
              <a:rPr lang="en-US" altLang="ko-KR" sz="1400" dirty="0" smtClean="0">
                <a:solidFill>
                  <a:srgbClr val="FF0000"/>
                </a:solidFill>
                <a:latin typeface="Calibri" pitchFamily="34" charset="0"/>
              </a:rPr>
              <a:t>Drift(RTM DCC)</a:t>
            </a:r>
            <a:endParaRPr lang="en-US" altLang="ko-KR" sz="14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ko-KR" sz="1400" dirty="0">
                <a:solidFill>
                  <a:srgbClr val="008000"/>
                </a:solidFill>
                <a:latin typeface="Calibri" pitchFamily="34" charset="0"/>
              </a:rPr>
              <a:t>Annual </a:t>
            </a:r>
            <a:r>
              <a:rPr lang="en-US" altLang="ko-KR" sz="1400" dirty="0" smtClean="0">
                <a:solidFill>
                  <a:srgbClr val="008000"/>
                </a:solidFill>
                <a:latin typeface="Calibri" pitchFamily="34" charset="0"/>
              </a:rPr>
              <a:t>Drift(GSICS DCC)</a:t>
            </a:r>
            <a:endParaRPr lang="en-US" altLang="ko-KR" sz="1400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687818" y="4362784"/>
            <a:ext cx="1921745" cy="7386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  <a:latin typeface="Calibri" pitchFamily="34" charset="0"/>
              </a:rPr>
              <a:t> = </a:t>
            </a:r>
            <a:r>
              <a:rPr lang="en-US" altLang="ko-KR" sz="1400" dirty="0" smtClean="0">
                <a:solidFill>
                  <a:srgbClr val="0000FF"/>
                </a:solidFill>
                <a:latin typeface="Calibri" pitchFamily="34" charset="0"/>
              </a:rPr>
              <a:t> -</a:t>
            </a:r>
            <a:r>
              <a:rPr lang="en-US" altLang="ko-KR" sz="1400" dirty="0">
                <a:solidFill>
                  <a:srgbClr val="0000FF"/>
                </a:solidFill>
                <a:latin typeface="Calibri" pitchFamily="34" charset="0"/>
              </a:rPr>
              <a:t>1.60 ±</a:t>
            </a:r>
            <a:r>
              <a:rPr lang="en-US" altLang="ko-KR" sz="1400" dirty="0" smtClean="0">
                <a:solidFill>
                  <a:srgbClr val="0000FF"/>
                </a:solidFill>
                <a:latin typeface="Calibri" pitchFamily="34" charset="0"/>
              </a:rPr>
              <a:t>0.12  [%/year]</a:t>
            </a:r>
          </a:p>
          <a:p>
            <a:r>
              <a:rPr lang="en-US" altLang="ko-KR" sz="1400" dirty="0">
                <a:solidFill>
                  <a:srgbClr val="FF0000"/>
                </a:solidFill>
                <a:latin typeface="Calibri" pitchFamily="34" charset="0"/>
              </a:rPr>
              <a:t> =  -</a:t>
            </a:r>
            <a:r>
              <a:rPr lang="en-US" altLang="ko-KR" sz="1400" dirty="0" smtClean="0">
                <a:solidFill>
                  <a:srgbClr val="FF0000"/>
                </a:solidFill>
                <a:latin typeface="Calibri" pitchFamily="34" charset="0"/>
              </a:rPr>
              <a:t>1.30 </a:t>
            </a:r>
            <a:r>
              <a:rPr lang="en-US" altLang="ko-KR" sz="1400" dirty="0">
                <a:solidFill>
                  <a:srgbClr val="FF0000"/>
                </a:solidFill>
                <a:latin typeface="Calibri" pitchFamily="34" charset="0"/>
              </a:rPr>
              <a:t>±</a:t>
            </a:r>
            <a:r>
              <a:rPr lang="en-US" altLang="ko-KR" sz="1400" dirty="0" smtClean="0">
                <a:solidFill>
                  <a:srgbClr val="FF0000"/>
                </a:solidFill>
                <a:latin typeface="Calibri" pitchFamily="34" charset="0"/>
              </a:rPr>
              <a:t>0.10  </a:t>
            </a:r>
            <a:r>
              <a:rPr lang="en-US" altLang="ko-KR" sz="1400" dirty="0">
                <a:solidFill>
                  <a:srgbClr val="FF0000"/>
                </a:solidFill>
                <a:latin typeface="Calibri" pitchFamily="34" charset="0"/>
              </a:rPr>
              <a:t>[%/year]</a:t>
            </a:r>
          </a:p>
          <a:p>
            <a:r>
              <a:rPr lang="en-US" altLang="ko-KR" sz="1400" dirty="0">
                <a:solidFill>
                  <a:srgbClr val="008000"/>
                </a:solidFill>
                <a:latin typeface="Calibri" pitchFamily="34" charset="0"/>
              </a:rPr>
              <a:t> =  -</a:t>
            </a:r>
            <a:r>
              <a:rPr lang="en-US" altLang="ko-KR" sz="1400" dirty="0" smtClean="0">
                <a:solidFill>
                  <a:srgbClr val="008000"/>
                </a:solidFill>
                <a:latin typeface="Calibri" pitchFamily="34" charset="0"/>
              </a:rPr>
              <a:t>1.38 </a:t>
            </a:r>
            <a:r>
              <a:rPr lang="en-US" altLang="ko-KR" sz="1400" dirty="0">
                <a:solidFill>
                  <a:srgbClr val="008000"/>
                </a:solidFill>
                <a:latin typeface="Calibri" pitchFamily="34" charset="0"/>
              </a:rPr>
              <a:t>±</a:t>
            </a:r>
            <a:r>
              <a:rPr lang="en-US" altLang="ko-KR" sz="1400" dirty="0" smtClean="0">
                <a:solidFill>
                  <a:srgbClr val="008000"/>
                </a:solidFill>
                <a:latin typeface="Calibri" pitchFamily="34" charset="0"/>
              </a:rPr>
              <a:t>0.16  </a:t>
            </a:r>
            <a:r>
              <a:rPr lang="en-US" altLang="ko-KR" sz="1400" dirty="0">
                <a:solidFill>
                  <a:srgbClr val="008000"/>
                </a:solidFill>
                <a:latin typeface="Calibri" pitchFamily="34" charset="0"/>
              </a:rPr>
              <a:t>[%/year</a:t>
            </a:r>
            <a:r>
              <a:rPr lang="en-US" altLang="ko-KR" sz="1400" dirty="0" smtClean="0">
                <a:solidFill>
                  <a:srgbClr val="008000"/>
                </a:solidFill>
                <a:latin typeface="Calibri" pitchFamily="34" charset="0"/>
              </a:rPr>
              <a:t>]</a:t>
            </a:r>
            <a:endParaRPr lang="en-US" altLang="ko-KR" sz="1400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4848" y="2407768"/>
            <a:ext cx="236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Calibri" pitchFamily="34" charset="0"/>
                <a:ea typeface="Arial Unicode MS"/>
                <a:cs typeface="Calibri" panose="020F0502020204030204" pitchFamily="34" charset="0"/>
              </a:rPr>
              <a:t>*</a:t>
            </a:r>
            <a:r>
              <a:rPr lang="en-US" altLang="ko-KR" sz="1400" dirty="0" smtClean="0">
                <a:latin typeface="Calibri" pitchFamily="34" charset="0"/>
                <a:cs typeface="Calibri" panose="020F0502020204030204" pitchFamily="34" charset="0"/>
              </a:rPr>
              <a:t>Shading area: 3 sigma values</a:t>
            </a:r>
            <a:endParaRPr lang="ko-KR" altLang="en-US" sz="1400" dirty="0"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148667" y="-15333"/>
            <a:ext cx="4995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srgbClr val="FF0000"/>
                </a:solidFill>
                <a:latin typeface="Calibri" pitchFamily="34" charset="0"/>
              </a:rPr>
              <a:t>Response to A.GVNIR.2018.7u.1</a:t>
            </a:r>
            <a:endParaRPr lang="ko-KR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52928</TotalTime>
  <Words>3099</Words>
  <Application>Microsoft Office PowerPoint</Application>
  <PresentationFormat>화면 슬라이드 쇼(4:3)</PresentationFormat>
  <Paragraphs>835</Paragraphs>
  <Slides>42</Slides>
  <Notes>14</Notes>
  <HiddenSlides>2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42</vt:i4>
      </vt:variant>
    </vt:vector>
  </HeadingPairs>
  <TitlesOfParts>
    <vt:vector size="52" baseType="lpstr">
      <vt:lpstr>Arial Unicode MS</vt:lpstr>
      <vt:lpstr>ＭＳ Ｐゴシック</vt:lpstr>
      <vt:lpstr>NanumGothic</vt:lpstr>
      <vt:lpstr>宋体</vt:lpstr>
      <vt:lpstr>맑은 고딕</vt:lpstr>
      <vt:lpstr>Arial</vt:lpstr>
      <vt:lpstr>Calibri</vt:lpstr>
      <vt:lpstr>Wingdings</vt:lpstr>
      <vt:lpstr>Default Design</vt:lpstr>
      <vt:lpstr>디자인 사용자 지정</vt:lpstr>
      <vt:lpstr>KMA GSICS Agency Report  2019</vt:lpstr>
      <vt:lpstr>Overview</vt:lpstr>
      <vt:lpstr>KMA’s GSICS Activities &amp;  Progress Summary</vt:lpstr>
      <vt:lpstr>KMA’s GSICS Actions</vt:lpstr>
      <vt:lpstr>PowerPoint 프레젠테이션</vt:lpstr>
      <vt:lpstr>PowerPoint 프레젠테이션</vt:lpstr>
      <vt:lpstr>Visible Calibration Method Using DCC Targets</vt:lpstr>
      <vt:lpstr>Update of KMA GSICS DCC Results</vt:lpstr>
      <vt:lpstr>Three types of visible calibration methods using DCC conditions</vt:lpstr>
      <vt:lpstr>Visible Calibration</vt:lpstr>
      <vt:lpstr>PowerPoint 프레젠테이션</vt:lpstr>
      <vt:lpstr>GEO-GEO (COMS/MI vs. AHI)</vt:lpstr>
      <vt:lpstr>KMA’s Instruments Updates </vt:lpstr>
      <vt:lpstr>PowerPoint 프레젠테이션</vt:lpstr>
      <vt:lpstr>Introduce KMA’s Personnel supporting GSICS</vt:lpstr>
      <vt:lpstr>PowerPoint 프레젠테이션</vt:lpstr>
      <vt:lpstr>PowerPoint 프레젠테이션</vt:lpstr>
      <vt:lpstr>GK-2A AMI IOT  Status and Future Plan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Two types of ray matching methods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Dohy</cp:lastModifiedBy>
  <cp:revision>1020</cp:revision>
  <cp:lastPrinted>2019-02-25T00:48:58Z</cp:lastPrinted>
  <dcterms:created xsi:type="dcterms:W3CDTF">2004-06-10T15:46:18Z</dcterms:created>
  <dcterms:modified xsi:type="dcterms:W3CDTF">2019-03-04T10:23:12Z</dcterms:modified>
</cp:coreProperties>
</file>