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media/image5.jpg" ContentType="image/jpg"/>
  <Override PartName="/ppt/media/image6.jpg" ContentType="image/jpg"/>
  <Override PartName="/ppt/notesSlides/notesSlide3.xml" ContentType="application/vnd.openxmlformats-officedocument.presentationml.notesSlide+xml"/>
  <Override PartName="/ppt/media/image17.jpg" ContentType="image/jpg"/>
  <Override PartName="/ppt/media/image18.jpg" ContentType="image/jpg"/>
  <Override PartName="/ppt/media/image19.jpg" ContentType="image/jpg"/>
  <Override PartName="/ppt/media/image20.jpg" ContentType="image/jpg"/>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714" r:id="rId2"/>
    <p:sldId id="729" r:id="rId3"/>
    <p:sldId id="722" r:id="rId4"/>
    <p:sldId id="723" r:id="rId5"/>
    <p:sldId id="256" r:id="rId6"/>
    <p:sldId id="724" r:id="rId7"/>
    <p:sldId id="259" r:id="rId8"/>
    <p:sldId id="726" r:id="rId9"/>
    <p:sldId id="293" r:id="rId10"/>
    <p:sldId id="730" r:id="rId11"/>
    <p:sldId id="719"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5F5F5F"/>
    <a:srgbClr val="333333"/>
    <a:srgbClr val="FF3300"/>
    <a:srgbClr val="CC3300"/>
    <a:srgbClr val="80008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68456" autoAdjust="0"/>
  </p:normalViewPr>
  <p:slideViewPr>
    <p:cSldViewPr snapToGrid="0">
      <p:cViewPr varScale="1">
        <p:scale>
          <a:sx n="61" d="100"/>
          <a:sy n="61" d="100"/>
        </p:scale>
        <p:origin x="34"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8" d="100"/>
          <a:sy n="88" d="100"/>
        </p:scale>
        <p:origin x="-2874" y="-108"/>
      </p:cViewPr>
      <p:guideLst>
        <p:guide orient="horz" pos="2928"/>
        <p:guide pos="2209"/>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3038604" cy="463854"/>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270339" name="Rectangle 3"/>
          <p:cNvSpPr>
            <a:spLocks noGrp="1" noChangeArrowheads="1"/>
          </p:cNvSpPr>
          <p:nvPr>
            <p:ph type="dt" sz="quarter" idx="1"/>
          </p:nvPr>
        </p:nvSpPr>
        <p:spPr bwMode="auto">
          <a:xfrm>
            <a:off x="3970159" y="0"/>
            <a:ext cx="3038604" cy="463854"/>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270340" name="Rectangle 4"/>
          <p:cNvSpPr>
            <a:spLocks noGrp="1" noChangeArrowheads="1"/>
          </p:cNvSpPr>
          <p:nvPr>
            <p:ph type="ftr" sz="quarter" idx="2"/>
          </p:nvPr>
        </p:nvSpPr>
        <p:spPr bwMode="auto">
          <a:xfrm>
            <a:off x="0" y="8831059"/>
            <a:ext cx="3038604" cy="463854"/>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270341" name="Rectangle 5"/>
          <p:cNvSpPr>
            <a:spLocks noGrp="1" noChangeArrowheads="1"/>
          </p:cNvSpPr>
          <p:nvPr>
            <p:ph type="sldNum" sz="quarter" idx="3"/>
          </p:nvPr>
        </p:nvSpPr>
        <p:spPr bwMode="auto">
          <a:xfrm>
            <a:off x="3970159" y="8831059"/>
            <a:ext cx="3038604" cy="463854"/>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5D828D66-AEB5-4DE2-AE3C-788B6F5E35E5}" type="slidenum">
              <a:rPr lang="en-US"/>
              <a:pPr>
                <a:defRPr/>
              </a:pPr>
              <a:t>‹#›</a:t>
            </a:fld>
            <a:endParaRPr lang="en-US"/>
          </a:p>
        </p:txBody>
      </p:sp>
    </p:spTree>
    <p:extLst>
      <p:ext uri="{BB962C8B-B14F-4D97-AF65-F5344CB8AC3E}">
        <p14:creationId xmlns:p14="http://schemas.microsoft.com/office/powerpoint/2010/main" val="93572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8604" cy="463854"/>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39939" name="Rectangle 3"/>
          <p:cNvSpPr>
            <a:spLocks noGrp="1" noChangeArrowheads="1"/>
          </p:cNvSpPr>
          <p:nvPr>
            <p:ph type="dt" idx="1"/>
          </p:nvPr>
        </p:nvSpPr>
        <p:spPr bwMode="auto">
          <a:xfrm>
            <a:off x="3970159" y="0"/>
            <a:ext cx="3038604" cy="463854"/>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0713" y="4417017"/>
            <a:ext cx="5608975" cy="4180629"/>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831059"/>
            <a:ext cx="3038604" cy="463854"/>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39943" name="Rectangle 7"/>
          <p:cNvSpPr>
            <a:spLocks noGrp="1" noChangeArrowheads="1"/>
          </p:cNvSpPr>
          <p:nvPr>
            <p:ph type="sldNum" sz="quarter" idx="5"/>
          </p:nvPr>
        </p:nvSpPr>
        <p:spPr bwMode="auto">
          <a:xfrm>
            <a:off x="3970159" y="8831059"/>
            <a:ext cx="3038604" cy="463854"/>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D2E840EC-3661-47EA-B292-7ED791E1B58E}" type="slidenum">
              <a:rPr lang="en-US"/>
              <a:pPr>
                <a:defRPr/>
              </a:pPr>
              <a:t>‹#›</a:t>
            </a:fld>
            <a:endParaRPr lang="en-US"/>
          </a:p>
        </p:txBody>
      </p:sp>
    </p:spTree>
    <p:extLst>
      <p:ext uri="{BB962C8B-B14F-4D97-AF65-F5344CB8AC3E}">
        <p14:creationId xmlns:p14="http://schemas.microsoft.com/office/powerpoint/2010/main" val="905914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9AD4F94-4851-4065-BA9C-947A644B85B9}" type="slidenum">
              <a:rPr lang="en-US" smtClean="0"/>
              <a:pPr/>
              <a:t>1</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9078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Surf can cover far infrared to soft x-ray</a:t>
            </a:r>
          </a:p>
        </p:txBody>
      </p:sp>
      <p:sp>
        <p:nvSpPr>
          <p:cNvPr id="4" name="Slide Number Placeholder 3"/>
          <p:cNvSpPr>
            <a:spLocks noGrp="1"/>
          </p:cNvSpPr>
          <p:nvPr>
            <p:ph type="sldNum" sz="quarter" idx="10"/>
          </p:nvPr>
        </p:nvSpPr>
        <p:spPr/>
        <p:txBody>
          <a:bodyPr/>
          <a:lstStyle/>
          <a:p>
            <a:pPr>
              <a:defRPr/>
            </a:pPr>
            <a:fld id="{D2E840EC-3661-47EA-B292-7ED791E1B58E}" type="slidenum">
              <a:rPr lang="en-US" smtClean="0"/>
              <a:pPr>
                <a:defRPr/>
              </a:pPr>
              <a:t>3</a:t>
            </a:fld>
            <a:endParaRPr lang="en-US"/>
          </a:p>
        </p:txBody>
      </p:sp>
    </p:spTree>
    <p:extLst>
      <p:ext uri="{BB962C8B-B14F-4D97-AF65-F5344CB8AC3E}">
        <p14:creationId xmlns:p14="http://schemas.microsoft.com/office/powerpoint/2010/main" val="212906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latin typeface="Calibri" panose="020F0502020204030204" pitchFamily="34" charset="0"/>
                <a:ea typeface="Calibri" panose="020F0502020204030204" pitchFamily="34" charset="0"/>
              </a:rPr>
              <a:t>Co-I’s: Carol Johnson (NIST), Mark Yarbrough (MLML), Art Gleason (UM)</a:t>
            </a:r>
          </a:p>
          <a:p>
            <a:pPr marL="0" marR="0">
              <a:spcBef>
                <a:spcPts val="0"/>
              </a:spcBef>
              <a:spcAft>
                <a:spcPts val="0"/>
              </a:spcAft>
            </a:pPr>
            <a:r>
              <a:rPr lang="en-US" sz="1200" b="1" dirty="0">
                <a:latin typeface="Calibri" panose="020F0502020204030204" pitchFamily="34" charset="0"/>
                <a:ea typeface="Calibri" panose="020F0502020204030204" pitchFamily="34" charset="0"/>
              </a:rPr>
              <a:t>Objective: </a:t>
            </a:r>
            <a:r>
              <a:rPr lang="en-US" sz="1200" dirty="0">
                <a:latin typeface="Calibri" panose="020F0502020204030204" pitchFamily="34" charset="0"/>
                <a:ea typeface="Calibri" panose="020F0502020204030204" pitchFamily="34" charset="0"/>
              </a:rPr>
              <a:t>Develop a vicarious calibration instrument which can return MOBY level </a:t>
            </a:r>
            <a:r>
              <a:rPr lang="en-US" sz="1200" dirty="0" err="1">
                <a:latin typeface="Calibri" panose="020F0502020204030204" pitchFamily="34" charset="0"/>
                <a:ea typeface="Calibri" panose="020F0502020204030204" pitchFamily="34" charset="0"/>
              </a:rPr>
              <a:t>Lw</a:t>
            </a:r>
            <a:r>
              <a:rPr lang="en-US" sz="1200" dirty="0">
                <a:latin typeface="Calibri" panose="020F0502020204030204" pitchFamily="34" charset="0"/>
                <a:ea typeface="Calibri" panose="020F0502020204030204" pitchFamily="34" charset="0"/>
              </a:rPr>
              <a:t> data from alternate sites and meets the recent IOCCG white paper goals of developing multiple </a:t>
            </a:r>
            <a:r>
              <a:rPr lang="en-US" sz="1200" dirty="0" err="1">
                <a:latin typeface="Calibri" panose="020F0502020204030204" pitchFamily="34" charset="0"/>
                <a:ea typeface="Calibri" panose="020F0502020204030204" pitchFamily="34" charset="0"/>
              </a:rPr>
              <a:t>vic</a:t>
            </a:r>
            <a:r>
              <a:rPr lang="en-US" sz="1200" dirty="0">
                <a:latin typeface="Calibri" panose="020F0502020204030204" pitchFamily="34" charset="0"/>
                <a:ea typeface="Calibri" panose="020F0502020204030204" pitchFamily="34" charset="0"/>
              </a:rPr>
              <a:t>/</a:t>
            </a:r>
            <a:r>
              <a:rPr lang="en-US" sz="1200" dirty="0" err="1">
                <a:latin typeface="Calibri" panose="020F0502020204030204" pitchFamily="34" charset="0"/>
                <a:ea typeface="Calibri" panose="020F0502020204030204" pitchFamily="34" charset="0"/>
              </a:rPr>
              <a:t>cal</a:t>
            </a:r>
            <a:r>
              <a:rPr lang="en-US" sz="1200" dirty="0">
                <a:latin typeface="Calibri" panose="020F0502020204030204" pitchFamily="34" charset="0"/>
                <a:ea typeface="Calibri" panose="020F0502020204030204" pitchFamily="34" charset="0"/>
              </a:rPr>
              <a:t> sites with:</a:t>
            </a:r>
          </a:p>
          <a:p>
            <a:pPr marL="0" marR="0">
              <a:spcBef>
                <a:spcPts val="0"/>
              </a:spcBef>
              <a:spcAft>
                <a:spcPts val="0"/>
              </a:spcAft>
            </a:pPr>
            <a:r>
              <a:rPr lang="en-US" sz="1200" dirty="0">
                <a:latin typeface="Calibri" panose="020F0502020204030204" pitchFamily="34" charset="0"/>
                <a:ea typeface="Calibri" panose="020F0502020204030204" pitchFamily="34" charset="0"/>
              </a:rPr>
              <a:t>                  A) identical  instrumentation</a:t>
            </a:r>
          </a:p>
          <a:p>
            <a:pPr marL="0" marR="0">
              <a:spcBef>
                <a:spcPts val="0"/>
              </a:spcBef>
              <a:spcAft>
                <a:spcPts val="0"/>
              </a:spcAft>
            </a:pPr>
            <a:r>
              <a:rPr lang="en-US" sz="1200" dirty="0">
                <a:latin typeface="Calibri" panose="020F0502020204030204" pitchFamily="34" charset="0"/>
                <a:ea typeface="Calibri" panose="020F0502020204030204" pitchFamily="34" charset="0"/>
              </a:rPr>
              <a:t>                  B) centrally, and consistently characterized and calibrated</a:t>
            </a:r>
          </a:p>
          <a:p>
            <a:pPr marL="0" marR="0">
              <a:spcBef>
                <a:spcPts val="0"/>
              </a:spcBef>
              <a:spcAft>
                <a:spcPts val="0"/>
              </a:spcAft>
            </a:pPr>
            <a:r>
              <a:rPr lang="en-US" sz="1200" dirty="0">
                <a:latin typeface="Calibri" panose="020F0502020204030204" pitchFamily="34" charset="0"/>
                <a:ea typeface="Calibri" panose="020F0502020204030204" pitchFamily="34" charset="0"/>
              </a:rPr>
              <a:t>    C) consistent and uniform data processing</a:t>
            </a:r>
          </a:p>
          <a:p>
            <a:pPr marL="0" marR="0">
              <a:spcBef>
                <a:spcPts val="0"/>
              </a:spcBef>
              <a:spcAft>
                <a:spcPts val="0"/>
              </a:spcAft>
            </a:pPr>
            <a:r>
              <a:rPr lang="en-US" sz="1200" dirty="0">
                <a:latin typeface="Calibri" panose="020F0502020204030204" pitchFamily="34" charset="0"/>
                <a:ea typeface="Calibri" panose="020F0502020204030204" pitchFamily="34" charset="0"/>
              </a:rPr>
              <a:t>                  D) Work with commercial vendors for a path towards additional instruments when required.</a:t>
            </a:r>
          </a:p>
          <a:p>
            <a:pPr marL="0" marR="0">
              <a:spcBef>
                <a:spcPts val="0"/>
              </a:spcBef>
              <a:spcAft>
                <a:spcPts val="0"/>
              </a:spcAft>
            </a:pPr>
            <a:r>
              <a:rPr lang="en-US" sz="1200" b="1" dirty="0">
                <a:latin typeface="Calibri" panose="020F0502020204030204" pitchFamily="34" charset="0"/>
                <a:ea typeface="Calibri" panose="020F0502020204030204" pitchFamily="34" charset="0"/>
              </a:rPr>
              <a:t>Specific Project: </a:t>
            </a:r>
            <a:r>
              <a:rPr lang="en-US" sz="1200" dirty="0">
                <a:latin typeface="Calibri" panose="020F0502020204030204" pitchFamily="34" charset="0"/>
                <a:ea typeface="Calibri" panose="020F0502020204030204" pitchFamily="34" charset="0"/>
              </a:rPr>
              <a:t>Develop a prototype MOBY-NET buoy that has:</a:t>
            </a:r>
          </a:p>
          <a:p>
            <a:pPr marL="0" marR="0">
              <a:spcBef>
                <a:spcPts val="0"/>
              </a:spcBef>
              <a:spcAft>
                <a:spcPts val="0"/>
              </a:spcAft>
            </a:pPr>
            <a:r>
              <a:rPr lang="en-US" sz="1200" dirty="0">
                <a:latin typeface="Calibri" panose="020F0502020204030204" pitchFamily="34" charset="0"/>
                <a:ea typeface="Calibri" panose="020F0502020204030204" pitchFamily="34" charset="0"/>
              </a:rPr>
              <a:t>A) a buoy hull with the major structure similar to MOBY but can fit in a 40’ container and be able to accept a modular optical system.</a:t>
            </a:r>
          </a:p>
          <a:p>
            <a:pPr marL="0" marR="0">
              <a:spcBef>
                <a:spcPts val="0"/>
              </a:spcBef>
              <a:spcAft>
                <a:spcPts val="0"/>
              </a:spcAft>
            </a:pPr>
            <a:r>
              <a:rPr lang="en-US" sz="1200" dirty="0">
                <a:latin typeface="Calibri" panose="020F0502020204030204" pitchFamily="34" charset="0"/>
                <a:ea typeface="Calibri" panose="020F0502020204030204" pitchFamily="34" charset="0"/>
              </a:rPr>
              <a:t>B) a modular, stable, optical system allowing installation and removal from buoy hull as one intact piece with appropriate capabilities.</a:t>
            </a:r>
          </a:p>
          <a:p>
            <a:pPr marL="0" marR="0">
              <a:spcBef>
                <a:spcPts val="0"/>
              </a:spcBef>
              <a:spcAft>
                <a:spcPts val="0"/>
              </a:spcAft>
            </a:pPr>
            <a:r>
              <a:rPr lang="en-US" sz="1200" dirty="0">
                <a:latin typeface="Calibri" panose="020F0502020204030204" pitchFamily="34" charset="0"/>
                <a:ea typeface="Calibri" panose="020F0502020204030204" pitchFamily="34" charset="0"/>
              </a:rPr>
              <a:t>C) A separate stable source and radiometer, transported with the MOBY-NET optical system with sufficient stability to verify system performance pre/post deployment at the chosen remote site.</a:t>
            </a:r>
          </a:p>
          <a:p>
            <a:pPr marL="0" marR="0">
              <a:spcBef>
                <a:spcPts val="0"/>
              </a:spcBef>
              <a:spcAft>
                <a:spcPts val="0"/>
              </a:spcAft>
            </a:pPr>
            <a:r>
              <a:rPr lang="en-US" sz="1200" dirty="0">
                <a:latin typeface="Calibri" panose="020F0502020204030204" pitchFamily="34" charset="0"/>
                <a:ea typeface="Calibri" panose="020F0502020204030204" pitchFamily="34" charset="0"/>
              </a:rPr>
              <a:t>system would take advantage of the work to update and enhance the current MOBY instrument.</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6</a:t>
            </a:fld>
            <a:endParaRPr lang="en-US"/>
          </a:p>
        </p:txBody>
      </p:sp>
    </p:spTree>
    <p:extLst>
      <p:ext uri="{BB962C8B-B14F-4D97-AF65-F5344CB8AC3E}">
        <p14:creationId xmlns:p14="http://schemas.microsoft.com/office/powerpoint/2010/main" val="48367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ea typeface="Calibri" panose="020F0502020204030204" pitchFamily="34" charset="0"/>
              </a:rPr>
              <a:t>Background: </a:t>
            </a:r>
            <a:r>
              <a:rPr lang="en-US" sz="1200" dirty="0">
                <a:ea typeface="Calibri" panose="020F0502020204030204" pitchFamily="34" charset="0"/>
              </a:rPr>
              <a:t>The electrical-substitution cryogenic radiometer Primary Optical Watt Radiometer (POWR) calibrates transfer standard trapped silicon photodiodes in </a:t>
            </a:r>
            <a:r>
              <a:rPr lang="en-US" sz="1200" dirty="0" err="1">
                <a:ea typeface="Calibri" panose="020F0502020204030204" pitchFamily="34" charset="0"/>
              </a:rPr>
              <a:t>underfilled</a:t>
            </a:r>
            <a:r>
              <a:rPr lang="en-US" sz="1200" dirty="0">
                <a:ea typeface="Calibri" panose="020F0502020204030204" pitchFamily="34" charset="0"/>
              </a:rPr>
              <a:t> aperture mode to well below 0.05 % standard uncertainty in Vis/NIR. Fitted with a precision aperture and overfilled in SIRCUS, such a trap is used in irradiance mode with standard uncertainty of 0.06 % in the Vis/NIR.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ea typeface="Calibri" panose="020F0502020204030204" pitchFamily="34" charset="0"/>
              </a:rPr>
              <a:t>Problem: </a:t>
            </a:r>
            <a:r>
              <a:rPr lang="en-US" sz="1200" dirty="0">
                <a:ea typeface="Calibri" panose="020F0502020204030204" pitchFamily="34" charset="0"/>
              </a:rPr>
              <a:t>SIRCUS (NIST) and GLAMR (NASA) applications require overfilled aperture calibrations (irradiance &amp; radiance) in the SWIR having standard uncertainty of 0.2 %. SWIR photodiodes (&amp; trapped SWIR photodiodes) are not of sufficient quality to reach the level of accuracy required.</a:t>
            </a: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ea typeface="Calibri" panose="020F0502020204030204" pitchFamily="34" charset="0"/>
              </a:rPr>
              <a:t>Solution under Development: </a:t>
            </a:r>
            <a:r>
              <a:rPr lang="en-US" sz="1200" dirty="0">
                <a:ea typeface="Calibri" panose="020F0502020204030204" pitchFamily="34" charset="0"/>
              </a:rPr>
              <a:t>A pyroelectric detector (pyro) is used as a spectral transfer standard from Vis/Near to SWIR. The </a:t>
            </a:r>
            <a:r>
              <a:rPr lang="en-US" sz="1200" dirty="0" err="1">
                <a:ea typeface="Calibri" panose="020F0502020204030204" pitchFamily="34" charset="0"/>
              </a:rPr>
              <a:t>absorptance</a:t>
            </a:r>
            <a:r>
              <a:rPr lang="en-US" sz="1200" dirty="0">
                <a:ea typeface="Calibri" panose="020F0502020204030204" pitchFamily="34" charset="0"/>
              </a:rPr>
              <a:t> of the black detector coating, which is proportional to the response of the detector, is equal to 1–reflectance, nearly spectrally flat, and the spectral reflectance can be measured accurately. Absolute irradiance responsivity tie point(s) against the standard POWR-calibrated trapped irradiance photodiode (uncertainty &lt; 0.1 %) in the Vis/NIR at NIST SIRCUS are then used to convert the relative spectral responsivity curve into absolute spectral irradiance responsivity, extending the scale to the SWIR with uncertainty below 0.2 %. Results so far show this is possible.</a:t>
            </a:r>
          </a:p>
          <a:p>
            <a:endParaRPr lang="en-US" dirty="0"/>
          </a:p>
        </p:txBody>
      </p:sp>
      <p:sp>
        <p:nvSpPr>
          <p:cNvPr id="4" name="Slide Number Placeholder 3"/>
          <p:cNvSpPr>
            <a:spLocks noGrp="1"/>
          </p:cNvSpPr>
          <p:nvPr>
            <p:ph type="sldNum" sz="quarter" idx="10"/>
          </p:nvPr>
        </p:nvSpPr>
        <p:spPr/>
        <p:txBody>
          <a:bodyPr/>
          <a:lstStyle/>
          <a:p>
            <a:pPr>
              <a:defRPr/>
            </a:pPr>
            <a:fld id="{D2E840EC-3661-47EA-B292-7ED791E1B58E}" type="slidenum">
              <a:rPr lang="en-US" smtClean="0"/>
              <a:pPr>
                <a:defRPr/>
              </a:pPr>
              <a:t>10</a:t>
            </a:fld>
            <a:endParaRPr lang="en-US"/>
          </a:p>
        </p:txBody>
      </p:sp>
    </p:spTree>
    <p:extLst>
      <p:ext uri="{BB962C8B-B14F-4D97-AF65-F5344CB8AC3E}">
        <p14:creationId xmlns:p14="http://schemas.microsoft.com/office/powerpoint/2010/main" val="1271451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AF0C06C-A120-4CEF-A9AD-F4118C12BC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4157037-F5AB-4234-8B75-84F7F4C5E2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1C6CA05-B660-4EEB-890E-A679DF02DE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74378" y="274638"/>
            <a:ext cx="5388622" cy="793511"/>
          </a:xfrm>
          <a:prstGeom prst="rect">
            <a:avLst/>
          </a:prstGeom>
        </p:spPr>
        <p:txBody>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A28AC38-E0E8-49D7-B2FE-71FD7C42C0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C94469-C24B-4485-9554-864CA5BFE2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866AD1-022E-4E0E-AE7E-C7A6C4DD8D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D0EA962-5ACB-4E0A-B99B-F2A901C157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24831DE-8CB6-4B98-B2F1-D4EBA8FF18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F3BB8C-0C0C-4EAB-9830-DC513CDAB6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8B3AD7-A00B-4A91-9B8B-0BA01B14E5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65D3E82-9912-4669-9E99-524028854B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47E33C82-C2A6-478E-8FB2-E20C8DB41475}" type="slidenum">
              <a:rPr lang="en-US"/>
              <a:pPr>
                <a:defRPr/>
              </a:pPr>
              <a:t>‹#›</a:t>
            </a:fld>
            <a:endParaRPr lang="en-US"/>
          </a:p>
        </p:txBody>
      </p:sp>
      <p:sp>
        <p:nvSpPr>
          <p:cNvPr id="1031" name="Rectangle 7"/>
          <p:cNvSpPr>
            <a:spLocks noChangeArrowheads="1"/>
          </p:cNvSpPr>
          <p:nvPr/>
        </p:nvSpPr>
        <p:spPr bwMode="auto">
          <a:xfrm>
            <a:off x="457200" y="1600200"/>
            <a:ext cx="8229600" cy="4724400"/>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Char char="v"/>
              <a:defRPr/>
            </a:pPr>
            <a:endParaRPr lang="en-GB" sz="3200"/>
          </a:p>
        </p:txBody>
      </p:sp>
      <p:sp>
        <p:nvSpPr>
          <p:cNvPr id="1032" name="Rectangle 8"/>
          <p:cNvSpPr>
            <a:spLocks noChangeArrowheads="1"/>
          </p:cNvSpPr>
          <p:nvPr/>
        </p:nvSpPr>
        <p:spPr bwMode="auto">
          <a:xfrm>
            <a:off x="457200" y="6400800"/>
            <a:ext cx="5646738" cy="244475"/>
          </a:xfrm>
          <a:prstGeom prst="rect">
            <a:avLst/>
          </a:prstGeom>
          <a:noFill/>
          <a:ln w="9525">
            <a:noFill/>
            <a:miter lim="800000"/>
            <a:headEnd/>
            <a:tailEnd/>
          </a:ln>
          <a:effectLst/>
        </p:spPr>
        <p:txBody>
          <a:bodyPr/>
          <a:lstStyle/>
          <a:p>
            <a:pPr>
              <a:defRPr/>
            </a:pPr>
            <a:r>
              <a:rPr lang="it-IT" sz="1000" b="1" dirty="0"/>
              <a:t>GSICS </a:t>
            </a:r>
            <a:r>
              <a:rPr lang="en-GB" sz="1000" b="1" dirty="0"/>
              <a:t>Agency</a:t>
            </a:r>
            <a:r>
              <a:rPr lang="en-GB" sz="1000" b="1" baseline="0" dirty="0"/>
              <a:t> Report</a:t>
            </a:r>
            <a:endParaRPr lang="en-US" sz="1000" b="1" dirty="0"/>
          </a:p>
        </p:txBody>
      </p:sp>
      <p:sp>
        <p:nvSpPr>
          <p:cNvPr id="1035" name="Line 11"/>
          <p:cNvSpPr>
            <a:spLocks noChangeShapeType="1"/>
          </p:cNvSpPr>
          <p:nvPr/>
        </p:nvSpPr>
        <p:spPr bwMode="auto">
          <a:xfrm flipV="1">
            <a:off x="457200" y="6324600"/>
            <a:ext cx="8229600" cy="0"/>
          </a:xfrm>
          <a:prstGeom prst="line">
            <a:avLst/>
          </a:prstGeom>
          <a:noFill/>
          <a:ln w="38100">
            <a:solidFill>
              <a:srgbClr val="0000FF"/>
            </a:solidFill>
            <a:round/>
            <a:headEnd/>
            <a:tailEnd/>
          </a:ln>
          <a:effectLst/>
        </p:spPr>
        <p:txBody>
          <a:bodyPr/>
          <a:lstStyle/>
          <a:p>
            <a:pPr>
              <a:defRPr/>
            </a:pPr>
            <a:endParaRPr lang="en-GB"/>
          </a:p>
        </p:txBody>
      </p:sp>
      <p:sp>
        <p:nvSpPr>
          <p:cNvPr id="1037" name="Rectangle 13"/>
          <p:cNvSpPr>
            <a:spLocks noChangeArrowheads="1"/>
          </p:cNvSpPr>
          <p:nvPr/>
        </p:nvSpPr>
        <p:spPr bwMode="auto">
          <a:xfrm>
            <a:off x="6553200" y="6477000"/>
            <a:ext cx="2133600" cy="244475"/>
          </a:xfrm>
          <a:prstGeom prst="rect">
            <a:avLst/>
          </a:prstGeom>
          <a:noFill/>
          <a:ln w="9525">
            <a:noFill/>
            <a:miter lim="800000"/>
            <a:headEnd/>
            <a:tailEnd/>
          </a:ln>
          <a:effectLst/>
        </p:spPr>
        <p:txBody>
          <a:bodyPr/>
          <a:lstStyle/>
          <a:p>
            <a:pPr algn="r">
              <a:defRPr/>
            </a:pPr>
            <a:endParaRPr lang="en-GB" sz="1400"/>
          </a:p>
        </p:txBody>
      </p:sp>
      <p:pic>
        <p:nvPicPr>
          <p:cNvPr id="2" name="Picture 18" descr="GLOGO_small"/>
          <p:cNvPicPr>
            <a:picLocks noChangeAspect="1" noChangeArrowheads="1"/>
          </p:cNvPicPr>
          <p:nvPr/>
        </p:nvPicPr>
        <p:blipFill>
          <a:blip r:embed="rId13" cstate="print"/>
          <a:srcRect/>
          <a:stretch>
            <a:fillRect/>
          </a:stretch>
        </p:blipFill>
        <p:spPr bwMode="auto">
          <a:xfrm>
            <a:off x="37971413" y="854075"/>
            <a:ext cx="4102100" cy="4102100"/>
          </a:xfrm>
          <a:prstGeom prst="rect">
            <a:avLst/>
          </a:prstGeom>
          <a:noFill/>
          <a:ln w="9525">
            <a:noFill/>
            <a:miter lim="800000"/>
            <a:headEnd/>
            <a:tailEnd/>
          </a:ln>
        </p:spPr>
      </p:pic>
      <p:pic>
        <p:nvPicPr>
          <p:cNvPr id="1033" name="Picture 19" descr="GLOGO_small"/>
          <p:cNvPicPr>
            <a:picLocks noChangeAspect="1" noChangeArrowheads="1"/>
          </p:cNvPicPr>
          <p:nvPr/>
        </p:nvPicPr>
        <p:blipFill>
          <a:blip r:embed="rId13" cstate="print"/>
          <a:srcRect/>
          <a:stretch>
            <a:fillRect/>
          </a:stretch>
        </p:blipFill>
        <p:spPr bwMode="auto">
          <a:xfrm>
            <a:off x="38123813" y="1006475"/>
            <a:ext cx="4102100" cy="4102100"/>
          </a:xfrm>
          <a:prstGeom prst="rect">
            <a:avLst/>
          </a:prstGeom>
          <a:noFill/>
          <a:ln w="9525">
            <a:noFill/>
            <a:miter lim="800000"/>
            <a:headEnd/>
            <a:tailEnd/>
          </a:ln>
        </p:spPr>
      </p:pic>
      <p:pic>
        <p:nvPicPr>
          <p:cNvPr id="1034" name="Picture 20" descr="GLOGO_small"/>
          <p:cNvPicPr>
            <a:picLocks noChangeAspect="1" noChangeArrowheads="1"/>
          </p:cNvPicPr>
          <p:nvPr/>
        </p:nvPicPr>
        <p:blipFill>
          <a:blip r:embed="rId13" cstate="print"/>
          <a:srcRect/>
          <a:stretch>
            <a:fillRect/>
          </a:stretch>
        </p:blipFill>
        <p:spPr bwMode="auto">
          <a:xfrm>
            <a:off x="37866638" y="815975"/>
            <a:ext cx="4102100" cy="4102100"/>
          </a:xfrm>
          <a:prstGeom prst="rect">
            <a:avLst/>
          </a:prstGeom>
          <a:noFill/>
          <a:ln w="9525">
            <a:noFill/>
            <a:miter lim="800000"/>
            <a:headEnd/>
            <a:tailEnd/>
          </a:ln>
        </p:spPr>
      </p:pic>
      <p:pic>
        <p:nvPicPr>
          <p:cNvPr id="3" name="Picture 2" descr="C:\Users\miu\Dropbox\gsics_WG_logo.jpg"/>
          <p:cNvPicPr>
            <a:picLocks noChangeAspect="1" noChangeArrowheads="1"/>
          </p:cNvPicPr>
          <p:nvPr userDrawn="1"/>
        </p:nvPicPr>
        <p:blipFill>
          <a:blip r:embed="rId14" cstate="print"/>
          <a:srcRect/>
          <a:stretch>
            <a:fillRect/>
          </a:stretch>
        </p:blipFill>
        <p:spPr bwMode="auto">
          <a:xfrm>
            <a:off x="366183" y="330201"/>
            <a:ext cx="2815396" cy="71966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xfrm>
            <a:off x="3356444" y="6491031"/>
            <a:ext cx="2133600" cy="323850"/>
          </a:xfrm>
          <a:noFill/>
        </p:spPr>
        <p:txBody>
          <a:bodyPr/>
          <a:lstStyle/>
          <a:p>
            <a:fld id="{7C66A421-960F-40DF-BDE6-CED4FB09D906}" type="slidenum">
              <a:rPr lang="en-US" smtClean="0"/>
              <a:pPr/>
              <a:t>1</a:t>
            </a:fld>
            <a:endParaRPr lang="en-US"/>
          </a:p>
        </p:txBody>
      </p:sp>
      <p:sp>
        <p:nvSpPr>
          <p:cNvPr id="2051" name="Rectangle 2"/>
          <p:cNvSpPr>
            <a:spLocks noGrp="1" noChangeArrowheads="1"/>
          </p:cNvSpPr>
          <p:nvPr>
            <p:ph type="ctrTitle"/>
          </p:nvPr>
        </p:nvSpPr>
        <p:spPr bwMode="auto">
          <a:xfrm>
            <a:off x="668338" y="1185662"/>
            <a:ext cx="7772400" cy="16598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IE" sz="3200" i="1" dirty="0">
                <a:solidFill>
                  <a:srgbClr val="0000FF"/>
                </a:solidFill>
              </a:rPr>
              <a:t>NIST </a:t>
            </a:r>
            <a:r>
              <a:rPr lang="en-IE" sz="3200" dirty="0">
                <a:solidFill>
                  <a:srgbClr val="0000FF"/>
                </a:solidFill>
              </a:rPr>
              <a:t>Agency Report </a:t>
            </a:r>
            <a:br>
              <a:rPr lang="en-IE" sz="3200" dirty="0">
                <a:solidFill>
                  <a:srgbClr val="0000FF"/>
                </a:solidFill>
              </a:rPr>
            </a:br>
            <a:r>
              <a:rPr lang="en-IE" sz="3200" i="1" dirty="0">
                <a:solidFill>
                  <a:srgbClr val="0000FF"/>
                </a:solidFill>
              </a:rPr>
              <a:t>2019</a:t>
            </a:r>
            <a:endParaRPr lang="en-US" sz="3200" i="1" dirty="0">
              <a:solidFill>
                <a:srgbClr val="0000FF"/>
              </a:solidFill>
            </a:endParaRPr>
          </a:p>
        </p:txBody>
      </p:sp>
      <p:sp>
        <p:nvSpPr>
          <p:cNvPr id="2052" name="Rectangle 3"/>
          <p:cNvSpPr>
            <a:spLocks noGrp="1" noChangeArrowheads="1"/>
          </p:cNvSpPr>
          <p:nvPr>
            <p:ph type="subTitle" idx="1"/>
          </p:nvPr>
        </p:nvSpPr>
        <p:spPr>
          <a:xfrm>
            <a:off x="765644" y="2931085"/>
            <a:ext cx="7315200" cy="892552"/>
          </a:xfrm>
        </p:spPr>
        <p:txBody>
          <a:bodyPr>
            <a:spAutoFit/>
          </a:bodyPr>
          <a:lstStyle/>
          <a:p>
            <a:pPr eaLnBrk="1" hangingPunct="1">
              <a:lnSpc>
                <a:spcPct val="80000"/>
              </a:lnSpc>
            </a:pPr>
            <a:r>
              <a:rPr lang="en-US" altLang="zh-CN" sz="2000" i="1" dirty="0">
                <a:solidFill>
                  <a:schemeClr val="bg2">
                    <a:lumMod val="75000"/>
                  </a:schemeClr>
                </a:solidFill>
                <a:latin typeface="+mj-lt"/>
                <a:ea typeface="+mj-ea"/>
                <a:cs typeface="+mj-cs"/>
              </a:rPr>
              <a:t>NIST Sensor Science Division Staff Involved in topics related to environmental satellite </a:t>
            </a:r>
            <a:r>
              <a:rPr lang="en-US" altLang="zh-CN" sz="2000" i="1" dirty="0" err="1">
                <a:solidFill>
                  <a:schemeClr val="bg2">
                    <a:lumMod val="75000"/>
                  </a:schemeClr>
                </a:solidFill>
                <a:latin typeface="+mj-lt"/>
                <a:ea typeface="+mj-ea"/>
                <a:cs typeface="+mj-cs"/>
              </a:rPr>
              <a:t>cal</a:t>
            </a:r>
            <a:r>
              <a:rPr lang="en-US" altLang="zh-CN" sz="2000" i="1" dirty="0">
                <a:solidFill>
                  <a:schemeClr val="bg2">
                    <a:lumMod val="75000"/>
                  </a:schemeClr>
                </a:solidFill>
                <a:latin typeface="+mj-lt"/>
                <a:ea typeface="+mj-ea"/>
                <a:cs typeface="+mj-cs"/>
              </a:rPr>
              <a:t>/</a:t>
            </a:r>
            <a:r>
              <a:rPr lang="en-US" altLang="zh-CN" sz="2000" i="1" dirty="0" err="1">
                <a:solidFill>
                  <a:schemeClr val="bg2">
                    <a:lumMod val="75000"/>
                  </a:schemeClr>
                </a:solidFill>
                <a:latin typeface="+mj-lt"/>
                <a:ea typeface="+mj-ea"/>
                <a:cs typeface="+mj-cs"/>
              </a:rPr>
              <a:t>val</a:t>
            </a:r>
            <a:r>
              <a:rPr lang="en-US" altLang="zh-CN" sz="2000" i="1" dirty="0">
                <a:solidFill>
                  <a:schemeClr val="bg2">
                    <a:lumMod val="75000"/>
                  </a:schemeClr>
                </a:solidFill>
                <a:latin typeface="+mj-lt"/>
                <a:ea typeface="+mj-ea"/>
                <a:cs typeface="+mj-cs"/>
              </a:rPr>
              <a:t>:</a:t>
            </a:r>
            <a:endParaRPr lang="en-US" altLang="zh-CN" sz="2000" b="1" dirty="0">
              <a:latin typeface="Times New Roman" pitchFamily="18" charset="0"/>
              <a:ea typeface="宋体" pitchFamily="2" charset="-122"/>
            </a:endParaRPr>
          </a:p>
          <a:p>
            <a:pPr eaLnBrk="1" hangingPunct="1">
              <a:lnSpc>
                <a:spcPct val="80000"/>
              </a:lnSpc>
            </a:pPr>
            <a:endParaRPr lang="en-US" altLang="zh-CN" sz="2000" dirty="0">
              <a:latin typeface="Times New Roman" pitchFamily="18" charset="0"/>
              <a:ea typeface="宋体" pitchFamily="2" charset="-122"/>
            </a:endParaRPr>
          </a:p>
        </p:txBody>
      </p:sp>
      <p:sp>
        <p:nvSpPr>
          <p:cNvPr id="2" name="Rectangle 1">
            <a:extLst>
              <a:ext uri="{FF2B5EF4-FFF2-40B4-BE49-F238E27FC236}">
                <a16:creationId xmlns:a16="http://schemas.microsoft.com/office/drawing/2014/main" id="{EC902CE3-3155-4810-AB86-2A1726A9A6FE}"/>
              </a:ext>
            </a:extLst>
          </p:cNvPr>
          <p:cNvSpPr/>
          <p:nvPr/>
        </p:nvSpPr>
        <p:spPr>
          <a:xfrm>
            <a:off x="2307875" y="3758026"/>
            <a:ext cx="4733364" cy="2201628"/>
          </a:xfrm>
          <a:prstGeom prst="rect">
            <a:avLst/>
          </a:prstGeom>
        </p:spPr>
        <p:txBody>
          <a:bodyPr wrap="square" numCol="2">
            <a:spAutoFit/>
          </a:bodyPr>
          <a:lstStyle/>
          <a:p>
            <a:pPr eaLnBrk="1" hangingPunct="1">
              <a:lnSpc>
                <a:spcPct val="110000"/>
              </a:lnSpc>
            </a:pPr>
            <a:r>
              <a:rPr lang="en-US" altLang="zh-CN" dirty="0">
                <a:solidFill>
                  <a:schemeClr val="bg2">
                    <a:lumMod val="75000"/>
                  </a:schemeClr>
                </a:solidFill>
              </a:rPr>
              <a:t>David Allen</a:t>
            </a:r>
          </a:p>
          <a:p>
            <a:pPr eaLnBrk="1" hangingPunct="1">
              <a:lnSpc>
                <a:spcPct val="110000"/>
              </a:lnSpc>
            </a:pPr>
            <a:r>
              <a:rPr lang="en-US" altLang="zh-CN" dirty="0">
                <a:solidFill>
                  <a:schemeClr val="bg2">
                    <a:lumMod val="75000"/>
                  </a:schemeClr>
                </a:solidFill>
              </a:rPr>
              <a:t>Brian Alberding</a:t>
            </a:r>
          </a:p>
          <a:p>
            <a:pPr eaLnBrk="1" hangingPunct="1">
              <a:lnSpc>
                <a:spcPct val="110000"/>
              </a:lnSpc>
            </a:pPr>
            <a:r>
              <a:rPr lang="en-US" altLang="zh-CN" dirty="0">
                <a:solidFill>
                  <a:schemeClr val="bg2">
                    <a:lumMod val="75000"/>
                  </a:schemeClr>
                </a:solidFill>
              </a:rPr>
              <a:t>Steven W. Brown</a:t>
            </a:r>
          </a:p>
          <a:p>
            <a:pPr eaLnBrk="1" hangingPunct="1">
              <a:lnSpc>
                <a:spcPct val="110000"/>
              </a:lnSpc>
            </a:pPr>
            <a:r>
              <a:rPr lang="en-US" altLang="zh-CN" dirty="0">
                <a:solidFill>
                  <a:schemeClr val="bg2">
                    <a:lumMod val="75000"/>
                  </a:schemeClr>
                </a:solidFill>
              </a:rPr>
              <a:t>Tom </a:t>
            </a:r>
            <a:r>
              <a:rPr lang="en-US" altLang="zh-CN" dirty="0" err="1">
                <a:solidFill>
                  <a:schemeClr val="bg2">
                    <a:lumMod val="75000"/>
                  </a:schemeClr>
                </a:solidFill>
              </a:rPr>
              <a:t>Germer</a:t>
            </a:r>
            <a:endParaRPr lang="en-US" altLang="zh-CN" dirty="0">
              <a:solidFill>
                <a:schemeClr val="bg2">
                  <a:lumMod val="75000"/>
                </a:schemeClr>
              </a:solidFill>
            </a:endParaRPr>
          </a:p>
          <a:p>
            <a:pPr eaLnBrk="1" hangingPunct="1">
              <a:lnSpc>
                <a:spcPct val="110000"/>
              </a:lnSpc>
            </a:pPr>
            <a:r>
              <a:rPr lang="en-US" altLang="zh-CN" dirty="0">
                <a:solidFill>
                  <a:schemeClr val="bg2">
                    <a:lumMod val="75000"/>
                  </a:schemeClr>
                </a:solidFill>
              </a:rPr>
              <a:t>Steven Grantham</a:t>
            </a:r>
          </a:p>
          <a:p>
            <a:pPr eaLnBrk="1" hangingPunct="1">
              <a:lnSpc>
                <a:spcPct val="110000"/>
              </a:lnSpc>
            </a:pPr>
            <a:r>
              <a:rPr lang="en-US" altLang="zh-CN" dirty="0">
                <a:solidFill>
                  <a:schemeClr val="bg2">
                    <a:lumMod val="75000"/>
                  </a:schemeClr>
                </a:solidFill>
              </a:rPr>
              <a:t>B. Carol Johnson</a:t>
            </a:r>
          </a:p>
          <a:p>
            <a:pPr eaLnBrk="1" hangingPunct="1">
              <a:lnSpc>
                <a:spcPct val="110000"/>
              </a:lnSpc>
            </a:pPr>
            <a:r>
              <a:rPr lang="en-US" altLang="zh-CN" dirty="0">
                <a:solidFill>
                  <a:schemeClr val="bg2">
                    <a:lumMod val="75000"/>
                  </a:schemeClr>
                </a:solidFill>
              </a:rPr>
              <a:t>Thomas Lucatorto</a:t>
            </a:r>
          </a:p>
          <a:p>
            <a:pPr eaLnBrk="1" hangingPunct="1">
              <a:lnSpc>
                <a:spcPct val="110000"/>
              </a:lnSpc>
            </a:pPr>
            <a:r>
              <a:rPr lang="en-US" altLang="zh-CN" b="1" i="1" dirty="0">
                <a:solidFill>
                  <a:schemeClr val="bg2">
                    <a:lumMod val="75000"/>
                  </a:schemeClr>
                </a:solidFill>
              </a:rPr>
              <a:t>Stephen Maxwell</a:t>
            </a:r>
          </a:p>
          <a:p>
            <a:pPr eaLnBrk="1" hangingPunct="1">
              <a:lnSpc>
                <a:spcPct val="110000"/>
              </a:lnSpc>
            </a:pPr>
            <a:r>
              <a:rPr lang="en-US" altLang="zh-CN" dirty="0">
                <a:solidFill>
                  <a:schemeClr val="bg2">
                    <a:lumMod val="75000"/>
                  </a:schemeClr>
                </a:solidFill>
              </a:rPr>
              <a:t>Joe Rice</a:t>
            </a:r>
          </a:p>
          <a:p>
            <a:pPr eaLnBrk="1" hangingPunct="1">
              <a:lnSpc>
                <a:spcPct val="110000"/>
              </a:lnSpc>
            </a:pPr>
            <a:r>
              <a:rPr lang="en-US" altLang="zh-CN" dirty="0">
                <a:solidFill>
                  <a:schemeClr val="bg2">
                    <a:lumMod val="75000"/>
                  </a:schemeClr>
                </a:solidFill>
              </a:rPr>
              <a:t>Ping-Shine Shaw</a:t>
            </a:r>
          </a:p>
          <a:p>
            <a:pPr eaLnBrk="1" hangingPunct="1">
              <a:lnSpc>
                <a:spcPct val="110000"/>
              </a:lnSpc>
            </a:pPr>
            <a:r>
              <a:rPr lang="en-US" altLang="zh-CN" dirty="0">
                <a:solidFill>
                  <a:schemeClr val="bg2">
                    <a:lumMod val="75000"/>
                  </a:schemeClr>
                </a:solidFill>
              </a:rPr>
              <a:t>Eric Shirley</a:t>
            </a:r>
          </a:p>
          <a:p>
            <a:pPr eaLnBrk="1" hangingPunct="1">
              <a:lnSpc>
                <a:spcPct val="110000"/>
              </a:lnSpc>
            </a:pPr>
            <a:r>
              <a:rPr lang="en-US" altLang="zh-CN" dirty="0">
                <a:solidFill>
                  <a:schemeClr val="bg2">
                    <a:lumMod val="75000"/>
                  </a:schemeClr>
                </a:solidFill>
              </a:rPr>
              <a:t>Charles Tarrio</a:t>
            </a:r>
          </a:p>
          <a:p>
            <a:pPr eaLnBrk="1" hangingPunct="1">
              <a:lnSpc>
                <a:spcPct val="110000"/>
              </a:lnSpc>
            </a:pPr>
            <a:r>
              <a:rPr lang="en-US" altLang="zh-CN" dirty="0">
                <a:solidFill>
                  <a:schemeClr val="bg2">
                    <a:lumMod val="75000"/>
                  </a:schemeClr>
                </a:solidFill>
              </a:rPr>
              <a:t>John Woodward IV</a:t>
            </a:r>
          </a:p>
          <a:p>
            <a:pPr eaLnBrk="1" hangingPunct="1">
              <a:lnSpc>
                <a:spcPct val="110000"/>
              </a:lnSpc>
            </a:pPr>
            <a:r>
              <a:rPr lang="en-US" altLang="zh-CN" dirty="0">
                <a:solidFill>
                  <a:schemeClr val="bg2">
                    <a:lumMod val="75000"/>
                  </a:schemeClr>
                </a:solidFill>
              </a:rPr>
              <a:t>Yuqin Zong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116D612-CCA6-49A7-BBB5-A149B381E0BC}"/>
              </a:ext>
            </a:extLst>
          </p:cNvPr>
          <p:cNvGrpSpPr/>
          <p:nvPr/>
        </p:nvGrpSpPr>
        <p:grpSpPr>
          <a:xfrm>
            <a:off x="6419941" y="2940098"/>
            <a:ext cx="1860770" cy="1865502"/>
            <a:chOff x="8376931" y="1307358"/>
            <a:chExt cx="2481026" cy="2487336"/>
          </a:xfrm>
        </p:grpSpPr>
        <p:pic>
          <p:nvPicPr>
            <p:cNvPr id="4" name="Picture 3">
              <a:extLst>
                <a:ext uri="{FF2B5EF4-FFF2-40B4-BE49-F238E27FC236}">
                  <a16:creationId xmlns:a16="http://schemas.microsoft.com/office/drawing/2014/main" id="{0E3E74F4-5310-43E6-A99C-7B4169860C3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6931" y="1307358"/>
              <a:ext cx="2481026" cy="2487336"/>
            </a:xfrm>
            <a:prstGeom prst="rect">
              <a:avLst/>
            </a:prstGeom>
            <a:noFill/>
            <a:ln>
              <a:noFill/>
            </a:ln>
          </p:spPr>
        </p:pic>
        <p:sp>
          <p:nvSpPr>
            <p:cNvPr id="9" name="TextBox 8">
              <a:extLst>
                <a:ext uri="{FF2B5EF4-FFF2-40B4-BE49-F238E27FC236}">
                  <a16:creationId xmlns:a16="http://schemas.microsoft.com/office/drawing/2014/main" id="{88454ED0-792A-414F-9813-B9F0CD65F6FE}"/>
                </a:ext>
              </a:extLst>
            </p:cNvPr>
            <p:cNvSpPr txBox="1"/>
            <p:nvPr/>
          </p:nvSpPr>
          <p:spPr>
            <a:xfrm>
              <a:off x="10136889" y="1373646"/>
              <a:ext cx="601019" cy="266740"/>
            </a:xfrm>
            <a:prstGeom prst="rect">
              <a:avLst/>
            </a:prstGeom>
            <a:solidFill>
              <a:schemeClr val="bg1"/>
            </a:solidFill>
          </p:spPr>
          <p:txBody>
            <a:bodyPr wrap="square" rtlCol="0">
              <a:spAutoFit/>
            </a:bodyPr>
            <a:lstStyle/>
            <a:p>
              <a:r>
                <a:rPr lang="en-US" sz="700" dirty="0"/>
                <a:t>Pyro</a:t>
              </a:r>
            </a:p>
          </p:txBody>
        </p:sp>
      </p:grpSp>
      <p:grpSp>
        <p:nvGrpSpPr>
          <p:cNvPr id="15" name="Group 14">
            <a:extLst>
              <a:ext uri="{FF2B5EF4-FFF2-40B4-BE49-F238E27FC236}">
                <a16:creationId xmlns:a16="http://schemas.microsoft.com/office/drawing/2014/main" id="{ACEE9254-AA6F-437F-ADDC-0E55A9459A58}"/>
              </a:ext>
            </a:extLst>
          </p:cNvPr>
          <p:cNvGrpSpPr/>
          <p:nvPr/>
        </p:nvGrpSpPr>
        <p:grpSpPr>
          <a:xfrm>
            <a:off x="464308" y="2386119"/>
            <a:ext cx="4621259" cy="3588796"/>
            <a:chOff x="7952763" y="3999197"/>
            <a:chExt cx="3565321" cy="2674829"/>
          </a:xfrm>
        </p:grpSpPr>
        <p:pic>
          <p:nvPicPr>
            <p:cNvPr id="3" name="Picture 2">
              <a:extLst>
                <a:ext uri="{FF2B5EF4-FFF2-40B4-BE49-F238E27FC236}">
                  <a16:creationId xmlns:a16="http://schemas.microsoft.com/office/drawing/2014/main" id="{7A5A2545-B317-46E8-B472-1AD83A50E7E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2763" y="3999197"/>
              <a:ext cx="3565321" cy="2674829"/>
            </a:xfrm>
            <a:prstGeom prst="rect">
              <a:avLst/>
            </a:prstGeom>
            <a:noFill/>
            <a:ln>
              <a:noFill/>
            </a:ln>
          </p:spPr>
        </p:pic>
        <p:sp>
          <p:nvSpPr>
            <p:cNvPr id="8" name="TextBox 7">
              <a:extLst>
                <a:ext uri="{FF2B5EF4-FFF2-40B4-BE49-F238E27FC236}">
                  <a16:creationId xmlns:a16="http://schemas.microsoft.com/office/drawing/2014/main" id="{4EF989AC-6913-4714-B1A2-B939F22434D1}"/>
                </a:ext>
              </a:extLst>
            </p:cNvPr>
            <p:cNvSpPr txBox="1"/>
            <p:nvPr/>
          </p:nvSpPr>
          <p:spPr>
            <a:xfrm>
              <a:off x="8607108" y="5242865"/>
              <a:ext cx="1128315" cy="328295"/>
            </a:xfrm>
            <a:prstGeom prst="rect">
              <a:avLst/>
            </a:prstGeom>
            <a:solidFill>
              <a:schemeClr val="bg1"/>
            </a:solidFill>
            <a:ln>
              <a:solidFill>
                <a:schemeClr val="tx1"/>
              </a:solidFill>
            </a:ln>
          </p:spPr>
          <p:txBody>
            <a:bodyPr wrap="square" rtlCol="0">
              <a:spAutoFit/>
            </a:bodyPr>
            <a:lstStyle/>
            <a:p>
              <a:pPr algn="ctr"/>
              <a:r>
                <a:rPr lang="en-US" sz="500" dirty="0"/>
                <a:t>Absolute Irradiance Responsivity Tie Point</a:t>
              </a:r>
            </a:p>
          </p:txBody>
        </p:sp>
        <p:cxnSp>
          <p:nvCxnSpPr>
            <p:cNvPr id="11" name="Straight Arrow Connector 10">
              <a:extLst>
                <a:ext uri="{FF2B5EF4-FFF2-40B4-BE49-F238E27FC236}">
                  <a16:creationId xmlns:a16="http://schemas.microsoft.com/office/drawing/2014/main" id="{8BEC91CD-BC0A-4E54-89F1-21FF28EA233E}"/>
                </a:ext>
              </a:extLst>
            </p:cNvPr>
            <p:cNvCxnSpPr>
              <a:cxnSpLocks/>
            </p:cNvCxnSpPr>
            <p:nvPr/>
          </p:nvCxnSpPr>
          <p:spPr>
            <a:xfrm flipV="1">
              <a:off x="9086072" y="4808361"/>
              <a:ext cx="0" cy="4345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itle 1">
            <a:extLst>
              <a:ext uri="{FF2B5EF4-FFF2-40B4-BE49-F238E27FC236}">
                <a16:creationId xmlns:a16="http://schemas.microsoft.com/office/drawing/2014/main" id="{220F2473-4571-45B0-8B6E-173CA28A7ED7}"/>
              </a:ext>
            </a:extLst>
          </p:cNvPr>
          <p:cNvSpPr>
            <a:spLocks noGrp="1"/>
          </p:cNvSpPr>
          <p:nvPr>
            <p:ph type="title"/>
          </p:nvPr>
        </p:nvSpPr>
        <p:spPr>
          <a:xfrm>
            <a:off x="3374378" y="274638"/>
            <a:ext cx="5769622" cy="793511"/>
          </a:xfrm>
        </p:spPr>
        <p:txBody>
          <a:bodyPr/>
          <a:lstStyle/>
          <a:p>
            <a:pPr lvl="2" algn="l"/>
            <a:r>
              <a:rPr lang="en-US" sz="2800" dirty="0"/>
              <a:t>Support of OCI and NASA GLAMR</a:t>
            </a:r>
            <a:br>
              <a:rPr lang="en-US" sz="2800" dirty="0"/>
            </a:br>
            <a:r>
              <a:rPr lang="en-GB" sz="1600" i="1" dirty="0">
                <a:solidFill>
                  <a:srgbClr val="00B0F0"/>
                </a:solidFill>
              </a:rPr>
              <a:t>Joe Rice, Steve Brown, John Woodward IV, Carol Johnson, Ping-Shine Shaw, Brian </a:t>
            </a:r>
            <a:r>
              <a:rPr lang="en-GB" sz="1600" i="1" dirty="0" err="1">
                <a:solidFill>
                  <a:srgbClr val="00B0F0"/>
                </a:solidFill>
              </a:rPr>
              <a:t>Alberding</a:t>
            </a:r>
            <a:br>
              <a:rPr lang="en-GB" sz="1600" i="1" dirty="0"/>
            </a:br>
            <a:br>
              <a:rPr lang="en-US" sz="2800" dirty="0"/>
            </a:br>
            <a:endParaRPr lang="en-US" sz="1800" i="1" dirty="0">
              <a:solidFill>
                <a:srgbClr val="00B0F0"/>
              </a:solidFill>
            </a:endParaRPr>
          </a:p>
        </p:txBody>
      </p:sp>
      <p:sp>
        <p:nvSpPr>
          <p:cNvPr id="12" name="TextBox 11"/>
          <p:cNvSpPr txBox="1"/>
          <p:nvPr/>
        </p:nvSpPr>
        <p:spPr>
          <a:xfrm>
            <a:off x="1173165" y="1658629"/>
            <a:ext cx="6079549" cy="646331"/>
          </a:xfrm>
          <a:prstGeom prst="rect">
            <a:avLst/>
          </a:prstGeom>
          <a:noFill/>
        </p:spPr>
        <p:txBody>
          <a:bodyPr wrap="none" rtlCol="0">
            <a:spAutoFit/>
          </a:bodyPr>
          <a:lstStyle/>
          <a:p>
            <a:r>
              <a:rPr lang="en-US" dirty="0"/>
              <a:t>Improved accuracy in the SWIR at NIST’s SIRCUS facility</a:t>
            </a:r>
          </a:p>
          <a:p>
            <a:r>
              <a:rPr lang="en-US" dirty="0"/>
              <a:t> (uncertainty &lt;0.2%) </a:t>
            </a:r>
          </a:p>
        </p:txBody>
      </p:sp>
      <p:sp>
        <p:nvSpPr>
          <p:cNvPr id="13" name="TextBox 12"/>
          <p:cNvSpPr txBox="1"/>
          <p:nvPr/>
        </p:nvSpPr>
        <p:spPr>
          <a:xfrm>
            <a:off x="5649238" y="5059467"/>
            <a:ext cx="3198311" cy="369332"/>
          </a:xfrm>
          <a:prstGeom prst="rect">
            <a:avLst/>
          </a:prstGeom>
          <a:noFill/>
        </p:spPr>
        <p:txBody>
          <a:bodyPr wrap="none" rtlCol="0">
            <a:spAutoFit/>
          </a:bodyPr>
          <a:lstStyle/>
          <a:p>
            <a:r>
              <a:rPr lang="en-US" dirty="0"/>
              <a:t>Pyroelectric transfer standard</a:t>
            </a:r>
          </a:p>
        </p:txBody>
      </p:sp>
    </p:spTree>
    <p:extLst>
      <p:ext uri="{BB962C8B-B14F-4D97-AF65-F5344CB8AC3E}">
        <p14:creationId xmlns:p14="http://schemas.microsoft.com/office/powerpoint/2010/main" val="1950699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060" y="264694"/>
            <a:ext cx="5792593" cy="757989"/>
          </a:xfrm>
        </p:spPr>
        <p:txBody>
          <a:bodyPr/>
          <a:lstStyle/>
          <a:p>
            <a:pPr lvl="0"/>
            <a:r>
              <a:rPr lang="en-GB" sz="2400" dirty="0"/>
              <a:t>Introduce/Confirm the Agency’s Personnel supporting GSICS</a:t>
            </a:r>
          </a:p>
        </p:txBody>
      </p:sp>
      <p:sp>
        <p:nvSpPr>
          <p:cNvPr id="3" name="Content Placeholder 2"/>
          <p:cNvSpPr>
            <a:spLocks noGrp="1"/>
          </p:cNvSpPr>
          <p:nvPr>
            <p:ph idx="1"/>
          </p:nvPr>
        </p:nvSpPr>
        <p:spPr>
          <a:xfrm>
            <a:off x="289249" y="1133713"/>
            <a:ext cx="8602824" cy="4950506"/>
          </a:xfrm>
        </p:spPr>
        <p:txBody>
          <a:bodyPr/>
          <a:lstStyle/>
          <a:p>
            <a:pPr marL="0" lvl="0" indent="0">
              <a:buNone/>
            </a:pPr>
            <a:endParaRPr lang="en-GB" sz="1600" i="1" dirty="0"/>
          </a:p>
          <a:p>
            <a:pPr marL="457200" lvl="1" indent="0">
              <a:buNone/>
            </a:pPr>
            <a:r>
              <a:rPr lang="en-GB" sz="2000" i="1" dirty="0"/>
              <a:t>Eric Shirley continues to be a POC for NIST-GSICS communications</a:t>
            </a:r>
          </a:p>
          <a:p>
            <a:pPr marL="457200" lvl="1" indent="0">
              <a:buNone/>
            </a:pPr>
            <a:endParaRPr lang="en-GB" sz="2000" i="1" dirty="0"/>
          </a:p>
          <a:p>
            <a:pPr marL="457200" lvl="1" indent="0">
              <a:buNone/>
            </a:pPr>
            <a:r>
              <a:rPr lang="en-GB" sz="2000" i="1" dirty="0"/>
              <a:t>Any NIST staff mentioned here can be contacted </a:t>
            </a:r>
          </a:p>
          <a:p>
            <a:pPr marL="0" lvl="0" indent="0">
              <a:buNone/>
            </a:pPr>
            <a:endParaRPr lang="en-GB" sz="2000" dirty="0"/>
          </a:p>
          <a:p>
            <a:pPr marL="0" lvl="0" indent="0">
              <a:buNone/>
            </a:pPr>
            <a:endParaRPr lang="en-GB" sz="1200" dirty="0"/>
          </a:p>
          <a:p>
            <a:pPr marL="0" indent="0">
              <a:buNone/>
            </a:pPr>
            <a:endParaRPr lang="en-GB" sz="28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11</a:t>
            </a:fld>
            <a:endParaRPr lang="en-US"/>
          </a:p>
        </p:txBody>
      </p:sp>
    </p:spTree>
    <p:extLst>
      <p:ext uri="{BB962C8B-B14F-4D97-AF65-F5344CB8AC3E}">
        <p14:creationId xmlns:p14="http://schemas.microsoft.com/office/powerpoint/2010/main" val="100213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19060" y="264694"/>
            <a:ext cx="5673013" cy="757989"/>
          </a:xfrm>
        </p:spPr>
        <p:txBody>
          <a:bodyPr/>
          <a:lstStyle/>
          <a:p>
            <a:pPr lvl="0"/>
            <a:r>
              <a:rPr lang="en-GB" sz="2400" dirty="0"/>
              <a:t>Agency’s GSICS Activities, Action &amp; Achievements Summary</a:t>
            </a:r>
          </a:p>
        </p:txBody>
      </p:sp>
      <p:sp>
        <p:nvSpPr>
          <p:cNvPr id="3" name="Content Placeholder 2"/>
          <p:cNvSpPr>
            <a:spLocks noGrp="1"/>
          </p:cNvSpPr>
          <p:nvPr>
            <p:ph idx="1"/>
          </p:nvPr>
        </p:nvSpPr>
        <p:spPr>
          <a:xfrm>
            <a:off x="160176" y="1097862"/>
            <a:ext cx="8602824" cy="4950506"/>
          </a:xfrm>
        </p:spPr>
        <p:txBody>
          <a:bodyPr/>
          <a:lstStyle/>
          <a:p>
            <a:pPr lvl="1"/>
            <a:r>
              <a:rPr lang="en-GB" sz="2000" i="1" dirty="0"/>
              <a:t>Lunar calibration </a:t>
            </a:r>
          </a:p>
          <a:p>
            <a:pPr marL="914400" lvl="2" indent="0">
              <a:buNone/>
            </a:pPr>
            <a:r>
              <a:rPr lang="en-GB" sz="1600" i="1" dirty="0">
                <a:solidFill>
                  <a:srgbClr val="00B0F0"/>
                </a:solidFill>
              </a:rPr>
              <a:t>Stephen Maxwell, John Woodward IV, Steven W. Brown</a:t>
            </a:r>
          </a:p>
          <a:p>
            <a:pPr lvl="1"/>
            <a:r>
              <a:rPr lang="en-GB" sz="2000" i="1" dirty="0"/>
              <a:t>Stellar calibration </a:t>
            </a:r>
          </a:p>
          <a:p>
            <a:pPr marL="914400" lvl="2" indent="0">
              <a:buNone/>
            </a:pPr>
            <a:r>
              <a:rPr lang="en-GB" sz="1600" i="1" dirty="0">
                <a:solidFill>
                  <a:srgbClr val="00B0F0"/>
                </a:solidFill>
              </a:rPr>
              <a:t>John Woodward IV, Joe Rice</a:t>
            </a:r>
          </a:p>
          <a:p>
            <a:pPr lvl="1"/>
            <a:r>
              <a:rPr lang="en-GB" sz="2000" i="1" dirty="0"/>
              <a:t>Continued support of water-leaving radiance </a:t>
            </a:r>
            <a:r>
              <a:rPr lang="en-GB" sz="2000" i="1" dirty="0" err="1"/>
              <a:t>cal</a:t>
            </a:r>
            <a:r>
              <a:rPr lang="en-GB" sz="2000" i="1" dirty="0"/>
              <a:t>/</a:t>
            </a:r>
            <a:r>
              <a:rPr lang="en-GB" sz="2000" i="1" dirty="0" err="1"/>
              <a:t>val</a:t>
            </a:r>
            <a:r>
              <a:rPr lang="en-GB" sz="2000" i="1" dirty="0"/>
              <a:t> at the MOBY site, for NOAA VIIRS, and other ocean-</a:t>
            </a:r>
            <a:r>
              <a:rPr lang="en-GB" sz="2000" i="1" dirty="0" err="1"/>
              <a:t>color</a:t>
            </a:r>
            <a:r>
              <a:rPr lang="en-GB" sz="2000" i="1" dirty="0"/>
              <a:t> related activities </a:t>
            </a:r>
          </a:p>
          <a:p>
            <a:pPr marL="914400" lvl="2" indent="0">
              <a:buNone/>
            </a:pPr>
            <a:r>
              <a:rPr lang="en-GB" sz="1600" i="1" dirty="0">
                <a:solidFill>
                  <a:srgbClr val="00B0F0"/>
                </a:solidFill>
              </a:rPr>
              <a:t>B. Carol Johnson, Thomas Larason, Heather Patrick</a:t>
            </a:r>
          </a:p>
          <a:p>
            <a:pPr lvl="1"/>
            <a:r>
              <a:rPr lang="en-GB" sz="2000" i="1" dirty="0"/>
              <a:t>Radiometric indications of vegetation activity </a:t>
            </a:r>
          </a:p>
          <a:p>
            <a:pPr marL="914400" lvl="2" indent="0">
              <a:buNone/>
            </a:pPr>
            <a:r>
              <a:rPr lang="en-GB" sz="1600" i="1" dirty="0">
                <a:solidFill>
                  <a:srgbClr val="00B0F0"/>
                </a:solidFill>
              </a:rPr>
              <a:t>David W. Allen, the NIST Special Programs Office, Taylor Jones @ Harvard</a:t>
            </a:r>
          </a:p>
          <a:p>
            <a:pPr lvl="1"/>
            <a:r>
              <a:rPr lang="en-GB" sz="2000" i="1" dirty="0"/>
              <a:t>Support of calibration of Orbiting Carbon Observatory #3 (OCO-3)</a:t>
            </a:r>
          </a:p>
          <a:p>
            <a:pPr marL="914400" lvl="2" indent="0">
              <a:buNone/>
            </a:pPr>
            <a:r>
              <a:rPr lang="en-GB" sz="1600" i="1" dirty="0">
                <a:solidFill>
                  <a:srgbClr val="00B0F0"/>
                </a:solidFill>
              </a:rPr>
              <a:t>Stephen Maxwell, Carol Johnson</a:t>
            </a:r>
          </a:p>
          <a:p>
            <a:pPr lvl="1"/>
            <a:r>
              <a:rPr lang="en-GB" sz="2000" i="1" dirty="0"/>
              <a:t>Innovation in lamp-plaque radiance responsivity calibration modeling, including lamp angular nonuniformity and plaque radiance </a:t>
            </a:r>
            <a:r>
              <a:rPr lang="en-GB" sz="2000" i="1" dirty="0" err="1"/>
              <a:t>nonuniformity</a:t>
            </a:r>
            <a:r>
              <a:rPr lang="en-GB" sz="2000" i="1" dirty="0"/>
              <a:t> </a:t>
            </a:r>
            <a:endParaRPr lang="en-GB" sz="2000" i="1" dirty="0">
              <a:solidFill>
                <a:srgbClr val="00B0F0"/>
              </a:solidFill>
            </a:endParaRPr>
          </a:p>
          <a:p>
            <a:pPr marL="914400" lvl="2" indent="0">
              <a:buNone/>
            </a:pPr>
            <a:r>
              <a:rPr lang="en-GB" sz="1600" i="1" dirty="0">
                <a:solidFill>
                  <a:srgbClr val="00B0F0"/>
                </a:solidFill>
              </a:rPr>
              <a:t>Eric Shirley, Carol Johnson, Yuqin Zong, Thomas Germer, David Allen, et al.</a:t>
            </a:r>
          </a:p>
          <a:p>
            <a:pPr lvl="1"/>
            <a:endParaRPr lang="en-GB" sz="1600" i="1" dirty="0">
              <a:solidFill>
                <a:srgbClr val="00B0F0"/>
              </a:solidFill>
            </a:endParaRPr>
          </a:p>
          <a:p>
            <a:pPr lvl="1"/>
            <a:endParaRPr lang="en-GB" sz="1600" i="1" dirty="0">
              <a:solidFill>
                <a:srgbClr val="00B0F0"/>
              </a:solidFill>
            </a:endParaRPr>
          </a:p>
          <a:p>
            <a:pPr marL="0" indent="0">
              <a:buNone/>
            </a:pPr>
            <a:endParaRPr lang="en-GB" sz="28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2</a:t>
            </a:fld>
            <a:endParaRPr lang="en-US" dirty="0"/>
          </a:p>
        </p:txBody>
      </p:sp>
    </p:spTree>
    <p:extLst>
      <p:ext uri="{BB962C8B-B14F-4D97-AF65-F5344CB8AC3E}">
        <p14:creationId xmlns:p14="http://schemas.microsoft.com/office/powerpoint/2010/main" val="422209050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060" y="264694"/>
            <a:ext cx="5673013" cy="757989"/>
          </a:xfrm>
        </p:spPr>
        <p:txBody>
          <a:bodyPr/>
          <a:lstStyle/>
          <a:p>
            <a:pPr lvl="0"/>
            <a:r>
              <a:rPr lang="en-GB" sz="2400" dirty="0"/>
              <a:t>Agency’s GSICS Activities, Action &amp; Achievements Summary</a:t>
            </a:r>
          </a:p>
        </p:txBody>
      </p:sp>
      <p:sp>
        <p:nvSpPr>
          <p:cNvPr id="3" name="Content Placeholder 2"/>
          <p:cNvSpPr>
            <a:spLocks noGrp="1"/>
          </p:cNvSpPr>
          <p:nvPr>
            <p:ph idx="1"/>
          </p:nvPr>
        </p:nvSpPr>
        <p:spPr>
          <a:xfrm>
            <a:off x="160176" y="1146994"/>
            <a:ext cx="8602824" cy="4950506"/>
          </a:xfrm>
        </p:spPr>
        <p:txBody>
          <a:bodyPr/>
          <a:lstStyle/>
          <a:p>
            <a:pPr lvl="1"/>
            <a:r>
              <a:rPr lang="en-GB" sz="2000" i="1" dirty="0"/>
              <a:t>Cal/</a:t>
            </a:r>
            <a:r>
              <a:rPr lang="en-GB" sz="2000" i="1" dirty="0" err="1"/>
              <a:t>val</a:t>
            </a:r>
            <a:r>
              <a:rPr lang="en-GB" sz="2000" i="1" dirty="0"/>
              <a:t> and consultative support for the NASA GSFC GLAMR facility (similar to NIST’s SIRCUS) and the OCI Project</a:t>
            </a:r>
            <a:endParaRPr lang="en-GB" sz="1400" i="1" dirty="0">
              <a:solidFill>
                <a:srgbClr val="00B0F0"/>
              </a:solidFill>
            </a:endParaRPr>
          </a:p>
          <a:p>
            <a:pPr marL="914400" lvl="2" indent="0">
              <a:buNone/>
            </a:pPr>
            <a:r>
              <a:rPr lang="en-GB" sz="1600" i="1" dirty="0">
                <a:solidFill>
                  <a:srgbClr val="00B0F0"/>
                </a:solidFill>
              </a:rPr>
              <a:t>Joe Rice, Steve Brown, John Woodward IV, Carol Johnson, Ping-Shine Shaw, Brian </a:t>
            </a:r>
            <a:r>
              <a:rPr lang="en-GB" sz="1600" i="1" dirty="0" err="1">
                <a:solidFill>
                  <a:srgbClr val="00B0F0"/>
                </a:solidFill>
              </a:rPr>
              <a:t>Alberding</a:t>
            </a:r>
            <a:endParaRPr lang="en-GB" sz="1400" i="1" dirty="0"/>
          </a:p>
          <a:p>
            <a:pPr lvl="1"/>
            <a:endParaRPr lang="en-GB" sz="2000" i="1" dirty="0"/>
          </a:p>
          <a:p>
            <a:pPr lvl="1"/>
            <a:r>
              <a:rPr lang="en-GB" sz="2000" i="1" dirty="0"/>
              <a:t>Support of EXIS (GOES) and Solar Dynamic Observatory at NIST’s </a:t>
            </a:r>
            <a:r>
              <a:rPr lang="en-GB" sz="2000" i="1" dirty="0" err="1"/>
              <a:t>Synchotron</a:t>
            </a:r>
            <a:r>
              <a:rPr lang="en-GB" sz="2000" i="1" dirty="0"/>
              <a:t> Ultraviolet Radiation Facility III – ongoing calibrations for both programs</a:t>
            </a:r>
          </a:p>
          <a:p>
            <a:pPr marL="914400" lvl="2" indent="0">
              <a:buNone/>
            </a:pPr>
            <a:r>
              <a:rPr lang="en-GB" sz="1600" i="1" dirty="0">
                <a:solidFill>
                  <a:srgbClr val="00B0F0"/>
                </a:solidFill>
              </a:rPr>
              <a:t>Thomas </a:t>
            </a:r>
            <a:r>
              <a:rPr lang="en-GB" sz="1600" i="1" dirty="0" err="1">
                <a:solidFill>
                  <a:srgbClr val="00B0F0"/>
                </a:solidFill>
              </a:rPr>
              <a:t>Lucatorto</a:t>
            </a:r>
            <a:r>
              <a:rPr lang="en-GB" sz="1600" i="1" dirty="0">
                <a:solidFill>
                  <a:srgbClr val="00B0F0"/>
                </a:solidFill>
              </a:rPr>
              <a:t>, Charles </a:t>
            </a:r>
            <a:r>
              <a:rPr lang="en-GB" sz="1600" i="1" dirty="0" err="1">
                <a:solidFill>
                  <a:srgbClr val="00B0F0"/>
                </a:solidFill>
              </a:rPr>
              <a:t>Tarrio</a:t>
            </a:r>
            <a:r>
              <a:rPr lang="en-GB" sz="1600" i="1" dirty="0">
                <a:solidFill>
                  <a:srgbClr val="00B0F0"/>
                </a:solidFill>
              </a:rPr>
              <a:t>, Mitchell </a:t>
            </a:r>
            <a:r>
              <a:rPr lang="en-GB" sz="1600" i="1" dirty="0" err="1">
                <a:solidFill>
                  <a:srgbClr val="00B0F0"/>
                </a:solidFill>
              </a:rPr>
              <a:t>Furst</a:t>
            </a:r>
            <a:endParaRPr lang="en-GB" sz="1400" i="1" dirty="0">
              <a:solidFill>
                <a:srgbClr val="00B0F0"/>
              </a:solidFill>
            </a:endParaRPr>
          </a:p>
          <a:p>
            <a:pPr lvl="1"/>
            <a:r>
              <a:rPr lang="en-GB" sz="2000" i="1" dirty="0"/>
              <a:t>Continued support of VIIRS and </a:t>
            </a:r>
            <a:r>
              <a:rPr lang="en-GB" sz="2000" i="1" dirty="0" err="1"/>
              <a:t>CriS</a:t>
            </a:r>
            <a:r>
              <a:rPr lang="en-GB" sz="2000" i="1" dirty="0"/>
              <a:t> calibration for ongoing JPSS launches</a:t>
            </a:r>
            <a:r>
              <a:rPr lang="en-GB" sz="1400" i="1" dirty="0"/>
              <a:t> </a:t>
            </a:r>
          </a:p>
          <a:p>
            <a:pPr marL="914400" lvl="2" indent="0">
              <a:buNone/>
            </a:pPr>
            <a:r>
              <a:rPr lang="en-GB" sz="1600" i="1" dirty="0">
                <a:solidFill>
                  <a:srgbClr val="00B0F0"/>
                </a:solidFill>
              </a:rPr>
              <a:t>Joe Rice, Steven W. Brown</a:t>
            </a:r>
            <a:endParaRPr lang="en-GB" sz="1400" i="1" dirty="0"/>
          </a:p>
          <a:p>
            <a:pPr lvl="1"/>
            <a:r>
              <a:rPr lang="en-GB" sz="2000" i="1" dirty="0"/>
              <a:t>Consultative support for CLARREO Pathfinder</a:t>
            </a:r>
            <a:endParaRPr lang="en-GB" sz="1400" i="1" dirty="0"/>
          </a:p>
          <a:p>
            <a:pPr marL="914400" lvl="2" indent="0">
              <a:buNone/>
            </a:pPr>
            <a:r>
              <a:rPr lang="en-GB" sz="1600" i="1" dirty="0">
                <a:solidFill>
                  <a:srgbClr val="00B0F0"/>
                </a:solidFill>
              </a:rPr>
              <a:t>Joe Rice et al</a:t>
            </a:r>
            <a:endParaRPr lang="en-GB" sz="1400" i="1" dirty="0"/>
          </a:p>
          <a:p>
            <a:pPr lvl="1"/>
            <a:r>
              <a:rPr lang="en-GB" sz="2000" i="1" dirty="0"/>
              <a:t>Extensive continual employment of NIST calibration services of many kinds to government and instrument-vendor customers</a:t>
            </a:r>
            <a:endParaRPr lang="en-GB" sz="1400" i="1" dirty="0">
              <a:solidFill>
                <a:srgbClr val="00B0F0"/>
              </a:solidFill>
            </a:endParaRPr>
          </a:p>
          <a:p>
            <a:pPr lvl="1"/>
            <a:endParaRPr lang="en-GB" sz="1400" i="1" dirty="0"/>
          </a:p>
          <a:p>
            <a:pPr lvl="1"/>
            <a:endParaRPr lang="en-GB" sz="1600" i="1" dirty="0"/>
          </a:p>
          <a:p>
            <a:pPr lvl="1"/>
            <a:endParaRPr lang="en-GB" sz="1600" i="1" dirty="0"/>
          </a:p>
          <a:p>
            <a:pPr marL="0" lvl="0" indent="0">
              <a:buNone/>
            </a:pPr>
            <a:endParaRPr lang="en-GB" sz="2000" dirty="0"/>
          </a:p>
          <a:p>
            <a:pPr marL="0" indent="0">
              <a:buNone/>
            </a:pPr>
            <a:endParaRPr lang="en-GB" sz="28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3</a:t>
            </a:fld>
            <a:endParaRPr lang="en-US"/>
          </a:p>
        </p:txBody>
      </p:sp>
      <p:cxnSp>
        <p:nvCxnSpPr>
          <p:cNvPr id="6" name="Straight Connector 5"/>
          <p:cNvCxnSpPr/>
          <p:nvPr/>
        </p:nvCxnSpPr>
        <p:spPr>
          <a:xfrm flipV="1">
            <a:off x="851770" y="2580362"/>
            <a:ext cx="7302674" cy="250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346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6120" y="284704"/>
            <a:ext cx="6840239" cy="809837"/>
          </a:xfrm>
          <a:prstGeom prst="rect">
            <a:avLst/>
          </a:prstGeom>
        </p:spPr>
        <p:txBody>
          <a:bodyPr vert="horz" wrap="square" lIns="0" tIns="9525" rIns="0" bIns="0" rtlCol="0">
            <a:spAutoFit/>
          </a:bodyPr>
          <a:lstStyle/>
          <a:p>
            <a:pPr marL="9525" algn="l">
              <a:spcBef>
                <a:spcPts val="75"/>
              </a:spcBef>
            </a:pPr>
            <a:r>
              <a:rPr lang="en-US" sz="3200" spc="-19" dirty="0"/>
              <a:t>Lunar Calibration</a:t>
            </a:r>
            <a:br>
              <a:rPr lang="en-US" sz="3200" spc="-19" dirty="0"/>
            </a:br>
            <a:r>
              <a:rPr lang="en-GB" sz="1800" i="1" dirty="0">
                <a:solidFill>
                  <a:srgbClr val="00B0F0"/>
                </a:solidFill>
              </a:rPr>
              <a:t>Stephen Maxwell, John Woodward IV, Steven W. Brown</a:t>
            </a:r>
            <a:endParaRPr sz="3200" spc="4" dirty="0"/>
          </a:p>
        </p:txBody>
      </p:sp>
      <p:sp>
        <p:nvSpPr>
          <p:cNvPr id="3" name="object 3"/>
          <p:cNvSpPr txBox="1"/>
          <p:nvPr/>
        </p:nvSpPr>
        <p:spPr>
          <a:xfrm>
            <a:off x="304912" y="1129518"/>
            <a:ext cx="9293038" cy="938077"/>
          </a:xfrm>
          <a:prstGeom prst="rect">
            <a:avLst/>
          </a:prstGeom>
        </p:spPr>
        <p:txBody>
          <a:bodyPr vert="horz" wrap="square" lIns="0" tIns="70485" rIns="0" bIns="0" rtlCol="0">
            <a:spAutoFit/>
          </a:bodyPr>
          <a:lstStyle/>
          <a:p>
            <a:pPr marL="9525" marR="3810">
              <a:lnSpc>
                <a:spcPts val="2025"/>
              </a:lnSpc>
              <a:spcBef>
                <a:spcPts val="555"/>
              </a:spcBef>
            </a:pPr>
            <a:r>
              <a:rPr lang="en-US" spc="11" dirty="0">
                <a:latin typeface="Calibri"/>
                <a:cs typeface="Calibri"/>
              </a:rPr>
              <a:t>Two current thrusts of NIST effort:</a:t>
            </a:r>
          </a:p>
          <a:p>
            <a:pPr marL="9525" marR="3810">
              <a:lnSpc>
                <a:spcPts val="2025"/>
              </a:lnSpc>
              <a:spcBef>
                <a:spcPts val="555"/>
              </a:spcBef>
            </a:pPr>
            <a:r>
              <a:rPr lang="en-US" spc="11" dirty="0">
                <a:latin typeface="Calibri"/>
                <a:cs typeface="Calibri"/>
              </a:rPr>
              <a:t>Development and Installation of a NIST-traceable lunar observatory to complement ROLO</a:t>
            </a:r>
          </a:p>
          <a:p>
            <a:pPr marL="9525" marR="3810">
              <a:spcBef>
                <a:spcPts val="0"/>
              </a:spcBef>
            </a:pPr>
            <a:r>
              <a:rPr lang="en-US" spc="11" dirty="0">
                <a:latin typeface="Calibri"/>
                <a:cs typeface="Calibri"/>
              </a:rPr>
              <a:t>Mauna Loa Observatory, 3-5 year trajectory to results</a:t>
            </a:r>
          </a:p>
        </p:txBody>
      </p:sp>
      <p:pic>
        <p:nvPicPr>
          <p:cNvPr id="11" name="Content Placeholder 7">
            <a:extLst>
              <a:ext uri="{FF2B5EF4-FFF2-40B4-BE49-F238E27FC236}">
                <a16:creationId xmlns:a16="http://schemas.microsoft.com/office/drawing/2014/main" id="{0EE33D21-B2B4-4588-8D2B-5FF529C2B03A}"/>
              </a:ext>
            </a:extLst>
          </p:cNvPr>
          <p:cNvPicPr>
            <a:picLocks noChangeAspect="1"/>
          </p:cNvPicPr>
          <p:nvPr/>
        </p:nvPicPr>
        <p:blipFill>
          <a:blip r:embed="rId2"/>
          <a:stretch>
            <a:fillRect/>
          </a:stretch>
        </p:blipFill>
        <p:spPr bwMode="auto">
          <a:xfrm>
            <a:off x="304912" y="2054066"/>
            <a:ext cx="8305688" cy="1908334"/>
          </a:xfrm>
          <a:prstGeom prst="rect">
            <a:avLst/>
          </a:prstGeom>
          <a:noFill/>
          <a:ln w="9525">
            <a:noFill/>
            <a:miter lim="800000"/>
            <a:headEnd/>
            <a:tailEnd/>
          </a:ln>
        </p:spPr>
      </p:pic>
      <p:sp>
        <p:nvSpPr>
          <p:cNvPr id="14" name="Rectangle 13">
            <a:extLst>
              <a:ext uri="{FF2B5EF4-FFF2-40B4-BE49-F238E27FC236}">
                <a16:creationId xmlns:a16="http://schemas.microsoft.com/office/drawing/2014/main" id="{B791B050-BB95-442C-BAA5-C7E444DC3B75}"/>
              </a:ext>
            </a:extLst>
          </p:cNvPr>
          <p:cNvSpPr/>
          <p:nvPr/>
        </p:nvSpPr>
        <p:spPr>
          <a:xfrm>
            <a:off x="160020" y="3957465"/>
            <a:ext cx="8844915" cy="553998"/>
          </a:xfrm>
          <a:prstGeom prst="rect">
            <a:avLst/>
          </a:prstGeom>
        </p:spPr>
        <p:txBody>
          <a:bodyPr wrap="square">
            <a:spAutoFit/>
          </a:bodyPr>
          <a:lstStyle/>
          <a:p>
            <a:pPr marL="9525" marR="3810">
              <a:spcBef>
                <a:spcPts val="0"/>
              </a:spcBef>
            </a:pPr>
            <a:r>
              <a:rPr lang="en-US" spc="11" dirty="0">
                <a:latin typeface="Calibri"/>
                <a:cs typeface="Calibri"/>
              </a:rPr>
              <a:t>Development of an airborne, high-altitude (~21 km) measurement system: air-LUSI</a:t>
            </a:r>
          </a:p>
          <a:p>
            <a:pPr marL="9525" marR="3810">
              <a:spcBef>
                <a:spcPts val="0"/>
              </a:spcBef>
            </a:pPr>
            <a:r>
              <a:rPr lang="en-US" sz="1200" spc="11" dirty="0">
                <a:latin typeface="Calibri"/>
                <a:cs typeface="Calibri"/>
              </a:rPr>
              <a:t>NASA: Kevin Turpie NIST: John Woodward, Steve Brown, others USGS: Tom Stone U Guelph: Andrew Gadsden</a:t>
            </a:r>
            <a:endParaRPr lang="en-US" sz="1200" dirty="0">
              <a:latin typeface="Calibri"/>
              <a:cs typeface="Calibri"/>
            </a:endParaRPr>
          </a:p>
        </p:txBody>
      </p:sp>
      <p:pic>
        <p:nvPicPr>
          <p:cNvPr id="15" name="Picture 2" descr="https://www.esrl.noaa.gov/gmd/hats/airborne/acats/er2_fly1.jpg">
            <a:extLst>
              <a:ext uri="{FF2B5EF4-FFF2-40B4-BE49-F238E27FC236}">
                <a16:creationId xmlns:a16="http://schemas.microsoft.com/office/drawing/2014/main" id="{9BD3BBE2-86D7-4DD0-8077-07BC57E42C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6120" y="4525988"/>
            <a:ext cx="2217420" cy="1762849"/>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7">
            <a:extLst>
              <a:ext uri="{FF2B5EF4-FFF2-40B4-BE49-F238E27FC236}">
                <a16:creationId xmlns:a16="http://schemas.microsoft.com/office/drawing/2014/main" id="{87FA6FC6-4BD3-4D2B-A116-30DAC9E88000}"/>
              </a:ext>
            </a:extLst>
          </p:cNvPr>
          <p:cNvSpPr/>
          <p:nvPr/>
        </p:nvSpPr>
        <p:spPr>
          <a:xfrm>
            <a:off x="5753101" y="4489671"/>
            <a:ext cx="2857499" cy="1799166"/>
          </a:xfrm>
          <a:prstGeom prst="rect">
            <a:avLst/>
          </a:prstGeom>
          <a:blipFill>
            <a:blip r:embed="rId4" cstate="print"/>
            <a:stretch>
              <a:fillRect/>
            </a:stretch>
          </a:blipFill>
        </p:spPr>
        <p:txBody>
          <a:bodyPr wrap="square" lIns="0" tIns="0" rIns="0" bIns="0" rtlCol="0"/>
          <a:lstStyle/>
          <a:p>
            <a:endParaRPr dirty="0"/>
          </a:p>
        </p:txBody>
      </p:sp>
      <p:sp>
        <p:nvSpPr>
          <p:cNvPr id="17" name="object 6">
            <a:extLst>
              <a:ext uri="{FF2B5EF4-FFF2-40B4-BE49-F238E27FC236}">
                <a16:creationId xmlns:a16="http://schemas.microsoft.com/office/drawing/2014/main" id="{1D8BBFF6-1166-4DFC-9BFB-25B0B6B99AF3}"/>
              </a:ext>
            </a:extLst>
          </p:cNvPr>
          <p:cNvSpPr/>
          <p:nvPr/>
        </p:nvSpPr>
        <p:spPr>
          <a:xfrm>
            <a:off x="508229" y="4561153"/>
            <a:ext cx="2199182" cy="1571544"/>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1396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A9330D-BFD9-4AED-AB79-AB26565ED0A1}"/>
              </a:ext>
            </a:extLst>
          </p:cNvPr>
          <p:cNvSpPr txBox="1"/>
          <p:nvPr/>
        </p:nvSpPr>
        <p:spPr>
          <a:xfrm>
            <a:off x="1181639" y="4215013"/>
            <a:ext cx="184731" cy="461665"/>
          </a:xfrm>
          <a:prstGeom prst="rect">
            <a:avLst/>
          </a:prstGeom>
          <a:noFill/>
        </p:spPr>
        <p:txBody>
          <a:bodyPr wrap="none" rtlCol="0">
            <a:spAutoFit/>
          </a:bodyPr>
          <a:lstStyle/>
          <a:p>
            <a:endParaRPr lang="en-US" sz="2400" dirty="0"/>
          </a:p>
        </p:txBody>
      </p:sp>
      <p:grpSp>
        <p:nvGrpSpPr>
          <p:cNvPr id="40" name="Group 39">
            <a:extLst>
              <a:ext uri="{FF2B5EF4-FFF2-40B4-BE49-F238E27FC236}">
                <a16:creationId xmlns:a16="http://schemas.microsoft.com/office/drawing/2014/main" id="{EBF85E5B-9640-4669-8551-D688AAD1319B}"/>
              </a:ext>
            </a:extLst>
          </p:cNvPr>
          <p:cNvGrpSpPr>
            <a:grpSpLocks noChangeAspect="1"/>
          </p:cNvGrpSpPr>
          <p:nvPr/>
        </p:nvGrpSpPr>
        <p:grpSpPr>
          <a:xfrm>
            <a:off x="5038608" y="4068231"/>
            <a:ext cx="2766983" cy="2175429"/>
            <a:chOff x="1256531" y="1156755"/>
            <a:chExt cx="3707975" cy="2893107"/>
          </a:xfrm>
        </p:grpSpPr>
        <p:grpSp>
          <p:nvGrpSpPr>
            <p:cNvPr id="33" name="Group 32">
              <a:extLst>
                <a:ext uri="{FF2B5EF4-FFF2-40B4-BE49-F238E27FC236}">
                  <a16:creationId xmlns:a16="http://schemas.microsoft.com/office/drawing/2014/main" id="{83ECCFFF-C17D-44D7-A003-6D6F73AB59B2}"/>
                </a:ext>
              </a:extLst>
            </p:cNvPr>
            <p:cNvGrpSpPr/>
            <p:nvPr/>
          </p:nvGrpSpPr>
          <p:grpSpPr>
            <a:xfrm>
              <a:off x="1256531" y="1615484"/>
              <a:ext cx="3707975" cy="2434378"/>
              <a:chOff x="1146363" y="1693901"/>
              <a:chExt cx="3707975" cy="2434378"/>
            </a:xfrm>
          </p:grpSpPr>
          <p:pic>
            <p:nvPicPr>
              <p:cNvPr id="14" name="Picture 13">
                <a:extLst>
                  <a:ext uri="{FF2B5EF4-FFF2-40B4-BE49-F238E27FC236}">
                    <a16:creationId xmlns:a16="http://schemas.microsoft.com/office/drawing/2014/main" id="{8C5BD8CB-0DB1-4001-ABAC-053E185B586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548016" y="3459101"/>
                <a:ext cx="573089" cy="669178"/>
              </a:xfrm>
              <a:prstGeom prst="rect">
                <a:avLst/>
              </a:prstGeom>
            </p:spPr>
          </p:pic>
          <p:sp>
            <p:nvSpPr>
              <p:cNvPr id="15" name="Freeform 55">
                <a:extLst>
                  <a:ext uri="{FF2B5EF4-FFF2-40B4-BE49-F238E27FC236}">
                    <a16:creationId xmlns:a16="http://schemas.microsoft.com/office/drawing/2014/main" id="{7D30288D-78AF-41E0-A153-BADD9AA967EA}"/>
                  </a:ext>
                </a:extLst>
              </p:cNvPr>
              <p:cNvSpPr/>
              <p:nvPr/>
            </p:nvSpPr>
            <p:spPr>
              <a:xfrm rot="18175725">
                <a:off x="3876756" y="2869014"/>
                <a:ext cx="484293" cy="154467"/>
              </a:xfrm>
              <a:custGeom>
                <a:avLst/>
                <a:gdLst>
                  <a:gd name="connsiteX0" fmla="*/ 0 w 228038"/>
                  <a:gd name="connsiteY0" fmla="*/ 56659 h 283297"/>
                  <a:gd name="connsiteX1" fmla="*/ 114019 w 228038"/>
                  <a:gd name="connsiteY1" fmla="*/ 56659 h 283297"/>
                  <a:gd name="connsiteX2" fmla="*/ 114019 w 228038"/>
                  <a:gd name="connsiteY2" fmla="*/ 0 h 283297"/>
                  <a:gd name="connsiteX3" fmla="*/ 228038 w 228038"/>
                  <a:gd name="connsiteY3" fmla="*/ 141649 h 283297"/>
                  <a:gd name="connsiteX4" fmla="*/ 114019 w 228038"/>
                  <a:gd name="connsiteY4" fmla="*/ 283297 h 283297"/>
                  <a:gd name="connsiteX5" fmla="*/ 114019 w 228038"/>
                  <a:gd name="connsiteY5" fmla="*/ 226638 h 283297"/>
                  <a:gd name="connsiteX6" fmla="*/ 0 w 228038"/>
                  <a:gd name="connsiteY6" fmla="*/ 226638 h 283297"/>
                  <a:gd name="connsiteX7" fmla="*/ 0 w 228038"/>
                  <a:gd name="connsiteY7" fmla="*/ 56659 h 28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38" h="283297">
                    <a:moveTo>
                      <a:pt x="0" y="56659"/>
                    </a:moveTo>
                    <a:lnTo>
                      <a:pt x="114019" y="56659"/>
                    </a:lnTo>
                    <a:lnTo>
                      <a:pt x="114019" y="0"/>
                    </a:lnTo>
                    <a:lnTo>
                      <a:pt x="228038" y="141649"/>
                    </a:lnTo>
                    <a:lnTo>
                      <a:pt x="114019" y="283297"/>
                    </a:lnTo>
                    <a:lnTo>
                      <a:pt x="114019" y="226638"/>
                    </a:lnTo>
                    <a:lnTo>
                      <a:pt x="0" y="226638"/>
                    </a:lnTo>
                    <a:lnTo>
                      <a:pt x="0" y="56659"/>
                    </a:lnTo>
                    <a:close/>
                  </a:path>
                </a:pathLst>
              </a:custGeom>
              <a:solidFill>
                <a:schemeClr val="accent1">
                  <a:lumMod val="20000"/>
                  <a:lumOff val="80000"/>
                </a:schemeClr>
              </a:solidFill>
              <a:ln w="50800">
                <a:solidFill>
                  <a:schemeClr val="accent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42494" rIns="51308" bIns="42494" numCol="1" spcCol="1270" anchor="ctr" anchorCtr="0">
                <a:noAutofit/>
              </a:bodyPr>
              <a:lstStyle/>
              <a:p>
                <a:pPr algn="ctr" defTabSz="366713">
                  <a:lnSpc>
                    <a:spcPct val="90000"/>
                  </a:lnSpc>
                  <a:spcAft>
                    <a:spcPct val="35000"/>
                  </a:spcAft>
                </a:pPr>
                <a:endParaRPr lang="en-US" sz="675"/>
              </a:p>
            </p:txBody>
          </p:sp>
          <p:sp>
            <p:nvSpPr>
              <p:cNvPr id="16" name="Freeform 56">
                <a:extLst>
                  <a:ext uri="{FF2B5EF4-FFF2-40B4-BE49-F238E27FC236}">
                    <a16:creationId xmlns:a16="http://schemas.microsoft.com/office/drawing/2014/main" id="{ABC5E24A-A299-477A-A503-9BFCAD638E58}"/>
                  </a:ext>
                </a:extLst>
              </p:cNvPr>
              <p:cNvSpPr/>
              <p:nvPr/>
            </p:nvSpPr>
            <p:spPr>
              <a:xfrm rot="18175725">
                <a:off x="2727187" y="2869014"/>
                <a:ext cx="484293" cy="154467"/>
              </a:xfrm>
              <a:custGeom>
                <a:avLst/>
                <a:gdLst>
                  <a:gd name="connsiteX0" fmla="*/ 0 w 228038"/>
                  <a:gd name="connsiteY0" fmla="*/ 56659 h 283297"/>
                  <a:gd name="connsiteX1" fmla="*/ 114019 w 228038"/>
                  <a:gd name="connsiteY1" fmla="*/ 56659 h 283297"/>
                  <a:gd name="connsiteX2" fmla="*/ 114019 w 228038"/>
                  <a:gd name="connsiteY2" fmla="*/ 0 h 283297"/>
                  <a:gd name="connsiteX3" fmla="*/ 228038 w 228038"/>
                  <a:gd name="connsiteY3" fmla="*/ 141649 h 283297"/>
                  <a:gd name="connsiteX4" fmla="*/ 114019 w 228038"/>
                  <a:gd name="connsiteY4" fmla="*/ 283297 h 283297"/>
                  <a:gd name="connsiteX5" fmla="*/ 114019 w 228038"/>
                  <a:gd name="connsiteY5" fmla="*/ 226638 h 283297"/>
                  <a:gd name="connsiteX6" fmla="*/ 0 w 228038"/>
                  <a:gd name="connsiteY6" fmla="*/ 226638 h 283297"/>
                  <a:gd name="connsiteX7" fmla="*/ 0 w 228038"/>
                  <a:gd name="connsiteY7" fmla="*/ 56659 h 28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38" h="283297">
                    <a:moveTo>
                      <a:pt x="0" y="56659"/>
                    </a:moveTo>
                    <a:lnTo>
                      <a:pt x="114019" y="56659"/>
                    </a:lnTo>
                    <a:lnTo>
                      <a:pt x="114019" y="0"/>
                    </a:lnTo>
                    <a:lnTo>
                      <a:pt x="228038" y="141649"/>
                    </a:lnTo>
                    <a:lnTo>
                      <a:pt x="114019" y="283297"/>
                    </a:lnTo>
                    <a:lnTo>
                      <a:pt x="114019" y="226638"/>
                    </a:lnTo>
                    <a:lnTo>
                      <a:pt x="0" y="226638"/>
                    </a:lnTo>
                    <a:lnTo>
                      <a:pt x="0" y="56659"/>
                    </a:lnTo>
                    <a:close/>
                  </a:path>
                </a:pathLst>
              </a:custGeom>
              <a:solidFill>
                <a:schemeClr val="accent1">
                  <a:lumMod val="20000"/>
                  <a:lumOff val="80000"/>
                </a:schemeClr>
              </a:solidFill>
              <a:ln w="50800">
                <a:solidFill>
                  <a:schemeClr val="accent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42494" rIns="51308" bIns="42494" numCol="1" spcCol="1270" anchor="ctr" anchorCtr="0">
                <a:noAutofit/>
              </a:bodyPr>
              <a:lstStyle/>
              <a:p>
                <a:pPr algn="ctr" defTabSz="366713">
                  <a:lnSpc>
                    <a:spcPct val="90000"/>
                  </a:lnSpc>
                  <a:spcAft>
                    <a:spcPct val="35000"/>
                  </a:spcAft>
                </a:pPr>
                <a:endParaRPr lang="en-US" sz="675"/>
              </a:p>
            </p:txBody>
          </p:sp>
          <p:sp>
            <p:nvSpPr>
              <p:cNvPr id="17" name="Freeform 57">
                <a:extLst>
                  <a:ext uri="{FF2B5EF4-FFF2-40B4-BE49-F238E27FC236}">
                    <a16:creationId xmlns:a16="http://schemas.microsoft.com/office/drawing/2014/main" id="{42966C03-242C-4409-BA98-F73F932F8A5A}"/>
                  </a:ext>
                </a:extLst>
              </p:cNvPr>
              <p:cNvSpPr/>
              <p:nvPr/>
            </p:nvSpPr>
            <p:spPr>
              <a:xfrm rot="3467827">
                <a:off x="3295974" y="2749349"/>
                <a:ext cx="484293" cy="154467"/>
              </a:xfrm>
              <a:custGeom>
                <a:avLst/>
                <a:gdLst>
                  <a:gd name="connsiteX0" fmla="*/ 0 w 228038"/>
                  <a:gd name="connsiteY0" fmla="*/ 56659 h 283297"/>
                  <a:gd name="connsiteX1" fmla="*/ 114019 w 228038"/>
                  <a:gd name="connsiteY1" fmla="*/ 56659 h 283297"/>
                  <a:gd name="connsiteX2" fmla="*/ 114019 w 228038"/>
                  <a:gd name="connsiteY2" fmla="*/ 0 h 283297"/>
                  <a:gd name="connsiteX3" fmla="*/ 228038 w 228038"/>
                  <a:gd name="connsiteY3" fmla="*/ 141649 h 283297"/>
                  <a:gd name="connsiteX4" fmla="*/ 114019 w 228038"/>
                  <a:gd name="connsiteY4" fmla="*/ 283297 h 283297"/>
                  <a:gd name="connsiteX5" fmla="*/ 114019 w 228038"/>
                  <a:gd name="connsiteY5" fmla="*/ 226638 h 283297"/>
                  <a:gd name="connsiteX6" fmla="*/ 0 w 228038"/>
                  <a:gd name="connsiteY6" fmla="*/ 226638 h 283297"/>
                  <a:gd name="connsiteX7" fmla="*/ 0 w 228038"/>
                  <a:gd name="connsiteY7" fmla="*/ 56659 h 28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38" h="283297">
                    <a:moveTo>
                      <a:pt x="0" y="56659"/>
                    </a:moveTo>
                    <a:lnTo>
                      <a:pt x="114019" y="56659"/>
                    </a:lnTo>
                    <a:lnTo>
                      <a:pt x="114019" y="0"/>
                    </a:lnTo>
                    <a:lnTo>
                      <a:pt x="228038" y="141649"/>
                    </a:lnTo>
                    <a:lnTo>
                      <a:pt x="114019" y="283297"/>
                    </a:lnTo>
                    <a:lnTo>
                      <a:pt x="114019" y="226638"/>
                    </a:lnTo>
                    <a:lnTo>
                      <a:pt x="0" y="226638"/>
                    </a:lnTo>
                    <a:lnTo>
                      <a:pt x="0" y="56659"/>
                    </a:lnTo>
                    <a:close/>
                  </a:path>
                </a:pathLst>
              </a:custGeom>
              <a:solidFill>
                <a:schemeClr val="accent1">
                  <a:lumMod val="20000"/>
                  <a:lumOff val="80000"/>
                </a:schemeClr>
              </a:solidFill>
              <a:ln w="50800">
                <a:solidFill>
                  <a:schemeClr val="accent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42494" rIns="51308" bIns="42494" numCol="1" spcCol="1270" anchor="ctr" anchorCtr="0">
                <a:noAutofit/>
              </a:bodyPr>
              <a:lstStyle/>
              <a:p>
                <a:pPr algn="ctr" defTabSz="366713">
                  <a:lnSpc>
                    <a:spcPct val="90000"/>
                  </a:lnSpc>
                  <a:spcAft>
                    <a:spcPct val="35000"/>
                  </a:spcAft>
                </a:pPr>
                <a:endParaRPr lang="en-US" sz="675"/>
              </a:p>
            </p:txBody>
          </p:sp>
          <p:sp>
            <p:nvSpPr>
              <p:cNvPr id="18" name="Freeform 58">
                <a:extLst>
                  <a:ext uri="{FF2B5EF4-FFF2-40B4-BE49-F238E27FC236}">
                    <a16:creationId xmlns:a16="http://schemas.microsoft.com/office/drawing/2014/main" id="{0CD1984E-8A42-4561-B48F-BFD88BDE3BB4}"/>
                  </a:ext>
                </a:extLst>
              </p:cNvPr>
              <p:cNvSpPr/>
              <p:nvPr/>
            </p:nvSpPr>
            <p:spPr>
              <a:xfrm rot="3467827">
                <a:off x="2220585" y="2749349"/>
                <a:ext cx="484293" cy="154467"/>
              </a:xfrm>
              <a:custGeom>
                <a:avLst/>
                <a:gdLst>
                  <a:gd name="connsiteX0" fmla="*/ 0 w 228038"/>
                  <a:gd name="connsiteY0" fmla="*/ 56659 h 283297"/>
                  <a:gd name="connsiteX1" fmla="*/ 114019 w 228038"/>
                  <a:gd name="connsiteY1" fmla="*/ 56659 h 283297"/>
                  <a:gd name="connsiteX2" fmla="*/ 114019 w 228038"/>
                  <a:gd name="connsiteY2" fmla="*/ 0 h 283297"/>
                  <a:gd name="connsiteX3" fmla="*/ 228038 w 228038"/>
                  <a:gd name="connsiteY3" fmla="*/ 141649 h 283297"/>
                  <a:gd name="connsiteX4" fmla="*/ 114019 w 228038"/>
                  <a:gd name="connsiteY4" fmla="*/ 283297 h 283297"/>
                  <a:gd name="connsiteX5" fmla="*/ 114019 w 228038"/>
                  <a:gd name="connsiteY5" fmla="*/ 226638 h 283297"/>
                  <a:gd name="connsiteX6" fmla="*/ 0 w 228038"/>
                  <a:gd name="connsiteY6" fmla="*/ 226638 h 283297"/>
                  <a:gd name="connsiteX7" fmla="*/ 0 w 228038"/>
                  <a:gd name="connsiteY7" fmla="*/ 56659 h 28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38" h="283297">
                    <a:moveTo>
                      <a:pt x="0" y="56659"/>
                    </a:moveTo>
                    <a:lnTo>
                      <a:pt x="114019" y="56659"/>
                    </a:lnTo>
                    <a:lnTo>
                      <a:pt x="114019" y="0"/>
                    </a:lnTo>
                    <a:lnTo>
                      <a:pt x="228038" y="141649"/>
                    </a:lnTo>
                    <a:lnTo>
                      <a:pt x="114019" y="283297"/>
                    </a:lnTo>
                    <a:lnTo>
                      <a:pt x="114019" y="226638"/>
                    </a:lnTo>
                    <a:lnTo>
                      <a:pt x="0" y="226638"/>
                    </a:lnTo>
                    <a:lnTo>
                      <a:pt x="0" y="56659"/>
                    </a:lnTo>
                    <a:close/>
                  </a:path>
                </a:pathLst>
              </a:custGeom>
              <a:solidFill>
                <a:schemeClr val="accent1">
                  <a:lumMod val="20000"/>
                  <a:lumOff val="80000"/>
                </a:schemeClr>
              </a:solidFill>
              <a:ln w="50800">
                <a:solidFill>
                  <a:schemeClr val="accent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42494" rIns="51308" bIns="42494" numCol="1" spcCol="1270" anchor="ctr" anchorCtr="0">
                <a:noAutofit/>
              </a:bodyPr>
              <a:lstStyle/>
              <a:p>
                <a:pPr algn="ctr" defTabSz="366713">
                  <a:lnSpc>
                    <a:spcPct val="90000"/>
                  </a:lnSpc>
                  <a:spcAft>
                    <a:spcPct val="35000"/>
                  </a:spcAft>
                </a:pPr>
                <a:endParaRPr lang="en-US" sz="675"/>
              </a:p>
            </p:txBody>
          </p:sp>
          <p:sp>
            <p:nvSpPr>
              <p:cNvPr id="19" name="Freeform 59">
                <a:extLst>
                  <a:ext uri="{FF2B5EF4-FFF2-40B4-BE49-F238E27FC236}">
                    <a16:creationId xmlns:a16="http://schemas.microsoft.com/office/drawing/2014/main" id="{371940F8-AFC2-480F-BBC5-E41CCECBD2CD}"/>
                  </a:ext>
                </a:extLst>
              </p:cNvPr>
              <p:cNvSpPr/>
              <p:nvPr/>
            </p:nvSpPr>
            <p:spPr>
              <a:xfrm rot="18175725">
                <a:off x="1608699" y="2869014"/>
                <a:ext cx="484293" cy="154467"/>
              </a:xfrm>
              <a:custGeom>
                <a:avLst/>
                <a:gdLst>
                  <a:gd name="connsiteX0" fmla="*/ 0 w 228038"/>
                  <a:gd name="connsiteY0" fmla="*/ 56659 h 283297"/>
                  <a:gd name="connsiteX1" fmla="*/ 114019 w 228038"/>
                  <a:gd name="connsiteY1" fmla="*/ 56659 h 283297"/>
                  <a:gd name="connsiteX2" fmla="*/ 114019 w 228038"/>
                  <a:gd name="connsiteY2" fmla="*/ 0 h 283297"/>
                  <a:gd name="connsiteX3" fmla="*/ 228038 w 228038"/>
                  <a:gd name="connsiteY3" fmla="*/ 141649 h 283297"/>
                  <a:gd name="connsiteX4" fmla="*/ 114019 w 228038"/>
                  <a:gd name="connsiteY4" fmla="*/ 283297 h 283297"/>
                  <a:gd name="connsiteX5" fmla="*/ 114019 w 228038"/>
                  <a:gd name="connsiteY5" fmla="*/ 226638 h 283297"/>
                  <a:gd name="connsiteX6" fmla="*/ 0 w 228038"/>
                  <a:gd name="connsiteY6" fmla="*/ 226638 h 283297"/>
                  <a:gd name="connsiteX7" fmla="*/ 0 w 228038"/>
                  <a:gd name="connsiteY7" fmla="*/ 56659 h 28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38" h="283297">
                    <a:moveTo>
                      <a:pt x="0" y="56659"/>
                    </a:moveTo>
                    <a:lnTo>
                      <a:pt x="114019" y="56659"/>
                    </a:lnTo>
                    <a:lnTo>
                      <a:pt x="114019" y="0"/>
                    </a:lnTo>
                    <a:lnTo>
                      <a:pt x="228038" y="141649"/>
                    </a:lnTo>
                    <a:lnTo>
                      <a:pt x="114019" y="283297"/>
                    </a:lnTo>
                    <a:lnTo>
                      <a:pt x="114019" y="226638"/>
                    </a:lnTo>
                    <a:lnTo>
                      <a:pt x="0" y="226638"/>
                    </a:lnTo>
                    <a:lnTo>
                      <a:pt x="0" y="56659"/>
                    </a:lnTo>
                    <a:close/>
                  </a:path>
                </a:pathLst>
              </a:custGeom>
              <a:solidFill>
                <a:schemeClr val="accent1">
                  <a:lumMod val="20000"/>
                  <a:lumOff val="80000"/>
                </a:schemeClr>
              </a:solidFill>
              <a:ln w="50800">
                <a:solidFill>
                  <a:schemeClr val="accent2">
                    <a:lumMod val="75000"/>
                  </a:schemeClr>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42494" rIns="51308" bIns="42494" numCol="1" spcCol="1270" anchor="ctr" anchorCtr="0">
                <a:noAutofit/>
              </a:bodyPr>
              <a:lstStyle/>
              <a:p>
                <a:pPr algn="ctr" defTabSz="366713">
                  <a:lnSpc>
                    <a:spcPct val="90000"/>
                  </a:lnSpc>
                  <a:spcAft>
                    <a:spcPct val="35000"/>
                  </a:spcAft>
                </a:pPr>
                <a:endParaRPr lang="en-US" sz="675"/>
              </a:p>
            </p:txBody>
          </p:sp>
          <p:sp>
            <p:nvSpPr>
              <p:cNvPr id="20" name="Rounded Rectangle 60">
                <a:extLst>
                  <a:ext uri="{FF2B5EF4-FFF2-40B4-BE49-F238E27FC236}">
                    <a16:creationId xmlns:a16="http://schemas.microsoft.com/office/drawing/2014/main" id="{08103755-6879-44F3-964D-28A4F19D9B1F}"/>
                  </a:ext>
                </a:extLst>
              </p:cNvPr>
              <p:cNvSpPr/>
              <p:nvPr/>
            </p:nvSpPr>
            <p:spPr>
              <a:xfrm>
                <a:off x="1871277" y="1697904"/>
                <a:ext cx="548280" cy="573621"/>
              </a:xfrm>
              <a:prstGeom prst="roundRect">
                <a:avLst>
                  <a:gd name="adj" fmla="val 10000"/>
                </a:avLst>
              </a:prstGeom>
              <a:blipFill rotWithShape="1">
                <a:blip r:embed="rId3" cstate="hqprint">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Freeform 61">
                <a:extLst>
                  <a:ext uri="{FF2B5EF4-FFF2-40B4-BE49-F238E27FC236}">
                    <a16:creationId xmlns:a16="http://schemas.microsoft.com/office/drawing/2014/main" id="{4DFBA572-8856-4C2C-A388-9A65FAAE8001}"/>
                  </a:ext>
                </a:extLst>
              </p:cNvPr>
              <p:cNvSpPr/>
              <p:nvPr/>
            </p:nvSpPr>
            <p:spPr>
              <a:xfrm>
                <a:off x="1720187" y="2237247"/>
                <a:ext cx="850461" cy="489373"/>
              </a:xfrm>
              <a:custGeom>
                <a:avLst/>
                <a:gdLst>
                  <a:gd name="connsiteX0" fmla="*/ 0 w 1179000"/>
                  <a:gd name="connsiteY0" fmla="*/ 117900 h 1179000"/>
                  <a:gd name="connsiteX1" fmla="*/ 117900 w 1179000"/>
                  <a:gd name="connsiteY1" fmla="*/ 0 h 1179000"/>
                  <a:gd name="connsiteX2" fmla="*/ 1061100 w 1179000"/>
                  <a:gd name="connsiteY2" fmla="*/ 0 h 1179000"/>
                  <a:gd name="connsiteX3" fmla="*/ 1179000 w 1179000"/>
                  <a:gd name="connsiteY3" fmla="*/ 117900 h 1179000"/>
                  <a:gd name="connsiteX4" fmla="*/ 1179000 w 1179000"/>
                  <a:gd name="connsiteY4" fmla="*/ 1061100 h 1179000"/>
                  <a:gd name="connsiteX5" fmla="*/ 1061100 w 1179000"/>
                  <a:gd name="connsiteY5" fmla="*/ 1179000 h 1179000"/>
                  <a:gd name="connsiteX6" fmla="*/ 117900 w 1179000"/>
                  <a:gd name="connsiteY6" fmla="*/ 1179000 h 1179000"/>
                  <a:gd name="connsiteX7" fmla="*/ 0 w 1179000"/>
                  <a:gd name="connsiteY7" fmla="*/ 1061100 h 1179000"/>
                  <a:gd name="connsiteX8" fmla="*/ 0 w 1179000"/>
                  <a:gd name="connsiteY8" fmla="*/ 117900 h 11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00" h="1179000">
                    <a:moveTo>
                      <a:pt x="0" y="117900"/>
                    </a:moveTo>
                    <a:cubicBezTo>
                      <a:pt x="0" y="52786"/>
                      <a:pt x="52786" y="0"/>
                      <a:pt x="117900" y="0"/>
                    </a:cubicBezTo>
                    <a:lnTo>
                      <a:pt x="1061100" y="0"/>
                    </a:lnTo>
                    <a:cubicBezTo>
                      <a:pt x="1126214" y="0"/>
                      <a:pt x="1179000" y="52786"/>
                      <a:pt x="1179000" y="117900"/>
                    </a:cubicBezTo>
                    <a:lnTo>
                      <a:pt x="1179000" y="1061100"/>
                    </a:lnTo>
                    <a:cubicBezTo>
                      <a:pt x="1179000" y="1126214"/>
                      <a:pt x="1126214" y="1179000"/>
                      <a:pt x="1061100" y="1179000"/>
                    </a:cubicBezTo>
                    <a:lnTo>
                      <a:pt x="117900" y="1179000"/>
                    </a:lnTo>
                    <a:cubicBezTo>
                      <a:pt x="52786" y="1179000"/>
                      <a:pt x="0" y="1126214"/>
                      <a:pt x="0" y="1061100"/>
                    </a:cubicBezTo>
                    <a:lnTo>
                      <a:pt x="0" y="1179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904" tIns="65904" rIns="65904" bIns="65904" numCol="1" spcCol="1270" anchor="ctr" anchorCtr="0">
                <a:noAutofit/>
              </a:bodyPr>
              <a:lstStyle/>
              <a:p>
                <a:pPr algn="ctr" defTabSz="466725">
                  <a:lnSpc>
                    <a:spcPct val="90000"/>
                  </a:lnSpc>
                  <a:spcAft>
                    <a:spcPct val="35000"/>
                  </a:spcAft>
                </a:pPr>
                <a:r>
                  <a:rPr lang="en-US" sz="675" dirty="0">
                    <a:latin typeface="Arial Hebrew" charset="-79"/>
                    <a:ea typeface="Arial Hebrew" charset="-79"/>
                    <a:cs typeface="Arial Hebrew" charset="-79"/>
                  </a:rPr>
                  <a:t>FEL Lamp Irradiance</a:t>
                </a:r>
              </a:p>
            </p:txBody>
          </p:sp>
          <p:sp>
            <p:nvSpPr>
              <p:cNvPr id="22" name="Rounded Rectangle 62">
                <a:extLst>
                  <a:ext uri="{FF2B5EF4-FFF2-40B4-BE49-F238E27FC236}">
                    <a16:creationId xmlns:a16="http://schemas.microsoft.com/office/drawing/2014/main" id="{AFF628FB-B52A-4044-99E8-480DF9CF965F}"/>
                  </a:ext>
                </a:extLst>
              </p:cNvPr>
              <p:cNvSpPr/>
              <p:nvPr/>
            </p:nvSpPr>
            <p:spPr>
              <a:xfrm>
                <a:off x="2437321" y="3517736"/>
                <a:ext cx="548280" cy="573621"/>
              </a:xfrm>
              <a:prstGeom prst="roundRect">
                <a:avLst>
                  <a:gd name="adj" fmla="val 10000"/>
                </a:avLst>
              </a:prstGeom>
              <a:blipFill>
                <a:blip r:embed="rId4" cstate="hqprint">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Freeform 63">
                <a:extLst>
                  <a:ext uri="{FF2B5EF4-FFF2-40B4-BE49-F238E27FC236}">
                    <a16:creationId xmlns:a16="http://schemas.microsoft.com/office/drawing/2014/main" id="{2BE5A14D-10F3-4D07-A358-74476C58E772}"/>
                  </a:ext>
                </a:extLst>
              </p:cNvPr>
              <p:cNvSpPr/>
              <p:nvPr/>
            </p:nvSpPr>
            <p:spPr>
              <a:xfrm>
                <a:off x="2275308" y="3047548"/>
                <a:ext cx="872307" cy="489373"/>
              </a:xfrm>
              <a:custGeom>
                <a:avLst/>
                <a:gdLst>
                  <a:gd name="connsiteX0" fmla="*/ 0 w 1179000"/>
                  <a:gd name="connsiteY0" fmla="*/ 117900 h 1179000"/>
                  <a:gd name="connsiteX1" fmla="*/ 117900 w 1179000"/>
                  <a:gd name="connsiteY1" fmla="*/ 0 h 1179000"/>
                  <a:gd name="connsiteX2" fmla="*/ 1061100 w 1179000"/>
                  <a:gd name="connsiteY2" fmla="*/ 0 h 1179000"/>
                  <a:gd name="connsiteX3" fmla="*/ 1179000 w 1179000"/>
                  <a:gd name="connsiteY3" fmla="*/ 117900 h 1179000"/>
                  <a:gd name="connsiteX4" fmla="*/ 1179000 w 1179000"/>
                  <a:gd name="connsiteY4" fmla="*/ 1061100 h 1179000"/>
                  <a:gd name="connsiteX5" fmla="*/ 1061100 w 1179000"/>
                  <a:gd name="connsiteY5" fmla="*/ 1179000 h 1179000"/>
                  <a:gd name="connsiteX6" fmla="*/ 117900 w 1179000"/>
                  <a:gd name="connsiteY6" fmla="*/ 1179000 h 1179000"/>
                  <a:gd name="connsiteX7" fmla="*/ 0 w 1179000"/>
                  <a:gd name="connsiteY7" fmla="*/ 1061100 h 1179000"/>
                  <a:gd name="connsiteX8" fmla="*/ 0 w 1179000"/>
                  <a:gd name="connsiteY8" fmla="*/ 117900 h 11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00" h="1179000">
                    <a:moveTo>
                      <a:pt x="0" y="117900"/>
                    </a:moveTo>
                    <a:cubicBezTo>
                      <a:pt x="0" y="52786"/>
                      <a:pt x="52786" y="0"/>
                      <a:pt x="117900" y="0"/>
                    </a:cubicBezTo>
                    <a:lnTo>
                      <a:pt x="1061100" y="0"/>
                    </a:lnTo>
                    <a:cubicBezTo>
                      <a:pt x="1126214" y="0"/>
                      <a:pt x="1179000" y="52786"/>
                      <a:pt x="1179000" y="117900"/>
                    </a:cubicBezTo>
                    <a:lnTo>
                      <a:pt x="1179000" y="1061100"/>
                    </a:lnTo>
                    <a:cubicBezTo>
                      <a:pt x="1179000" y="1126214"/>
                      <a:pt x="1126214" y="1179000"/>
                      <a:pt x="1061100" y="1179000"/>
                    </a:cubicBezTo>
                    <a:lnTo>
                      <a:pt x="117900" y="1179000"/>
                    </a:lnTo>
                    <a:cubicBezTo>
                      <a:pt x="52786" y="1179000"/>
                      <a:pt x="0" y="1126214"/>
                      <a:pt x="0" y="1061100"/>
                    </a:cubicBezTo>
                    <a:lnTo>
                      <a:pt x="0" y="117900"/>
                    </a:lnTo>
                    <a:close/>
                  </a:path>
                </a:pathLst>
              </a:custGeom>
              <a:gradFill flip="none" rotWithShape="1">
                <a:gsLst>
                  <a:gs pos="91000">
                    <a:schemeClr val="accent6">
                      <a:lumMod val="50000"/>
                    </a:schemeClr>
                  </a:gs>
                  <a:gs pos="0">
                    <a:schemeClr val="accent1"/>
                  </a:gs>
                </a:gsLst>
                <a:lin ang="270000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904" tIns="65904" rIns="65904" bIns="65904" numCol="1" spcCol="1270" anchor="ctr" anchorCtr="0">
                <a:noAutofit/>
              </a:bodyPr>
              <a:lstStyle/>
              <a:p>
                <a:pPr algn="ctr" defTabSz="466725">
                  <a:lnSpc>
                    <a:spcPct val="90000"/>
                  </a:lnSpc>
                  <a:spcAft>
                    <a:spcPct val="35000"/>
                  </a:spcAft>
                </a:pPr>
                <a:r>
                  <a:rPr lang="en-US" sz="675" dirty="0">
                    <a:latin typeface="Arial Hebrew" charset="-79"/>
                    <a:ea typeface="Arial Hebrew" charset="-79"/>
                    <a:cs typeface="Arial Hebrew" charset="-79"/>
                  </a:rPr>
                  <a:t>Spectrograph Transfer Standard</a:t>
                </a:r>
              </a:p>
            </p:txBody>
          </p:sp>
          <p:sp>
            <p:nvSpPr>
              <p:cNvPr id="24" name="Freeform 64">
                <a:extLst>
                  <a:ext uri="{FF2B5EF4-FFF2-40B4-BE49-F238E27FC236}">
                    <a16:creationId xmlns:a16="http://schemas.microsoft.com/office/drawing/2014/main" id="{C4124030-50DD-4AC8-884A-66C68B00227D}"/>
                  </a:ext>
                </a:extLst>
              </p:cNvPr>
              <p:cNvSpPr/>
              <p:nvPr/>
            </p:nvSpPr>
            <p:spPr>
              <a:xfrm>
                <a:off x="3290316" y="2416806"/>
                <a:ext cx="105611" cy="137833"/>
              </a:xfrm>
              <a:custGeom>
                <a:avLst/>
                <a:gdLst>
                  <a:gd name="connsiteX0" fmla="*/ 0 w 227101"/>
                  <a:gd name="connsiteY0" fmla="*/ 56659 h 283297"/>
                  <a:gd name="connsiteX1" fmla="*/ 113551 w 227101"/>
                  <a:gd name="connsiteY1" fmla="*/ 56659 h 283297"/>
                  <a:gd name="connsiteX2" fmla="*/ 113551 w 227101"/>
                  <a:gd name="connsiteY2" fmla="*/ 0 h 283297"/>
                  <a:gd name="connsiteX3" fmla="*/ 227101 w 227101"/>
                  <a:gd name="connsiteY3" fmla="*/ 141649 h 283297"/>
                  <a:gd name="connsiteX4" fmla="*/ 113551 w 227101"/>
                  <a:gd name="connsiteY4" fmla="*/ 283297 h 283297"/>
                  <a:gd name="connsiteX5" fmla="*/ 113551 w 227101"/>
                  <a:gd name="connsiteY5" fmla="*/ 226638 h 283297"/>
                  <a:gd name="connsiteX6" fmla="*/ 0 w 227101"/>
                  <a:gd name="connsiteY6" fmla="*/ 226638 h 283297"/>
                  <a:gd name="connsiteX7" fmla="*/ 0 w 227101"/>
                  <a:gd name="connsiteY7" fmla="*/ 56659 h 28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 h="283297">
                    <a:moveTo>
                      <a:pt x="0" y="56659"/>
                    </a:moveTo>
                    <a:lnTo>
                      <a:pt x="113551" y="56659"/>
                    </a:lnTo>
                    <a:lnTo>
                      <a:pt x="113551" y="0"/>
                    </a:lnTo>
                    <a:lnTo>
                      <a:pt x="227101" y="141649"/>
                    </a:lnTo>
                    <a:lnTo>
                      <a:pt x="113551" y="283297"/>
                    </a:lnTo>
                    <a:lnTo>
                      <a:pt x="113551" y="226638"/>
                    </a:lnTo>
                    <a:lnTo>
                      <a:pt x="0" y="226638"/>
                    </a:lnTo>
                    <a:lnTo>
                      <a:pt x="0" y="5665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2494" rIns="51098" bIns="42494" numCol="1" spcCol="1270" anchor="ctr" anchorCtr="0">
                <a:noAutofit/>
              </a:bodyPr>
              <a:lstStyle/>
              <a:p>
                <a:pPr algn="ctr" defTabSz="366713">
                  <a:lnSpc>
                    <a:spcPct val="90000"/>
                  </a:lnSpc>
                  <a:spcAft>
                    <a:spcPct val="35000"/>
                  </a:spcAft>
                </a:pPr>
                <a:endParaRPr lang="en-US" sz="675"/>
              </a:p>
            </p:txBody>
          </p:sp>
          <p:sp>
            <p:nvSpPr>
              <p:cNvPr id="25" name="Rounded Rectangle 65">
                <a:extLst>
                  <a:ext uri="{FF2B5EF4-FFF2-40B4-BE49-F238E27FC236}">
                    <a16:creationId xmlns:a16="http://schemas.microsoft.com/office/drawing/2014/main" id="{BF5F1842-08D7-40C1-8952-849ED0BDCE8B}"/>
                  </a:ext>
                </a:extLst>
              </p:cNvPr>
              <p:cNvSpPr/>
              <p:nvPr/>
            </p:nvSpPr>
            <p:spPr>
              <a:xfrm>
                <a:off x="3025361" y="1693901"/>
                <a:ext cx="548280" cy="573621"/>
              </a:xfrm>
              <a:prstGeom prst="roundRect">
                <a:avLst>
                  <a:gd name="adj" fmla="val 10000"/>
                </a:avLst>
              </a:prstGeom>
              <a:blipFill rotWithShape="1">
                <a:blip r:embed="rId5" cstate="hqprint">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Freeform 66">
                <a:extLst>
                  <a:ext uri="{FF2B5EF4-FFF2-40B4-BE49-F238E27FC236}">
                    <a16:creationId xmlns:a16="http://schemas.microsoft.com/office/drawing/2014/main" id="{8E4711DF-0D26-4856-926C-362DB1D9505A}"/>
                  </a:ext>
                </a:extLst>
              </p:cNvPr>
              <p:cNvSpPr/>
              <p:nvPr/>
            </p:nvSpPr>
            <p:spPr>
              <a:xfrm>
                <a:off x="2853237" y="2237247"/>
                <a:ext cx="850461" cy="489373"/>
              </a:xfrm>
              <a:custGeom>
                <a:avLst/>
                <a:gdLst>
                  <a:gd name="connsiteX0" fmla="*/ 0 w 1179000"/>
                  <a:gd name="connsiteY0" fmla="*/ 117900 h 1179000"/>
                  <a:gd name="connsiteX1" fmla="*/ 117900 w 1179000"/>
                  <a:gd name="connsiteY1" fmla="*/ 0 h 1179000"/>
                  <a:gd name="connsiteX2" fmla="*/ 1061100 w 1179000"/>
                  <a:gd name="connsiteY2" fmla="*/ 0 h 1179000"/>
                  <a:gd name="connsiteX3" fmla="*/ 1179000 w 1179000"/>
                  <a:gd name="connsiteY3" fmla="*/ 117900 h 1179000"/>
                  <a:gd name="connsiteX4" fmla="*/ 1179000 w 1179000"/>
                  <a:gd name="connsiteY4" fmla="*/ 1061100 h 1179000"/>
                  <a:gd name="connsiteX5" fmla="*/ 1061100 w 1179000"/>
                  <a:gd name="connsiteY5" fmla="*/ 1179000 h 1179000"/>
                  <a:gd name="connsiteX6" fmla="*/ 117900 w 1179000"/>
                  <a:gd name="connsiteY6" fmla="*/ 1179000 h 1179000"/>
                  <a:gd name="connsiteX7" fmla="*/ 0 w 1179000"/>
                  <a:gd name="connsiteY7" fmla="*/ 1061100 h 1179000"/>
                  <a:gd name="connsiteX8" fmla="*/ 0 w 1179000"/>
                  <a:gd name="connsiteY8" fmla="*/ 117900 h 11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00" h="1179000">
                    <a:moveTo>
                      <a:pt x="0" y="117900"/>
                    </a:moveTo>
                    <a:cubicBezTo>
                      <a:pt x="0" y="52786"/>
                      <a:pt x="52786" y="0"/>
                      <a:pt x="117900" y="0"/>
                    </a:cubicBezTo>
                    <a:lnTo>
                      <a:pt x="1061100" y="0"/>
                    </a:lnTo>
                    <a:cubicBezTo>
                      <a:pt x="1126214" y="0"/>
                      <a:pt x="1179000" y="52786"/>
                      <a:pt x="1179000" y="117900"/>
                    </a:cubicBezTo>
                    <a:lnTo>
                      <a:pt x="1179000" y="1061100"/>
                    </a:lnTo>
                    <a:cubicBezTo>
                      <a:pt x="1179000" y="1126214"/>
                      <a:pt x="1126214" y="1179000"/>
                      <a:pt x="1061100" y="1179000"/>
                    </a:cubicBezTo>
                    <a:lnTo>
                      <a:pt x="117900" y="1179000"/>
                    </a:lnTo>
                    <a:cubicBezTo>
                      <a:pt x="52786" y="1179000"/>
                      <a:pt x="0" y="1126214"/>
                      <a:pt x="0" y="1061100"/>
                    </a:cubicBezTo>
                    <a:lnTo>
                      <a:pt x="0" y="117900"/>
                    </a:lnTo>
                    <a:close/>
                  </a:path>
                </a:pathLst>
              </a:custGeom>
              <a:solidFill>
                <a:schemeClr val="accent6">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904" tIns="65904" rIns="65904" bIns="65904" numCol="1" spcCol="1270" anchor="ctr" anchorCtr="0">
                <a:noAutofit/>
              </a:bodyPr>
              <a:lstStyle/>
              <a:p>
                <a:pPr algn="ctr" defTabSz="466725">
                  <a:lnSpc>
                    <a:spcPct val="90000"/>
                  </a:lnSpc>
                  <a:spcAft>
                    <a:spcPct val="35000"/>
                  </a:spcAft>
                </a:pPr>
                <a:r>
                  <a:rPr lang="en-US" sz="675" dirty="0">
                    <a:latin typeface="Arial Hebrew" charset="-79"/>
                    <a:ea typeface="Arial Hebrew" charset="-79"/>
                    <a:cs typeface="Arial Hebrew" charset="-79"/>
                  </a:rPr>
                  <a:t>Cal Source Irradiance</a:t>
                </a:r>
              </a:p>
            </p:txBody>
          </p:sp>
          <p:sp>
            <p:nvSpPr>
              <p:cNvPr id="27" name="Freeform 67">
                <a:extLst>
                  <a:ext uri="{FF2B5EF4-FFF2-40B4-BE49-F238E27FC236}">
                    <a16:creationId xmlns:a16="http://schemas.microsoft.com/office/drawing/2014/main" id="{E3CB41BC-09C5-4717-B5AB-5514D7DE7F28}"/>
                  </a:ext>
                </a:extLst>
              </p:cNvPr>
              <p:cNvSpPr/>
              <p:nvPr/>
            </p:nvSpPr>
            <p:spPr>
              <a:xfrm>
                <a:off x="4140341" y="2416806"/>
                <a:ext cx="105611" cy="137833"/>
              </a:xfrm>
              <a:custGeom>
                <a:avLst/>
                <a:gdLst>
                  <a:gd name="connsiteX0" fmla="*/ 0 w 227101"/>
                  <a:gd name="connsiteY0" fmla="*/ 56659 h 283297"/>
                  <a:gd name="connsiteX1" fmla="*/ 113551 w 227101"/>
                  <a:gd name="connsiteY1" fmla="*/ 56659 h 283297"/>
                  <a:gd name="connsiteX2" fmla="*/ 113551 w 227101"/>
                  <a:gd name="connsiteY2" fmla="*/ 0 h 283297"/>
                  <a:gd name="connsiteX3" fmla="*/ 227101 w 227101"/>
                  <a:gd name="connsiteY3" fmla="*/ 141649 h 283297"/>
                  <a:gd name="connsiteX4" fmla="*/ 113551 w 227101"/>
                  <a:gd name="connsiteY4" fmla="*/ 283297 h 283297"/>
                  <a:gd name="connsiteX5" fmla="*/ 113551 w 227101"/>
                  <a:gd name="connsiteY5" fmla="*/ 226638 h 283297"/>
                  <a:gd name="connsiteX6" fmla="*/ 0 w 227101"/>
                  <a:gd name="connsiteY6" fmla="*/ 226638 h 283297"/>
                  <a:gd name="connsiteX7" fmla="*/ 0 w 227101"/>
                  <a:gd name="connsiteY7" fmla="*/ 56659 h 28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 h="283297">
                    <a:moveTo>
                      <a:pt x="0" y="56659"/>
                    </a:moveTo>
                    <a:lnTo>
                      <a:pt x="113551" y="56659"/>
                    </a:lnTo>
                    <a:lnTo>
                      <a:pt x="113551" y="0"/>
                    </a:lnTo>
                    <a:lnTo>
                      <a:pt x="227101" y="141649"/>
                    </a:lnTo>
                    <a:lnTo>
                      <a:pt x="113551" y="283297"/>
                    </a:lnTo>
                    <a:lnTo>
                      <a:pt x="113551" y="226638"/>
                    </a:lnTo>
                    <a:lnTo>
                      <a:pt x="0" y="226638"/>
                    </a:lnTo>
                    <a:lnTo>
                      <a:pt x="0" y="5665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2494" rIns="51098" bIns="42494" numCol="1" spcCol="1270" anchor="ctr" anchorCtr="0">
                <a:noAutofit/>
              </a:bodyPr>
              <a:lstStyle/>
              <a:p>
                <a:pPr algn="ctr" defTabSz="366713">
                  <a:lnSpc>
                    <a:spcPct val="90000"/>
                  </a:lnSpc>
                  <a:spcAft>
                    <a:spcPct val="35000"/>
                  </a:spcAft>
                </a:pPr>
                <a:endParaRPr lang="en-US" sz="675"/>
              </a:p>
            </p:txBody>
          </p:sp>
          <p:sp>
            <p:nvSpPr>
              <p:cNvPr id="28" name="Freeform 68">
                <a:extLst>
                  <a:ext uri="{FF2B5EF4-FFF2-40B4-BE49-F238E27FC236}">
                    <a16:creationId xmlns:a16="http://schemas.microsoft.com/office/drawing/2014/main" id="{EAC7CBCE-42D0-4EEE-AC34-9E320F7DBA3D}"/>
                  </a:ext>
                </a:extLst>
              </p:cNvPr>
              <p:cNvSpPr/>
              <p:nvPr/>
            </p:nvSpPr>
            <p:spPr>
              <a:xfrm>
                <a:off x="3404253" y="3047548"/>
                <a:ext cx="850461" cy="489373"/>
              </a:xfrm>
              <a:custGeom>
                <a:avLst/>
                <a:gdLst>
                  <a:gd name="connsiteX0" fmla="*/ 0 w 1179000"/>
                  <a:gd name="connsiteY0" fmla="*/ 117900 h 1179000"/>
                  <a:gd name="connsiteX1" fmla="*/ 117900 w 1179000"/>
                  <a:gd name="connsiteY1" fmla="*/ 0 h 1179000"/>
                  <a:gd name="connsiteX2" fmla="*/ 1061100 w 1179000"/>
                  <a:gd name="connsiteY2" fmla="*/ 0 h 1179000"/>
                  <a:gd name="connsiteX3" fmla="*/ 1179000 w 1179000"/>
                  <a:gd name="connsiteY3" fmla="*/ 117900 h 1179000"/>
                  <a:gd name="connsiteX4" fmla="*/ 1179000 w 1179000"/>
                  <a:gd name="connsiteY4" fmla="*/ 1061100 h 1179000"/>
                  <a:gd name="connsiteX5" fmla="*/ 1061100 w 1179000"/>
                  <a:gd name="connsiteY5" fmla="*/ 1179000 h 1179000"/>
                  <a:gd name="connsiteX6" fmla="*/ 117900 w 1179000"/>
                  <a:gd name="connsiteY6" fmla="*/ 1179000 h 1179000"/>
                  <a:gd name="connsiteX7" fmla="*/ 0 w 1179000"/>
                  <a:gd name="connsiteY7" fmla="*/ 1061100 h 1179000"/>
                  <a:gd name="connsiteX8" fmla="*/ 0 w 1179000"/>
                  <a:gd name="connsiteY8" fmla="*/ 117900 h 11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00" h="1179000">
                    <a:moveTo>
                      <a:pt x="0" y="117900"/>
                    </a:moveTo>
                    <a:cubicBezTo>
                      <a:pt x="0" y="52786"/>
                      <a:pt x="52786" y="0"/>
                      <a:pt x="117900" y="0"/>
                    </a:cubicBezTo>
                    <a:lnTo>
                      <a:pt x="1061100" y="0"/>
                    </a:lnTo>
                    <a:cubicBezTo>
                      <a:pt x="1126214" y="0"/>
                      <a:pt x="1179000" y="52786"/>
                      <a:pt x="1179000" y="117900"/>
                    </a:cubicBezTo>
                    <a:lnTo>
                      <a:pt x="1179000" y="1061100"/>
                    </a:lnTo>
                    <a:cubicBezTo>
                      <a:pt x="1179000" y="1126214"/>
                      <a:pt x="1126214" y="1179000"/>
                      <a:pt x="1061100" y="1179000"/>
                    </a:cubicBezTo>
                    <a:lnTo>
                      <a:pt x="117900" y="1179000"/>
                    </a:lnTo>
                    <a:cubicBezTo>
                      <a:pt x="52786" y="1179000"/>
                      <a:pt x="0" y="1126214"/>
                      <a:pt x="0" y="1061100"/>
                    </a:cubicBezTo>
                    <a:lnTo>
                      <a:pt x="0" y="117900"/>
                    </a:lnTo>
                    <a:close/>
                  </a:path>
                </a:pathLst>
              </a:custGeom>
              <a:solidFill>
                <a:schemeClr val="accent6">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904" tIns="65904" rIns="65904" bIns="65904" numCol="1" spcCol="1270" anchor="ctr" anchorCtr="0">
                <a:noAutofit/>
              </a:bodyPr>
              <a:lstStyle/>
              <a:p>
                <a:pPr algn="ctr" defTabSz="466725">
                  <a:lnSpc>
                    <a:spcPct val="90000"/>
                  </a:lnSpc>
                  <a:spcAft>
                    <a:spcPct val="35000"/>
                  </a:spcAft>
                </a:pPr>
                <a:r>
                  <a:rPr lang="en-US" sz="675" dirty="0">
                    <a:latin typeface="Arial Hebrew" charset="-79"/>
                    <a:ea typeface="Arial Hebrew" charset="-79"/>
                    <a:cs typeface="Arial Hebrew" charset="-79"/>
                  </a:rPr>
                  <a:t>Telescope System Sensitivity</a:t>
                </a:r>
              </a:p>
            </p:txBody>
          </p:sp>
          <p:sp>
            <p:nvSpPr>
              <p:cNvPr id="29" name="Rounded Rectangle 69">
                <a:extLst>
                  <a:ext uri="{FF2B5EF4-FFF2-40B4-BE49-F238E27FC236}">
                    <a16:creationId xmlns:a16="http://schemas.microsoft.com/office/drawing/2014/main" id="{B287D10D-3CA4-4654-B7A0-87BDBB79B026}"/>
                  </a:ext>
                </a:extLst>
              </p:cNvPr>
              <p:cNvSpPr/>
              <p:nvPr/>
            </p:nvSpPr>
            <p:spPr>
              <a:xfrm>
                <a:off x="4170662" y="1693901"/>
                <a:ext cx="548280" cy="573621"/>
              </a:xfrm>
              <a:prstGeom prst="roundRect">
                <a:avLst>
                  <a:gd name="adj" fmla="val 10000"/>
                </a:avLst>
              </a:prstGeom>
              <a:blipFill dpi="0" rotWithShape="1">
                <a:blip r:embed="rId6"/>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Freeform 70">
                <a:extLst>
                  <a:ext uri="{FF2B5EF4-FFF2-40B4-BE49-F238E27FC236}">
                    <a16:creationId xmlns:a16="http://schemas.microsoft.com/office/drawing/2014/main" id="{9BEFAC61-C9CE-4C40-91B0-17D4DB2C0A57}"/>
                  </a:ext>
                </a:extLst>
              </p:cNvPr>
              <p:cNvSpPr/>
              <p:nvPr/>
            </p:nvSpPr>
            <p:spPr>
              <a:xfrm>
                <a:off x="4003877" y="2237247"/>
                <a:ext cx="850461" cy="489373"/>
              </a:xfrm>
              <a:custGeom>
                <a:avLst/>
                <a:gdLst>
                  <a:gd name="connsiteX0" fmla="*/ 0 w 1179000"/>
                  <a:gd name="connsiteY0" fmla="*/ 117900 h 1179000"/>
                  <a:gd name="connsiteX1" fmla="*/ 117900 w 1179000"/>
                  <a:gd name="connsiteY1" fmla="*/ 0 h 1179000"/>
                  <a:gd name="connsiteX2" fmla="*/ 1061100 w 1179000"/>
                  <a:gd name="connsiteY2" fmla="*/ 0 h 1179000"/>
                  <a:gd name="connsiteX3" fmla="*/ 1179000 w 1179000"/>
                  <a:gd name="connsiteY3" fmla="*/ 117900 h 1179000"/>
                  <a:gd name="connsiteX4" fmla="*/ 1179000 w 1179000"/>
                  <a:gd name="connsiteY4" fmla="*/ 1061100 h 1179000"/>
                  <a:gd name="connsiteX5" fmla="*/ 1061100 w 1179000"/>
                  <a:gd name="connsiteY5" fmla="*/ 1179000 h 1179000"/>
                  <a:gd name="connsiteX6" fmla="*/ 117900 w 1179000"/>
                  <a:gd name="connsiteY6" fmla="*/ 1179000 h 1179000"/>
                  <a:gd name="connsiteX7" fmla="*/ 0 w 1179000"/>
                  <a:gd name="connsiteY7" fmla="*/ 1061100 h 1179000"/>
                  <a:gd name="connsiteX8" fmla="*/ 0 w 1179000"/>
                  <a:gd name="connsiteY8" fmla="*/ 117900 h 11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00" h="1179000">
                    <a:moveTo>
                      <a:pt x="0" y="117900"/>
                    </a:moveTo>
                    <a:cubicBezTo>
                      <a:pt x="0" y="52786"/>
                      <a:pt x="52786" y="0"/>
                      <a:pt x="117900" y="0"/>
                    </a:cubicBezTo>
                    <a:lnTo>
                      <a:pt x="1061100" y="0"/>
                    </a:lnTo>
                    <a:cubicBezTo>
                      <a:pt x="1126214" y="0"/>
                      <a:pt x="1179000" y="52786"/>
                      <a:pt x="1179000" y="117900"/>
                    </a:cubicBezTo>
                    <a:lnTo>
                      <a:pt x="1179000" y="1061100"/>
                    </a:lnTo>
                    <a:cubicBezTo>
                      <a:pt x="1179000" y="1126214"/>
                      <a:pt x="1126214" y="1179000"/>
                      <a:pt x="1061100" y="1179000"/>
                    </a:cubicBezTo>
                    <a:lnTo>
                      <a:pt x="117900" y="1179000"/>
                    </a:lnTo>
                    <a:cubicBezTo>
                      <a:pt x="52786" y="1179000"/>
                      <a:pt x="0" y="1126214"/>
                      <a:pt x="0" y="1061100"/>
                    </a:cubicBezTo>
                    <a:lnTo>
                      <a:pt x="0" y="11790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904" tIns="65904" rIns="65904" bIns="65904" numCol="1" spcCol="1270" anchor="ctr" anchorCtr="0">
                <a:noAutofit/>
              </a:bodyPr>
              <a:lstStyle/>
              <a:p>
                <a:pPr algn="ctr" defTabSz="466725">
                  <a:lnSpc>
                    <a:spcPct val="90000"/>
                  </a:lnSpc>
                  <a:spcAft>
                    <a:spcPct val="35000"/>
                  </a:spcAft>
                </a:pPr>
                <a:r>
                  <a:rPr lang="en-US" sz="675" dirty="0">
                    <a:latin typeface="Arial Hebrew" charset="-79"/>
                    <a:ea typeface="Arial Hebrew" charset="-79"/>
                    <a:cs typeface="Arial Hebrew" charset="-79"/>
                  </a:rPr>
                  <a:t>Stellar Irradiance</a:t>
                </a:r>
              </a:p>
            </p:txBody>
          </p:sp>
          <p:sp>
            <p:nvSpPr>
              <p:cNvPr id="31" name="Freeform 71">
                <a:extLst>
                  <a:ext uri="{FF2B5EF4-FFF2-40B4-BE49-F238E27FC236}">
                    <a16:creationId xmlns:a16="http://schemas.microsoft.com/office/drawing/2014/main" id="{76B4A8DC-89B6-4352-9860-A33B5EF5D1EF}"/>
                  </a:ext>
                </a:extLst>
              </p:cNvPr>
              <p:cNvSpPr/>
              <p:nvPr/>
            </p:nvSpPr>
            <p:spPr>
              <a:xfrm>
                <a:off x="1146363" y="3047548"/>
                <a:ext cx="850461" cy="489373"/>
              </a:xfrm>
              <a:custGeom>
                <a:avLst/>
                <a:gdLst>
                  <a:gd name="connsiteX0" fmla="*/ 0 w 1179000"/>
                  <a:gd name="connsiteY0" fmla="*/ 117900 h 1179000"/>
                  <a:gd name="connsiteX1" fmla="*/ 117900 w 1179000"/>
                  <a:gd name="connsiteY1" fmla="*/ 0 h 1179000"/>
                  <a:gd name="connsiteX2" fmla="*/ 1061100 w 1179000"/>
                  <a:gd name="connsiteY2" fmla="*/ 0 h 1179000"/>
                  <a:gd name="connsiteX3" fmla="*/ 1179000 w 1179000"/>
                  <a:gd name="connsiteY3" fmla="*/ 117900 h 1179000"/>
                  <a:gd name="connsiteX4" fmla="*/ 1179000 w 1179000"/>
                  <a:gd name="connsiteY4" fmla="*/ 1061100 h 1179000"/>
                  <a:gd name="connsiteX5" fmla="*/ 1061100 w 1179000"/>
                  <a:gd name="connsiteY5" fmla="*/ 1179000 h 1179000"/>
                  <a:gd name="connsiteX6" fmla="*/ 117900 w 1179000"/>
                  <a:gd name="connsiteY6" fmla="*/ 1179000 h 1179000"/>
                  <a:gd name="connsiteX7" fmla="*/ 0 w 1179000"/>
                  <a:gd name="connsiteY7" fmla="*/ 1061100 h 1179000"/>
                  <a:gd name="connsiteX8" fmla="*/ 0 w 1179000"/>
                  <a:gd name="connsiteY8" fmla="*/ 117900 h 117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00" h="1179000">
                    <a:moveTo>
                      <a:pt x="0" y="117900"/>
                    </a:moveTo>
                    <a:cubicBezTo>
                      <a:pt x="0" y="52786"/>
                      <a:pt x="52786" y="0"/>
                      <a:pt x="117900" y="0"/>
                    </a:cubicBezTo>
                    <a:lnTo>
                      <a:pt x="1061100" y="0"/>
                    </a:lnTo>
                    <a:cubicBezTo>
                      <a:pt x="1126214" y="0"/>
                      <a:pt x="1179000" y="52786"/>
                      <a:pt x="1179000" y="117900"/>
                    </a:cubicBezTo>
                    <a:lnTo>
                      <a:pt x="1179000" y="1061100"/>
                    </a:lnTo>
                    <a:cubicBezTo>
                      <a:pt x="1179000" y="1126214"/>
                      <a:pt x="1126214" y="1179000"/>
                      <a:pt x="1061100" y="1179000"/>
                    </a:cubicBezTo>
                    <a:lnTo>
                      <a:pt x="117900" y="1179000"/>
                    </a:lnTo>
                    <a:cubicBezTo>
                      <a:pt x="52786" y="1179000"/>
                      <a:pt x="0" y="1126214"/>
                      <a:pt x="0" y="1061100"/>
                    </a:cubicBezTo>
                    <a:lnTo>
                      <a:pt x="0" y="1179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904" tIns="65904" rIns="65904" bIns="65904" numCol="1" spcCol="1270" anchor="ctr" anchorCtr="0">
                <a:noAutofit/>
              </a:bodyPr>
              <a:lstStyle/>
              <a:p>
                <a:pPr algn="ctr" defTabSz="466725">
                  <a:lnSpc>
                    <a:spcPct val="90000"/>
                  </a:lnSpc>
                  <a:spcAft>
                    <a:spcPct val="35000"/>
                  </a:spcAft>
                </a:pPr>
                <a:r>
                  <a:rPr lang="en-US" sz="675" dirty="0">
                    <a:latin typeface="Arial Hebrew" charset="-79"/>
                    <a:ea typeface="Arial Hebrew" charset="-79"/>
                    <a:cs typeface="Arial Hebrew" charset="-79"/>
                  </a:rPr>
                  <a:t>High Temperature Blackbody</a:t>
                </a:r>
              </a:p>
            </p:txBody>
          </p:sp>
          <p:pic>
            <p:nvPicPr>
              <p:cNvPr id="32" name="Picture 2" descr="lack body">
                <a:extLst>
                  <a:ext uri="{FF2B5EF4-FFF2-40B4-BE49-F238E27FC236}">
                    <a16:creationId xmlns:a16="http://schemas.microsoft.com/office/drawing/2014/main" id="{E9FE09AF-5A20-4B2E-9FB7-EAEF990087AD}"/>
                  </a:ext>
                </a:extLst>
              </p:cNvPr>
              <p:cNvPicPr>
                <a:picLocks noChangeAspect="1" noChangeArrowheads="1"/>
              </p:cNvPicPr>
              <p:nvPr/>
            </p:nvPicPr>
            <p:blipFill>
              <a:blip r:embed="rId7" cstate="hqprint">
                <a:alphaModFix/>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534961">
                <a:off x="1260694" y="3461318"/>
                <a:ext cx="635382" cy="664748"/>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Box 35">
              <a:extLst>
                <a:ext uri="{FF2B5EF4-FFF2-40B4-BE49-F238E27FC236}">
                  <a16:creationId xmlns:a16="http://schemas.microsoft.com/office/drawing/2014/main" id="{B6FF6F2F-E2B4-432D-952B-175AC7FB73CB}"/>
                </a:ext>
              </a:extLst>
            </p:cNvPr>
            <p:cNvSpPr txBox="1"/>
            <p:nvPr/>
          </p:nvSpPr>
          <p:spPr>
            <a:xfrm>
              <a:off x="1807510" y="1156755"/>
              <a:ext cx="2619024" cy="491175"/>
            </a:xfrm>
            <a:prstGeom prst="rect">
              <a:avLst/>
            </a:prstGeom>
            <a:noFill/>
          </p:spPr>
          <p:txBody>
            <a:bodyPr wrap="none" rtlCol="0">
              <a:spAutoFit/>
            </a:bodyPr>
            <a:lstStyle/>
            <a:p>
              <a:r>
                <a:rPr lang="en-US" dirty="0"/>
                <a:t>Calibration Chain</a:t>
              </a:r>
            </a:p>
          </p:txBody>
        </p:sp>
      </p:grpSp>
      <p:grpSp>
        <p:nvGrpSpPr>
          <p:cNvPr id="39" name="Group 38">
            <a:extLst>
              <a:ext uri="{FF2B5EF4-FFF2-40B4-BE49-F238E27FC236}">
                <a16:creationId xmlns:a16="http://schemas.microsoft.com/office/drawing/2014/main" id="{729AD0E4-5C2F-4433-9335-3721E34E8D4F}"/>
              </a:ext>
            </a:extLst>
          </p:cNvPr>
          <p:cNvGrpSpPr>
            <a:grpSpLocks noChangeAspect="1"/>
          </p:cNvGrpSpPr>
          <p:nvPr/>
        </p:nvGrpSpPr>
        <p:grpSpPr>
          <a:xfrm>
            <a:off x="5282235" y="2258527"/>
            <a:ext cx="2639897" cy="1706114"/>
            <a:chOff x="1038363" y="3909290"/>
            <a:chExt cx="3519863" cy="2255852"/>
          </a:xfrm>
        </p:grpSpPr>
        <p:pic>
          <p:nvPicPr>
            <p:cNvPr id="5" name="Picture 4">
              <a:extLst>
                <a:ext uri="{FF2B5EF4-FFF2-40B4-BE49-F238E27FC236}">
                  <a16:creationId xmlns:a16="http://schemas.microsoft.com/office/drawing/2014/main" id="{B68D0422-08E9-46E5-AD6D-25CDBA56833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1442476" y="4395906"/>
              <a:ext cx="3115750" cy="1769236"/>
            </a:xfrm>
            <a:prstGeom prst="rect">
              <a:avLst/>
            </a:prstGeom>
          </p:spPr>
        </p:pic>
        <p:sp>
          <p:nvSpPr>
            <p:cNvPr id="37" name="TextBox 36">
              <a:extLst>
                <a:ext uri="{FF2B5EF4-FFF2-40B4-BE49-F238E27FC236}">
                  <a16:creationId xmlns:a16="http://schemas.microsoft.com/office/drawing/2014/main" id="{C61AC704-BC0A-4D50-878F-35EC94976770}"/>
                </a:ext>
              </a:extLst>
            </p:cNvPr>
            <p:cNvSpPr txBox="1"/>
            <p:nvPr/>
          </p:nvSpPr>
          <p:spPr>
            <a:xfrm>
              <a:off x="1038363" y="3909290"/>
              <a:ext cx="246308" cy="488337"/>
            </a:xfrm>
            <a:prstGeom prst="rect">
              <a:avLst/>
            </a:prstGeom>
            <a:noFill/>
          </p:spPr>
          <p:txBody>
            <a:bodyPr wrap="none" rtlCol="0">
              <a:spAutoFit/>
            </a:bodyPr>
            <a:lstStyle/>
            <a:p>
              <a:endParaRPr lang="en-US" dirty="0"/>
            </a:p>
          </p:txBody>
        </p:sp>
      </p:grpSp>
      <p:grpSp>
        <p:nvGrpSpPr>
          <p:cNvPr id="42" name="Group 41">
            <a:extLst>
              <a:ext uri="{FF2B5EF4-FFF2-40B4-BE49-F238E27FC236}">
                <a16:creationId xmlns:a16="http://schemas.microsoft.com/office/drawing/2014/main" id="{E8B16076-B997-4AF6-839E-B3EFB2FFA547}"/>
              </a:ext>
            </a:extLst>
          </p:cNvPr>
          <p:cNvGrpSpPr/>
          <p:nvPr/>
        </p:nvGrpSpPr>
        <p:grpSpPr>
          <a:xfrm>
            <a:off x="522544" y="2952287"/>
            <a:ext cx="3374369" cy="2024707"/>
            <a:chOff x="6096000" y="5020013"/>
            <a:chExt cx="4499158" cy="2699609"/>
          </a:xfrm>
        </p:grpSpPr>
        <p:pic>
          <p:nvPicPr>
            <p:cNvPr id="12" name="Picture 11">
              <a:extLst>
                <a:ext uri="{FF2B5EF4-FFF2-40B4-BE49-F238E27FC236}">
                  <a16:creationId xmlns:a16="http://schemas.microsoft.com/office/drawing/2014/main" id="{3681FD71-33CF-4D9C-A4D4-7663B90DA4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096000" y="5020013"/>
              <a:ext cx="4499158" cy="2699609"/>
            </a:xfrm>
            <a:prstGeom prst="rect">
              <a:avLst/>
            </a:prstGeom>
          </p:spPr>
        </p:pic>
        <p:sp>
          <p:nvSpPr>
            <p:cNvPr id="41" name="TextBox 40">
              <a:extLst>
                <a:ext uri="{FF2B5EF4-FFF2-40B4-BE49-F238E27FC236}">
                  <a16:creationId xmlns:a16="http://schemas.microsoft.com/office/drawing/2014/main" id="{49F186C1-0369-419E-A97D-12F0E450BA7F}"/>
                </a:ext>
              </a:extLst>
            </p:cNvPr>
            <p:cNvSpPr txBox="1"/>
            <p:nvPr/>
          </p:nvSpPr>
          <p:spPr>
            <a:xfrm>
              <a:off x="8441701" y="5928380"/>
              <a:ext cx="1122529" cy="338555"/>
            </a:xfrm>
            <a:prstGeom prst="rect">
              <a:avLst/>
            </a:prstGeom>
            <a:solidFill>
              <a:schemeClr val="bg1"/>
            </a:solidFill>
          </p:spPr>
          <p:txBody>
            <a:bodyPr wrap="none" rtlCol="0">
              <a:spAutoFit/>
            </a:bodyPr>
            <a:lstStyle/>
            <a:p>
              <a:r>
                <a:rPr lang="en-US" sz="1050" dirty="0">
                  <a:solidFill>
                    <a:srgbClr val="FF0000"/>
                  </a:solidFill>
                </a:rPr>
                <a:t>NIST Stars</a:t>
              </a:r>
            </a:p>
          </p:txBody>
        </p:sp>
      </p:grpSp>
      <p:sp>
        <p:nvSpPr>
          <p:cNvPr id="43" name="object 2">
            <a:extLst>
              <a:ext uri="{FF2B5EF4-FFF2-40B4-BE49-F238E27FC236}">
                <a16:creationId xmlns:a16="http://schemas.microsoft.com/office/drawing/2014/main" id="{A04793B4-5733-4AE4-B673-88F587A324BA}"/>
              </a:ext>
            </a:extLst>
          </p:cNvPr>
          <p:cNvSpPr txBox="1">
            <a:spLocks/>
          </p:cNvSpPr>
          <p:nvPr/>
        </p:nvSpPr>
        <p:spPr>
          <a:xfrm>
            <a:off x="3246121" y="284704"/>
            <a:ext cx="5781338" cy="779059"/>
          </a:xfrm>
          <a:prstGeom prst="rect">
            <a:avLst/>
          </a:prstGeom>
        </p:spPr>
        <p:txBody>
          <a:bodyPr vert="horz" wrap="square" lIns="0" tIns="9525" rIns="0" bIns="0" rtlCol="0">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9525" algn="l">
              <a:spcBef>
                <a:spcPts val="75"/>
              </a:spcBef>
            </a:pPr>
            <a:r>
              <a:rPr lang="en-US" sz="3200" kern="0" spc="-19" dirty="0"/>
              <a:t>Stellar Calibration (NIST Stars)</a:t>
            </a:r>
            <a:br>
              <a:rPr lang="en-US" sz="3200" kern="0" spc="-19" dirty="0"/>
            </a:br>
            <a:r>
              <a:rPr lang="en-US" sz="1800" i="1" kern="0" dirty="0">
                <a:solidFill>
                  <a:srgbClr val="00B0F0"/>
                </a:solidFill>
              </a:rPr>
              <a:t>John Woodward IV, Joe Rice</a:t>
            </a:r>
            <a:endParaRPr lang="en-US" sz="3200" kern="0" spc="4" dirty="0"/>
          </a:p>
        </p:txBody>
      </p:sp>
      <p:sp>
        <p:nvSpPr>
          <p:cNvPr id="3" name="Rectangle 2">
            <a:extLst>
              <a:ext uri="{FF2B5EF4-FFF2-40B4-BE49-F238E27FC236}">
                <a16:creationId xmlns:a16="http://schemas.microsoft.com/office/drawing/2014/main" id="{BCBC6226-8391-401A-9859-A0307ADACF62}"/>
              </a:ext>
            </a:extLst>
          </p:cNvPr>
          <p:cNvSpPr/>
          <p:nvPr/>
        </p:nvSpPr>
        <p:spPr>
          <a:xfrm>
            <a:off x="-762000" y="1242632"/>
            <a:ext cx="10273552" cy="1200329"/>
          </a:xfrm>
          <a:prstGeom prst="rect">
            <a:avLst/>
          </a:prstGeom>
        </p:spPr>
        <p:txBody>
          <a:bodyPr wrap="square">
            <a:spAutoFit/>
          </a:bodyPr>
          <a:lstStyle/>
          <a:p>
            <a:pPr lvl="2"/>
            <a:r>
              <a:rPr lang="en-GB" spc="11" dirty="0">
                <a:latin typeface="Calibri"/>
                <a:cs typeface="Calibri"/>
              </a:rPr>
              <a:t>Measurement of spectra of stars for astronomy and for use in EO satellite calibration</a:t>
            </a:r>
          </a:p>
          <a:p>
            <a:pPr lvl="2"/>
            <a:r>
              <a:rPr lang="en-GB" spc="11" dirty="0">
                <a:latin typeface="Calibri"/>
                <a:cs typeface="Calibri"/>
              </a:rPr>
              <a:t>Measurements have been made at Mt. Hopkins (Arizona)</a:t>
            </a:r>
            <a:r>
              <a:rPr lang="en-US" spc="11" dirty="0">
                <a:latin typeface="Calibri"/>
                <a:cs typeface="Calibri"/>
              </a:rPr>
              <a:t> </a:t>
            </a:r>
          </a:p>
          <a:p>
            <a:pPr lvl="2"/>
            <a:r>
              <a:rPr lang="en-US" spc="11" dirty="0">
                <a:latin typeface="Calibri"/>
                <a:cs typeface="Calibri"/>
              </a:rPr>
              <a:t>A long term program at ESO Paranal is now under development.</a:t>
            </a:r>
          </a:p>
          <a:p>
            <a:pPr lvl="2"/>
            <a:r>
              <a:rPr lang="en-US" spc="11" dirty="0">
                <a:latin typeface="Calibri"/>
                <a:cs typeface="Calibri"/>
              </a:rPr>
              <a:t>NIST: John Woodward and Joe Rice, </a:t>
            </a:r>
            <a:r>
              <a:rPr lang="en-US" spc="11" dirty="0" err="1">
                <a:latin typeface="Calibri"/>
                <a:cs typeface="Calibri"/>
              </a:rPr>
              <a:t>STScI</a:t>
            </a:r>
            <a:r>
              <a:rPr lang="en-US" spc="11" dirty="0">
                <a:latin typeface="Calibri"/>
                <a:cs typeface="Calibri"/>
              </a:rPr>
              <a:t>: Susana Deustua</a:t>
            </a:r>
            <a:endParaRPr lang="en-GB" spc="11" dirty="0">
              <a:latin typeface="Calibri"/>
              <a:cs typeface="Calibri"/>
            </a:endParaRPr>
          </a:p>
        </p:txBody>
      </p:sp>
      <p:sp>
        <p:nvSpPr>
          <p:cNvPr id="7" name="Rectangle 6">
            <a:extLst>
              <a:ext uri="{FF2B5EF4-FFF2-40B4-BE49-F238E27FC236}">
                <a16:creationId xmlns:a16="http://schemas.microsoft.com/office/drawing/2014/main" id="{48E05C16-D74D-45C2-A634-F7E61DE69A0C}"/>
              </a:ext>
            </a:extLst>
          </p:cNvPr>
          <p:cNvSpPr/>
          <p:nvPr/>
        </p:nvSpPr>
        <p:spPr>
          <a:xfrm>
            <a:off x="351699" y="5196604"/>
            <a:ext cx="4572000" cy="923330"/>
          </a:xfrm>
          <a:prstGeom prst="rect">
            <a:avLst/>
          </a:prstGeom>
        </p:spPr>
        <p:txBody>
          <a:bodyPr>
            <a:spAutoFit/>
          </a:bodyPr>
          <a:lstStyle/>
          <a:p>
            <a:r>
              <a:rPr lang="en-US" dirty="0"/>
              <a:t>SI-traceable, top-of-the-atmosphere, spectral irradiance at the &lt; 1% uncertainty level. </a:t>
            </a:r>
          </a:p>
        </p:txBody>
      </p:sp>
    </p:spTree>
    <p:extLst>
      <p:ext uri="{BB962C8B-B14F-4D97-AF65-F5344CB8AC3E}">
        <p14:creationId xmlns:p14="http://schemas.microsoft.com/office/powerpoint/2010/main" val="220520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6C50A0F-C2D1-42D3-B38D-7AD17F275A0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30436" y="1693799"/>
            <a:ext cx="2675273" cy="1504841"/>
          </a:xfrm>
        </p:spPr>
      </p:pic>
      <p:sp>
        <p:nvSpPr>
          <p:cNvPr id="4" name="Slide Number Placeholder 3">
            <a:extLst>
              <a:ext uri="{FF2B5EF4-FFF2-40B4-BE49-F238E27FC236}">
                <a16:creationId xmlns:a16="http://schemas.microsoft.com/office/drawing/2014/main" id="{95914651-FF67-4664-9381-118767F78B95}"/>
              </a:ext>
            </a:extLst>
          </p:cNvPr>
          <p:cNvSpPr>
            <a:spLocks noGrp="1"/>
          </p:cNvSpPr>
          <p:nvPr>
            <p:ph type="sldNum" sz="quarter" idx="10"/>
          </p:nvPr>
        </p:nvSpPr>
        <p:spPr/>
        <p:txBody>
          <a:bodyPr/>
          <a:lstStyle/>
          <a:p>
            <a:pPr>
              <a:defRPr/>
            </a:pPr>
            <a:fld id="{DA28AC38-E0E8-49D7-B2FE-71FD7C42C09E}" type="slidenum">
              <a:rPr lang="en-US" smtClean="0"/>
              <a:pPr>
                <a:defRPr/>
              </a:pPr>
              <a:t>6</a:t>
            </a:fld>
            <a:endParaRPr lang="en-US"/>
          </a:p>
        </p:txBody>
      </p:sp>
      <p:sp>
        <p:nvSpPr>
          <p:cNvPr id="10" name="object 2">
            <a:extLst>
              <a:ext uri="{FF2B5EF4-FFF2-40B4-BE49-F238E27FC236}">
                <a16:creationId xmlns:a16="http://schemas.microsoft.com/office/drawing/2014/main" id="{303A773F-A276-49D5-A78B-2F2EC529EAB5}"/>
              </a:ext>
            </a:extLst>
          </p:cNvPr>
          <p:cNvSpPr txBox="1">
            <a:spLocks noGrp="1"/>
          </p:cNvSpPr>
          <p:nvPr>
            <p:ph type="title"/>
          </p:nvPr>
        </p:nvSpPr>
        <p:spPr>
          <a:xfrm>
            <a:off x="3246120" y="284704"/>
            <a:ext cx="6840239" cy="779059"/>
          </a:xfrm>
          <a:prstGeom prst="rect">
            <a:avLst/>
          </a:prstGeom>
        </p:spPr>
        <p:txBody>
          <a:bodyPr vert="horz" wrap="square" lIns="0" tIns="9525" rIns="0" bIns="0" rtlCol="0">
            <a:spAutoFit/>
          </a:bodyPr>
          <a:lstStyle/>
          <a:p>
            <a:pPr marL="9525" algn="l">
              <a:spcBef>
                <a:spcPts val="75"/>
              </a:spcBef>
            </a:pPr>
            <a:r>
              <a:rPr lang="en-US" sz="3200" spc="-19" dirty="0"/>
              <a:t>MOBY (ocean color calibration)</a:t>
            </a:r>
            <a:br>
              <a:rPr lang="en-US" sz="3200" spc="-19" dirty="0"/>
            </a:br>
            <a:r>
              <a:rPr lang="en-GB" sz="1800" i="1" dirty="0">
                <a:solidFill>
                  <a:srgbClr val="00B0F0"/>
                </a:solidFill>
              </a:rPr>
              <a:t>B. Carol </a:t>
            </a:r>
            <a:r>
              <a:rPr lang="en-GB" sz="1800" i="1" dirty="0" err="1">
                <a:solidFill>
                  <a:srgbClr val="00B0F0"/>
                </a:solidFill>
              </a:rPr>
              <a:t>Johnson,Thomas</a:t>
            </a:r>
            <a:r>
              <a:rPr lang="en-GB" sz="1800" i="1" dirty="0">
                <a:solidFill>
                  <a:srgbClr val="00B0F0"/>
                </a:solidFill>
              </a:rPr>
              <a:t> Larason, Heather Patrick</a:t>
            </a:r>
            <a:endParaRPr sz="3200" spc="4" dirty="0"/>
          </a:p>
        </p:txBody>
      </p:sp>
      <p:pic>
        <p:nvPicPr>
          <p:cNvPr id="1026" name="Picture 2" descr="https://www.mlml.calstate.edu/moby/wp-content/uploads/sites/20/2017/06/2017-04-17_02M262M261.jpg">
            <a:extLst>
              <a:ext uri="{FF2B5EF4-FFF2-40B4-BE49-F238E27FC236}">
                <a16:creationId xmlns:a16="http://schemas.microsoft.com/office/drawing/2014/main" id="{296387C2-98CE-4A34-AF65-AF463845B3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6768" y="3461510"/>
            <a:ext cx="4078941" cy="27192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0CC33B7-D6D7-4EA9-BDCF-18C3AB085425}"/>
              </a:ext>
            </a:extLst>
          </p:cNvPr>
          <p:cNvSpPr/>
          <p:nvPr/>
        </p:nvSpPr>
        <p:spPr>
          <a:xfrm>
            <a:off x="206188" y="1522889"/>
            <a:ext cx="5682548" cy="2031325"/>
          </a:xfrm>
          <a:prstGeom prst="rect">
            <a:avLst/>
          </a:prstGeom>
        </p:spPr>
        <p:txBody>
          <a:bodyPr wrap="square">
            <a:spAutoFit/>
          </a:bodyPr>
          <a:lstStyle/>
          <a:p>
            <a:pPr marL="0" marR="0">
              <a:spcBef>
                <a:spcPts val="0"/>
              </a:spcBef>
              <a:spcAft>
                <a:spcPts val="0"/>
              </a:spcAft>
            </a:pPr>
            <a:r>
              <a:rPr lang="en-US" dirty="0">
                <a:latin typeface="Calibri" panose="020F0502020204030204" pitchFamily="34" charset="0"/>
                <a:ea typeface="Calibri" panose="020F0502020204030204" pitchFamily="34" charset="0"/>
              </a:rPr>
              <a:t>Work on MOBY-NET </a:t>
            </a:r>
          </a:p>
          <a:p>
            <a:pPr marL="0" marR="0">
              <a:spcBef>
                <a:spcPts val="0"/>
              </a:spcBef>
              <a:spcAft>
                <a:spcPts val="0"/>
              </a:spcAft>
            </a:pPr>
            <a:r>
              <a:rPr lang="en-US" dirty="0">
                <a:latin typeface="Calibri" panose="020F0502020204030204" pitchFamily="34" charset="0"/>
                <a:ea typeface="Calibri" panose="020F0502020204030204" pitchFamily="34" charset="0"/>
              </a:rPr>
              <a:t>transportable buoys, optical system more easily calibrated</a:t>
            </a:r>
          </a:p>
          <a:p>
            <a:pPr marL="0" marR="0">
              <a:spcBef>
                <a:spcPts val="0"/>
              </a:spcBef>
              <a:spcAft>
                <a:spcPts val="0"/>
              </a:spcAft>
            </a:pPr>
            <a:r>
              <a:rPr lang="en-US" dirty="0">
                <a:latin typeface="Calibri" panose="020F0502020204030204" pitchFamily="34" charset="0"/>
                <a:ea typeface="Calibri" panose="020F0502020204030204" pitchFamily="34" charset="0"/>
              </a:rPr>
              <a:t>Ongoing support of MOBY</a:t>
            </a:r>
          </a:p>
          <a:p>
            <a:pPr marL="0" marR="0">
              <a:spcBef>
                <a:spcPts val="0"/>
              </a:spcBef>
              <a:spcAft>
                <a:spcPts val="0"/>
              </a:spcAft>
            </a:pPr>
            <a:r>
              <a:rPr lang="en-US" dirty="0">
                <a:latin typeface="Calibri" panose="020F0502020204030204" pitchFamily="34" charset="0"/>
                <a:ea typeface="Calibri" panose="020F0502020204030204" pitchFamily="34" charset="0"/>
              </a:rPr>
              <a:t>PI: Kenneth Voss, Physics Dept., Univ of Miami</a:t>
            </a:r>
          </a:p>
          <a:p>
            <a:pPr marL="0" marR="0">
              <a:spcBef>
                <a:spcPts val="0"/>
              </a:spcBef>
              <a:spcAft>
                <a:spcPts val="0"/>
              </a:spcAft>
            </a:pPr>
            <a:endParaRPr lang="en-US" dirty="0">
              <a:latin typeface="Calibri" panose="020F0502020204030204" pitchFamily="34" charset="0"/>
              <a:ea typeface="Calibri" panose="020F0502020204030204" pitchFamily="34" charset="0"/>
            </a:endParaRPr>
          </a:p>
          <a:p>
            <a:pPr marL="0" marR="0">
              <a:spcBef>
                <a:spcPts val="0"/>
              </a:spcBef>
              <a:spcAft>
                <a:spcPts val="0"/>
              </a:spcAft>
            </a:pPr>
            <a:r>
              <a:rPr lang="en-US" dirty="0">
                <a:latin typeface="Calibri" panose="020F0502020204030204" pitchFamily="34" charset="0"/>
                <a:ea typeface="Calibri" panose="020F0502020204030204" pitchFamily="34" charset="0"/>
              </a:rPr>
              <a:t>Characterization of BRDF of reference plaques</a:t>
            </a:r>
          </a:p>
          <a:p>
            <a:pPr marL="0" marR="0">
              <a:spcBef>
                <a:spcPts val="0"/>
              </a:spcBef>
              <a:spcAft>
                <a:spcPts val="0"/>
              </a:spcAft>
            </a:pPr>
            <a:r>
              <a:rPr lang="en-US" i="1" dirty="0">
                <a:latin typeface="Calibri" panose="020F0502020204030204" pitchFamily="34" charset="0"/>
                <a:ea typeface="Calibri" panose="020F0502020204030204" pitchFamily="34" charset="0"/>
              </a:rPr>
              <a:t>Publication forthcoming</a:t>
            </a:r>
          </a:p>
        </p:txBody>
      </p:sp>
    </p:spTree>
    <p:extLst>
      <p:ext uri="{BB962C8B-B14F-4D97-AF65-F5344CB8AC3E}">
        <p14:creationId xmlns:p14="http://schemas.microsoft.com/office/powerpoint/2010/main" val="208478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550" y="1260895"/>
            <a:ext cx="4087079" cy="3538789"/>
          </a:xfrm>
          <a:prstGeom prst="rect">
            <a:avLst/>
          </a:prstGeom>
        </p:spPr>
        <p:txBody>
          <a:bodyPr vert="horz" wrap="square" lIns="0" tIns="70485" rIns="0" bIns="0" rtlCol="0">
            <a:spAutoFit/>
          </a:bodyPr>
          <a:lstStyle/>
          <a:p>
            <a:pPr marL="9525" marR="3810">
              <a:lnSpc>
                <a:spcPts val="2025"/>
              </a:lnSpc>
              <a:spcBef>
                <a:spcPts val="555"/>
              </a:spcBef>
            </a:pPr>
            <a:r>
              <a:rPr lang="en-US" sz="2100" spc="11" dirty="0">
                <a:latin typeface="Calibri"/>
                <a:cs typeface="Calibri"/>
              </a:rPr>
              <a:t>P</a:t>
            </a:r>
            <a:r>
              <a:rPr sz="2100" spc="11" dirty="0">
                <a:latin typeface="Calibri"/>
                <a:cs typeface="Calibri"/>
              </a:rPr>
              <a:t>roject </a:t>
            </a:r>
            <a:r>
              <a:rPr sz="2100" spc="-15" dirty="0">
                <a:latin typeface="Calibri"/>
                <a:cs typeface="Calibri"/>
              </a:rPr>
              <a:t>to </a:t>
            </a:r>
            <a:r>
              <a:rPr sz="2100" dirty="0">
                <a:latin typeface="Calibri"/>
                <a:cs typeface="Calibri"/>
              </a:rPr>
              <a:t>understand </a:t>
            </a:r>
            <a:r>
              <a:rPr sz="2100" spc="11" dirty="0">
                <a:latin typeface="Calibri"/>
                <a:cs typeface="Calibri"/>
              </a:rPr>
              <a:t>how</a:t>
            </a:r>
            <a:r>
              <a:rPr sz="2100" spc="-244" dirty="0">
                <a:latin typeface="Calibri"/>
                <a:cs typeface="Calibri"/>
              </a:rPr>
              <a:t> </a:t>
            </a:r>
            <a:r>
              <a:rPr sz="2100" spc="-4" dirty="0">
                <a:latin typeface="Calibri"/>
                <a:cs typeface="Calibri"/>
              </a:rPr>
              <a:t>forest  </a:t>
            </a:r>
            <a:r>
              <a:rPr sz="2100" spc="-15" dirty="0">
                <a:latin typeface="Calibri"/>
                <a:cs typeface="Calibri"/>
              </a:rPr>
              <a:t>fragmentation </a:t>
            </a:r>
            <a:r>
              <a:rPr sz="2100" spc="-11" dirty="0">
                <a:latin typeface="Calibri"/>
                <a:cs typeface="Calibri"/>
              </a:rPr>
              <a:t>affects </a:t>
            </a:r>
            <a:r>
              <a:rPr sz="2100" spc="-4" dirty="0">
                <a:latin typeface="Calibri"/>
                <a:cs typeface="Calibri"/>
              </a:rPr>
              <a:t>tree</a:t>
            </a:r>
            <a:r>
              <a:rPr sz="2100" spc="-26" dirty="0">
                <a:latin typeface="Calibri"/>
                <a:cs typeface="Calibri"/>
              </a:rPr>
              <a:t> </a:t>
            </a:r>
            <a:r>
              <a:rPr sz="2100" spc="-23" dirty="0">
                <a:latin typeface="Calibri"/>
                <a:cs typeface="Calibri"/>
              </a:rPr>
              <a:t>behavior.</a:t>
            </a:r>
            <a:endParaRPr sz="2100" dirty="0">
              <a:latin typeface="Calibri"/>
              <a:cs typeface="Calibri"/>
            </a:endParaRPr>
          </a:p>
          <a:p>
            <a:pPr marL="9525">
              <a:spcBef>
                <a:spcPts val="270"/>
              </a:spcBef>
            </a:pPr>
            <a:r>
              <a:rPr lang="en-US" sz="2100" dirty="0">
                <a:latin typeface="Calibri"/>
                <a:cs typeface="Calibri"/>
              </a:rPr>
              <a:t>C</a:t>
            </a:r>
            <a:r>
              <a:rPr sz="2100" dirty="0">
                <a:latin typeface="Calibri"/>
                <a:cs typeface="Calibri"/>
              </a:rPr>
              <a:t>ombines </a:t>
            </a:r>
            <a:r>
              <a:rPr sz="2100" spc="-30" dirty="0">
                <a:latin typeface="Calibri"/>
                <a:cs typeface="Calibri"/>
              </a:rPr>
              <a:t>many </a:t>
            </a:r>
            <a:r>
              <a:rPr sz="2100" dirty="0">
                <a:latin typeface="Calibri"/>
                <a:cs typeface="Calibri"/>
              </a:rPr>
              <a:t>types </a:t>
            </a:r>
            <a:r>
              <a:rPr sz="2100" spc="8" dirty="0">
                <a:latin typeface="Calibri"/>
                <a:cs typeface="Calibri"/>
              </a:rPr>
              <a:t>of </a:t>
            </a:r>
            <a:r>
              <a:rPr sz="2100" spc="-8" dirty="0">
                <a:latin typeface="Calibri"/>
                <a:cs typeface="Calibri"/>
              </a:rPr>
              <a:t>measurements,</a:t>
            </a:r>
            <a:r>
              <a:rPr sz="2100" spc="-225" dirty="0">
                <a:latin typeface="Calibri"/>
                <a:cs typeface="Calibri"/>
              </a:rPr>
              <a:t> </a:t>
            </a:r>
            <a:r>
              <a:rPr sz="2100" spc="-4" dirty="0">
                <a:latin typeface="Calibri"/>
                <a:cs typeface="Calibri"/>
              </a:rPr>
              <a:t>including:</a:t>
            </a:r>
            <a:endParaRPr sz="2100" dirty="0">
              <a:latin typeface="Calibri"/>
              <a:cs typeface="Calibri"/>
            </a:endParaRPr>
          </a:p>
          <a:p>
            <a:pPr marL="180975" indent="-171450">
              <a:spcBef>
                <a:spcPts val="405"/>
              </a:spcBef>
              <a:buFont typeface="Arial"/>
              <a:buChar char="•"/>
              <a:tabLst>
                <a:tab pos="180499" algn="l"/>
                <a:tab pos="180975" algn="l"/>
              </a:tabLst>
            </a:pPr>
            <a:r>
              <a:rPr sz="1500" i="1" dirty="0">
                <a:latin typeface="Calibri"/>
                <a:cs typeface="Calibri"/>
              </a:rPr>
              <a:t>hyperspectral</a:t>
            </a:r>
            <a:r>
              <a:rPr sz="1500" i="1" spc="-90" dirty="0">
                <a:latin typeface="Calibri"/>
                <a:cs typeface="Calibri"/>
              </a:rPr>
              <a:t> </a:t>
            </a:r>
            <a:r>
              <a:rPr sz="1500" i="1" spc="-4" dirty="0">
                <a:latin typeface="Calibri"/>
                <a:cs typeface="Calibri"/>
              </a:rPr>
              <a:t>imaging</a:t>
            </a:r>
            <a:endParaRPr sz="1500" dirty="0">
              <a:latin typeface="Calibri"/>
              <a:cs typeface="Calibri"/>
            </a:endParaRPr>
          </a:p>
          <a:p>
            <a:pPr marL="180975" indent="-171450">
              <a:spcBef>
                <a:spcPts val="375"/>
              </a:spcBef>
              <a:buFont typeface="Arial"/>
              <a:buChar char="•"/>
              <a:tabLst>
                <a:tab pos="180499" algn="l"/>
                <a:tab pos="180975" algn="l"/>
              </a:tabLst>
            </a:pPr>
            <a:r>
              <a:rPr sz="1500" i="1" spc="-4" dirty="0">
                <a:latin typeface="Calibri"/>
                <a:cs typeface="Calibri"/>
              </a:rPr>
              <a:t>solar-induced fluorescence</a:t>
            </a:r>
            <a:r>
              <a:rPr sz="1500" i="1" spc="-71" dirty="0">
                <a:latin typeface="Calibri"/>
                <a:cs typeface="Calibri"/>
              </a:rPr>
              <a:t> </a:t>
            </a:r>
            <a:r>
              <a:rPr sz="1500" i="1" spc="-8" dirty="0">
                <a:latin typeface="Calibri"/>
                <a:cs typeface="Calibri"/>
              </a:rPr>
              <a:t>(SIF)</a:t>
            </a:r>
            <a:endParaRPr sz="1500" dirty="0">
              <a:latin typeface="Calibri"/>
              <a:cs typeface="Calibri"/>
            </a:endParaRPr>
          </a:p>
          <a:p>
            <a:pPr marL="180975" indent="-171450">
              <a:spcBef>
                <a:spcPts val="375"/>
              </a:spcBef>
              <a:buFont typeface="Arial"/>
              <a:buChar char="•"/>
              <a:tabLst>
                <a:tab pos="180499" algn="l"/>
                <a:tab pos="180975" algn="l"/>
              </a:tabLst>
            </a:pPr>
            <a:r>
              <a:rPr sz="1500" i="1" spc="-26" dirty="0">
                <a:latin typeface="Calibri"/>
                <a:cs typeface="Calibri"/>
              </a:rPr>
              <a:t>PAM</a:t>
            </a:r>
            <a:r>
              <a:rPr sz="1500" i="1" spc="-53" dirty="0">
                <a:latin typeface="Calibri"/>
                <a:cs typeface="Calibri"/>
              </a:rPr>
              <a:t> </a:t>
            </a:r>
            <a:r>
              <a:rPr sz="1500" i="1" spc="-4" dirty="0">
                <a:latin typeface="Calibri"/>
                <a:cs typeface="Calibri"/>
              </a:rPr>
              <a:t>fluorescence</a:t>
            </a:r>
            <a:endParaRPr sz="1500" dirty="0">
              <a:latin typeface="Calibri"/>
              <a:cs typeface="Calibri"/>
            </a:endParaRPr>
          </a:p>
          <a:p>
            <a:pPr marL="180975" indent="-171450">
              <a:spcBef>
                <a:spcPts val="450"/>
              </a:spcBef>
              <a:buFont typeface="Arial"/>
              <a:buChar char="•"/>
              <a:tabLst>
                <a:tab pos="180499" algn="l"/>
                <a:tab pos="180975" algn="l"/>
              </a:tabLst>
            </a:pPr>
            <a:r>
              <a:rPr sz="1500" i="1" dirty="0">
                <a:latin typeface="Calibri"/>
                <a:cs typeface="Calibri"/>
              </a:rPr>
              <a:t>LiDAR</a:t>
            </a:r>
            <a:endParaRPr sz="1500" dirty="0">
              <a:latin typeface="Calibri"/>
              <a:cs typeface="Calibri"/>
            </a:endParaRPr>
          </a:p>
          <a:p>
            <a:pPr marL="180975" indent="-171450">
              <a:spcBef>
                <a:spcPts val="375"/>
              </a:spcBef>
              <a:buFont typeface="Arial"/>
              <a:buChar char="•"/>
              <a:tabLst>
                <a:tab pos="180499" algn="l"/>
                <a:tab pos="180975" algn="l"/>
              </a:tabLst>
            </a:pPr>
            <a:r>
              <a:rPr sz="1500" i="1" spc="4" dirty="0">
                <a:latin typeface="Calibri"/>
                <a:cs typeface="Calibri"/>
              </a:rPr>
              <a:t>soil</a:t>
            </a:r>
            <a:r>
              <a:rPr sz="1500" i="1" spc="-15" dirty="0">
                <a:latin typeface="Calibri"/>
                <a:cs typeface="Calibri"/>
              </a:rPr>
              <a:t> </a:t>
            </a:r>
            <a:r>
              <a:rPr sz="1500" i="1" spc="4" dirty="0">
                <a:latin typeface="Calibri"/>
                <a:cs typeface="Calibri"/>
              </a:rPr>
              <a:t>respiration</a:t>
            </a:r>
            <a:endParaRPr sz="1500" dirty="0">
              <a:latin typeface="Calibri"/>
              <a:cs typeface="Calibri"/>
            </a:endParaRPr>
          </a:p>
          <a:p>
            <a:pPr marL="180975" indent="-171450">
              <a:spcBef>
                <a:spcPts val="375"/>
              </a:spcBef>
              <a:buFont typeface="Arial"/>
              <a:buChar char="•"/>
              <a:tabLst>
                <a:tab pos="180499" algn="l"/>
                <a:tab pos="180975" algn="l"/>
              </a:tabLst>
            </a:pPr>
            <a:r>
              <a:rPr sz="1500" i="1" spc="15" dirty="0">
                <a:latin typeface="Calibri"/>
                <a:cs typeface="Calibri"/>
              </a:rPr>
              <a:t>stem</a:t>
            </a:r>
            <a:r>
              <a:rPr sz="1500" i="1" spc="-105" dirty="0">
                <a:latin typeface="Calibri"/>
                <a:cs typeface="Calibri"/>
              </a:rPr>
              <a:t> </a:t>
            </a:r>
            <a:r>
              <a:rPr sz="1500" i="1" spc="4" dirty="0">
                <a:latin typeface="Calibri"/>
                <a:cs typeface="Calibri"/>
              </a:rPr>
              <a:t>respiration</a:t>
            </a:r>
            <a:endParaRPr sz="1500" dirty="0">
              <a:latin typeface="Calibri"/>
              <a:cs typeface="Calibri"/>
            </a:endParaRPr>
          </a:p>
          <a:p>
            <a:pPr marL="180975" indent="-171450">
              <a:spcBef>
                <a:spcPts val="375"/>
              </a:spcBef>
              <a:buFont typeface="Arial"/>
              <a:buChar char="•"/>
              <a:tabLst>
                <a:tab pos="180499" algn="l"/>
                <a:tab pos="180975" algn="l"/>
              </a:tabLst>
            </a:pPr>
            <a:r>
              <a:rPr sz="1500" i="1" dirty="0">
                <a:latin typeface="Calibri"/>
                <a:cs typeface="Calibri"/>
              </a:rPr>
              <a:t>…</a:t>
            </a:r>
            <a:endParaRPr sz="1500" dirty="0">
              <a:latin typeface="Calibri"/>
              <a:cs typeface="Calibri"/>
            </a:endParaRPr>
          </a:p>
          <a:p>
            <a:pPr marL="180975" indent="-171450">
              <a:spcBef>
                <a:spcPts val="375"/>
              </a:spcBef>
              <a:buFont typeface="Arial"/>
              <a:buChar char="•"/>
              <a:tabLst>
                <a:tab pos="180499" algn="l"/>
                <a:tab pos="180975" algn="l"/>
              </a:tabLst>
            </a:pPr>
            <a:r>
              <a:rPr sz="1500" i="1" spc="-4" dirty="0">
                <a:solidFill>
                  <a:srgbClr val="FF0000"/>
                </a:solidFill>
                <a:latin typeface="Calibri"/>
                <a:cs typeface="Calibri"/>
              </a:rPr>
              <a:t>sap</a:t>
            </a:r>
            <a:r>
              <a:rPr sz="1500" i="1" spc="8" dirty="0">
                <a:solidFill>
                  <a:srgbClr val="FF0000"/>
                </a:solidFill>
                <a:latin typeface="Calibri"/>
                <a:cs typeface="Calibri"/>
              </a:rPr>
              <a:t> </a:t>
            </a:r>
            <a:r>
              <a:rPr sz="1500" i="1" spc="-8" dirty="0">
                <a:solidFill>
                  <a:srgbClr val="FF0000"/>
                </a:solidFill>
                <a:latin typeface="Calibri"/>
                <a:cs typeface="Calibri"/>
              </a:rPr>
              <a:t>flow</a:t>
            </a:r>
            <a:r>
              <a:rPr sz="1500" i="1" spc="-8" dirty="0">
                <a:latin typeface="Calibri"/>
                <a:cs typeface="Calibri"/>
              </a:rPr>
              <a:t>!</a:t>
            </a:r>
            <a:endParaRPr sz="1500" dirty="0">
              <a:latin typeface="Calibri"/>
              <a:cs typeface="Calibri"/>
            </a:endParaRPr>
          </a:p>
        </p:txBody>
      </p:sp>
      <p:sp>
        <p:nvSpPr>
          <p:cNvPr id="4" name="object 4"/>
          <p:cNvSpPr/>
          <p:nvPr/>
        </p:nvSpPr>
        <p:spPr>
          <a:xfrm>
            <a:off x="4243289" y="1596390"/>
            <a:ext cx="3714750" cy="2757914"/>
          </a:xfrm>
          <a:prstGeom prst="rect">
            <a:avLst/>
          </a:prstGeom>
          <a:blipFill>
            <a:blip r:embed="rId2" cstate="print"/>
            <a:stretch>
              <a:fillRect/>
            </a:stretch>
          </a:blipFill>
        </p:spPr>
        <p:txBody>
          <a:bodyPr wrap="square" lIns="0" tIns="0" rIns="0" bIns="0" rtlCol="0"/>
          <a:lstStyle/>
          <a:p>
            <a:endParaRPr/>
          </a:p>
        </p:txBody>
      </p:sp>
      <p:sp>
        <p:nvSpPr>
          <p:cNvPr id="5" name="object 2">
            <a:extLst>
              <a:ext uri="{FF2B5EF4-FFF2-40B4-BE49-F238E27FC236}">
                <a16:creationId xmlns:a16="http://schemas.microsoft.com/office/drawing/2014/main" id="{526C0947-D8E8-4627-BB45-2FA5548C8173}"/>
              </a:ext>
            </a:extLst>
          </p:cNvPr>
          <p:cNvSpPr/>
          <p:nvPr/>
        </p:nvSpPr>
        <p:spPr>
          <a:xfrm>
            <a:off x="2985859" y="3429000"/>
            <a:ext cx="2514860" cy="2068707"/>
          </a:xfrm>
          <a:prstGeom prst="rect">
            <a:avLst/>
          </a:prstGeom>
          <a:blipFill>
            <a:blip r:embed="rId3" cstate="print"/>
            <a:stretch>
              <a:fillRect/>
            </a:stretch>
          </a:blipFill>
        </p:spPr>
        <p:txBody>
          <a:bodyPr wrap="square" lIns="0" tIns="0" rIns="0" bIns="0" rtlCol="0"/>
          <a:lstStyle/>
          <a:p>
            <a:endParaRPr/>
          </a:p>
        </p:txBody>
      </p:sp>
      <p:sp>
        <p:nvSpPr>
          <p:cNvPr id="6" name="Rectangle 5">
            <a:extLst>
              <a:ext uri="{FF2B5EF4-FFF2-40B4-BE49-F238E27FC236}">
                <a16:creationId xmlns:a16="http://schemas.microsoft.com/office/drawing/2014/main" id="{B9F7131C-1DFA-4C8E-9F0C-001561525523}"/>
              </a:ext>
            </a:extLst>
          </p:cNvPr>
          <p:cNvSpPr/>
          <p:nvPr/>
        </p:nvSpPr>
        <p:spPr>
          <a:xfrm>
            <a:off x="1559242" y="5817582"/>
            <a:ext cx="6495098" cy="369332"/>
          </a:xfrm>
          <a:prstGeom prst="rect">
            <a:avLst/>
          </a:prstGeom>
        </p:spPr>
        <p:txBody>
          <a:bodyPr wrap="square">
            <a:spAutoFit/>
          </a:bodyPr>
          <a:lstStyle/>
          <a:p>
            <a:r>
              <a:rPr lang="en-GB" i="1" dirty="0">
                <a:solidFill>
                  <a:srgbClr val="00B0F0"/>
                </a:solidFill>
              </a:rPr>
              <a:t>focus on getting very good ground truth</a:t>
            </a:r>
            <a:endParaRPr lang="en-US" dirty="0"/>
          </a:p>
        </p:txBody>
      </p:sp>
      <p:sp>
        <p:nvSpPr>
          <p:cNvPr id="9" name="Title 1">
            <a:extLst>
              <a:ext uri="{FF2B5EF4-FFF2-40B4-BE49-F238E27FC236}">
                <a16:creationId xmlns:a16="http://schemas.microsoft.com/office/drawing/2014/main" id="{3A64F2CA-F919-447E-927D-948F69806D65}"/>
              </a:ext>
            </a:extLst>
          </p:cNvPr>
          <p:cNvSpPr txBox="1">
            <a:spLocks/>
          </p:cNvSpPr>
          <p:nvPr/>
        </p:nvSpPr>
        <p:spPr>
          <a:xfrm>
            <a:off x="3502394" y="166116"/>
            <a:ext cx="5388622" cy="793511"/>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kern="0" dirty="0"/>
              <a:t>Radiometric indications of </a:t>
            </a:r>
          </a:p>
          <a:p>
            <a:pPr algn="l"/>
            <a:r>
              <a:rPr lang="en-US" sz="2400" kern="0" dirty="0"/>
              <a:t>vegetation activity</a:t>
            </a:r>
            <a:br>
              <a:rPr lang="en-US" kern="0" dirty="0"/>
            </a:br>
            <a:r>
              <a:rPr lang="en-US" sz="1800" i="1" kern="0" dirty="0">
                <a:solidFill>
                  <a:srgbClr val="00B0F0"/>
                </a:solidFill>
              </a:rPr>
              <a:t>David Allen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2473-4571-45B0-8B6E-173CA28A7ED7}"/>
              </a:ext>
            </a:extLst>
          </p:cNvPr>
          <p:cNvSpPr>
            <a:spLocks noGrp="1"/>
          </p:cNvSpPr>
          <p:nvPr>
            <p:ph type="title"/>
          </p:nvPr>
        </p:nvSpPr>
        <p:spPr/>
        <p:txBody>
          <a:bodyPr/>
          <a:lstStyle/>
          <a:p>
            <a:pPr algn="l"/>
            <a:r>
              <a:rPr lang="en-US" dirty="0"/>
              <a:t>OCO-3 Support</a:t>
            </a:r>
            <a:br>
              <a:rPr lang="en-US" dirty="0"/>
            </a:br>
            <a:r>
              <a:rPr lang="en-US" sz="1800" i="1" dirty="0">
                <a:solidFill>
                  <a:srgbClr val="00B0F0"/>
                </a:solidFill>
              </a:rPr>
              <a:t>Steve Maxwell, Carol Johnson</a:t>
            </a:r>
          </a:p>
        </p:txBody>
      </p:sp>
      <p:sp>
        <p:nvSpPr>
          <p:cNvPr id="4" name="Slide Number Placeholder 3">
            <a:extLst>
              <a:ext uri="{FF2B5EF4-FFF2-40B4-BE49-F238E27FC236}">
                <a16:creationId xmlns:a16="http://schemas.microsoft.com/office/drawing/2014/main" id="{BD1A5D88-72FF-4122-9F07-6DFB7014A348}"/>
              </a:ext>
            </a:extLst>
          </p:cNvPr>
          <p:cNvSpPr>
            <a:spLocks noGrp="1"/>
          </p:cNvSpPr>
          <p:nvPr>
            <p:ph type="sldNum" sz="quarter" idx="10"/>
          </p:nvPr>
        </p:nvSpPr>
        <p:spPr/>
        <p:txBody>
          <a:bodyPr/>
          <a:lstStyle/>
          <a:p>
            <a:pPr>
              <a:defRPr/>
            </a:pPr>
            <a:fld id="{DA28AC38-E0E8-49D7-B2FE-71FD7C42C09E}" type="slidenum">
              <a:rPr lang="en-US" smtClean="0"/>
              <a:pPr>
                <a:defRPr/>
              </a:pPr>
              <a:t>8</a:t>
            </a:fld>
            <a:endParaRPr lang="en-US"/>
          </a:p>
        </p:txBody>
      </p:sp>
      <p:sp>
        <p:nvSpPr>
          <p:cNvPr id="6" name="object 28">
            <a:extLst>
              <a:ext uri="{FF2B5EF4-FFF2-40B4-BE49-F238E27FC236}">
                <a16:creationId xmlns:a16="http://schemas.microsoft.com/office/drawing/2014/main" id="{1795E370-4D7F-4E13-A5A6-509827E87210}"/>
              </a:ext>
            </a:extLst>
          </p:cNvPr>
          <p:cNvSpPr/>
          <p:nvPr/>
        </p:nvSpPr>
        <p:spPr>
          <a:xfrm>
            <a:off x="561932" y="2983714"/>
            <a:ext cx="3912532" cy="2460086"/>
          </a:xfrm>
          <a:prstGeom prst="rect">
            <a:avLst/>
          </a:prstGeom>
          <a:blipFill>
            <a:blip r:embed="rId2" cstate="print"/>
            <a:stretch>
              <a:fillRect/>
            </a:stretch>
          </a:blipFill>
        </p:spPr>
        <p:txBody>
          <a:bodyPr wrap="square" lIns="0" tIns="0" rIns="0" bIns="0" rtlCol="0"/>
          <a:lstStyle/>
          <a:p>
            <a:endParaRPr/>
          </a:p>
        </p:txBody>
      </p:sp>
      <p:sp>
        <p:nvSpPr>
          <p:cNvPr id="7" name="TextBox 6">
            <a:extLst>
              <a:ext uri="{FF2B5EF4-FFF2-40B4-BE49-F238E27FC236}">
                <a16:creationId xmlns:a16="http://schemas.microsoft.com/office/drawing/2014/main" id="{C34C29C9-5C09-4B6A-BE03-E99FA30A53D2}"/>
              </a:ext>
            </a:extLst>
          </p:cNvPr>
          <p:cNvSpPr txBox="1"/>
          <p:nvPr/>
        </p:nvSpPr>
        <p:spPr>
          <a:xfrm>
            <a:off x="427275" y="1694576"/>
            <a:ext cx="6288901" cy="646331"/>
          </a:xfrm>
          <a:prstGeom prst="rect">
            <a:avLst/>
          </a:prstGeom>
          <a:noFill/>
        </p:spPr>
        <p:txBody>
          <a:bodyPr wrap="none" rtlCol="0">
            <a:spAutoFit/>
          </a:bodyPr>
          <a:lstStyle/>
          <a:p>
            <a:r>
              <a:rPr lang="en-US" dirty="0"/>
              <a:t>Provided radiometric calibration support for pre-launch work</a:t>
            </a:r>
          </a:p>
          <a:p>
            <a:r>
              <a:rPr lang="en-US" dirty="0"/>
              <a:t>Launch date April 25, 2019</a:t>
            </a:r>
          </a:p>
        </p:txBody>
      </p:sp>
      <p:sp>
        <p:nvSpPr>
          <p:cNvPr id="8" name="object 4">
            <a:extLst>
              <a:ext uri="{FF2B5EF4-FFF2-40B4-BE49-F238E27FC236}">
                <a16:creationId xmlns:a16="http://schemas.microsoft.com/office/drawing/2014/main" id="{B044794D-7F05-46B8-AA1C-17199205E6BA}"/>
              </a:ext>
            </a:extLst>
          </p:cNvPr>
          <p:cNvSpPr/>
          <p:nvPr/>
        </p:nvSpPr>
        <p:spPr>
          <a:xfrm>
            <a:off x="5302361" y="2411129"/>
            <a:ext cx="3157758" cy="360525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73794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431801" y="2423349"/>
            <a:ext cx="2667000" cy="2667000"/>
            <a:chOff x="4164520" y="0"/>
            <a:chExt cx="3556000" cy="3556000"/>
          </a:xfrm>
        </p:grpSpPr>
        <p:pic>
          <p:nvPicPr>
            <p:cNvPr id="1026" name="Picture 2" descr="http://i.ebayimg.com/images/i/131725780821-0-1/s-l1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4520" y="0"/>
              <a:ext cx="3556000" cy="355600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a:off x="5421736" y="223519"/>
              <a:ext cx="1135764" cy="2002503"/>
            </a:xfrm>
            <a:prstGeom prst="ellipse">
              <a:avLst/>
            </a:prstGeom>
            <a:solidFill>
              <a:schemeClr val="accent2">
                <a:lumMod val="40000"/>
                <a:lumOff val="60000"/>
                <a:alpha val="20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6386" y="4376417"/>
            <a:ext cx="1285226" cy="145059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994" y="4376417"/>
            <a:ext cx="1285225" cy="145059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51" y="4361915"/>
            <a:ext cx="1298075" cy="1465096"/>
          </a:xfrm>
          <a:prstGeom prst="rect">
            <a:avLst/>
          </a:prstGeom>
        </p:spPr>
      </p:pic>
      <p:sp>
        <p:nvSpPr>
          <p:cNvPr id="26" name="Trapezoid 25"/>
          <p:cNvSpPr/>
          <p:nvPr/>
        </p:nvSpPr>
        <p:spPr>
          <a:xfrm rot="16200000">
            <a:off x="3295781" y="1881829"/>
            <a:ext cx="4733339" cy="2202044"/>
          </a:xfrm>
          <a:prstGeom prst="trapezoid">
            <a:avLst>
              <a:gd name="adj" fmla="val 88980"/>
            </a:avLst>
          </a:prstGeom>
          <a:solidFill>
            <a:schemeClr val="accent3">
              <a:lumMod val="40000"/>
              <a:lumOff val="60000"/>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stretch>
            <a:fillRect/>
          </a:stretch>
        </p:blipFill>
        <p:spPr>
          <a:xfrm>
            <a:off x="34290" y="1384935"/>
            <a:ext cx="3801394" cy="2877572"/>
          </a:xfrm>
          <a:prstGeom prst="rect">
            <a:avLst/>
          </a:prstGeom>
        </p:spPr>
      </p:pic>
      <p:cxnSp>
        <p:nvCxnSpPr>
          <p:cNvPr id="9" name="Straight Arrow Connector 8"/>
          <p:cNvCxnSpPr/>
          <p:nvPr/>
        </p:nvCxnSpPr>
        <p:spPr>
          <a:xfrm flipH="1" flipV="1">
            <a:off x="760033" y="3460342"/>
            <a:ext cx="1436" cy="1076633"/>
          </a:xfrm>
          <a:prstGeom prst="straightConnector1">
            <a:avLst/>
          </a:prstGeom>
          <a:ln w="69850">
            <a:solidFill>
              <a:srgbClr val="0070C0">
                <a:alpha val="23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700863" y="3460342"/>
            <a:ext cx="1436" cy="1076633"/>
          </a:xfrm>
          <a:prstGeom prst="straightConnector1">
            <a:avLst/>
          </a:prstGeom>
          <a:ln w="69850">
            <a:solidFill>
              <a:srgbClr val="0070C0">
                <a:alpha val="23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235912" y="1924051"/>
            <a:ext cx="1" cy="2514599"/>
          </a:xfrm>
          <a:prstGeom prst="straightConnector1">
            <a:avLst/>
          </a:prstGeom>
          <a:ln w="69850">
            <a:solidFill>
              <a:srgbClr val="0070C0">
                <a:alpha val="23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9996" y="2413560"/>
            <a:ext cx="3075406" cy="3170196"/>
          </a:xfrm>
          <a:prstGeom prst="rect">
            <a:avLst/>
          </a:prstGeom>
        </p:spPr>
      </p:pic>
      <p:sp>
        <p:nvSpPr>
          <p:cNvPr id="17" name="Title 1">
            <a:extLst>
              <a:ext uri="{FF2B5EF4-FFF2-40B4-BE49-F238E27FC236}">
                <a16:creationId xmlns:a16="http://schemas.microsoft.com/office/drawing/2014/main" id="{220F2473-4571-45B0-8B6E-173CA28A7ED7}"/>
              </a:ext>
            </a:extLst>
          </p:cNvPr>
          <p:cNvSpPr txBox="1">
            <a:spLocks/>
          </p:cNvSpPr>
          <p:nvPr/>
        </p:nvSpPr>
        <p:spPr>
          <a:xfrm>
            <a:off x="3374377" y="274638"/>
            <a:ext cx="6007617" cy="79351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kern="0" dirty="0"/>
              <a:t>Lamp/plaque modeling</a:t>
            </a:r>
            <a:br>
              <a:rPr lang="en-US" kern="0" dirty="0"/>
            </a:br>
            <a:r>
              <a:rPr lang="en-US" sz="1800" i="1" kern="0" dirty="0">
                <a:solidFill>
                  <a:srgbClr val="00B0F0"/>
                </a:solidFill>
              </a:rPr>
              <a:t>Eric Shirley et al</a:t>
            </a:r>
          </a:p>
        </p:txBody>
      </p:sp>
      <p:sp>
        <p:nvSpPr>
          <p:cNvPr id="2" name="TextBox 1"/>
          <p:cNvSpPr txBox="1"/>
          <p:nvPr/>
        </p:nvSpPr>
        <p:spPr>
          <a:xfrm>
            <a:off x="4261206" y="1425865"/>
            <a:ext cx="4233183" cy="923330"/>
          </a:xfrm>
          <a:prstGeom prst="rect">
            <a:avLst/>
          </a:prstGeom>
          <a:noFill/>
        </p:spPr>
        <p:txBody>
          <a:bodyPr wrap="square" rtlCol="0">
            <a:spAutoFit/>
          </a:bodyPr>
          <a:lstStyle/>
          <a:p>
            <a:r>
              <a:rPr lang="en-US" dirty="0"/>
              <a:t>Detailed understanding of irradiance spatial distribution via modeling the filament</a:t>
            </a:r>
          </a:p>
        </p:txBody>
      </p:sp>
    </p:spTree>
    <p:extLst>
      <p:ext uri="{BB962C8B-B14F-4D97-AF65-F5344CB8AC3E}">
        <p14:creationId xmlns:p14="http://schemas.microsoft.com/office/powerpoint/2010/main" val="68527101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0</TotalTime>
  <Words>1553</Words>
  <Application>Microsoft Office PowerPoint</Application>
  <PresentationFormat>On-screen Show (4:3)</PresentationFormat>
  <Paragraphs>165</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NIST Agency Report  2019</vt:lpstr>
      <vt:lpstr>Agency’s GSICS Activities, Action &amp; Achievements Summary</vt:lpstr>
      <vt:lpstr>Agency’s GSICS Activities, Action &amp; Achievements Summary</vt:lpstr>
      <vt:lpstr>Lunar Calibration Stephen Maxwell, John Woodward IV, Steven W. Brown</vt:lpstr>
      <vt:lpstr>PowerPoint Presentation</vt:lpstr>
      <vt:lpstr>MOBY (ocean color calibration) B. Carol Johnson,Thomas Larason, Heather Patrick</vt:lpstr>
      <vt:lpstr>PowerPoint Presentation</vt:lpstr>
      <vt:lpstr>OCO-3 Support Steve Maxwell, Carol Johnson</vt:lpstr>
      <vt:lpstr>PowerPoint Presentation</vt:lpstr>
      <vt:lpstr>Support of OCI and NASA GLAMR Joe Rice, Steve Brown, John Woodward IV, Carol Johnson, Ping-Shine Shaw, Brian Alberding  </vt:lpstr>
      <vt:lpstr>Introduce/Confirm the Agency’s Personnel supporting GSICS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 Agency Report  2019</dc:title>
  <dc:subject/>
  <dc:creator/>
  <cp:lastModifiedBy>Maxwell, Stephen (Fed)</cp:lastModifiedBy>
  <cp:revision>4</cp:revision>
  <dcterms:created xsi:type="dcterms:W3CDTF">2019-03-03T17:30:24Z</dcterms:created>
  <dcterms:modified xsi:type="dcterms:W3CDTF">2019-03-04T09:05:30Z</dcterms:modified>
</cp:coreProperties>
</file>